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4"/>
  </p:sldMasterIdLst>
  <p:notesMasterIdLst>
    <p:notesMasterId r:id="rId54"/>
  </p:notesMasterIdLst>
  <p:sldIdLst>
    <p:sldId id="309" r:id="rId5"/>
    <p:sldId id="310" r:id="rId6"/>
    <p:sldId id="258" r:id="rId7"/>
    <p:sldId id="262" r:id="rId8"/>
    <p:sldId id="263" r:id="rId9"/>
    <p:sldId id="506" r:id="rId10"/>
    <p:sldId id="267" r:id="rId11"/>
    <p:sldId id="490" r:id="rId12"/>
    <p:sldId id="491" r:id="rId13"/>
    <p:sldId id="264" r:id="rId14"/>
    <p:sldId id="492" r:id="rId15"/>
    <p:sldId id="507" r:id="rId16"/>
    <p:sldId id="508"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509" r:id="rId53"/>
  </p:sldIdLst>
  <p:sldSz cx="9144000" cy="5143500" type="screen16x9"/>
  <p:notesSz cx="6858000" cy="9144000"/>
  <p:embeddedFontLst>
    <p:embeddedFont>
      <p:font typeface="Calibri" panose="020F0502020204030204" pitchFamily="34" charset="0"/>
      <p:regular r:id="rId55"/>
      <p:bold r:id="rId56"/>
      <p:italic r:id="rId57"/>
      <p:boldItalic r:id="rId58"/>
    </p:embeddedFont>
    <p:embeddedFont>
      <p:font typeface="Cambria Math" panose="02040503050406030204" pitchFamily="18" charset="0"/>
      <p:regular r:id="rId59"/>
    </p:embeddedFont>
    <p:embeddedFont>
      <p:font typeface="Georgia" panose="02040502050405020303" pitchFamily="18" charset="0"/>
      <p:regular r:id="rId60"/>
      <p:bold r:id="rId61"/>
      <p:italic r:id="rId62"/>
      <p:boldItalic r:id="rId63"/>
    </p:embeddedFont>
    <p:embeddedFont>
      <p:font typeface="Segoe UI" panose="020B0502040204020203" pitchFamily="34" charset="0"/>
      <p:regular r:id="rId64"/>
      <p:bold r:id="rId65"/>
      <p:italic r:id="rId66"/>
      <p:boldItalic r:id="rId67"/>
    </p:embeddedFont>
    <p:embeddedFont>
      <p:font typeface="Trebuchet MS" panose="020B060302020202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2" roundtripDataSignature="AMtx7mjbzJXMnpVyuVQDphAUHhOouPA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F7EEC-7CAA-44E8-9A43-12F9AEC64F3A}" v="27" vWet="29" dt="2023-09-18T17:17:18.243"/>
    <p1510:client id="{FC323F55-771B-4978-B121-FBA717CF1CEB}" v="159" dt="2023-09-18T18:07:28.671"/>
  </p1510:revLst>
</p1510:revInfo>
</file>

<file path=ppt/tableStyles.xml><?xml version="1.0" encoding="utf-8"?>
<a:tblStyleLst xmlns:a="http://schemas.openxmlformats.org/drawingml/2006/main" def="{7327B045-27FC-4367-A988-306C1167A8EB}">
  <a:tblStyle styleId="{7327B045-27FC-4367-A988-306C1167A8E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0A2D7D7-78B2-45B0-8FC6-D957735A9CF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495" autoAdjust="0"/>
  </p:normalViewPr>
  <p:slideViewPr>
    <p:cSldViewPr snapToGrid="0">
      <p:cViewPr varScale="1">
        <p:scale>
          <a:sx n="118" d="100"/>
          <a:sy n="118" d="100"/>
        </p:scale>
        <p:origin x="132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1.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7.fntdata"/><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Welcome to the Grade 8 presentation focused on the 2023 Mathematics Standards of Learning. </a:t>
            </a:r>
            <a:r>
              <a:rPr lang="en-US" sz="1100">
                <a:solidFill>
                  <a:srgbClr val="000000"/>
                </a:solidFill>
                <a:latin typeface="Georgia"/>
                <a:ea typeface="Georgia"/>
                <a:cs typeface="Georgia"/>
                <a:sym typeface="Georgia"/>
              </a:rPr>
              <a:t>The Proposed 2023 Mathematics </a:t>
            </a:r>
            <a:r>
              <a:rPr lang="en-US" sz="1100" i="1">
                <a:solidFill>
                  <a:srgbClr val="000000"/>
                </a:solidFill>
                <a:latin typeface="Georgia"/>
                <a:ea typeface="Georgia"/>
                <a:cs typeface="Georgia"/>
                <a:sym typeface="Georgia"/>
              </a:rPr>
              <a:t>Standards of Learning </a:t>
            </a:r>
            <a:r>
              <a:rPr lang="en-US" sz="1100">
                <a:solidFill>
                  <a:srgbClr val="000000"/>
                </a:solidFill>
                <a:latin typeface="Georgia"/>
                <a:ea typeface="Georgia"/>
                <a:cs typeface="Georgia"/>
                <a:sym typeface="Georgia"/>
              </a:rPr>
              <a:t>(SOL) were approved by the Board of Education on August 31, 2023.</a:t>
            </a:r>
          </a:p>
          <a:p>
            <a:pPr marL="0" lvl="0" indent="0" algn="l" rtl="0">
              <a:lnSpc>
                <a:spcPct val="100000"/>
              </a:lnSpc>
              <a:spcBef>
                <a:spcPts val="0"/>
              </a:spcBef>
              <a:spcAft>
                <a:spcPts val="0"/>
              </a:spcAft>
              <a:buSzPts val="1100"/>
              <a:buNone/>
            </a:pPr>
            <a:endParaRPr/>
          </a:p>
        </p:txBody>
      </p:sp>
      <p:sp>
        <p:nvSpPr>
          <p:cNvPr id="159" name="Google Shape;1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200"/>
              <a:t>The new numbering system for the standards makes it clear within which strand a standard exists. For instance, the sample shown on the screen highlights 8.NS.1.  Eight indicates the grade level; NS indicates the Number and Number Sense Strand; and 1 indicates that this is the first standard of learning in this strand.  The key shown at the bottom of the screen provides the abbreviations for each of the strands.</a:t>
            </a:r>
            <a:endParaRPr/>
          </a:p>
          <a:p>
            <a:pPr marL="457200" lvl="0" indent="-228600" algn="l" rtl="0">
              <a:lnSpc>
                <a:spcPct val="100000"/>
              </a:lnSpc>
              <a:spcBef>
                <a:spcPts val="0"/>
              </a:spcBef>
              <a:spcAft>
                <a:spcPts val="0"/>
              </a:spcAft>
              <a:buSzPts val="1100"/>
              <a:buNone/>
            </a:pPr>
            <a:endParaRPr sz="1200"/>
          </a:p>
          <a:p>
            <a:pPr marL="457200" lvl="0" indent="-228600" algn="l" rtl="0">
              <a:lnSpc>
                <a:spcPct val="100000"/>
              </a:lnSpc>
              <a:spcBef>
                <a:spcPts val="0"/>
              </a:spcBef>
              <a:spcAft>
                <a:spcPts val="0"/>
              </a:spcAft>
              <a:buSzPts val="1100"/>
              <a:buNone/>
            </a:pPr>
            <a:endParaRPr sz="1200"/>
          </a:p>
        </p:txBody>
      </p:sp>
      <p:sp>
        <p:nvSpPr>
          <p:cNvPr id="220" name="Google Shape;220;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An Overview of Revisions document has been created for each grade or course.  This presentation provides a detailed comparison between the 2016 Standards of Learning and the 2023 Standards of Learning and is based upon the Overview of Revisions document.</a:t>
            </a:r>
          </a:p>
        </p:txBody>
      </p:sp>
    </p:spTree>
    <p:extLst>
      <p:ext uri="{BB962C8B-B14F-4D97-AF65-F5344CB8AC3E}">
        <p14:creationId xmlns:p14="http://schemas.microsoft.com/office/powerpoint/2010/main" val="268217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At the end of the Overview of Revisions document there is a summary of changes table. One section of the table provides an overview of the changes to the numbering of the standards. Another section provides information regarding the prominent parameter changes and clarifications. Parameter changes and clarifications might be related to an increase or decrease in the limiters of the standards or the knowledge and skills; but might also be related to the depth of understanding of the content or scope of the content.</a:t>
            </a:r>
          </a:p>
        </p:txBody>
      </p:sp>
    </p:spTree>
    <p:extLst>
      <p:ext uri="{BB962C8B-B14F-4D97-AF65-F5344CB8AC3E}">
        <p14:creationId xmlns:p14="http://schemas.microsoft.com/office/powerpoint/2010/main" val="81192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other two sections of the table include deletions from 2016 standards and addition of content to the 2023 standards.</a:t>
            </a:r>
          </a:p>
          <a:p>
            <a:endParaRPr lang="en-US"/>
          </a:p>
        </p:txBody>
      </p:sp>
    </p:spTree>
    <p:extLst>
      <p:ext uri="{BB962C8B-B14F-4D97-AF65-F5344CB8AC3E}">
        <p14:creationId xmlns:p14="http://schemas.microsoft.com/office/powerpoint/2010/main" val="209183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603465f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603465f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0" i="0" u="none" strike="noStrike">
                <a:solidFill>
                  <a:srgbClr val="000000"/>
                </a:solidFill>
                <a:effectLst/>
                <a:latin typeface="Arial" panose="020B0604020202020204" pitchFamily="34" charset="0"/>
              </a:rPr>
              <a:t>During the remainder of the presentation, we will take a closer look at the revisions to the 2016 standards that resulted in the new 2023 standards. </a:t>
            </a:r>
            <a:endParaRPr lang="en-US" sz="1800" b="0">
              <a:effectLst/>
            </a:endParaRPr>
          </a:p>
          <a:p>
            <a:pPr marL="0" lvl="0" indent="0" algn="l" rtl="0">
              <a:spcBef>
                <a:spcPts val="0"/>
              </a:spcBef>
              <a:spcAft>
                <a:spcPts val="0"/>
              </a:spcAft>
              <a:buNone/>
            </a:pPr>
            <a:endParaRPr sz="1400"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e5fa75be5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1e5fa75be5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l" rtl="0" fontAlgn="base">
              <a:buNone/>
            </a:pPr>
            <a:r>
              <a:rPr lang="en-US" sz="1100" b="0" i="0" u="none" strike="noStrike">
                <a:solidFill>
                  <a:srgbClr val="000000"/>
                </a:solidFill>
                <a:effectLst/>
                <a:latin typeface="Arial" panose="020B0604020202020204" pitchFamily="34" charset="0"/>
              </a:rPr>
              <a:t>We will first examine the changes that occurred in the Number and Number Sense strand.</a:t>
            </a:r>
            <a:r>
              <a:rPr lang="en-US" sz="1100" b="0" i="0">
                <a:solidFill>
                  <a:srgbClr val="000000"/>
                </a:solidFill>
                <a:effectLst/>
                <a:latin typeface="Arial" panose="020B0604020202020204" pitchFamily="34" charset="0"/>
              </a:rPr>
              <a:t>​​</a:t>
            </a:r>
            <a:endParaRPr lang="en-US" b="0" i="0">
              <a:solidFill>
                <a:srgbClr val="444444"/>
              </a:solidFill>
              <a:effectLst/>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778470b7b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2778470b7b0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8.1 in 2016 is now 8.NS.1b  and c in the 2023 standards. The new standard requires students to use multiple strategies to compare and order including but not limited to using benchmarks, number lines, and equivalency. Students will also need to justify their solutions orally, in writing, or with a model.  8.NS.1 bullet a corresponds with SOL 8.3a, which will be explained in a few moments.</a:t>
            </a:r>
            <a:endParaRPr/>
          </a:p>
        </p:txBody>
      </p:sp>
      <p:sp>
        <p:nvSpPr>
          <p:cNvPr id="351" name="Google Shape;351;g2778470b7b0_0_5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78153ac3dd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278153ac3dd_1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8.2 in 2016 is now 8.NS.2 in the 2023 standards. Students no longer are expected to recognize sums and products of rational and irrational numbers. Students will now investigate and describe in this standard.</a:t>
            </a:r>
            <a:endParaRPr/>
          </a:p>
        </p:txBody>
      </p:sp>
      <p:sp>
        <p:nvSpPr>
          <p:cNvPr id="360" name="Google Shape;360;g278153ac3dd_1_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78153ac3dd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g278153ac3dd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a:solidFill>
                  <a:schemeClr val="dk1"/>
                </a:solidFill>
              </a:rPr>
              <a:t>As mentioned on Slide 16, standard 8.3a in 2016 is now included in 8.NS.1a in the 2023 standards. </a:t>
            </a:r>
            <a:r>
              <a:rPr lang="en-US"/>
              <a:t>The parameters of this standard have changed to natural numbers from integers. Students will also now be required to justify which natural number is the better approximation. </a:t>
            </a:r>
            <a:r>
              <a:rPr lang="en-US">
                <a:solidFill>
                  <a:schemeClr val="dk1"/>
                </a:solidFill>
              </a:rPr>
              <a:t>8.3b in 2016 is now included in the Grade 7 Mathematics Standards of Learning.</a:t>
            </a:r>
          </a:p>
          <a:p>
            <a:pPr marL="0" lvl="0" indent="0" algn="l" rtl="0">
              <a:spcBef>
                <a:spcPts val="0"/>
              </a:spcBef>
              <a:spcAft>
                <a:spcPts val="0"/>
              </a:spcAft>
              <a:buClr>
                <a:schemeClr val="dk1"/>
              </a:buClr>
              <a:buSzPts val="1100"/>
              <a:buFont typeface="Arial"/>
              <a:buNone/>
            </a:pPr>
            <a:endParaRPr/>
          </a:p>
        </p:txBody>
      </p:sp>
      <p:sp>
        <p:nvSpPr>
          <p:cNvPr id="369" name="Google Shape;369;g278153ac3dd_1_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e5fa75be5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g1e5fa75be5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rgbClr val="000000"/>
                </a:solidFill>
                <a:effectLst/>
                <a:latin typeface="Arial" panose="020B0604020202020204" pitchFamily="34" charset="0"/>
              </a:rPr>
              <a:t>Now we will examine the changes that occurred in the Computation and Estimation strand.</a:t>
            </a:r>
            <a:r>
              <a:rPr lang="en-US" sz="1100" b="0" i="0">
                <a:solidFill>
                  <a:srgbClr val="000000"/>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200"/>
              <a:t>The purpose of this presentation is to provide a comparison of the 2016 mathematics standards of learning and the 2023 mathematics standards of learning and to highlight changes in the knowledge and skills.</a:t>
            </a:r>
            <a:endParaRPr lang="en-US"/>
          </a:p>
        </p:txBody>
      </p:sp>
      <p:sp>
        <p:nvSpPr>
          <p:cNvPr id="167" name="Google Shape;167;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78153ac3dd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278153ac3dd_1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8.4 in 2016 is now 8.CE.1 in the 2023 standards. Students will no longer reconcile account balances and compute simple interest in 8th grade because they will do that later in Economics and Personal Finance. The shifts in the standard include estimating and applying proportional reasoning and computational procedures to solve contextual problems as opposed to simply solving practical problems. </a:t>
            </a:r>
            <a:endParaRPr>
              <a:solidFill>
                <a:srgbClr val="C00000"/>
              </a:solidFill>
            </a:endParaRPr>
          </a:p>
        </p:txBody>
      </p:sp>
      <p:sp>
        <p:nvSpPr>
          <p:cNvPr id="383" name="Google Shape;383;g278153ac3dd_1_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e5fa75be5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g1e5fa75be59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a:solidFill>
                  <a:srgbClr val="000000"/>
                </a:solidFill>
                <a:effectLst/>
                <a:latin typeface="Arial" panose="020B0604020202020204" pitchFamily="34" charset="0"/>
              </a:rPr>
              <a:t>We will now look at the changes that occurred in the Measurement and Geometry strand.</a:t>
            </a:r>
            <a:r>
              <a:rPr lang="en-US" sz="1100" b="0" i="0">
                <a:solidFill>
                  <a:srgbClr val="000000"/>
                </a:solidFill>
                <a:effectLst/>
                <a:latin typeface="Arial" panose="020B0604020202020204" pitchFamily="34" charset="0"/>
              </a:rPr>
              <a:t>​</a:t>
            </a:r>
            <a:endParaRPr lang="en-US"/>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78153ac3dd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278153ac3dd_1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8.5 in 2016 is now 8.MG.1 in the 2023 standards. </a:t>
            </a:r>
            <a:endParaRPr/>
          </a:p>
        </p:txBody>
      </p:sp>
      <p:sp>
        <p:nvSpPr>
          <p:cNvPr id="397" name="Google Shape;397;g278153ac3dd_1_3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78153ac3dd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278153ac3dd_1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8.6a in 2016 is now 8.MG.2 in the 2023 standards. Surface area of cones has been removed from 8th grade as students will learn that in Geometry. Students will examine and explain the relationship between volumes of related solids. The 2016 EKS bullet regarding distinguishing between situations that are applications of surface area and volume is inherently included in the new standard 8.MG.2d where students solve problems in context.</a:t>
            </a:r>
            <a:endParaRPr/>
          </a:p>
        </p:txBody>
      </p:sp>
      <p:sp>
        <p:nvSpPr>
          <p:cNvPr id="406" name="Google Shape;406;g278153ac3dd_1_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78153ac3dd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g278153ac3dd_1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8.6b in 2016 is now included in the 2023 Grade 7 Mathematics Standards of Learning.</a:t>
            </a:r>
            <a:endParaRPr/>
          </a:p>
        </p:txBody>
      </p:sp>
      <p:sp>
        <p:nvSpPr>
          <p:cNvPr id="415" name="Google Shape;415;g278153ac3dd_1_4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78153ac3dd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g278153ac3dd_1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8.7a in 2016 is now 8.MG.3 in the 2023 standards. Applying a dilation has been moved to the Grade 7 Mathematics Standards of Learning. Translations and reflections remain in Grade 8.</a:t>
            </a:r>
            <a:endParaRPr/>
          </a:p>
        </p:txBody>
      </p:sp>
      <p:sp>
        <p:nvSpPr>
          <p:cNvPr id="424" name="Google Shape;424;g278153ac3dd_1_5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78153ac3dd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g278153ac3dd_1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The application of translations and reflections have no major revisions.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433" name="Google Shape;433;g278153ac3dd_1_7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78153ac3dd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g278153ac3dd_1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8.7b in 2016 is now 8.MG.3g in the 2023 standards. </a:t>
            </a:r>
            <a:endParaRPr/>
          </a:p>
        </p:txBody>
      </p:sp>
      <p:sp>
        <p:nvSpPr>
          <p:cNvPr id="442" name="Google Shape;442;g278153ac3dd_1_6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78153ac3dd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g278153ac3dd_1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8.8 in 2016 has been deleted.</a:t>
            </a:r>
            <a:endParaRPr/>
          </a:p>
        </p:txBody>
      </p:sp>
      <p:sp>
        <p:nvSpPr>
          <p:cNvPr id="451" name="Google Shape;451;g278153ac3dd_1_7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78153ac3dd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g278153ac3dd_1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8.9 in 2016 is now 8.MG.4 in the 2023 standards. Students will be asked to identify the parts of right triangles specifically the hypotenuse and legs, when presented with right triangles in various orientations. The remainder of the standard has no major revisions.</a:t>
            </a:r>
            <a:endParaRPr/>
          </a:p>
        </p:txBody>
      </p:sp>
      <p:sp>
        <p:nvSpPr>
          <p:cNvPr id="460" name="Google Shape;460;g278153ac3dd_1_8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200"/>
              <a:t>During this presentation, information will be shared regarding the 2023 Mathematics Standards of Learning documents that are currently available and the focus of the 2023 standards. Then a detailed comparison of the 2016 standards to the newly adopted 2023 standards will be provided. </a:t>
            </a:r>
            <a:endParaRPr/>
          </a:p>
        </p:txBody>
      </p:sp>
      <p:sp>
        <p:nvSpPr>
          <p:cNvPr id="175" name="Google Shape;175;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0196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78153ac3dd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278153ac3dd_1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Standard 8.10 in 2016 is now 8.MG.5 in the 2023 standards. Circles are now included as possible 2-dimensional figure to create when subdividing composite figures to find area. The remainder of the standard has no major revisions.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469" name="Google Shape;469;g278153ac3dd_1_9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e5fa75be5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g1e5fa75be5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l" rtl="0" fontAlgn="base">
              <a:buNone/>
            </a:pPr>
            <a:r>
              <a:rPr lang="en-US" sz="1100" b="0" i="0" u="none" strike="noStrike">
                <a:solidFill>
                  <a:srgbClr val="000000"/>
                </a:solidFill>
                <a:effectLst/>
                <a:latin typeface="Arial" panose="020B0604020202020204" pitchFamily="34" charset="0"/>
              </a:rPr>
              <a:t>We will now discuss the changes that occurred in the Probability and Statistics strand.</a:t>
            </a:r>
            <a:r>
              <a:rPr lang="en-US" sz="1100" b="0" i="0">
                <a:solidFill>
                  <a:srgbClr val="000000"/>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78153ac3dd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g278153ac3dd_1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8.11 in 2016 is now 8.PS.1 in the 2023 standards. The standard remains much the same except that now students will need to be able to explain how replacement impacts probability.</a:t>
            </a:r>
            <a:endParaRPr/>
          </a:p>
        </p:txBody>
      </p:sp>
      <p:sp>
        <p:nvSpPr>
          <p:cNvPr id="483" name="Google Shape;483;g278153ac3dd_1_10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78153ac3dd_1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g278153ac3dd_1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8.12 in 2016 is now 8.PS.2 in the 2023 standards. The shift in this standard requires students to apply the data cycle and maintains boxplots as the representation. </a:t>
            </a:r>
            <a:r>
              <a:rPr lang="en-US"/>
              <a:t>Students will formulate questions that require the collection or acquisition of data with a focus on boxplots.</a:t>
            </a:r>
            <a:endParaRPr/>
          </a:p>
        </p:txBody>
      </p:sp>
      <p:sp>
        <p:nvSpPr>
          <p:cNvPr id="492" name="Google Shape;492;g278153ac3dd_1_1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78153ac3dd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g278153ac3dd_1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Students will determine how statistical bias might affect data collection and they should be given the opportunity to organize and represent data with and without the use of technology tools.</a:t>
            </a:r>
            <a:endParaRPr/>
          </a:p>
        </p:txBody>
      </p:sp>
      <p:sp>
        <p:nvSpPr>
          <p:cNvPr id="502" name="Google Shape;502;g278153ac3dd_1_16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78153ac3dd_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g278153ac3dd_1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Students will also describe how the presence of an outlier affects the shape and spread of the data distribution, as well as determine which graphical representation best represents data.  Finally, they will identify components of graphical displays that can be misleading. </a:t>
            </a:r>
            <a:endParaRPr/>
          </a:p>
        </p:txBody>
      </p:sp>
      <p:sp>
        <p:nvSpPr>
          <p:cNvPr id="512" name="Google Shape;512;g278153ac3dd_1_1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78153ac3dd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g278153ac3dd_1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Standard 8.13 in 2016 is now 8.PS.3 in the 2023 standards. The shift in this standard requires students to apply the data cycle but maintains scatterplots as the representation. </a:t>
            </a:r>
            <a:r>
              <a:rPr lang="en-US"/>
              <a:t>Students will formulate questions that require the collection or acquisition of data with a focus on scatterplots. Students should be given the opportunity to organize and represent data with and without the use of technology tools.</a:t>
            </a:r>
            <a:endParaRPr>
              <a:solidFill>
                <a:schemeClr val="dk1"/>
              </a:solidFill>
            </a:endParaRPr>
          </a:p>
        </p:txBody>
      </p:sp>
      <p:sp>
        <p:nvSpPr>
          <p:cNvPr id="522" name="Google Shape;522;g278153ac3dd_1_1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78153ac3dd_1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g278153ac3dd_1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Students will analyze and justify the relationship of the quantitative bivariate data in the scatterplot as well as sketch the line of best fit.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532" name="Google Shape;532;g278153ac3dd_1_14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e5fa75be5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g1e5fa75be59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Finally, we will look at the changes that have occurred in the Patterns, Functions, and Algebra strand.</a:t>
            </a: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78153ac3dd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g278153ac3dd_1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8.14a in 2016 is included in the Grade 7 Mathematics Standards of Learning.</a:t>
            </a:r>
            <a:endParaRPr/>
          </a:p>
        </p:txBody>
      </p:sp>
      <p:sp>
        <p:nvSpPr>
          <p:cNvPr id="547" name="Google Shape;547;g278153ac3dd_1_15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5085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78153ac3dd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g278153ac3dd_1_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8.14b in 2016 is now 8.PFA.1 in the 2023 standards. Students will apply the distributive property when representing algebraic expressions. Students will simplify algebraic expressions and generate equivalent expressions. While the content of simplifying algebraic expressions has not changed, note the language change in that simplifying algebraic expressions is a way of generating equivalent expressions. </a:t>
            </a:r>
            <a:endParaRPr/>
          </a:p>
        </p:txBody>
      </p:sp>
      <p:sp>
        <p:nvSpPr>
          <p:cNvPr id="556" name="Google Shape;556;g278153ac3dd_1_16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78153ac3dd_1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g278153ac3dd_1_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8.15 in 2016 is now 8.PFA.2 in the 2023 standards. There are no revisions to this standard.</a:t>
            </a:r>
            <a:endParaRPr/>
          </a:p>
        </p:txBody>
      </p:sp>
      <p:sp>
        <p:nvSpPr>
          <p:cNvPr id="565" name="Google Shape;565;g278153ac3dd_1_17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78153ac3dd_1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3" name="Google Shape;573;g278153ac3dd_1_1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8.16a in 2016 is now included in the Grade 7 Mathematics Standards of Learning.  Standard 8.16b-e in 2016 are now 8.PFA.3 in the 2023 standards. Students will begin their study of the y-intercept in Grade 8 through exploration of translations of the equation y = mx. </a:t>
            </a:r>
            <a:endParaRPr/>
          </a:p>
        </p:txBody>
      </p:sp>
      <p:sp>
        <p:nvSpPr>
          <p:cNvPr id="574" name="Google Shape;574;g278153ac3dd_1_19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78153ac3dd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2" name="Google Shape;582;g278153ac3dd_1_2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Students will now describe the key characteristics of linear functions to include slope, y-intercept, and independent and dependent variables. </a:t>
            </a:r>
            <a:endParaRPr/>
          </a:p>
        </p:txBody>
      </p:sp>
      <p:sp>
        <p:nvSpPr>
          <p:cNvPr id="583" name="Google Shape;583;g278153ac3dd_1_23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78153ac3dd_1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 name="Google Shape;591;g278153ac3dd_1_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There will be four representations of linear functions considered in 8.PFA.3: contextual situations, graphs, tables, and equations in slope intercept form. Students will be provided one of the representations and be asked to provide the remaining three representations. The focus of this standard shifts to creating representations which requires students to be able to make connections between the different representations.</a:t>
            </a:r>
            <a:endParaRPr/>
          </a:p>
        </p:txBody>
      </p:sp>
      <p:sp>
        <p:nvSpPr>
          <p:cNvPr id="592" name="Google Shape;592;g278153ac3dd_1_2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78153ac3dd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g278153ac3dd_1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8.17 in 2016 is now 8.PFA.4 in the 2023 standards. The content of the first two Knowledge and Skills bullets has not changed.</a:t>
            </a:r>
            <a:endParaRPr/>
          </a:p>
        </p:txBody>
      </p:sp>
      <p:sp>
        <p:nvSpPr>
          <p:cNvPr id="601" name="Google Shape;601;g278153ac3dd_1_20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78153ac3dd_1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 name="Google Shape;609;g278153ac3dd_1_2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In further study of equations, students will write equations to represent verbal and contextual situations, </a:t>
            </a:r>
            <a:r>
              <a:rPr lang="en-US">
                <a:solidFill>
                  <a:schemeClr val="dk1"/>
                </a:solidFill>
              </a:rPr>
              <a:t>create verbal situations in context for given equations, and interpret algebraic solutions in context. </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
        <p:nvSpPr>
          <p:cNvPr id="610" name="Google Shape;610;g278153ac3dd_1_25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78153ac3dd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g278153ac3dd_1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Standard 8.18 in 2016 is now 8.PFA.5 in the 2023 standards. Students are explicitly required to represent solutions algebraically as well as graphically on a number line.</a:t>
            </a:r>
            <a:endParaRPr/>
          </a:p>
        </p:txBody>
      </p:sp>
      <p:sp>
        <p:nvSpPr>
          <p:cNvPr id="619" name="Google Shape;619;g278153ac3dd_1_2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78153ac3dd_1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7" name="Google Shape;627;g278153ac3dd_1_2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In further study of inequalities, students will now write inequalities to represent verbal and contextual situations, create verbal situations in context for given inequalities, and interpret algebraic solutions in context.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628" name="Google Shape;628;g278153ac3dd_1_26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e5fa75be5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e5fa75be5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dirty="0">
                <a:solidFill>
                  <a:srgbClr val="000000"/>
                </a:solidFill>
                <a:effectLst/>
                <a:latin typeface="Calibri" panose="020F0502020204030204" pitchFamily="34" charset="0"/>
              </a:rPr>
              <a:t>This concludes the presentation on the 2023 Grade 8 Mathematics Standards of Learning revisions.  It may be helpful to refer back to this presentation as you are using the Overview of Revisions document to plan for instruction.</a:t>
            </a:r>
            <a:r>
              <a:rPr lang="en-US" sz="1100" b="0" i="0" u="none" strike="noStrike" dirty="0">
                <a:solidFill>
                  <a:srgbClr val="000000"/>
                </a:solidFill>
                <a:effectLst/>
                <a:latin typeface="Arial"/>
              </a:rPr>
              <a:t> </a:t>
            </a:r>
            <a:r>
              <a:rPr lang="en-US" sz="1800" b="0" i="0" u="none" strike="noStrike" dirty="0">
                <a:solidFill>
                  <a:srgbClr val="000000"/>
                </a:solidFill>
                <a:effectLst/>
                <a:latin typeface="Calibri" panose="020F0502020204030204" pitchFamily="34" charset="0"/>
              </a:rPr>
              <a:t>Should you have any questions, feel free to contact a member of the Mathematics Team at email address shown on the screen.</a:t>
            </a:r>
            <a:br>
              <a:rPr lang="en-US" dirty="0"/>
            </a:b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a:t>The mathematics standards of learning include challenging mathematics content, reinforce foundational mathematics skills, support the application of mathematical concepts, and build coherently in complexity across grade levels.</a:t>
            </a:r>
          </a:p>
          <a:p>
            <a:pPr marL="457200" marR="0" lvl="0" indent="-228600" algn="l" rtl="0">
              <a:lnSpc>
                <a:spcPct val="100000"/>
              </a:lnSpc>
              <a:spcBef>
                <a:spcPts val="0"/>
              </a:spcBef>
              <a:spcAft>
                <a:spcPts val="0"/>
              </a:spcAft>
              <a:buClr>
                <a:srgbClr val="000000"/>
              </a:buClr>
              <a:buSzPts val="1100"/>
              <a:buFont typeface="Arial"/>
              <a:buNone/>
            </a:pPr>
            <a:endParaRPr lang="en-US"/>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212" name="Google Shape;212;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5352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sz="1800" b="0" i="0">
                <a:solidFill>
                  <a:srgbClr val="000000"/>
                </a:solidFill>
                <a:effectLst/>
                <a:latin typeface="Times New Roman" panose="02020603050405020304" pitchFamily="18" charset="0"/>
              </a:rPr>
              <a:t>There are six Guiding Principles included in the Virginia 2023 Mathematics Standards of Learning document that represent the values and beliefs upon which the revised standards were created. Preparing Virginia’s students to pursue higher education, to compete in a modern workforce, and to be informed citizens requires rigorous mathematical knowledge and skills. Students must gain an understanding of fundamental ideas in number sense, computation, measurement, geometry, probability, data analysis and statistics, and algebra and functions, and they must develop proficiency in mathematical skills. The guiding principles include:</a:t>
            </a:r>
            <a:endParaRPr lang="en-US" b="0" i="0">
              <a:solidFill>
                <a:srgbClr val="000000"/>
              </a:solidFill>
              <a:effectLst/>
              <a:latin typeface="Segoe UI" panose="020B0502040204020203" pitchFamily="34" charset="0"/>
            </a:endParaRPr>
          </a:p>
          <a:p>
            <a:pPr marL="158750" indent="0" algn="l" rtl="0" fontAlgn="base">
              <a:buNone/>
            </a:pPr>
            <a:endParaRPr lang="en-US" b="0" i="0">
              <a:solidFill>
                <a:srgbClr val="000000"/>
              </a:solidFill>
              <a:effectLst/>
              <a:latin typeface="Segoe UI" panose="020B0502040204020203" pitchFamily="34" charset="0"/>
            </a:endParaRPr>
          </a:p>
          <a:p>
            <a:pPr algn="l" rtl="0" fontAlgn="base">
              <a:buFont typeface="+mj-lt"/>
              <a:buAutoNum type="arabicPeriod"/>
            </a:pPr>
            <a:r>
              <a:rPr lang="en-US" sz="1800" b="1" i="0">
                <a:solidFill>
                  <a:srgbClr val="000000"/>
                </a:solidFill>
                <a:effectLst/>
                <a:latin typeface="Times New Roman" panose="02020603050405020304" pitchFamily="18" charset="0"/>
              </a:rPr>
              <a:t>Raise the Floor; Remove the Ceiling: </a:t>
            </a:r>
            <a:r>
              <a:rPr lang="en-US" sz="1800" b="0" i="0">
                <a:solidFill>
                  <a:srgbClr val="000000"/>
                </a:solidFill>
                <a:effectLst/>
                <a:latin typeface="Times New Roman" panose="02020603050405020304" pitchFamily="18" charset="0"/>
              </a:rPr>
              <a:t> </a:t>
            </a:r>
          </a:p>
          <a:p>
            <a:pPr algn="l" rtl="0" fontAlgn="base">
              <a:buFont typeface="+mj-lt"/>
              <a:buAutoNum type="arabicPeriod" startAt="2"/>
            </a:pPr>
            <a:r>
              <a:rPr lang="en-US" sz="1800" b="1" i="0">
                <a:solidFill>
                  <a:srgbClr val="000000"/>
                </a:solidFill>
                <a:effectLst/>
                <a:latin typeface="Times New Roman" panose="02020603050405020304" pitchFamily="18" charset="0"/>
              </a:rPr>
              <a:t>Ensure Every Student Builds Strong Mathematics Foundational Skills: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3"/>
            </a:pPr>
            <a:r>
              <a:rPr lang="en-US" sz="1800" b="1" i="0">
                <a:solidFill>
                  <a:srgbClr val="000000"/>
                </a:solidFill>
                <a:effectLst/>
                <a:latin typeface="Times New Roman" panose="02020603050405020304" pitchFamily="18" charset="0"/>
              </a:rPr>
              <a:t>Master Critical Content: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4"/>
            </a:pPr>
            <a:r>
              <a:rPr lang="en-US" sz="1800" b="1" i="0">
                <a:solidFill>
                  <a:srgbClr val="000000"/>
                </a:solidFill>
                <a:effectLst/>
                <a:latin typeface="Times New Roman" panose="02020603050405020304" pitchFamily="18" charset="0"/>
              </a:rPr>
              <a:t>Integrate Mathematics Across All Content Areas: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5"/>
            </a:pPr>
            <a:r>
              <a:rPr lang="en-US" sz="1800" b="1" i="0">
                <a:solidFill>
                  <a:srgbClr val="000000"/>
                </a:solidFill>
                <a:effectLst/>
                <a:latin typeface="Times New Roman" panose="02020603050405020304" pitchFamily="18" charset="0"/>
              </a:rPr>
              <a:t>Prepare Teachers to Teach Mathematics Accurately and Effectively: </a:t>
            </a:r>
            <a:r>
              <a:rPr lang="en-US" sz="1800" b="0" i="0">
                <a:solidFill>
                  <a:srgbClr val="000000"/>
                </a:solidFill>
                <a:effectLst/>
                <a:latin typeface="Times New Roman" panose="02020603050405020304" pitchFamily="18" charset="0"/>
              </a:rPr>
              <a:t> </a:t>
            </a:r>
            <a:endParaRPr lang="en-US" sz="1100" b="0" i="0">
              <a:solidFill>
                <a:srgbClr val="000000"/>
              </a:solidFill>
              <a:effectLst/>
              <a:latin typeface="Segoe UI" panose="020B0502040204020203" pitchFamily="34" charset="0"/>
            </a:endParaRPr>
          </a:p>
          <a:p>
            <a:pPr algn="l" rtl="0" fontAlgn="base">
              <a:buFont typeface="+mj-lt"/>
              <a:buAutoNum type="arabicPeriod" startAt="5"/>
            </a:pPr>
            <a:r>
              <a:rPr lang="en-US" sz="1800" b="1" i="0">
                <a:solidFill>
                  <a:srgbClr val="000000"/>
                </a:solidFill>
                <a:effectLst/>
                <a:latin typeface="Times New Roman" panose="02020603050405020304" pitchFamily="18" charset="0"/>
              </a:rPr>
              <a:t>Apply Mathematics to Better Use Technology: </a:t>
            </a:r>
            <a:r>
              <a:rPr lang="en-US" sz="1800" b="0" i="0">
                <a:solidFill>
                  <a:srgbClr val="000000"/>
                </a:solidFill>
                <a:effectLst/>
                <a:latin typeface="Times New Roman" panose="02020603050405020304" pitchFamily="18" charset="0"/>
              </a:rPr>
              <a:t> </a:t>
            </a:r>
          </a:p>
          <a:p>
            <a:pPr marL="158750" indent="0">
              <a:buNone/>
            </a:pPr>
            <a:endParaRPr lang="en-US"/>
          </a:p>
        </p:txBody>
      </p:sp>
    </p:spTree>
    <p:extLst>
      <p:ext uri="{BB962C8B-B14F-4D97-AF65-F5344CB8AC3E}">
        <p14:creationId xmlns:p14="http://schemas.microsoft.com/office/powerpoint/2010/main" val="153754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sz="1200"/>
              <a:t>The 2023 Mathematics Standards of Learning </a:t>
            </a:r>
            <a:r>
              <a:rPr lang="en-US" sz="1800">
                <a:solidFill>
                  <a:srgbClr val="000000"/>
                </a:solidFill>
                <a:effectLst/>
                <a:latin typeface="Times New Roman" panose="02020603050405020304" pitchFamily="18" charset="0"/>
                <a:ea typeface="Calibri" panose="020F0502020204030204" pitchFamily="34" charset="0"/>
              </a:rPr>
              <a:t>foster the application of the five mathematical process goals including reasoning, communication, problem solving, connections, and representation, and set students up to recognize and see mathematics in real-world applications.  These processes support students in building understanding of mathematics.</a:t>
            </a:r>
            <a:endParaRPr lang="en-US" sz="1200"/>
          </a:p>
          <a:p>
            <a:pPr marL="457200" marR="0" lvl="0" indent="-228600" algn="l" rtl="0">
              <a:lnSpc>
                <a:spcPct val="100000"/>
              </a:lnSpc>
              <a:spcBef>
                <a:spcPts val="0"/>
              </a:spcBef>
              <a:spcAft>
                <a:spcPts val="0"/>
              </a:spcAft>
              <a:buClr>
                <a:srgbClr val="000000"/>
              </a:buClr>
              <a:buSzPts val="1100"/>
              <a:buFont typeface="Arial"/>
              <a:buNone/>
            </a:pPr>
            <a:endParaRPr sz="1200"/>
          </a:p>
        </p:txBody>
      </p:sp>
      <p:sp>
        <p:nvSpPr>
          <p:cNvPr id="244" name="Google Shape;24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761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Virginia Department of Education documents supporting the transition to the 2023 Mathematics Standards of Learning will now be shared. Additional resources supporting the implementation of the 2023 Mathematics Standards of Learning will be made available on the VDOE Mathematics SOL website.</a:t>
            </a:r>
            <a:endParaRPr/>
          </a:p>
        </p:txBody>
      </p:sp>
      <p:sp>
        <p:nvSpPr>
          <p:cNvPr id="182" name="Google Shape;1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24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The 2023 Mathematics Standards of Learning Document includes the standards and the knowledge and skills associated with each standard. This slide shows an example from the Grade 8 Standards Document.</a:t>
            </a:r>
          </a:p>
          <a:p>
            <a:endParaRPr lang="en-US"/>
          </a:p>
        </p:txBody>
      </p:sp>
    </p:spTree>
    <p:extLst>
      <p:ext uri="{BB962C8B-B14F-4D97-AF65-F5344CB8AC3E}">
        <p14:creationId xmlns:p14="http://schemas.microsoft.com/office/powerpoint/2010/main" val="1347354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35"/>
          <p:cNvSpPr>
            <a:spLocks noGrp="1"/>
          </p:cNvSpPr>
          <p:nvPr>
            <p:ph type="pic" idx="2"/>
          </p:nvPr>
        </p:nvSpPr>
        <p:spPr>
          <a:xfrm>
            <a:off x="3887391" y="740569"/>
            <a:ext cx="4629300" cy="1694400"/>
          </a:xfrm>
          <a:prstGeom prst="rect">
            <a:avLst/>
          </a:prstGeom>
          <a:noFill/>
          <a:ln>
            <a:noFill/>
          </a:ln>
        </p:spPr>
      </p:sp>
      <p:sp>
        <p:nvSpPr>
          <p:cNvPr id="111" name="Google Shape;111;p3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35"/>
          <p:cNvSpPr>
            <a:spLocks noGrp="1"/>
          </p:cNvSpPr>
          <p:nvPr>
            <p:ph type="pic" idx="3"/>
          </p:nvPr>
        </p:nvSpPr>
        <p:spPr>
          <a:xfrm>
            <a:off x="3887391" y="2588632"/>
            <a:ext cx="2227800" cy="1694400"/>
          </a:xfrm>
          <a:prstGeom prst="rect">
            <a:avLst/>
          </a:prstGeom>
          <a:noFill/>
          <a:ln>
            <a:noFill/>
          </a:ln>
        </p:spPr>
      </p:sp>
      <p:sp>
        <p:nvSpPr>
          <p:cNvPr id="116" name="Google Shape;116;p35"/>
          <p:cNvSpPr>
            <a:spLocks noGrp="1"/>
          </p:cNvSpPr>
          <p:nvPr>
            <p:ph type="pic" idx="4"/>
          </p:nvPr>
        </p:nvSpPr>
        <p:spPr>
          <a:xfrm>
            <a:off x="6287691" y="2588631"/>
            <a:ext cx="2227800" cy="169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7"/>
        <p:cNvGrpSpPr/>
        <p:nvPr/>
      </p:nvGrpSpPr>
      <p:grpSpPr>
        <a:xfrm>
          <a:off x="0" y="0"/>
          <a:ext cx="0" cy="0"/>
          <a:chOff x="0" y="0"/>
          <a:chExt cx="0" cy="0"/>
        </a:xfrm>
      </p:grpSpPr>
      <p:sp>
        <p:nvSpPr>
          <p:cNvPr id="118" name="Google Shape;118;p36"/>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36"/>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0" name="Google Shape;120;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123"/>
        <p:cNvGrpSpPr/>
        <p:nvPr/>
      </p:nvGrpSpPr>
      <p:grpSpPr>
        <a:xfrm>
          <a:off x="0" y="0"/>
          <a:ext cx="0" cy="0"/>
          <a:chOff x="0" y="0"/>
          <a:chExt cx="0" cy="0"/>
        </a:xfrm>
      </p:grpSpPr>
      <p:sp>
        <p:nvSpPr>
          <p:cNvPr id="124" name="Google Shape;124;p37"/>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37"/>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26" name="Google Shape;126;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37"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37"/>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31"/>
        <p:cNvGrpSpPr/>
        <p:nvPr/>
      </p:nvGrpSpPr>
      <p:grpSpPr>
        <a:xfrm>
          <a:off x="0" y="0"/>
          <a:ext cx="0" cy="0"/>
          <a:chOff x="0" y="0"/>
          <a:chExt cx="0" cy="0"/>
        </a:xfrm>
      </p:grpSpPr>
      <p:sp>
        <p:nvSpPr>
          <p:cNvPr id="132" name="Google Shape;132;p38"/>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3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34" name="Google Shape;13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9"/>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9"/>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40"/>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7" name="Google Shape;147;p4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40"/>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9" name="Google Shape;149;p4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53"/>
        <p:cNvGrpSpPr/>
        <p:nvPr/>
      </p:nvGrpSpPr>
      <p:grpSpPr>
        <a:xfrm>
          <a:off x="0" y="0"/>
          <a:ext cx="0" cy="0"/>
          <a:chOff x="0" y="0"/>
          <a:chExt cx="0" cy="0"/>
        </a:xfrm>
      </p:grpSpPr>
      <p:sp>
        <p:nvSpPr>
          <p:cNvPr id="154" name="Google Shape;154;p41"/>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dk1"/>
              </a:buClr>
              <a:buSzPts val="3200"/>
              <a:buNone/>
              <a:defRPr i="1">
                <a:solidFill>
                  <a:schemeClr val="dk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5" name="Google Shape;155;p41"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156" name="Google Shape;156;p41"/>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2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52" name="Google Shape;5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sp>
        <p:nvSpPr>
          <p:cNvPr id="53" name="Google Shape;5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sp>
        <p:nvSpPr>
          <p:cNvPr id="54" name="Google Shape;5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spTree>
    <p:extLst>
      <p:ext uri="{BB962C8B-B14F-4D97-AF65-F5344CB8AC3E}">
        <p14:creationId xmlns:p14="http://schemas.microsoft.com/office/powerpoint/2010/main" val="242037931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29"/>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29"/>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7" name="Google Shape;6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 name="Google Shape;71;p29"/>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5" name="Google Shape;75;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1"/>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31"/>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3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3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3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7" name="Google Shape;9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8" name="Google Shape;9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34"/>
          <p:cNvSpPr>
            <a:spLocks noGrp="1"/>
          </p:cNvSpPr>
          <p:nvPr>
            <p:ph type="pic" idx="2"/>
          </p:nvPr>
        </p:nvSpPr>
        <p:spPr>
          <a:xfrm>
            <a:off x="3887391" y="740569"/>
            <a:ext cx="4629300" cy="3655200"/>
          </a:xfrm>
          <a:prstGeom prst="rect">
            <a:avLst/>
          </a:prstGeom>
          <a:noFill/>
          <a:ln>
            <a:noFill/>
          </a:ln>
        </p:spPr>
      </p:sp>
      <p:sp>
        <p:nvSpPr>
          <p:cNvPr id="104" name="Google Shape;10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 name="Google Shape;10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s://www.doe.virginia.gov/teaching-learning-assessment/k-12-standards-instruction/mathematics/standards-of-learning/2023-mathematics-so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12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4.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png"/><Relationship Id="rId5" Type="http://schemas.openxmlformats.org/officeDocument/2006/relationships/hyperlink" Target="mailto:vdoe.mathematics@doe.virginia.gov" TargetMode="Externa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
          <p:cNvSpPr txBox="1">
            <a:spLocks noGrp="1"/>
          </p:cNvSpPr>
          <p:nvPr>
            <p:ph type="ctrTitle"/>
          </p:nvPr>
        </p:nvSpPr>
        <p:spPr>
          <a:xfrm>
            <a:off x="579230" y="980111"/>
            <a:ext cx="7936120" cy="1241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100000"/>
              <a:buNone/>
            </a:pPr>
            <a:br>
              <a:rPr lang="en-US" sz="5300">
                <a:solidFill>
                  <a:schemeClr val="lt1"/>
                </a:solidFill>
              </a:rPr>
            </a:br>
            <a:r>
              <a:rPr lang="en-US" sz="5600">
                <a:solidFill>
                  <a:schemeClr val="lt1"/>
                </a:solidFill>
              </a:rPr>
              <a:t>2023 Mathematics</a:t>
            </a:r>
            <a:r>
              <a:rPr lang="en-US" sz="5600" i="1">
                <a:solidFill>
                  <a:schemeClr val="lt1"/>
                </a:solidFill>
              </a:rPr>
              <a:t> Standards of Learning</a:t>
            </a:r>
            <a:endParaRPr sz="5600" cap="none">
              <a:solidFill>
                <a:schemeClr val="lt1"/>
              </a:solidFill>
            </a:endParaRPr>
          </a:p>
        </p:txBody>
      </p:sp>
      <p:sp>
        <p:nvSpPr>
          <p:cNvPr id="163" name="Google Shape;163;p1"/>
          <p:cNvSpPr txBox="1">
            <a:spLocks noGrp="1"/>
          </p:cNvSpPr>
          <p:nvPr>
            <p:ph type="subTitle" idx="1"/>
          </p:nvPr>
        </p:nvSpPr>
        <p:spPr>
          <a:xfrm>
            <a:off x="579229" y="2693324"/>
            <a:ext cx="7462993" cy="1219200"/>
          </a:xfrm>
          <a:prstGeom prst="rect">
            <a:avLst/>
          </a:prstGeom>
          <a:noFill/>
          <a:ln>
            <a:noFill/>
          </a:ln>
        </p:spPr>
        <p:txBody>
          <a:bodyPr spcFirstLastPara="1" wrap="square" lIns="68575" tIns="34275" rIns="68575" bIns="34275" anchor="t" anchorCtr="0">
            <a:normAutofit fontScale="92500"/>
          </a:bodyPr>
          <a:lstStyle/>
          <a:p>
            <a:pPr marL="457200" lvl="0" indent="-361950" algn="l" rtl="0">
              <a:lnSpc>
                <a:spcPct val="90000"/>
              </a:lnSpc>
              <a:spcBef>
                <a:spcPts val="800"/>
              </a:spcBef>
              <a:spcAft>
                <a:spcPts val="0"/>
              </a:spcAft>
              <a:buSzPts val="1800"/>
              <a:buNone/>
            </a:pPr>
            <a:r>
              <a:rPr lang="en-US" sz="2800" b="1">
                <a:solidFill>
                  <a:schemeClr val="bg1"/>
                </a:solidFill>
                <a:latin typeface="Georgia" panose="02040502050405020303" pitchFamily="18" charset="0"/>
                <a:ea typeface="Arial"/>
                <a:cs typeface="Arial"/>
                <a:sym typeface="Arial"/>
              </a:rPr>
              <a:t>Grade 8</a:t>
            </a:r>
          </a:p>
          <a:p>
            <a:pPr marL="457200" lvl="0" indent="-361950" algn="l" rtl="0">
              <a:lnSpc>
                <a:spcPct val="90000"/>
              </a:lnSpc>
              <a:spcBef>
                <a:spcPts val="800"/>
              </a:spcBef>
              <a:spcAft>
                <a:spcPts val="0"/>
              </a:spcAft>
              <a:buSzPts val="1800"/>
              <a:buNone/>
            </a:pPr>
            <a:r>
              <a:rPr lang="en-US" sz="2800" b="1">
                <a:solidFill>
                  <a:schemeClr val="bg1"/>
                </a:solidFill>
                <a:latin typeface="Georgia" panose="02040502050405020303" pitchFamily="18" charset="0"/>
                <a:cs typeface="Arial"/>
                <a:sym typeface="Arial"/>
              </a:rPr>
              <a:t>Overview of Revisions from 2016 to 2023</a:t>
            </a:r>
            <a:endParaRPr>
              <a:solidFill>
                <a:schemeClr val="bg1"/>
              </a:solidFill>
              <a:latin typeface="Georgia" panose="02040502050405020303" pitchFamily="18" charset="0"/>
            </a:endParaRPr>
          </a:p>
        </p:txBody>
      </p:sp>
      <p:sp>
        <p:nvSpPr>
          <p:cNvPr id="162" name="Google Shape;162;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1</a:t>
            </a:fld>
            <a:endParaRPr kumimoji="0" sz="900" b="0" i="0" u="none" strike="noStrike" kern="0" cap="none" spc="0" normalizeH="0" baseline="0" noProof="0">
              <a:ln>
                <a:noFill/>
              </a:ln>
              <a:solidFill>
                <a:srgbClr val="FFFFFF"/>
              </a:solidFill>
              <a:effectLst/>
              <a:uLnTx/>
              <a:uFillTx/>
              <a:latin typeface="Calibri"/>
              <a:cs typeface="Calibri"/>
              <a:sym typeface="Calibri"/>
            </a:endParaRPr>
          </a:p>
        </p:txBody>
      </p:sp>
      <p:pic>
        <p:nvPicPr>
          <p:cNvPr id="2" name="slide 1" descr="audio icon- captions are in the notes section of powerpoint">
            <a:hlinkClick r:id="" action="ppaction://media"/>
            <a:extLst>
              <a:ext uri="{FF2B5EF4-FFF2-40B4-BE49-F238E27FC236}">
                <a16:creationId xmlns:a16="http://schemas.microsoft.com/office/drawing/2014/main" id="{F799E3A6-326A-6DBC-A111-309FA03568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5350" y="385858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6" name="Picture 5" descr="Picture of 8th grade standard document">
            <a:extLst>
              <a:ext uri="{FF2B5EF4-FFF2-40B4-BE49-F238E27FC236}">
                <a16:creationId xmlns:a16="http://schemas.microsoft.com/office/drawing/2014/main" id="{3929F5AF-EED5-705E-F1E8-B7C0D913521A}"/>
              </a:ext>
            </a:extLst>
          </p:cNvPr>
          <p:cNvPicPr>
            <a:picLocks noChangeAspect="1"/>
          </p:cNvPicPr>
          <p:nvPr/>
        </p:nvPicPr>
        <p:blipFill>
          <a:blip r:embed="rId5"/>
          <a:stretch>
            <a:fillRect/>
          </a:stretch>
        </p:blipFill>
        <p:spPr>
          <a:xfrm>
            <a:off x="1369473" y="1456405"/>
            <a:ext cx="6445581" cy="2654436"/>
          </a:xfrm>
          <a:prstGeom prst="rect">
            <a:avLst/>
          </a:prstGeom>
        </p:spPr>
      </p:pic>
      <p:sp>
        <p:nvSpPr>
          <p:cNvPr id="222" name="Google Shape;222;p9"/>
          <p:cNvSpPr txBox="1">
            <a:spLocks noGrp="1"/>
          </p:cNvSpPr>
          <p:nvPr>
            <p:ph type="title"/>
          </p:nvPr>
        </p:nvSpPr>
        <p:spPr>
          <a:xfrm>
            <a:off x="0" y="0"/>
            <a:ext cx="9144000" cy="561765"/>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lnSpc>
                <a:spcPct val="90000"/>
              </a:lnSpc>
              <a:spcBef>
                <a:spcPts val="0"/>
              </a:spcBef>
              <a:spcAft>
                <a:spcPts val="0"/>
              </a:spcAft>
              <a:buClr>
                <a:schemeClr val="lt1"/>
              </a:buClr>
              <a:buSzPct val="111111"/>
              <a:buFont typeface="Georgia"/>
              <a:buNone/>
            </a:pPr>
            <a:r>
              <a:rPr lang="en-US"/>
              <a:t>Changes to Numbering of the SOL</a:t>
            </a:r>
            <a:endParaRPr/>
          </a:p>
        </p:txBody>
      </p:sp>
      <p:sp>
        <p:nvSpPr>
          <p:cNvPr id="10" name="Rectangle: Rounded Corners 9">
            <a:extLst>
              <a:ext uri="{FF2B5EF4-FFF2-40B4-BE49-F238E27FC236}">
                <a16:creationId xmlns:a16="http://schemas.microsoft.com/office/drawing/2014/main" id="{9FD0E0FB-75A0-7FF2-8110-14A231F77D0E}"/>
              </a:ext>
            </a:extLst>
          </p:cNvPr>
          <p:cNvSpPr/>
          <p:nvPr/>
        </p:nvSpPr>
        <p:spPr>
          <a:xfrm>
            <a:off x="205885" y="885078"/>
            <a:ext cx="664955" cy="33699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Grade</a:t>
            </a:r>
          </a:p>
        </p:txBody>
      </p:sp>
      <p:cxnSp>
        <p:nvCxnSpPr>
          <p:cNvPr id="5" name="Straight Arrow Connector 4">
            <a:extLst>
              <a:ext uri="{FF2B5EF4-FFF2-40B4-BE49-F238E27FC236}">
                <a16:creationId xmlns:a16="http://schemas.microsoft.com/office/drawing/2014/main" id="{EFAC27E3-714B-C2FD-753F-E40B6C15A699}"/>
              </a:ext>
              <a:ext uri="{C183D7F6-B498-43B3-948B-1728B52AA6E4}">
                <adec:decorative xmlns:adec="http://schemas.microsoft.com/office/drawing/2017/decorative" val="1"/>
              </a:ext>
            </a:extLst>
          </p:cNvPr>
          <p:cNvCxnSpPr>
            <a:cxnSpLocks/>
          </p:cNvCxnSpPr>
          <p:nvPr/>
        </p:nvCxnSpPr>
        <p:spPr>
          <a:xfrm>
            <a:off x="870840" y="1237306"/>
            <a:ext cx="584723" cy="409568"/>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88ED8F5-5684-A92A-B328-246C44B0BCCC}"/>
              </a:ext>
            </a:extLst>
          </p:cNvPr>
          <p:cNvSpPr/>
          <p:nvPr/>
        </p:nvSpPr>
        <p:spPr>
          <a:xfrm>
            <a:off x="78836" y="2322415"/>
            <a:ext cx="1290637" cy="7750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Measurement &amp; Geometry Strand</a:t>
            </a:r>
          </a:p>
        </p:txBody>
      </p:sp>
      <p:cxnSp>
        <p:nvCxnSpPr>
          <p:cNvPr id="14" name="Straight Arrow Connector 13">
            <a:extLst>
              <a:ext uri="{FF2B5EF4-FFF2-40B4-BE49-F238E27FC236}">
                <a16:creationId xmlns:a16="http://schemas.microsoft.com/office/drawing/2014/main" id="{FEE67B87-6AC1-F3D6-1ACF-790D2B553055}"/>
              </a:ext>
              <a:ext uri="{C183D7F6-B498-43B3-948B-1728B52AA6E4}">
                <adec:decorative xmlns:adec="http://schemas.microsoft.com/office/drawing/2017/decorative" val="1"/>
              </a:ext>
            </a:extLst>
          </p:cNvPr>
          <p:cNvCxnSpPr>
            <a:cxnSpLocks/>
          </p:cNvCxnSpPr>
          <p:nvPr/>
        </p:nvCxnSpPr>
        <p:spPr>
          <a:xfrm flipV="1">
            <a:off x="1335453" y="1805707"/>
            <a:ext cx="352934" cy="505503"/>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248B53D-159A-53DC-F9EC-E9BEFDC52EE1}"/>
              </a:ext>
            </a:extLst>
          </p:cNvPr>
          <p:cNvSpPr/>
          <p:nvPr/>
        </p:nvSpPr>
        <p:spPr>
          <a:xfrm>
            <a:off x="2449495" y="634343"/>
            <a:ext cx="1628777" cy="65105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Third SOL within this strand</a:t>
            </a:r>
          </a:p>
        </p:txBody>
      </p:sp>
      <p:cxnSp>
        <p:nvCxnSpPr>
          <p:cNvPr id="16" name="Straight Arrow Connector 15">
            <a:extLst>
              <a:ext uri="{FF2B5EF4-FFF2-40B4-BE49-F238E27FC236}">
                <a16:creationId xmlns:a16="http://schemas.microsoft.com/office/drawing/2014/main" id="{ED253CA1-CA5B-817C-3937-3FD92844CF91}"/>
              </a:ext>
              <a:ext uri="{C183D7F6-B498-43B3-948B-1728B52AA6E4}">
                <adec:decorative xmlns:adec="http://schemas.microsoft.com/office/drawing/2017/decorative" val="1"/>
              </a:ext>
            </a:extLst>
          </p:cNvPr>
          <p:cNvCxnSpPr>
            <a:cxnSpLocks/>
          </p:cNvCxnSpPr>
          <p:nvPr/>
        </p:nvCxnSpPr>
        <p:spPr>
          <a:xfrm flipH="1">
            <a:off x="1954196" y="1274923"/>
            <a:ext cx="495299" cy="371951"/>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C86A421-3BB8-5025-7BA7-E10326525D01}"/>
              </a:ext>
            </a:extLst>
          </p:cNvPr>
          <p:cNvSpPr txBox="1"/>
          <p:nvPr/>
        </p:nvSpPr>
        <p:spPr>
          <a:xfrm>
            <a:off x="490809" y="4110860"/>
            <a:ext cx="8162381" cy="830997"/>
          </a:xfrm>
          <a:prstGeom prst="rect">
            <a:avLst/>
          </a:prstGeom>
          <a:solidFill>
            <a:schemeClr val="tx2">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KEY: </a:t>
            </a:r>
            <a:r>
              <a:rPr kumimoji="0" lang="en-US" sz="1600" b="0"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 NS = Number and Number Sense; CE = Computation and Estimation; MG = Measurement and Geometry; PS = Probability and Statistics; PFA = Patterns, Functions, and Algebra</a:t>
            </a:r>
            <a:endParaRPr kumimoji="0" lang="en-US" sz="1600" b="0" i="0" u="none" strike="noStrike" kern="0" cap="none" spc="0" normalizeH="0" baseline="0" noProof="0">
              <a:ln>
                <a:noFill/>
              </a:ln>
              <a:solidFill>
                <a:srgbClr val="000000"/>
              </a:solidFill>
              <a:effectLst/>
              <a:uLnTx/>
              <a:uFillTx/>
              <a:latin typeface="Georgia" panose="02040502050405020303"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8015C52C-5DD1-A738-4604-7F4B6989D6E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sp>
        <p:nvSpPr>
          <p:cNvPr id="223" name="Google Shape;223;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10</a:t>
            </a:fld>
            <a:endParaRPr kumimoji="0" sz="900" b="0" i="0" u="none" strike="noStrike" kern="0" cap="none" spc="0" normalizeH="0" baseline="0" noProof="0">
              <a:ln>
                <a:noFill/>
              </a:ln>
              <a:solidFill>
                <a:srgbClr val="000000"/>
              </a:solidFill>
              <a:effectLst/>
              <a:uLnTx/>
              <a:uFillTx/>
              <a:latin typeface="Calibri"/>
              <a:cs typeface="Calibri"/>
              <a:sym typeface="Calibri"/>
            </a:endParaRPr>
          </a:p>
        </p:txBody>
      </p:sp>
      <p:pic>
        <p:nvPicPr>
          <p:cNvPr id="3" name="Slide 10" descr="audio icon- captions are in the notes section of powerpoint">
            <a:hlinkClick r:id="" action="ppaction://media"/>
            <a:extLst>
              <a:ext uri="{FF2B5EF4-FFF2-40B4-BE49-F238E27FC236}">
                <a16:creationId xmlns:a16="http://schemas.microsoft.com/office/drawing/2014/main" id="{22F5139B-4EB8-971C-936F-4D2C3D8896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8902" y="422155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993000"/>
          </a:xfrm>
        </p:spPr>
        <p:txBody>
          <a:bodyPr>
            <a:normAutofit fontScale="90000"/>
          </a:bodyPr>
          <a:lstStyle/>
          <a:p>
            <a:br>
              <a:rPr lang="en-US"/>
            </a:br>
            <a:br>
              <a:rPr lang="en-US"/>
            </a:br>
            <a:r>
              <a:rPr lang="en-US" sz="3100"/>
              <a:t>Overview of Revisions (2016 to 2023 Mathematics Standards of Learning) document </a:t>
            </a:r>
            <a:endParaRPr lang="en-US"/>
          </a:p>
        </p:txBody>
      </p:sp>
      <p:pic>
        <p:nvPicPr>
          <p:cNvPr id="3" name="Picture 2">
            <a:extLst>
              <a:ext uri="{FF2B5EF4-FFF2-40B4-BE49-F238E27FC236}">
                <a16:creationId xmlns:a16="http://schemas.microsoft.com/office/drawing/2014/main" id="{8228306D-E274-C15E-3705-CC7DFE2B184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5" name="Picture 4" descr="Picture of Overview of Revisions Document.">
            <a:extLst>
              <a:ext uri="{FF2B5EF4-FFF2-40B4-BE49-F238E27FC236}">
                <a16:creationId xmlns:a16="http://schemas.microsoft.com/office/drawing/2014/main" id="{DB2AEA90-ACF9-E49A-6507-A913B7442230}"/>
              </a:ext>
            </a:extLst>
          </p:cNvPr>
          <p:cNvPicPr>
            <a:picLocks noChangeAspect="1"/>
          </p:cNvPicPr>
          <p:nvPr/>
        </p:nvPicPr>
        <p:blipFill>
          <a:blip r:embed="rId6"/>
          <a:stretch>
            <a:fillRect/>
          </a:stretch>
        </p:blipFill>
        <p:spPr>
          <a:xfrm>
            <a:off x="0" y="993000"/>
            <a:ext cx="9144000" cy="3746031"/>
          </a:xfrm>
          <a:prstGeom prst="rect">
            <a:avLst/>
          </a:prstGeom>
        </p:spPr>
      </p:pic>
      <p:pic>
        <p:nvPicPr>
          <p:cNvPr id="2" name="slide 11" descr="audio icon- captions are in the notes section of powerpoint">
            <a:hlinkClick r:id="" action="ppaction://media"/>
            <a:extLst>
              <a:ext uri="{FF2B5EF4-FFF2-40B4-BE49-F238E27FC236}">
                <a16:creationId xmlns:a16="http://schemas.microsoft.com/office/drawing/2014/main" id="{CA7072EA-88EC-8EA8-405A-152F76F6E2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5238" y="4245540"/>
            <a:ext cx="609600" cy="609600"/>
          </a:xfrm>
          <a:prstGeom prst="rect">
            <a:avLst/>
          </a:prstGeom>
        </p:spPr>
      </p:pic>
    </p:spTree>
    <p:extLst>
      <p:ext uri="{BB962C8B-B14F-4D97-AF65-F5344CB8AC3E}">
        <p14:creationId xmlns:p14="http://schemas.microsoft.com/office/powerpoint/2010/main" val="4086041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27573"/>
            <a:ext cx="9144000" cy="604116"/>
          </a:xfrm>
        </p:spPr>
        <p:txBody>
          <a:bodyPr>
            <a:normAutofit/>
          </a:bodyPr>
          <a:lstStyle/>
          <a:p>
            <a:r>
              <a:rPr lang="en-US" sz="2600"/>
              <a:t>Overview of Revisions- Summary of Changes (1 of 2)</a:t>
            </a:r>
          </a:p>
        </p:txBody>
      </p:sp>
      <p:pic>
        <p:nvPicPr>
          <p:cNvPr id="3" name="Picture 2">
            <a:extLst>
              <a:ext uri="{FF2B5EF4-FFF2-40B4-BE49-F238E27FC236}">
                <a16:creationId xmlns:a16="http://schemas.microsoft.com/office/drawing/2014/main" id="{276B353E-AFBC-510B-9DBF-A34749B789E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5" name="Picture 4" descr="Summary of changes chart">
            <a:extLst>
              <a:ext uri="{FF2B5EF4-FFF2-40B4-BE49-F238E27FC236}">
                <a16:creationId xmlns:a16="http://schemas.microsoft.com/office/drawing/2014/main" id="{C7473CB1-A429-27A9-B094-CD5B5DD99720}"/>
              </a:ext>
            </a:extLst>
          </p:cNvPr>
          <p:cNvPicPr>
            <a:picLocks noChangeAspect="1"/>
          </p:cNvPicPr>
          <p:nvPr/>
        </p:nvPicPr>
        <p:blipFill>
          <a:blip r:embed="rId6"/>
          <a:stretch>
            <a:fillRect/>
          </a:stretch>
        </p:blipFill>
        <p:spPr>
          <a:xfrm>
            <a:off x="583320" y="786975"/>
            <a:ext cx="7734026" cy="3569550"/>
          </a:xfrm>
          <a:prstGeom prst="rect">
            <a:avLst/>
          </a:prstGeom>
        </p:spPr>
      </p:pic>
      <p:pic>
        <p:nvPicPr>
          <p:cNvPr id="2" name="slide 12" descr="audio icon- captions are in the notes section of powerpoint">
            <a:hlinkClick r:id="" action="ppaction://media"/>
            <a:extLst>
              <a:ext uri="{FF2B5EF4-FFF2-40B4-BE49-F238E27FC236}">
                <a16:creationId xmlns:a16="http://schemas.microsoft.com/office/drawing/2014/main" id="{70D1DEE4-272B-C95F-DE43-1F0594231E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17930" y="4157702"/>
            <a:ext cx="609600" cy="609600"/>
          </a:xfrm>
          <a:prstGeom prst="rect">
            <a:avLst/>
          </a:prstGeom>
        </p:spPr>
      </p:pic>
    </p:spTree>
    <p:extLst>
      <p:ext uri="{BB962C8B-B14F-4D97-AF65-F5344CB8AC3E}">
        <p14:creationId xmlns:p14="http://schemas.microsoft.com/office/powerpoint/2010/main" val="13185911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598045"/>
          </a:xfrm>
        </p:spPr>
        <p:txBody>
          <a:bodyPr>
            <a:normAutofit fontScale="90000"/>
          </a:bodyPr>
          <a:lstStyle/>
          <a:p>
            <a:br>
              <a:rPr lang="en-US"/>
            </a:br>
            <a:br>
              <a:rPr lang="en-US"/>
            </a:br>
            <a:r>
              <a:rPr lang="en-US" sz="2900"/>
              <a:t>Overview of Revisions- Summary of Changes (2 of 2)</a:t>
            </a:r>
          </a:p>
        </p:txBody>
      </p:sp>
      <p:pic>
        <p:nvPicPr>
          <p:cNvPr id="3" name="Picture 2">
            <a:extLst>
              <a:ext uri="{FF2B5EF4-FFF2-40B4-BE49-F238E27FC236}">
                <a16:creationId xmlns:a16="http://schemas.microsoft.com/office/drawing/2014/main" id="{BD238691-0A27-05AD-CBA8-9C9C1B78BB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5" name="Picture 4" descr="Summary of changes chart">
            <a:extLst>
              <a:ext uri="{FF2B5EF4-FFF2-40B4-BE49-F238E27FC236}">
                <a16:creationId xmlns:a16="http://schemas.microsoft.com/office/drawing/2014/main" id="{F89FDED3-7513-D67F-E934-6DCC5E3A0B13}"/>
              </a:ext>
            </a:extLst>
          </p:cNvPr>
          <p:cNvPicPr>
            <a:picLocks noChangeAspect="1"/>
          </p:cNvPicPr>
          <p:nvPr/>
        </p:nvPicPr>
        <p:blipFill>
          <a:blip r:embed="rId6"/>
          <a:stretch>
            <a:fillRect/>
          </a:stretch>
        </p:blipFill>
        <p:spPr>
          <a:xfrm>
            <a:off x="1006291" y="723805"/>
            <a:ext cx="7131417" cy="3695890"/>
          </a:xfrm>
          <a:prstGeom prst="rect">
            <a:avLst/>
          </a:prstGeom>
        </p:spPr>
      </p:pic>
      <p:pic>
        <p:nvPicPr>
          <p:cNvPr id="2" name="Slide 13" descr="audio icon- captions are in the notes section of powerpoint">
            <a:hlinkClick r:id="" action="ppaction://media"/>
            <a:extLst>
              <a:ext uri="{FF2B5EF4-FFF2-40B4-BE49-F238E27FC236}">
                <a16:creationId xmlns:a16="http://schemas.microsoft.com/office/drawing/2014/main" id="{CB9AE741-41D6-1551-315F-D9F081064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5315" y="4157702"/>
            <a:ext cx="609600" cy="609600"/>
          </a:xfrm>
          <a:prstGeom prst="rect">
            <a:avLst/>
          </a:prstGeom>
        </p:spPr>
      </p:pic>
    </p:spTree>
    <p:extLst>
      <p:ext uri="{BB962C8B-B14F-4D97-AF65-F5344CB8AC3E}">
        <p14:creationId xmlns:p14="http://schemas.microsoft.com/office/powerpoint/2010/main" val="158933289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693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e603465f54_0_18"/>
          <p:cNvSpPr txBox="1">
            <a:spLocks noGrp="1"/>
          </p:cNvSpPr>
          <p:nvPr>
            <p:ph type="ctrTitle"/>
          </p:nvPr>
        </p:nvSpPr>
        <p:spPr>
          <a:xfrm>
            <a:off x="699770" y="1325702"/>
            <a:ext cx="7886700" cy="1790700"/>
          </a:xfrm>
          <a:prstGeom prst="rect">
            <a:avLst/>
          </a:prstGeom>
        </p:spPr>
        <p:txBody>
          <a:bodyPr spcFirstLastPara="1" wrap="square" lIns="68575" tIns="34275" rIns="68575" bIns="34275" anchor="b" anchorCtr="0">
            <a:normAutofit fontScale="90000"/>
          </a:bodyPr>
          <a:lstStyle/>
          <a:p>
            <a:r>
              <a:rPr lang="en-US">
                <a:solidFill>
                  <a:schemeClr val="lt1"/>
                </a:solidFill>
              </a:rPr>
              <a:t>Comparison of </a:t>
            </a:r>
            <a:br>
              <a:rPr lang="en-US">
                <a:solidFill>
                  <a:schemeClr val="lt1"/>
                </a:solidFill>
              </a:rPr>
            </a:br>
            <a:r>
              <a:rPr lang="en-US">
                <a:solidFill>
                  <a:schemeClr val="lt1"/>
                </a:solidFill>
              </a:rPr>
              <a:t>2016 Mathematics SOL </a:t>
            </a:r>
            <a:br>
              <a:rPr lang="en-US">
                <a:solidFill>
                  <a:schemeClr val="lt1"/>
                </a:solidFill>
              </a:rPr>
            </a:br>
            <a:r>
              <a:rPr lang="en-US">
                <a:solidFill>
                  <a:schemeClr val="lt1"/>
                </a:solidFill>
              </a:rPr>
              <a:t>to 2023 Mathematics SOL</a:t>
            </a:r>
            <a:endParaRPr>
              <a:solidFill>
                <a:schemeClr val="lt1"/>
              </a:solidFill>
            </a:endParaRPr>
          </a:p>
        </p:txBody>
      </p:sp>
      <p:pic>
        <p:nvPicPr>
          <p:cNvPr id="3" name="Slide 14" descr="audio icon- captions are in the notes section of powerpoint">
            <a:hlinkClick r:id="" action="ppaction://media"/>
            <a:extLst>
              <a:ext uri="{FF2B5EF4-FFF2-40B4-BE49-F238E27FC236}">
                <a16:creationId xmlns:a16="http://schemas.microsoft.com/office/drawing/2014/main" id="{E4579F95-EE8B-692F-7170-61B41F2312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77265" y="43815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1e5fa75be59_0_17"/>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Number &amp; Number Sense</a:t>
            </a:r>
            <a:endParaRPr b="1"/>
          </a:p>
        </p:txBody>
      </p:sp>
      <p:pic>
        <p:nvPicPr>
          <p:cNvPr id="3" name="slide 15" descr="audio icon- captions are in the notes section of powerpoint">
            <a:hlinkClick r:id="" action="ppaction://media"/>
            <a:extLst>
              <a:ext uri="{FF2B5EF4-FFF2-40B4-BE49-F238E27FC236}">
                <a16:creationId xmlns:a16="http://schemas.microsoft.com/office/drawing/2014/main" id="{21EF00FF-81D7-B9E5-96B6-B57057B36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4062" y="4321175"/>
            <a:ext cx="406400" cy="317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778470b7b0_0_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16</a:t>
            </a:fld>
            <a:endParaRPr/>
          </a:p>
        </p:txBody>
      </p:sp>
      <p:graphicFrame>
        <p:nvGraphicFramePr>
          <p:cNvPr id="354" name="Google Shape;354;g2778470b7b0_0_51"/>
          <p:cNvGraphicFramePr/>
          <p:nvPr>
            <p:extLst>
              <p:ext uri="{D42A27DB-BD31-4B8C-83A1-F6EECF244321}">
                <p14:modId xmlns:p14="http://schemas.microsoft.com/office/powerpoint/2010/main" val="2550998269"/>
              </p:ext>
            </p:extLst>
          </p:nvPr>
        </p:nvGraphicFramePr>
        <p:xfrm>
          <a:off x="182950" y="736050"/>
          <a:ext cx="8678400" cy="360423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8.1 The student will compare and order real numbers.</a:t>
                      </a:r>
                    </a:p>
                    <a:p>
                      <a:pPr marL="0" lvl="0" indent="0" algn="l" rtl="0">
                        <a:spcBef>
                          <a:spcPts val="0"/>
                        </a:spcBef>
                        <a:spcAft>
                          <a:spcPts val="0"/>
                        </a:spcAft>
                        <a:buNone/>
                      </a:pP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Use rational approximations (to the nearest hundredth) of irrational numbers to compare and order, locating values on a number line. Radicals may include both positive and negative square roots of values from 0 to 400 yielding an irrational number.</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Compare and order no more than five real numbers expressed as integers, fractions (proper or improper), decimals, mixed numbers, percents, numbers written in scientific notation, radicals, and π. Radicals may include both positive and negative square roots of values from 0 to 400. Ordering may be in ascending or descending order.</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8.NS.1 The student will compare and order real numbers, and </a:t>
                      </a:r>
                      <a:r>
                        <a:rPr lang="en-US" sz="1200" b="1">
                          <a:solidFill>
                            <a:schemeClr val="accent3">
                              <a:lumMod val="50000"/>
                            </a:schemeClr>
                          </a:solidFill>
                          <a:latin typeface="Times New Roman"/>
                          <a:ea typeface="Times New Roman"/>
                          <a:cs typeface="Times New Roman"/>
                          <a:sym typeface="Times New Roman"/>
                        </a:rPr>
                        <a:t>determine the relationships between real numbers.</a:t>
                      </a:r>
                      <a:endParaRPr sz="1200" b="1">
                        <a:solidFill>
                          <a:schemeClr val="accent3">
                            <a:lumMod val="50000"/>
                          </a:schemeClr>
                        </a:solidFill>
                        <a:latin typeface="Times New Roman"/>
                        <a:ea typeface="Times New Roman"/>
                        <a:cs typeface="Times New Roman"/>
                        <a:sym typeface="Times New Roman"/>
                      </a:endParaRPr>
                    </a:p>
                    <a:p>
                      <a:pPr marL="457200" lvl="0" indent="-304800" algn="l" rtl="0">
                        <a:spcBef>
                          <a:spcPts val="300"/>
                        </a:spcBef>
                        <a:spcAft>
                          <a:spcPts val="0"/>
                        </a:spcAft>
                        <a:buSzPts val="1200"/>
                        <a:buFont typeface="+mj-lt"/>
                        <a:buAutoNum type="alphaLcParenR" startAt="2"/>
                      </a:pPr>
                      <a:r>
                        <a:rPr lang="en-US" sz="1200">
                          <a:latin typeface="Times New Roman"/>
                          <a:ea typeface="Times New Roman"/>
                          <a:cs typeface="Times New Roman"/>
                          <a:sym typeface="Times New Roman"/>
                        </a:rPr>
                        <a:t>Use rational approximations (to the nearest hundredth) of irrational numbers to compare, order, and locate values on a number line. Radicals may include both positive and negative square roots of values from 0 to 400 yielding an irrational number.</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mj-lt"/>
                        <a:buAutoNum type="alphaLcParenR" startAt="2"/>
                      </a:pPr>
                      <a:r>
                        <a:rPr lang="en-US" sz="1200">
                          <a:solidFill>
                            <a:srgbClr val="990000"/>
                          </a:solidFill>
                          <a:latin typeface="Times New Roman"/>
                          <a:ea typeface="Times New Roman"/>
                          <a:cs typeface="Times New Roman"/>
                          <a:sym typeface="Times New Roman"/>
                        </a:rPr>
                        <a:t>Use multiple strategies</a:t>
                      </a:r>
                      <a:r>
                        <a:rPr lang="en-US" sz="1200">
                          <a:latin typeface="Times New Roman"/>
                          <a:ea typeface="Times New Roman"/>
                          <a:cs typeface="Times New Roman"/>
                          <a:sym typeface="Times New Roman"/>
                        </a:rPr>
                        <a:t> (</a:t>
                      </a:r>
                      <a:r>
                        <a:rPr lang="en-US" sz="1200">
                          <a:solidFill>
                            <a:srgbClr val="980000"/>
                          </a:solidFill>
                          <a:latin typeface="Times New Roman"/>
                          <a:ea typeface="Times New Roman"/>
                          <a:cs typeface="Times New Roman"/>
                          <a:sym typeface="Times New Roman"/>
                        </a:rPr>
                        <a:t>e.g., benchmarks, number line, equivalency</a:t>
                      </a:r>
                      <a:r>
                        <a:rPr lang="en-US" sz="1200">
                          <a:latin typeface="Times New Roman"/>
                          <a:ea typeface="Times New Roman"/>
                          <a:cs typeface="Times New Roman"/>
                          <a:sym typeface="Times New Roman"/>
                        </a:rPr>
                        <a:t>) to compare and order no more than five real numbers expressed as integers, fractions (proper or improper), decimals, mixed numbers, percents, numbers written in scientific-notation, radicals, and π. Radicals may include both positive and negative square roots of values from 0 to 400. Ordering may be in ascending or descending order. </a:t>
                      </a:r>
                      <a:r>
                        <a:rPr lang="en-US" sz="1200">
                          <a:solidFill>
                            <a:srgbClr val="990000"/>
                          </a:solidFill>
                          <a:latin typeface="Times New Roman"/>
                          <a:ea typeface="Times New Roman"/>
                          <a:cs typeface="Times New Roman"/>
                          <a:sym typeface="Times New Roman"/>
                        </a:rPr>
                        <a:t>Justify solutions orally, in writing, or with a model</a:t>
                      </a:r>
                      <a:r>
                        <a:rPr lang="en-US"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marL="0" lvl="0" indent="0" algn="l" rtl="0">
                        <a:spcBef>
                          <a:spcPts val="300"/>
                        </a:spcBef>
                        <a:spcAft>
                          <a:spcPts val="300"/>
                        </a:spcAft>
                        <a:buNone/>
                      </a:pP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355" name="Google Shape;355;g2778470b7b0_0_51"/>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 (2016) - Standard 8.ns.1bc (2023)</a:t>
            </a:r>
          </a:p>
        </p:txBody>
      </p:sp>
      <p:sp>
        <p:nvSpPr>
          <p:cNvPr id="356" name="Google Shape;356;g2778470b7b0_0_51"/>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Use multiple strategies to compare and order</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Justify solutions orally, in writing, or with a model</a:t>
            </a:r>
            <a:endParaRPr sz="1000">
              <a:solidFill>
                <a:srgbClr val="FFFFFF"/>
              </a:solidFill>
              <a:latin typeface="Georgia"/>
              <a:ea typeface="Georgia"/>
              <a:cs typeface="Georgia"/>
              <a:sym typeface="Georgia"/>
            </a:endParaRPr>
          </a:p>
        </p:txBody>
      </p:sp>
      <p:pic>
        <p:nvPicPr>
          <p:cNvPr id="3" name="slide 16" descr="audio icon- captions are in the notes section of powerpoint">
            <a:hlinkClick r:id="" action="ppaction://media"/>
            <a:extLst>
              <a:ext uri="{FF2B5EF4-FFF2-40B4-BE49-F238E27FC236}">
                <a16:creationId xmlns:a16="http://schemas.microsoft.com/office/drawing/2014/main" id="{52ED9D4E-21F7-2CD6-F014-90C830D67D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0075" y="463476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78153ac3dd_1_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17</a:t>
            </a:fld>
            <a:endParaRPr/>
          </a:p>
        </p:txBody>
      </p:sp>
      <p:graphicFrame>
        <p:nvGraphicFramePr>
          <p:cNvPr id="363" name="Google Shape;363;g278153ac3dd_1_4"/>
          <p:cNvGraphicFramePr/>
          <p:nvPr>
            <p:extLst>
              <p:ext uri="{D42A27DB-BD31-4B8C-83A1-F6EECF244321}">
                <p14:modId xmlns:p14="http://schemas.microsoft.com/office/powerpoint/2010/main" val="2418022873"/>
              </p:ext>
            </p:extLst>
          </p:nvPr>
        </p:nvGraphicFramePr>
        <p:xfrm>
          <a:off x="182950" y="736050"/>
          <a:ext cx="8678400" cy="375663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8.2 The student will describe the relationship between the subsets of the real number system.</a:t>
                      </a:r>
                      <a:endParaRPr sz="1200" b="1">
                        <a:latin typeface="Times New Roman"/>
                        <a:ea typeface="Times New Roman"/>
                        <a:cs typeface="Times New Roman"/>
                        <a:sym typeface="Times New Roman"/>
                      </a:endParaRPr>
                    </a:p>
                    <a:p>
                      <a:pPr marL="342900" lvl="0" indent="-304800" algn="l" rtl="0">
                        <a:spcBef>
                          <a:spcPts val="1200"/>
                        </a:spcBef>
                        <a:spcAft>
                          <a:spcPts val="0"/>
                        </a:spcAft>
                        <a:buSzPts val="1200"/>
                        <a:buFont typeface="Times New Roman"/>
                        <a:buChar char="●"/>
                      </a:pPr>
                      <a:r>
                        <a:rPr lang="en-US" sz="1200">
                          <a:latin typeface="Times New Roman"/>
                          <a:ea typeface="Times New Roman"/>
                          <a:cs typeface="Times New Roman"/>
                          <a:sym typeface="Times New Roman"/>
                        </a:rPr>
                        <a:t>Describe and illustrate the relationships among the subsets of the real number system by using representations (graphic organizers, number lines, etc.). Subsets include rational numbers, irrational numbers, integers, whole numbers, and natural numbers.</a:t>
                      </a:r>
                      <a:endParaRPr sz="1200">
                        <a:latin typeface="Times New Roman"/>
                        <a:ea typeface="Times New Roman"/>
                        <a:cs typeface="Times New Roman"/>
                        <a:sym typeface="Times New Roman"/>
                      </a:endParaRPr>
                    </a:p>
                    <a:p>
                      <a:pPr marL="3429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Classify a given number as a member of a particular subset or subsets of the real number system, and explain why.</a:t>
                      </a:r>
                      <a:endParaRPr sz="1200">
                        <a:latin typeface="Times New Roman"/>
                        <a:ea typeface="Times New Roman"/>
                        <a:cs typeface="Times New Roman"/>
                        <a:sym typeface="Times New Roman"/>
                      </a:endParaRPr>
                    </a:p>
                    <a:p>
                      <a:pPr marL="3429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Describe each subset of the set of real numbers and include examples and non-examples.</a:t>
                      </a:r>
                      <a:endParaRPr sz="1200">
                        <a:latin typeface="Times New Roman"/>
                        <a:ea typeface="Times New Roman"/>
                        <a:cs typeface="Times New Roman"/>
                        <a:sym typeface="Times New Roman"/>
                      </a:endParaRPr>
                    </a:p>
                    <a:p>
                      <a:pPr marL="3429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Recognize that the sum or product of two rational numbers is rational; that the sum of a rational number and an irrational number is irrational; and that the product of a nonzero rational number and an irrational number is irrational. </a:t>
                      </a:r>
                      <a:r>
                        <a:rPr lang="en-US" sz="1200">
                          <a:solidFill>
                            <a:srgbClr val="990000"/>
                          </a:solidFill>
                          <a:latin typeface="Times New Roman"/>
                          <a:ea typeface="Times New Roman"/>
                          <a:cs typeface="Times New Roman"/>
                          <a:sym typeface="Times New Roman"/>
                        </a:rPr>
                        <a:t>[Deleted]</a:t>
                      </a:r>
                      <a:endParaRPr sz="1200">
                        <a:solidFill>
                          <a:srgbClr val="990000"/>
                        </a:solidFill>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8.NS.2 The student will</a:t>
                      </a:r>
                      <a:r>
                        <a:rPr lang="en-US" sz="1200" b="1">
                          <a:solidFill>
                            <a:srgbClr val="990000"/>
                          </a:solidFill>
                          <a:latin typeface="Times New Roman"/>
                          <a:ea typeface="Times New Roman"/>
                          <a:cs typeface="Times New Roman"/>
                          <a:sym typeface="Times New Roman"/>
                        </a:rPr>
                        <a:t> </a:t>
                      </a:r>
                      <a:r>
                        <a:rPr lang="en-US" sz="1200" b="1">
                          <a:solidFill>
                            <a:schemeClr val="accent3">
                              <a:lumMod val="50000"/>
                            </a:schemeClr>
                          </a:solidFill>
                          <a:latin typeface="Times New Roman"/>
                          <a:ea typeface="Times New Roman"/>
                          <a:cs typeface="Times New Roman"/>
                          <a:sym typeface="Times New Roman"/>
                        </a:rPr>
                        <a:t>investigat</a:t>
                      </a:r>
                      <a:r>
                        <a:rPr lang="en-US" sz="1200" b="1">
                          <a:solidFill>
                            <a:srgbClr val="000000"/>
                          </a:solidFill>
                          <a:latin typeface="Times New Roman"/>
                          <a:ea typeface="Times New Roman"/>
                          <a:cs typeface="Times New Roman"/>
                          <a:sym typeface="Times New Roman"/>
                        </a:rPr>
                        <a:t>e</a:t>
                      </a:r>
                      <a:r>
                        <a:rPr lang="en-US" sz="1200" b="1">
                          <a:latin typeface="Times New Roman"/>
                          <a:ea typeface="Times New Roman"/>
                          <a:cs typeface="Times New Roman"/>
                          <a:sym typeface="Times New Roman"/>
                        </a:rPr>
                        <a:t> and describe the relationship between the subsets of the real number system.	</a:t>
                      </a:r>
                      <a:endParaRPr sz="1200" b="1">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latin typeface="Times New Roman"/>
                          <a:ea typeface="Times New Roman"/>
                          <a:cs typeface="Times New Roman"/>
                          <a:sym typeface="Times New Roman"/>
                        </a:rPr>
                        <a:t>Describe and illustrate the relationships among the subsets of the real number system by using representations (e.g., graphic organizers, number lines). Subsets include rational numbers, irrational numbers, integers, whole numbers, and natural numbers.</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a:pPr>
                      <a:r>
                        <a:rPr lang="en-US" sz="1200">
                          <a:latin typeface="Times New Roman"/>
                          <a:ea typeface="Times New Roman"/>
                          <a:cs typeface="Times New Roman"/>
                          <a:sym typeface="Times New Roman"/>
                        </a:rPr>
                        <a:t>Classify and explain why a given number is a member of a particular subset or subsets of the real number system.</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a:pPr>
                      <a:r>
                        <a:rPr lang="en-US" sz="1200">
                          <a:latin typeface="Times New Roman"/>
                          <a:ea typeface="Times New Roman"/>
                          <a:cs typeface="Times New Roman"/>
                          <a:sym typeface="Times New Roman"/>
                        </a:rPr>
                        <a:t>Describe each subset of the set of real numbers and include examples and non-examples.</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364" name="Google Shape;364;g278153ac3dd_1_4"/>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8.2 (2016) - Standard 8.ns.2 (2023)</a:t>
            </a:r>
          </a:p>
        </p:txBody>
      </p:sp>
      <p:sp>
        <p:nvSpPr>
          <p:cNvPr id="365" name="Google Shape;365;g278153ac3dd_1_4"/>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Sums and products of rational and irrational numbers was removed</a:t>
            </a:r>
            <a:endParaRPr lang="en-US"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Investigate and explain subsets of the real number system</a:t>
            </a:r>
          </a:p>
        </p:txBody>
      </p:sp>
      <p:pic>
        <p:nvPicPr>
          <p:cNvPr id="4" name="slide 17" descr="audio icon- captions are in the notes section of powerpoint">
            <a:hlinkClick r:id="" action="ppaction://media"/>
            <a:extLst>
              <a:ext uri="{FF2B5EF4-FFF2-40B4-BE49-F238E27FC236}">
                <a16:creationId xmlns:a16="http://schemas.microsoft.com/office/drawing/2014/main" id="{E0E945ED-ADCF-3492-AB0F-76E3D89032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9773" y="459005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78153ac3dd_1_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18</a:t>
            </a:fld>
            <a:endParaRPr/>
          </a:p>
        </p:txBody>
      </p:sp>
      <p:graphicFrame>
        <p:nvGraphicFramePr>
          <p:cNvPr id="372" name="Google Shape;372;g278153ac3dd_1_13"/>
          <p:cNvGraphicFramePr/>
          <p:nvPr>
            <p:extLst>
              <p:ext uri="{D42A27DB-BD31-4B8C-83A1-F6EECF244321}">
                <p14:modId xmlns:p14="http://schemas.microsoft.com/office/powerpoint/2010/main" val="371245134"/>
              </p:ext>
            </p:extLst>
          </p:nvPr>
        </p:nvGraphicFramePr>
        <p:xfrm>
          <a:off x="182950" y="736050"/>
          <a:ext cx="8678400" cy="297939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8.3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estimate and determine the two consecutive integers between which a square root lies; and</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determine both the positive and negative square roots of a given perfect square. </a:t>
                      </a:r>
                      <a:r>
                        <a:rPr lang="en-US" sz="1200">
                          <a:solidFill>
                            <a:srgbClr val="980000"/>
                          </a:solidFill>
                          <a:latin typeface="Times New Roman"/>
                          <a:ea typeface="Times New Roman"/>
                          <a:cs typeface="Times New Roman"/>
                          <a:sym typeface="Times New Roman"/>
                        </a:rPr>
                        <a:t>[Deleted; included in Grade 7]</a:t>
                      </a:r>
                      <a:endParaRPr sz="1200" b="1">
                        <a:latin typeface="Times New Roman"/>
                        <a:ea typeface="Times New Roman"/>
                        <a:cs typeface="Times New Roman"/>
                        <a:sym typeface="Times New Roman"/>
                      </a:endParaRPr>
                    </a:p>
                    <a:p>
                      <a:pPr marL="228600" lvl="0" indent="0" algn="l" rtl="0">
                        <a:spcBef>
                          <a:spcPts val="0"/>
                        </a:spcBef>
                        <a:spcAft>
                          <a:spcPts val="0"/>
                        </a:spcAft>
                        <a:buNone/>
                      </a:pPr>
                      <a:endParaRPr sz="1200" b="1">
                        <a:latin typeface="Times New Roman"/>
                        <a:ea typeface="Times New Roman"/>
                        <a:cs typeface="Times New Roman"/>
                        <a:sym typeface="Times New Roman"/>
                      </a:endParaRPr>
                    </a:p>
                    <a:p>
                      <a:pPr marL="8001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Estimate and identify the two consecutive integers between which the positive or negative square root of a given number lies. Numbers are limited to natural numbers from 1 to 400. (a) </a:t>
                      </a:r>
                      <a:r>
                        <a:rPr lang="en-US" sz="1200">
                          <a:solidFill>
                            <a:srgbClr val="980000"/>
                          </a:solidFill>
                          <a:latin typeface="Times New Roman"/>
                          <a:ea typeface="Times New Roman"/>
                          <a:cs typeface="Times New Roman"/>
                          <a:sym typeface="Times New Roman"/>
                        </a:rPr>
                        <a:t>[included in 8.NS.1]</a:t>
                      </a:r>
                      <a:endParaRPr sz="1200">
                        <a:solidFill>
                          <a:srgbClr val="980000"/>
                        </a:solidFill>
                        <a:latin typeface="Times New Roman"/>
                        <a:ea typeface="Times New Roman"/>
                        <a:cs typeface="Times New Roman"/>
                        <a:sym typeface="Times New Roman"/>
                      </a:endParaRPr>
                    </a:p>
                    <a:p>
                      <a:pPr marL="8001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Determine the positive or negative square root of a given perfect square from 1 to 400. (b) </a:t>
                      </a:r>
                      <a:r>
                        <a:rPr lang="en-US" sz="1200">
                          <a:solidFill>
                            <a:srgbClr val="980000"/>
                          </a:solidFill>
                          <a:latin typeface="Times New Roman"/>
                          <a:ea typeface="Times New Roman"/>
                          <a:cs typeface="Times New Roman"/>
                          <a:sym typeface="Times New Roman"/>
                        </a:rPr>
                        <a:t>[Deleted; included in Grade 7]</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8.NS.1 The student will compare and order real numbers, and </a:t>
                      </a:r>
                      <a:r>
                        <a:rPr lang="en-US" sz="1200" b="1">
                          <a:solidFill>
                            <a:schemeClr val="accent3">
                              <a:lumMod val="50000"/>
                            </a:schemeClr>
                          </a:solidFill>
                          <a:latin typeface="Times New Roman"/>
                          <a:ea typeface="Times New Roman"/>
                          <a:cs typeface="Times New Roman"/>
                          <a:sym typeface="Times New Roman"/>
                        </a:rPr>
                        <a:t>determine the relationships between real numbers</a:t>
                      </a:r>
                      <a:r>
                        <a:rPr lang="en-US" sz="1200" b="1">
                          <a:latin typeface="Times New Roman"/>
                          <a:ea typeface="Times New Roman"/>
                          <a:cs typeface="Times New Roman"/>
                          <a:sym typeface="Times New Roman"/>
                        </a:rPr>
                        <a:t>.</a:t>
                      </a:r>
                      <a:endParaRPr lang="en-US" sz="3600" cap="small">
                        <a:solidFill>
                          <a:schemeClr val="lt1"/>
                        </a:solidFill>
                        <a:latin typeface="Georgia"/>
                        <a:ea typeface="Georgia"/>
                        <a:cs typeface="Georgia"/>
                        <a:sym typeface="Georgia"/>
                      </a:endParaRPr>
                    </a:p>
                    <a:p>
                      <a:pPr marL="457200" lvl="0" indent="-304800" algn="l" rtl="0">
                        <a:spcBef>
                          <a:spcPts val="300"/>
                        </a:spcBef>
                        <a:spcAft>
                          <a:spcPts val="0"/>
                        </a:spcAft>
                        <a:buSzPts val="1200"/>
                        <a:buFont typeface="Times New Roman"/>
                        <a:buAutoNum type="alphaLcParenR"/>
                      </a:pPr>
                      <a:r>
                        <a:rPr lang="en-US" sz="1200">
                          <a:latin typeface="Times New Roman"/>
                          <a:ea typeface="Times New Roman"/>
                          <a:cs typeface="Times New Roman"/>
                          <a:sym typeface="Times New Roman"/>
                        </a:rPr>
                        <a:t>Estimate and identify the two consecutive </a:t>
                      </a:r>
                      <a:r>
                        <a:rPr lang="en-US" sz="1200">
                          <a:solidFill>
                            <a:srgbClr val="980000"/>
                          </a:solidFill>
                          <a:latin typeface="Times New Roman"/>
                          <a:ea typeface="Times New Roman"/>
                          <a:cs typeface="Times New Roman"/>
                          <a:sym typeface="Times New Roman"/>
                        </a:rPr>
                        <a:t>natural numbers</a:t>
                      </a:r>
                      <a:r>
                        <a:rPr lang="en-US" sz="1200">
                          <a:latin typeface="Times New Roman"/>
                          <a:ea typeface="Times New Roman"/>
                          <a:cs typeface="Times New Roman"/>
                          <a:sym typeface="Times New Roman"/>
                        </a:rPr>
                        <a:t> between which the positive square root of a given number lies, and </a:t>
                      </a:r>
                      <a:r>
                        <a:rPr lang="en-US" sz="1200">
                          <a:solidFill>
                            <a:srgbClr val="980000"/>
                          </a:solidFill>
                          <a:latin typeface="Times New Roman"/>
                          <a:ea typeface="Times New Roman"/>
                          <a:cs typeface="Times New Roman"/>
                          <a:sym typeface="Times New Roman"/>
                        </a:rPr>
                        <a:t>justify which natural number is the better approximation</a:t>
                      </a:r>
                      <a:r>
                        <a:rPr lang="en-US" sz="1200">
                          <a:latin typeface="Times New Roman"/>
                          <a:ea typeface="Times New Roman"/>
                          <a:cs typeface="Times New Roman"/>
                          <a:sym typeface="Times New Roman"/>
                        </a:rPr>
                        <a:t>. Numbers are limited to natural numbers from 1 to 400.</a:t>
                      </a:r>
                    </a:p>
                    <a:p>
                      <a:pPr marL="457200" lvl="0" indent="-228600" algn="l" rtl="0">
                        <a:spcBef>
                          <a:spcPts val="0"/>
                        </a:spcBef>
                        <a:spcAft>
                          <a:spcPts val="1200"/>
                        </a:spcAft>
                        <a:buNone/>
                      </a:pP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373" name="Google Shape;373;g278153ac3dd_1_13"/>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8.3 (2016) - Standard 8.ns.1a (2023)</a:t>
            </a:r>
          </a:p>
        </p:txBody>
      </p:sp>
      <p:sp>
        <p:nvSpPr>
          <p:cNvPr id="374" name="Google Shape;374;g278153ac3dd_1_13"/>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8.3a is included in 8.NS.1</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8.3b moved to Grade 7</a:t>
            </a:r>
            <a:endParaRPr sz="1000">
              <a:solidFill>
                <a:srgbClr val="FFFFFF"/>
              </a:solidFill>
              <a:latin typeface="Georgia"/>
              <a:ea typeface="Georgia"/>
              <a:cs typeface="Georgia"/>
              <a:sym typeface="Georgia"/>
            </a:endParaRPr>
          </a:p>
        </p:txBody>
      </p:sp>
      <p:pic>
        <p:nvPicPr>
          <p:cNvPr id="3" name="slide 18" descr="audio icon- captions are in the notes section of powerpoint">
            <a:hlinkClick r:id="" action="ppaction://media"/>
            <a:extLst>
              <a:ext uri="{FF2B5EF4-FFF2-40B4-BE49-F238E27FC236}">
                <a16:creationId xmlns:a16="http://schemas.microsoft.com/office/drawing/2014/main" id="{386211A4-2D9D-E896-A9F3-35E4E8C5C9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2021" y="4542288"/>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1e5fa75be59_0_22"/>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Computation &amp; Estimation</a:t>
            </a:r>
            <a:endParaRPr b="1"/>
          </a:p>
        </p:txBody>
      </p:sp>
      <p:pic>
        <p:nvPicPr>
          <p:cNvPr id="2" name="slide 19" descr="audio icon- captions are in the notes section of powerpoint">
            <a:hlinkClick r:id="" action="ppaction://media"/>
            <a:extLst>
              <a:ext uri="{FF2B5EF4-FFF2-40B4-BE49-F238E27FC236}">
                <a16:creationId xmlns:a16="http://schemas.microsoft.com/office/drawing/2014/main" id="{C218A261-3519-7AAD-1B12-7C1A144173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6747" y="438958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a:t>Purpose</a:t>
            </a:r>
            <a:endParaRPr/>
          </a:p>
        </p:txBody>
      </p:sp>
      <p:sp>
        <p:nvSpPr>
          <p:cNvPr id="170" name="Google Shape;170;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2</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sp>
        <p:nvSpPr>
          <p:cNvPr id="171" name="Google Shape;171;p2"/>
          <p:cNvSpPr txBox="1">
            <a:spLocks noGrp="1"/>
          </p:cNvSpPr>
          <p:nvPr>
            <p:ph type="body" idx="1"/>
          </p:nvPr>
        </p:nvSpPr>
        <p:spPr>
          <a:xfrm>
            <a:off x="628650" y="1148440"/>
            <a:ext cx="7886700" cy="3538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ClrTx/>
              <a:buSzPct val="100000"/>
              <a:buChar char="•"/>
            </a:pPr>
            <a:r>
              <a:rPr lang="en-US" sz="2800">
                <a:solidFill>
                  <a:srgbClr val="000000"/>
                </a:solidFill>
                <a:latin typeface="Georgia" panose="02040502050405020303" pitchFamily="18" charset="0"/>
              </a:rPr>
              <a:t>Overview of the 2023 Mathematics</a:t>
            </a:r>
            <a:r>
              <a:rPr lang="en-US" sz="2800" i="1">
                <a:solidFill>
                  <a:srgbClr val="000000"/>
                </a:solidFill>
                <a:latin typeface="Georgia" panose="02040502050405020303" pitchFamily="18" charset="0"/>
              </a:rPr>
              <a:t> Standards of Learning</a:t>
            </a:r>
            <a:endParaRPr sz="2800">
              <a:solidFill>
                <a:srgbClr val="000000"/>
              </a:solidFill>
              <a:latin typeface="Georgia" panose="02040502050405020303" pitchFamily="18" charset="0"/>
            </a:endParaRPr>
          </a:p>
          <a:p>
            <a:pPr marL="457200" lvl="0" indent="-317500" algn="l" rtl="0">
              <a:lnSpc>
                <a:spcPct val="90000"/>
              </a:lnSpc>
              <a:spcBef>
                <a:spcPts val="800"/>
              </a:spcBef>
              <a:spcAft>
                <a:spcPts val="0"/>
              </a:spcAft>
              <a:buClrTx/>
              <a:buSzPct val="100000"/>
              <a:buChar char="•"/>
            </a:pPr>
            <a:r>
              <a:rPr lang="en-US" sz="2800">
                <a:solidFill>
                  <a:srgbClr val="000000"/>
                </a:solidFill>
                <a:latin typeface="Georgia" panose="02040502050405020303" pitchFamily="18" charset="0"/>
              </a:rPr>
              <a:t>Highlight information included in the Standards (including the Knowledge and Skills)</a:t>
            </a:r>
            <a:endParaRPr sz="2800" i="1">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D5563D72-61DB-D4F5-0FE6-E52A67CE4C1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slide 2" descr="audio icon- captions are in the notes section of powerpoint">
            <a:hlinkClick r:id="" action="ppaction://media"/>
            <a:extLst>
              <a:ext uri="{FF2B5EF4-FFF2-40B4-BE49-F238E27FC236}">
                <a16:creationId xmlns:a16="http://schemas.microsoft.com/office/drawing/2014/main" id="{07FA97DE-7ABE-A926-C8AC-D2F816C350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3232" y="4117502"/>
            <a:ext cx="609600" cy="609600"/>
          </a:xfrm>
          <a:prstGeom prst="rect">
            <a:avLst/>
          </a:prstGeom>
        </p:spPr>
      </p:pic>
      <p:sp>
        <p:nvSpPr>
          <p:cNvPr id="4" name="TextBox 3">
            <a:extLst>
              <a:ext uri="{FF2B5EF4-FFF2-40B4-BE49-F238E27FC236}">
                <a16:creationId xmlns:a16="http://schemas.microsoft.com/office/drawing/2014/main" id="{C375E913-70CE-7818-D7E6-EBC1554E2BC6}"/>
              </a:ext>
            </a:extLst>
          </p:cNvPr>
          <p:cNvSpPr txBox="1"/>
          <p:nvPr/>
        </p:nvSpPr>
        <p:spPr>
          <a:xfrm>
            <a:off x="1506681" y="3672884"/>
            <a:ext cx="6130637" cy="480131"/>
          </a:xfrm>
          <a:prstGeom prst="rect">
            <a:avLst/>
          </a:prstGeom>
          <a:solidFill>
            <a:schemeClr val="bg1">
              <a:lumMod val="85000"/>
            </a:schemeClr>
          </a:solidFill>
        </p:spPr>
        <p:txBody>
          <a:bodyPr wrap="square" rtlCol="0">
            <a:spAutoFit/>
          </a:bodyPr>
          <a:lstStyle/>
          <a:p>
            <a:pPr marL="139700" lvl="0" indent="0" algn="l" rtl="0">
              <a:lnSpc>
                <a:spcPct val="90000"/>
              </a:lnSpc>
              <a:spcBef>
                <a:spcPts val="800"/>
              </a:spcBef>
              <a:spcAft>
                <a:spcPts val="0"/>
              </a:spcAft>
              <a:buSzPts val="1400"/>
              <a:buNone/>
            </a:pPr>
            <a:r>
              <a:rPr lang="en-US" sz="1400" dirty="0">
                <a:solidFill>
                  <a:srgbClr val="000000"/>
                </a:solidFill>
                <a:latin typeface="Georgia" panose="02040502050405020303" pitchFamily="18" charset="0"/>
              </a:rPr>
              <a:t>Referenced documents available at the Virginia Department of Education </a:t>
            </a:r>
            <a:r>
              <a:rPr lang="en-US" sz="1400" dirty="0">
                <a:solidFill>
                  <a:srgbClr val="000000"/>
                </a:solidFill>
                <a:latin typeface="Georgia" panose="02040502050405020303" pitchFamily="18" charset="0"/>
                <a:hlinkClick r:id="rId7"/>
              </a:rPr>
              <a:t>2023 Mathematics </a:t>
            </a:r>
            <a:r>
              <a:rPr lang="en-US" sz="1400" i="1" dirty="0">
                <a:solidFill>
                  <a:srgbClr val="000000"/>
                </a:solidFill>
                <a:latin typeface="Georgia" panose="02040502050405020303" pitchFamily="18" charset="0"/>
                <a:hlinkClick r:id="rId7"/>
              </a:rPr>
              <a:t>Standards of Learning</a:t>
            </a:r>
            <a:r>
              <a:rPr lang="en-US" sz="1400" i="1" dirty="0">
                <a:solidFill>
                  <a:srgbClr val="000000"/>
                </a:solidFill>
                <a:latin typeface="Georgia" panose="02040502050405020303" pitchFamily="18" charset="0"/>
              </a:rPr>
              <a:t> </a:t>
            </a:r>
            <a:r>
              <a:rPr lang="en-US" sz="1400" dirty="0">
                <a:solidFill>
                  <a:srgbClr val="000000"/>
                </a:solidFill>
                <a:latin typeface="Georgia" panose="02040502050405020303" pitchFamily="18" charset="0"/>
              </a:rPr>
              <a:t>webpage.</a:t>
            </a: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278153ac3dd_1_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20</a:t>
            </a:fld>
            <a:endParaRPr/>
          </a:p>
        </p:txBody>
      </p:sp>
      <p:sp>
        <p:nvSpPr>
          <p:cNvPr id="386" name="Google Shape;386;g278153ac3dd_1_22"/>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fr-FR" sz="2800" b="0" i="0" u="none" strike="noStrike" kern="0" cap="small" spc="0" normalizeH="0" baseline="0" noProof="0">
                <a:ln>
                  <a:noFill/>
                </a:ln>
                <a:solidFill>
                  <a:srgbClr val="FFFFFF"/>
                </a:solidFill>
                <a:effectLst/>
                <a:uLnTx/>
                <a:uFillTx/>
                <a:latin typeface="Georgia"/>
                <a:ea typeface="Georgia"/>
                <a:cs typeface="Georgia"/>
                <a:sym typeface="Georgia"/>
              </a:rPr>
              <a:t>Standard 8.4 (2016) - Standard 8.ce.1 (2023)</a:t>
            </a:r>
          </a:p>
        </p:txBody>
      </p:sp>
      <p:sp>
        <p:nvSpPr>
          <p:cNvPr id="387" name="Google Shape;387;g278153ac3dd_1_22"/>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Reconcile account balance and compute simple interest in now included in Economics and Personal Finance</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Estimate included in contextual problems</a:t>
            </a:r>
            <a:endParaRPr sz="1000">
              <a:solidFill>
                <a:srgbClr val="FFFFFF"/>
              </a:solidFill>
              <a:latin typeface="Georgia"/>
              <a:ea typeface="Georgia"/>
              <a:cs typeface="Georgia"/>
              <a:sym typeface="Georgia"/>
            </a:endParaRPr>
          </a:p>
        </p:txBody>
      </p:sp>
      <p:graphicFrame>
        <p:nvGraphicFramePr>
          <p:cNvPr id="388" name="Google Shape;388;g278153ac3dd_1_22"/>
          <p:cNvGraphicFramePr/>
          <p:nvPr>
            <p:extLst>
              <p:ext uri="{D42A27DB-BD31-4B8C-83A1-F6EECF244321}">
                <p14:modId xmlns:p14="http://schemas.microsoft.com/office/powerpoint/2010/main" val="3211102018"/>
              </p:ext>
            </p:extLst>
          </p:nvPr>
        </p:nvGraphicFramePr>
        <p:xfrm>
          <a:off x="182950" y="697290"/>
          <a:ext cx="8678400" cy="401571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8.4 The student will solve practical problems involving consumer applications.</a:t>
                      </a:r>
                      <a:endParaRPr sz="1200" b="1">
                        <a:latin typeface="Times New Roman"/>
                        <a:ea typeface="Times New Roman"/>
                        <a:cs typeface="Times New Roman"/>
                        <a:sym typeface="Times New Roman"/>
                      </a:endParaRPr>
                    </a:p>
                    <a:p>
                      <a:pPr marL="342900" lvl="0" indent="-304800" algn="l" rtl="0">
                        <a:spcBef>
                          <a:spcPts val="1200"/>
                        </a:spcBef>
                        <a:spcAft>
                          <a:spcPts val="0"/>
                        </a:spcAft>
                        <a:buSzPts val="1200"/>
                        <a:buFont typeface="Times New Roman"/>
                        <a:buChar char="●"/>
                      </a:pPr>
                      <a:r>
                        <a:rPr lang="en-US" sz="1200">
                          <a:latin typeface="Times New Roman"/>
                          <a:ea typeface="Times New Roman"/>
                          <a:cs typeface="Times New Roman"/>
                          <a:sym typeface="Times New Roman"/>
                        </a:rPr>
                        <a:t>Solve practical problems involving consumer applications by using proportional reasoning and computation procedures for rational numbers.</a:t>
                      </a:r>
                      <a:endParaRPr sz="1200">
                        <a:latin typeface="Times New Roman"/>
                        <a:ea typeface="Times New Roman"/>
                        <a:cs typeface="Times New Roman"/>
                        <a:sym typeface="Times New Roman"/>
                      </a:endParaRPr>
                    </a:p>
                    <a:p>
                      <a:pPr marL="3429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Reconcile an account balance given a statement with five or fewer transactions. </a:t>
                      </a:r>
                      <a:r>
                        <a:rPr lang="en-US" sz="1200">
                          <a:solidFill>
                            <a:srgbClr val="990000"/>
                          </a:solidFill>
                          <a:latin typeface="Times New Roman"/>
                          <a:ea typeface="Times New Roman"/>
                          <a:cs typeface="Times New Roman"/>
                          <a:sym typeface="Times New Roman"/>
                        </a:rPr>
                        <a:t>[Deleted, included in Economics and Personal Finance]</a:t>
                      </a:r>
                      <a:endParaRPr sz="1200">
                        <a:solidFill>
                          <a:srgbClr val="990000"/>
                        </a:solidFill>
                        <a:latin typeface="Times New Roman"/>
                        <a:ea typeface="Times New Roman"/>
                        <a:cs typeface="Times New Roman"/>
                        <a:sym typeface="Times New Roman"/>
                      </a:endParaRPr>
                    </a:p>
                    <a:p>
                      <a:pPr marL="3429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Compute a discount or markup and the resulting sale price for one discount or markup.</a:t>
                      </a:r>
                      <a:endParaRPr sz="1200">
                        <a:latin typeface="Times New Roman"/>
                        <a:ea typeface="Times New Roman"/>
                        <a:cs typeface="Times New Roman"/>
                        <a:sym typeface="Times New Roman"/>
                      </a:endParaRPr>
                    </a:p>
                    <a:p>
                      <a:pPr marL="3429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Compute the sales tax or tip and resulting total.</a:t>
                      </a:r>
                      <a:endParaRPr sz="1200">
                        <a:latin typeface="Times New Roman"/>
                        <a:ea typeface="Times New Roman"/>
                        <a:cs typeface="Times New Roman"/>
                        <a:sym typeface="Times New Roman"/>
                      </a:endParaRPr>
                    </a:p>
                    <a:p>
                      <a:pPr marL="3429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Compute the simple interest and new balance earned in an investment or on a loan given the principal amount, interest rate, and time period in years. </a:t>
                      </a:r>
                      <a:r>
                        <a:rPr lang="en-US" sz="1200">
                          <a:solidFill>
                            <a:srgbClr val="980000"/>
                          </a:solidFill>
                          <a:latin typeface="Times New Roman"/>
                          <a:ea typeface="Times New Roman"/>
                          <a:cs typeface="Times New Roman"/>
                          <a:sym typeface="Times New Roman"/>
                        </a:rPr>
                        <a:t>[Deleted, included in Economics and Personal Finance]</a:t>
                      </a:r>
                      <a:endParaRPr sz="1200">
                        <a:solidFill>
                          <a:srgbClr val="980000"/>
                        </a:solidFill>
                        <a:latin typeface="Times New Roman"/>
                        <a:ea typeface="Times New Roman"/>
                        <a:cs typeface="Times New Roman"/>
                        <a:sym typeface="Times New Roman"/>
                      </a:endParaRPr>
                    </a:p>
                    <a:p>
                      <a:pPr marL="3429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Compute the percent increase or decrease found in a practical situation.</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8.CE.1 </a:t>
                      </a:r>
                      <a:r>
                        <a:rPr lang="en-US" sz="1200" b="1">
                          <a:solidFill>
                            <a:schemeClr val="accent3">
                              <a:lumMod val="50000"/>
                            </a:schemeClr>
                          </a:solidFill>
                          <a:latin typeface="Times New Roman"/>
                          <a:ea typeface="Times New Roman"/>
                          <a:cs typeface="Times New Roman"/>
                          <a:sym typeface="Times New Roman"/>
                        </a:rPr>
                        <a:t>The student will estimate and apply proportional reasoning and computational procedures to solve contextual problems.	</a:t>
                      </a:r>
                      <a:endParaRPr sz="1200" b="1">
                        <a:solidFill>
                          <a:schemeClr val="accent3">
                            <a:lumMod val="50000"/>
                          </a:schemeClr>
                        </a:solidFill>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solidFill>
                            <a:srgbClr val="990000"/>
                          </a:solidFill>
                          <a:latin typeface="Times New Roman"/>
                          <a:ea typeface="Times New Roman"/>
                          <a:cs typeface="Times New Roman"/>
                          <a:sym typeface="Times New Roman"/>
                        </a:rPr>
                        <a:t>Estimate</a:t>
                      </a:r>
                      <a:r>
                        <a:rPr lang="en-US" sz="1200">
                          <a:latin typeface="Times New Roman"/>
                          <a:ea typeface="Times New Roman"/>
                          <a:cs typeface="Times New Roman"/>
                          <a:sym typeface="Times New Roman"/>
                        </a:rPr>
                        <a:t> and solve </a:t>
                      </a:r>
                      <a:r>
                        <a:rPr lang="en-US" sz="1200">
                          <a:solidFill>
                            <a:srgbClr val="980000"/>
                          </a:solidFill>
                          <a:latin typeface="Times New Roman"/>
                          <a:ea typeface="Times New Roman"/>
                          <a:cs typeface="Times New Roman"/>
                          <a:sym typeface="Times New Roman"/>
                        </a:rPr>
                        <a:t>contextual problems </a:t>
                      </a:r>
                      <a:r>
                        <a:rPr lang="en-US" sz="1200">
                          <a:latin typeface="Times New Roman"/>
                          <a:ea typeface="Times New Roman"/>
                          <a:cs typeface="Times New Roman"/>
                          <a:sym typeface="Times New Roman"/>
                        </a:rPr>
                        <a:t>that require the computation of one discount or markup and the resulting sale price.</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a:pPr>
                      <a:r>
                        <a:rPr lang="en-US" sz="1200">
                          <a:solidFill>
                            <a:srgbClr val="990000"/>
                          </a:solidFill>
                          <a:latin typeface="Times New Roman"/>
                          <a:ea typeface="Times New Roman"/>
                          <a:cs typeface="Times New Roman"/>
                          <a:sym typeface="Times New Roman"/>
                        </a:rPr>
                        <a:t>Estimate</a:t>
                      </a:r>
                      <a:r>
                        <a:rPr lang="en-US" sz="1200">
                          <a:latin typeface="Times New Roman"/>
                          <a:ea typeface="Times New Roman"/>
                          <a:cs typeface="Times New Roman"/>
                          <a:sym typeface="Times New Roman"/>
                        </a:rPr>
                        <a:t> and solve </a:t>
                      </a:r>
                      <a:r>
                        <a:rPr lang="en-US" sz="1200">
                          <a:solidFill>
                            <a:srgbClr val="980000"/>
                          </a:solidFill>
                          <a:latin typeface="Times New Roman"/>
                          <a:ea typeface="Times New Roman"/>
                          <a:cs typeface="Times New Roman"/>
                          <a:sym typeface="Times New Roman"/>
                        </a:rPr>
                        <a:t>contextual problems </a:t>
                      </a:r>
                      <a:r>
                        <a:rPr lang="en-US" sz="1200">
                          <a:latin typeface="Times New Roman"/>
                          <a:ea typeface="Times New Roman"/>
                          <a:cs typeface="Times New Roman"/>
                          <a:sym typeface="Times New Roman"/>
                        </a:rPr>
                        <a:t>that require the computation of the sales tax, tip, and resulting total.</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a:pPr>
                      <a:r>
                        <a:rPr lang="en-US" sz="1200">
                          <a:solidFill>
                            <a:srgbClr val="990000"/>
                          </a:solidFill>
                          <a:latin typeface="Times New Roman"/>
                          <a:ea typeface="Times New Roman"/>
                          <a:cs typeface="Times New Roman"/>
                          <a:sym typeface="Times New Roman"/>
                        </a:rPr>
                        <a:t>Estimate </a:t>
                      </a:r>
                      <a:r>
                        <a:rPr lang="en-US" sz="1200">
                          <a:latin typeface="Times New Roman"/>
                          <a:ea typeface="Times New Roman"/>
                          <a:cs typeface="Times New Roman"/>
                          <a:sym typeface="Times New Roman"/>
                        </a:rPr>
                        <a:t>and solve </a:t>
                      </a:r>
                      <a:r>
                        <a:rPr lang="en-US" sz="1200">
                          <a:solidFill>
                            <a:srgbClr val="980000"/>
                          </a:solidFill>
                          <a:latin typeface="Times New Roman"/>
                          <a:ea typeface="Times New Roman"/>
                          <a:cs typeface="Times New Roman"/>
                          <a:sym typeface="Times New Roman"/>
                        </a:rPr>
                        <a:t>contextual problems</a:t>
                      </a:r>
                      <a:r>
                        <a:rPr lang="en-US" sz="1200">
                          <a:latin typeface="Times New Roman"/>
                          <a:ea typeface="Times New Roman"/>
                          <a:cs typeface="Times New Roman"/>
                          <a:sym typeface="Times New Roman"/>
                        </a:rPr>
                        <a:t> that require the computation of the percent increase or decrease.</a:t>
                      </a:r>
                      <a:endParaRPr sz="1200" b="1">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pic>
        <p:nvPicPr>
          <p:cNvPr id="2" name="slide 20" descr="audio icon- captions are in the notes section of powerpoint">
            <a:hlinkClick r:id="" action="ppaction://media"/>
            <a:extLst>
              <a:ext uri="{FF2B5EF4-FFF2-40B4-BE49-F238E27FC236}">
                <a16:creationId xmlns:a16="http://schemas.microsoft.com/office/drawing/2014/main" id="{777AFAAB-2D60-1811-AD0E-4BA11E748B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4700" y="443156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1e5fa75be59_0_26"/>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Measurement and Geometry</a:t>
            </a:r>
            <a:endParaRPr b="1"/>
          </a:p>
        </p:txBody>
      </p:sp>
      <p:pic>
        <p:nvPicPr>
          <p:cNvPr id="3" name="slide 21" descr="audio icon- captions are in the notes section of powerpoint">
            <a:hlinkClick r:id="" action="ppaction://media"/>
            <a:extLst>
              <a:ext uri="{FF2B5EF4-FFF2-40B4-BE49-F238E27FC236}">
                <a16:creationId xmlns:a16="http://schemas.microsoft.com/office/drawing/2014/main" id="{80F83DEE-012E-9DD3-EB90-1E8AF1FEA8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535" y="423585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278153ac3dd_1_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22</a:t>
            </a:fld>
            <a:endParaRPr/>
          </a:p>
        </p:txBody>
      </p:sp>
      <p:graphicFrame>
        <p:nvGraphicFramePr>
          <p:cNvPr id="400" name="Google Shape;400;g278153ac3dd_1_38"/>
          <p:cNvGraphicFramePr/>
          <p:nvPr>
            <p:extLst>
              <p:ext uri="{D42A27DB-BD31-4B8C-83A1-F6EECF244321}">
                <p14:modId xmlns:p14="http://schemas.microsoft.com/office/powerpoint/2010/main" val="953529456"/>
              </p:ext>
            </p:extLst>
          </p:nvPr>
        </p:nvGraphicFramePr>
        <p:xfrm>
          <a:off x="182950" y="736050"/>
          <a:ext cx="8678400" cy="276603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8.5 The student will use the relationships among pairs of angles that are vertical angles, adjacent angles, supplementary angles, and complementary angles to determine the measure of unknown angles.</a:t>
                      </a:r>
                      <a:endParaRPr sz="1200" b="1">
                        <a:latin typeface="Times New Roman"/>
                        <a:ea typeface="Times New Roman"/>
                        <a:cs typeface="Times New Roman"/>
                        <a:sym typeface="Times New Roman"/>
                      </a:endParaRPr>
                    </a:p>
                    <a:p>
                      <a:pPr marL="800100" lvl="0" indent="-304800" algn="l" rtl="0">
                        <a:spcBef>
                          <a:spcPts val="1200"/>
                        </a:spcBef>
                        <a:spcAft>
                          <a:spcPts val="0"/>
                        </a:spcAft>
                        <a:buSzPts val="1200"/>
                        <a:buFont typeface="Times New Roman"/>
                        <a:buChar char="●"/>
                      </a:pPr>
                      <a:r>
                        <a:rPr lang="en-US" sz="1200">
                          <a:latin typeface="Times New Roman"/>
                          <a:ea typeface="Times New Roman"/>
                          <a:cs typeface="Times New Roman"/>
                          <a:sym typeface="Times New Roman"/>
                        </a:rPr>
                        <a:t>Identify and describe the relationship between pairs of angles that are vertical, adjacent, supplementary, and complementary.</a:t>
                      </a:r>
                      <a:endParaRPr sz="1200">
                        <a:latin typeface="Times New Roman"/>
                        <a:ea typeface="Times New Roman"/>
                        <a:cs typeface="Times New Roman"/>
                        <a:sym typeface="Times New Roman"/>
                      </a:endParaRPr>
                    </a:p>
                    <a:p>
                      <a:pPr marL="8001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Use the relationships among supplementary, complementary, vertical, and adjacent angles to solve problems, including practical problems, involving the measure of unknown angles.</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8.MG.1 The student will use the relationships among pairs of angles that are vertical angles, adjacent angles, supplementary angles, and complementary angles to determine the measure of unknown angles.</a:t>
                      </a:r>
                      <a:endParaRPr sz="1200" b="1">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latin typeface="Times New Roman"/>
                          <a:ea typeface="Times New Roman"/>
                          <a:cs typeface="Times New Roman"/>
                          <a:sym typeface="Times New Roman"/>
                        </a:rPr>
                        <a:t>Identify and describe the relationship between pairs of angles that are vertical, adjacent, supplementary, and complementary.</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a:pPr>
                      <a:r>
                        <a:rPr lang="en-US" sz="1200">
                          <a:latin typeface="Times New Roman"/>
                          <a:ea typeface="Times New Roman"/>
                          <a:cs typeface="Times New Roman"/>
                          <a:sym typeface="Times New Roman"/>
                        </a:rPr>
                        <a:t>Use the relationships among supplementary, complementary, vertical, and adjacent angles to solve problems, including those in context, involving the measure of unknown angles.</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01" name="Google Shape;401;g278153ac3dd_1_38"/>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8.5 (2016) - Standard 8.mg.1 (2023)</a:t>
            </a:r>
          </a:p>
        </p:txBody>
      </p:sp>
      <p:sp>
        <p:nvSpPr>
          <p:cNvPr id="402" name="Google Shape;402;g278153ac3dd_1_38"/>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No significant changes between the 2016 and 2023 standard.</a:t>
            </a:r>
            <a:endParaRPr sz="1000">
              <a:solidFill>
                <a:srgbClr val="FFFFFF"/>
              </a:solidFill>
              <a:latin typeface="Georgia"/>
              <a:ea typeface="Georgia"/>
              <a:cs typeface="Georgia"/>
              <a:sym typeface="Georgia"/>
            </a:endParaRPr>
          </a:p>
        </p:txBody>
      </p:sp>
      <p:pic>
        <p:nvPicPr>
          <p:cNvPr id="3" name="slide 22" descr="audio icon- captions are in the notes section of powerpoint">
            <a:hlinkClick r:id="" action="ppaction://media"/>
            <a:extLst>
              <a:ext uri="{FF2B5EF4-FFF2-40B4-BE49-F238E27FC236}">
                <a16:creationId xmlns:a16="http://schemas.microsoft.com/office/drawing/2014/main" id="{FEF3C012-80C9-A86C-15CE-B317B299B3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8950" y="456406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78153ac3dd_1_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23</a:t>
            </a:fld>
            <a:endParaRPr/>
          </a:p>
        </p:txBody>
      </p:sp>
      <p:graphicFrame>
        <p:nvGraphicFramePr>
          <p:cNvPr id="409" name="Google Shape;409;g278153ac3dd_1_30"/>
          <p:cNvGraphicFramePr/>
          <p:nvPr>
            <p:extLst>
              <p:ext uri="{D42A27DB-BD31-4B8C-83A1-F6EECF244321}">
                <p14:modId xmlns:p14="http://schemas.microsoft.com/office/powerpoint/2010/main" val="1146454657"/>
              </p:ext>
            </p:extLst>
          </p:nvPr>
        </p:nvGraphicFramePr>
        <p:xfrm>
          <a:off x="182950" y="736050"/>
          <a:ext cx="8678400" cy="348993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8.6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solve problems, including practical problems, involving volume and surface area of cones and square-based pyramids;  </a:t>
                      </a:r>
                      <a:r>
                        <a:rPr lang="en-US" sz="1200" b="0">
                          <a:solidFill>
                            <a:srgbClr val="980000"/>
                          </a:solidFill>
                          <a:latin typeface="Times New Roman"/>
                          <a:ea typeface="Times New Roman"/>
                          <a:cs typeface="Times New Roman"/>
                          <a:sym typeface="Times New Roman"/>
                        </a:rPr>
                        <a:t>[surface area of cones included in Geometry]</a:t>
                      </a:r>
                      <a:endParaRPr sz="1200" b="0">
                        <a:latin typeface="Times New Roman"/>
                        <a:ea typeface="Times New Roman"/>
                        <a:cs typeface="Times New Roman"/>
                        <a:sym typeface="Times New Roman"/>
                      </a:endParaRPr>
                    </a:p>
                    <a:p>
                      <a:pPr marL="9144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Distinguish between situations that are applications of surface area and those that are applications of volume. (a) </a:t>
                      </a:r>
                      <a:endParaRPr sz="1200">
                        <a:latin typeface="Times New Roman"/>
                        <a:ea typeface="Times New Roman"/>
                        <a:cs typeface="Times New Roman"/>
                        <a:sym typeface="Times New Roman"/>
                      </a:endParaRPr>
                    </a:p>
                    <a:p>
                      <a:pPr marL="9144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Determine the surface area of cones and square-based pyramids by using concrete objects, nets, diagrams, and formulas. (a) </a:t>
                      </a:r>
                      <a:r>
                        <a:rPr lang="en-US" sz="1200" b="1">
                          <a:latin typeface="Times New Roman"/>
                          <a:ea typeface="Times New Roman"/>
                          <a:cs typeface="Times New Roman"/>
                          <a:sym typeface="Times New Roman"/>
                        </a:rPr>
                        <a:t> </a:t>
                      </a:r>
                      <a:r>
                        <a:rPr lang="en-US" sz="1200">
                          <a:solidFill>
                            <a:srgbClr val="980000"/>
                          </a:solidFill>
                          <a:latin typeface="Times New Roman"/>
                          <a:ea typeface="Times New Roman"/>
                          <a:cs typeface="Times New Roman"/>
                          <a:sym typeface="Times New Roman"/>
                        </a:rPr>
                        <a:t>[surface area of cones included in Geometry]</a:t>
                      </a:r>
                      <a:endParaRPr sz="1200">
                        <a:latin typeface="Times New Roman"/>
                        <a:ea typeface="Times New Roman"/>
                        <a:cs typeface="Times New Roman"/>
                        <a:sym typeface="Times New Roman"/>
                      </a:endParaRPr>
                    </a:p>
                    <a:p>
                      <a:pPr marL="9144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Determine the volume of cones and square-based pyramids, using concrete objects, diagrams, and formulas. (a)</a:t>
                      </a:r>
                      <a:endParaRPr sz="1200">
                        <a:latin typeface="Times New Roman"/>
                        <a:ea typeface="Times New Roman"/>
                        <a:cs typeface="Times New Roman"/>
                        <a:sym typeface="Times New Roman"/>
                      </a:endParaRPr>
                    </a:p>
                    <a:p>
                      <a:pPr marL="9144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Solve practical problems involving volume and surface area of cones and square-based pyramids. (a)</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8.MG.2 The student will </a:t>
                      </a:r>
                      <a:r>
                        <a:rPr lang="en-US" sz="1200" b="1">
                          <a:solidFill>
                            <a:srgbClr val="980000"/>
                          </a:solidFill>
                          <a:latin typeface="Times New Roman"/>
                          <a:ea typeface="Times New Roman"/>
                          <a:cs typeface="Times New Roman"/>
                          <a:sym typeface="Times New Roman"/>
                        </a:rPr>
                        <a:t>investigate and determine</a:t>
                      </a:r>
                      <a:r>
                        <a:rPr lang="en-US" sz="1200" b="1">
                          <a:latin typeface="Times New Roman"/>
                          <a:ea typeface="Times New Roman"/>
                          <a:cs typeface="Times New Roman"/>
                          <a:sym typeface="Times New Roman"/>
                        </a:rPr>
                        <a:t> the surface area of square-based pyramids and the volume of cones and square-based pyramids. </a:t>
                      </a:r>
                      <a:endParaRPr sz="1200" b="1">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latin typeface="Times New Roman"/>
                          <a:ea typeface="Times New Roman"/>
                          <a:cs typeface="Times New Roman"/>
                          <a:sym typeface="Times New Roman"/>
                        </a:rPr>
                        <a:t>Determine the surface area of square-based pyramids by using concrete objects, nets, diagrams, and formulas.</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2"/>
                      </a:pPr>
                      <a:r>
                        <a:rPr lang="en-US" sz="1200">
                          <a:latin typeface="Times New Roman"/>
                          <a:ea typeface="Times New Roman"/>
                          <a:cs typeface="Times New Roman"/>
                          <a:sym typeface="Times New Roman"/>
                        </a:rPr>
                        <a:t>Determine the volume of cones and square-based pyramids, using concrete objects, diagrams, and formulas.</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startAt="2"/>
                      </a:pPr>
                      <a:r>
                        <a:rPr lang="en-US" sz="1200">
                          <a:solidFill>
                            <a:srgbClr val="980000"/>
                          </a:solidFill>
                          <a:latin typeface="Times New Roman"/>
                          <a:ea typeface="Times New Roman"/>
                          <a:cs typeface="Times New Roman"/>
                          <a:sym typeface="Times New Roman"/>
                        </a:rPr>
                        <a:t>Examine and explain the relationship</a:t>
                      </a:r>
                      <a:r>
                        <a:rPr lang="en-US" sz="1200">
                          <a:latin typeface="Times New Roman"/>
                          <a:ea typeface="Times New Roman"/>
                          <a:cs typeface="Times New Roman"/>
                          <a:sym typeface="Times New Roman"/>
                        </a:rPr>
                        <a:t> between the volume of cones and cylinders, and the volume of rectangular prisms and square based pyramids.</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startAt="2"/>
                      </a:pPr>
                      <a:r>
                        <a:rPr lang="en-US" sz="1200">
                          <a:latin typeface="Times New Roman"/>
                          <a:ea typeface="Times New Roman"/>
                          <a:cs typeface="Times New Roman"/>
                          <a:sym typeface="Times New Roman"/>
                        </a:rPr>
                        <a:t>Solve problems </a:t>
                      </a:r>
                      <a:r>
                        <a:rPr lang="en-US" sz="1200">
                          <a:solidFill>
                            <a:srgbClr val="980000"/>
                          </a:solidFill>
                          <a:latin typeface="Times New Roman"/>
                          <a:ea typeface="Times New Roman"/>
                          <a:cs typeface="Times New Roman"/>
                          <a:sym typeface="Times New Roman"/>
                        </a:rPr>
                        <a:t>in context</a:t>
                      </a:r>
                      <a:r>
                        <a:rPr lang="en-US" sz="1200">
                          <a:latin typeface="Times New Roman"/>
                          <a:ea typeface="Times New Roman"/>
                          <a:cs typeface="Times New Roman"/>
                          <a:sym typeface="Times New Roman"/>
                        </a:rPr>
                        <a:t> involving volume of cones and square-based pyramids and the surface area of square-based pyramids.</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10" name="Google Shape;410;g278153ac3dd_1_30"/>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8.6a (2016) - Standard 8.mg.2 (2023)</a:t>
            </a:r>
          </a:p>
        </p:txBody>
      </p:sp>
      <p:sp>
        <p:nvSpPr>
          <p:cNvPr id="411" name="Google Shape;411;g278153ac3dd_1_30"/>
          <p:cNvSpPr txBox="1"/>
          <p:nvPr/>
        </p:nvSpPr>
        <p:spPr>
          <a:xfrm>
            <a:off x="0" y="4271875"/>
            <a:ext cx="9144000" cy="871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Surface area of a cone is included in Geometry</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Examine and explain the relationships between volumes of related solids </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Distinguishing between applications of surface area and volume will occur through solving problems in context</a:t>
            </a:r>
            <a:endParaRPr sz="1000">
              <a:solidFill>
                <a:srgbClr val="FFFFFF"/>
              </a:solidFill>
              <a:latin typeface="Georgia"/>
              <a:ea typeface="Georgia"/>
              <a:cs typeface="Georgia"/>
              <a:sym typeface="Georgia"/>
            </a:endParaRPr>
          </a:p>
        </p:txBody>
      </p:sp>
      <p:pic>
        <p:nvPicPr>
          <p:cNvPr id="3" name="slide 23" descr="audio icon- captions are in the notes section of powerpoint">
            <a:hlinkClick r:id="" action="ppaction://media"/>
            <a:extLst>
              <a:ext uri="{FF2B5EF4-FFF2-40B4-BE49-F238E27FC236}">
                <a16:creationId xmlns:a16="http://schemas.microsoft.com/office/drawing/2014/main" id="{4BE60325-72F7-F3DC-58C9-A0E4D08A4E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8950" y="446185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78153ac3dd_1_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24</a:t>
            </a:fld>
            <a:endParaRPr/>
          </a:p>
        </p:txBody>
      </p:sp>
      <mc:AlternateContent xmlns:mc="http://schemas.openxmlformats.org/markup-compatibility/2006" xmlns:a14="http://schemas.microsoft.com/office/drawing/2010/main">
        <mc:Choice Requires="a14">
          <p:graphicFrame>
            <p:nvGraphicFramePr>
              <p:cNvPr id="418" name="Google Shape;418;g278153ac3dd_1_46"/>
              <p:cNvGraphicFramePr/>
              <p:nvPr>
                <p:extLst>
                  <p:ext uri="{D42A27DB-BD31-4B8C-83A1-F6EECF244321}">
                    <p14:modId xmlns:p14="http://schemas.microsoft.com/office/powerpoint/2010/main" val="2330678581"/>
                  </p:ext>
                </p:extLst>
              </p:nvPr>
            </p:nvGraphicFramePr>
            <p:xfrm>
              <a:off x="182950" y="736050"/>
              <a:ext cx="8678400" cy="2841532"/>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8.6 The student will</a:t>
                          </a:r>
                        </a:p>
                        <a:p>
                          <a:pPr marL="457200" lvl="0" indent="-304800" algn="l" rtl="0">
                            <a:spcBef>
                              <a:spcPts val="0"/>
                            </a:spcBef>
                            <a:spcAft>
                              <a:spcPts val="0"/>
                            </a:spcAft>
                            <a:buSzPts val="1200"/>
                            <a:buFont typeface="Times New Roman"/>
                            <a:buAutoNum type="alphaLcParenR" startAt="2"/>
                          </a:pPr>
                          <a:r>
                            <a:rPr lang="en-US" sz="1200" b="1">
                              <a:latin typeface="Times New Roman"/>
                              <a:ea typeface="Times New Roman"/>
                              <a:cs typeface="Times New Roman"/>
                              <a:sym typeface="Times New Roman"/>
                            </a:rPr>
                            <a:t>describe how changing one measured attribute of a rectangular prism affects the volume and surface area. </a:t>
                          </a:r>
                          <a:r>
                            <a:rPr lang="en-US" sz="1200">
                              <a:solidFill>
                                <a:srgbClr val="980000"/>
                              </a:solidFill>
                              <a:latin typeface="Times New Roman"/>
                              <a:ea typeface="Times New Roman"/>
                              <a:cs typeface="Times New Roman"/>
                              <a:sym typeface="Times New Roman"/>
                            </a:rPr>
                            <a:t>[Deleted; included in Grade 7]</a:t>
                          </a:r>
                          <a:endParaRPr lang="en-US" sz="1200" b="1">
                            <a:latin typeface="Times New Roman"/>
                            <a:ea typeface="Times New Roman"/>
                            <a:cs typeface="Times New Roman"/>
                            <a:sym typeface="Times New Roman"/>
                          </a:endParaRPr>
                        </a:p>
                        <a:p>
                          <a:pPr marL="228600" lvl="0" indent="0" algn="l" rtl="0">
                            <a:spcBef>
                              <a:spcPts val="0"/>
                            </a:spcBef>
                            <a:spcAft>
                              <a:spcPts val="0"/>
                            </a:spcAft>
                            <a:buNone/>
                          </a:pPr>
                          <a:endParaRPr lang="en-US" sz="1200" b="1">
                            <a:latin typeface="Times New Roman"/>
                            <a:ea typeface="Times New Roman"/>
                            <a:cs typeface="Times New Roman"/>
                            <a:sym typeface="Times New Roman"/>
                          </a:endParaRPr>
                        </a:p>
                        <a:p>
                          <a:pPr marL="800100" marR="0" lvl="0" indent="-304800" algn="l" rtl="0">
                            <a:lnSpc>
                              <a:spcPct val="100000"/>
                            </a:lnSpc>
                            <a:spcBef>
                              <a:spcPts val="300"/>
                            </a:spcBef>
                            <a:spcAft>
                              <a:spcPts val="300"/>
                            </a:spcAft>
                            <a:buClr>
                              <a:srgbClr val="000000"/>
                            </a:buClr>
                            <a:buSzPts val="1200"/>
                            <a:buFont typeface="Times New Roman"/>
                            <a:buChar char="●"/>
                          </a:pPr>
                          <a:r>
                            <a:rPr lang="en-US" sz="1200" b="0" i="0" u="none" strike="noStrike" cap="none">
                              <a:solidFill>
                                <a:srgbClr val="000000"/>
                              </a:solidFill>
                              <a:latin typeface="Times New Roman"/>
                              <a:ea typeface="Times New Roman"/>
                              <a:cs typeface="Times New Roman"/>
                              <a:sym typeface="Times New Roman"/>
                            </a:rPr>
                            <a:t>Describe how the volume of a rectangular prism is affected when one measured attribute is multiplied by a factor </a:t>
                          </a:r>
                          <a:r>
                            <a:rPr lang="en-US" sz="1200" b="0" i="0" u="none" strike="noStrike" cap="none">
                              <a:solidFill>
                                <a:srgbClr val="000000"/>
                              </a:solidFill>
                              <a:latin typeface="Times New Roman"/>
                              <a:ea typeface="Times New Roman"/>
                              <a:cs typeface="Times New Roman"/>
                              <a:sym typeface="Arial"/>
                            </a:rPr>
                            <a:t>of  </a:t>
                          </a:r>
                          <a14:m>
                            <m:oMath xmlns:m="http://schemas.openxmlformats.org/officeDocument/2006/math">
                              <m:f>
                                <m:fPr>
                                  <m:ctrlPr>
                                    <a:rPr lang="ar-AE" sz="1200" b="0" i="1" u="none" strike="noStrike" cap="none">
                                      <a:solidFill>
                                        <a:srgbClr val="000000"/>
                                      </a:solidFill>
                                      <a:latin typeface="Cambria Math" panose="02040503050406030204" pitchFamily="18" charset="0"/>
                                      <a:ea typeface="Times New Roman"/>
                                      <a:cs typeface="Times New Roman"/>
                                      <a:sym typeface="Arial"/>
                                    </a:rPr>
                                  </m:ctrlPr>
                                </m:fPr>
                                <m:num>
                                  <m:r>
                                    <a:rPr lang="ar-AE" sz="1200" b="0" i="0" u="none" strike="noStrike" cap="none">
                                      <a:solidFill>
                                        <a:srgbClr val="000000"/>
                                      </a:solidFill>
                                      <a:latin typeface="Cambria Math" panose="02040503050406030204" pitchFamily="18" charset="0"/>
                                      <a:ea typeface="Times New Roman"/>
                                      <a:cs typeface="Times New Roman"/>
                                      <a:sym typeface="Arial"/>
                                    </a:rPr>
                                    <m:t>1</m:t>
                                  </m:r>
                                </m:num>
                                <m:den>
                                  <m:r>
                                    <a:rPr lang="ar-AE" sz="1200" b="0" i="0" u="none" strike="noStrike" cap="none">
                                      <a:solidFill>
                                        <a:srgbClr val="000000"/>
                                      </a:solidFill>
                                      <a:latin typeface="Cambria Math" panose="02040503050406030204" pitchFamily="18" charset="0"/>
                                      <a:ea typeface="Times New Roman"/>
                                      <a:cs typeface="Times New Roman"/>
                                      <a:sym typeface="Arial"/>
                                    </a:rPr>
                                    <m:t>4</m:t>
                                  </m:r>
                                </m:den>
                              </m:f>
                            </m:oMath>
                          </a14:m>
                          <a:r>
                            <a:rPr lang="ar-AE" sz="1200" b="0" i="0" u="none" strike="noStrike" cap="none">
                              <a:solidFill>
                                <a:srgbClr val="000000"/>
                              </a:solidFill>
                              <a:latin typeface="Times New Roman"/>
                              <a:ea typeface="Times New Roman"/>
                              <a:cs typeface="Times New Roman"/>
                              <a:sym typeface="Arial"/>
                            </a:rPr>
                            <a:t> ,</a:t>
                          </a:r>
                          <a14:m>
                            <m:oMath xmlns:m="http://schemas.openxmlformats.org/officeDocument/2006/math">
                              <m:f>
                                <m:fPr>
                                  <m:ctrlPr>
                                    <a:rPr lang="ar-AE" sz="1200" b="0" i="1" u="none" strike="noStrike" cap="none">
                                      <a:solidFill>
                                        <a:srgbClr val="000000"/>
                                      </a:solidFill>
                                      <a:latin typeface="Cambria Math" panose="02040503050406030204" pitchFamily="18" charset="0"/>
                                      <a:ea typeface="Times New Roman"/>
                                      <a:cs typeface="Times New Roman"/>
                                      <a:sym typeface="Arial"/>
                                    </a:rPr>
                                  </m:ctrlPr>
                                </m:fPr>
                                <m:num>
                                  <m:r>
                                    <a:rPr lang="ar-AE" sz="1200" b="0" i="0" u="none" strike="noStrike" cap="none">
                                      <a:solidFill>
                                        <a:srgbClr val="000000"/>
                                      </a:solidFill>
                                      <a:latin typeface="Cambria Math" panose="02040503050406030204" pitchFamily="18" charset="0"/>
                                      <a:ea typeface="Times New Roman"/>
                                      <a:cs typeface="Times New Roman"/>
                                      <a:sym typeface="Arial"/>
                                    </a:rPr>
                                    <m:t>1</m:t>
                                  </m:r>
                                </m:num>
                                <m:den>
                                  <m:r>
                                    <a:rPr lang="ar-AE" sz="1200" b="0" i="0" u="none" strike="noStrike" cap="none">
                                      <a:solidFill>
                                        <a:srgbClr val="000000"/>
                                      </a:solidFill>
                                      <a:latin typeface="Cambria Math" panose="02040503050406030204" pitchFamily="18" charset="0"/>
                                      <a:ea typeface="Times New Roman"/>
                                      <a:cs typeface="Times New Roman"/>
                                      <a:sym typeface="Arial"/>
                                    </a:rPr>
                                    <m:t>3</m:t>
                                  </m:r>
                                </m:den>
                              </m:f>
                            </m:oMath>
                          </a14:m>
                          <a:r>
                            <a:rPr lang="ar-AE" sz="1200" b="0" i="0" u="none" strike="noStrike" cap="none">
                              <a:solidFill>
                                <a:srgbClr val="000000"/>
                              </a:solidFill>
                              <a:latin typeface="Times New Roman"/>
                              <a:ea typeface="Times New Roman"/>
                              <a:cs typeface="Times New Roman"/>
                              <a:sym typeface="Arial"/>
                            </a:rPr>
                            <a:t>, </a:t>
                          </a:r>
                          <a14:m>
                            <m:oMath xmlns:m="http://schemas.openxmlformats.org/officeDocument/2006/math">
                              <m:f>
                                <m:fPr>
                                  <m:ctrlPr>
                                    <a:rPr lang="ar-AE" sz="1200" b="0" i="1" u="none" strike="noStrike" cap="none">
                                      <a:solidFill>
                                        <a:srgbClr val="000000"/>
                                      </a:solidFill>
                                      <a:latin typeface="Cambria Math" panose="02040503050406030204" pitchFamily="18" charset="0"/>
                                      <a:ea typeface="Times New Roman"/>
                                      <a:cs typeface="Times New Roman"/>
                                      <a:sym typeface="Arial"/>
                                    </a:rPr>
                                  </m:ctrlPr>
                                </m:fPr>
                                <m:num>
                                  <m:r>
                                    <a:rPr lang="ar-AE" sz="1200" b="0" i="0" u="none" strike="noStrike" cap="none">
                                      <a:solidFill>
                                        <a:srgbClr val="000000"/>
                                      </a:solidFill>
                                      <a:latin typeface="Cambria Math" panose="02040503050406030204" pitchFamily="18" charset="0"/>
                                      <a:ea typeface="Times New Roman"/>
                                      <a:cs typeface="Times New Roman"/>
                                      <a:sym typeface="Arial"/>
                                    </a:rPr>
                                    <m:t>1</m:t>
                                  </m:r>
                                </m:num>
                                <m:den>
                                  <m:r>
                                    <a:rPr lang="ar-AE" sz="1200" b="0" i="0" u="none" strike="noStrike" cap="none">
                                      <a:solidFill>
                                        <a:srgbClr val="000000"/>
                                      </a:solidFill>
                                      <a:latin typeface="Cambria Math" panose="02040503050406030204" pitchFamily="18" charset="0"/>
                                      <a:ea typeface="Times New Roman"/>
                                      <a:cs typeface="Times New Roman"/>
                                      <a:sym typeface="Arial"/>
                                    </a:rPr>
                                    <m:t>2</m:t>
                                  </m:r>
                                </m:den>
                              </m:f>
                            </m:oMath>
                          </a14:m>
                          <a:r>
                            <a:rPr lang="ar-AE" sz="1200" b="0" i="0" u="none" strike="noStrike" cap="none">
                              <a:solidFill>
                                <a:srgbClr val="000000"/>
                              </a:solidFill>
                              <a:latin typeface="Times New Roman"/>
                              <a:ea typeface="Times New Roman"/>
                              <a:cs typeface="Times New Roman"/>
                              <a:sym typeface="Arial"/>
                            </a:rPr>
                            <a:t> , 2, 3, </a:t>
                          </a:r>
                          <a:r>
                            <a:rPr lang="en-US" sz="1200" b="0" i="0" u="none" strike="noStrike" cap="none">
                              <a:solidFill>
                                <a:srgbClr val="000000"/>
                              </a:solidFill>
                              <a:latin typeface="Times New Roman"/>
                              <a:ea typeface="Times New Roman"/>
                              <a:cs typeface="Times New Roman"/>
                              <a:sym typeface="Arial"/>
                            </a:rPr>
                            <a:t>or 4. </a:t>
                          </a:r>
                          <a:endParaRPr lang="en-US" sz="1200" b="0" i="0" u="none" strike="noStrike" cap="none">
                            <a:solidFill>
                              <a:srgbClr val="000000"/>
                            </a:solidFill>
                            <a:latin typeface="Times New Roman"/>
                            <a:ea typeface="Times New Roman"/>
                            <a:cs typeface="Times New Roman"/>
                            <a:sym typeface="Times New Roman"/>
                          </a:endParaRPr>
                        </a:p>
                        <a:p>
                          <a:pPr marL="8001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Describe how the surface area of a rectangular prism is affected when one measured attribute is multiplied by a factor of </a:t>
                          </a:r>
                          <a14:m>
                            <m:oMath xmlns:m="http://schemas.openxmlformats.org/officeDocument/2006/math">
                              <m:f>
                                <m:fPr>
                                  <m:ctrlPr>
                                    <a:rPr lang="ar-AE" sz="12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1200" b="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m:t>
                                  </m:r>
                                  <m:r>
                                    <a:rPr lang="ar-AE" sz="1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m:t>
                                  </m:r>
                                </m:num>
                                <m:den>
                                  <m:r>
                                    <a:rPr lang="en-US" sz="1200" b="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m:t>
                                  </m:r>
                                  <m:r>
                                    <a:rPr lang="ar-AE" sz="1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den>
                              </m:f>
                            </m:oMath>
                          </a14:m>
                          <a:r>
                            <a:rPr lang="ar-AE" sz="1200">
                              <a:latin typeface="Times New Roman"/>
                              <a:ea typeface="Times New Roman"/>
                              <a:cs typeface="Times New Roman"/>
                              <a:sym typeface="Times New Roman"/>
                            </a:rPr>
                            <a:t> </a:t>
                          </a:r>
                          <a:r>
                            <a:rPr lang="en-US" sz="1200">
                              <a:latin typeface="Times New Roman"/>
                              <a:ea typeface="Times New Roman"/>
                              <a:cs typeface="Times New Roman"/>
                              <a:sym typeface="Times New Roman"/>
                            </a:rPr>
                            <a:t>or 2. (b)</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300"/>
                            </a:spcAft>
                            <a:buNone/>
                          </a:pP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mc:Choice>
        <mc:Fallback xmlns="">
          <p:graphicFrame>
            <p:nvGraphicFramePr>
              <p:cNvPr id="418" name="Google Shape;418;g278153ac3dd_1_46"/>
              <p:cNvGraphicFramePr/>
              <p:nvPr>
                <p:extLst>
                  <p:ext uri="{D42A27DB-BD31-4B8C-83A1-F6EECF244321}">
                    <p14:modId xmlns:p14="http://schemas.microsoft.com/office/powerpoint/2010/main" val="2330678581"/>
                  </p:ext>
                </p:extLst>
              </p:nvPr>
            </p:nvGraphicFramePr>
            <p:xfrm>
              <a:off x="182950" y="736050"/>
              <a:ext cx="8678400" cy="2841532"/>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2460532">
                    <a:tc>
                      <a:txBody>
                        <a:bodyPr/>
                        <a:lstStyle/>
                        <a:p>
                          <a:endParaRPr lang="en-US"/>
                        </a:p>
                      </a:txBody>
                      <a:tcPr marL="91425" marR="91425" marT="91425" marB="91425">
                        <a:lnT w="9525" cap="flat" cmpd="sng">
                          <a:solidFill>
                            <a:srgbClr val="9E9E9E"/>
                          </a:solidFill>
                          <a:prstDash val="solid"/>
                          <a:round/>
                          <a:headEnd type="none" w="sm" len="sm"/>
                          <a:tailEnd type="none" w="sm" len="sm"/>
                        </a:lnT>
                        <a:blipFill>
                          <a:blip r:embed="rId5"/>
                          <a:stretch>
                            <a:fillRect l="-140" t="-15842" r="-100281" b="-495"/>
                          </a:stretch>
                        </a:blipFill>
                      </a:tcPr>
                    </a:tc>
                    <a:tc>
                      <a:txBody>
                        <a:bodyPr/>
                        <a:lstStyle/>
                        <a:p>
                          <a:pPr marL="0" lvl="0" indent="0" algn="l" rtl="0">
                            <a:spcBef>
                              <a:spcPts val="0"/>
                            </a:spcBef>
                            <a:spcAft>
                              <a:spcPts val="300"/>
                            </a:spcAft>
                            <a:buNone/>
                          </a:pP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mc:Fallback>
      </mc:AlternateContent>
      <p:sp>
        <p:nvSpPr>
          <p:cNvPr id="419" name="Google Shape;419;g278153ac3dd_1_46"/>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8.6b (2016)</a:t>
            </a:r>
          </a:p>
        </p:txBody>
      </p:sp>
      <p:sp>
        <p:nvSpPr>
          <p:cNvPr id="420" name="Google Shape;420;g278153ac3dd_1_46"/>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Changing attributes moved to Grade 7</a:t>
            </a:r>
            <a:endParaRPr sz="1000">
              <a:solidFill>
                <a:srgbClr val="FFFFFF"/>
              </a:solidFill>
              <a:latin typeface="Georgia"/>
              <a:ea typeface="Georgia"/>
              <a:cs typeface="Georgia"/>
              <a:sym typeface="Georgia"/>
            </a:endParaRPr>
          </a:p>
        </p:txBody>
      </p:sp>
      <p:pic>
        <p:nvPicPr>
          <p:cNvPr id="3" name="slide 24" descr="audio icon- captions are in the notes section of powerpoint">
            <a:hlinkClick r:id="" action="ppaction://media"/>
            <a:extLst>
              <a:ext uri="{FF2B5EF4-FFF2-40B4-BE49-F238E27FC236}">
                <a16:creationId xmlns:a16="http://schemas.microsoft.com/office/drawing/2014/main" id="{64328D10-5560-962B-6C57-1B195B4608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8649" y="4308457"/>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78153ac3dd_1_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25</a:t>
            </a:fld>
            <a:endParaRPr/>
          </a:p>
        </p:txBody>
      </p:sp>
      <mc:AlternateContent xmlns:mc="http://schemas.openxmlformats.org/markup-compatibility/2006" xmlns:a14="http://schemas.microsoft.com/office/drawing/2010/main">
        <mc:Choice Requires="a14">
          <p:graphicFrame>
            <p:nvGraphicFramePr>
              <p:cNvPr id="427" name="Google Shape;427;g278153ac3dd_1_54"/>
              <p:cNvGraphicFramePr/>
              <p:nvPr>
                <p:extLst>
                  <p:ext uri="{D42A27DB-BD31-4B8C-83A1-F6EECF244321}">
                    <p14:modId xmlns:p14="http://schemas.microsoft.com/office/powerpoint/2010/main" val="1867342888"/>
                  </p:ext>
                </p:extLst>
              </p:nvPr>
            </p:nvGraphicFramePr>
            <p:xfrm>
              <a:off x="182950" y="736050"/>
              <a:ext cx="8678400" cy="3641505"/>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8.7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given a polygon, apply transformations, to include translations, reflections, and dilations, in the coordinate plane; and </a:t>
                          </a:r>
                          <a:r>
                            <a:rPr lang="en-US" sz="1200" b="0">
                              <a:solidFill>
                                <a:srgbClr val="980000"/>
                              </a:solidFill>
                              <a:latin typeface="Times New Roman"/>
                              <a:ea typeface="Times New Roman"/>
                              <a:cs typeface="Times New Roman"/>
                              <a:sym typeface="Times New Roman"/>
                            </a:rPr>
                            <a:t>[dilations moved to Grade 7]</a:t>
                          </a:r>
                          <a:endParaRPr sz="1200" b="0">
                            <a:latin typeface="Times New Roman"/>
                            <a:ea typeface="Times New Roman"/>
                            <a:cs typeface="Times New Roman"/>
                            <a:sym typeface="Times New Roman"/>
                          </a:endParaRPr>
                        </a:p>
                        <a:p>
                          <a:pPr marL="8001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Given a preimage in the coordinate plane, identify the coordinate of the image of a polygon that has been translated vertically, horizontally, or a combination of both. (a)</a:t>
                          </a:r>
                          <a:endParaRPr sz="1200">
                            <a:latin typeface="Times New Roman"/>
                            <a:ea typeface="Times New Roman"/>
                            <a:cs typeface="Times New Roman"/>
                            <a:sym typeface="Times New Roman"/>
                          </a:endParaRPr>
                        </a:p>
                        <a:p>
                          <a:pPr marL="8001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Given a preimage in the coordinate plane, identify the coordinates of the image of a polygon that has been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(a)</a:t>
                          </a:r>
                          <a:endParaRPr sz="1200">
                            <a:latin typeface="Times New Roman"/>
                            <a:ea typeface="Times New Roman"/>
                            <a:cs typeface="Times New Roman"/>
                            <a:sym typeface="Times New Roman"/>
                          </a:endParaRPr>
                        </a:p>
                        <a:p>
                          <a:pPr marL="8001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Given a preimage in the coordinate plane, identify the coordinates of the image of a right triangle or a rectangle that has been dilated. Scale factors are limited </a:t>
                          </a:r>
                          <a:r>
                            <a:rPr lang="en-US" sz="1200">
                              <a:latin typeface="Times New Roman" panose="02020603050405020304" pitchFamily="18" charset="0"/>
                              <a:ea typeface="Times New Roman"/>
                              <a:cs typeface="Times New Roman" panose="02020603050405020304" pitchFamily="18" charset="0"/>
                              <a:sym typeface="Times New Roman"/>
                            </a:rPr>
                            <a:t>to</a:t>
                          </a: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a:t>
                          </a:r>
                          <a14:m>
                            <m:oMath xmlns:m="http://schemas.openxmlformats.org/officeDocument/2006/math">
                              <m:f>
                                <m:fPr>
                                  <m:ctrlPr>
                                    <a:rPr lang="en-US" sz="1200" b="0" i="1" u="none" strike="noStrike" cap="none">
                                      <a:solidFill>
                                        <a:srgbClr val="000000"/>
                                      </a:solidFill>
                                      <a:effectLst/>
                                      <a:latin typeface="Cambria Math" panose="02040503050406030204" pitchFamily="18" charset="0"/>
                                      <a:ea typeface="Arial"/>
                                      <a:cs typeface="Arial"/>
                                      <a:sym typeface="Arial"/>
                                    </a:rPr>
                                  </m:ctrlPr>
                                </m:fPr>
                                <m:num>
                                  <m:r>
                                    <a:rPr lang="en-US" sz="1200" b="0" i="1" u="none" strike="noStrike" cap="none">
                                      <a:solidFill>
                                        <a:srgbClr val="000000"/>
                                      </a:solidFill>
                                      <a:effectLst/>
                                      <a:latin typeface="Cambria Math" panose="02040503050406030204" pitchFamily="18" charset="0"/>
                                      <a:ea typeface="Arial"/>
                                      <a:cs typeface="Arial"/>
                                      <a:sym typeface="Arial"/>
                                    </a:rPr>
                                    <m:t>1</m:t>
                                  </m:r>
                                </m:num>
                                <m:den>
                                  <m:r>
                                    <a:rPr lang="en-US" sz="1200" b="0" i="1" u="none" strike="noStrike" cap="none">
                                      <a:solidFill>
                                        <a:srgbClr val="000000"/>
                                      </a:solidFill>
                                      <a:effectLst/>
                                      <a:latin typeface="Cambria Math" panose="02040503050406030204" pitchFamily="18" charset="0"/>
                                      <a:ea typeface="Arial"/>
                                      <a:cs typeface="Arial"/>
                                      <a:sym typeface="Arial"/>
                                    </a:rPr>
                                    <m:t>4</m:t>
                                  </m:r>
                                </m:den>
                              </m:f>
                            </m:oMath>
                          </a14:m>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a:t>
                          </a:r>
                          <a14:m>
                            <m:oMath xmlns:m="http://schemas.openxmlformats.org/officeDocument/2006/math">
                              <m:f>
                                <m:fPr>
                                  <m:ctrlPr>
                                    <a:rPr lang="en-US" sz="1200" b="0" i="1" u="none" strike="noStrike" cap="none">
                                      <a:solidFill>
                                        <a:srgbClr val="000000"/>
                                      </a:solidFill>
                                      <a:effectLst/>
                                      <a:latin typeface="Cambria Math" panose="02040503050406030204" pitchFamily="18" charset="0"/>
                                      <a:ea typeface="Arial"/>
                                      <a:cs typeface="Arial"/>
                                      <a:sym typeface="Arial"/>
                                    </a:rPr>
                                  </m:ctrlPr>
                                </m:fPr>
                                <m:num>
                                  <m:r>
                                    <a:rPr lang="en-US" sz="1200" b="0" i="1" u="none" strike="noStrike" cap="none">
                                      <a:solidFill>
                                        <a:srgbClr val="000000"/>
                                      </a:solidFill>
                                      <a:effectLst/>
                                      <a:latin typeface="Cambria Math" panose="02040503050406030204" pitchFamily="18" charset="0"/>
                                      <a:ea typeface="Arial"/>
                                      <a:cs typeface="Arial"/>
                                      <a:sym typeface="Arial"/>
                                    </a:rPr>
                                    <m:t>1</m:t>
                                  </m:r>
                                </m:num>
                                <m:den>
                                  <m:r>
                                    <a:rPr lang="en-US" sz="1200" b="0" i="1" u="none" strike="noStrike" cap="none">
                                      <a:solidFill>
                                        <a:srgbClr val="000000"/>
                                      </a:solidFill>
                                      <a:effectLst/>
                                      <a:latin typeface="Cambria Math" panose="02040503050406030204" pitchFamily="18" charset="0"/>
                                      <a:ea typeface="Arial"/>
                                      <a:cs typeface="Arial"/>
                                      <a:sym typeface="Arial"/>
                                    </a:rPr>
                                    <m:t>2</m:t>
                                  </m:r>
                                </m:den>
                              </m:f>
                            </m:oMath>
                          </a14:m>
                          <a:r>
                            <a:rPr lang="en-US" sz="1200">
                              <a:solidFill>
                                <a:srgbClr val="202020"/>
                              </a:solidFill>
                              <a:latin typeface="Times New Roman" panose="02020603050405020304" pitchFamily="18" charset="0"/>
                              <a:ea typeface="Times New Roman"/>
                              <a:cs typeface="Times New Roman" panose="02020603050405020304" pitchFamily="18" charset="0"/>
                              <a:sym typeface="Times New Roman"/>
                            </a:rPr>
                            <a:t>, 2, 3, or 4.</a:t>
                          </a:r>
                          <a:r>
                            <a:rPr lang="en-US" sz="1200">
                              <a:latin typeface="Times New Roman"/>
                              <a:ea typeface="Times New Roman"/>
                              <a:cs typeface="Times New Roman"/>
                              <a:sym typeface="Times New Roman"/>
                            </a:rPr>
                            <a:t>The center of the dilation will be the origin. (a) </a:t>
                          </a:r>
                          <a:r>
                            <a:rPr lang="en-US" sz="1200">
                              <a:solidFill>
                                <a:srgbClr val="980000"/>
                              </a:solidFill>
                              <a:latin typeface="Times New Roman"/>
                              <a:ea typeface="Times New Roman"/>
                              <a:cs typeface="Times New Roman"/>
                              <a:sym typeface="Times New Roman"/>
                            </a:rPr>
                            <a:t>[moved to Grade 7]</a:t>
                          </a:r>
                          <a:endParaRPr sz="1200">
                            <a:solidFill>
                              <a:srgbClr val="980000"/>
                            </a:solidFill>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8.MG.3 The student will apply translations and reflections to polygons in the coordinate plane. </a:t>
                          </a:r>
                          <a:endParaRPr sz="1200" b="1">
                            <a:solidFill>
                              <a:srgbClr val="980000"/>
                            </a:solidFill>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latin typeface="Times New Roman"/>
                              <a:ea typeface="Times New Roman"/>
                              <a:cs typeface="Times New Roman"/>
                              <a:sym typeface="Times New Roman"/>
                            </a:rPr>
                            <a:t>Given a preimage in the coordinate plane, identify the coordinates of the image of a polygon that has been translated vertically, horizontally, or a combination of both.</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a:pPr>
                          <a:r>
                            <a:rPr lang="en-US" sz="1200">
                              <a:latin typeface="Times New Roman"/>
                              <a:ea typeface="Times New Roman"/>
                              <a:cs typeface="Times New Roman"/>
                              <a:sym typeface="Times New Roman"/>
                            </a:rPr>
                            <a:t>Given a preimage in the coordinate plane, identify the coordinates of the image of a polygon that has been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mc:Choice>
        <mc:Fallback xmlns="">
          <p:graphicFrame>
            <p:nvGraphicFramePr>
              <p:cNvPr id="427" name="Google Shape;427;g278153ac3dd_1_54"/>
              <p:cNvGraphicFramePr/>
              <p:nvPr>
                <p:extLst>
                  <p:ext uri="{D42A27DB-BD31-4B8C-83A1-F6EECF244321}">
                    <p14:modId xmlns:p14="http://schemas.microsoft.com/office/powerpoint/2010/main" val="1867342888"/>
                  </p:ext>
                </p:extLst>
              </p:nvPr>
            </p:nvGraphicFramePr>
            <p:xfrm>
              <a:off x="182950" y="736050"/>
              <a:ext cx="8678400" cy="3641505"/>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260505">
                    <a:tc>
                      <a:txBody>
                        <a:bodyPr/>
                        <a:lstStyle/>
                        <a:p>
                          <a:endParaRPr lang="en-US"/>
                        </a:p>
                      </a:txBody>
                      <a:tcPr marL="91425" marR="91425" marT="91425" marB="91425">
                        <a:lnT w="9525" cap="flat" cmpd="sng">
                          <a:solidFill>
                            <a:srgbClr val="9E9E9E"/>
                          </a:solidFill>
                          <a:prstDash val="solid"/>
                          <a:round/>
                          <a:headEnd type="none" w="sm" len="sm"/>
                          <a:tailEnd type="none" w="sm" len="sm"/>
                        </a:lnT>
                        <a:blipFill>
                          <a:blip r:embed="rId5"/>
                          <a:stretch>
                            <a:fillRect l="-140" t="-11940" r="-100281" b="-187"/>
                          </a:stretch>
                        </a:blipFill>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8.MG.3 The student will apply translations and reflections to polygons in the coordinate plane. </a:t>
                          </a:r>
                          <a:endParaRPr sz="1200" b="1">
                            <a:solidFill>
                              <a:srgbClr val="980000"/>
                            </a:solidFill>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latin typeface="Times New Roman"/>
                              <a:ea typeface="Times New Roman"/>
                              <a:cs typeface="Times New Roman"/>
                              <a:sym typeface="Times New Roman"/>
                            </a:rPr>
                            <a:t>Given a preimage in the coordinate plane, identify the coordinates of the image of a polygon that has been translated vertically, horizontally, or a combination of both.</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a:pPr>
                          <a:r>
                            <a:rPr lang="en-US" sz="1200">
                              <a:latin typeface="Times New Roman"/>
                              <a:ea typeface="Times New Roman"/>
                              <a:cs typeface="Times New Roman"/>
                              <a:sym typeface="Times New Roman"/>
                            </a:rPr>
                            <a:t>Given a preimage in the coordinate plane, identify the coordinates of the image of a polygon that has been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mc:Fallback>
      </mc:AlternateContent>
      <p:sp>
        <p:nvSpPr>
          <p:cNvPr id="428" name="Google Shape;428;g278153ac3dd_1_54"/>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8.7 (2016) - Standard 8.mg.3 (2023) (1 of 3)</a:t>
            </a:r>
          </a:p>
        </p:txBody>
      </p:sp>
      <p:sp>
        <p:nvSpPr>
          <p:cNvPr id="429" name="Google Shape;429;g278153ac3dd_1_54"/>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Applying  a dilation moved to Grade 7</a:t>
            </a:r>
            <a:endParaRPr sz="1000">
              <a:solidFill>
                <a:srgbClr val="FFFFFF"/>
              </a:solidFill>
              <a:latin typeface="Georgia"/>
              <a:ea typeface="Georgia"/>
              <a:cs typeface="Georgia"/>
              <a:sym typeface="Georgia"/>
            </a:endParaRPr>
          </a:p>
        </p:txBody>
      </p:sp>
      <p:pic>
        <p:nvPicPr>
          <p:cNvPr id="3" name="slide 25" descr="audio icon- captions are in the notes section of powerpoint">
            <a:hlinkClick r:id="" action="ppaction://media"/>
            <a:extLst>
              <a:ext uri="{FF2B5EF4-FFF2-40B4-BE49-F238E27FC236}">
                <a16:creationId xmlns:a16="http://schemas.microsoft.com/office/drawing/2014/main" id="{85D0BE45-A421-B0FB-EF40-53F55407FA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8950" y="452352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278153ac3dd_1_7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26</a:t>
            </a:fld>
            <a:endParaRPr/>
          </a:p>
        </p:txBody>
      </p:sp>
      <mc:AlternateContent xmlns:mc="http://schemas.openxmlformats.org/markup-compatibility/2006" xmlns:a14="http://schemas.microsoft.com/office/drawing/2010/main">
        <mc:Choice Requires="a14">
          <p:graphicFrame>
            <p:nvGraphicFramePr>
              <p:cNvPr id="436" name="Google Shape;436;g278153ac3dd_1_70"/>
              <p:cNvGraphicFramePr/>
              <p:nvPr>
                <p:extLst>
                  <p:ext uri="{D42A27DB-BD31-4B8C-83A1-F6EECF244321}">
                    <p14:modId xmlns:p14="http://schemas.microsoft.com/office/powerpoint/2010/main" val="3604178948"/>
                  </p:ext>
                </p:extLst>
              </p:nvPr>
            </p:nvGraphicFramePr>
            <p:xfrm>
              <a:off x="182950" y="659850"/>
              <a:ext cx="8678400" cy="4113945"/>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8.7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given a polygon, apply transformations, to include translations, reflections, and dilations, in the coordinate plane; and</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Given a preimage in the coordinate plane, identify the coordinates of the image of a polygon that has been translated and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or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and then translated. (a)</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Sketch the image of a polygon that has been translated vertically, horizontally, or a combination of both. (a)</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Sketch the image of a polygon that has been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(a)</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Sketch the image of a dilation of a right triangle or a rectangle limited to a scale </a:t>
                          </a:r>
                          <a:r>
                            <a:rPr lang="en-US" sz="1200">
                              <a:latin typeface="Times New Roman" panose="02020603050405020304" pitchFamily="18" charset="0"/>
                              <a:ea typeface="Times New Roman"/>
                              <a:cs typeface="Times New Roman" panose="02020603050405020304" pitchFamily="18" charset="0"/>
                              <a:sym typeface="Times New Roman"/>
                            </a:rPr>
                            <a:t>factor of  </a:t>
                          </a:r>
                          <a14:m>
                            <m:oMath xmlns:m="http://schemas.openxmlformats.org/officeDocument/2006/math">
                              <m:f>
                                <m:fPr>
                                  <m:ctrlPr>
                                    <a:rPr lang="en-US" sz="1200" b="0" i="1" u="none" strike="noStrike" cap="none">
                                      <a:solidFill>
                                        <a:srgbClr val="000000"/>
                                      </a:solidFill>
                                      <a:effectLst/>
                                      <a:latin typeface="Cambria Math" panose="02040503050406030204" pitchFamily="18" charset="0"/>
                                      <a:ea typeface="Arial"/>
                                      <a:cs typeface="Arial"/>
                                      <a:sym typeface="Arial"/>
                                    </a:rPr>
                                  </m:ctrlPr>
                                </m:fPr>
                                <m:num>
                                  <m:r>
                                    <a:rPr lang="en-US" sz="1200" b="0" i="1" u="none" strike="noStrike" cap="none">
                                      <a:solidFill>
                                        <a:srgbClr val="000000"/>
                                      </a:solidFill>
                                      <a:effectLst/>
                                      <a:latin typeface="Cambria Math" panose="02040503050406030204" pitchFamily="18" charset="0"/>
                                      <a:ea typeface="Arial"/>
                                      <a:cs typeface="Arial"/>
                                      <a:sym typeface="Arial"/>
                                    </a:rPr>
                                    <m:t>1</m:t>
                                  </m:r>
                                </m:num>
                                <m:den>
                                  <m:r>
                                    <a:rPr lang="en-US" sz="1200" b="0" i="1" u="none" strike="noStrike" cap="none">
                                      <a:solidFill>
                                        <a:srgbClr val="000000"/>
                                      </a:solidFill>
                                      <a:effectLst/>
                                      <a:latin typeface="Cambria Math" panose="02040503050406030204" pitchFamily="18" charset="0"/>
                                      <a:ea typeface="Arial"/>
                                      <a:cs typeface="Arial"/>
                                      <a:sym typeface="Arial"/>
                                    </a:rPr>
                                    <m:t>4</m:t>
                                  </m:r>
                                </m:den>
                              </m:f>
                            </m:oMath>
                          </a14:m>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a:t>
                          </a:r>
                          <a14:m>
                            <m:oMath xmlns:m="http://schemas.openxmlformats.org/officeDocument/2006/math">
                              <m:f>
                                <m:fPr>
                                  <m:ctrlPr>
                                    <a:rPr lang="en-US" sz="1200" b="0" i="1" u="none" strike="noStrike" cap="none">
                                      <a:solidFill>
                                        <a:srgbClr val="000000"/>
                                      </a:solidFill>
                                      <a:effectLst/>
                                      <a:latin typeface="Cambria Math" panose="02040503050406030204" pitchFamily="18" charset="0"/>
                                      <a:ea typeface="Arial"/>
                                      <a:cs typeface="Arial"/>
                                      <a:sym typeface="Arial"/>
                                    </a:rPr>
                                  </m:ctrlPr>
                                </m:fPr>
                                <m:num>
                                  <m:r>
                                    <a:rPr lang="en-US" sz="1200" b="0" i="1" u="none" strike="noStrike" cap="none">
                                      <a:solidFill>
                                        <a:srgbClr val="000000"/>
                                      </a:solidFill>
                                      <a:effectLst/>
                                      <a:latin typeface="Cambria Math" panose="02040503050406030204" pitchFamily="18" charset="0"/>
                                      <a:ea typeface="Arial"/>
                                      <a:cs typeface="Arial"/>
                                      <a:sym typeface="Arial"/>
                                    </a:rPr>
                                    <m:t>1</m:t>
                                  </m:r>
                                </m:num>
                                <m:den>
                                  <m:r>
                                    <a:rPr lang="en-US" sz="1200" b="0" i="1" u="none" strike="noStrike" cap="none">
                                      <a:solidFill>
                                        <a:srgbClr val="000000"/>
                                      </a:solidFill>
                                      <a:effectLst/>
                                      <a:latin typeface="Cambria Math" panose="02040503050406030204" pitchFamily="18" charset="0"/>
                                      <a:ea typeface="Arial"/>
                                      <a:cs typeface="Arial"/>
                                      <a:sym typeface="Arial"/>
                                    </a:rPr>
                                    <m:t>2</m:t>
                                  </m:r>
                                </m:den>
                              </m:f>
                            </m:oMath>
                          </a14:m>
                          <a:r>
                            <a:rPr lang="en-US" sz="1200">
                              <a:solidFill>
                                <a:srgbClr val="202020"/>
                              </a:solidFill>
                              <a:latin typeface="Times New Roman" panose="02020603050405020304" pitchFamily="18" charset="0"/>
                              <a:ea typeface="Times New Roman"/>
                              <a:cs typeface="Times New Roman" panose="02020603050405020304" pitchFamily="18" charset="0"/>
                              <a:sym typeface="Times New Roman"/>
                            </a:rPr>
                            <a:t>, 2, 3, or 4.</a:t>
                          </a:r>
                          <a:r>
                            <a:rPr lang="en-US" sz="1200">
                              <a:latin typeface="Times New Roman" panose="02020603050405020304" pitchFamily="18" charset="0"/>
                              <a:ea typeface="Times New Roman"/>
                              <a:cs typeface="Times New Roman" panose="02020603050405020304" pitchFamily="18" charset="0"/>
                              <a:sym typeface="Times New Roman"/>
                            </a:rPr>
                            <a:t> The </a:t>
                          </a:r>
                          <a:r>
                            <a:rPr lang="en-US" sz="1200">
                              <a:latin typeface="Times New Roman"/>
                              <a:ea typeface="Times New Roman"/>
                              <a:cs typeface="Times New Roman"/>
                              <a:sym typeface="Times New Roman"/>
                            </a:rPr>
                            <a:t>center of the dilation will be the origin. (a) </a:t>
                          </a:r>
                          <a:r>
                            <a:rPr lang="en-US" sz="1200">
                              <a:solidFill>
                                <a:srgbClr val="980000"/>
                              </a:solidFill>
                              <a:latin typeface="Times New Roman"/>
                              <a:ea typeface="Times New Roman"/>
                              <a:cs typeface="Times New Roman"/>
                              <a:sym typeface="Times New Roman"/>
                            </a:rPr>
                            <a:t>[moved to grade 7]</a:t>
                          </a:r>
                          <a:endParaRPr sz="1200">
                            <a:solidFill>
                              <a:srgbClr val="980000"/>
                            </a:solidFill>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Sketch the image of a polygon that has been translated and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or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and then translated. (a)</a:t>
                          </a:r>
                          <a:endParaRPr sz="1200" b="1">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8.MG.3 The student will apply translations and reflections to polygons in the coordinate plane.</a:t>
                          </a:r>
                          <a:endParaRPr sz="1200" b="1">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startAt="3"/>
                          </a:pPr>
                          <a:r>
                            <a:rPr lang="en-US" sz="1200">
                              <a:latin typeface="Times New Roman"/>
                              <a:ea typeface="Times New Roman"/>
                              <a:cs typeface="Times New Roman"/>
                              <a:sym typeface="Times New Roman"/>
                            </a:rPr>
                            <a:t>Given a preimage in the coordinate plane, identify the coordinates of the image of a polygon that has been translated and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or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and then translated.</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3"/>
                          </a:pPr>
                          <a:r>
                            <a:rPr lang="en-US" sz="1200">
                              <a:latin typeface="Times New Roman"/>
                              <a:ea typeface="Times New Roman"/>
                              <a:cs typeface="Times New Roman"/>
                              <a:sym typeface="Times New Roman"/>
                            </a:rPr>
                            <a:t>Sketch the image of a polygon that has been translated vertically, horizontally, or a combination of both. </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5"/>
                          </a:pPr>
                          <a:r>
                            <a:rPr lang="en-US" sz="1200">
                              <a:latin typeface="Times New Roman"/>
                              <a:ea typeface="Times New Roman"/>
                              <a:cs typeface="Times New Roman"/>
                              <a:sym typeface="Times New Roman"/>
                            </a:rPr>
                            <a:t>Sketch the image of a polygon that has been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5"/>
                          </a:pPr>
                          <a:r>
                            <a:rPr lang="en-US" sz="1200">
                              <a:latin typeface="Times New Roman"/>
                              <a:ea typeface="Times New Roman"/>
                              <a:cs typeface="Times New Roman"/>
                              <a:sym typeface="Times New Roman"/>
                            </a:rPr>
                            <a:t>Sketch the image of a polygon that has been translated and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or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and then translated. </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mc:Choice>
        <mc:Fallback xmlns="">
          <p:graphicFrame>
            <p:nvGraphicFramePr>
              <p:cNvPr id="436" name="Google Shape;436;g278153ac3dd_1_70"/>
              <p:cNvGraphicFramePr/>
              <p:nvPr>
                <p:extLst>
                  <p:ext uri="{D42A27DB-BD31-4B8C-83A1-F6EECF244321}">
                    <p14:modId xmlns:p14="http://schemas.microsoft.com/office/powerpoint/2010/main" val="3604178948"/>
                  </p:ext>
                </p:extLst>
              </p:nvPr>
            </p:nvGraphicFramePr>
            <p:xfrm>
              <a:off x="182950" y="659850"/>
              <a:ext cx="8678400" cy="4113945"/>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732945">
                    <a:tc>
                      <a:txBody>
                        <a:bodyPr/>
                        <a:lstStyle/>
                        <a:p>
                          <a:endParaRPr lang="en-US"/>
                        </a:p>
                      </a:txBody>
                      <a:tcPr marL="91425" marR="91425" marT="91425" marB="91425">
                        <a:lnT w="9525" cap="flat" cmpd="sng">
                          <a:solidFill>
                            <a:srgbClr val="9E9E9E"/>
                          </a:solidFill>
                          <a:prstDash val="solid"/>
                          <a:round/>
                          <a:headEnd type="none" w="sm" len="sm"/>
                          <a:tailEnd type="none" w="sm" len="sm"/>
                        </a:lnT>
                        <a:blipFill>
                          <a:blip r:embed="rId5"/>
                          <a:stretch>
                            <a:fillRect l="-140" t="-10440" r="-100281" b="-163"/>
                          </a:stretch>
                        </a:blipFill>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8.MG.3 The student will apply translations and reflections to polygons in the coordinate plane.</a:t>
                          </a:r>
                          <a:endParaRPr sz="1200" b="1">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startAt="3"/>
                          </a:pPr>
                          <a:r>
                            <a:rPr lang="en-US" sz="1200">
                              <a:latin typeface="Times New Roman"/>
                              <a:ea typeface="Times New Roman"/>
                              <a:cs typeface="Times New Roman"/>
                              <a:sym typeface="Times New Roman"/>
                            </a:rPr>
                            <a:t>Given a preimage in the coordinate plane, identify the coordinates of the image of a polygon that has been translated and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or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and then translated.</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3"/>
                          </a:pPr>
                          <a:r>
                            <a:rPr lang="en-US" sz="1200">
                              <a:latin typeface="Times New Roman"/>
                              <a:ea typeface="Times New Roman"/>
                              <a:cs typeface="Times New Roman"/>
                              <a:sym typeface="Times New Roman"/>
                            </a:rPr>
                            <a:t>Sketch the image of a polygon that has been translated vertically, horizontally, or a combination of both. </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5"/>
                          </a:pPr>
                          <a:r>
                            <a:rPr lang="en-US" sz="1200">
                              <a:latin typeface="Times New Roman"/>
                              <a:ea typeface="Times New Roman"/>
                              <a:cs typeface="Times New Roman"/>
                              <a:sym typeface="Times New Roman"/>
                            </a:rPr>
                            <a:t>Sketch the image of a polygon that has been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5"/>
                          </a:pPr>
                          <a:r>
                            <a:rPr lang="en-US" sz="1200">
                              <a:latin typeface="Times New Roman"/>
                              <a:ea typeface="Times New Roman"/>
                              <a:cs typeface="Times New Roman"/>
                              <a:sym typeface="Times New Roman"/>
                            </a:rPr>
                            <a:t>Sketch the image of a polygon that has been translated and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or reflected over the </a:t>
                          </a:r>
                          <a:r>
                            <a:rPr lang="en-US" sz="1200" i="1">
                              <a:latin typeface="Times New Roman"/>
                              <a:ea typeface="Times New Roman"/>
                              <a:cs typeface="Times New Roman"/>
                              <a:sym typeface="Times New Roman"/>
                            </a:rPr>
                            <a:t>x-</a:t>
                          </a:r>
                          <a:r>
                            <a:rPr lang="en-US" sz="1200">
                              <a:latin typeface="Times New Roman"/>
                              <a:ea typeface="Times New Roman"/>
                              <a:cs typeface="Times New Roman"/>
                              <a:sym typeface="Times New Roman"/>
                            </a:rPr>
                            <a:t> or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axis and then translated. </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mc:Fallback>
      </mc:AlternateContent>
      <p:sp>
        <p:nvSpPr>
          <p:cNvPr id="437" name="Google Shape;437;g278153ac3dd_1_70"/>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8.7 (2016) - Standard 8.mg.3 (2023) (2 of 3)</a:t>
            </a:r>
          </a:p>
        </p:txBody>
      </p:sp>
      <p:sp>
        <p:nvSpPr>
          <p:cNvPr id="438" name="Google Shape;438;g278153ac3dd_1_70"/>
          <p:cNvSpPr txBox="1"/>
          <p:nvPr/>
        </p:nvSpPr>
        <p:spPr>
          <a:xfrm>
            <a:off x="0" y="4641425"/>
            <a:ext cx="9144000" cy="5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Applying  a dilation moved to Grade 7</a:t>
            </a:r>
            <a:endParaRPr sz="1000">
              <a:solidFill>
                <a:schemeClr val="lt1"/>
              </a:solidFill>
              <a:latin typeface="Georgia"/>
              <a:ea typeface="Georgia"/>
              <a:cs typeface="Georgia"/>
              <a:sym typeface="Georgia"/>
            </a:endParaRPr>
          </a:p>
        </p:txBody>
      </p:sp>
      <p:pic>
        <p:nvPicPr>
          <p:cNvPr id="3" name="slide 26" descr="audio icon- captions are in the notes section of powerpoint">
            <a:hlinkClick r:id="" action="ppaction://media"/>
            <a:extLst>
              <a:ext uri="{FF2B5EF4-FFF2-40B4-BE49-F238E27FC236}">
                <a16:creationId xmlns:a16="http://schemas.microsoft.com/office/drawing/2014/main" id="{16D62E6D-F4F5-A487-7F32-34AA1A3B82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0075" y="456401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278153ac3dd_1_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27</a:t>
            </a:fld>
            <a:endParaRPr/>
          </a:p>
        </p:txBody>
      </p:sp>
      <p:graphicFrame>
        <p:nvGraphicFramePr>
          <p:cNvPr id="445" name="Google Shape;445;g278153ac3dd_1_62"/>
          <p:cNvGraphicFramePr/>
          <p:nvPr>
            <p:extLst>
              <p:ext uri="{D42A27DB-BD31-4B8C-83A1-F6EECF244321}">
                <p14:modId xmlns:p14="http://schemas.microsoft.com/office/powerpoint/2010/main" val="454617459"/>
              </p:ext>
            </p:extLst>
          </p:nvPr>
        </p:nvGraphicFramePr>
        <p:xfrm>
          <a:off x="182950" y="736050"/>
          <a:ext cx="8678400" cy="188211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8.7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2"/>
                      </a:pPr>
                      <a:r>
                        <a:rPr lang="en-US" sz="1200" b="1">
                          <a:latin typeface="Times New Roman"/>
                          <a:ea typeface="Times New Roman"/>
                          <a:cs typeface="Times New Roman"/>
                          <a:sym typeface="Times New Roman"/>
                        </a:rPr>
                        <a:t> identify practical applications of transformations.</a:t>
                      </a:r>
                      <a:endParaRPr sz="1200" b="1">
                        <a:latin typeface="Times New Roman"/>
                        <a:ea typeface="Times New Roman"/>
                        <a:cs typeface="Times New Roman"/>
                        <a:sym typeface="Times New Roman"/>
                      </a:endParaRPr>
                    </a:p>
                    <a:p>
                      <a:pPr marL="8001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Identify the type of translation in a given example. (a, b)</a:t>
                      </a:r>
                      <a:endParaRPr sz="1200">
                        <a:latin typeface="Times New Roman"/>
                        <a:ea typeface="Times New Roman"/>
                        <a:cs typeface="Times New Roman"/>
                        <a:sym typeface="Times New Roman"/>
                      </a:endParaRPr>
                    </a:p>
                    <a:p>
                      <a:pPr marL="8001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Identify practical applications of transformations including, but not limited to, tiling, fabric, wallpaper designs, art, and scale drawings. (b)</a:t>
                      </a:r>
                      <a:endParaRPr sz="1200" b="1">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8.MG.3 The student will apply translations and reflections to polygons in the coordinate plane.</a:t>
                      </a:r>
                      <a:endParaRPr sz="1200" b="1">
                        <a:latin typeface="Times New Roman"/>
                        <a:ea typeface="Times New Roman"/>
                        <a:cs typeface="Times New Roman"/>
                        <a:sym typeface="Times New Roman"/>
                      </a:endParaRPr>
                    </a:p>
                    <a:p>
                      <a:pPr marL="457200" lvl="0" indent="-304800" algn="l" rtl="0">
                        <a:spcBef>
                          <a:spcPts val="1200"/>
                        </a:spcBef>
                        <a:spcAft>
                          <a:spcPts val="300"/>
                        </a:spcAft>
                        <a:buSzPts val="1200"/>
                        <a:buFont typeface="Times New Roman"/>
                        <a:buAutoNum type="alphaLcParenR" startAt="7"/>
                      </a:pPr>
                      <a:r>
                        <a:rPr lang="en-US" sz="1200">
                          <a:latin typeface="Times New Roman"/>
                          <a:ea typeface="Times New Roman"/>
                          <a:cs typeface="Times New Roman"/>
                          <a:sym typeface="Times New Roman"/>
                        </a:rPr>
                        <a:t>Identify and describe transformations </a:t>
                      </a:r>
                      <a:r>
                        <a:rPr lang="en-US" sz="1200">
                          <a:solidFill>
                            <a:srgbClr val="980000"/>
                          </a:solidFill>
                          <a:latin typeface="Times New Roman"/>
                          <a:ea typeface="Times New Roman"/>
                          <a:cs typeface="Times New Roman"/>
                          <a:sym typeface="Times New Roman"/>
                        </a:rPr>
                        <a:t>in context</a:t>
                      </a:r>
                      <a:r>
                        <a:rPr lang="en-US" sz="1200">
                          <a:latin typeface="Times New Roman"/>
                          <a:ea typeface="Times New Roman"/>
                          <a:cs typeface="Times New Roman"/>
                          <a:sym typeface="Times New Roman"/>
                        </a:rPr>
                        <a:t> (e.g., tiling, fabric, wallpaper designs, art).</a:t>
                      </a:r>
                      <a:endParaRPr sz="1200" b="1">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46" name="Google Shape;446;g278153ac3dd_1_62"/>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8.7 (2016) - Standard 8.mg.3 (2023) (3 of 3)</a:t>
            </a:r>
          </a:p>
        </p:txBody>
      </p:sp>
      <p:sp>
        <p:nvSpPr>
          <p:cNvPr id="447" name="Google Shape;447;g278153ac3dd_1_62"/>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Applying  a dilation moved to Grade 7</a:t>
            </a:r>
            <a:endParaRPr sz="1000">
              <a:solidFill>
                <a:schemeClr val="lt1"/>
              </a:solidFill>
              <a:latin typeface="Georgia"/>
              <a:ea typeface="Georgia"/>
              <a:cs typeface="Georgia"/>
              <a:sym typeface="Georgia"/>
            </a:endParaRPr>
          </a:p>
        </p:txBody>
      </p:sp>
      <p:pic>
        <p:nvPicPr>
          <p:cNvPr id="3" name="slide 27" descr="audio icon- captions are in the notes section of powerpoint">
            <a:hlinkClick r:id="" action="ppaction://media"/>
            <a:extLst>
              <a:ext uri="{FF2B5EF4-FFF2-40B4-BE49-F238E27FC236}">
                <a16:creationId xmlns:a16="http://schemas.microsoft.com/office/drawing/2014/main" id="{8AFDB4A8-230D-EA71-4993-476A0837BC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8950" y="4518868"/>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278153ac3dd_1_7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28</a:t>
            </a:fld>
            <a:endParaRPr/>
          </a:p>
        </p:txBody>
      </p:sp>
      <p:graphicFrame>
        <p:nvGraphicFramePr>
          <p:cNvPr id="454" name="Google Shape;454;g278153ac3dd_1_78"/>
          <p:cNvGraphicFramePr/>
          <p:nvPr>
            <p:extLst>
              <p:ext uri="{D42A27DB-BD31-4B8C-83A1-F6EECF244321}">
                <p14:modId xmlns:p14="http://schemas.microsoft.com/office/powerpoint/2010/main" val="1402624809"/>
              </p:ext>
            </p:extLst>
          </p:nvPr>
        </p:nvGraphicFramePr>
        <p:xfrm>
          <a:off x="182950" y="736050"/>
          <a:ext cx="8678400" cy="243837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8.8 The student will construct a three-dimensional model, given the top or bottom, side, and front views. </a:t>
                      </a:r>
                      <a:r>
                        <a:rPr lang="en-US" sz="1200">
                          <a:solidFill>
                            <a:srgbClr val="980000"/>
                          </a:solidFill>
                          <a:latin typeface="Times New Roman"/>
                          <a:ea typeface="Times New Roman"/>
                          <a:cs typeface="Times New Roman"/>
                          <a:sym typeface="Times New Roman"/>
                        </a:rPr>
                        <a:t>[Deleted]</a:t>
                      </a:r>
                      <a:endParaRPr sz="1200" b="1">
                        <a:latin typeface="Times New Roman"/>
                        <a:ea typeface="Times New Roman"/>
                        <a:cs typeface="Times New Roman"/>
                        <a:sym typeface="Times New Roman"/>
                      </a:endParaRPr>
                    </a:p>
                    <a:p>
                      <a:pPr marL="342900" lvl="0" indent="-304800" algn="l" rtl="0">
                        <a:spcBef>
                          <a:spcPts val="1200"/>
                        </a:spcBef>
                        <a:spcAft>
                          <a:spcPts val="0"/>
                        </a:spcAft>
                        <a:buSzPts val="1200"/>
                        <a:buFont typeface="Times New Roman"/>
                        <a:buChar char="●"/>
                      </a:pPr>
                      <a:r>
                        <a:rPr lang="en-US" sz="1200">
                          <a:latin typeface="Times New Roman"/>
                          <a:ea typeface="Times New Roman"/>
                          <a:cs typeface="Times New Roman"/>
                          <a:sym typeface="Times New Roman"/>
                        </a:rPr>
                        <a:t>Construct three-dimensional models, given the top or bottom, side, and front views.</a:t>
                      </a:r>
                      <a:endParaRPr sz="1200">
                        <a:latin typeface="Times New Roman"/>
                        <a:ea typeface="Times New Roman"/>
                        <a:cs typeface="Times New Roman"/>
                        <a:sym typeface="Times New Roman"/>
                      </a:endParaRPr>
                    </a:p>
                    <a:p>
                      <a:pPr marL="3429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Identify three-dimensional models given a two-dimensional perspective.</a:t>
                      </a:r>
                      <a:endParaRPr sz="1200">
                        <a:latin typeface="Times New Roman"/>
                        <a:ea typeface="Times New Roman"/>
                        <a:cs typeface="Times New Roman"/>
                        <a:sym typeface="Times New Roman"/>
                      </a:endParaRPr>
                    </a:p>
                    <a:p>
                      <a:pPr marL="3429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Identify the two-dimensional perspective from the top or bottom, side, and front view, given a three-dimensional model.</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300"/>
                        </a:spcAft>
                        <a:buNone/>
                      </a:pP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55" name="Google Shape;455;g278153ac3dd_1_78"/>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8.8(2016) </a:t>
            </a:r>
          </a:p>
        </p:txBody>
      </p:sp>
      <p:sp>
        <p:nvSpPr>
          <p:cNvPr id="456" name="Google Shape;456;g278153ac3dd_1_78"/>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This standard has been deleted</a:t>
            </a:r>
            <a:endParaRPr sz="1000">
              <a:solidFill>
                <a:srgbClr val="FFFFFF"/>
              </a:solidFill>
              <a:latin typeface="Georgia"/>
              <a:ea typeface="Georgia"/>
              <a:cs typeface="Georgia"/>
              <a:sym typeface="Georgia"/>
            </a:endParaRPr>
          </a:p>
        </p:txBody>
      </p:sp>
      <p:pic>
        <p:nvPicPr>
          <p:cNvPr id="3" name="slide 28" descr="audio icon- captions are in the notes section of powerpoint">
            <a:hlinkClick r:id="" action="ppaction://media"/>
            <a:extLst>
              <a:ext uri="{FF2B5EF4-FFF2-40B4-BE49-F238E27FC236}">
                <a16:creationId xmlns:a16="http://schemas.microsoft.com/office/drawing/2014/main" id="{363D7387-37A6-DE10-5FB9-6CF7EE9E9D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700" y="448273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78153ac3dd_1_8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29</a:t>
            </a:fld>
            <a:endParaRPr/>
          </a:p>
        </p:txBody>
      </p:sp>
      <p:graphicFrame>
        <p:nvGraphicFramePr>
          <p:cNvPr id="463" name="Google Shape;463;g278153ac3dd_1_86"/>
          <p:cNvGraphicFramePr/>
          <p:nvPr>
            <p:extLst>
              <p:ext uri="{D42A27DB-BD31-4B8C-83A1-F6EECF244321}">
                <p14:modId xmlns:p14="http://schemas.microsoft.com/office/powerpoint/2010/main" val="2638852286"/>
              </p:ext>
            </p:extLst>
          </p:nvPr>
        </p:nvGraphicFramePr>
        <p:xfrm>
          <a:off x="182950" y="736050"/>
          <a:ext cx="8678400" cy="316989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8.9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verify the Pythagorean Theorem; and</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apply the Pythagorean Theorem.</a:t>
                      </a:r>
                      <a:endParaRPr sz="1200" b="1">
                        <a:latin typeface="Times New Roman"/>
                        <a:ea typeface="Times New Roman"/>
                        <a:cs typeface="Times New Roman"/>
                        <a:sym typeface="Times New Roman"/>
                      </a:endParaRPr>
                    </a:p>
                    <a:p>
                      <a:pPr marL="228600" lvl="0" indent="0" algn="l" rtl="0">
                        <a:spcBef>
                          <a:spcPts val="0"/>
                        </a:spcBef>
                        <a:spcAft>
                          <a:spcPts val="0"/>
                        </a:spcAft>
                        <a:buNone/>
                      </a:pPr>
                      <a:endParaRPr sz="1200" b="1">
                        <a:latin typeface="Times New Roman"/>
                        <a:ea typeface="Times New Roman"/>
                        <a:cs typeface="Times New Roman"/>
                        <a:sym typeface="Times New Roman"/>
                      </a:endParaRPr>
                    </a:p>
                    <a:p>
                      <a:pPr marL="8001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Verify the Pythagorean Theorem, using diagrams, concrete materials, and measurement. (a)</a:t>
                      </a:r>
                      <a:endParaRPr sz="1200">
                        <a:latin typeface="Times New Roman"/>
                        <a:ea typeface="Times New Roman"/>
                        <a:cs typeface="Times New Roman"/>
                        <a:sym typeface="Times New Roman"/>
                      </a:endParaRPr>
                    </a:p>
                    <a:p>
                      <a:pPr marL="8001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Determine whether a triangle is a right triangle given the measures of its three sides. (b)</a:t>
                      </a:r>
                      <a:endParaRPr sz="1200">
                        <a:latin typeface="Times New Roman"/>
                        <a:ea typeface="Times New Roman"/>
                        <a:cs typeface="Times New Roman"/>
                        <a:sym typeface="Times New Roman"/>
                      </a:endParaRPr>
                    </a:p>
                    <a:p>
                      <a:pPr marL="8001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Determine the measure of a side of a right triangle, given the measures of the other two sides. (b)</a:t>
                      </a:r>
                      <a:endParaRPr sz="1200">
                        <a:latin typeface="Times New Roman"/>
                        <a:ea typeface="Times New Roman"/>
                        <a:cs typeface="Times New Roman"/>
                        <a:sym typeface="Times New Roman"/>
                      </a:endParaRPr>
                    </a:p>
                    <a:p>
                      <a:pPr marL="8001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Solve practical problems involving right triangles by using the Pythagorean Theorem. (b)</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8.MG.4 The student will apply the Pythagorean Theorem to solve problems involving right triangles, </a:t>
                      </a:r>
                      <a:r>
                        <a:rPr lang="en-US" sz="1200" b="1">
                          <a:solidFill>
                            <a:schemeClr val="accent3">
                              <a:lumMod val="50000"/>
                            </a:schemeClr>
                          </a:solidFill>
                          <a:latin typeface="Times New Roman"/>
                          <a:ea typeface="Times New Roman"/>
                          <a:cs typeface="Times New Roman"/>
                          <a:sym typeface="Times New Roman"/>
                        </a:rPr>
                        <a:t>including those in context.</a:t>
                      </a:r>
                      <a:endParaRPr sz="1200" b="1">
                        <a:solidFill>
                          <a:schemeClr val="accent3">
                            <a:lumMod val="50000"/>
                          </a:schemeClr>
                        </a:solidFill>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latin typeface="Times New Roman"/>
                          <a:ea typeface="Times New Roman"/>
                          <a:cs typeface="Times New Roman"/>
                          <a:sym typeface="Times New Roman"/>
                        </a:rPr>
                        <a:t>Verify the Pythagorean Theorem using diagrams, concrete materials, and measurement. </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a:latin typeface="Times New Roman"/>
                          <a:ea typeface="Times New Roman"/>
                          <a:cs typeface="Times New Roman"/>
                          <a:sym typeface="Times New Roman"/>
                        </a:rPr>
                        <a:t>Determine whether a triangle is a right triangle given the measures of its three sides. </a:t>
                      </a:r>
                      <a:endParaRPr sz="1200" u="sng">
                        <a:solidFill>
                          <a:srgbClr val="7030A0"/>
                        </a:solidFill>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3"/>
                      </a:pPr>
                      <a:r>
                        <a:rPr lang="en-US" sz="1200">
                          <a:solidFill>
                            <a:srgbClr val="980000"/>
                          </a:solidFill>
                          <a:latin typeface="Times New Roman"/>
                          <a:ea typeface="Times New Roman"/>
                          <a:cs typeface="Times New Roman"/>
                          <a:sym typeface="Times New Roman"/>
                        </a:rPr>
                        <a:t>Identify the parts of a right triangle (the hypotenuse and the legs) given figures in various orientations.</a:t>
                      </a:r>
                      <a:r>
                        <a:rPr lang="en-US"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startAt="3"/>
                      </a:pPr>
                      <a:r>
                        <a:rPr lang="en-US" sz="1200">
                          <a:latin typeface="Times New Roman"/>
                          <a:ea typeface="Times New Roman"/>
                          <a:cs typeface="Times New Roman"/>
                          <a:sym typeface="Times New Roman"/>
                        </a:rPr>
                        <a:t>Determine the measure of a side of a right triangle, given the measures of the other two sides.</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startAt="3"/>
                      </a:pPr>
                      <a:r>
                        <a:rPr lang="en-US" sz="1200">
                          <a:solidFill>
                            <a:srgbClr val="980000"/>
                          </a:solidFill>
                          <a:latin typeface="Times New Roman"/>
                          <a:ea typeface="Times New Roman"/>
                          <a:cs typeface="Times New Roman"/>
                          <a:sym typeface="Times New Roman"/>
                        </a:rPr>
                        <a:t>Apply the Pythagorean Theorem, and its converse</a:t>
                      </a:r>
                      <a:r>
                        <a:rPr lang="en-US" sz="1200">
                          <a:latin typeface="Times New Roman"/>
                          <a:ea typeface="Times New Roman"/>
                          <a:cs typeface="Times New Roman"/>
                          <a:sym typeface="Times New Roman"/>
                        </a:rPr>
                        <a:t>, to solve problems involving right triangles in context.</a:t>
                      </a:r>
                      <a:endParaRPr sz="1200" strike="sngStrike">
                        <a:solidFill>
                          <a:srgbClr val="C00000"/>
                        </a:solidFill>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64" name="Google Shape;464;g278153ac3dd_1_86"/>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8.9 (2016) - Standard 8.mg.4 (2023)</a:t>
            </a:r>
          </a:p>
        </p:txBody>
      </p:sp>
      <p:sp>
        <p:nvSpPr>
          <p:cNvPr id="465" name="Google Shape;465;g278153ac3dd_1_86"/>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Identify parts of the right triangle in various orientations</a:t>
            </a:r>
            <a:endParaRPr sz="1000">
              <a:solidFill>
                <a:srgbClr val="FFFFFF"/>
              </a:solidFill>
              <a:latin typeface="Georgia"/>
              <a:ea typeface="Georgia"/>
              <a:cs typeface="Georgia"/>
              <a:sym typeface="Georgia"/>
            </a:endParaRPr>
          </a:p>
        </p:txBody>
      </p:sp>
      <p:pic>
        <p:nvPicPr>
          <p:cNvPr id="3" name="slide 29" descr="audio icon- captions are in the notes section of powerpoint">
            <a:hlinkClick r:id="" action="ppaction://media"/>
            <a:extLst>
              <a:ext uri="{FF2B5EF4-FFF2-40B4-BE49-F238E27FC236}">
                <a16:creationId xmlns:a16="http://schemas.microsoft.com/office/drawing/2014/main" id="{0BF97A98-0A48-A0DF-21F0-6A1EBE808C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2021" y="4585069"/>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a:t>Agenda</a:t>
            </a:r>
            <a:endParaRPr/>
          </a:p>
        </p:txBody>
      </p:sp>
      <p:sp>
        <p:nvSpPr>
          <p:cNvPr id="178" name="Google Shape;178;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sp>
        <p:nvSpPr>
          <p:cNvPr id="179" name="Google Shape;179;p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lnSpcReduction="10000"/>
          </a:bodyPr>
          <a:lstStyle/>
          <a:p>
            <a:pPr lvl="0" algn="l" rtl="0">
              <a:lnSpc>
                <a:spcPct val="90000"/>
              </a:lnSpc>
              <a:spcBef>
                <a:spcPts val="800"/>
              </a:spcBef>
              <a:spcAft>
                <a:spcPts val="0"/>
              </a:spcAft>
              <a:buClrTx/>
              <a:buSzPct val="100000"/>
              <a:buFont typeface="Arial" panose="020B0604020202020204" pitchFamily="34" charset="0"/>
              <a:buChar char="•"/>
            </a:pPr>
            <a:r>
              <a:rPr lang="en-US" sz="2100">
                <a:solidFill>
                  <a:srgbClr val="000000"/>
                </a:solidFill>
                <a:latin typeface="Georgia" panose="02040502050405020303" pitchFamily="18" charset="0"/>
              </a:rPr>
              <a:t>2023 Mathematics </a:t>
            </a:r>
            <a:r>
              <a:rPr lang="en-US" sz="2100" i="1">
                <a:solidFill>
                  <a:srgbClr val="000000"/>
                </a:solidFill>
                <a:latin typeface="Georgia" panose="02040502050405020303" pitchFamily="18" charset="0"/>
              </a:rPr>
              <a:t>Standards of Learning</a:t>
            </a:r>
            <a:r>
              <a:rPr lang="en-US" sz="2100">
                <a:solidFill>
                  <a:srgbClr val="000000"/>
                </a:solidFill>
                <a:latin typeface="Georgia" panose="02040502050405020303" pitchFamily="18" charset="0"/>
              </a:rPr>
              <a:t> Focus</a:t>
            </a:r>
          </a:p>
          <a:p>
            <a:pPr lvl="0" algn="l" rtl="0">
              <a:lnSpc>
                <a:spcPct val="90000"/>
              </a:lnSpc>
              <a:spcBef>
                <a:spcPts val="800"/>
              </a:spcBef>
              <a:spcAft>
                <a:spcPts val="0"/>
              </a:spcAft>
              <a:buClrTx/>
              <a:buSzPct val="100000"/>
              <a:buFont typeface="Arial" panose="020B0604020202020204" pitchFamily="34" charset="0"/>
              <a:buChar char="•"/>
            </a:pPr>
            <a:r>
              <a:rPr lang="en-US" sz="2100">
                <a:solidFill>
                  <a:srgbClr val="000000"/>
                </a:solidFill>
                <a:latin typeface="Georgia" panose="02040502050405020303" pitchFamily="18" charset="0"/>
              </a:rPr>
              <a:t>Documents Currently Available</a:t>
            </a:r>
            <a:endParaRPr lang="en-US">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Standards of Learning Document</a:t>
            </a:r>
            <a:endParaRPr lang="en-US">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Overview of Revisions (2016 to 2023 Mathematics </a:t>
            </a:r>
            <a:r>
              <a:rPr lang="en-US" sz="1800" i="1">
                <a:solidFill>
                  <a:srgbClr val="000000"/>
                </a:solidFill>
                <a:latin typeface="Georgia" panose="02040502050405020303" pitchFamily="18" charset="0"/>
              </a:rPr>
              <a:t>Standards of Learning</a:t>
            </a:r>
            <a:r>
              <a:rPr lang="en-US" sz="1800">
                <a:solidFill>
                  <a:srgbClr val="000000"/>
                </a:solidFill>
                <a:latin typeface="Georgia" panose="02040502050405020303" pitchFamily="18" charset="0"/>
              </a:rPr>
              <a:t>) document </a:t>
            </a:r>
          </a:p>
          <a:p>
            <a:pPr lvl="0" algn="l" rtl="0">
              <a:lnSpc>
                <a:spcPct val="90000"/>
              </a:lnSpc>
              <a:spcBef>
                <a:spcPts val="800"/>
              </a:spcBef>
              <a:spcAft>
                <a:spcPts val="0"/>
              </a:spcAft>
              <a:buClrTx/>
              <a:buSzPct val="100000"/>
              <a:buFont typeface="Arial" panose="020B0604020202020204" pitchFamily="34" charset="0"/>
              <a:buChar char="•"/>
            </a:pPr>
            <a:r>
              <a:rPr lang="en-US" sz="2100">
                <a:solidFill>
                  <a:srgbClr val="000000"/>
                </a:solidFill>
                <a:latin typeface="Georgia" panose="02040502050405020303" pitchFamily="18" charset="0"/>
              </a:rPr>
              <a:t>Comparison of 2016 to 2023 Standards</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Number and Number Sense</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Computation and Estimation</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Measurement and Geometry</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Probability and Statistics</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Patterns, Functions, and Algebra</a:t>
            </a:r>
            <a:endParaRPr>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5E0765CA-0273-E15C-DC67-621044A6855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slide 3" descr="audio icon- captions are in the notes section of powerpoint">
            <a:hlinkClick r:id="" action="ppaction://media"/>
            <a:extLst>
              <a:ext uri="{FF2B5EF4-FFF2-40B4-BE49-F238E27FC236}">
                <a16:creationId xmlns:a16="http://schemas.microsoft.com/office/drawing/2014/main" id="{8C6F4830-ABEE-04F7-1FF7-97A9A24C12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2574" y="4124294"/>
            <a:ext cx="609600" cy="609600"/>
          </a:xfrm>
          <a:prstGeom prst="rect">
            <a:avLst/>
          </a:prstGeom>
        </p:spPr>
      </p:pic>
    </p:spTree>
    <p:extLst>
      <p:ext uri="{BB962C8B-B14F-4D97-AF65-F5344CB8AC3E}">
        <p14:creationId xmlns:p14="http://schemas.microsoft.com/office/powerpoint/2010/main" val="298173460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78153ac3dd_1_9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30</a:t>
            </a:fld>
            <a:endParaRPr/>
          </a:p>
        </p:txBody>
      </p:sp>
      <p:graphicFrame>
        <p:nvGraphicFramePr>
          <p:cNvPr id="472" name="Google Shape;472;g278153ac3dd_1_94"/>
          <p:cNvGraphicFramePr/>
          <p:nvPr>
            <p:extLst>
              <p:ext uri="{D42A27DB-BD31-4B8C-83A1-F6EECF244321}">
                <p14:modId xmlns:p14="http://schemas.microsoft.com/office/powerpoint/2010/main" val="4206235705"/>
              </p:ext>
            </p:extLst>
          </p:nvPr>
        </p:nvGraphicFramePr>
        <p:xfrm>
          <a:off x="182950" y="736050"/>
          <a:ext cx="8678400" cy="316989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8.10 The student will solve area and perimeter problems, including practical problems, involving composite plane figures.</a:t>
                      </a:r>
                      <a:endParaRPr sz="1200" b="1">
                        <a:latin typeface="Times New Roman"/>
                        <a:ea typeface="Times New Roman"/>
                        <a:cs typeface="Times New Roman"/>
                        <a:sym typeface="Times New Roman"/>
                      </a:endParaRPr>
                    </a:p>
                    <a:p>
                      <a:pPr marL="342900" lvl="0" indent="-304800" algn="l" rtl="0">
                        <a:spcBef>
                          <a:spcPts val="1200"/>
                        </a:spcBef>
                        <a:spcAft>
                          <a:spcPts val="0"/>
                        </a:spcAft>
                        <a:buSzPts val="1200"/>
                        <a:buFont typeface="Times New Roman"/>
                        <a:buChar char="●"/>
                      </a:pPr>
                      <a:r>
                        <a:rPr lang="en-US" sz="1200">
                          <a:latin typeface="Times New Roman"/>
                          <a:ea typeface="Times New Roman"/>
                          <a:cs typeface="Times New Roman"/>
                          <a:sym typeface="Times New Roman"/>
                        </a:rPr>
                        <a:t>Subdivide a plane figure into triangles, rectangles, squares, trapezoids, parallelograms, and semicircles. Determine the area of subdivisions and combine to determine the area of the composite plane figure.</a:t>
                      </a:r>
                      <a:endParaRPr sz="1200">
                        <a:latin typeface="Times New Roman"/>
                        <a:ea typeface="Times New Roman"/>
                        <a:cs typeface="Times New Roman"/>
                        <a:sym typeface="Times New Roman"/>
                      </a:endParaRPr>
                    </a:p>
                    <a:p>
                      <a:pPr marL="3429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Subdivide a plane figure into triangles, rectangles, squares, trapezoids, parallelograms, and semicircles. Use the attributes of the subdivisions to determine the perimeter of the composite plane figure.</a:t>
                      </a:r>
                      <a:endParaRPr sz="1200">
                        <a:latin typeface="Times New Roman"/>
                        <a:ea typeface="Times New Roman"/>
                        <a:cs typeface="Times New Roman"/>
                        <a:sym typeface="Times New Roman"/>
                      </a:endParaRPr>
                    </a:p>
                    <a:p>
                      <a:pPr marL="3429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Apply perimeter, circumference, and area formulas to solve practical problems involving composite plane figures.</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8.MG.5 The student will solve area and perimeter problems involving composite plane figures, including those </a:t>
                      </a:r>
                      <a:r>
                        <a:rPr lang="en-US" sz="1200" b="1">
                          <a:solidFill>
                            <a:schemeClr val="accent3">
                              <a:lumMod val="50000"/>
                            </a:schemeClr>
                          </a:solidFill>
                          <a:latin typeface="Times New Roman"/>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in context</a:t>
                      </a:r>
                      <a:r>
                        <a:rPr lang="en-US" sz="1200" b="1">
                          <a:solidFill>
                            <a:schemeClr val="accent3">
                              <a:lumMod val="50000"/>
                            </a:schemeClr>
                          </a:solidFill>
                          <a:latin typeface="Times New Roman"/>
                          <a:ea typeface="Times New Roman"/>
                          <a:cs typeface="Times New Roman"/>
                          <a:sym typeface="Times New Roman"/>
                        </a:rPr>
                        <a:t>.</a:t>
                      </a:r>
                      <a:endParaRPr sz="1200" b="1">
                        <a:solidFill>
                          <a:schemeClr val="accent3">
                            <a:lumMod val="50000"/>
                          </a:schemeClr>
                        </a:solidFill>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latin typeface="Times New Roman"/>
                          <a:ea typeface="Times New Roman"/>
                          <a:cs typeface="Times New Roman"/>
                          <a:sym typeface="Times New Roman"/>
                        </a:rPr>
                        <a:t>Subdivide a plane figure into triangles, rectangles, squares, trapezoids, parallelograms, </a:t>
                      </a:r>
                      <a:r>
                        <a:rPr lang="en-US" sz="1200">
                          <a:solidFill>
                            <a:srgbClr val="980000"/>
                          </a:solidFill>
                          <a:latin typeface="Times New Roman"/>
                          <a:ea typeface="Times New Roman"/>
                          <a:cs typeface="Times New Roman"/>
                          <a:sym typeface="Times New Roman"/>
                        </a:rPr>
                        <a:t>circles</a:t>
                      </a:r>
                      <a:r>
                        <a:rPr lang="en-US" sz="1200">
                          <a:latin typeface="Times New Roman"/>
                          <a:ea typeface="Times New Roman"/>
                          <a:cs typeface="Times New Roman"/>
                          <a:sym typeface="Times New Roman"/>
                        </a:rPr>
                        <a:t>, and semicircles. Determine the area of subdivisions and combine to determine the area of the composite plane figure.</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a:pPr>
                      <a:r>
                        <a:rPr lang="en-US" sz="1200">
                          <a:latin typeface="Times New Roman"/>
                          <a:ea typeface="Times New Roman"/>
                          <a:cs typeface="Times New Roman"/>
                          <a:sym typeface="Times New Roman"/>
                        </a:rPr>
                        <a:t>Subdivide a plane figure into triangles, rectangles, squares, trapezoids, parallelograms, and semicircles. Use the attributes of the subdivisions to determine the perimeter of the composite plane figure.</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a:pPr>
                      <a:r>
                        <a:rPr lang="en-US" sz="1200">
                          <a:latin typeface="Times New Roman"/>
                          <a:ea typeface="Times New Roman"/>
                          <a:cs typeface="Times New Roman"/>
                          <a:sym typeface="Times New Roman"/>
                        </a:rPr>
                        <a:t>Apply perimeter, circumference, and area formulas to solve </a:t>
                      </a:r>
                      <a:r>
                        <a:rPr lang="en-US" sz="1200">
                          <a:solidFill>
                            <a:schemeClr val="accent3">
                              <a:lumMod val="50000"/>
                            </a:schemeClr>
                          </a:solidFill>
                          <a:latin typeface="Times New Roman"/>
                          <a:ea typeface="Times New Roman"/>
                          <a:cs typeface="Times New Roman"/>
                          <a:sym typeface="Times New Roman"/>
                        </a:rPr>
                        <a:t>contextual problems </a:t>
                      </a:r>
                      <a:r>
                        <a:rPr lang="en-US" sz="1200">
                          <a:latin typeface="Times New Roman"/>
                          <a:ea typeface="Times New Roman"/>
                          <a:cs typeface="Times New Roman"/>
                          <a:sym typeface="Times New Roman"/>
                        </a:rPr>
                        <a:t>involving composite plane figures.</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73" name="Google Shape;473;g278153ac3dd_1_94"/>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8.10 (2016) - Standard 8.mg.5 (2023)</a:t>
            </a:r>
          </a:p>
        </p:txBody>
      </p:sp>
      <p:sp>
        <p:nvSpPr>
          <p:cNvPr id="474" name="Google Shape;474;g278153ac3dd_1_94"/>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Circles included in 2-dimensional figures allowed when subdividing to find area of a composite plane figure</a:t>
            </a:r>
            <a:endParaRPr sz="1000">
              <a:solidFill>
                <a:srgbClr val="FFFFFF"/>
              </a:solidFill>
              <a:latin typeface="Georgia"/>
              <a:ea typeface="Georgia"/>
              <a:cs typeface="Georgia"/>
              <a:sym typeface="Georgia"/>
            </a:endParaRPr>
          </a:p>
        </p:txBody>
      </p:sp>
      <p:pic>
        <p:nvPicPr>
          <p:cNvPr id="4" name="slide 30" descr="audio icon- captions are in the notes section of powerpoint">
            <a:hlinkClick r:id="" action="ppaction://media"/>
            <a:extLst>
              <a:ext uri="{FF2B5EF4-FFF2-40B4-BE49-F238E27FC236}">
                <a16:creationId xmlns:a16="http://schemas.microsoft.com/office/drawing/2014/main" id="{FF3F52F2-548E-F678-205D-F186FEA538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9773" y="462694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1e5fa75be59_0_30"/>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Probability and Statistics</a:t>
            </a:r>
            <a:endParaRPr b="1"/>
          </a:p>
        </p:txBody>
      </p:sp>
      <p:pic>
        <p:nvPicPr>
          <p:cNvPr id="2" name="slide 31" descr="audio icon- captions are in the notes section of powerpoint">
            <a:hlinkClick r:id="" action="ppaction://media"/>
            <a:extLst>
              <a:ext uri="{FF2B5EF4-FFF2-40B4-BE49-F238E27FC236}">
                <a16:creationId xmlns:a16="http://schemas.microsoft.com/office/drawing/2014/main" id="{0E61B45F-153E-1491-A5C6-1AA127C632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3901" y="439674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78153ac3dd_1_10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32</a:t>
            </a:fld>
            <a:endParaRPr/>
          </a:p>
        </p:txBody>
      </p:sp>
      <p:graphicFrame>
        <p:nvGraphicFramePr>
          <p:cNvPr id="486" name="Google Shape;486;g278153ac3dd_1_102"/>
          <p:cNvGraphicFramePr/>
          <p:nvPr>
            <p:extLst>
              <p:ext uri="{D42A27DB-BD31-4B8C-83A1-F6EECF244321}">
                <p14:modId xmlns:p14="http://schemas.microsoft.com/office/powerpoint/2010/main" val="3394652317"/>
              </p:ext>
            </p:extLst>
          </p:nvPr>
        </p:nvGraphicFramePr>
        <p:xfrm>
          <a:off x="182950" y="736050"/>
          <a:ext cx="8678400" cy="323847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8.11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compare and contrast the probability of independent and dependent events; and</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determine probabilities for independent and dependent events. </a:t>
                      </a:r>
                      <a:endParaRPr sz="1200" b="1">
                        <a:latin typeface="Times New Roman"/>
                        <a:ea typeface="Times New Roman"/>
                        <a:cs typeface="Times New Roman"/>
                        <a:sym typeface="Times New Roman"/>
                      </a:endParaRPr>
                    </a:p>
                    <a:p>
                      <a:pPr marL="228600" lvl="0" indent="0" algn="l" rtl="0">
                        <a:spcBef>
                          <a:spcPts val="0"/>
                        </a:spcBef>
                        <a:spcAft>
                          <a:spcPts val="0"/>
                        </a:spcAft>
                        <a:buNone/>
                      </a:pPr>
                      <a:endParaRPr sz="1200" b="1">
                        <a:latin typeface="Times New Roman"/>
                        <a:ea typeface="Times New Roman"/>
                        <a:cs typeface="Times New Roman"/>
                        <a:sym typeface="Times New Roman"/>
                      </a:endParaRPr>
                    </a:p>
                    <a:p>
                      <a:pPr marL="8001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Determine whether two events are independent or dependent. (a)</a:t>
                      </a:r>
                      <a:endParaRPr sz="1200">
                        <a:latin typeface="Times New Roman"/>
                        <a:ea typeface="Times New Roman"/>
                        <a:cs typeface="Times New Roman"/>
                        <a:sym typeface="Times New Roman"/>
                      </a:endParaRPr>
                    </a:p>
                    <a:p>
                      <a:pPr marL="8001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Compare and contrast the probability of independent and dependent events. (a)</a:t>
                      </a:r>
                      <a:endParaRPr sz="1200">
                        <a:latin typeface="Times New Roman"/>
                        <a:ea typeface="Times New Roman"/>
                        <a:cs typeface="Times New Roman"/>
                        <a:sym typeface="Times New Roman"/>
                      </a:endParaRPr>
                    </a:p>
                    <a:p>
                      <a:pPr marL="8001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Determine the probability of two independent events. (b)</a:t>
                      </a:r>
                      <a:endParaRPr sz="1200">
                        <a:latin typeface="Times New Roman"/>
                        <a:ea typeface="Times New Roman"/>
                        <a:cs typeface="Times New Roman"/>
                        <a:sym typeface="Times New Roman"/>
                      </a:endParaRPr>
                    </a:p>
                    <a:p>
                      <a:pPr marL="8001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Determine the probability of two dependent events. (b)</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8.PS.1 The student will use statistical investigation to determine the probability of independent and dependent events, </a:t>
                      </a:r>
                      <a:r>
                        <a:rPr lang="en-US" sz="1200" b="1">
                          <a:solidFill>
                            <a:schemeClr val="accent3">
                              <a:lumMod val="50000"/>
                            </a:schemeClr>
                          </a:solidFill>
                          <a:latin typeface="Times New Roman"/>
                          <a:ea typeface="Times New Roman"/>
                          <a:cs typeface="Times New Roman"/>
                          <a:sym typeface="Times New Roman"/>
                        </a:rPr>
                        <a:t>including those in context.</a:t>
                      </a:r>
                      <a:endParaRPr sz="1200" b="1">
                        <a:solidFill>
                          <a:schemeClr val="accent3">
                            <a:lumMod val="50000"/>
                          </a:schemeClr>
                        </a:solidFill>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latin typeface="Times New Roman"/>
                          <a:ea typeface="Times New Roman"/>
                          <a:cs typeface="Times New Roman"/>
                          <a:sym typeface="Times New Roman"/>
                        </a:rPr>
                        <a:t>Determine whether two events are independent or dependent and </a:t>
                      </a:r>
                      <a:r>
                        <a:rPr lang="en-US" sz="1200">
                          <a:solidFill>
                            <a:srgbClr val="C00000"/>
                          </a:solidFill>
                          <a:latin typeface="Times New Roman"/>
                          <a:ea typeface="Times New Roman"/>
                          <a:cs typeface="Times New Roman"/>
                          <a:sym typeface="Times New Roman"/>
                        </a:rPr>
                        <a:t>e</a:t>
                      </a:r>
                      <a:r>
                        <a:rPr lang="en-US" sz="1200">
                          <a:solidFill>
                            <a:srgbClr val="980000"/>
                          </a:solidFill>
                          <a:latin typeface="Times New Roman"/>
                          <a:ea typeface="Times New Roman"/>
                          <a:cs typeface="Times New Roman"/>
                          <a:sym typeface="Times New Roman"/>
                        </a:rPr>
                        <a:t>xplain how replacement impacts the probability. </a:t>
                      </a:r>
                      <a:endParaRPr sz="1200">
                        <a:solidFill>
                          <a:srgbClr val="980000"/>
                        </a:solidFill>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a:pPr>
                      <a:r>
                        <a:rPr lang="en-US" sz="1200">
                          <a:latin typeface="Times New Roman"/>
                          <a:ea typeface="Times New Roman"/>
                          <a:cs typeface="Times New Roman"/>
                          <a:sym typeface="Times New Roman"/>
                        </a:rPr>
                        <a:t>Compare and contrast the probability of independent and dependent events. </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a:pPr>
                      <a:r>
                        <a:rPr lang="en-US" sz="1200">
                          <a:latin typeface="Times New Roman"/>
                          <a:ea typeface="Times New Roman"/>
                          <a:cs typeface="Times New Roman"/>
                          <a:sym typeface="Times New Roman"/>
                        </a:rPr>
                        <a:t>Determine the probability of two independent events. </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a:pPr>
                      <a:r>
                        <a:rPr lang="en-US" sz="1200">
                          <a:latin typeface="Times New Roman"/>
                          <a:ea typeface="Times New Roman"/>
                          <a:cs typeface="Times New Roman"/>
                          <a:sym typeface="Times New Roman"/>
                        </a:rPr>
                        <a:t>Determine the probability of two dependent events.</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87" name="Google Shape;487;g278153ac3dd_1_102"/>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8.11 (2016) - Standard 8.ps.1 (2023)</a:t>
            </a:r>
          </a:p>
        </p:txBody>
      </p:sp>
      <p:sp>
        <p:nvSpPr>
          <p:cNvPr id="488" name="Google Shape;488;g278153ac3dd_1_102"/>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Explain how replacement impacts probability</a:t>
            </a:r>
            <a:endParaRPr sz="1000">
              <a:solidFill>
                <a:srgbClr val="FFFFFF"/>
              </a:solidFill>
              <a:latin typeface="Georgia"/>
              <a:ea typeface="Georgia"/>
              <a:cs typeface="Georgia"/>
              <a:sym typeface="Georgia"/>
            </a:endParaRPr>
          </a:p>
        </p:txBody>
      </p:sp>
      <p:pic>
        <p:nvPicPr>
          <p:cNvPr id="2" name="slide 32" descr="audio icon- captions are in the notes section of powerpoint">
            <a:hlinkClick r:id="" action="ppaction://media"/>
            <a:extLst>
              <a:ext uri="{FF2B5EF4-FFF2-40B4-BE49-F238E27FC236}">
                <a16:creationId xmlns:a16="http://schemas.microsoft.com/office/drawing/2014/main" id="{90C251D9-2DE4-A553-1A1F-FC4F74537D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3054" y="446246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278153ac3dd_1_1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33</a:t>
            </a:fld>
            <a:endParaRPr/>
          </a:p>
        </p:txBody>
      </p:sp>
      <p:graphicFrame>
        <p:nvGraphicFramePr>
          <p:cNvPr id="495" name="Google Shape;495;g278153ac3dd_1_110"/>
          <p:cNvGraphicFramePr/>
          <p:nvPr>
            <p:extLst>
              <p:ext uri="{D42A27DB-BD31-4B8C-83A1-F6EECF244321}">
                <p14:modId xmlns:p14="http://schemas.microsoft.com/office/powerpoint/2010/main" val="900605512"/>
              </p:ext>
            </p:extLst>
          </p:nvPr>
        </p:nvGraphicFramePr>
        <p:xfrm>
          <a:off x="182950" y="669003"/>
          <a:ext cx="8678400" cy="258315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8.12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represent numerical data in boxplots</a:t>
                      </a:r>
                      <a:endParaRPr sz="1200" b="1">
                        <a:latin typeface="Times New Roman"/>
                        <a:ea typeface="Times New Roman"/>
                        <a:cs typeface="Times New Roman"/>
                        <a:sym typeface="Times New Roman"/>
                      </a:endParaRPr>
                    </a:p>
                    <a:p>
                      <a:pPr marL="228600" lvl="0" indent="0" algn="l" rtl="0">
                        <a:spcBef>
                          <a:spcPts val="0"/>
                        </a:spcBef>
                        <a:spcAft>
                          <a:spcPts val="0"/>
                        </a:spcAft>
                        <a:buNone/>
                      </a:pPr>
                      <a:endParaRPr sz="1200" b="1">
                        <a:latin typeface="Times New Roman"/>
                        <a:ea typeface="Times New Roman"/>
                        <a:cs typeface="Times New Roman"/>
                        <a:sym typeface="Times New Roman"/>
                      </a:endParaRPr>
                    </a:p>
                    <a:p>
                      <a:pPr marL="3429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Collect and display a numeric data set of no more than 20 items, using boxplots. (a)</a:t>
                      </a:r>
                      <a:endParaRPr sz="1200">
                        <a:latin typeface="Times New Roman"/>
                        <a:ea typeface="Times New Roman"/>
                        <a:cs typeface="Times New Roman"/>
                        <a:sym typeface="Times New Roman"/>
                      </a:endParaRPr>
                    </a:p>
                    <a:p>
                      <a:pPr marL="0" lvl="0" indent="0" algn="l" rtl="0">
                        <a:spcBef>
                          <a:spcPts val="300"/>
                        </a:spcBef>
                        <a:spcAft>
                          <a:spcPts val="300"/>
                        </a:spcAft>
                        <a:buNone/>
                      </a:pP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8.PS.2 The student will </a:t>
                      </a:r>
                      <a:r>
                        <a:rPr lang="en-US" sz="1200" b="1">
                          <a:solidFill>
                            <a:schemeClr val="accent3">
                              <a:lumMod val="50000"/>
                            </a:schemeClr>
                          </a:solidFill>
                          <a:latin typeface="Times New Roman"/>
                          <a:ea typeface="Times New Roman"/>
                          <a:cs typeface="Times New Roman"/>
                          <a:sym typeface="Times New Roman"/>
                        </a:rPr>
                        <a:t>apply the data cycle (formulate questions; collect or acquire data; organize and represent data; and analyze data and communicate results) with a focus on boxplots.	</a:t>
                      </a:r>
                      <a:endParaRPr sz="1200" b="1">
                        <a:solidFill>
                          <a:schemeClr val="accent3">
                            <a:lumMod val="50000"/>
                          </a:schemeClr>
                        </a:solidFill>
                        <a:latin typeface="Times New Roman"/>
                        <a:ea typeface="Times New Roman"/>
                        <a:cs typeface="Times New Roman"/>
                        <a:sym typeface="Times New Roman"/>
                      </a:endParaRPr>
                    </a:p>
                    <a:p>
                      <a:pPr marL="457200" lvl="0" indent="-304800" algn="l" rtl="0">
                        <a:spcBef>
                          <a:spcPts val="1200"/>
                        </a:spcBef>
                        <a:spcAft>
                          <a:spcPts val="0"/>
                        </a:spcAft>
                        <a:buClr>
                          <a:srgbClr val="980000"/>
                        </a:buClr>
                        <a:buSzPts val="1200"/>
                        <a:buFont typeface="Times New Roman"/>
                        <a:buAutoNum type="alphaLcParenR"/>
                      </a:pPr>
                      <a:r>
                        <a:rPr lang="en-US" sz="1200">
                          <a:solidFill>
                            <a:srgbClr val="980000"/>
                          </a:solidFill>
                          <a:latin typeface="Times New Roman"/>
                          <a:ea typeface="Times New Roman"/>
                          <a:cs typeface="Times New Roman"/>
                          <a:sym typeface="Times New Roman"/>
                        </a:rPr>
                        <a:t>Formulate questions that require the collection or acquisition of data with a focus on </a:t>
                      </a:r>
                      <a:r>
                        <a:rPr lang="en-US" sz="1200">
                          <a:latin typeface="Times New Roman"/>
                          <a:ea typeface="Times New Roman"/>
                          <a:cs typeface="Times New Roman"/>
                          <a:sym typeface="Times New Roman"/>
                        </a:rPr>
                        <a:t>boxplots</a:t>
                      </a:r>
                      <a:r>
                        <a:rPr lang="en-US" sz="1200">
                          <a:solidFill>
                            <a:srgbClr val="980000"/>
                          </a:solidFill>
                          <a:latin typeface="Times New Roman"/>
                          <a:ea typeface="Times New Roman"/>
                          <a:cs typeface="Times New Roman"/>
                          <a:sym typeface="Times New Roman"/>
                        </a:rPr>
                        <a:t>.</a:t>
                      </a:r>
                      <a:endParaRPr sz="1200">
                        <a:solidFill>
                          <a:srgbClr val="980000"/>
                        </a:solidFill>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a:pPr>
                      <a:r>
                        <a:rPr lang="en-US" sz="1200">
                          <a:solidFill>
                            <a:schemeClr val="accent3">
                              <a:lumMod val="50000"/>
                            </a:schemeClr>
                          </a:solidFill>
                          <a:latin typeface="Times New Roman"/>
                          <a:ea typeface="Times New Roman"/>
                          <a:cs typeface="Times New Roman"/>
                          <a:sym typeface="Times New Roman"/>
                        </a:rPr>
                        <a:t>Determine the data needed to answer a formulated question and collect the data (or acquire existing data) using various methods (e.g., observations, measurement, surveys, experiments).</a:t>
                      </a:r>
                      <a:endParaRPr sz="1200">
                        <a:solidFill>
                          <a:schemeClr val="accent3">
                            <a:lumMod val="50000"/>
                          </a:schemeClr>
                        </a:solidFill>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96" name="Google Shape;496;g278153ac3dd_1_110"/>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8.12 (2016) - Standard 8.ps.2 (2023) (1 of 3)</a:t>
            </a:r>
          </a:p>
        </p:txBody>
      </p:sp>
      <p:sp>
        <p:nvSpPr>
          <p:cNvPr id="497" name="Google Shape;497;g278153ac3dd_1_110"/>
          <p:cNvSpPr txBox="1"/>
          <p:nvPr/>
        </p:nvSpPr>
        <p:spPr>
          <a:xfrm>
            <a:off x="0" y="4204825"/>
            <a:ext cx="9144000" cy="9387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Formulate questions that require the collection of data</a:t>
            </a:r>
            <a:endParaRPr sz="1000">
              <a:solidFill>
                <a:srgbClr val="FFFFFF"/>
              </a:solidFill>
              <a:latin typeface="Georgia"/>
              <a:ea typeface="Georgia"/>
              <a:cs typeface="Georgia"/>
              <a:sym typeface="Georgia"/>
            </a:endParaRPr>
          </a:p>
        </p:txBody>
      </p:sp>
      <p:pic>
        <p:nvPicPr>
          <p:cNvPr id="498" name="Google Shape;498;g278153ac3dd_1_110" descr="New"/>
          <p:cNvPicPr preferRelativeResize="0"/>
          <p:nvPr/>
        </p:nvPicPr>
        <p:blipFill>
          <a:blip r:embed="rId5">
            <a:alphaModFix/>
          </a:blip>
          <a:stretch>
            <a:fillRect/>
          </a:stretch>
        </p:blipFill>
        <p:spPr>
          <a:xfrm>
            <a:off x="4065710" y="1833012"/>
            <a:ext cx="695325" cy="571500"/>
          </a:xfrm>
          <a:prstGeom prst="rect">
            <a:avLst/>
          </a:prstGeom>
          <a:noFill/>
          <a:ln>
            <a:noFill/>
          </a:ln>
        </p:spPr>
      </p:pic>
      <p:pic>
        <p:nvPicPr>
          <p:cNvPr id="2" name="slide 33" descr="audio icon- captions are in the notes section of powerpoint">
            <a:hlinkClick r:id="" action="ppaction://media"/>
            <a:extLst>
              <a:ext uri="{FF2B5EF4-FFF2-40B4-BE49-F238E27FC236}">
                <a16:creationId xmlns:a16="http://schemas.microsoft.com/office/drawing/2014/main" id="{257242EC-963F-1890-102B-E2A3D52DD4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0123" y="436010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278153ac3dd_1_1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34</a:t>
            </a:fld>
            <a:endParaRPr/>
          </a:p>
        </p:txBody>
      </p:sp>
      <p:graphicFrame>
        <p:nvGraphicFramePr>
          <p:cNvPr id="505" name="Google Shape;505;g278153ac3dd_1_168"/>
          <p:cNvGraphicFramePr/>
          <p:nvPr>
            <p:extLst>
              <p:ext uri="{D42A27DB-BD31-4B8C-83A1-F6EECF244321}">
                <p14:modId xmlns:p14="http://schemas.microsoft.com/office/powerpoint/2010/main" val="3446872449"/>
              </p:ext>
            </p:extLst>
          </p:nvPr>
        </p:nvGraphicFramePr>
        <p:xfrm>
          <a:off x="182950" y="669003"/>
          <a:ext cx="8678400" cy="335277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8.12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represent numerical data in boxplots</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make observations and inferences about data represented in boxplots; and</a:t>
                      </a:r>
                      <a:endParaRPr sz="1200" b="1">
                        <a:latin typeface="Times New Roman"/>
                        <a:ea typeface="Times New Roman"/>
                        <a:cs typeface="Times New Roman"/>
                        <a:sym typeface="Times New Roman"/>
                      </a:endParaRPr>
                    </a:p>
                    <a:p>
                      <a:pPr marL="228600" lvl="0" indent="0" algn="l" rtl="0">
                        <a:spcBef>
                          <a:spcPts val="0"/>
                        </a:spcBef>
                        <a:spcAft>
                          <a:spcPts val="0"/>
                        </a:spcAft>
                        <a:buNone/>
                      </a:pPr>
                      <a:endParaRPr sz="1200" b="1">
                        <a:latin typeface="Times New Roman"/>
                        <a:ea typeface="Times New Roman"/>
                        <a:cs typeface="Times New Roman"/>
                        <a:sym typeface="Times New Roman"/>
                      </a:endParaRPr>
                    </a:p>
                    <a:p>
                      <a:pPr marL="3429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Collect and display a numeric data set of no more than 20 items, using boxplots. (a)</a:t>
                      </a:r>
                      <a:endParaRPr sz="1200">
                        <a:latin typeface="Times New Roman"/>
                        <a:ea typeface="Times New Roman"/>
                        <a:cs typeface="Times New Roman"/>
                        <a:sym typeface="Times New Roman"/>
                      </a:endParaRPr>
                    </a:p>
                    <a:p>
                      <a:pPr marL="3429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Given a data set represented in a boxplot, identify, and describe the lower extreme (minimum), upper extreme (maximum), median, upper quartile, lower quartile, range, and interquartile range. (b)</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8.PS.2 The student will </a:t>
                      </a:r>
                      <a:r>
                        <a:rPr lang="en-US" sz="1200" b="1">
                          <a:solidFill>
                            <a:schemeClr val="accent3">
                              <a:lumMod val="50000"/>
                            </a:schemeClr>
                          </a:solidFill>
                          <a:latin typeface="Times New Roman"/>
                          <a:ea typeface="Times New Roman"/>
                          <a:cs typeface="Times New Roman"/>
                          <a:sym typeface="Times New Roman"/>
                        </a:rPr>
                        <a:t>apply the data cycle (formulate questions; collect or acquire data; organize and represent data; and analyze data and communicate results) with a focus </a:t>
                      </a:r>
                      <a:r>
                        <a:rPr lang="en-US" sz="1200" b="1">
                          <a:latin typeface="Times New Roman"/>
                          <a:ea typeface="Times New Roman"/>
                          <a:cs typeface="Times New Roman"/>
                          <a:sym typeface="Times New Roman"/>
                        </a:rPr>
                        <a:t>on boxplots.	</a:t>
                      </a:r>
                      <a:endParaRPr sz="1200">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startAt="3"/>
                      </a:pPr>
                      <a:r>
                        <a:rPr lang="en-US" sz="1200">
                          <a:solidFill>
                            <a:srgbClr val="980000"/>
                          </a:solidFill>
                          <a:latin typeface="Times New Roman"/>
                          <a:ea typeface="Times New Roman"/>
                          <a:cs typeface="Times New Roman"/>
                          <a:sym typeface="Times New Roman"/>
                        </a:rPr>
                        <a:t>Determine how statistical bias might affect whether the data collected from the sample is representative of the larger population</a:t>
                      </a:r>
                      <a:r>
                        <a:rPr lang="en-US"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startAt="3"/>
                      </a:pPr>
                      <a:r>
                        <a:rPr lang="en-US" sz="1200">
                          <a:latin typeface="Times New Roman"/>
                          <a:ea typeface="Times New Roman"/>
                          <a:cs typeface="Times New Roman"/>
                          <a:sym typeface="Times New Roman"/>
                        </a:rPr>
                        <a:t>Organize and represent a numeric data set of no more than 20 items, using boxplots,</a:t>
                      </a:r>
                      <a:r>
                        <a:rPr lang="en-US" sz="1200">
                          <a:solidFill>
                            <a:srgbClr val="980000"/>
                          </a:solidFill>
                          <a:latin typeface="Times New Roman"/>
                          <a:ea typeface="Times New Roman"/>
                          <a:cs typeface="Times New Roman"/>
                          <a:sym typeface="Times New Roman"/>
                        </a:rPr>
                        <a:t> with and without the use of technology.</a:t>
                      </a:r>
                      <a:endParaRPr sz="1200">
                        <a:solidFill>
                          <a:srgbClr val="980000"/>
                        </a:solidFill>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startAt="3"/>
                      </a:pPr>
                      <a:r>
                        <a:rPr lang="en-US" sz="1200">
                          <a:latin typeface="Times New Roman"/>
                          <a:ea typeface="Times New Roman"/>
                          <a:cs typeface="Times New Roman"/>
                          <a:sym typeface="Times New Roman"/>
                        </a:rPr>
                        <a:t>Identify and describe the lower extreme (minimum), upper extreme (maximum), median, upper quartile, lower quartile, range, and interquartile range given a data set represented by a boxplot.</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06" name="Google Shape;506;g278153ac3dd_1_168"/>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8.12 (2016) - Standard 8.ps.2 (2023) (2 of 3)</a:t>
            </a:r>
          </a:p>
        </p:txBody>
      </p:sp>
      <p:sp>
        <p:nvSpPr>
          <p:cNvPr id="507" name="Google Shape;507;g278153ac3dd_1_168"/>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Determine show statistical bias might affect whether sample is representative of population</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Include the use of technology to represent boxplots</a:t>
            </a:r>
            <a:endParaRPr sz="1000">
              <a:solidFill>
                <a:srgbClr val="FFFFFF"/>
              </a:solidFill>
              <a:latin typeface="Georgia"/>
              <a:ea typeface="Georgia"/>
              <a:cs typeface="Georgia"/>
              <a:sym typeface="Georgia"/>
            </a:endParaRPr>
          </a:p>
        </p:txBody>
      </p:sp>
      <p:pic>
        <p:nvPicPr>
          <p:cNvPr id="508" name="Google Shape;508;g278153ac3dd_1_168" descr="new"/>
          <p:cNvPicPr preferRelativeResize="0"/>
          <p:nvPr/>
        </p:nvPicPr>
        <p:blipFill>
          <a:blip r:embed="rId5">
            <a:alphaModFix/>
          </a:blip>
          <a:stretch>
            <a:fillRect/>
          </a:stretch>
        </p:blipFill>
        <p:spPr>
          <a:xfrm>
            <a:off x="4392706" y="2115670"/>
            <a:ext cx="548824" cy="374803"/>
          </a:xfrm>
          <a:prstGeom prst="rect">
            <a:avLst/>
          </a:prstGeom>
          <a:noFill/>
          <a:ln>
            <a:noFill/>
          </a:ln>
        </p:spPr>
      </p:pic>
      <p:pic>
        <p:nvPicPr>
          <p:cNvPr id="2" name="slide 34" descr="audio icon- captions are in the notes section of powerpoint">
            <a:hlinkClick r:id="" action="ppaction://media"/>
            <a:extLst>
              <a:ext uri="{FF2B5EF4-FFF2-40B4-BE49-F238E27FC236}">
                <a16:creationId xmlns:a16="http://schemas.microsoft.com/office/drawing/2014/main" id="{2D29F6F7-6896-8B8E-7C79-C6BD23A68D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1750" y="446246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78153ac3dd_1_1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35</a:t>
            </a:fld>
            <a:endParaRPr/>
          </a:p>
        </p:txBody>
      </p:sp>
      <p:graphicFrame>
        <p:nvGraphicFramePr>
          <p:cNvPr id="515" name="Google Shape;515;g278153ac3dd_1_120"/>
          <p:cNvGraphicFramePr/>
          <p:nvPr>
            <p:extLst>
              <p:ext uri="{D42A27DB-BD31-4B8C-83A1-F6EECF244321}">
                <p14:modId xmlns:p14="http://schemas.microsoft.com/office/powerpoint/2010/main" val="3591940349"/>
              </p:ext>
            </p:extLst>
          </p:nvPr>
        </p:nvGraphicFramePr>
        <p:xfrm>
          <a:off x="182950" y="697737"/>
          <a:ext cx="8678400" cy="379473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8.12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2"/>
                      </a:pPr>
                      <a:r>
                        <a:rPr lang="en-US" sz="1200" b="1">
                          <a:latin typeface="Times New Roman"/>
                          <a:ea typeface="Times New Roman"/>
                          <a:cs typeface="Times New Roman"/>
                          <a:sym typeface="Times New Roman"/>
                        </a:rPr>
                        <a:t>make observations and inferences about data represented in boxplots; and</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2"/>
                      </a:pPr>
                      <a:r>
                        <a:rPr lang="en-US" sz="1200" b="1">
                          <a:latin typeface="Times New Roman"/>
                          <a:ea typeface="Times New Roman"/>
                          <a:cs typeface="Times New Roman"/>
                          <a:sym typeface="Times New Roman"/>
                        </a:rPr>
                        <a:t>compare and analyze two data sets using boxplots.</a:t>
                      </a:r>
                      <a:endParaRPr sz="1200" b="1">
                        <a:latin typeface="Times New Roman"/>
                        <a:ea typeface="Times New Roman"/>
                        <a:cs typeface="Times New Roman"/>
                        <a:sym typeface="Times New Roman"/>
                      </a:endParaRPr>
                    </a:p>
                    <a:p>
                      <a:pPr marL="9144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Make observations and inferences about data represented in a boxplot. (b)</a:t>
                      </a:r>
                      <a:endParaRPr sz="1200">
                        <a:latin typeface="Times New Roman"/>
                        <a:ea typeface="Times New Roman"/>
                        <a:cs typeface="Times New Roman"/>
                        <a:sym typeface="Times New Roman"/>
                      </a:endParaRPr>
                    </a:p>
                    <a:p>
                      <a:pPr marL="9144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Compare and analyze two data sets represented in boxplots. (c)</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8.PS.2 The student will apply the data cycle (formulate questions; collect or acquire data; organize and represent data; and analyze data and communicate results) with a focus on boxplots.</a:t>
                      </a:r>
                      <a:endParaRPr sz="1200">
                        <a:latin typeface="Times New Roman"/>
                        <a:ea typeface="Times New Roman"/>
                        <a:cs typeface="Times New Roman"/>
                        <a:sym typeface="Times New Roman"/>
                      </a:endParaRPr>
                    </a:p>
                    <a:p>
                      <a:pPr marL="457200" lvl="0" indent="-304800" algn="l" rtl="0">
                        <a:spcBef>
                          <a:spcPts val="1200"/>
                        </a:spcBef>
                        <a:spcAft>
                          <a:spcPts val="0"/>
                        </a:spcAft>
                        <a:buClr>
                          <a:srgbClr val="980000"/>
                        </a:buClr>
                        <a:buSzPts val="1200"/>
                        <a:buFont typeface="Times New Roman"/>
                        <a:buAutoNum type="alphaLcParenR" startAt="6"/>
                      </a:pPr>
                      <a:r>
                        <a:rPr lang="en-US" sz="1200">
                          <a:solidFill>
                            <a:srgbClr val="980000"/>
                          </a:solidFill>
                          <a:latin typeface="Times New Roman"/>
                          <a:ea typeface="Times New Roman"/>
                          <a:cs typeface="Times New Roman"/>
                          <a:sym typeface="Times New Roman"/>
                        </a:rPr>
                        <a:t>Describe how the presence of an extreme data point (outlier) affects the shape and spread of the data distribution of a boxplot.</a:t>
                      </a:r>
                      <a:endParaRPr sz="1200">
                        <a:solidFill>
                          <a:srgbClr val="980000"/>
                        </a:solidFill>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startAt="6"/>
                      </a:pPr>
                      <a:r>
                        <a:rPr lang="en-US" sz="1200">
                          <a:solidFill>
                            <a:srgbClr val="980000"/>
                          </a:solidFill>
                          <a:latin typeface="Times New Roman"/>
                          <a:ea typeface="Times New Roman"/>
                          <a:cs typeface="Times New Roman"/>
                          <a:sym typeface="Times New Roman"/>
                        </a:rPr>
                        <a:t>Analyze data</a:t>
                      </a:r>
                      <a:r>
                        <a:rPr lang="en-US" sz="1200">
                          <a:latin typeface="Times New Roman"/>
                          <a:ea typeface="Times New Roman"/>
                          <a:cs typeface="Times New Roman"/>
                          <a:sym typeface="Times New Roman"/>
                        </a:rPr>
                        <a:t> represented in a boxplot by making observations and drawing conclusions.</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startAt="6"/>
                      </a:pPr>
                      <a:r>
                        <a:rPr lang="en-US" sz="1200">
                          <a:latin typeface="Times New Roman"/>
                          <a:ea typeface="Times New Roman"/>
                          <a:cs typeface="Times New Roman"/>
                          <a:sym typeface="Times New Roman"/>
                        </a:rPr>
                        <a:t>Compare and analyze two data sets represented in boxplots. </a:t>
                      </a:r>
                      <a:endParaRPr sz="1200">
                        <a:latin typeface="Times New Roman"/>
                        <a:ea typeface="Times New Roman"/>
                        <a:cs typeface="Times New Roman"/>
                        <a:sym typeface="Times New Roman"/>
                      </a:endParaRPr>
                    </a:p>
                    <a:p>
                      <a:pPr marL="457200" lvl="0" indent="-304800" algn="l" rtl="0">
                        <a:spcBef>
                          <a:spcPts val="300"/>
                        </a:spcBef>
                        <a:spcAft>
                          <a:spcPts val="0"/>
                        </a:spcAft>
                        <a:buClr>
                          <a:srgbClr val="980000"/>
                        </a:buClr>
                        <a:buSzPts val="1200"/>
                        <a:buFont typeface="Times New Roman"/>
                        <a:buAutoNum type="alphaLcParenR" startAt="6"/>
                      </a:pPr>
                      <a:r>
                        <a:rPr lang="en-US" sz="1200">
                          <a:solidFill>
                            <a:srgbClr val="980000"/>
                          </a:solidFill>
                          <a:latin typeface="Times New Roman"/>
                          <a:ea typeface="Times New Roman"/>
                          <a:cs typeface="Times New Roman"/>
                          <a:sym typeface="Times New Roman"/>
                        </a:rPr>
                        <a:t>Given a contextual situation, justify which graphical representation (e.g., pictographs, bar graphs, line graphs, line plots/dot plots, stem-and-leaf plots, circle graphs, histograms, and boxplots) best represents the data.</a:t>
                      </a:r>
                      <a:endParaRPr sz="1200">
                        <a:solidFill>
                          <a:srgbClr val="980000"/>
                        </a:solidFill>
                        <a:latin typeface="Times New Roman"/>
                        <a:ea typeface="Times New Roman"/>
                        <a:cs typeface="Times New Roman"/>
                        <a:sym typeface="Times New Roman"/>
                      </a:endParaRPr>
                    </a:p>
                    <a:p>
                      <a:pPr marL="457200" lvl="0" indent="-304800" algn="l" rtl="0">
                        <a:spcBef>
                          <a:spcPts val="300"/>
                        </a:spcBef>
                        <a:spcAft>
                          <a:spcPts val="300"/>
                        </a:spcAft>
                        <a:buClr>
                          <a:srgbClr val="980000"/>
                        </a:buClr>
                        <a:buSzPts val="1200"/>
                        <a:buFont typeface="Times New Roman"/>
                        <a:buAutoNum type="alphaLcParenR" startAt="6"/>
                      </a:pPr>
                      <a:r>
                        <a:rPr lang="en-US" sz="1200">
                          <a:solidFill>
                            <a:srgbClr val="980000"/>
                          </a:solidFill>
                          <a:latin typeface="Times New Roman"/>
                          <a:ea typeface="Times New Roman"/>
                          <a:cs typeface="Times New Roman"/>
                          <a:sym typeface="Times New Roman"/>
                        </a:rPr>
                        <a:t>Identify components of graphical displays that can be misleading.</a:t>
                      </a:r>
                      <a:endParaRPr sz="1200">
                        <a:solidFill>
                          <a:srgbClr val="980000"/>
                        </a:solidFill>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16" name="Google Shape;516;g278153ac3dd_1_120"/>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8.12 (2016) - Standard 8.ps.2 (2023) (3 of 3)</a:t>
            </a:r>
          </a:p>
        </p:txBody>
      </p:sp>
      <p:sp>
        <p:nvSpPr>
          <p:cNvPr id="517" name="Google Shape;517;g278153ac3dd_1_120"/>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Describe how presence of outlier affects shape and spread</a:t>
            </a: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Justify which graphical representations best represent data</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Explore how graphical displays can be misleading </a:t>
            </a:r>
            <a:endParaRPr sz="1000">
              <a:solidFill>
                <a:srgbClr val="FFFFFF"/>
              </a:solidFill>
              <a:latin typeface="Georgia"/>
              <a:ea typeface="Georgia"/>
              <a:cs typeface="Georgia"/>
              <a:sym typeface="Georgia"/>
            </a:endParaRPr>
          </a:p>
        </p:txBody>
      </p:sp>
      <p:pic>
        <p:nvPicPr>
          <p:cNvPr id="518" name="Google Shape;518;g278153ac3dd_1_120" descr="new"/>
          <p:cNvPicPr preferRelativeResize="0"/>
          <p:nvPr/>
        </p:nvPicPr>
        <p:blipFill>
          <a:blip r:embed="rId5">
            <a:alphaModFix/>
          </a:blip>
          <a:stretch>
            <a:fillRect/>
          </a:stretch>
        </p:blipFill>
        <p:spPr>
          <a:xfrm>
            <a:off x="4297044" y="1978959"/>
            <a:ext cx="450212" cy="332394"/>
          </a:xfrm>
          <a:prstGeom prst="rect">
            <a:avLst/>
          </a:prstGeom>
          <a:noFill/>
          <a:ln>
            <a:noFill/>
          </a:ln>
        </p:spPr>
      </p:pic>
      <p:pic>
        <p:nvPicPr>
          <p:cNvPr id="2" name="Google Shape;518;g278153ac3dd_1_120" descr="New">
            <a:extLst>
              <a:ext uri="{FF2B5EF4-FFF2-40B4-BE49-F238E27FC236}">
                <a16:creationId xmlns:a16="http://schemas.microsoft.com/office/drawing/2014/main" id="{377F02BD-AFD0-B258-5C1B-757AAECF59FC}"/>
              </a:ext>
            </a:extLst>
          </p:cNvPr>
          <p:cNvPicPr preferRelativeResize="0"/>
          <p:nvPr/>
        </p:nvPicPr>
        <p:blipFill>
          <a:blip r:embed="rId5">
            <a:alphaModFix/>
          </a:blip>
          <a:stretch>
            <a:fillRect/>
          </a:stretch>
        </p:blipFill>
        <p:spPr>
          <a:xfrm>
            <a:off x="4297044" y="3164541"/>
            <a:ext cx="450212" cy="332394"/>
          </a:xfrm>
          <a:prstGeom prst="rect">
            <a:avLst/>
          </a:prstGeom>
          <a:noFill/>
          <a:ln>
            <a:noFill/>
          </a:ln>
        </p:spPr>
      </p:pic>
      <p:pic>
        <p:nvPicPr>
          <p:cNvPr id="3" name="Google Shape;518;g278153ac3dd_1_120" descr="New">
            <a:extLst>
              <a:ext uri="{FF2B5EF4-FFF2-40B4-BE49-F238E27FC236}">
                <a16:creationId xmlns:a16="http://schemas.microsoft.com/office/drawing/2014/main" id="{20331597-6BE7-2C6E-EF03-AD6037AC714A}"/>
              </a:ext>
            </a:extLst>
          </p:cNvPr>
          <p:cNvPicPr preferRelativeResize="0"/>
          <p:nvPr/>
        </p:nvPicPr>
        <p:blipFill>
          <a:blip r:embed="rId5">
            <a:alphaModFix/>
          </a:blip>
          <a:stretch>
            <a:fillRect/>
          </a:stretch>
        </p:blipFill>
        <p:spPr>
          <a:xfrm>
            <a:off x="4297044" y="3928667"/>
            <a:ext cx="450212" cy="332394"/>
          </a:xfrm>
          <a:prstGeom prst="rect">
            <a:avLst/>
          </a:prstGeom>
          <a:noFill/>
          <a:ln>
            <a:noFill/>
          </a:ln>
        </p:spPr>
      </p:pic>
      <p:pic>
        <p:nvPicPr>
          <p:cNvPr id="4" name="slide 35" descr="audio icon- captions are in the notes section of powerpoint">
            <a:hlinkClick r:id="" action="ppaction://media"/>
            <a:extLst>
              <a:ext uri="{FF2B5EF4-FFF2-40B4-BE49-F238E27FC236}">
                <a16:creationId xmlns:a16="http://schemas.microsoft.com/office/drawing/2014/main" id="{99EBBD82-21F7-FA7F-EBDA-EC8617DDA5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0925" y="4443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278153ac3dd_1_1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36</a:t>
            </a:fld>
            <a:endParaRPr/>
          </a:p>
        </p:txBody>
      </p:sp>
      <p:graphicFrame>
        <p:nvGraphicFramePr>
          <p:cNvPr id="525" name="Google Shape;525;g278153ac3dd_1_136"/>
          <p:cNvGraphicFramePr/>
          <p:nvPr>
            <p:extLst>
              <p:ext uri="{D42A27DB-BD31-4B8C-83A1-F6EECF244321}">
                <p14:modId xmlns:p14="http://schemas.microsoft.com/office/powerpoint/2010/main" val="461263978"/>
              </p:ext>
            </p:extLst>
          </p:nvPr>
        </p:nvGraphicFramePr>
        <p:xfrm>
          <a:off x="232800" y="636600"/>
          <a:ext cx="8678400" cy="353565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8.13 The student will</a:t>
                      </a:r>
                      <a:endParaRPr sz="1200" b="1">
                        <a:solidFill>
                          <a:srgbClr val="202020"/>
                        </a:solidFill>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represent data in scatterplots;</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make observations about data represented in scatterplots; and</a:t>
                      </a:r>
                      <a:endParaRPr sz="1200" b="1">
                        <a:latin typeface="Times New Roman"/>
                        <a:ea typeface="Times New Roman"/>
                        <a:cs typeface="Times New Roman"/>
                        <a:sym typeface="Times New Roman"/>
                      </a:endParaRPr>
                    </a:p>
                    <a:p>
                      <a:pPr marL="228600" lvl="0" indent="0" algn="l" rtl="0">
                        <a:spcBef>
                          <a:spcPts val="0"/>
                        </a:spcBef>
                        <a:spcAft>
                          <a:spcPts val="0"/>
                        </a:spcAft>
                        <a:buNone/>
                      </a:pPr>
                      <a:endParaRPr sz="1200" b="1">
                        <a:latin typeface="Times New Roman"/>
                        <a:ea typeface="Times New Roman"/>
                        <a:cs typeface="Times New Roman"/>
                        <a:sym typeface="Times New Roman"/>
                      </a:endParaRPr>
                    </a:p>
                    <a:p>
                      <a:pPr marL="3429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Collect, organize, and represent a data set of no more than 20 items using scatterplots. (a)</a:t>
                      </a:r>
                      <a:endParaRPr sz="1200">
                        <a:latin typeface="Times New Roman"/>
                        <a:ea typeface="Times New Roman"/>
                        <a:cs typeface="Times New Roman"/>
                        <a:sym typeface="Times New Roman"/>
                      </a:endParaRPr>
                    </a:p>
                    <a:p>
                      <a:pPr marL="3429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Make observations about a set of data points in a scatterplot as having a positive linear relationship, a negative linear relationship, or no relationship. (b)</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8.PS.3 The student will </a:t>
                      </a:r>
                      <a:r>
                        <a:rPr lang="en-US" sz="1200" b="1">
                          <a:solidFill>
                            <a:schemeClr val="accent3">
                              <a:lumMod val="50000"/>
                            </a:schemeClr>
                          </a:solidFill>
                          <a:latin typeface="Times New Roman"/>
                          <a:ea typeface="Times New Roman"/>
                          <a:cs typeface="Times New Roman"/>
                          <a:sym typeface="Times New Roman"/>
                        </a:rPr>
                        <a:t>apply the data cycle (formulate questions; collect or acquire data; organize and represent data; and analyze data and communicate results) with </a:t>
                      </a:r>
                      <a:r>
                        <a:rPr lang="en-US" sz="1200" b="1">
                          <a:latin typeface="Times New Roman"/>
                          <a:ea typeface="Times New Roman"/>
                          <a:cs typeface="Times New Roman"/>
                          <a:sym typeface="Times New Roman"/>
                        </a:rPr>
                        <a:t>a focus on scatterplots.	</a:t>
                      </a:r>
                      <a:endParaRPr sz="1200" b="1">
                        <a:latin typeface="Times New Roman"/>
                        <a:ea typeface="Times New Roman"/>
                        <a:cs typeface="Times New Roman"/>
                        <a:sym typeface="Times New Roman"/>
                      </a:endParaRPr>
                    </a:p>
                    <a:p>
                      <a:pPr marL="381000" lvl="0" indent="-228600" algn="l" rtl="0">
                        <a:spcBef>
                          <a:spcPts val="1200"/>
                        </a:spcBef>
                        <a:spcAft>
                          <a:spcPts val="0"/>
                        </a:spcAft>
                        <a:buSzPts val="1200"/>
                        <a:buFont typeface="+mj-lt"/>
                        <a:buAutoNum type="alphaLcPeriod"/>
                      </a:pPr>
                      <a:r>
                        <a:rPr lang="en-US" sz="1200">
                          <a:solidFill>
                            <a:srgbClr val="C00000"/>
                          </a:solidFill>
                          <a:latin typeface="Times New Roman"/>
                          <a:ea typeface="Times New Roman"/>
                          <a:cs typeface="Times New Roman"/>
                          <a:sym typeface="Times New Roman"/>
                        </a:rPr>
                        <a:t>Formulate questions that require the collection or acquisition of data with a focus on scatterplots.</a:t>
                      </a:r>
                    </a:p>
                    <a:p>
                      <a:pPr marL="381000" lvl="0" indent="-228600" algn="l" rtl="0">
                        <a:spcBef>
                          <a:spcPts val="0"/>
                        </a:spcBef>
                        <a:spcAft>
                          <a:spcPts val="0"/>
                        </a:spcAft>
                        <a:buSzPts val="1200"/>
                        <a:buFont typeface="+mj-lt"/>
                        <a:buAutoNum type="alphaLcPeriod"/>
                      </a:pPr>
                      <a:r>
                        <a:rPr lang="en-US" sz="1200">
                          <a:solidFill>
                            <a:schemeClr val="accent3">
                              <a:lumMod val="50000"/>
                            </a:schemeClr>
                          </a:solidFill>
                          <a:latin typeface="Times New Roman"/>
                          <a:ea typeface="Times New Roman"/>
                          <a:cs typeface="Times New Roman"/>
                          <a:sym typeface="Times New Roman"/>
                        </a:rPr>
                        <a:t>Determine the data needed to answer a formulated question and collect the data (or acquire existing data) of no more than 20 items using various methods (e.g., observations, measurement, surveys, experiments).</a:t>
                      </a:r>
                      <a:endParaRPr sz="1200">
                        <a:solidFill>
                          <a:schemeClr val="accent3">
                            <a:lumMod val="50000"/>
                          </a:schemeClr>
                        </a:solidFill>
                        <a:latin typeface="Times New Roman"/>
                        <a:ea typeface="Times New Roman"/>
                        <a:cs typeface="Times New Roman"/>
                        <a:sym typeface="Times New Roman"/>
                      </a:endParaRPr>
                    </a:p>
                    <a:p>
                      <a:pPr marL="381000" lvl="0" indent="-228600" algn="l" rtl="0">
                        <a:spcBef>
                          <a:spcPts val="300"/>
                        </a:spcBef>
                        <a:spcAft>
                          <a:spcPts val="0"/>
                        </a:spcAft>
                        <a:buSzPts val="1200"/>
                        <a:buFont typeface="+mj-lt"/>
                        <a:buAutoNum type="alphaLcPeriod"/>
                      </a:pPr>
                      <a:r>
                        <a:rPr lang="en-US" sz="1200">
                          <a:solidFill>
                            <a:schemeClr val="accent3">
                              <a:lumMod val="50000"/>
                            </a:schemeClr>
                          </a:solidFill>
                          <a:latin typeface="Times New Roman"/>
                          <a:ea typeface="Times New Roman"/>
                          <a:cs typeface="Times New Roman"/>
                          <a:sym typeface="Times New Roman"/>
                        </a:rPr>
                        <a:t>Organize and represent numeric bivariate data using scatterplots, </a:t>
                      </a:r>
                      <a:r>
                        <a:rPr lang="en-US" sz="1200">
                          <a:solidFill>
                            <a:srgbClr val="C00000"/>
                          </a:solidFill>
                          <a:latin typeface="Times New Roman"/>
                          <a:ea typeface="Times New Roman"/>
                          <a:cs typeface="Times New Roman"/>
                          <a:sym typeface="Times New Roman"/>
                        </a:rPr>
                        <a:t>with and without the use of technology</a:t>
                      </a:r>
                      <a:r>
                        <a:rPr lang="en-US" sz="1200">
                          <a:solidFill>
                            <a:schemeClr val="accent3">
                              <a:lumMod val="50000"/>
                            </a:schemeClr>
                          </a:solidFill>
                          <a:latin typeface="Times New Roman"/>
                          <a:ea typeface="Times New Roman"/>
                          <a:cs typeface="Times New Roman"/>
                          <a:sym typeface="Times New Roman"/>
                        </a:rPr>
                        <a:t>.</a:t>
                      </a:r>
                      <a:endParaRPr sz="1200">
                        <a:solidFill>
                          <a:schemeClr val="accent3">
                            <a:lumMod val="50000"/>
                          </a:schemeClr>
                        </a:solidFill>
                        <a:latin typeface="Times New Roman"/>
                        <a:ea typeface="Times New Roman"/>
                        <a:cs typeface="Times New Roman"/>
                        <a:sym typeface="Times New Roman"/>
                      </a:endParaRPr>
                    </a:p>
                    <a:p>
                      <a:pPr marL="381000" lvl="0" indent="-228600" algn="l" rtl="0">
                        <a:spcBef>
                          <a:spcPts val="300"/>
                        </a:spcBef>
                        <a:spcAft>
                          <a:spcPts val="300"/>
                        </a:spcAft>
                        <a:buSzPts val="1200"/>
                        <a:buFont typeface="+mj-lt"/>
                        <a:buAutoNum type="alphaLcPeriod"/>
                      </a:pPr>
                      <a:r>
                        <a:rPr lang="en-US" sz="1200">
                          <a:solidFill>
                            <a:schemeClr val="accent3">
                              <a:lumMod val="50000"/>
                            </a:schemeClr>
                          </a:solidFill>
                          <a:latin typeface="Times New Roman"/>
                          <a:ea typeface="Times New Roman"/>
                          <a:cs typeface="Times New Roman"/>
                          <a:sym typeface="Times New Roman"/>
                        </a:rPr>
                        <a:t>Make observations about a set of data points in a scatterplot as having a positive linear relationship, a negative linear relationship, or no relationship.</a:t>
                      </a:r>
                      <a:endParaRPr sz="1200">
                        <a:solidFill>
                          <a:schemeClr val="accent3">
                            <a:lumMod val="50000"/>
                          </a:schemeClr>
                        </a:solidFill>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26" name="Google Shape;526;g278153ac3dd_1_136"/>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8.13 (2016) - Standard 8.ps.3 (2023) (1 of 2)</a:t>
            </a:r>
          </a:p>
        </p:txBody>
      </p:sp>
      <p:sp>
        <p:nvSpPr>
          <p:cNvPr id="527" name="Google Shape;527;g278153ac3dd_1_136"/>
          <p:cNvSpPr txBox="1"/>
          <p:nvPr/>
        </p:nvSpPr>
        <p:spPr>
          <a:xfrm>
            <a:off x="0" y="4242750"/>
            <a:ext cx="9144000" cy="9009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Formulate questions that require the collection of data</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Use technology to represent scatterplots</a:t>
            </a:r>
            <a:endParaRPr/>
          </a:p>
        </p:txBody>
      </p:sp>
      <p:pic>
        <p:nvPicPr>
          <p:cNvPr id="528" name="Google Shape;528;g278153ac3dd_1_136" descr="New"/>
          <p:cNvPicPr preferRelativeResize="0"/>
          <p:nvPr/>
        </p:nvPicPr>
        <p:blipFill>
          <a:blip r:embed="rId5">
            <a:alphaModFix/>
          </a:blip>
          <a:stretch>
            <a:fillRect/>
          </a:stretch>
        </p:blipFill>
        <p:spPr>
          <a:xfrm>
            <a:off x="4288021" y="1881445"/>
            <a:ext cx="468257" cy="361353"/>
          </a:xfrm>
          <a:prstGeom prst="rect">
            <a:avLst/>
          </a:prstGeom>
          <a:noFill/>
          <a:ln>
            <a:noFill/>
          </a:ln>
        </p:spPr>
      </p:pic>
      <p:pic>
        <p:nvPicPr>
          <p:cNvPr id="2" name="slide 36" descr="audio icon- captions are in the notes section of powerpoint">
            <a:hlinkClick r:id="" action="ppaction://media"/>
            <a:extLst>
              <a:ext uri="{FF2B5EF4-FFF2-40B4-BE49-F238E27FC236}">
                <a16:creationId xmlns:a16="http://schemas.microsoft.com/office/drawing/2014/main" id="{9D17AF4E-31E6-9543-77F6-7343788FD4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1600" y="4388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278153ac3dd_1_1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37</a:t>
            </a:fld>
            <a:endParaRPr/>
          </a:p>
        </p:txBody>
      </p:sp>
      <p:graphicFrame>
        <p:nvGraphicFramePr>
          <p:cNvPr id="535" name="Google Shape;535;g278153ac3dd_1_144"/>
          <p:cNvGraphicFramePr/>
          <p:nvPr>
            <p:extLst>
              <p:ext uri="{D42A27DB-BD31-4B8C-83A1-F6EECF244321}">
                <p14:modId xmlns:p14="http://schemas.microsoft.com/office/powerpoint/2010/main" val="68387209"/>
              </p:ext>
            </p:extLst>
          </p:nvPr>
        </p:nvGraphicFramePr>
        <p:xfrm>
          <a:off x="182950" y="736050"/>
          <a:ext cx="8678400" cy="221739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8.13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3"/>
                      </a:pPr>
                      <a:r>
                        <a:rPr lang="en-US" sz="1200" b="1">
                          <a:latin typeface="Times New Roman"/>
                          <a:ea typeface="Times New Roman"/>
                          <a:cs typeface="Times New Roman"/>
                          <a:sym typeface="Times New Roman"/>
                        </a:rPr>
                        <a:t>use a drawing to estimate the line of best fit for data represented in a scatterplot.</a:t>
                      </a:r>
                      <a:endParaRPr sz="1200" b="1">
                        <a:latin typeface="Times New Roman"/>
                        <a:ea typeface="Times New Roman"/>
                        <a:cs typeface="Times New Roman"/>
                        <a:sym typeface="Times New Roman"/>
                      </a:endParaRPr>
                    </a:p>
                    <a:p>
                      <a:pPr marL="0" lvl="0" indent="0" algn="l" rtl="0">
                        <a:spcBef>
                          <a:spcPts val="0"/>
                        </a:spcBef>
                        <a:spcAft>
                          <a:spcPts val="0"/>
                        </a:spcAft>
                        <a:buNone/>
                      </a:pPr>
                      <a:endParaRPr sz="1200">
                        <a:latin typeface="Times New Roman"/>
                        <a:ea typeface="Times New Roman"/>
                        <a:cs typeface="Times New Roman"/>
                        <a:sym typeface="Times New Roman"/>
                      </a:endParaRPr>
                    </a:p>
                    <a:p>
                      <a:pPr marL="3429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Estimate the line of best fit with a drawing for data represented in a scatterplot. (c)  </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8.PS.3 The student will apply the data cycle (formulate questions; collect or acquire data; organize and represent data; and analyze data and communicate results) with a focus on scatterplots.</a:t>
                      </a:r>
                      <a:endParaRPr sz="1200">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startAt="5"/>
                      </a:pPr>
                      <a:r>
                        <a:rPr lang="en-US" sz="1200">
                          <a:solidFill>
                            <a:srgbClr val="980000"/>
                          </a:solidFill>
                          <a:latin typeface="Times New Roman"/>
                          <a:ea typeface="Times New Roman"/>
                          <a:cs typeface="Times New Roman"/>
                          <a:sym typeface="Times New Roman"/>
                        </a:rPr>
                        <a:t>Analyze and justify the relationship of the quantitative bivariate data represented in scatterplots</a:t>
                      </a:r>
                      <a:r>
                        <a:rPr lang="en-US"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startAt="5"/>
                      </a:pPr>
                      <a:r>
                        <a:rPr lang="en-US" sz="1200">
                          <a:solidFill>
                            <a:srgbClr val="980000"/>
                          </a:solidFill>
                          <a:latin typeface="Times New Roman"/>
                          <a:ea typeface="Times New Roman"/>
                          <a:cs typeface="Times New Roman"/>
                          <a:sym typeface="Times New Roman"/>
                        </a:rPr>
                        <a:t>Sketch </a:t>
                      </a:r>
                      <a:r>
                        <a:rPr lang="en-US" sz="1200">
                          <a:latin typeface="Times New Roman"/>
                          <a:ea typeface="Times New Roman"/>
                          <a:cs typeface="Times New Roman"/>
                          <a:sym typeface="Times New Roman"/>
                        </a:rPr>
                        <a:t>the line of best fit for data represented in a scatterplot.</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36" name="Google Shape;536;g278153ac3dd_1_144"/>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8.13 (2016) - Standard 8.ps.3 (2023) (2 of 2)</a:t>
            </a:r>
          </a:p>
        </p:txBody>
      </p:sp>
      <p:sp>
        <p:nvSpPr>
          <p:cNvPr id="537" name="Google Shape;537;g278153ac3dd_1_144"/>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Analyze and justify the relationship of the quantitative bivariate data in scatterplots</a:t>
            </a:r>
            <a:endParaRPr sz="1000">
              <a:solidFill>
                <a:srgbClr val="FFFFFF"/>
              </a:solidFill>
              <a:latin typeface="Georgia"/>
              <a:ea typeface="Georgia"/>
              <a:cs typeface="Georgia"/>
              <a:sym typeface="Georgia"/>
            </a:endParaRPr>
          </a:p>
        </p:txBody>
      </p:sp>
      <p:pic>
        <p:nvPicPr>
          <p:cNvPr id="538" name="Google Shape;538;g278153ac3dd_1_144" descr="New"/>
          <p:cNvPicPr preferRelativeResize="0"/>
          <p:nvPr/>
        </p:nvPicPr>
        <p:blipFill>
          <a:blip r:embed="rId5">
            <a:alphaModFix/>
          </a:blip>
          <a:stretch>
            <a:fillRect/>
          </a:stretch>
        </p:blipFill>
        <p:spPr>
          <a:xfrm>
            <a:off x="4249271" y="1990165"/>
            <a:ext cx="457975" cy="343978"/>
          </a:xfrm>
          <a:prstGeom prst="rect">
            <a:avLst/>
          </a:prstGeom>
          <a:noFill/>
          <a:ln>
            <a:noFill/>
          </a:ln>
        </p:spPr>
      </p:pic>
      <p:pic>
        <p:nvPicPr>
          <p:cNvPr id="2" name="slide 37" descr="audio icon- captions are in the notes section of powerpoint">
            <a:hlinkClick r:id="" action="ppaction://media"/>
            <a:extLst>
              <a:ext uri="{FF2B5EF4-FFF2-40B4-BE49-F238E27FC236}">
                <a16:creationId xmlns:a16="http://schemas.microsoft.com/office/drawing/2014/main" id="{73AAF842-34C2-5C73-1168-BDDDDD2017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1750" y="446246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g1e5fa75be59_0_34"/>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Patterns, Functions &amp; Algebra</a:t>
            </a:r>
            <a:endParaRPr b="1"/>
          </a:p>
        </p:txBody>
      </p:sp>
      <p:pic>
        <p:nvPicPr>
          <p:cNvPr id="3" name="slide 38" descr="audio icon- captions are in the notes section of powerpoint">
            <a:hlinkClick r:id="" action="ppaction://media"/>
            <a:extLst>
              <a:ext uri="{FF2B5EF4-FFF2-40B4-BE49-F238E27FC236}">
                <a16:creationId xmlns:a16="http://schemas.microsoft.com/office/drawing/2014/main" id="{AE6E94F3-8089-129C-3B53-1E6D95DBE3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3895" y="4283978"/>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278153ac3dd_1_1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39</a:t>
            </a:fld>
            <a:endParaRPr/>
          </a:p>
        </p:txBody>
      </p:sp>
      <p:graphicFrame>
        <p:nvGraphicFramePr>
          <p:cNvPr id="550" name="Google Shape;550;g278153ac3dd_1_152"/>
          <p:cNvGraphicFramePr/>
          <p:nvPr>
            <p:extLst>
              <p:ext uri="{D42A27DB-BD31-4B8C-83A1-F6EECF244321}">
                <p14:modId xmlns:p14="http://schemas.microsoft.com/office/powerpoint/2010/main" val="2321674722"/>
              </p:ext>
            </p:extLst>
          </p:nvPr>
        </p:nvGraphicFramePr>
        <p:xfrm>
          <a:off x="182950" y="736050"/>
          <a:ext cx="8678400" cy="257553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8.14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evaluate an algebraic expression for given replacement values of the variables;  </a:t>
                      </a:r>
                      <a:r>
                        <a:rPr lang="en-US" sz="1200">
                          <a:solidFill>
                            <a:srgbClr val="980000"/>
                          </a:solidFill>
                          <a:latin typeface="Times New Roman"/>
                          <a:ea typeface="Times New Roman"/>
                          <a:cs typeface="Times New Roman"/>
                          <a:sym typeface="Times New Roman"/>
                        </a:rPr>
                        <a:t>[Included in Grade 7]</a:t>
                      </a:r>
                      <a:endParaRPr sz="1200" b="1">
                        <a:latin typeface="Times New Roman"/>
                        <a:ea typeface="Times New Roman"/>
                        <a:cs typeface="Times New Roman"/>
                        <a:sym typeface="Times New Roman"/>
                      </a:endParaRPr>
                    </a:p>
                    <a:p>
                      <a:pPr marL="228600" lvl="0" indent="0" algn="l" rtl="0">
                        <a:spcBef>
                          <a:spcPts val="0"/>
                        </a:spcBef>
                        <a:spcAft>
                          <a:spcPts val="0"/>
                        </a:spcAft>
                        <a:buNone/>
                      </a:pPr>
                      <a:endParaRPr sz="1200" b="1">
                        <a:latin typeface="Times New Roman"/>
                        <a:ea typeface="Times New Roman"/>
                        <a:cs typeface="Times New Roman"/>
                        <a:sym typeface="Times New Roman"/>
                      </a:endParaRPr>
                    </a:p>
                    <a:p>
                      <a:pPr marL="800100" lvl="0" indent="-304800" algn="l" rtl="0">
                        <a:spcBef>
                          <a:spcPts val="0"/>
                        </a:spcBef>
                        <a:spcAft>
                          <a:spcPts val="300"/>
                        </a:spcAft>
                        <a:buSzPts val="1200"/>
                        <a:buFont typeface="Times New Roman"/>
                        <a:buChar char="●"/>
                      </a:pPr>
                      <a:r>
                        <a:rPr lang="en-US" sz="1200">
                          <a:latin typeface="Times New Roman"/>
                          <a:ea typeface="Times New Roman"/>
                          <a:cs typeface="Times New Roman"/>
                          <a:sym typeface="Times New Roman"/>
                        </a:rPr>
                        <a:t>Use the order of operations and apply the properties of real numbers to evaluate algebraic expressions for the given replacement values of the variables. Exponents are limited to whole numbers and bases are limited to integers. Square roots are limited to perfect squares. Limit the number of replacements to no more than three per expression. (a)</a:t>
                      </a: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300"/>
                        </a:spcAft>
                        <a:buNone/>
                      </a:pP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51" name="Google Shape;551;g278153ac3dd_1_152"/>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8.14a (2016)</a:t>
            </a:r>
          </a:p>
        </p:txBody>
      </p:sp>
      <p:sp>
        <p:nvSpPr>
          <p:cNvPr id="552" name="Google Shape;552;g278153ac3dd_1_152"/>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8.14a is in included in Grade 7</a:t>
            </a:r>
            <a:endParaRPr sz="1000">
              <a:solidFill>
                <a:srgbClr val="FFFFFF"/>
              </a:solidFill>
              <a:latin typeface="Georgia"/>
              <a:ea typeface="Georgia"/>
              <a:cs typeface="Georgia"/>
              <a:sym typeface="Georgia"/>
            </a:endParaRPr>
          </a:p>
        </p:txBody>
      </p:sp>
      <p:pic>
        <p:nvPicPr>
          <p:cNvPr id="3" name="slide 39" descr="audio icon- captions are in the notes section of powerpoint">
            <a:hlinkClick r:id="" action="ppaction://media"/>
            <a:extLst>
              <a:ext uri="{FF2B5EF4-FFF2-40B4-BE49-F238E27FC236}">
                <a16:creationId xmlns:a16="http://schemas.microsoft.com/office/drawing/2014/main" id="{67AE4123-4206-D5D3-1563-C0B5F53623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9398" y="448273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title"/>
          </p:nvPr>
        </p:nvSpPr>
        <p:spPr>
          <a:xfrm>
            <a:off x="628650" y="1372019"/>
            <a:ext cx="7886700" cy="153214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ct val="111111"/>
              <a:buFont typeface="Georgia"/>
              <a:buNone/>
            </a:pPr>
            <a:r>
              <a:rPr lang="en-US"/>
              <a:t>2023 Mathematics Standards of Learning Focus</a:t>
            </a:r>
            <a:endParaRPr/>
          </a:p>
        </p:txBody>
      </p:sp>
      <p:sp>
        <p:nvSpPr>
          <p:cNvPr id="208" name="Google Shape;208;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2" name="slide 4" descr="audio icon- captions are in the notes section of powerpoint">
            <a:hlinkClick r:id="" action="ppaction://media"/>
            <a:extLst>
              <a:ext uri="{FF2B5EF4-FFF2-40B4-BE49-F238E27FC236}">
                <a16:creationId xmlns:a16="http://schemas.microsoft.com/office/drawing/2014/main" id="{13AAC36A-4116-4366-0D22-65C5E427D8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2678" y="4157663"/>
            <a:ext cx="609600" cy="609600"/>
          </a:xfrm>
          <a:prstGeom prst="rect">
            <a:avLst/>
          </a:prstGeom>
        </p:spPr>
      </p:pic>
    </p:spTree>
    <p:extLst>
      <p:ext uri="{BB962C8B-B14F-4D97-AF65-F5344CB8AC3E}">
        <p14:creationId xmlns:p14="http://schemas.microsoft.com/office/powerpoint/2010/main" val="221367462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278153ac3dd_1_16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40</a:t>
            </a:fld>
            <a:endParaRPr/>
          </a:p>
        </p:txBody>
      </p:sp>
      <p:graphicFrame>
        <p:nvGraphicFramePr>
          <p:cNvPr id="559" name="Google Shape;559;g278153ac3dd_1_160"/>
          <p:cNvGraphicFramePr/>
          <p:nvPr>
            <p:extLst>
              <p:ext uri="{D42A27DB-BD31-4B8C-83A1-F6EECF244321}">
                <p14:modId xmlns:p14="http://schemas.microsoft.com/office/powerpoint/2010/main" val="2883645348"/>
              </p:ext>
            </p:extLst>
          </p:nvPr>
        </p:nvGraphicFramePr>
        <p:xfrm>
          <a:off x="182950" y="736050"/>
          <a:ext cx="8678400" cy="313179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8.14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2"/>
                      </a:pPr>
                      <a:r>
                        <a:rPr lang="en-US" sz="1200" b="1">
                          <a:latin typeface="Times New Roman"/>
                          <a:ea typeface="Times New Roman"/>
                          <a:cs typeface="Times New Roman"/>
                          <a:sym typeface="Times New Roman"/>
                        </a:rPr>
                        <a:t>simplify algebraic expressions in one variable.</a:t>
                      </a:r>
                      <a:endParaRPr sz="1200" b="1">
                        <a:latin typeface="Times New Roman"/>
                        <a:ea typeface="Times New Roman"/>
                        <a:cs typeface="Times New Roman"/>
                        <a:sym typeface="Times New Roman"/>
                      </a:endParaRPr>
                    </a:p>
                    <a:p>
                      <a:pPr marL="228600" lvl="0" indent="0" algn="l" rtl="0">
                        <a:spcBef>
                          <a:spcPts val="0"/>
                        </a:spcBef>
                        <a:spcAft>
                          <a:spcPts val="0"/>
                        </a:spcAft>
                        <a:buNone/>
                      </a:pPr>
                      <a:endParaRPr sz="1200" b="1">
                        <a:latin typeface="Times New Roman"/>
                        <a:ea typeface="Times New Roman"/>
                        <a:cs typeface="Times New Roman"/>
                        <a:sym typeface="Times New Roman"/>
                      </a:endParaRPr>
                    </a:p>
                    <a:p>
                      <a:pPr marL="8001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Represent algebraic expressions using concrete materials and pictorial representations. Concrete materials may include colored chips or algebra tiles. (a)</a:t>
                      </a:r>
                      <a:endParaRPr sz="1200">
                        <a:latin typeface="Times New Roman"/>
                        <a:ea typeface="Times New Roman"/>
                        <a:cs typeface="Times New Roman"/>
                        <a:sym typeface="Times New Roman"/>
                      </a:endParaRPr>
                    </a:p>
                    <a:p>
                      <a:pPr marL="8001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Simplify algebraic expressions in one variable. Expressions may need to be expanded (using the distributive property) or require combining like terms to simplify. Expressions will include only linear and numeric terms. Coefficients and numeric terms may be rational. (b)</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457200" lvl="0" indent="-228600" algn="l" rtl="0">
                        <a:spcBef>
                          <a:spcPts val="0"/>
                        </a:spcBef>
                        <a:spcAft>
                          <a:spcPts val="0"/>
                        </a:spcAft>
                        <a:buNone/>
                      </a:pPr>
                      <a:r>
                        <a:rPr lang="en-US" sz="1200" b="1">
                          <a:latin typeface="Times New Roman"/>
                          <a:ea typeface="Times New Roman"/>
                          <a:cs typeface="Times New Roman"/>
                          <a:sym typeface="Times New Roman"/>
                        </a:rPr>
                        <a:t>8.PFA.1 The student will represent, simplify, </a:t>
                      </a:r>
                      <a:r>
                        <a:rPr lang="en-US" sz="1200" b="1">
                          <a:solidFill>
                            <a:schemeClr val="accent3">
                              <a:lumMod val="50000"/>
                            </a:schemeClr>
                          </a:solidFill>
                          <a:latin typeface="Times New Roman"/>
                          <a:ea typeface="Times New Roman"/>
                          <a:cs typeface="Times New Roman"/>
                          <a:sym typeface="Times New Roman"/>
                        </a:rPr>
                        <a:t>and generate equivalent algebraic expressions in one variable.</a:t>
                      </a:r>
                      <a:endParaRPr sz="1200" b="1">
                        <a:solidFill>
                          <a:schemeClr val="accent3">
                            <a:lumMod val="50000"/>
                          </a:schemeClr>
                        </a:solidFill>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latin typeface="Times New Roman"/>
                          <a:ea typeface="Times New Roman"/>
                          <a:cs typeface="Times New Roman"/>
                          <a:sym typeface="Times New Roman"/>
                        </a:rPr>
                        <a:t>Represent algebraic expressions, using concrete manipulatives or pictorial representations (e.g., colored chips, algebra tiles), including expressions </a:t>
                      </a:r>
                      <a:r>
                        <a:rPr lang="en-US" sz="1200">
                          <a:solidFill>
                            <a:srgbClr val="980000"/>
                          </a:solidFill>
                          <a:latin typeface="Times New Roman"/>
                          <a:ea typeface="Times New Roman"/>
                          <a:cs typeface="Times New Roman"/>
                          <a:sym typeface="Times New Roman"/>
                        </a:rPr>
                        <a:t>that apply the distributive property. </a:t>
                      </a:r>
                      <a:endParaRPr sz="1200">
                        <a:solidFill>
                          <a:srgbClr val="980000"/>
                        </a:solidFill>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a:pPr>
                      <a:r>
                        <a:rPr lang="en-US" sz="1200">
                          <a:latin typeface="Times New Roman"/>
                          <a:ea typeface="Times New Roman"/>
                          <a:cs typeface="Times New Roman"/>
                          <a:sym typeface="Times New Roman"/>
                        </a:rPr>
                        <a:t>Simplify and </a:t>
                      </a:r>
                      <a:r>
                        <a:rPr lang="en-US" sz="1200">
                          <a:solidFill>
                            <a:srgbClr val="980000"/>
                          </a:solidFill>
                          <a:latin typeface="Times New Roman"/>
                          <a:ea typeface="Times New Roman"/>
                          <a:cs typeface="Times New Roman"/>
                          <a:sym typeface="Times New Roman"/>
                        </a:rPr>
                        <a:t>generate equivalent algebraic expressions</a:t>
                      </a:r>
                      <a:r>
                        <a:rPr lang="en-US" sz="1200">
                          <a:latin typeface="Times New Roman"/>
                          <a:ea typeface="Times New Roman"/>
                          <a:cs typeface="Times New Roman"/>
                          <a:sym typeface="Times New Roman"/>
                        </a:rPr>
                        <a:t> in one variable by applying the order of operations and properties of real numbers. Expressions may need to be expanded (using the distributive property) or require combining like terms to simplify. Expressions will include only linear and numeric terms. Coefficients and numeric terms may be rational.</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60" name="Google Shape;560;g278153ac3dd_1_160"/>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8.14b  (2016) - Standard 8.pfa.1 (2023)</a:t>
            </a:r>
          </a:p>
        </p:txBody>
      </p:sp>
      <p:sp>
        <p:nvSpPr>
          <p:cNvPr id="561" name="Google Shape;561;g278153ac3dd_1_160"/>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Model the distributive property</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Generate equivalent algebraic expressions</a:t>
            </a:r>
            <a:endParaRPr sz="1000">
              <a:solidFill>
                <a:srgbClr val="FFFFFF"/>
              </a:solidFill>
              <a:latin typeface="Georgia"/>
              <a:ea typeface="Georgia"/>
              <a:cs typeface="Georgia"/>
              <a:sym typeface="Georgia"/>
            </a:endParaRPr>
          </a:p>
        </p:txBody>
      </p:sp>
      <p:pic>
        <p:nvPicPr>
          <p:cNvPr id="3" name="slide 40" descr="audio icon- captions are in the notes section of powerpoint">
            <a:hlinkClick r:id="" action="ppaction://media"/>
            <a:extLst>
              <a:ext uri="{FF2B5EF4-FFF2-40B4-BE49-F238E27FC236}">
                <a16:creationId xmlns:a16="http://schemas.microsoft.com/office/drawing/2014/main" id="{E74594F8-8C5C-53E4-5FDE-6C0F008B0E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0075" y="459005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278153ac3dd_1_17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41</a:t>
            </a:fld>
            <a:endParaRPr/>
          </a:p>
        </p:txBody>
      </p:sp>
      <p:graphicFrame>
        <p:nvGraphicFramePr>
          <p:cNvPr id="568" name="Google Shape;568;g278153ac3dd_1_179"/>
          <p:cNvGraphicFramePr/>
          <p:nvPr>
            <p:extLst>
              <p:ext uri="{D42A27DB-BD31-4B8C-83A1-F6EECF244321}">
                <p14:modId xmlns:p14="http://schemas.microsoft.com/office/powerpoint/2010/main" val="1225854553"/>
              </p:ext>
            </p:extLst>
          </p:nvPr>
        </p:nvGraphicFramePr>
        <p:xfrm>
          <a:off x="182950" y="736050"/>
          <a:ext cx="8678400" cy="239265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8.15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determine whether a given relation is a function; and</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determine the domain and range of a function.</a:t>
                      </a:r>
                      <a:endParaRPr sz="1200" b="1">
                        <a:latin typeface="Times New Roman"/>
                        <a:ea typeface="Times New Roman"/>
                        <a:cs typeface="Times New Roman"/>
                        <a:sym typeface="Times New Roman"/>
                      </a:endParaRPr>
                    </a:p>
                    <a:p>
                      <a:pPr marL="0" lvl="0" indent="0" algn="l" rtl="0">
                        <a:spcBef>
                          <a:spcPts val="0"/>
                        </a:spcBef>
                        <a:spcAft>
                          <a:spcPts val="0"/>
                        </a:spcAft>
                        <a:buNone/>
                      </a:pP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Determine whether a relation, represented by a set of ordered pairs, a table, or a graph of discrete points is a function. Sets are limited to no more than 10 ordered pairs. (a)</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Identify the domain and range of a function represented as a set of ordered pairs, a table, or a graph of discrete points. (b)</a:t>
                      </a:r>
                      <a:endParaRPr sz="1200" b="1">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8.PFA.2 The student will determine whether a given relation is a function and determine the domain and range of a function. </a:t>
                      </a:r>
                      <a:endParaRPr sz="1200" b="1">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latin typeface="Times New Roman"/>
                          <a:ea typeface="Times New Roman"/>
                          <a:cs typeface="Times New Roman"/>
                          <a:sym typeface="Times New Roman"/>
                        </a:rPr>
                        <a:t>Determine whether a relation, represented by a set of ordered pairs, a table, or a graph of discrete points is a function. Sets are limited to no more than 10 ordered pairs. </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a:pPr>
                      <a:r>
                        <a:rPr lang="en-US" sz="1200">
                          <a:latin typeface="Times New Roman"/>
                          <a:ea typeface="Times New Roman"/>
                          <a:cs typeface="Times New Roman"/>
                          <a:sym typeface="Times New Roman"/>
                        </a:rPr>
                        <a:t>Identify the domain and range of a function represented as a set of ordered pairs, a table, or a graph of discrete points.</a:t>
                      </a:r>
                      <a:endParaRPr sz="1200" b="1">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69" name="Google Shape;569;g278153ac3dd_1_179"/>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8.15 (2016) - Standard 8.pfa.2 (2023)</a:t>
            </a:r>
          </a:p>
        </p:txBody>
      </p:sp>
      <p:sp>
        <p:nvSpPr>
          <p:cNvPr id="570" name="Google Shape;570;g278153ac3dd_1_179"/>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No significant changes between the 2016 and 2023 standard.</a:t>
            </a:r>
            <a:endParaRPr sz="1000">
              <a:solidFill>
                <a:srgbClr val="FFFFFF"/>
              </a:solidFill>
              <a:latin typeface="Georgia"/>
              <a:ea typeface="Georgia"/>
              <a:cs typeface="Georgia"/>
              <a:sym typeface="Georgia"/>
            </a:endParaRPr>
          </a:p>
        </p:txBody>
      </p:sp>
      <p:pic>
        <p:nvPicPr>
          <p:cNvPr id="3" name="slide 41" descr="audio icon- captions are in the notes section of powerpoint">
            <a:hlinkClick r:id="" action="ppaction://media"/>
            <a:extLst>
              <a:ext uri="{FF2B5EF4-FFF2-40B4-BE49-F238E27FC236}">
                <a16:creationId xmlns:a16="http://schemas.microsoft.com/office/drawing/2014/main" id="{0603C5ED-56AC-9477-F652-64B343193C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7149" y="449781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278153ac3dd_1_19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42</a:t>
            </a:fld>
            <a:endParaRPr/>
          </a:p>
        </p:txBody>
      </p:sp>
      <p:graphicFrame>
        <p:nvGraphicFramePr>
          <p:cNvPr id="577" name="Google Shape;577;g278153ac3dd_1_195"/>
          <p:cNvGraphicFramePr/>
          <p:nvPr>
            <p:extLst>
              <p:ext uri="{D42A27DB-BD31-4B8C-83A1-F6EECF244321}">
                <p14:modId xmlns:p14="http://schemas.microsoft.com/office/powerpoint/2010/main" val="1885422988"/>
              </p:ext>
            </p:extLst>
          </p:nvPr>
        </p:nvGraphicFramePr>
        <p:xfrm>
          <a:off x="182950" y="736050"/>
          <a:ext cx="8678400" cy="261363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8.16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a:pPr>
                      <a:r>
                        <a:rPr lang="en-US" sz="1200" b="1">
                          <a:latin typeface="Times New Roman"/>
                          <a:ea typeface="Times New Roman"/>
                          <a:cs typeface="Times New Roman"/>
                          <a:sym typeface="Times New Roman"/>
                        </a:rPr>
                        <a:t>recognize and describe the graph of a linear function with a slope that is positive, negative, or zero; </a:t>
                      </a:r>
                      <a:r>
                        <a:rPr lang="en-US" sz="1200">
                          <a:solidFill>
                            <a:srgbClr val="980000"/>
                          </a:solidFill>
                          <a:latin typeface="Times New Roman"/>
                          <a:ea typeface="Times New Roman"/>
                          <a:cs typeface="Times New Roman"/>
                          <a:sym typeface="Times New Roman"/>
                        </a:rPr>
                        <a:t>[Moved to Grade 7]</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2"/>
                      </a:pPr>
                      <a:r>
                        <a:rPr lang="en-US" sz="1200" b="1">
                          <a:latin typeface="Times New Roman"/>
                          <a:ea typeface="Times New Roman"/>
                          <a:cs typeface="Times New Roman"/>
                          <a:sym typeface="Times New Roman"/>
                        </a:rPr>
                        <a:t>identify the slope and </a:t>
                      </a:r>
                      <a:r>
                        <a:rPr lang="en-US" sz="1200" b="1" i="1">
                          <a:latin typeface="Times New Roman"/>
                          <a:ea typeface="Times New Roman"/>
                          <a:cs typeface="Times New Roman"/>
                          <a:sym typeface="Times New Roman"/>
                        </a:rPr>
                        <a:t>y-</a:t>
                      </a:r>
                      <a:r>
                        <a:rPr lang="en-US" sz="1200" b="1">
                          <a:latin typeface="Times New Roman"/>
                          <a:ea typeface="Times New Roman"/>
                          <a:cs typeface="Times New Roman"/>
                          <a:sym typeface="Times New Roman"/>
                        </a:rPr>
                        <a:t>intercept of a linear function given a table of values, a graph, or an equation in </a:t>
                      </a:r>
                      <a:r>
                        <a:rPr lang="en-US" sz="1200" b="1" i="1">
                          <a:latin typeface="Times New Roman"/>
                          <a:ea typeface="Times New Roman"/>
                          <a:cs typeface="Times New Roman"/>
                          <a:sym typeface="Times New Roman"/>
                        </a:rPr>
                        <a:t>y = mx + b</a:t>
                      </a:r>
                      <a:r>
                        <a:rPr lang="en-US" sz="1200" b="1">
                          <a:latin typeface="Times New Roman"/>
                          <a:ea typeface="Times New Roman"/>
                          <a:cs typeface="Times New Roman"/>
                          <a:sym typeface="Times New Roman"/>
                        </a:rPr>
                        <a:t> form;</a:t>
                      </a:r>
                      <a:endParaRPr sz="1200" b="1">
                        <a:latin typeface="Times New Roman"/>
                        <a:ea typeface="Times New Roman"/>
                        <a:cs typeface="Times New Roman"/>
                        <a:sym typeface="Times New Roman"/>
                      </a:endParaRPr>
                    </a:p>
                    <a:p>
                      <a:pPr marL="8001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Recognize and describe a line with a slope that is positive, negative, or zero (0). (a) </a:t>
                      </a:r>
                      <a:r>
                        <a:rPr lang="en-US" sz="1200">
                          <a:solidFill>
                            <a:srgbClr val="980000"/>
                          </a:solidFill>
                          <a:latin typeface="Times New Roman"/>
                          <a:ea typeface="Times New Roman"/>
                          <a:cs typeface="Times New Roman"/>
                          <a:sym typeface="Times New Roman"/>
                        </a:rPr>
                        <a:t>[Deleted; included in Grade 7]</a:t>
                      </a:r>
                      <a:endParaRPr sz="1200" b="1">
                        <a:latin typeface="Times New Roman"/>
                        <a:ea typeface="Times New Roman"/>
                        <a:cs typeface="Times New Roman"/>
                        <a:sym typeface="Times New Roman"/>
                      </a:endParaRPr>
                    </a:p>
                    <a:p>
                      <a:pPr marL="0" lvl="0" indent="0" algn="l" rtl="0">
                        <a:spcBef>
                          <a:spcPts val="300"/>
                        </a:spcBef>
                        <a:spcAft>
                          <a:spcPts val="300"/>
                        </a:spcAft>
                        <a:buNone/>
                      </a:pP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8.PFA.3 The student </a:t>
                      </a:r>
                      <a:r>
                        <a:rPr lang="en-US" sz="1200" b="1">
                          <a:solidFill>
                            <a:schemeClr val="accent3">
                              <a:lumMod val="50000"/>
                            </a:schemeClr>
                          </a:solidFill>
                          <a:latin typeface="Times New Roman"/>
                          <a:ea typeface="Times New Roman"/>
                          <a:cs typeface="Times New Roman"/>
                          <a:sym typeface="Times New Roman"/>
                        </a:rPr>
                        <a:t>will represent and solve problems, including those in context, by using linear functions and analyzing their key characteristics </a:t>
                      </a:r>
                      <a:r>
                        <a:rPr lang="en-US" sz="1200" b="1">
                          <a:latin typeface="Times New Roman"/>
                          <a:ea typeface="Times New Roman"/>
                          <a:cs typeface="Times New Roman"/>
                          <a:sym typeface="Times New Roman"/>
                        </a:rPr>
                        <a:t>(the value of the y-intercept (b) and the coordinates of the ordered pairs in graphs will be limited to integers).</a:t>
                      </a:r>
                      <a:endParaRPr sz="1200" b="1">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solidFill>
                            <a:srgbClr val="980000"/>
                          </a:solidFill>
                          <a:latin typeface="Times New Roman"/>
                          <a:ea typeface="Times New Roman"/>
                          <a:cs typeface="Times New Roman"/>
                          <a:sym typeface="Times New Roman"/>
                        </a:rPr>
                        <a:t>Determine how adding a constant (</a:t>
                      </a:r>
                      <a:r>
                        <a:rPr lang="en-US" sz="1200" i="1">
                          <a:solidFill>
                            <a:srgbClr val="980000"/>
                          </a:solidFill>
                          <a:latin typeface="Times New Roman"/>
                          <a:ea typeface="Times New Roman"/>
                          <a:cs typeface="Times New Roman"/>
                          <a:sym typeface="Times New Roman"/>
                        </a:rPr>
                        <a:t>b</a:t>
                      </a:r>
                      <a:r>
                        <a:rPr lang="en-US" sz="1200">
                          <a:solidFill>
                            <a:srgbClr val="980000"/>
                          </a:solidFill>
                          <a:latin typeface="Times New Roman"/>
                          <a:ea typeface="Times New Roman"/>
                          <a:cs typeface="Times New Roman"/>
                          <a:sym typeface="Times New Roman"/>
                        </a:rPr>
                        <a:t>) to the equation of a proportional relationship </a:t>
                      </a:r>
                      <a:r>
                        <a:rPr lang="en-US" sz="1200" i="1">
                          <a:solidFill>
                            <a:srgbClr val="980000"/>
                          </a:solidFill>
                          <a:latin typeface="Times New Roman"/>
                          <a:ea typeface="Times New Roman"/>
                          <a:cs typeface="Times New Roman"/>
                          <a:sym typeface="Times New Roman"/>
                        </a:rPr>
                        <a:t>y</a:t>
                      </a:r>
                      <a:r>
                        <a:rPr lang="en-US" sz="1200">
                          <a:solidFill>
                            <a:srgbClr val="980000"/>
                          </a:solidFill>
                          <a:latin typeface="Times New Roman"/>
                          <a:ea typeface="Times New Roman"/>
                          <a:cs typeface="Times New Roman"/>
                          <a:sym typeface="Times New Roman"/>
                        </a:rPr>
                        <a:t> = </a:t>
                      </a:r>
                      <a:r>
                        <a:rPr lang="en-US" sz="1200" i="1">
                          <a:solidFill>
                            <a:srgbClr val="980000"/>
                          </a:solidFill>
                          <a:latin typeface="Times New Roman"/>
                          <a:ea typeface="Times New Roman"/>
                          <a:cs typeface="Times New Roman"/>
                          <a:sym typeface="Times New Roman"/>
                        </a:rPr>
                        <a:t>mx</a:t>
                      </a:r>
                      <a:r>
                        <a:rPr lang="en-US" sz="1200">
                          <a:solidFill>
                            <a:srgbClr val="980000"/>
                          </a:solidFill>
                          <a:latin typeface="Times New Roman"/>
                          <a:ea typeface="Times New Roman"/>
                          <a:cs typeface="Times New Roman"/>
                          <a:sym typeface="Times New Roman"/>
                        </a:rPr>
                        <a:t> will translate the line on a graph.</a:t>
                      </a:r>
                      <a:r>
                        <a:rPr lang="en-US"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l" rtl="0">
                        <a:spcBef>
                          <a:spcPts val="300"/>
                        </a:spcBef>
                        <a:spcAft>
                          <a:spcPts val="300"/>
                        </a:spcAft>
                        <a:buNone/>
                      </a:pPr>
                      <a:endParaRPr sz="1200" b="1">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78" name="Google Shape;578;g278153ac3dd_1_195"/>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8.16 (2016) - Standard 8.pfa.3 (2023) (1 of 3)</a:t>
            </a:r>
          </a:p>
        </p:txBody>
      </p:sp>
      <p:sp>
        <p:nvSpPr>
          <p:cNvPr id="579" name="Google Shape;579;g278153ac3dd_1_195"/>
          <p:cNvSpPr txBox="1"/>
          <p:nvPr/>
        </p:nvSpPr>
        <p:spPr>
          <a:xfrm>
            <a:off x="0" y="4204150"/>
            <a:ext cx="9144000" cy="9393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8.16a moved to Grade 7</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Introduction of y-intercept is moved from Grade 7 to Grade 8</a:t>
            </a:r>
            <a:endParaRPr sz="1000">
              <a:solidFill>
                <a:srgbClr val="FFFFFF"/>
              </a:solidFill>
              <a:latin typeface="Georgia"/>
              <a:ea typeface="Georgia"/>
              <a:cs typeface="Georgia"/>
              <a:sym typeface="Georgia"/>
            </a:endParaRPr>
          </a:p>
        </p:txBody>
      </p:sp>
      <p:pic>
        <p:nvPicPr>
          <p:cNvPr id="2" name="slide 42" descr="audio icon- captions are in the notes section of powerpoint">
            <a:hlinkClick r:id="" action="ppaction://media"/>
            <a:extLst>
              <a:ext uri="{FF2B5EF4-FFF2-40B4-BE49-F238E27FC236}">
                <a16:creationId xmlns:a16="http://schemas.microsoft.com/office/drawing/2014/main" id="{1AF1F59A-C475-5958-343A-1CD843B66E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0075" y="440745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278153ac3dd_1_2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43</a:t>
            </a:fld>
            <a:endParaRPr/>
          </a:p>
        </p:txBody>
      </p:sp>
      <p:graphicFrame>
        <p:nvGraphicFramePr>
          <p:cNvPr id="586" name="Google Shape;586;g278153ac3dd_1_234"/>
          <p:cNvGraphicFramePr/>
          <p:nvPr>
            <p:extLst>
              <p:ext uri="{D42A27DB-BD31-4B8C-83A1-F6EECF244321}">
                <p14:modId xmlns:p14="http://schemas.microsoft.com/office/powerpoint/2010/main" val="1978377540"/>
              </p:ext>
            </p:extLst>
          </p:nvPr>
        </p:nvGraphicFramePr>
        <p:xfrm>
          <a:off x="182950" y="621111"/>
          <a:ext cx="8678400" cy="403857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8.16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2"/>
                      </a:pPr>
                      <a:r>
                        <a:rPr lang="en-US" sz="1200" b="1">
                          <a:latin typeface="Times New Roman"/>
                          <a:ea typeface="Times New Roman"/>
                          <a:cs typeface="Times New Roman"/>
                          <a:sym typeface="Times New Roman"/>
                        </a:rPr>
                        <a:t>identify the slope and </a:t>
                      </a:r>
                      <a:r>
                        <a:rPr lang="en-US" sz="1200" b="1" i="1">
                          <a:latin typeface="Times New Roman"/>
                          <a:ea typeface="Times New Roman"/>
                          <a:cs typeface="Times New Roman"/>
                          <a:sym typeface="Times New Roman"/>
                        </a:rPr>
                        <a:t>y-</a:t>
                      </a:r>
                      <a:r>
                        <a:rPr lang="en-US" sz="1200" b="1">
                          <a:latin typeface="Times New Roman"/>
                          <a:ea typeface="Times New Roman"/>
                          <a:cs typeface="Times New Roman"/>
                          <a:sym typeface="Times New Roman"/>
                        </a:rPr>
                        <a:t>intercept of a linear function given a table of values, a graph, or an equation in </a:t>
                      </a:r>
                      <a:r>
                        <a:rPr lang="en-US" sz="1200" b="1" i="1">
                          <a:latin typeface="Times New Roman"/>
                          <a:ea typeface="Times New Roman"/>
                          <a:cs typeface="Times New Roman"/>
                          <a:sym typeface="Times New Roman"/>
                        </a:rPr>
                        <a:t>y = mx + b</a:t>
                      </a:r>
                      <a:r>
                        <a:rPr lang="en-US" sz="1200" b="1">
                          <a:latin typeface="Times New Roman"/>
                          <a:ea typeface="Times New Roman"/>
                          <a:cs typeface="Times New Roman"/>
                          <a:sym typeface="Times New Roman"/>
                        </a:rPr>
                        <a:t> form;</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2"/>
                      </a:pPr>
                      <a:r>
                        <a:rPr lang="en-US" sz="1200" b="1">
                          <a:latin typeface="Times New Roman"/>
                          <a:ea typeface="Times New Roman"/>
                          <a:cs typeface="Times New Roman"/>
                          <a:sym typeface="Times New Roman"/>
                        </a:rPr>
                        <a:t>determine the independent and dependent variable, given a practical situation modeled by a linear function;</a:t>
                      </a:r>
                      <a:endParaRPr sz="1200" b="1">
                        <a:latin typeface="Times New Roman"/>
                        <a:ea typeface="Times New Roman"/>
                        <a:cs typeface="Times New Roman"/>
                        <a:sym typeface="Times New Roman"/>
                      </a:endParaRPr>
                    </a:p>
                    <a:p>
                      <a:pPr marL="9144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Given a table of values for a linear function, identify the slope and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intercept. The table will include the coordinate of the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intercept. (b)</a:t>
                      </a:r>
                      <a:endParaRPr sz="1200">
                        <a:latin typeface="Times New Roman"/>
                        <a:ea typeface="Times New Roman"/>
                        <a:cs typeface="Times New Roman"/>
                        <a:sym typeface="Times New Roman"/>
                      </a:endParaRPr>
                    </a:p>
                    <a:p>
                      <a:pPr marL="9144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Given a linear function in the form </a:t>
                      </a:r>
                      <a:r>
                        <a:rPr lang="en-US" sz="1200" i="1">
                          <a:latin typeface="Times New Roman"/>
                          <a:ea typeface="Times New Roman"/>
                          <a:cs typeface="Times New Roman"/>
                          <a:sym typeface="Times New Roman"/>
                        </a:rPr>
                        <a:t>y = mx + b</a:t>
                      </a:r>
                      <a:r>
                        <a:rPr lang="en-US" sz="1200">
                          <a:latin typeface="Times New Roman"/>
                          <a:ea typeface="Times New Roman"/>
                          <a:cs typeface="Times New Roman"/>
                          <a:sym typeface="Times New Roman"/>
                        </a:rPr>
                        <a:t>, identify the slope and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intercept. (b)</a:t>
                      </a:r>
                      <a:endParaRPr sz="1200">
                        <a:latin typeface="Times New Roman"/>
                        <a:ea typeface="Times New Roman"/>
                        <a:cs typeface="Times New Roman"/>
                        <a:sym typeface="Times New Roman"/>
                      </a:endParaRPr>
                    </a:p>
                    <a:p>
                      <a:pPr marL="9144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Given the graph of a linear function, identify the slope and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intercept. The value of the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intercept will be limited to integers. The coordinates of the ordered pairs shown in the graph will be limited to integers. (b)</a:t>
                      </a:r>
                      <a:endParaRPr sz="1200">
                        <a:latin typeface="Times New Roman"/>
                        <a:ea typeface="Times New Roman"/>
                        <a:cs typeface="Times New Roman"/>
                        <a:sym typeface="Times New Roman"/>
                      </a:endParaRPr>
                    </a:p>
                    <a:p>
                      <a:pPr marL="9144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Identify the dependent and independent variable, given a practical situation modeled by a linear function. (c)</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8.PFA.3 The student </a:t>
                      </a:r>
                      <a:r>
                        <a:rPr lang="en-US" sz="1200" b="1">
                          <a:solidFill>
                            <a:schemeClr val="accent3">
                              <a:lumMod val="50000"/>
                            </a:schemeClr>
                          </a:solidFill>
                          <a:latin typeface="Times New Roman"/>
                          <a:ea typeface="Times New Roman"/>
                          <a:cs typeface="Times New Roman"/>
                          <a:sym typeface="Times New Roman"/>
                        </a:rPr>
                        <a:t>will represent and solve problems, including those in context, by using linear functions and analyzing their key characteristics (the </a:t>
                      </a:r>
                      <a:r>
                        <a:rPr lang="en-US" sz="1200" b="1">
                          <a:latin typeface="Times New Roman"/>
                          <a:ea typeface="Times New Roman"/>
                          <a:cs typeface="Times New Roman"/>
                          <a:sym typeface="Times New Roman"/>
                        </a:rPr>
                        <a:t>value of the y-intercept (b) and the coordinates of the ordered pairs in graphs will be limited to integers).</a:t>
                      </a:r>
                      <a:endParaRPr sz="1200" b="1">
                        <a:latin typeface="Times New Roman"/>
                        <a:ea typeface="Times New Roman"/>
                        <a:cs typeface="Times New Roman"/>
                        <a:sym typeface="Times New Roman"/>
                      </a:endParaRPr>
                    </a:p>
                    <a:p>
                      <a:pPr marL="457200" lvl="0" indent="-304800" algn="l" rtl="0">
                        <a:spcBef>
                          <a:spcPts val="1200"/>
                        </a:spcBef>
                        <a:spcAft>
                          <a:spcPts val="300"/>
                        </a:spcAft>
                        <a:buSzPts val="1200"/>
                        <a:buFont typeface="Times New Roman"/>
                        <a:buAutoNum type="alphaLcParenR" startAt="2"/>
                      </a:pPr>
                      <a:r>
                        <a:rPr lang="en-US" sz="1200">
                          <a:solidFill>
                            <a:srgbClr val="980000"/>
                          </a:solidFill>
                          <a:latin typeface="Times New Roman"/>
                          <a:ea typeface="Times New Roman"/>
                          <a:cs typeface="Times New Roman"/>
                          <a:sym typeface="Times New Roman"/>
                        </a:rPr>
                        <a:t>Describe key characteristics</a:t>
                      </a:r>
                      <a:r>
                        <a:rPr lang="en-US" sz="1200">
                          <a:latin typeface="Times New Roman"/>
                          <a:ea typeface="Times New Roman"/>
                          <a:cs typeface="Times New Roman"/>
                          <a:sym typeface="Times New Roman"/>
                        </a:rPr>
                        <a:t> of linear functions including slope (</a:t>
                      </a:r>
                      <a:r>
                        <a:rPr lang="en-US" sz="1200" i="1">
                          <a:latin typeface="Times New Roman"/>
                          <a:ea typeface="Times New Roman"/>
                          <a:cs typeface="Times New Roman"/>
                          <a:sym typeface="Times New Roman"/>
                        </a:rPr>
                        <a:t>m</a:t>
                      </a:r>
                      <a:r>
                        <a:rPr lang="en-US" sz="1200">
                          <a:latin typeface="Times New Roman"/>
                          <a:ea typeface="Times New Roman"/>
                          <a:cs typeface="Times New Roman"/>
                          <a:sym typeface="Times New Roman"/>
                        </a:rPr>
                        <a:t>),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intercept (</a:t>
                      </a:r>
                      <a:r>
                        <a:rPr lang="en-US" sz="1200" i="1">
                          <a:latin typeface="Times New Roman"/>
                          <a:ea typeface="Times New Roman"/>
                          <a:cs typeface="Times New Roman"/>
                          <a:sym typeface="Times New Roman"/>
                        </a:rPr>
                        <a:t>b</a:t>
                      </a:r>
                      <a:r>
                        <a:rPr lang="en-US" sz="1200">
                          <a:latin typeface="Times New Roman"/>
                          <a:ea typeface="Times New Roman"/>
                          <a:cs typeface="Times New Roman"/>
                          <a:sym typeface="Times New Roman"/>
                        </a:rPr>
                        <a:t>), and independent and dependent variables.</a:t>
                      </a:r>
                      <a:endParaRPr sz="1200" b="1">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87" name="Google Shape;587;g278153ac3dd_1_234"/>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8.16 (2016) - Standard 8.pfa.3 (2023) (2 of 3)</a:t>
            </a:r>
          </a:p>
        </p:txBody>
      </p:sp>
      <p:sp>
        <p:nvSpPr>
          <p:cNvPr id="588" name="Google Shape;588;g278153ac3dd_1_234"/>
          <p:cNvSpPr txBox="1"/>
          <p:nvPr/>
        </p:nvSpPr>
        <p:spPr>
          <a:xfrm>
            <a:off x="0" y="4616700"/>
            <a:ext cx="9144000" cy="5268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Describe key characteristics of linear functions</a:t>
            </a:r>
            <a:endParaRPr sz="1000">
              <a:solidFill>
                <a:srgbClr val="FFFFFF"/>
              </a:solidFill>
              <a:latin typeface="Georgia"/>
              <a:ea typeface="Georgia"/>
              <a:cs typeface="Georgia"/>
              <a:sym typeface="Georgia"/>
            </a:endParaRPr>
          </a:p>
        </p:txBody>
      </p:sp>
      <p:pic>
        <p:nvPicPr>
          <p:cNvPr id="3" name="slide 43" descr="audio icon- captions are in the notes section of powerpoint">
            <a:hlinkClick r:id="" action="ppaction://media"/>
            <a:extLst>
              <a:ext uri="{FF2B5EF4-FFF2-40B4-BE49-F238E27FC236}">
                <a16:creationId xmlns:a16="http://schemas.microsoft.com/office/drawing/2014/main" id="{990B8F8A-B440-EC3B-D551-A8FB790599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5394" y="4396589"/>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278153ac3dd_1_2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44</a:t>
            </a:fld>
            <a:endParaRPr/>
          </a:p>
        </p:txBody>
      </p:sp>
      <p:graphicFrame>
        <p:nvGraphicFramePr>
          <p:cNvPr id="595" name="Google Shape;595;g278153ac3dd_1_227"/>
          <p:cNvGraphicFramePr/>
          <p:nvPr>
            <p:extLst>
              <p:ext uri="{D42A27DB-BD31-4B8C-83A1-F6EECF244321}">
                <p14:modId xmlns:p14="http://schemas.microsoft.com/office/powerpoint/2010/main" val="1783168901"/>
              </p:ext>
            </p:extLst>
          </p:nvPr>
        </p:nvGraphicFramePr>
        <p:xfrm>
          <a:off x="182950" y="736050"/>
          <a:ext cx="8678400" cy="348993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8.16 The student will</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4"/>
                      </a:pPr>
                      <a:r>
                        <a:rPr lang="en-US" sz="1200" b="1">
                          <a:latin typeface="Times New Roman"/>
                          <a:ea typeface="Times New Roman"/>
                          <a:cs typeface="Times New Roman"/>
                          <a:sym typeface="Times New Roman"/>
                        </a:rPr>
                        <a:t>graph a linear function given the equation in </a:t>
                      </a:r>
                      <a:r>
                        <a:rPr lang="en-US" sz="1200" b="1" i="1">
                          <a:latin typeface="Times New Roman"/>
                          <a:ea typeface="Times New Roman"/>
                          <a:cs typeface="Times New Roman"/>
                          <a:sym typeface="Times New Roman"/>
                        </a:rPr>
                        <a:t>y = mx + b</a:t>
                      </a:r>
                      <a:r>
                        <a:rPr lang="en-US" sz="1200" b="1">
                          <a:latin typeface="Times New Roman"/>
                          <a:ea typeface="Times New Roman"/>
                          <a:cs typeface="Times New Roman"/>
                          <a:sym typeface="Times New Roman"/>
                        </a:rPr>
                        <a:t> form; and</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4"/>
                      </a:pPr>
                      <a:r>
                        <a:rPr lang="en-US" sz="1200" b="1">
                          <a:latin typeface="Times New Roman"/>
                          <a:ea typeface="Times New Roman"/>
                          <a:cs typeface="Times New Roman"/>
                          <a:sym typeface="Times New Roman"/>
                        </a:rPr>
                        <a:t>make connections between and among representations of a linear function using verbal descriptions, tables, equations, and graphs.</a:t>
                      </a:r>
                      <a:endParaRPr sz="1200">
                        <a:latin typeface="Times New Roman"/>
                        <a:ea typeface="Times New Roman"/>
                        <a:cs typeface="Times New Roman"/>
                        <a:sym typeface="Times New Roman"/>
                      </a:endParaRPr>
                    </a:p>
                    <a:p>
                      <a:pPr marL="9144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Given the equation of a linear function in the form </a:t>
                      </a:r>
                      <a:r>
                        <a:rPr lang="en-US" sz="1200" i="1">
                          <a:latin typeface="Times New Roman"/>
                          <a:ea typeface="Times New Roman"/>
                          <a:cs typeface="Times New Roman"/>
                          <a:sym typeface="Times New Roman"/>
                        </a:rPr>
                        <a:t>y = mx + b</a:t>
                      </a:r>
                      <a:r>
                        <a:rPr lang="en-US" sz="1200">
                          <a:latin typeface="Times New Roman"/>
                          <a:ea typeface="Times New Roman"/>
                          <a:cs typeface="Times New Roman"/>
                          <a:sym typeface="Times New Roman"/>
                        </a:rPr>
                        <a:t>, graph the function. The value of the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intercept will be limited to integers. (d)</a:t>
                      </a:r>
                      <a:endParaRPr sz="1200">
                        <a:latin typeface="Times New Roman"/>
                        <a:ea typeface="Times New Roman"/>
                        <a:cs typeface="Times New Roman"/>
                        <a:sym typeface="Times New Roman"/>
                      </a:endParaRPr>
                    </a:p>
                    <a:p>
                      <a:pPr marL="9144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Write the equation of a linear function in the form </a:t>
                      </a:r>
                      <a:r>
                        <a:rPr lang="en-US" sz="1200" i="1">
                          <a:latin typeface="Times New Roman"/>
                          <a:ea typeface="Times New Roman"/>
                          <a:cs typeface="Times New Roman"/>
                          <a:sym typeface="Times New Roman"/>
                        </a:rPr>
                        <a:t>y = mx + b</a:t>
                      </a:r>
                      <a:r>
                        <a:rPr lang="en-US" sz="1200">
                          <a:latin typeface="Times New Roman"/>
                          <a:ea typeface="Times New Roman"/>
                          <a:cs typeface="Times New Roman"/>
                          <a:sym typeface="Times New Roman"/>
                        </a:rPr>
                        <a:t> given values for the slope, </a:t>
                      </a:r>
                      <a:r>
                        <a:rPr lang="en-US" sz="1200" i="1">
                          <a:latin typeface="Times New Roman"/>
                          <a:ea typeface="Times New Roman"/>
                          <a:cs typeface="Times New Roman"/>
                          <a:sym typeface="Times New Roman"/>
                        </a:rPr>
                        <a:t>m, </a:t>
                      </a:r>
                      <a:r>
                        <a:rPr lang="en-US" sz="1200">
                          <a:latin typeface="Times New Roman"/>
                          <a:ea typeface="Times New Roman"/>
                          <a:cs typeface="Times New Roman"/>
                          <a:sym typeface="Times New Roman"/>
                        </a:rPr>
                        <a:t>and the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intercept or given a practical situation in which the slope, </a:t>
                      </a:r>
                      <a:r>
                        <a:rPr lang="en-US" sz="1200" i="1">
                          <a:latin typeface="Times New Roman"/>
                          <a:ea typeface="Times New Roman"/>
                          <a:cs typeface="Times New Roman"/>
                          <a:sym typeface="Times New Roman"/>
                        </a:rPr>
                        <a:t>m</a:t>
                      </a:r>
                      <a:r>
                        <a:rPr lang="en-US" sz="1200">
                          <a:latin typeface="Times New Roman"/>
                          <a:ea typeface="Times New Roman"/>
                          <a:cs typeface="Times New Roman"/>
                          <a:sym typeface="Times New Roman"/>
                        </a:rPr>
                        <a:t>, and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intercept are described verbally. (e)</a:t>
                      </a:r>
                      <a:endParaRPr sz="1200">
                        <a:latin typeface="Times New Roman"/>
                        <a:ea typeface="Times New Roman"/>
                        <a:cs typeface="Times New Roman"/>
                        <a:sym typeface="Times New Roman"/>
                      </a:endParaRPr>
                    </a:p>
                    <a:p>
                      <a:pPr marL="914400" lvl="0" indent="-304800" algn="l" rtl="0">
                        <a:spcBef>
                          <a:spcPts val="0"/>
                        </a:spcBef>
                        <a:spcAft>
                          <a:spcPts val="0"/>
                        </a:spcAft>
                        <a:buSzPts val="1200"/>
                        <a:buFont typeface="Times New Roman"/>
                        <a:buChar char="●"/>
                      </a:pPr>
                      <a:r>
                        <a:rPr lang="en-US" sz="1200">
                          <a:latin typeface="Times New Roman"/>
                          <a:ea typeface="Times New Roman"/>
                          <a:cs typeface="Times New Roman"/>
                          <a:sym typeface="Times New Roman"/>
                        </a:rPr>
                        <a:t>Make connections between and among representations of a linear function using verbal descriptions, tables, equations, and graphs. (e).</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8.PFA.3 The student </a:t>
                      </a:r>
                      <a:r>
                        <a:rPr lang="en-US" sz="1200" b="1">
                          <a:solidFill>
                            <a:schemeClr val="accent3">
                              <a:lumMod val="50000"/>
                            </a:schemeClr>
                          </a:solidFill>
                          <a:latin typeface="Times New Roman"/>
                          <a:ea typeface="Times New Roman"/>
                          <a:cs typeface="Times New Roman"/>
                          <a:sym typeface="Times New Roman"/>
                        </a:rPr>
                        <a:t>will represent and solve problems, including those in context, by using linear functions and analyzing their key characteristics (</a:t>
                      </a:r>
                      <a:r>
                        <a:rPr lang="en-US" sz="1200" b="1">
                          <a:latin typeface="Times New Roman"/>
                          <a:ea typeface="Times New Roman"/>
                          <a:cs typeface="Times New Roman"/>
                          <a:sym typeface="Times New Roman"/>
                        </a:rPr>
                        <a:t>the value of the y-intercept (b) and the coordinates of the ordered pairs in graphs will be limited to integers).</a:t>
                      </a:r>
                      <a:endParaRPr sz="1200" b="1">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startAt="3"/>
                      </a:pPr>
                      <a:r>
                        <a:rPr lang="en-US" sz="1200">
                          <a:latin typeface="Times New Roman"/>
                          <a:ea typeface="Times New Roman"/>
                          <a:cs typeface="Times New Roman"/>
                          <a:sym typeface="Times New Roman"/>
                        </a:rPr>
                        <a:t>Graph a linear function given a table, equation, or a situation in context.</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startAt="3"/>
                      </a:pPr>
                      <a:r>
                        <a:rPr lang="en-US" sz="1200">
                          <a:solidFill>
                            <a:srgbClr val="980000"/>
                          </a:solidFill>
                          <a:latin typeface="Times New Roman"/>
                          <a:ea typeface="Times New Roman"/>
                          <a:cs typeface="Times New Roman"/>
                          <a:sym typeface="Times New Roman"/>
                        </a:rPr>
                        <a:t>Create a table of values</a:t>
                      </a:r>
                      <a:r>
                        <a:rPr lang="en-US" sz="1200">
                          <a:latin typeface="Times New Roman"/>
                          <a:ea typeface="Times New Roman"/>
                          <a:cs typeface="Times New Roman"/>
                          <a:sym typeface="Times New Roman"/>
                        </a:rPr>
                        <a:t> for a linear function given a graph, equation in the form of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 = </a:t>
                      </a:r>
                      <a:r>
                        <a:rPr lang="en-US" sz="1200" i="1">
                          <a:latin typeface="Times New Roman"/>
                          <a:ea typeface="Times New Roman"/>
                          <a:cs typeface="Times New Roman"/>
                          <a:sym typeface="Times New Roman"/>
                        </a:rPr>
                        <a:t>mx</a:t>
                      </a:r>
                      <a:r>
                        <a:rPr lang="en-US" sz="1200">
                          <a:latin typeface="Times New Roman"/>
                          <a:ea typeface="Times New Roman"/>
                          <a:cs typeface="Times New Roman"/>
                          <a:sym typeface="Times New Roman"/>
                        </a:rPr>
                        <a:t> + </a:t>
                      </a:r>
                      <a:r>
                        <a:rPr lang="en-US" sz="1200" i="1">
                          <a:latin typeface="Times New Roman"/>
                          <a:ea typeface="Times New Roman"/>
                          <a:cs typeface="Times New Roman"/>
                          <a:sym typeface="Times New Roman"/>
                        </a:rPr>
                        <a:t>b</a:t>
                      </a:r>
                      <a:r>
                        <a:rPr lang="en-US" sz="1200">
                          <a:latin typeface="Times New Roman"/>
                          <a:ea typeface="Times New Roman"/>
                          <a:cs typeface="Times New Roman"/>
                          <a:sym typeface="Times New Roman"/>
                        </a:rPr>
                        <a:t>, or context.</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startAt="3"/>
                      </a:pPr>
                      <a:r>
                        <a:rPr lang="en-US" sz="1200">
                          <a:latin typeface="Times New Roman"/>
                          <a:ea typeface="Times New Roman"/>
                          <a:cs typeface="Times New Roman"/>
                          <a:sym typeface="Times New Roman"/>
                        </a:rPr>
                        <a:t>Write an equation of a linear function in the form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 = </a:t>
                      </a:r>
                      <a:r>
                        <a:rPr lang="en-US" sz="1200" i="1">
                          <a:latin typeface="Times New Roman"/>
                          <a:ea typeface="Times New Roman"/>
                          <a:cs typeface="Times New Roman"/>
                          <a:sym typeface="Times New Roman"/>
                        </a:rPr>
                        <a:t>mx</a:t>
                      </a:r>
                      <a:r>
                        <a:rPr lang="en-US" sz="1200">
                          <a:latin typeface="Times New Roman"/>
                          <a:ea typeface="Times New Roman"/>
                          <a:cs typeface="Times New Roman"/>
                          <a:sym typeface="Times New Roman"/>
                        </a:rPr>
                        <a:t> + </a:t>
                      </a:r>
                      <a:r>
                        <a:rPr lang="en-US" sz="1200" i="1">
                          <a:latin typeface="Times New Roman"/>
                          <a:ea typeface="Times New Roman"/>
                          <a:cs typeface="Times New Roman"/>
                          <a:sym typeface="Times New Roman"/>
                        </a:rPr>
                        <a:t>b</a:t>
                      </a:r>
                      <a:r>
                        <a:rPr lang="en-US" sz="1200">
                          <a:latin typeface="Times New Roman"/>
                          <a:ea typeface="Times New Roman"/>
                          <a:cs typeface="Times New Roman"/>
                          <a:sym typeface="Times New Roman"/>
                        </a:rPr>
                        <a:t>, given </a:t>
                      </a:r>
                      <a:r>
                        <a:rPr lang="en-US" sz="1200">
                          <a:solidFill>
                            <a:srgbClr val="980000"/>
                          </a:solidFill>
                          <a:latin typeface="Times New Roman"/>
                          <a:ea typeface="Times New Roman"/>
                          <a:cs typeface="Times New Roman"/>
                          <a:sym typeface="Times New Roman"/>
                        </a:rPr>
                        <a:t>a graph, table, or a situation in context</a:t>
                      </a:r>
                      <a:r>
                        <a:rPr lang="en-US"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startAt="3"/>
                      </a:pPr>
                      <a:r>
                        <a:rPr lang="en-US" sz="1200">
                          <a:solidFill>
                            <a:srgbClr val="980000"/>
                          </a:solidFill>
                          <a:latin typeface="Times New Roman"/>
                          <a:ea typeface="Times New Roman"/>
                          <a:cs typeface="Times New Roman"/>
                          <a:sym typeface="Times New Roman"/>
                        </a:rPr>
                        <a:t>Create a context </a:t>
                      </a:r>
                      <a:r>
                        <a:rPr lang="en-US" sz="1200">
                          <a:latin typeface="Times New Roman"/>
                          <a:ea typeface="Times New Roman"/>
                          <a:cs typeface="Times New Roman"/>
                          <a:sym typeface="Times New Roman"/>
                        </a:rPr>
                        <a:t>for a linear function given a graph, table, or equation in the form </a:t>
                      </a:r>
                      <a:r>
                        <a:rPr lang="en-US" sz="1200" i="1">
                          <a:latin typeface="Times New Roman"/>
                          <a:ea typeface="Times New Roman"/>
                          <a:cs typeface="Times New Roman"/>
                          <a:sym typeface="Times New Roman"/>
                        </a:rPr>
                        <a:t>y</a:t>
                      </a:r>
                      <a:r>
                        <a:rPr lang="en-US" sz="1200">
                          <a:latin typeface="Times New Roman"/>
                          <a:ea typeface="Times New Roman"/>
                          <a:cs typeface="Times New Roman"/>
                          <a:sym typeface="Times New Roman"/>
                        </a:rPr>
                        <a:t> = </a:t>
                      </a:r>
                      <a:r>
                        <a:rPr lang="en-US" sz="1200" i="1">
                          <a:latin typeface="Times New Roman"/>
                          <a:ea typeface="Times New Roman"/>
                          <a:cs typeface="Times New Roman"/>
                          <a:sym typeface="Times New Roman"/>
                        </a:rPr>
                        <a:t>mx</a:t>
                      </a:r>
                      <a:r>
                        <a:rPr lang="en-US" sz="1200">
                          <a:latin typeface="Times New Roman"/>
                          <a:ea typeface="Times New Roman"/>
                          <a:cs typeface="Times New Roman"/>
                          <a:sym typeface="Times New Roman"/>
                        </a:rPr>
                        <a:t> + </a:t>
                      </a:r>
                      <a:r>
                        <a:rPr lang="en-US" sz="1200" i="1">
                          <a:latin typeface="Times New Roman"/>
                          <a:ea typeface="Times New Roman"/>
                          <a:cs typeface="Times New Roman"/>
                          <a:sym typeface="Times New Roman"/>
                        </a:rPr>
                        <a:t>b</a:t>
                      </a:r>
                      <a:r>
                        <a:rPr lang="en-US" sz="1200">
                          <a:latin typeface="Times New Roman"/>
                          <a:ea typeface="Times New Roman"/>
                          <a:cs typeface="Times New Roman"/>
                          <a:sym typeface="Times New Roman"/>
                        </a:rPr>
                        <a:t>.</a:t>
                      </a:r>
                      <a:endParaRPr sz="1200" b="1">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96" name="Google Shape;596;g278153ac3dd_1_227"/>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8.16 (2016) - Standard 8.pfa.3 (2023) (3 of 3)</a:t>
            </a:r>
          </a:p>
        </p:txBody>
      </p:sp>
      <p:sp>
        <p:nvSpPr>
          <p:cNvPr id="597" name="Google Shape;597;g278153ac3dd_1_227"/>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Given one representation create the other three (context, table of values, table, </a:t>
            </a:r>
            <a:r>
              <a:rPr lang="en-US" sz="1000" i="1">
                <a:solidFill>
                  <a:schemeClr val="lt1"/>
                </a:solidFill>
                <a:latin typeface="Georgia"/>
                <a:ea typeface="Georgia"/>
                <a:cs typeface="Georgia"/>
                <a:sym typeface="Georgia"/>
              </a:rPr>
              <a:t>y=</a:t>
            </a:r>
            <a:r>
              <a:rPr lang="en-US" sz="1000" i="1" err="1">
                <a:solidFill>
                  <a:schemeClr val="lt1"/>
                </a:solidFill>
                <a:latin typeface="Georgia"/>
                <a:ea typeface="Georgia"/>
                <a:cs typeface="Georgia"/>
                <a:sym typeface="Georgia"/>
              </a:rPr>
              <a:t>mx+b</a:t>
            </a:r>
            <a:r>
              <a:rPr lang="en-US" sz="1000">
                <a:solidFill>
                  <a:schemeClr val="lt1"/>
                </a:solidFill>
                <a:latin typeface="Georgia"/>
                <a:ea typeface="Georgia"/>
                <a:cs typeface="Georgia"/>
                <a:sym typeface="Georgia"/>
              </a:rPr>
              <a:t>)</a:t>
            </a:r>
            <a:endParaRPr sz="1000">
              <a:solidFill>
                <a:srgbClr val="FFFFFF"/>
              </a:solidFill>
              <a:latin typeface="Georgia"/>
              <a:ea typeface="Georgia"/>
              <a:cs typeface="Georgia"/>
              <a:sym typeface="Georgia"/>
            </a:endParaRPr>
          </a:p>
        </p:txBody>
      </p:sp>
      <p:pic>
        <p:nvPicPr>
          <p:cNvPr id="3" name="slide 44" descr="audio icon- captions are in the notes section of powerpoint">
            <a:hlinkClick r:id="" action="ppaction://media"/>
            <a:extLst>
              <a:ext uri="{FF2B5EF4-FFF2-40B4-BE49-F238E27FC236}">
                <a16:creationId xmlns:a16="http://schemas.microsoft.com/office/drawing/2014/main" id="{44F542D9-4DF8-D614-BE2D-040AE816D4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3275" y="456406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278153ac3dd_1_20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45</a:t>
            </a:fld>
            <a:endParaRPr/>
          </a:p>
        </p:txBody>
      </p:sp>
      <p:graphicFrame>
        <p:nvGraphicFramePr>
          <p:cNvPr id="604" name="Google Shape;604;g278153ac3dd_1_203"/>
          <p:cNvGraphicFramePr/>
          <p:nvPr>
            <p:extLst>
              <p:ext uri="{D42A27DB-BD31-4B8C-83A1-F6EECF244321}">
                <p14:modId xmlns:p14="http://schemas.microsoft.com/office/powerpoint/2010/main" val="2110689762"/>
              </p:ext>
            </p:extLst>
          </p:nvPr>
        </p:nvGraphicFramePr>
        <p:xfrm>
          <a:off x="182950" y="736050"/>
          <a:ext cx="8678400" cy="331467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8.17 The student will solve multistep linear equations in one variable with the variable on one or both sides of the equation, including practical problems that require the solution of a multistep linear equation in one variable.</a:t>
                      </a:r>
                      <a:endParaRPr sz="1200" b="1">
                        <a:latin typeface="Times New Roman"/>
                        <a:ea typeface="Times New Roman"/>
                        <a:cs typeface="Times New Roman"/>
                        <a:sym typeface="Times New Roman"/>
                      </a:endParaRPr>
                    </a:p>
                    <a:p>
                      <a:pPr marL="342900" lvl="0" indent="-304800" algn="l" rtl="0">
                        <a:spcBef>
                          <a:spcPts val="1200"/>
                        </a:spcBef>
                        <a:spcAft>
                          <a:spcPts val="0"/>
                        </a:spcAft>
                        <a:buSzPts val="1200"/>
                        <a:buFont typeface="Times New Roman"/>
                        <a:buChar char="●"/>
                      </a:pPr>
                      <a:r>
                        <a:rPr lang="en-US" sz="1200">
                          <a:latin typeface="Times New Roman"/>
                          <a:ea typeface="Times New Roman"/>
                          <a:cs typeface="Times New Roman"/>
                          <a:sym typeface="Times New Roman"/>
                        </a:rPr>
                        <a:t>Represent and solve multistep linear equations in one variable with the variable on one or both sides of the equation (up to four steps) using a variety of concrete materials and pictorial representations.</a:t>
                      </a:r>
                      <a:endParaRPr sz="1200">
                        <a:latin typeface="Times New Roman"/>
                        <a:ea typeface="Times New Roman"/>
                        <a:cs typeface="Times New Roman"/>
                        <a:sym typeface="Times New Roman"/>
                      </a:endParaRPr>
                    </a:p>
                    <a:p>
                      <a:pPr marL="3429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Apply properties of real numbers and properties of equality to solve multistep linear equations in one variable (up to four steps). Coefficients and numeric terms will be rational. Equations may contain expressions that need to be expanded (using the distributive property) or require collecting like terms to solve.</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8.PFA.4 The student will write and solve multistep linear equations in one variable, including </a:t>
                      </a:r>
                      <a:r>
                        <a:rPr lang="en-US" sz="1200" b="1">
                          <a:solidFill>
                            <a:srgbClr val="980000"/>
                          </a:solidFill>
                          <a:latin typeface="Times New Roman"/>
                          <a:ea typeface="Times New Roman"/>
                          <a:cs typeface="Times New Roman"/>
                          <a:sym typeface="Times New Roman"/>
                        </a:rPr>
                        <a:t>problems in context</a:t>
                      </a:r>
                      <a:r>
                        <a:rPr lang="en-US" sz="1200" b="1">
                          <a:latin typeface="Times New Roman"/>
                          <a:ea typeface="Times New Roman"/>
                          <a:cs typeface="Times New Roman"/>
                          <a:sym typeface="Times New Roman"/>
                        </a:rPr>
                        <a:t> that require the solution of a multistep linear equation in one variable.</a:t>
                      </a:r>
                      <a:endParaRPr sz="1200" b="1">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latin typeface="Times New Roman"/>
                          <a:ea typeface="Times New Roman"/>
                          <a:cs typeface="Times New Roman"/>
                          <a:sym typeface="Times New Roman"/>
                        </a:rPr>
                        <a:t>Represent and solve multistep linear equations in one variable with the variable on one or both sides of the equation (up to four steps) using a variety of concrete materials and pictorial representations.</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a:pPr>
                      <a:r>
                        <a:rPr lang="en-US" sz="1200">
                          <a:latin typeface="Times New Roman"/>
                          <a:ea typeface="Times New Roman"/>
                          <a:cs typeface="Times New Roman"/>
                          <a:sym typeface="Times New Roman"/>
                        </a:rPr>
                        <a:t>Apply properties of real numbers and properties of equality to solve multistep linear equations in one variable (up to four steps). Coefficients and numeric terms will be rational. Equations may contain expressions that need to be expanded (using the distributive property) or require combining like terms to solve.</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605" name="Google Shape;605;g278153ac3dd_1_203"/>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8.17 (2016) - Standard 8.pfa.4 (2023) (1 of 2)</a:t>
            </a:r>
          </a:p>
        </p:txBody>
      </p:sp>
      <p:sp>
        <p:nvSpPr>
          <p:cNvPr id="606" name="Google Shape;606;g278153ac3dd_1_203"/>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No significant changes in the first two knowledge and skills of this standard</a:t>
            </a:r>
            <a:endParaRPr sz="1000">
              <a:solidFill>
                <a:srgbClr val="FFFFFF"/>
              </a:solidFill>
              <a:latin typeface="Georgia"/>
              <a:ea typeface="Georgia"/>
              <a:cs typeface="Georgia"/>
              <a:sym typeface="Georgia"/>
            </a:endParaRPr>
          </a:p>
        </p:txBody>
      </p:sp>
      <p:pic>
        <p:nvPicPr>
          <p:cNvPr id="3" name="slide 45" descr="audio icon- captions are in the notes section of powerpoint">
            <a:hlinkClick r:id="" action="ppaction://media"/>
            <a:extLst>
              <a:ext uri="{FF2B5EF4-FFF2-40B4-BE49-F238E27FC236}">
                <a16:creationId xmlns:a16="http://schemas.microsoft.com/office/drawing/2014/main" id="{ECF8D1ED-65B0-B843-2D84-EF2603C74A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2150" y="456406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278153ac3dd_1_2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46</a:t>
            </a:fld>
            <a:endParaRPr/>
          </a:p>
        </p:txBody>
      </p:sp>
      <p:graphicFrame>
        <p:nvGraphicFramePr>
          <p:cNvPr id="613" name="Google Shape;613;g278153ac3dd_1_258"/>
          <p:cNvGraphicFramePr/>
          <p:nvPr>
            <p:extLst>
              <p:ext uri="{D42A27DB-BD31-4B8C-83A1-F6EECF244321}">
                <p14:modId xmlns:p14="http://schemas.microsoft.com/office/powerpoint/2010/main" val="4242282933"/>
              </p:ext>
            </p:extLst>
          </p:nvPr>
        </p:nvGraphicFramePr>
        <p:xfrm>
          <a:off x="182950" y="736050"/>
          <a:ext cx="8678400" cy="342897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8.17 The student will solve multistep linear equations in one variable with the variable on one or both sides of the equation, including practical problems that require the solution of a multistep linear equation in one variable.</a:t>
                      </a:r>
                      <a:endParaRPr sz="1200">
                        <a:latin typeface="Times New Roman"/>
                        <a:ea typeface="Times New Roman"/>
                        <a:cs typeface="Times New Roman"/>
                        <a:sym typeface="Times New Roman"/>
                      </a:endParaRPr>
                    </a:p>
                    <a:p>
                      <a:pPr marL="342900" lvl="0" indent="-304800" algn="l" rtl="0">
                        <a:spcBef>
                          <a:spcPts val="1200"/>
                        </a:spcBef>
                        <a:spcAft>
                          <a:spcPts val="0"/>
                        </a:spcAft>
                        <a:buSzPts val="1200"/>
                        <a:buFont typeface="Times New Roman"/>
                        <a:buChar char="●"/>
                      </a:pPr>
                      <a:r>
                        <a:rPr lang="en-US" sz="1200">
                          <a:latin typeface="Times New Roman"/>
                          <a:ea typeface="Times New Roman"/>
                          <a:cs typeface="Times New Roman"/>
                          <a:sym typeface="Times New Roman"/>
                        </a:rPr>
                        <a:t>Write verbal expressions and sentences as algebraic expressions and equations. </a:t>
                      </a:r>
                      <a:endParaRPr sz="1200">
                        <a:solidFill>
                          <a:srgbClr val="980000"/>
                        </a:solidFill>
                        <a:latin typeface="Times New Roman"/>
                        <a:ea typeface="Times New Roman"/>
                        <a:cs typeface="Times New Roman"/>
                        <a:sym typeface="Times New Roman"/>
                      </a:endParaRPr>
                    </a:p>
                    <a:p>
                      <a:pPr marL="3429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Write algebraic expressions and equations as verbal expressions and sentences. </a:t>
                      </a:r>
                      <a:endParaRPr sz="1200">
                        <a:latin typeface="Times New Roman"/>
                        <a:ea typeface="Times New Roman"/>
                        <a:cs typeface="Times New Roman"/>
                        <a:sym typeface="Times New Roman"/>
                      </a:endParaRPr>
                    </a:p>
                    <a:p>
                      <a:pPr marL="3429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Solve practical problems that require the solution of a multistep linear equation.</a:t>
                      </a:r>
                      <a:endParaRPr sz="1200">
                        <a:latin typeface="Times New Roman"/>
                        <a:ea typeface="Times New Roman"/>
                        <a:cs typeface="Times New Roman"/>
                        <a:sym typeface="Times New Roman"/>
                      </a:endParaRPr>
                    </a:p>
                    <a:p>
                      <a:pPr marL="3429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Confirm algebraic solutions to linear equations in one variable.</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8.PFA.4 The student will write and solve multistep linear equations in one variable, including problems in context that require the solution of a multistep linear equation in one variable.</a:t>
                      </a:r>
                      <a:endParaRPr sz="1200">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startAt="3"/>
                      </a:pPr>
                      <a:r>
                        <a:rPr lang="en-US" sz="1200">
                          <a:solidFill>
                            <a:srgbClr val="980000"/>
                          </a:solidFill>
                          <a:latin typeface="Times New Roman"/>
                          <a:ea typeface="Times New Roman"/>
                          <a:cs typeface="Times New Roman"/>
                          <a:sym typeface="Times New Roman"/>
                        </a:rPr>
                        <a:t>Write a multistep linear equation in one variable to represent a verbal situation, including those in context</a:t>
                      </a:r>
                      <a:r>
                        <a:rPr lang="en-US"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startAt="3"/>
                      </a:pPr>
                      <a:r>
                        <a:rPr lang="en-US" sz="1200">
                          <a:solidFill>
                            <a:srgbClr val="980000"/>
                          </a:solidFill>
                          <a:latin typeface="Times New Roman"/>
                          <a:ea typeface="Times New Roman"/>
                          <a:cs typeface="Times New Roman"/>
                          <a:sym typeface="Times New Roman"/>
                        </a:rPr>
                        <a:t>Create a verbal </a:t>
                      </a:r>
                      <a:r>
                        <a:rPr lang="en-US" sz="1200">
                          <a:solidFill>
                            <a:srgbClr val="C00000"/>
                          </a:solidFill>
                          <a:latin typeface="Times New Roman"/>
                          <a:ea typeface="Times New Roman"/>
                          <a:cs typeface="Times New Roman"/>
                          <a:sym typeface="Times New Roman"/>
                        </a:rPr>
                        <a:t>situation in context given a multistep linear equation in one variable.</a:t>
                      </a:r>
                      <a:endParaRPr sz="1200">
                        <a:solidFill>
                          <a:srgbClr val="C00000"/>
                        </a:solidFill>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startAt="3"/>
                      </a:pPr>
                      <a:r>
                        <a:rPr lang="en-US" sz="1200">
                          <a:latin typeface="Times New Roman"/>
                          <a:ea typeface="Times New Roman"/>
                          <a:cs typeface="Times New Roman"/>
                          <a:sym typeface="Times New Roman"/>
                        </a:rPr>
                        <a:t>Solve problems in context that require the solution of a multistep linear equation.</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startAt="3"/>
                      </a:pPr>
                      <a:r>
                        <a:rPr lang="en-US" sz="1200">
                          <a:solidFill>
                            <a:srgbClr val="C00000"/>
                          </a:solidFill>
                          <a:latin typeface="Times New Roman"/>
                          <a:ea typeface="Times New Roman"/>
                          <a:cs typeface="Times New Roman"/>
                          <a:sym typeface="Times New Roman"/>
                        </a:rPr>
                        <a:t>Interpret algebraic solutions in context to linear equations in one variable.</a:t>
                      </a:r>
                      <a:endParaRPr sz="1200">
                        <a:solidFill>
                          <a:srgbClr val="C00000"/>
                        </a:solidFill>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startAt="3"/>
                      </a:pPr>
                      <a:r>
                        <a:rPr lang="en-US" sz="1200">
                          <a:latin typeface="Times New Roman"/>
                          <a:ea typeface="Times New Roman"/>
                          <a:cs typeface="Times New Roman"/>
                          <a:sym typeface="Times New Roman"/>
                        </a:rPr>
                        <a:t>Confirm algebraic solutions to linear equations in one variable.</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614" name="Google Shape;614;g278153ac3dd_1_258"/>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8.17 (2016) - Standard 8.pfa.4 (2023) (2 of 2)</a:t>
            </a:r>
          </a:p>
        </p:txBody>
      </p:sp>
      <p:sp>
        <p:nvSpPr>
          <p:cNvPr id="615" name="Google Shape;615;g278153ac3dd_1_258"/>
          <p:cNvSpPr txBox="1"/>
          <p:nvPr/>
        </p:nvSpPr>
        <p:spPr>
          <a:xfrm>
            <a:off x="0" y="4224000"/>
            <a:ext cx="9144000" cy="919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Write multistep linear equations to represent verbal and contextual situations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Create verbal situations in context given a multistep linear equation in one variable</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Interpret algebraic solutions in context</a:t>
            </a:r>
            <a:endParaRPr sz="1000">
              <a:solidFill>
                <a:srgbClr val="FFFFFF"/>
              </a:solidFill>
              <a:latin typeface="Georgia"/>
              <a:ea typeface="Georgia"/>
              <a:cs typeface="Georgia"/>
              <a:sym typeface="Georgia"/>
            </a:endParaRPr>
          </a:p>
        </p:txBody>
      </p:sp>
      <p:pic>
        <p:nvPicPr>
          <p:cNvPr id="3" name="slide 46" descr="audio icon- captions are in the notes section of powerpoint">
            <a:hlinkClick r:id="" action="ppaction://media"/>
            <a:extLst>
              <a:ext uri="{FF2B5EF4-FFF2-40B4-BE49-F238E27FC236}">
                <a16:creationId xmlns:a16="http://schemas.microsoft.com/office/drawing/2014/main" id="{A4E6362F-68C5-7E87-5D35-3942B5C12B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9023" y="450508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278153ac3dd_1_2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47</a:t>
            </a:fld>
            <a:endParaRPr/>
          </a:p>
        </p:txBody>
      </p:sp>
      <p:graphicFrame>
        <p:nvGraphicFramePr>
          <p:cNvPr id="622" name="Google Shape;622;g278153ac3dd_1_211"/>
          <p:cNvGraphicFramePr/>
          <p:nvPr>
            <p:extLst>
              <p:ext uri="{D42A27DB-BD31-4B8C-83A1-F6EECF244321}">
                <p14:modId xmlns:p14="http://schemas.microsoft.com/office/powerpoint/2010/main" val="2958176629"/>
              </p:ext>
            </p:extLst>
          </p:nvPr>
        </p:nvGraphicFramePr>
        <p:xfrm>
          <a:off x="182950" y="736050"/>
          <a:ext cx="8678400" cy="313179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8.18 The student will solve multistep linear inequalities in one variable with the variable on one or both sides of the inequality symbol, including practical problems, and graph the solution on a number line. </a:t>
                      </a:r>
                      <a:endParaRPr sz="1200" b="1">
                        <a:latin typeface="Times New Roman"/>
                        <a:ea typeface="Times New Roman"/>
                        <a:cs typeface="Times New Roman"/>
                        <a:sym typeface="Times New Roman"/>
                      </a:endParaRPr>
                    </a:p>
                    <a:p>
                      <a:pPr marL="342900" lvl="0" indent="-304800" algn="l" rtl="0">
                        <a:spcBef>
                          <a:spcPts val="1200"/>
                        </a:spcBef>
                        <a:spcAft>
                          <a:spcPts val="0"/>
                        </a:spcAft>
                        <a:buSzPts val="1200"/>
                        <a:buFont typeface="Times New Roman"/>
                        <a:buChar char="●"/>
                      </a:pPr>
                      <a:r>
                        <a:rPr lang="en-US" sz="1200">
                          <a:latin typeface="Times New Roman"/>
                          <a:ea typeface="Times New Roman"/>
                          <a:cs typeface="Times New Roman"/>
                          <a:sym typeface="Times New Roman"/>
                        </a:rPr>
                        <a:t>Apply properties of real numbers and properties of inequality to solve multistep linear inequalities (up to four steps) in one variable with the variable on one or both sides of the inequality. Coefficients and numeric terms will be rational. Inequalities may contain expressions that need to be expanded (using the distributive property) or require collecting like terms to solve.</a:t>
                      </a:r>
                      <a:endParaRPr sz="1200">
                        <a:latin typeface="Times New Roman"/>
                        <a:ea typeface="Times New Roman"/>
                        <a:cs typeface="Times New Roman"/>
                        <a:sym typeface="Times New Roman"/>
                      </a:endParaRPr>
                    </a:p>
                    <a:p>
                      <a:pPr marL="3429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Graph solutions to multistep linear inequalities on a number line.</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8.PFA.5 The student will </a:t>
                      </a:r>
                      <a:r>
                        <a:rPr lang="en-US" sz="1200" b="1">
                          <a:solidFill>
                            <a:schemeClr val="accent3">
                              <a:lumMod val="50000"/>
                            </a:schemeClr>
                          </a:solidFill>
                          <a:latin typeface="Times New Roman"/>
                          <a:ea typeface="Times New Roman"/>
                          <a:cs typeface="Times New Roman"/>
                          <a:sym typeface="Times New Roman"/>
                        </a:rPr>
                        <a:t>write and solve multistep linear inequalities in one variable, including problems in context </a:t>
                      </a:r>
                      <a:r>
                        <a:rPr lang="en-US" sz="1200" b="1">
                          <a:latin typeface="Times New Roman"/>
                          <a:ea typeface="Times New Roman"/>
                          <a:cs typeface="Times New Roman"/>
                          <a:sym typeface="Times New Roman"/>
                        </a:rPr>
                        <a:t>that require the solution of a multistep linear inequality in one variable.</a:t>
                      </a:r>
                      <a:endParaRPr sz="1200" b="1">
                        <a:latin typeface="Times New Roman"/>
                        <a:ea typeface="Times New Roman"/>
                        <a:cs typeface="Times New Roman"/>
                        <a:sym typeface="Times New Roman"/>
                      </a:endParaRPr>
                    </a:p>
                    <a:p>
                      <a:pPr marL="457200" lvl="0" indent="-304800" algn="l" rtl="0">
                        <a:spcBef>
                          <a:spcPts val="1200"/>
                        </a:spcBef>
                        <a:spcAft>
                          <a:spcPts val="0"/>
                        </a:spcAft>
                        <a:buSzPts val="1200"/>
                        <a:buFont typeface="Times New Roman"/>
                        <a:buAutoNum type="alphaLcParenR"/>
                      </a:pPr>
                      <a:r>
                        <a:rPr lang="en-US" sz="1200">
                          <a:latin typeface="Times New Roman"/>
                          <a:ea typeface="Times New Roman"/>
                          <a:cs typeface="Times New Roman"/>
                          <a:sym typeface="Times New Roman"/>
                        </a:rPr>
                        <a:t>Apply properties of real numbers and properties of inequality to solve multistep linear inequalities (up to four steps) in one variable with the variable on one or both sides of the inequality. Coefficients and numeric terms will be rational. Inequalities may contain expressions that need to be expanded (using the distributive property) or require combining like terms to solve.</a:t>
                      </a:r>
                      <a:endParaRPr sz="1200">
                        <a:latin typeface="Times New Roman"/>
                        <a:ea typeface="Times New Roman"/>
                        <a:cs typeface="Times New Roman"/>
                        <a:sym typeface="Times New Roman"/>
                      </a:endParaRPr>
                    </a:p>
                    <a:p>
                      <a:pPr marL="457200" lvl="0" indent="-304800" algn="l" rtl="0">
                        <a:spcBef>
                          <a:spcPts val="300"/>
                        </a:spcBef>
                        <a:spcAft>
                          <a:spcPts val="300"/>
                        </a:spcAft>
                        <a:buSzPts val="1200"/>
                        <a:buFont typeface="Times New Roman"/>
                        <a:buAutoNum type="alphaLcParenR"/>
                      </a:pPr>
                      <a:r>
                        <a:rPr lang="en-US" sz="1200">
                          <a:solidFill>
                            <a:srgbClr val="980000"/>
                          </a:solidFill>
                          <a:latin typeface="Times New Roman"/>
                          <a:ea typeface="Times New Roman"/>
                          <a:cs typeface="Times New Roman"/>
                          <a:sym typeface="Times New Roman"/>
                        </a:rPr>
                        <a:t>Represent solutions</a:t>
                      </a:r>
                      <a:r>
                        <a:rPr lang="en-US" sz="1200">
                          <a:latin typeface="Times New Roman"/>
                          <a:ea typeface="Times New Roman"/>
                          <a:cs typeface="Times New Roman"/>
                          <a:sym typeface="Times New Roman"/>
                        </a:rPr>
                        <a:t> to inequalities </a:t>
                      </a:r>
                      <a:r>
                        <a:rPr lang="en-US" sz="1200">
                          <a:solidFill>
                            <a:srgbClr val="980000"/>
                          </a:solidFill>
                          <a:latin typeface="Times New Roman"/>
                          <a:ea typeface="Times New Roman"/>
                          <a:cs typeface="Times New Roman"/>
                          <a:sym typeface="Times New Roman"/>
                        </a:rPr>
                        <a:t>algebraically</a:t>
                      </a:r>
                      <a:r>
                        <a:rPr lang="en-US" sz="1200">
                          <a:latin typeface="Times New Roman"/>
                          <a:ea typeface="Times New Roman"/>
                          <a:cs typeface="Times New Roman"/>
                          <a:sym typeface="Times New Roman"/>
                        </a:rPr>
                        <a:t> and graphically using a number line.</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623" name="Google Shape;623;g278153ac3dd_1_211"/>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8.18 (2016) - Standard 8.pfa.5 (2023) (1 of 2)</a:t>
            </a:r>
          </a:p>
        </p:txBody>
      </p:sp>
      <p:sp>
        <p:nvSpPr>
          <p:cNvPr id="624" name="Google Shape;624;g278153ac3dd_1_211"/>
          <p:cNvSpPr txBox="1"/>
          <p:nvPr/>
        </p:nvSpPr>
        <p:spPr>
          <a:xfrm>
            <a:off x="0" y="4443000"/>
            <a:ext cx="9144000" cy="7005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Algebraically represent solutions to linear inequalities</a:t>
            </a:r>
            <a:endParaRPr sz="1000">
              <a:solidFill>
                <a:srgbClr val="FFFFFF"/>
              </a:solidFill>
              <a:latin typeface="Georgia"/>
              <a:ea typeface="Georgia"/>
              <a:cs typeface="Georgia"/>
              <a:sym typeface="Georgia"/>
            </a:endParaRPr>
          </a:p>
          <a:p>
            <a:pPr marL="0" lvl="0" indent="0" algn="l" rtl="0">
              <a:spcBef>
                <a:spcPts val="0"/>
              </a:spcBef>
              <a:spcAft>
                <a:spcPts val="0"/>
              </a:spcAft>
              <a:buNone/>
            </a:pPr>
            <a:endParaRPr sz="1000">
              <a:solidFill>
                <a:srgbClr val="FFFFFF"/>
              </a:solidFill>
              <a:latin typeface="Georgia"/>
              <a:ea typeface="Georgia"/>
              <a:cs typeface="Georgia"/>
              <a:sym typeface="Georgia"/>
            </a:endParaRPr>
          </a:p>
        </p:txBody>
      </p:sp>
      <p:pic>
        <p:nvPicPr>
          <p:cNvPr id="3" name="slide 47" descr="audio icon- captions are in the notes section of powerpoint">
            <a:hlinkClick r:id="" action="ppaction://media"/>
            <a:extLst>
              <a:ext uri="{FF2B5EF4-FFF2-40B4-BE49-F238E27FC236}">
                <a16:creationId xmlns:a16="http://schemas.microsoft.com/office/drawing/2014/main" id="{EA44906A-E6E3-AD1F-F6F2-65912E9249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3275" y="456406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278153ac3dd_1_2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48</a:t>
            </a:fld>
            <a:endParaRPr/>
          </a:p>
        </p:txBody>
      </p:sp>
      <p:graphicFrame>
        <p:nvGraphicFramePr>
          <p:cNvPr id="631" name="Google Shape;631;g278153ac3dd_1_266"/>
          <p:cNvGraphicFramePr/>
          <p:nvPr>
            <p:extLst>
              <p:ext uri="{D42A27DB-BD31-4B8C-83A1-F6EECF244321}">
                <p14:modId xmlns:p14="http://schemas.microsoft.com/office/powerpoint/2010/main" val="729375691"/>
              </p:ext>
            </p:extLst>
          </p:nvPr>
        </p:nvGraphicFramePr>
        <p:xfrm>
          <a:off x="182950" y="736050"/>
          <a:ext cx="8678400" cy="3428970"/>
        </p:xfrm>
        <a:graphic>
          <a:graphicData uri="http://schemas.openxmlformats.org/drawingml/2006/table">
            <a:tbl>
              <a:tblPr firstRow="1">
                <a:noFill/>
                <a:tableStyleId>{A0A2D7D7-78B2-45B0-8FC6-D957735A9CFB}</a:tableStyleId>
              </a:tblPr>
              <a:tblGrid>
                <a:gridCol w="4339200">
                  <a:extLst>
                    <a:ext uri="{9D8B030D-6E8A-4147-A177-3AD203B41FA5}">
                      <a16:colId xmlns:a16="http://schemas.microsoft.com/office/drawing/2014/main" val="20000"/>
                    </a:ext>
                  </a:extLst>
                </a:gridCol>
                <a:gridCol w="43392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8.18 The student will solve multistep linear inequalities in one variable with the variable on one or both sides of the inequality symbol, including practical problems, and graph the solution on a number line. </a:t>
                      </a:r>
                      <a:endParaRPr sz="1200">
                        <a:latin typeface="Times New Roman"/>
                        <a:ea typeface="Times New Roman"/>
                        <a:cs typeface="Times New Roman"/>
                        <a:sym typeface="Times New Roman"/>
                      </a:endParaRPr>
                    </a:p>
                    <a:p>
                      <a:pPr marL="342900" lvl="0" indent="-304800" algn="l" rtl="0">
                        <a:spcBef>
                          <a:spcPts val="1200"/>
                        </a:spcBef>
                        <a:spcAft>
                          <a:spcPts val="0"/>
                        </a:spcAft>
                        <a:buSzPts val="1200"/>
                        <a:buFont typeface="Times New Roman"/>
                        <a:buChar char="●"/>
                      </a:pPr>
                      <a:r>
                        <a:rPr lang="en-US" sz="1200">
                          <a:latin typeface="Times New Roman"/>
                          <a:ea typeface="Times New Roman"/>
                          <a:cs typeface="Times New Roman"/>
                          <a:sym typeface="Times New Roman"/>
                        </a:rPr>
                        <a:t>Write verbal expressions and sentences as algebraic expressions and inequalities.</a:t>
                      </a:r>
                      <a:endParaRPr sz="1200">
                        <a:latin typeface="Times New Roman"/>
                        <a:ea typeface="Times New Roman"/>
                        <a:cs typeface="Times New Roman"/>
                        <a:sym typeface="Times New Roman"/>
                      </a:endParaRPr>
                    </a:p>
                    <a:p>
                      <a:pPr marL="3429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Write algebraic expressions and inequalities as verbal expressions and sentences. </a:t>
                      </a:r>
                      <a:endParaRPr sz="1200">
                        <a:latin typeface="Times New Roman"/>
                        <a:ea typeface="Times New Roman"/>
                        <a:cs typeface="Times New Roman"/>
                        <a:sym typeface="Times New Roman"/>
                      </a:endParaRPr>
                    </a:p>
                    <a:p>
                      <a:pPr marL="342900" lvl="0" indent="-304800" algn="l" rtl="0">
                        <a:spcBef>
                          <a:spcPts val="300"/>
                        </a:spcBef>
                        <a:spcAft>
                          <a:spcPts val="0"/>
                        </a:spcAft>
                        <a:buSzPts val="1200"/>
                        <a:buFont typeface="Times New Roman"/>
                        <a:buChar char="●"/>
                      </a:pPr>
                      <a:r>
                        <a:rPr lang="en-US" sz="1200">
                          <a:latin typeface="Times New Roman"/>
                          <a:ea typeface="Times New Roman"/>
                          <a:cs typeface="Times New Roman"/>
                          <a:sym typeface="Times New Roman"/>
                        </a:rPr>
                        <a:t>Solve practical problems that require the solution of a multistep linear inequality in one variable.</a:t>
                      </a:r>
                      <a:endParaRPr sz="1200">
                        <a:latin typeface="Times New Roman"/>
                        <a:ea typeface="Times New Roman"/>
                        <a:cs typeface="Times New Roman"/>
                        <a:sym typeface="Times New Roman"/>
                      </a:endParaRPr>
                    </a:p>
                    <a:p>
                      <a:pPr marL="342900" lvl="0" indent="-304800" algn="l" rtl="0">
                        <a:spcBef>
                          <a:spcPts val="300"/>
                        </a:spcBef>
                        <a:spcAft>
                          <a:spcPts val="300"/>
                        </a:spcAft>
                        <a:buSzPts val="1200"/>
                        <a:buFont typeface="Times New Roman"/>
                        <a:buChar char="●"/>
                      </a:pPr>
                      <a:r>
                        <a:rPr lang="en-US" sz="1200">
                          <a:latin typeface="Times New Roman"/>
                          <a:ea typeface="Times New Roman"/>
                          <a:cs typeface="Times New Roman"/>
                          <a:sym typeface="Times New Roman"/>
                        </a:rPr>
                        <a:t> Identify a numerical value(s) that is part of the solution set of as given inequality.</a:t>
                      </a:r>
                      <a:endParaRPr sz="1200">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b="1">
                          <a:latin typeface="Times New Roman"/>
                          <a:ea typeface="Times New Roman"/>
                          <a:cs typeface="Times New Roman"/>
                          <a:sym typeface="Times New Roman"/>
                        </a:rPr>
                        <a:t>8.PFA.5 The student will write and solve multistep linear inequalities in one variable, including problems in context that require the solution of a multistep linear inequality in one variable.</a:t>
                      </a:r>
                      <a:endParaRPr sz="1200">
                        <a:latin typeface="Times New Roman"/>
                        <a:ea typeface="Times New Roman"/>
                        <a:cs typeface="Times New Roman"/>
                        <a:sym typeface="Times New Roman"/>
                      </a:endParaRPr>
                    </a:p>
                    <a:p>
                      <a:pPr marL="457200" lvl="0" indent="-304800" algn="l" rtl="0">
                        <a:spcBef>
                          <a:spcPts val="1200"/>
                        </a:spcBef>
                        <a:spcAft>
                          <a:spcPts val="0"/>
                        </a:spcAft>
                        <a:buClr>
                          <a:srgbClr val="980000"/>
                        </a:buClr>
                        <a:buSzPts val="1200"/>
                        <a:buFont typeface="Times New Roman"/>
                        <a:buAutoNum type="alphaLcParenR" startAt="3"/>
                      </a:pPr>
                      <a:r>
                        <a:rPr lang="en-US" sz="1200">
                          <a:solidFill>
                            <a:srgbClr val="980000"/>
                          </a:solidFill>
                          <a:latin typeface="Times New Roman"/>
                          <a:ea typeface="Times New Roman"/>
                          <a:cs typeface="Times New Roman"/>
                          <a:sym typeface="Times New Roman"/>
                        </a:rPr>
                        <a:t>Write multistep linear inequalities in one variable to represent a verbal situation, including those in context.</a:t>
                      </a:r>
                      <a:endParaRPr sz="1200">
                        <a:solidFill>
                          <a:srgbClr val="980000"/>
                        </a:solidFill>
                        <a:latin typeface="Times New Roman"/>
                        <a:ea typeface="Times New Roman"/>
                        <a:cs typeface="Times New Roman"/>
                        <a:sym typeface="Times New Roman"/>
                      </a:endParaRPr>
                    </a:p>
                    <a:p>
                      <a:pPr marL="457200" lvl="0" indent="-304800" algn="l" rtl="0">
                        <a:spcBef>
                          <a:spcPts val="300"/>
                        </a:spcBef>
                        <a:spcAft>
                          <a:spcPts val="0"/>
                        </a:spcAft>
                        <a:buClr>
                          <a:srgbClr val="980000"/>
                        </a:buClr>
                        <a:buSzPts val="1200"/>
                        <a:buFont typeface="Times New Roman"/>
                        <a:buAutoNum type="alphaLcParenR" startAt="3"/>
                      </a:pPr>
                      <a:r>
                        <a:rPr lang="en-US" sz="1200">
                          <a:solidFill>
                            <a:srgbClr val="980000"/>
                          </a:solidFill>
                          <a:latin typeface="Times New Roman"/>
                          <a:ea typeface="Times New Roman"/>
                          <a:cs typeface="Times New Roman"/>
                          <a:sym typeface="Times New Roman"/>
                        </a:rPr>
                        <a:t>Create a verbal situation in context given a multistep linear inequality in one variable.</a:t>
                      </a:r>
                      <a:endParaRPr sz="1200">
                        <a:solidFill>
                          <a:srgbClr val="980000"/>
                        </a:solidFill>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startAt="3"/>
                      </a:pPr>
                      <a:r>
                        <a:rPr lang="en-US" sz="1200">
                          <a:latin typeface="Times New Roman"/>
                          <a:ea typeface="Times New Roman"/>
                          <a:cs typeface="Times New Roman"/>
                          <a:sym typeface="Times New Roman"/>
                        </a:rPr>
                        <a:t>Solve problems </a:t>
                      </a:r>
                      <a:r>
                        <a:rPr lang="en-US" sz="1200">
                          <a:solidFill>
                            <a:schemeClr val="accent3">
                              <a:lumMod val="50000"/>
                            </a:schemeClr>
                          </a:solidFill>
                          <a:latin typeface="Times New Roman"/>
                          <a:ea typeface="Times New Roman"/>
                          <a:cs typeface="Times New Roman"/>
                          <a:sym typeface="Times New Roman"/>
                        </a:rPr>
                        <a:t>in context </a:t>
                      </a:r>
                      <a:r>
                        <a:rPr lang="en-US" sz="1200">
                          <a:latin typeface="Times New Roman"/>
                          <a:ea typeface="Times New Roman"/>
                          <a:cs typeface="Times New Roman"/>
                          <a:sym typeface="Times New Roman"/>
                        </a:rPr>
                        <a:t>that require the solution of a multistep linear inequality in one variable.</a:t>
                      </a:r>
                      <a:endParaRPr sz="1200">
                        <a:latin typeface="Times New Roman"/>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startAt="3"/>
                      </a:pPr>
                      <a:r>
                        <a:rPr lang="en-US" sz="1200">
                          <a:latin typeface="Times New Roman"/>
                          <a:ea typeface="Times New Roman"/>
                          <a:cs typeface="Times New Roman"/>
                          <a:sym typeface="Times New Roman"/>
                        </a:rPr>
                        <a:t>Identify a numerical value(s) that is part of the solution set of a given inequality.</a:t>
                      </a:r>
                      <a:endParaRPr sz="1200">
                        <a:latin typeface="Times New Roman"/>
                        <a:ea typeface="Times New Roman"/>
                        <a:cs typeface="Times New Roman"/>
                        <a:sym typeface="Times New Roman"/>
                      </a:endParaRPr>
                    </a:p>
                    <a:p>
                      <a:pPr marL="457200" lvl="0" indent="-304800" algn="l" rtl="0">
                        <a:spcBef>
                          <a:spcPts val="300"/>
                        </a:spcBef>
                        <a:spcAft>
                          <a:spcPts val="300"/>
                        </a:spcAft>
                        <a:buClr>
                          <a:srgbClr val="980000"/>
                        </a:buClr>
                        <a:buSzPts val="1200"/>
                        <a:buFont typeface="Times New Roman"/>
                        <a:buAutoNum type="alphaLcParenR" startAt="3"/>
                      </a:pPr>
                      <a:r>
                        <a:rPr lang="en-US" sz="1200">
                          <a:solidFill>
                            <a:srgbClr val="980000"/>
                          </a:solidFill>
                          <a:latin typeface="Times New Roman"/>
                          <a:ea typeface="Times New Roman"/>
                          <a:cs typeface="Times New Roman"/>
                          <a:sym typeface="Times New Roman"/>
                        </a:rPr>
                        <a:t>Interpret algebraic solutions in context to linear inequalities in one variable.</a:t>
                      </a:r>
                      <a:endParaRPr sz="1200">
                        <a:solidFill>
                          <a:srgbClr val="980000"/>
                        </a:solidFill>
                        <a:latin typeface="Times New Roman"/>
                        <a:ea typeface="Times New Roman"/>
                        <a:cs typeface="Times New Roman"/>
                        <a:sym typeface="Times New Roman"/>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632" name="Google Shape;632;g278153ac3dd_1_266"/>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a:ln>
                  <a:noFill/>
                </a:ln>
                <a:solidFill>
                  <a:srgbClr val="FFFFFF"/>
                </a:solidFill>
                <a:effectLst/>
                <a:uLnTx/>
                <a:uFillTx/>
                <a:latin typeface="Georgia"/>
                <a:ea typeface="Georgia"/>
                <a:cs typeface="Georgia"/>
                <a:sym typeface="Georgia"/>
              </a:rPr>
              <a:t>Standard 8.18 (2016) - Standard 8.pfa.5 (2023) (2 of 2)</a:t>
            </a:r>
          </a:p>
        </p:txBody>
      </p:sp>
      <p:sp>
        <p:nvSpPr>
          <p:cNvPr id="633" name="Google Shape;633;g278153ac3dd_1_266"/>
          <p:cNvSpPr txBox="1"/>
          <p:nvPr/>
        </p:nvSpPr>
        <p:spPr>
          <a:xfrm>
            <a:off x="0" y="4263250"/>
            <a:ext cx="9144000" cy="8802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Write multistep linear inequalities to represent verbal and contextual situations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Create verbal situations in context given a multistep linear inequality in one variable</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Interpret algebraic solutions in context</a:t>
            </a:r>
            <a:endParaRPr sz="1000">
              <a:solidFill>
                <a:schemeClr val="lt1"/>
              </a:solidFill>
              <a:latin typeface="Georgia"/>
              <a:ea typeface="Georgia"/>
              <a:cs typeface="Georgia"/>
              <a:sym typeface="Georgia"/>
            </a:endParaRPr>
          </a:p>
        </p:txBody>
      </p:sp>
      <p:pic>
        <p:nvPicPr>
          <p:cNvPr id="3" name="slide 48" descr="audio icon- captions are in the notes section of powerpoint">
            <a:hlinkClick r:id="" action="ppaction://media"/>
            <a:extLst>
              <a:ext uri="{FF2B5EF4-FFF2-40B4-BE49-F238E27FC236}">
                <a16:creationId xmlns:a16="http://schemas.microsoft.com/office/drawing/2014/main" id="{E23C6BE0-5863-CF70-71EE-D2189AF03E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6143" y="447074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1e5fa75be59_0_38"/>
          <p:cNvSpPr txBox="1">
            <a:spLocks noGrp="1"/>
          </p:cNvSpPr>
          <p:nvPr>
            <p:ph type="title"/>
          </p:nvPr>
        </p:nvSpPr>
        <p:spPr>
          <a:xfrm>
            <a:off x="0" y="0"/>
            <a:ext cx="9144000" cy="993000"/>
          </a:xfrm>
          <a:prstGeom prst="rect">
            <a:avLst/>
          </a:prstGeom>
        </p:spPr>
        <p:txBody>
          <a:bodyPr spcFirstLastPara="1" wrap="square" lIns="617225" tIns="34275" rIns="68575" bIns="34275" anchor="b" anchorCtr="0">
            <a:normAutofit/>
          </a:bodyPr>
          <a:lstStyle/>
          <a:p>
            <a:pPr marL="0" lvl="0" indent="0" algn="l" rtl="0">
              <a:spcBef>
                <a:spcPts val="0"/>
              </a:spcBef>
              <a:spcAft>
                <a:spcPts val="0"/>
              </a:spcAft>
              <a:buNone/>
            </a:pPr>
            <a:r>
              <a:rPr lang="en-US"/>
              <a:t>Questions?</a:t>
            </a:r>
            <a:endParaRPr/>
          </a:p>
        </p:txBody>
      </p:sp>
      <p:sp>
        <p:nvSpPr>
          <p:cNvPr id="414" name="Google Shape;414;g1e5fa75be59_0_38"/>
          <p:cNvSpPr txBox="1">
            <a:spLocks noGrp="1"/>
          </p:cNvSpPr>
          <p:nvPr>
            <p:ph type="body" idx="1"/>
          </p:nvPr>
        </p:nvSpPr>
        <p:spPr>
          <a:xfrm>
            <a:off x="1489200" y="1569550"/>
            <a:ext cx="6165600" cy="2709300"/>
          </a:xfrm>
          <a:prstGeom prst="rect">
            <a:avLst/>
          </a:prstGeom>
        </p:spPr>
        <p:txBody>
          <a:bodyPr spcFirstLastPara="1" wrap="square" lIns="68575" tIns="34275" rIns="68575" bIns="34275" anchor="t" anchorCtr="0">
            <a:normAutofit/>
          </a:bodyPr>
          <a:lstStyle/>
          <a:p>
            <a:pPr marL="0" lvl="0" indent="0" algn="ctr" rtl="0">
              <a:lnSpc>
                <a:spcPct val="100000"/>
              </a:lnSpc>
              <a:spcBef>
                <a:spcPts val="0"/>
              </a:spcBef>
              <a:spcAft>
                <a:spcPts val="0"/>
              </a:spcAft>
              <a:buNone/>
            </a:pPr>
            <a:r>
              <a:rPr lang="en-US" sz="2800" b="1"/>
              <a:t>Contact the </a:t>
            </a:r>
            <a:endParaRPr sz="2800" b="1"/>
          </a:p>
          <a:p>
            <a:pPr marL="0" lvl="0" indent="0" algn="ctr" rtl="0">
              <a:lnSpc>
                <a:spcPct val="100000"/>
              </a:lnSpc>
              <a:spcBef>
                <a:spcPts val="0"/>
              </a:spcBef>
              <a:spcAft>
                <a:spcPts val="0"/>
              </a:spcAft>
              <a:buNone/>
            </a:pPr>
            <a:r>
              <a:rPr lang="en-US" sz="2800" b="1"/>
              <a:t>Virginia Department of Education’s Mathematics Team at </a:t>
            </a:r>
            <a:r>
              <a:rPr lang="en-US" sz="2800" b="1" u="sng">
                <a:solidFill>
                  <a:schemeClr val="hlink"/>
                </a:solidFill>
                <a:hlinkClick r:id="rId5"/>
              </a:rPr>
              <a:t>vdoe.mathematics@doe.virginia.gov</a:t>
            </a:r>
            <a:endParaRPr sz="2800" b="1"/>
          </a:p>
          <a:p>
            <a:pPr marL="0" lvl="0" indent="0" algn="l" rtl="0">
              <a:spcBef>
                <a:spcPts val="800"/>
              </a:spcBef>
              <a:spcAft>
                <a:spcPts val="0"/>
              </a:spcAft>
              <a:buNone/>
            </a:pPr>
            <a:endParaRPr b="1"/>
          </a:p>
        </p:txBody>
      </p:sp>
      <p:pic>
        <p:nvPicPr>
          <p:cNvPr id="11" name="Audio 10" descr="audio icon- captions are in the notes section of powerpoint">
            <a:hlinkClick r:id="" action="ppaction://media"/>
            <a:extLst>
              <a:ext uri="{FF2B5EF4-FFF2-40B4-BE49-F238E27FC236}">
                <a16:creationId xmlns:a16="http://schemas.microsoft.com/office/drawing/2014/main" id="{C2F52317-CD05-4A15-1BD6-6704701937E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864"/>
    </mc:Choice>
    <mc:Fallback xmlns="">
      <p:transition spd="slow" advTm="26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lvl="0" defTabSz="569913" rtl="0">
              <a:lnSpc>
                <a:spcPct val="100000"/>
              </a:lnSpc>
              <a:spcBef>
                <a:spcPts val="0"/>
              </a:spcBef>
              <a:spcAft>
                <a:spcPts val="0"/>
              </a:spcAft>
              <a:buClr>
                <a:schemeClr val="lt1"/>
              </a:buClr>
              <a:buSzPts val="3600"/>
              <a:buFont typeface="Georgia"/>
              <a:buNone/>
            </a:pPr>
            <a:r>
              <a:rPr lang="en-US" sz="3200"/>
              <a:t>2023 Standards of Learning Focus</a:t>
            </a:r>
            <a:endParaRPr sz="4400"/>
          </a:p>
        </p:txBody>
      </p:sp>
      <p:sp>
        <p:nvSpPr>
          <p:cNvPr id="215" name="Google Shape;215;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5</a:t>
            </a:fld>
            <a:endParaRPr kumimoji="0" sz="900" b="0" i="0" u="none" strike="noStrike" kern="0" cap="none" spc="0" normalizeH="0" baseline="0" noProof="0">
              <a:ln>
                <a:noFill/>
              </a:ln>
              <a:solidFill>
                <a:srgbClr val="000000"/>
              </a:solidFill>
              <a:effectLst/>
              <a:uLnTx/>
              <a:uFillTx/>
              <a:latin typeface="Calibri"/>
              <a:cs typeface="Calibri"/>
              <a:sym typeface="Calibri"/>
            </a:endParaRPr>
          </a:p>
        </p:txBody>
      </p:sp>
      <p:sp>
        <p:nvSpPr>
          <p:cNvPr id="216" name="Google Shape;216;p8"/>
          <p:cNvSpPr txBox="1">
            <a:spLocks noGrp="1"/>
          </p:cNvSpPr>
          <p:nvPr>
            <p:ph type="body" idx="1"/>
          </p:nvPr>
        </p:nvSpPr>
        <p:spPr>
          <a:xfrm>
            <a:off x="628650" y="1094197"/>
            <a:ext cx="8043160" cy="3538500"/>
          </a:xfrm>
          <a:prstGeom prst="rect">
            <a:avLst/>
          </a:prstGeom>
          <a:noFill/>
          <a:ln>
            <a:noFill/>
          </a:ln>
        </p:spPr>
        <p:txBody>
          <a:bodyPr spcFirstLastPara="1" wrap="square" lIns="68575" tIns="34275" rIns="68575" bIns="34275" anchor="t" anchorCtr="0">
            <a:normAutofit/>
          </a:bodyPr>
          <a:lstStyle/>
          <a:p>
            <a:pPr marL="139700" lvl="0" indent="0" rtl="0">
              <a:lnSpc>
                <a:spcPct val="114000"/>
              </a:lnSpc>
              <a:spcBef>
                <a:spcPts val="0"/>
              </a:spcBef>
              <a:spcAft>
                <a:spcPts val="0"/>
              </a:spcAft>
              <a:buSzPts val="1400"/>
              <a:buNone/>
            </a:pPr>
            <a:r>
              <a:rPr lang="en-US" sz="2400">
                <a:solidFill>
                  <a:srgbClr val="000000"/>
                </a:solidFill>
                <a:latin typeface="Georgia" panose="02040502050405020303" pitchFamily="18" charset="0"/>
              </a:rPr>
              <a:t>The Mathematics Standards of Learning:</a:t>
            </a:r>
          </a:p>
          <a:p>
            <a:pPr>
              <a:lnSpc>
                <a:spcPct val="114000"/>
              </a:lnSpc>
              <a:spcBef>
                <a:spcPts val="0"/>
              </a:spcBef>
            </a:pPr>
            <a:r>
              <a:rPr lang="en-US" sz="2400">
                <a:solidFill>
                  <a:srgbClr val="000000"/>
                </a:solidFill>
                <a:latin typeface="Georgia" panose="02040502050405020303" pitchFamily="18" charset="0"/>
              </a:rPr>
              <a:t>Include challenging mathematics content;</a:t>
            </a:r>
          </a:p>
          <a:p>
            <a:pPr>
              <a:lnSpc>
                <a:spcPct val="114000"/>
              </a:lnSpc>
              <a:spcBef>
                <a:spcPts val="0"/>
              </a:spcBef>
            </a:pPr>
            <a:r>
              <a:rPr lang="en-US" sz="2400">
                <a:solidFill>
                  <a:srgbClr val="000000"/>
                </a:solidFill>
                <a:latin typeface="Georgia" panose="02040502050405020303" pitchFamily="18" charset="0"/>
              </a:rPr>
              <a:t>Reinforce foundational mathematics skills;</a:t>
            </a:r>
          </a:p>
          <a:p>
            <a:pPr>
              <a:lnSpc>
                <a:spcPct val="114000"/>
              </a:lnSpc>
              <a:spcBef>
                <a:spcPts val="0"/>
              </a:spcBef>
            </a:pPr>
            <a:r>
              <a:rPr lang="en-US" sz="2400">
                <a:solidFill>
                  <a:srgbClr val="000000"/>
                </a:solidFill>
                <a:latin typeface="Georgia" panose="02040502050405020303" pitchFamily="18" charset="0"/>
              </a:rPr>
              <a:t>Support the application of mathematical concepts; and</a:t>
            </a:r>
          </a:p>
          <a:p>
            <a:pPr>
              <a:lnSpc>
                <a:spcPct val="114000"/>
              </a:lnSpc>
              <a:spcBef>
                <a:spcPts val="0"/>
              </a:spcBef>
            </a:pPr>
            <a:r>
              <a:rPr lang="en-US" sz="2400">
                <a:solidFill>
                  <a:srgbClr val="000000"/>
                </a:solidFill>
                <a:latin typeface="Georgia" panose="02040502050405020303" pitchFamily="18" charset="0"/>
              </a:rPr>
              <a:t>Build coherently in complexity across grade levels.</a:t>
            </a:r>
          </a:p>
          <a:p>
            <a:pPr marL="139700" lvl="0" indent="0" algn="r" rtl="0">
              <a:lnSpc>
                <a:spcPct val="100000"/>
              </a:lnSpc>
              <a:spcBef>
                <a:spcPts val="0"/>
              </a:spcBef>
              <a:spcAft>
                <a:spcPts val="0"/>
              </a:spcAft>
              <a:buSzPts val="1400"/>
              <a:buNone/>
            </a:pPr>
            <a:endParaRPr lang="en-US" sz="1700" i="1">
              <a:solidFill>
                <a:srgbClr val="000000"/>
              </a:solidFill>
              <a:latin typeface="Georgia" panose="02040502050405020303" pitchFamily="18" charset="0"/>
            </a:endParaRPr>
          </a:p>
          <a:p>
            <a:pPr marL="139700" lvl="0" indent="0" algn="r" rtl="0">
              <a:lnSpc>
                <a:spcPct val="100000"/>
              </a:lnSpc>
              <a:spcBef>
                <a:spcPts val="0"/>
              </a:spcBef>
              <a:spcAft>
                <a:spcPts val="0"/>
              </a:spcAft>
              <a:buSzPts val="1400"/>
              <a:buNone/>
            </a:pPr>
            <a:endParaRPr lang="en-US" sz="1700" i="1">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15B0DDF7-B248-56F1-80FB-C5FEAAD2CAC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4" name="slide 5" descr="audio icon- captions are in the notes section of powerpoint">
            <a:hlinkClick r:id="" action="ppaction://media"/>
            <a:extLst>
              <a:ext uri="{FF2B5EF4-FFF2-40B4-BE49-F238E27FC236}">
                <a16:creationId xmlns:a16="http://schemas.microsoft.com/office/drawing/2014/main" id="{9406AD58-D4FC-5C28-085D-2FE2524395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1238" y="4157663"/>
            <a:ext cx="609600" cy="609600"/>
          </a:xfrm>
          <a:prstGeom prst="rect">
            <a:avLst/>
          </a:prstGeom>
        </p:spPr>
      </p:pic>
    </p:spTree>
    <p:extLst>
      <p:ext uri="{BB962C8B-B14F-4D97-AF65-F5344CB8AC3E}">
        <p14:creationId xmlns:p14="http://schemas.microsoft.com/office/powerpoint/2010/main" val="226970501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421-4CD9-621F-90DB-E1C884724603}"/>
              </a:ext>
            </a:extLst>
          </p:cNvPr>
          <p:cNvSpPr>
            <a:spLocks noGrp="1"/>
          </p:cNvSpPr>
          <p:nvPr>
            <p:ph type="title"/>
          </p:nvPr>
        </p:nvSpPr>
        <p:spPr>
          <a:xfrm>
            <a:off x="0" y="0"/>
            <a:ext cx="9144000" cy="659423"/>
          </a:xfrm>
          <a:solidFill>
            <a:schemeClr val="tx1"/>
          </a:solidFill>
          <a:ln>
            <a:solidFill>
              <a:schemeClr val="bg2"/>
            </a:solidFill>
          </a:ln>
        </p:spPr>
        <p:txBody>
          <a:bodyPr>
            <a:normAutofit fontScale="90000"/>
          </a:bodyPr>
          <a:lstStyle/>
          <a:p>
            <a:r>
              <a:rPr lang="en-US">
                <a:solidFill>
                  <a:schemeClr val="bg1"/>
                </a:solidFill>
                <a:latin typeface="Georgia"/>
              </a:rPr>
              <a:t>2023 Mathematics SOL Guiding Principles</a:t>
            </a:r>
          </a:p>
        </p:txBody>
      </p:sp>
      <p:sp>
        <p:nvSpPr>
          <p:cNvPr id="3" name="Text Placeholder 2">
            <a:extLst>
              <a:ext uri="{FF2B5EF4-FFF2-40B4-BE49-F238E27FC236}">
                <a16:creationId xmlns:a16="http://schemas.microsoft.com/office/drawing/2014/main" id="{338168D4-940F-7046-AA3E-2636360D0A0F}"/>
              </a:ext>
            </a:extLst>
          </p:cNvPr>
          <p:cNvSpPr>
            <a:spLocks noGrp="1"/>
          </p:cNvSpPr>
          <p:nvPr>
            <p:ph type="body" idx="1"/>
          </p:nvPr>
        </p:nvSpPr>
        <p:spPr>
          <a:xfrm>
            <a:off x="565442" y="909923"/>
            <a:ext cx="7886700" cy="3538500"/>
          </a:xfrm>
        </p:spPr>
        <p:txBody>
          <a:bodyPr>
            <a:noAutofit/>
          </a:bodyPr>
          <a:lstStyle/>
          <a:p>
            <a:pPr>
              <a:buClrTx/>
              <a:buFont typeface="Arial" panose="020B0604020202020204" pitchFamily="34" charset="0"/>
              <a:buChar char="•"/>
            </a:pPr>
            <a:r>
              <a:rPr lang="en-US" sz="2400">
                <a:solidFill>
                  <a:srgbClr val="000000"/>
                </a:solidFill>
                <a:latin typeface="Georgia"/>
              </a:rPr>
              <a:t>Raise the Floor; Remove the Ceiling</a:t>
            </a:r>
            <a:endParaRPr lang="en" sz="2400">
              <a:solidFill>
                <a:srgbClr val="000000"/>
              </a:solidFill>
              <a:latin typeface="Georgia"/>
              <a:ea typeface="+mn-lt"/>
              <a:cs typeface="+mn-lt"/>
            </a:endParaRPr>
          </a:p>
          <a:p>
            <a:pPr>
              <a:buClrTx/>
              <a:buFont typeface="Arial" panose="020B0604020202020204" pitchFamily="34" charset="0"/>
              <a:buChar char="•"/>
            </a:pPr>
            <a:r>
              <a:rPr lang="en" sz="2400">
                <a:solidFill>
                  <a:srgbClr val="000000"/>
                </a:solidFill>
                <a:latin typeface="Georgia"/>
                <a:ea typeface="+mn-lt"/>
                <a:cs typeface="+mn-lt"/>
              </a:rPr>
              <a:t>Ensure Every Student Builds Strong Mathematics Foundational Skills</a:t>
            </a:r>
          </a:p>
          <a:p>
            <a:pPr>
              <a:buClrTx/>
              <a:buFont typeface="Arial" panose="020B0604020202020204" pitchFamily="34" charset="0"/>
              <a:buChar char="•"/>
            </a:pPr>
            <a:r>
              <a:rPr lang="en" sz="2400">
                <a:solidFill>
                  <a:srgbClr val="000000"/>
                </a:solidFill>
                <a:latin typeface="Georgia"/>
                <a:ea typeface="+mn-lt"/>
                <a:cs typeface="+mn-lt"/>
              </a:rPr>
              <a:t>Master Critical Content</a:t>
            </a:r>
            <a:endParaRPr lang="en" sz="2400">
              <a:solidFill>
                <a:srgbClr val="000000"/>
              </a:solidFill>
              <a:latin typeface="Georgia"/>
              <a:cs typeface="Calibri" panose="020F0502020204030204"/>
            </a:endParaRPr>
          </a:p>
          <a:p>
            <a:pPr>
              <a:buClrTx/>
              <a:buFont typeface="Arial" panose="020B0604020202020204" pitchFamily="34" charset="0"/>
              <a:buChar char="•"/>
            </a:pPr>
            <a:r>
              <a:rPr lang="en" sz="2400">
                <a:solidFill>
                  <a:srgbClr val="000000"/>
                </a:solidFill>
                <a:latin typeface="Georgia"/>
                <a:ea typeface="+mn-lt"/>
                <a:cs typeface="Calibri"/>
              </a:rPr>
              <a:t>Integrate</a:t>
            </a:r>
            <a:r>
              <a:rPr lang="en" sz="2400">
                <a:solidFill>
                  <a:srgbClr val="000000"/>
                </a:solidFill>
                <a:latin typeface="Georgia"/>
                <a:ea typeface="+mn-lt"/>
                <a:cs typeface="+mn-lt"/>
              </a:rPr>
              <a:t> Mathematics Across All Content Areas</a:t>
            </a:r>
            <a:endParaRPr lang="en" sz="2400">
              <a:solidFill>
                <a:srgbClr val="000000"/>
              </a:solidFill>
              <a:latin typeface="Georgia"/>
              <a:cs typeface="Calibri"/>
            </a:endParaRPr>
          </a:p>
          <a:p>
            <a:pPr>
              <a:buClrTx/>
              <a:buFont typeface="Arial" panose="020B0604020202020204" pitchFamily="34" charset="0"/>
              <a:buChar char="•"/>
            </a:pPr>
            <a:r>
              <a:rPr lang="en" sz="2400">
                <a:solidFill>
                  <a:srgbClr val="000000"/>
                </a:solidFill>
                <a:latin typeface="Georgia"/>
                <a:ea typeface="+mn-lt"/>
                <a:cs typeface="+mn-lt"/>
              </a:rPr>
              <a:t>Prepare Teachers to Teach Mathematics Accurately and Effectively</a:t>
            </a:r>
            <a:endParaRPr lang="en" sz="2400">
              <a:solidFill>
                <a:srgbClr val="000000"/>
              </a:solidFill>
              <a:latin typeface="Georgia"/>
              <a:cs typeface="Calibri" panose="020F0502020204030204"/>
            </a:endParaRPr>
          </a:p>
          <a:p>
            <a:pPr>
              <a:buClrTx/>
              <a:buFont typeface="Arial" panose="020B0604020202020204" pitchFamily="34" charset="0"/>
              <a:buChar char="•"/>
            </a:pPr>
            <a:r>
              <a:rPr lang="en" sz="2400">
                <a:solidFill>
                  <a:srgbClr val="000000"/>
                </a:solidFill>
                <a:latin typeface="Georgia"/>
                <a:cs typeface="Calibri" panose="020F0502020204030204"/>
              </a:rPr>
              <a:t>Apply</a:t>
            </a:r>
            <a:r>
              <a:rPr lang="en" sz="2400">
                <a:solidFill>
                  <a:srgbClr val="000000"/>
                </a:solidFill>
                <a:latin typeface="Georgia"/>
                <a:ea typeface="+mn-lt"/>
                <a:cs typeface="+mn-lt"/>
              </a:rPr>
              <a:t> Mathematics to Better Use Technology</a:t>
            </a:r>
            <a:endParaRPr lang="en" sz="2400">
              <a:solidFill>
                <a:srgbClr val="000000"/>
              </a:solidFill>
              <a:latin typeface="Georgia"/>
            </a:endParaRPr>
          </a:p>
          <a:p>
            <a:pPr>
              <a:buClrTx/>
              <a:buFont typeface="Arial" panose="020B0604020202020204" pitchFamily="34" charset="0"/>
              <a:buChar char="•"/>
            </a:pPr>
            <a:endParaRPr lang="en" sz="1400" b="1">
              <a:solidFill>
                <a:srgbClr val="000000"/>
              </a:solidFill>
              <a:latin typeface="Georgia"/>
              <a:cs typeface="Arial"/>
            </a:endParaRPr>
          </a:p>
        </p:txBody>
      </p:sp>
      <p:pic>
        <p:nvPicPr>
          <p:cNvPr id="6" name="Picture 5">
            <a:extLst>
              <a:ext uri="{FF2B5EF4-FFF2-40B4-BE49-F238E27FC236}">
                <a16:creationId xmlns:a16="http://schemas.microsoft.com/office/drawing/2014/main" id="{A82B33CC-5158-FF80-5C9C-62F0BFAE246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4" name="slide 6" descr="audio icon- captions are in the notes section of powerpoint">
            <a:hlinkClick r:id="" action="ppaction://media"/>
            <a:extLst>
              <a:ext uri="{FF2B5EF4-FFF2-40B4-BE49-F238E27FC236}">
                <a16:creationId xmlns:a16="http://schemas.microsoft.com/office/drawing/2014/main" id="{62F8833F-62B9-A6CF-B22C-44A634A6F7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2142" y="4143623"/>
            <a:ext cx="609600" cy="609600"/>
          </a:xfrm>
          <a:prstGeom prst="rect">
            <a:avLst/>
          </a:prstGeom>
        </p:spPr>
      </p:pic>
    </p:spTree>
    <p:extLst>
      <p:ext uri="{BB962C8B-B14F-4D97-AF65-F5344CB8AC3E}">
        <p14:creationId xmlns:p14="http://schemas.microsoft.com/office/powerpoint/2010/main" val="14160215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prstGeom prst="rect">
            <a:avLst/>
          </a:prstGeom>
        </p:spPr>
        <p:txBody>
          <a:bodyPr spcFirstLastPara="1" vert="horz" lIns="91440" tIns="45720" rIns="91440" bIns="45720" rtlCol="0" anchor="ctr" anchorCtr="0">
            <a:normAutofit/>
          </a:bodyPr>
          <a:lstStyle/>
          <a:p>
            <a:pPr marL="457200" lvl="0">
              <a:spcBef>
                <a:spcPct val="0"/>
              </a:spcBef>
              <a:spcAft>
                <a:spcPts val="0"/>
              </a:spcAft>
              <a:buSzPct val="111111"/>
            </a:pPr>
            <a:r>
              <a:rPr lang="en-US" sz="3200" kern="1200">
                <a:solidFill>
                  <a:schemeClr val="bg1"/>
                </a:solidFill>
                <a:ea typeface="+mj-ea"/>
                <a:cs typeface="+mj-cs"/>
              </a:rPr>
              <a:t>Mathematics Process Goals for Students</a:t>
            </a:r>
          </a:p>
        </p:txBody>
      </p:sp>
      <p:sp>
        <p:nvSpPr>
          <p:cNvPr id="266" name="Google Shape;266;p12"/>
          <p:cNvSpPr txBox="1"/>
          <p:nvPr/>
        </p:nvSpPr>
        <p:spPr>
          <a:xfrm>
            <a:off x="624482" y="1717072"/>
            <a:ext cx="3832087" cy="1849945"/>
          </a:xfrm>
          <a:prstGeom prst="rect">
            <a:avLst/>
          </a:prstGeom>
        </p:spPr>
        <p:txBody>
          <a:bodyPr spcFirstLastPara="1" vert="horz" lIns="91440" tIns="45720" rIns="91440" bIns="45720" rtlCol="0" anchor="ctr" anchorCtr="0">
            <a:normAutofit fontScale="92500"/>
          </a:body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Calibri"/>
              </a:rPr>
              <a:t>The content of the mathematics standards is intended to support the five process goals for students in building understanding.</a:t>
            </a:r>
            <a:endPar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Arial"/>
            </a:endParaRPr>
          </a:p>
        </p:txBody>
      </p:sp>
      <p:pic>
        <p:nvPicPr>
          <p:cNvPr id="3" name="Picture 2" descr="Math understanding Diagram showing the process skills of reasoning, communication, problem solving, connections and representation in a funnel resulting in mathematical understanding">
            <a:extLst>
              <a:ext uri="{FF2B5EF4-FFF2-40B4-BE49-F238E27FC236}">
                <a16:creationId xmlns:a16="http://schemas.microsoft.com/office/drawing/2014/main" id="{96E597AF-7A6D-9F96-0494-092FC0FD40FC}"/>
              </a:ext>
            </a:extLst>
          </p:cNvPr>
          <p:cNvPicPr>
            <a:picLocks noChangeAspect="1"/>
          </p:cNvPicPr>
          <p:nvPr/>
        </p:nvPicPr>
        <p:blipFill>
          <a:blip r:embed="rId5"/>
          <a:stretch>
            <a:fillRect/>
          </a:stretch>
        </p:blipFill>
        <p:spPr>
          <a:xfrm>
            <a:off x="4809617" y="1382900"/>
            <a:ext cx="4048056" cy="3420608"/>
          </a:xfrm>
          <a:prstGeom prst="rect">
            <a:avLst/>
          </a:prstGeom>
        </p:spPr>
      </p:pic>
      <p:sp>
        <p:nvSpPr>
          <p:cNvPr id="247" name="Google Shape;247;p12"/>
          <p:cNvSpPr txBox="1">
            <a:spLocks noGrp="1"/>
          </p:cNvSpPr>
          <p:nvPr>
            <p:ph type="sldNum" idx="12"/>
          </p:nvPr>
        </p:nvSpPr>
        <p:spPr>
          <a:prstGeom prst="rect">
            <a:avLst/>
          </a:prstGeom>
        </p:spPr>
        <p:txBody>
          <a:bodyPr spcFirstLastPara="1" vert="horz" lIns="91440" tIns="45720" rIns="91440" bIns="45720" rtlCol="0" anchor="ctr" anchorCtr="0">
            <a:normAutofit/>
          </a:bodyPr>
          <a:lstStyle/>
          <a:p>
            <a:pPr marL="0" marR="0" lvl="0" indent="0" algn="r" defTabSz="914400" rtl="0" eaLnBrk="1" fontAlgn="auto" latinLnBrk="0" hangingPunct="1">
              <a:lnSpc>
                <a:spcPct val="90000"/>
              </a:lnSpc>
              <a:spcBef>
                <a:spcPts val="0"/>
              </a:spcBef>
              <a:spcAft>
                <a:spcPts val="600"/>
              </a:spcAft>
              <a:buClr>
                <a:srgbClr val="000000"/>
              </a:buClr>
              <a:buSzPts val="900"/>
              <a:buFont typeface="Arial"/>
              <a:buNone/>
              <a:tabLst/>
              <a:defRPr/>
            </a:pPr>
            <a:fld id="{00000000-1234-1234-1234-123412341234}" type="slidenum">
              <a:rPr kumimoji="0" lang="en-US" sz="700" b="0" i="0" u="none" strike="noStrike" kern="1200" cap="none" spc="0" normalizeH="0" baseline="0" noProof="0">
                <a:ln>
                  <a:noFill/>
                </a:ln>
                <a:solidFill>
                  <a:srgbClr val="003C71">
                    <a:tint val="75000"/>
                  </a:srgbClr>
                </a:solidFill>
                <a:effectLst/>
                <a:uLnTx/>
                <a:uFillTx/>
                <a:latin typeface="Arial"/>
                <a:ea typeface="+mn-ea"/>
                <a:cs typeface="Calibri"/>
                <a:sym typeface="Arial"/>
              </a:rPr>
              <a:pPr marL="0" marR="0" lvl="0" indent="0" algn="r" defTabSz="914400" rtl="0" eaLnBrk="1" fontAlgn="auto" latinLnBrk="0" hangingPunct="1">
                <a:lnSpc>
                  <a:spcPct val="90000"/>
                </a:lnSpc>
                <a:spcBef>
                  <a:spcPts val="0"/>
                </a:spcBef>
                <a:spcAft>
                  <a:spcPts val="600"/>
                </a:spcAft>
                <a:buClr>
                  <a:srgbClr val="000000"/>
                </a:buClr>
                <a:buSzPts val="900"/>
                <a:buFont typeface="Arial"/>
                <a:buNone/>
                <a:tabLst/>
                <a:defRPr/>
              </a:pPr>
              <a:t>7</a:t>
            </a:fld>
            <a:endParaRPr kumimoji="0" lang="en-US" sz="700" b="0" i="0" u="none" strike="noStrike" kern="1200" cap="none" spc="0" normalizeH="0" baseline="0" noProof="0">
              <a:ln>
                <a:noFill/>
              </a:ln>
              <a:solidFill>
                <a:srgbClr val="003C71">
                  <a:tint val="75000"/>
                </a:srgbClr>
              </a:solidFill>
              <a:effectLst/>
              <a:uLnTx/>
              <a:uFillTx/>
              <a:latin typeface="Arial"/>
              <a:ea typeface="+mn-ea"/>
              <a:cs typeface="Calibri"/>
              <a:sym typeface="Arial"/>
            </a:endParaRPr>
          </a:p>
        </p:txBody>
      </p:sp>
      <p:pic>
        <p:nvPicPr>
          <p:cNvPr id="2" name="Picture 1">
            <a:extLst>
              <a:ext uri="{FF2B5EF4-FFF2-40B4-BE49-F238E27FC236}">
                <a16:creationId xmlns:a16="http://schemas.microsoft.com/office/drawing/2014/main" id="{8496665A-DB26-1802-FDB5-A8019C6772A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4" name="slide 7" descr="audio icon- captions are in the notes section of powerpoint">
            <a:hlinkClick r:id="" action="ppaction://media"/>
            <a:extLst>
              <a:ext uri="{FF2B5EF4-FFF2-40B4-BE49-F238E27FC236}">
                <a16:creationId xmlns:a16="http://schemas.microsoft.com/office/drawing/2014/main" id="{DC399987-CB57-AC88-FAA2-984C038545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7521" y="4086035"/>
            <a:ext cx="609600" cy="609600"/>
          </a:xfrm>
          <a:prstGeom prst="rect">
            <a:avLst/>
          </a:prstGeom>
        </p:spPr>
      </p:pic>
    </p:spTree>
    <p:extLst>
      <p:ext uri="{BB962C8B-B14F-4D97-AF65-F5344CB8AC3E}">
        <p14:creationId xmlns:p14="http://schemas.microsoft.com/office/powerpoint/2010/main" val="18464118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628650" y="1307672"/>
            <a:ext cx="7886700" cy="1862747"/>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00"/>
              <a:buNone/>
            </a:pPr>
            <a:r>
              <a:rPr lang="en-US"/>
              <a:t>Standards of Learning Supporting Documents</a:t>
            </a:r>
            <a:endParaRPr i="1"/>
          </a:p>
        </p:txBody>
      </p:sp>
      <p:sp>
        <p:nvSpPr>
          <p:cNvPr id="185" name="Google Shape;185;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8</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2" name="slide 8" descr="audio icon- captions are in the notes section of powerpoint">
            <a:hlinkClick r:id="" action="ppaction://media"/>
            <a:extLst>
              <a:ext uri="{FF2B5EF4-FFF2-40B4-BE49-F238E27FC236}">
                <a16:creationId xmlns:a16="http://schemas.microsoft.com/office/drawing/2014/main" id="{74936638-E31F-5C5A-AE49-20AFF7FF3E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5350" y="4431563"/>
            <a:ext cx="609600" cy="609600"/>
          </a:xfrm>
          <a:prstGeom prst="rect">
            <a:avLst/>
          </a:prstGeom>
        </p:spPr>
      </p:pic>
    </p:spTree>
    <p:extLst>
      <p:ext uri="{BB962C8B-B14F-4D97-AF65-F5344CB8AC3E}">
        <p14:creationId xmlns:p14="http://schemas.microsoft.com/office/powerpoint/2010/main" val="183935232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816964"/>
          </a:xfrm>
        </p:spPr>
        <p:txBody>
          <a:bodyPr/>
          <a:lstStyle/>
          <a:p>
            <a:r>
              <a:rPr lang="en-US"/>
              <a:t>Standards Document</a:t>
            </a:r>
          </a:p>
        </p:txBody>
      </p:sp>
      <p:pic>
        <p:nvPicPr>
          <p:cNvPr id="2" name="Picture 1">
            <a:extLst>
              <a:ext uri="{FF2B5EF4-FFF2-40B4-BE49-F238E27FC236}">
                <a16:creationId xmlns:a16="http://schemas.microsoft.com/office/drawing/2014/main" id="{BF178434-2104-27F4-1CD3-D7BF23B611B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6" name="Picture 5" descr="Picture of 8th grade standard document">
            <a:extLst>
              <a:ext uri="{FF2B5EF4-FFF2-40B4-BE49-F238E27FC236}">
                <a16:creationId xmlns:a16="http://schemas.microsoft.com/office/drawing/2014/main" id="{921B722E-0C7B-0B18-C8F2-6C4DCBE80CF2}"/>
              </a:ext>
            </a:extLst>
          </p:cNvPr>
          <p:cNvPicPr>
            <a:picLocks noChangeAspect="1"/>
          </p:cNvPicPr>
          <p:nvPr/>
        </p:nvPicPr>
        <p:blipFill>
          <a:blip r:embed="rId6"/>
          <a:stretch>
            <a:fillRect/>
          </a:stretch>
        </p:blipFill>
        <p:spPr>
          <a:xfrm>
            <a:off x="659142" y="1266566"/>
            <a:ext cx="7411070" cy="3052046"/>
          </a:xfrm>
          <a:prstGeom prst="rect">
            <a:avLst/>
          </a:prstGeom>
        </p:spPr>
      </p:pic>
      <p:pic>
        <p:nvPicPr>
          <p:cNvPr id="3" name="slide 9" descr="audio icon- captions are in the notes section of powerpoint">
            <a:hlinkClick r:id="" action="ppaction://media"/>
            <a:extLst>
              <a:ext uri="{FF2B5EF4-FFF2-40B4-BE49-F238E27FC236}">
                <a16:creationId xmlns:a16="http://schemas.microsoft.com/office/drawing/2014/main" id="{C3AC95DA-66F9-7BDF-D949-D7ED698127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1383" y="4157702"/>
            <a:ext cx="609600" cy="609600"/>
          </a:xfrm>
          <a:prstGeom prst="rect">
            <a:avLst/>
          </a:prstGeom>
        </p:spPr>
      </p:pic>
    </p:spTree>
    <p:extLst>
      <p:ext uri="{BB962C8B-B14F-4D97-AF65-F5344CB8AC3E}">
        <p14:creationId xmlns:p14="http://schemas.microsoft.com/office/powerpoint/2010/main" val="75079533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7508C65CBC9D4582C38E14C0854F54" ma:contentTypeVersion="9" ma:contentTypeDescription="Create a new document." ma:contentTypeScope="" ma:versionID="64ab457752b98d02ffcc907e46ac53de">
  <xsd:schema xmlns:xsd="http://www.w3.org/2001/XMLSchema" xmlns:xs="http://www.w3.org/2001/XMLSchema" xmlns:p="http://schemas.microsoft.com/office/2006/metadata/properties" xmlns:ns2="7bc1f62a-0564-4892-a8bf-7c18ec584b15" xmlns:ns3="0f6edea1-9d2e-49f8-b5b3-3e90d7018543" targetNamespace="http://schemas.microsoft.com/office/2006/metadata/properties" ma:root="true" ma:fieldsID="fd4a78179981080f485d8d9b881d18a4" ns2:_="" ns3:_="">
    <xsd:import namespace="7bc1f62a-0564-4892-a8bf-7c18ec584b15"/>
    <xsd:import namespace="0f6edea1-9d2e-49f8-b5b3-3e90d70185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1f62a-0564-4892-a8bf-7c18ec584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6edea1-9d2e-49f8-b5b3-3e90d70185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DB0A24-DA99-41E1-9BBF-B3381FFDF897}">
  <ds:schemaRefs>
    <ds:schemaRef ds:uri="http://schemas.microsoft.com/sharepoint/v3/contenttype/forms"/>
  </ds:schemaRefs>
</ds:datastoreItem>
</file>

<file path=customXml/itemProps2.xml><?xml version="1.0" encoding="utf-8"?>
<ds:datastoreItem xmlns:ds="http://schemas.openxmlformats.org/officeDocument/2006/customXml" ds:itemID="{D76D68A9-E457-4579-8778-95D1B1703143}">
  <ds:schemaRefs>
    <ds:schemaRef ds:uri="0f6edea1-9d2e-49f8-b5b3-3e90d7018543"/>
    <ds:schemaRef ds:uri="7bc1f62a-0564-4892-a8bf-7c18ec584b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D5760CE-85A0-483D-92CD-59FAD874C156}">
  <ds:schemaRefs>
    <ds:schemaRef ds:uri="http://purl.org/dc/dcmitype/"/>
    <ds:schemaRef ds:uri="0f6edea1-9d2e-49f8-b5b3-3e90d70185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7bc1f62a-0564-4892-a8bf-7c18ec584b1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58</TotalTime>
  <Words>9021</Words>
  <Application>Microsoft Office PowerPoint</Application>
  <PresentationFormat>On-screen Show (16:9)</PresentationFormat>
  <Paragraphs>589</Paragraphs>
  <Slides>49</Slides>
  <Notes>49</Notes>
  <HiddenSlides>0</HiddenSlides>
  <MMClips>49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Segoe UI</vt:lpstr>
      <vt:lpstr>Georgia</vt:lpstr>
      <vt:lpstr>Cambria Math</vt:lpstr>
      <vt:lpstr>Times New Roman</vt:lpstr>
      <vt:lpstr>Calibri</vt:lpstr>
      <vt:lpstr>Arial</vt:lpstr>
      <vt:lpstr>Courier New</vt:lpstr>
      <vt:lpstr>Trebuchet MS</vt:lpstr>
      <vt:lpstr>Office Theme</vt:lpstr>
      <vt:lpstr> 2023 Mathematics Standards of Learning</vt:lpstr>
      <vt:lpstr>Purpose</vt:lpstr>
      <vt:lpstr>Agenda</vt:lpstr>
      <vt:lpstr>2023 Mathematics Standards of Learning Focus</vt:lpstr>
      <vt:lpstr>2023 Standards of Learning Focus</vt:lpstr>
      <vt:lpstr>2023 Mathematics SOL Guiding Principles</vt:lpstr>
      <vt:lpstr>Mathematics Process Goals for Students</vt:lpstr>
      <vt:lpstr>Standards of Learning Supporting Documents</vt:lpstr>
      <vt:lpstr>Standards Document</vt:lpstr>
      <vt:lpstr>Changes to Numbering of the SOL</vt:lpstr>
      <vt:lpstr>  Overview of Revisions (2016 to 2023 Mathematics Standards of Learning) document </vt:lpstr>
      <vt:lpstr>Overview of Revisions- Summary of Changes (1 of 2)</vt:lpstr>
      <vt:lpstr>  Overview of Revisions- Summary of Changes (2 of 2)</vt:lpstr>
      <vt:lpstr>Comparison of  2016 Mathematics SOL  to 2023 Mathematics SOL</vt:lpstr>
      <vt:lpstr>Number &amp; Number Sense</vt:lpstr>
      <vt:lpstr>Standard 8.1 (2016) - Standard 8.ns.1bc (2023)</vt:lpstr>
      <vt:lpstr>Standard 8.2 (2016) - Standard 8.ns.2 (2023)</vt:lpstr>
      <vt:lpstr>Standard 8.3 (2016) - Standard 8.ns.1a (2023)</vt:lpstr>
      <vt:lpstr>Computation &amp; Estimation</vt:lpstr>
      <vt:lpstr>Standard 8.4 (2016) - Standard 8.ce.1 (2023)</vt:lpstr>
      <vt:lpstr>Measurement and Geometry</vt:lpstr>
      <vt:lpstr>Standard 8.5 (2016) - Standard 8.mg.1 (2023)</vt:lpstr>
      <vt:lpstr>Standard 8.6a (2016) - Standard 8.mg.2 (2023)</vt:lpstr>
      <vt:lpstr>Standard 8.6b (2016)</vt:lpstr>
      <vt:lpstr>Standard 8.7 (2016) - Standard 8.mg.3 (2023) (1 of 3)</vt:lpstr>
      <vt:lpstr>Standard 8.7 (2016) - Standard 8.mg.3 (2023) (2 of 3)</vt:lpstr>
      <vt:lpstr>Standard 8.7 (2016) - Standard 8.mg.3 (2023) (3 of 3)</vt:lpstr>
      <vt:lpstr>Standard 8.8(2016) </vt:lpstr>
      <vt:lpstr>Standard 8.9 (2016) - Standard 8.mg.4 (2023)</vt:lpstr>
      <vt:lpstr>Standard 8.10 (2016) - Standard 8.mg.5 (2023)</vt:lpstr>
      <vt:lpstr>Probability and Statistics</vt:lpstr>
      <vt:lpstr>Standard 8.11 (2016) - Standard 8.ps.1 (2023)</vt:lpstr>
      <vt:lpstr>Standard 8.12 (2016) - Standard 8.ps.2 (2023) (1 of 3)</vt:lpstr>
      <vt:lpstr>Standard 8.12 (2016) - Standard 8.ps.2 (2023) (2 of 3)</vt:lpstr>
      <vt:lpstr>Standard 8.12 (2016) - Standard 8.ps.2 (2023) (3 of 3)</vt:lpstr>
      <vt:lpstr>Standard 8.13 (2016) - Standard 8.ps.3 (2023) (1 of 2)</vt:lpstr>
      <vt:lpstr>Standard 8.13 (2016) - Standard 8.ps.3 (2023) (2 of 2)</vt:lpstr>
      <vt:lpstr>Patterns, Functions &amp; Algebra</vt:lpstr>
      <vt:lpstr>Standard 8.14a (2016)</vt:lpstr>
      <vt:lpstr>Standard 8.14b  (2016) - Standard 8.pfa.1 (2023)</vt:lpstr>
      <vt:lpstr>Standard 8.15 (2016) - Standard 8.pfa.2 (2023)</vt:lpstr>
      <vt:lpstr>Standard 8.16 (2016) - Standard 8.pfa.3 (2023) (1 of 3)</vt:lpstr>
      <vt:lpstr>Standard 8.16 (2016) - Standard 8.pfa.3 (2023) (2 of 3)</vt:lpstr>
      <vt:lpstr>Standard 8.16 (2016) - Standard 8.pfa.3 (2023) (3 of 3)</vt:lpstr>
      <vt:lpstr>Standard 8.17 (2016) - Standard 8.pfa.4 (2023) (1 of 2)</vt:lpstr>
      <vt:lpstr>Standard 8.17 (2016) - Standard 8.pfa.4 (2023) (2 of 2)</vt:lpstr>
      <vt:lpstr>Standard 8.18 (2016) - Standard 8.pfa.5 (2023) (1 of 2)</vt:lpstr>
      <vt:lpstr>Standard 8.18 (2016) - Standard 8.pfa.5 (2023) (2 of 2)</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Mathematics Standards of Learning</dc:title>
  <dc:creator>Mazzacane, Tina (DOE)</dc:creator>
  <cp:lastModifiedBy>Delozier, Debra (DOE)</cp:lastModifiedBy>
  <cp:revision>3</cp:revision>
  <dcterms:modified xsi:type="dcterms:W3CDTF">2023-09-19T15:10:52Z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0x010100C97508C65CBC9D4582C38E14C0854F54</vt:lpwstr>
  </property>
</Properties>
</file>