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Lst>
  <p:notesMasterIdLst>
    <p:notesMasterId r:id="rId46"/>
  </p:notesMasterIdLst>
  <p:sldIdLst>
    <p:sldId id="514" r:id="rId5"/>
    <p:sldId id="515" r:id="rId6"/>
    <p:sldId id="516" r:id="rId7"/>
    <p:sldId id="517" r:id="rId8"/>
    <p:sldId id="518" r:id="rId9"/>
    <p:sldId id="519" r:id="rId10"/>
    <p:sldId id="520" r:id="rId11"/>
    <p:sldId id="521" r:id="rId12"/>
    <p:sldId id="522" r:id="rId13"/>
    <p:sldId id="523" r:id="rId14"/>
    <p:sldId id="524" r:id="rId15"/>
    <p:sldId id="525" r:id="rId16"/>
    <p:sldId id="526" r:id="rId17"/>
    <p:sldId id="527" r:id="rId18"/>
    <p:sldId id="273" r:id="rId19"/>
    <p:sldId id="274" r:id="rId20"/>
    <p:sldId id="275" r:id="rId21"/>
    <p:sldId id="276" r:id="rId22"/>
    <p:sldId id="277" r:id="rId23"/>
    <p:sldId id="278" r:id="rId24"/>
    <p:sldId id="279" r:id="rId25"/>
    <p:sldId id="280" r:id="rId26"/>
    <p:sldId id="513"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512"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EknF6XXWg8E1OCCd18QsYbSRcW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Jones" initials="" lastIdx="3" clrIdx="0"/>
  <p:cmAuthor id="1" name="Angela Byrd-Wright"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375A3-2DEE-412F-BFE2-01F7EDECEF53}" v="10" dt="2023-09-18T19:50:05.241"/>
  </p1510:revLst>
</p1510:revInfo>
</file>

<file path=ppt/tableStyles.xml><?xml version="1.0" encoding="utf-8"?>
<a:tblStyleLst xmlns:a="http://schemas.openxmlformats.org/drawingml/2006/main" def="{1EF08027-E013-4EA1-9690-57D99BF484C1}">
  <a:tblStyle styleId="{1EF08027-E013-4EA1-9690-57D99BF484C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7E01033-69A0-4134-9C84-B1705938FA0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3" autoAdjust="0"/>
    <p:restoredTop sz="86467" autoAdjust="0"/>
  </p:normalViewPr>
  <p:slideViewPr>
    <p:cSldViewPr snapToGrid="0">
      <p:cViewPr varScale="1">
        <p:scale>
          <a:sx n="68" d="100"/>
          <a:sy n="68" d="100"/>
        </p:scale>
        <p:origin x="468" y="56"/>
      </p:cViewPr>
      <p:guideLst>
        <p:guide orient="horz" pos="1620"/>
        <p:guide pos="2880"/>
      </p:guideLst>
    </p:cSldViewPr>
  </p:slideViewPr>
  <p:outlineViewPr>
    <p:cViewPr>
      <p:scale>
        <a:sx n="33" d="100"/>
        <a:sy n="33" d="100"/>
      </p:scale>
      <p:origin x="0" y="-7124"/>
    </p:cViewPr>
  </p:outlineViewPr>
  <p:notesTextViewPr>
    <p:cViewPr>
      <p:scale>
        <a:sx n="1" d="1"/>
        <a:sy n="1" d="1"/>
      </p:scale>
      <p:origin x="0" y="0"/>
    </p:cViewPr>
  </p:notesTextViewPr>
  <p:sorterViewPr>
    <p:cViewPr>
      <p:scale>
        <a:sx n="100" d="100"/>
        <a:sy n="100" d="100"/>
      </p:scale>
      <p:origin x="0" y="-2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8"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Welcome to the Grade 7 presentation focused on the 2023 Mathematics Standards of Learning. </a:t>
            </a:r>
            <a:r>
              <a:rPr lang="en-US" sz="1100" dirty="0">
                <a:solidFill>
                  <a:srgbClr val="000000"/>
                </a:solidFill>
                <a:latin typeface="Georgia"/>
                <a:ea typeface="Georgia"/>
                <a:cs typeface="Georgia"/>
                <a:sym typeface="Georgia"/>
              </a:rPr>
              <a:t>The Proposed 2023 Mathematics </a:t>
            </a:r>
            <a:r>
              <a:rPr lang="en-US" sz="1100" i="1" dirty="0">
                <a:solidFill>
                  <a:srgbClr val="000000"/>
                </a:solidFill>
                <a:latin typeface="Georgia"/>
                <a:ea typeface="Georgia"/>
                <a:cs typeface="Georgia"/>
                <a:sym typeface="Georgia"/>
              </a:rPr>
              <a:t>Standards of Learning </a:t>
            </a:r>
            <a:r>
              <a:rPr lang="en-US" sz="1100" dirty="0">
                <a:solidFill>
                  <a:srgbClr val="000000"/>
                </a:solidFill>
                <a:latin typeface="Georgia"/>
                <a:ea typeface="Georgia"/>
                <a:cs typeface="Georgia"/>
                <a:sym typeface="Georgia"/>
              </a:rPr>
              <a:t>(SOL) were approved by the Board of Education on August 31, 2023.</a:t>
            </a:r>
          </a:p>
          <a:p>
            <a:pPr marL="0" lvl="0" indent="0" algn="l" rtl="0">
              <a:lnSpc>
                <a:spcPct val="100000"/>
              </a:lnSpc>
              <a:spcBef>
                <a:spcPts val="0"/>
              </a:spcBef>
              <a:spcAft>
                <a:spcPts val="0"/>
              </a:spcAft>
              <a:buSzPts val="1100"/>
              <a:buNone/>
            </a:pPr>
            <a:endParaRPr dirty="0"/>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dirty="0"/>
              <a:t>The new numbering system for the standards makes it clear within which strand a standard exists. For instance, the sample shown on the screen highlights 7.NS.1.  Seven indicates the grade level; NS indicates the Number and Number Sense Strand; and 1 indicates that this is the first standard of learning in this strand.  The key shown at the bottom of the screen provides the abbreviations for each of the strands.</a:t>
            </a:r>
            <a:endParaRPr dirty="0"/>
          </a:p>
          <a:p>
            <a:pPr marL="457200" lvl="0" indent="-228600" algn="l" rtl="0">
              <a:lnSpc>
                <a:spcPct val="100000"/>
              </a:lnSpc>
              <a:spcBef>
                <a:spcPts val="0"/>
              </a:spcBef>
              <a:spcAft>
                <a:spcPts val="0"/>
              </a:spcAft>
              <a:buSzPts val="1100"/>
              <a:buNone/>
            </a:pPr>
            <a:endParaRPr sz="1200" dirty="0"/>
          </a:p>
          <a:p>
            <a:pPr marL="457200" lvl="0" indent="-228600" algn="l" rtl="0">
              <a:lnSpc>
                <a:spcPct val="100000"/>
              </a:lnSpc>
              <a:spcBef>
                <a:spcPts val="0"/>
              </a:spcBef>
              <a:spcAft>
                <a:spcPts val="0"/>
              </a:spcAft>
              <a:buSzPts val="1100"/>
              <a:buNone/>
            </a:pPr>
            <a:endParaRPr sz="1200" dirty="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An Overview of Revisions document has been created for each grade or course.  This presentation provides a detailed comparison between the 2016 Standards of Learning and the 2023 Standards of Learning and is based upon the Overview of Revisions document.</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two sections of the table include deletions from 2016 standards and addition of content to the 2023 standards.</a:t>
            </a:r>
          </a:p>
          <a:p>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0" u="none" strike="noStrike">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1800" b="0">
              <a:effectLst/>
            </a:endParaRPr>
          </a:p>
          <a:p>
            <a:pPr marL="0" lvl="0" indent="0" algn="l" rtl="0">
              <a:spcBef>
                <a:spcPts val="0"/>
              </a:spcBef>
              <a:spcAft>
                <a:spcPts val="0"/>
              </a:spcAft>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e5fa75be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1e5fa75be5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We will first examine the changes that occurred in the Number and Number Sense strand.</a:t>
            </a:r>
            <a:r>
              <a:rPr lang="en-US" sz="1100"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7781581b1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27781581b1f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t>Standard 7.1a,b in 2016 is now 7.NS.1 in the 2023 Standards. Students will investigate and describe powers of 10 with negative exponents by examining patterns - which is beyond the recognition of powers as expressed in the 2016 Standards.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Two of the knowledge and skills of this standard are assessed without the use of a calculator. </a:t>
            </a:r>
            <a:r>
              <a:rPr lang="en-US"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Note the asterisk in 2016 was included at the standard level; in 2023, the asterisk is included at the knowledge and skill level.</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
                  </a:ext>
                </a:extLst>
              </a:rPr>
              <a:t> </a:t>
            </a:r>
            <a:r>
              <a:rPr lang="en-US" dirty="0"/>
              <a:t>Anywhere you see an asterisk moving forward in this presentation, denote that on the state assessments, these skills and knowledge are assessed without the use of a calculator. </a:t>
            </a:r>
            <a:endParaRPr dirty="0"/>
          </a:p>
        </p:txBody>
      </p:sp>
      <p:sp>
        <p:nvSpPr>
          <p:cNvPr id="342" name="Google Shape;342;g27781581b1f_0_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7f2f717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77f2f7170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Standard 7.1c in 2016 is now 7.NS.2 in the 2023 Standards. Multiple strategies will be used to compare and order rational numbers to include benchmarks, number lines, and equivalency.  Students will also be expected to justify solutions orally, in writing, or with a model. </a:t>
            </a:r>
            <a:endParaRPr dirty="0"/>
          </a:p>
        </p:txBody>
      </p:sp>
      <p:sp>
        <p:nvSpPr>
          <p:cNvPr id="351" name="Google Shape;351;g277f2f71707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7f2f7170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277f2f7170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t>Standard 7.1d,e in 2016 is now 7.NS.3 in the 2023 Standards. Standard 7.NS.3 requires students to describe the relationship between square roots and perfect squares.  Identifying and describing the absolute value of rational numbers is included in Grade 6 and 7.PFA.2</a:t>
            </a:r>
            <a:endParaRPr dirty="0"/>
          </a:p>
        </p:txBody>
      </p:sp>
      <p:sp>
        <p:nvSpPr>
          <p:cNvPr id="360" name="Google Shape;360;g277f2f71707_0_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Now we will examine the changes that occurred in the Computation and Estimation strand.</a:t>
            </a:r>
            <a:r>
              <a:rPr lang="en-US" sz="1100"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The purpose of this presentation is to provide a comparison of the 2016 mathematics standards of learning and the 2023 mathematics standards of learning and to highlight changes in the knowledge and skills.</a:t>
            </a:r>
            <a:endParaRPr lang="en-US"/>
          </a:p>
        </p:txBody>
      </p:sp>
      <p:sp>
        <p:nvSpPr>
          <p:cNvPr id="167" name="Google Shape;16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78b753bd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278b753bdc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None/>
            </a:pPr>
            <a:r>
              <a:rPr lang="en-US" dirty="0">
                <a:solidFill>
                  <a:schemeClr val="dk1"/>
                </a:solidFill>
              </a:rPr>
              <a:t>Standard 7.2 in 2016 is now 7.CE.1 in the 2023 standards. In this standard, students will estimate and justify in addition to determining solutions to contextual problems with rational numbers using all operations. </a:t>
            </a:r>
            <a:endParaRPr dirty="0"/>
          </a:p>
        </p:txBody>
      </p:sp>
      <p:sp>
        <p:nvSpPr>
          <p:cNvPr id="374" name="Google Shape;374;g278b753bdc9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78faa896c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278faa896ca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400"/>
              </a:spcBef>
              <a:spcAft>
                <a:spcPts val="0"/>
              </a:spcAft>
              <a:buNone/>
            </a:pPr>
            <a:r>
              <a:rPr lang="en-US" dirty="0">
                <a:solidFill>
                  <a:schemeClr val="dk1"/>
                </a:solidFill>
              </a:rPr>
              <a:t>Standard 7.3 in 2016 is now SOL 7.CE.2 in the 2023 standards. Students will estimate as well as determine the percentage of a given whole number, including but not limited to the use of benchmark percentages. Applying proportional reasoning to solve practical problems, including scale drawings, has moved to 2023 SOL 7.MG.2. Solving problems involving tips, tax, and discounts is included in Grade 8.</a:t>
            </a:r>
            <a:endParaRPr dirty="0"/>
          </a:p>
        </p:txBody>
      </p:sp>
      <p:sp>
        <p:nvSpPr>
          <p:cNvPr id="383" name="Google Shape;383;g278faa896ca_0_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We will now look at the changes that occurred in the Measurement and Geometry strand.</a:t>
            </a:r>
            <a:r>
              <a:rPr lang="en-US" sz="1100" b="0" i="0" dirty="0">
                <a:solidFill>
                  <a:srgbClr val="000000"/>
                </a:solidFill>
                <a:effectLst/>
                <a:latin typeface="Arial" panose="020B0604020202020204" pitchFamily="34" charset="0"/>
              </a:rPr>
              <a:t>​</a:t>
            </a:r>
            <a:endParaRPr lang="en-US"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7a20b0b43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27a20b0b43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None/>
            </a:pPr>
            <a:r>
              <a:rPr lang="en-US" dirty="0">
                <a:solidFill>
                  <a:schemeClr val="dk1"/>
                </a:solidFill>
              </a:rPr>
              <a:t>Standard 7.4 in 2016 is now 7.MG.1 in the 2023 standards. Volume and surface area formulas will be applied in context. As a reminder, students learned how to find the volume of rectangular prisms in grade 5. In this standard, students will develop the formula for volume of right cylinders and for surface area for rectangular prisms and right cylinders.  A new expectation moved from Grade 8 is that students will describe how volume and surface area of rectangular prisms are affected when one attribute is multiplied by a scale factor.</a:t>
            </a:r>
            <a:endParaRPr dirty="0">
              <a:solidFill>
                <a:schemeClr val="dk1"/>
              </a:solidFill>
            </a:endParaRPr>
          </a:p>
        </p:txBody>
      </p:sp>
      <p:sp>
        <p:nvSpPr>
          <p:cNvPr id="397" name="Google Shape;397;g27a20b0b437_1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35692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7af31990a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g27af31990a2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400"/>
              </a:spcBef>
              <a:spcAft>
                <a:spcPts val="0"/>
              </a:spcAft>
              <a:buNone/>
            </a:pPr>
            <a:r>
              <a:rPr lang="en-US" dirty="0">
                <a:solidFill>
                  <a:schemeClr val="dk1"/>
                </a:solidFill>
              </a:rPr>
              <a:t>7.5 in 2016 is now 7.MG.2 in the 2023 standards. New to this standard, students are asked to </a:t>
            </a:r>
            <a:r>
              <a:rPr lang="en-US" dirty="0"/>
              <a:t>recognize and justify if two figures are similar using ratios of corresponding sides.  Additionally, recall that the scale drawing portion of 2016 SOL 7.3, where students apply proportional reasoning to solve problems in context including scale drawings, has moved to this standard.</a:t>
            </a:r>
            <a:endParaRPr dirty="0"/>
          </a:p>
        </p:txBody>
      </p:sp>
      <p:sp>
        <p:nvSpPr>
          <p:cNvPr id="420" name="Google Shape;420;g27af31990a2_0_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7af5709f3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g27af5709f39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400"/>
              </a:spcBef>
              <a:spcAft>
                <a:spcPts val="0"/>
              </a:spcAft>
              <a:buNone/>
            </a:pPr>
            <a:r>
              <a:rPr lang="en-US" dirty="0">
                <a:solidFill>
                  <a:schemeClr val="dk1"/>
                </a:solidFill>
              </a:rPr>
              <a:t>7.6 in 2016 is now 7.MG.3 in the 2023 standards. Note in 7.MG.3a and b when comparing, contrasting, sorting, and classifying quadrilaterals, the following properties are identified - parallel/perpendicular sides and diagonals; congruence of angle measures, side, and diagonal lengths; and lines of symmetry. </a:t>
            </a:r>
            <a:endParaRPr dirty="0"/>
          </a:p>
        </p:txBody>
      </p:sp>
      <p:sp>
        <p:nvSpPr>
          <p:cNvPr id="432" name="Google Shape;432;g27af5709f39_0_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7af92ff9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7.7 in 2016 is included in SOL 8.MG.3 in the 2023 standards.</a:t>
            </a:r>
            <a:endParaRPr dirty="0"/>
          </a:p>
        </p:txBody>
      </p:sp>
      <p:sp>
        <p:nvSpPr>
          <p:cNvPr id="440" name="Google Shape;440;g27af92ff9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7c201794e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7.MG.4 is a new 2023 standard that was previously in Grade 8.  In Grade 7, students will apply dilations of polygons in the coordinate plane.  </a:t>
            </a:r>
            <a:endParaRPr dirty="0"/>
          </a:p>
        </p:txBody>
      </p:sp>
      <p:sp>
        <p:nvSpPr>
          <p:cNvPr id="447" name="Google Shape;447;g27c201794e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rtl="0" fontAlgn="base">
              <a:buNone/>
            </a:pPr>
            <a:r>
              <a:rPr lang="en-US" sz="1100" b="0" i="0" u="none" strike="noStrike" dirty="0">
                <a:solidFill>
                  <a:srgbClr val="000000"/>
                </a:solidFill>
                <a:effectLst/>
                <a:latin typeface="Arial" panose="020B0604020202020204" pitchFamily="34" charset="0"/>
              </a:rPr>
              <a:t>We will now discuss the changes that occurred in the Probability and Statistics strand.</a:t>
            </a:r>
            <a:r>
              <a:rPr lang="en-US" sz="1100"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7c201794e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Standard 7.8 in 2016 is now 7.PS.1 in the 2023 standards. </a:t>
            </a:r>
            <a:endParaRPr dirty="0"/>
          </a:p>
        </p:txBody>
      </p:sp>
      <p:sp>
        <p:nvSpPr>
          <p:cNvPr id="460" name="Google Shape;460;g27c201794e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7af92ff994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Standard 7.9a in 2016 is 7.PS.2a-e in the 2023 standards. Students will apply the data cycle with a focus on histograms. Students will formulate a question that requires collecting or acquiring data with a focus on histograms. Students will determine how sample size and randomness ensures that data collected is a sample that is representative of the larger population. Students should be given the opportunity to organize and represent data with and without the use of technology tools. As students organize and represent data in a histogram, they will specifically investigate and explain how using different intervals could impact the representation of data in a histogram.</a:t>
            </a:r>
            <a:endParaRPr dirty="0"/>
          </a:p>
          <a:p>
            <a:pPr marL="0" lvl="0" indent="0" algn="l" rtl="0">
              <a:spcBef>
                <a:spcPts val="0"/>
              </a:spcBef>
              <a:spcAft>
                <a:spcPts val="0"/>
              </a:spcAft>
              <a:buClr>
                <a:schemeClr val="dk1"/>
              </a:buClr>
              <a:buSzPts val="1100"/>
              <a:buFont typeface="Arial"/>
              <a:buNone/>
            </a:pPr>
            <a:endParaRPr dirty="0"/>
          </a:p>
        </p:txBody>
      </p:sp>
      <p:sp>
        <p:nvSpPr>
          <p:cNvPr id="467" name="Google Shape;467;g27af92ff994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7af92ff994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Standard 7.9b and c in 2016 are now 7.PS.2f and g in the 2023 standards.  Note that these standards have been clarified to include not only comparing data represented in histograms with other graphs, but to also justify which graphical representation best represents the data.  Additionally, when making observations, students will need to determine how histograms reveal patterns in data that cannot be easily seen by looking at the corresponding data set.</a:t>
            </a:r>
            <a:endParaRPr dirty="0"/>
          </a:p>
        </p:txBody>
      </p:sp>
      <p:sp>
        <p:nvSpPr>
          <p:cNvPr id="478" name="Google Shape;478;g27af92ff994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e5fa75be5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1e5fa75be59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Finally, we will look at the changes that have occurred in the Patterns, Functions, and Algebra strand.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7af92ff994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Standard 7.10a in the 2016 standards is 7.PFA.1a in the 2023 standards.  Note that there an addition of the vocabulary of a direct variation relationship, as well as that the slope is no longer limited to positive values and can include negative values.  The slope will continue to be limited to positive values within contextual situations.  7.PFA.1b is a new expectation with students needing to identify and describe a line with a slope that is positive, negative, or zero given a graph.</a:t>
            </a:r>
            <a:endParaRPr dirty="0"/>
          </a:p>
        </p:txBody>
      </p:sp>
      <p:sp>
        <p:nvSpPr>
          <p:cNvPr id="490" name="Google Shape;490;g27af92ff994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7af92ff994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7.10b and 7.10e in 2016 are 7.PFA.1c, d, and e in the 2023 standards. In 7.PFA.1 the knowledge and skills were revised to include both positive and negative values for slope, however the slope will continue to be limited to positive values in contextual situations.  Additive relationships are embedded in the Grade 8 linear function standard 8.PFA.3.</a:t>
            </a:r>
            <a:endParaRPr dirty="0"/>
          </a:p>
        </p:txBody>
      </p:sp>
      <p:sp>
        <p:nvSpPr>
          <p:cNvPr id="498" name="Google Shape;498;g27af92ff994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7af92ff994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7.10c and 7.10d in 2016 are no longer in the grade 7 standards.  Additive relationships and y-intercept are embedded in SOL 8.PFA.3 in the 2023 standards.</a:t>
            </a:r>
            <a:endParaRPr dirty="0">
              <a:solidFill>
                <a:schemeClr val="dk1"/>
              </a:solidFill>
            </a:endParaRPr>
          </a:p>
          <a:p>
            <a:pPr marL="0" lvl="0" indent="0" algn="l" rtl="0">
              <a:spcBef>
                <a:spcPts val="0"/>
              </a:spcBef>
              <a:spcAft>
                <a:spcPts val="0"/>
              </a:spcAft>
              <a:buNone/>
            </a:pPr>
            <a:endParaRPr dirty="0"/>
          </a:p>
        </p:txBody>
      </p:sp>
      <p:sp>
        <p:nvSpPr>
          <p:cNvPr id="505" name="Google Shape;505;g27af92ff994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7af92ff994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7.11 in 2016 is now 7.PFA.2 in the 2023 standards.  7.PFA.2a is a new expectation moving from Grade 6 in the 2016 standards, where students need to simplify numerical expressions without the use of a calculator.  Additionally, 7.PFA.2c requires students to simplify and generate equivalent algebraic expressions in one variable, including expressions that may require combining like terms to simplify, which is a move from Grade 8 in the 2016 standards. </a:t>
            </a:r>
            <a:endParaRPr dirty="0"/>
          </a:p>
          <a:p>
            <a:pPr marL="0" lvl="0" indent="0" algn="l" rtl="0">
              <a:spcBef>
                <a:spcPts val="0"/>
              </a:spcBef>
              <a:spcAft>
                <a:spcPts val="0"/>
              </a:spcAft>
              <a:buClr>
                <a:schemeClr val="dk1"/>
              </a:buClr>
              <a:buSzPts val="1100"/>
              <a:buFont typeface="Arial"/>
              <a:buNone/>
            </a:pPr>
            <a:r>
              <a:rPr lang="en-US" dirty="0">
                <a:solidFill>
                  <a:schemeClr val="dk1"/>
                </a:solidFill>
              </a:rPr>
              <a:t>7.PFA.2 is continued on the next slide.</a:t>
            </a:r>
            <a:endParaRPr dirty="0"/>
          </a:p>
        </p:txBody>
      </p:sp>
      <p:sp>
        <p:nvSpPr>
          <p:cNvPr id="512" name="Google Shape;512;g27af92ff994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7af92ff994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Standard 7.11 in the 2016 standards is further clarified in 7.PFA.2d in the 2023 standards, where it states that replacement values for evaluating algebraic expressions can be positive or negative rational numbers.  </a:t>
            </a:r>
            <a:endParaRPr dirty="0"/>
          </a:p>
        </p:txBody>
      </p:sp>
      <p:sp>
        <p:nvSpPr>
          <p:cNvPr id="521" name="Google Shape;521;g27af92ff994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7af92ff994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7.12 in 2016 is now 7.PFA.3 in the 2023 standards.  Note that 7.PFA.3d and e were revised to include writing a two-step linear equation to represent a verbal situation, including those in context and creating verbal situations in context given a two-step linear equation.</a:t>
            </a:r>
            <a:endParaRPr dirty="0"/>
          </a:p>
        </p:txBody>
      </p:sp>
      <p:sp>
        <p:nvSpPr>
          <p:cNvPr id="528" name="Google Shape;528;g27af92ff994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7af92ff994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Standard 7.13 in 2016 is now 7.PFA.4 in the 2023 standards.  In 7.PFA.4b, an additional parameter is that students will investigate and explain how the solution set of a linear inequality is affected by multiplying or dividing both sides of the inequality statement by a rational number less than zero.</a:t>
            </a:r>
            <a:endParaRPr dirty="0">
              <a:solidFill>
                <a:schemeClr val="dk1"/>
              </a:solidFill>
            </a:endParaRPr>
          </a:p>
        </p:txBody>
      </p:sp>
      <p:sp>
        <p:nvSpPr>
          <p:cNvPr id="535" name="Google Shape;535;g27af92ff994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7af92ff994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addition to students solving problems in context and identifying a value that is a part of the solution set, Standard 7.PFA.4h in the 2023 Standards includes a new expectation of students describing the differences and similarities between solving linear inequalities in one variable and linear equations in one variable.  </a:t>
            </a:r>
            <a:endParaRPr dirty="0"/>
          </a:p>
        </p:txBody>
      </p:sp>
      <p:sp>
        <p:nvSpPr>
          <p:cNvPr id="543" name="Google Shape;543;g27af92ff994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e5fa75be5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a:solidFill>
                  <a:srgbClr val="000000"/>
                </a:solidFill>
                <a:effectLst/>
                <a:latin typeface="Calibri" panose="020F0502020204030204" pitchFamily="34" charset="0"/>
              </a:rPr>
              <a:t>This concludes the presentation on the 2023 Grade 7 Mathematics Standards of Learning revisions.  It may be helpful to refer back to this presentation as you are using the Overview of Revisions document to plan for instruction.</a:t>
            </a:r>
            <a:r>
              <a:rPr lang="en-US" sz="1100" b="0" i="0" u="none" strike="noStrike" dirty="0">
                <a:solidFill>
                  <a:srgbClr val="000000"/>
                </a:solidFill>
                <a:effectLst/>
                <a:latin typeface="Arial"/>
              </a:rPr>
              <a:t> </a:t>
            </a:r>
            <a:r>
              <a:rPr lang="en-US" sz="1800" b="0" i="0" u="none" strike="noStrike" dirty="0">
                <a:solidFill>
                  <a:srgbClr val="000000"/>
                </a:solidFill>
                <a:effectLst/>
                <a:latin typeface="Calibri" panose="020F0502020204030204" pitchFamily="34" charset="0"/>
              </a:rPr>
              <a:t>Should you have any questions, feel free to contact a member of the Mathematics Team at email address shown on the screen.</a:t>
            </a:r>
            <a:br>
              <a:rPr lang="en-US" dirty="0"/>
            </a:b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800" b="0" i="0" dirty="0">
                <a:solidFill>
                  <a:srgbClr val="000000"/>
                </a:solidFill>
                <a:effectLst/>
                <a:latin typeface="Times New Roman" panose="02020603050405020304" pitchFamily="18" charset="0"/>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a:t>
            </a:r>
            <a:endParaRPr lang="en-US" b="0" i="0" dirty="0">
              <a:solidFill>
                <a:srgbClr val="000000"/>
              </a:solidFill>
              <a:effectLst/>
              <a:latin typeface="Segoe UI" panose="020B0502040204020203" pitchFamily="34" charset="0"/>
            </a:endParaRPr>
          </a:p>
          <a:p>
            <a:pPr marL="158750" indent="0" algn="l" rtl="0" fontAlgn="base">
              <a:buNone/>
            </a:pPr>
            <a:endParaRPr lang="en-US" b="0" i="0" dirty="0">
              <a:solidFill>
                <a:srgbClr val="000000"/>
              </a:solidFill>
              <a:effectLst/>
              <a:latin typeface="Segoe UI" panose="020B0502040204020203" pitchFamily="34" charset="0"/>
            </a:endParaRPr>
          </a:p>
          <a:p>
            <a:pPr algn="l" rtl="0" fontAlgn="base">
              <a:buFont typeface="+mj-lt"/>
              <a:buAutoNum type="arabicPeriod"/>
            </a:pPr>
            <a:r>
              <a:rPr lang="en-US" sz="1800" b="1" i="0" dirty="0">
                <a:solidFill>
                  <a:srgbClr val="000000"/>
                </a:solidFill>
                <a:effectLst/>
                <a:latin typeface="Times New Roman" panose="02020603050405020304" pitchFamily="18" charset="0"/>
              </a:rPr>
              <a:t>Raise the Floor; Remove the Ceiling: </a:t>
            </a:r>
            <a:r>
              <a:rPr lang="en-US" sz="1800" b="0" i="0" dirty="0">
                <a:solidFill>
                  <a:srgbClr val="000000"/>
                </a:solidFill>
                <a:effectLst/>
                <a:latin typeface="Times New Roman" panose="02020603050405020304" pitchFamily="18" charset="0"/>
              </a:rPr>
              <a:t> </a:t>
            </a:r>
          </a:p>
          <a:p>
            <a:pPr algn="l" rtl="0" fontAlgn="base">
              <a:buFont typeface="+mj-lt"/>
              <a:buAutoNum type="arabicPeriod" startAt="2"/>
            </a:pPr>
            <a:r>
              <a:rPr lang="en-US" sz="1800" b="1" i="0" dirty="0">
                <a:solidFill>
                  <a:srgbClr val="000000"/>
                </a:solidFill>
                <a:effectLst/>
                <a:latin typeface="Times New Roman" panose="02020603050405020304" pitchFamily="18" charset="0"/>
              </a:rPr>
              <a:t>Ensure Every Student Builds Strong Mathematics Foundational Skills: </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mj-lt"/>
              <a:buAutoNum type="arabicPeriod" startAt="3"/>
            </a:pPr>
            <a:r>
              <a:rPr lang="en-US" sz="1800" b="1" i="0" dirty="0">
                <a:solidFill>
                  <a:srgbClr val="000000"/>
                </a:solidFill>
                <a:effectLst/>
                <a:latin typeface="Times New Roman" panose="02020603050405020304" pitchFamily="18" charset="0"/>
              </a:rPr>
              <a:t>Master Critical Content: </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mj-lt"/>
              <a:buAutoNum type="arabicPeriod" startAt="4"/>
            </a:pPr>
            <a:r>
              <a:rPr lang="en-US" sz="1800" b="1" i="0" dirty="0">
                <a:solidFill>
                  <a:srgbClr val="000000"/>
                </a:solidFill>
                <a:effectLst/>
                <a:latin typeface="Times New Roman" panose="02020603050405020304" pitchFamily="18" charset="0"/>
              </a:rPr>
              <a:t>Integrate Mathematics Across All Content Areas: </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mj-lt"/>
              <a:buAutoNum type="arabicPeriod" startAt="5"/>
            </a:pPr>
            <a:r>
              <a:rPr lang="en-US" sz="1800" b="1" i="0" dirty="0">
                <a:solidFill>
                  <a:srgbClr val="000000"/>
                </a:solidFill>
                <a:effectLst/>
                <a:latin typeface="Times New Roman" panose="02020603050405020304" pitchFamily="18" charset="0"/>
              </a:rPr>
              <a:t>Prepare Teachers to Teach Mathematics Accurately and Effectively: </a:t>
            </a:r>
            <a:r>
              <a:rPr lang="en-US" sz="1800" b="0" i="0" dirty="0">
                <a:solidFill>
                  <a:srgbClr val="000000"/>
                </a:solidFill>
                <a:effectLst/>
                <a:latin typeface="Times New Roman" panose="02020603050405020304" pitchFamily="18" charset="0"/>
              </a:rPr>
              <a:t> </a:t>
            </a:r>
            <a:endParaRPr lang="en-US" sz="1100" b="0" i="0" dirty="0">
              <a:solidFill>
                <a:srgbClr val="000000"/>
              </a:solidFill>
              <a:effectLst/>
              <a:latin typeface="Segoe UI" panose="020B0502040204020203" pitchFamily="34" charset="0"/>
            </a:endParaRPr>
          </a:p>
          <a:p>
            <a:pPr algn="l" rtl="0" fontAlgn="base">
              <a:buFont typeface="+mj-lt"/>
              <a:buAutoNum type="arabicPeriod" startAt="5"/>
            </a:pPr>
            <a:r>
              <a:rPr lang="en-US" sz="1800" b="1" i="0" dirty="0">
                <a:solidFill>
                  <a:srgbClr val="000000"/>
                </a:solidFill>
                <a:effectLst/>
                <a:latin typeface="Times New Roman" panose="02020603050405020304" pitchFamily="18" charset="0"/>
              </a:rPr>
              <a:t>Apply Mathematics to Better Use Technology: </a:t>
            </a:r>
            <a:r>
              <a:rPr lang="en-US" sz="1800" b="0" i="0" dirty="0">
                <a:solidFill>
                  <a:srgbClr val="000000"/>
                </a:solidFill>
                <a:effectLst/>
                <a:latin typeface="Times New Roman" panose="02020603050405020304" pitchFamily="18" charset="0"/>
              </a:rPr>
              <a:t> </a:t>
            </a:r>
          </a:p>
          <a:p>
            <a:pPr marL="158750" indent="0">
              <a:buNone/>
            </a:pPr>
            <a:endParaRPr lang="en-US" dirty="0"/>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The 2023 Mathematics Standards of Learning </a:t>
            </a:r>
            <a:r>
              <a:rPr lang="en-US" sz="1800">
                <a:solidFill>
                  <a:srgbClr val="000000"/>
                </a:solidFill>
                <a:effectLst/>
                <a:latin typeface="Times New Roman" panose="02020603050405020304" pitchFamily="18" charset="0"/>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200"/>
          </a:p>
          <a:p>
            <a:pPr marL="457200" marR="0" lvl="0" indent="-228600" algn="l" rtl="0">
              <a:lnSpc>
                <a:spcPct val="100000"/>
              </a:lnSpc>
              <a:spcBef>
                <a:spcPts val="0"/>
              </a:spcBef>
              <a:spcAft>
                <a:spcPts val="0"/>
              </a:spcAft>
              <a:buClr>
                <a:srgbClr val="000000"/>
              </a:buClr>
              <a:buSzPts val="1100"/>
              <a:buFont typeface="Arial"/>
              <a:buNone/>
            </a:pPr>
            <a:endParaRPr sz="120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The 2023 Mathematics Standards of Learning Document includes the standards and the knowledge and skills associated with each standard. This slide shows an example from the Grade 7 Standards Document.</a:t>
            </a:r>
          </a:p>
          <a:p>
            <a:endParaRPr lang="en-US" dirty="0"/>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hyperlink" Target="mailto:vdoe.mathematics@doe.virginia.gov"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793612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dirty="0">
                <a:solidFill>
                  <a:schemeClr val="lt1"/>
                </a:solidFill>
              </a:rPr>
            </a:br>
            <a:r>
              <a:rPr lang="en-US" sz="5600" dirty="0">
                <a:solidFill>
                  <a:schemeClr val="lt1"/>
                </a:solidFill>
              </a:rPr>
              <a:t>2023 Mathematics</a:t>
            </a:r>
            <a:r>
              <a:rPr lang="en-US" sz="5600" i="1" dirty="0">
                <a:solidFill>
                  <a:schemeClr val="lt1"/>
                </a:solidFill>
              </a:rPr>
              <a:t> Standards of Learning</a:t>
            </a:r>
            <a:endParaRPr sz="5600" cap="none" dirty="0">
              <a:solidFill>
                <a:schemeClr val="lt1"/>
              </a:solidFill>
            </a:endParaRPr>
          </a:p>
        </p:txBody>
      </p:sp>
      <p:sp>
        <p:nvSpPr>
          <p:cNvPr id="163" name="Google Shape;163;p1"/>
          <p:cNvSpPr txBox="1">
            <a:spLocks noGrp="1"/>
          </p:cNvSpPr>
          <p:nvPr>
            <p:ph type="subTitle" idx="1"/>
          </p:nvPr>
        </p:nvSpPr>
        <p:spPr>
          <a:xfrm>
            <a:off x="579229" y="2693324"/>
            <a:ext cx="7462993"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dirty="0">
                <a:solidFill>
                  <a:schemeClr val="bg1"/>
                </a:solidFill>
                <a:latin typeface="Georgia" panose="02040502050405020303" pitchFamily="18" charset="0"/>
                <a:ea typeface="Arial"/>
                <a:cs typeface="Arial"/>
                <a:sym typeface="Arial"/>
              </a:rPr>
              <a:t>Grade 7</a:t>
            </a:r>
          </a:p>
          <a:p>
            <a:pPr marL="457200" lvl="0" indent="-361950" algn="l" rtl="0">
              <a:lnSpc>
                <a:spcPct val="90000"/>
              </a:lnSpc>
              <a:spcBef>
                <a:spcPts val="800"/>
              </a:spcBef>
              <a:spcAft>
                <a:spcPts val="0"/>
              </a:spcAft>
              <a:buSzPts val="1800"/>
              <a:buNone/>
            </a:pPr>
            <a:r>
              <a:rPr lang="en-US" sz="2800" b="1" dirty="0">
                <a:solidFill>
                  <a:schemeClr val="bg1"/>
                </a:solidFill>
                <a:latin typeface="Georgia" panose="02040502050405020303" pitchFamily="18" charset="0"/>
                <a:cs typeface="Arial"/>
                <a:sym typeface="Arial"/>
              </a:rPr>
              <a:t>Overview of Revisions from 2016 to 2023</a:t>
            </a:r>
            <a:endParaRPr dirty="0">
              <a:solidFill>
                <a:schemeClr val="bg1"/>
              </a:solidFill>
              <a:latin typeface="Georgia" panose="02040502050405020303" pitchFamily="18" charset="0"/>
            </a:endParaRPr>
          </a:p>
        </p:txBody>
      </p:sp>
      <p:sp>
        <p:nvSpPr>
          <p:cNvPr id="162" name="Google Shape;162;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1</a:t>
            </a:fld>
            <a:endParaRPr kumimoji="0" sz="900" b="0" i="0" u="none" strike="noStrike" kern="0" cap="none" spc="0" normalizeH="0" baseline="0" noProof="0">
              <a:ln>
                <a:noFill/>
              </a:ln>
              <a:solidFill>
                <a:srgbClr val="FFFFFF"/>
              </a:solidFill>
              <a:effectLst/>
              <a:uLnTx/>
              <a:uFillTx/>
              <a:latin typeface="Calibri"/>
              <a:cs typeface="Calibri"/>
              <a:sym typeface="Calibri"/>
            </a:endParaRPr>
          </a:p>
        </p:txBody>
      </p:sp>
      <p:pic>
        <p:nvPicPr>
          <p:cNvPr id="3" name="Audio 2" descr="audio icon- captions are in the notes section of powerpoint">
            <a:hlinkClick r:id="" action="ppaction://media"/>
            <a:extLst>
              <a:ext uri="{FF2B5EF4-FFF2-40B4-BE49-F238E27FC236}">
                <a16:creationId xmlns:a16="http://schemas.microsoft.com/office/drawing/2014/main" id="{BD77E2AC-AC4D-453E-8D79-71A2A75F9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603"/>
    </mc:Choice>
    <mc:Fallback xmlns="">
      <p:transition spd="slow" advTm="2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pic>
        <p:nvPicPr>
          <p:cNvPr id="6" name="Picture 5" descr="Picture of Grade 7 standards document.">
            <a:extLst>
              <a:ext uri="{FF2B5EF4-FFF2-40B4-BE49-F238E27FC236}">
                <a16:creationId xmlns:a16="http://schemas.microsoft.com/office/drawing/2014/main" id="{590B6CAB-1287-0BF5-3CDA-118B1DED054F}"/>
              </a:ext>
            </a:extLst>
          </p:cNvPr>
          <p:cNvPicPr>
            <a:picLocks noChangeAspect="1"/>
          </p:cNvPicPr>
          <p:nvPr/>
        </p:nvPicPr>
        <p:blipFill>
          <a:blip r:embed="rId5"/>
          <a:stretch>
            <a:fillRect/>
          </a:stretch>
        </p:blipFill>
        <p:spPr>
          <a:xfrm>
            <a:off x="1335453" y="1153877"/>
            <a:ext cx="6629741" cy="2921150"/>
          </a:xfrm>
          <a:prstGeom prst="rect">
            <a:avLst/>
          </a:prstGeom>
        </p:spPr>
      </p:pic>
      <p:sp>
        <p:nvSpPr>
          <p:cNvPr id="10" name="Rectangle: Rounded Corners 9">
            <a:extLst>
              <a:ext uri="{FF2B5EF4-FFF2-40B4-BE49-F238E27FC236}">
                <a16:creationId xmlns:a16="http://schemas.microsoft.com/office/drawing/2014/main" id="{9FD0E0FB-75A0-7FF2-8110-14A231F77D0E}"/>
              </a:ext>
            </a:extLst>
          </p:cNvPr>
          <p:cNvSpPr/>
          <p:nvPr/>
        </p:nvSpPr>
        <p:spPr>
          <a:xfrm>
            <a:off x="205885" y="885078"/>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Grade</a:t>
            </a:r>
          </a:p>
        </p:txBody>
      </p:sp>
      <p:cxnSp>
        <p:nvCxnSpPr>
          <p:cNvPr id="5" name="Straight Arrow Connector 4">
            <a:extLst>
              <a:ext uri="{FF2B5EF4-FFF2-40B4-BE49-F238E27FC236}">
                <a16:creationId xmlns:a16="http://schemas.microsoft.com/office/drawing/2014/main" id="{EFAC27E3-714B-C2FD-753F-E40B6C15A699}"/>
              </a:ext>
              <a:ext uri="{C183D7F6-B498-43B3-948B-1728B52AA6E4}">
                <adec:decorative xmlns:adec="http://schemas.microsoft.com/office/drawing/2017/decorative" val="1"/>
              </a:ext>
            </a:extLst>
          </p:cNvPr>
          <p:cNvCxnSpPr>
            <a:cxnSpLocks/>
          </p:cNvCxnSpPr>
          <p:nvPr/>
        </p:nvCxnSpPr>
        <p:spPr>
          <a:xfrm>
            <a:off x="870840" y="1237306"/>
            <a:ext cx="584723" cy="409568"/>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88ED8F5-5684-A92A-B328-246C44B0BCCC}"/>
              </a:ext>
            </a:extLst>
          </p:cNvPr>
          <p:cNvSpPr/>
          <p:nvPr/>
        </p:nvSpPr>
        <p:spPr>
          <a:xfrm>
            <a:off x="78836" y="2322415"/>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Measurement &amp; Geometry Strand</a:t>
            </a:r>
          </a:p>
        </p:txBody>
      </p:sp>
      <p:cxnSp>
        <p:nvCxnSpPr>
          <p:cNvPr id="14" name="Straight Arrow Connector 13">
            <a:extLst>
              <a:ext uri="{FF2B5EF4-FFF2-40B4-BE49-F238E27FC236}">
                <a16:creationId xmlns:a16="http://schemas.microsoft.com/office/drawing/2014/main" id="{FEE67B87-6AC1-F3D6-1ACF-790D2B553055}"/>
              </a:ext>
              <a:ext uri="{C183D7F6-B498-43B3-948B-1728B52AA6E4}">
                <adec:decorative xmlns:adec="http://schemas.microsoft.com/office/drawing/2017/decorative" val="1"/>
              </a:ext>
            </a:extLst>
          </p:cNvPr>
          <p:cNvCxnSpPr>
            <a:cxnSpLocks/>
          </p:cNvCxnSpPr>
          <p:nvPr/>
        </p:nvCxnSpPr>
        <p:spPr>
          <a:xfrm flipV="1">
            <a:off x="1335453" y="1805707"/>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248B53D-159A-53DC-F9EC-E9BEFDC52EE1}"/>
              </a:ext>
            </a:extLst>
          </p:cNvPr>
          <p:cNvSpPr/>
          <p:nvPr/>
        </p:nvSpPr>
        <p:spPr>
          <a:xfrm>
            <a:off x="2449495" y="634343"/>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Third SOL within this strand</a:t>
            </a:r>
          </a:p>
        </p:txBody>
      </p:sp>
      <p:cxnSp>
        <p:nvCxnSpPr>
          <p:cNvPr id="16" name="Straight Arrow Connector 15">
            <a:extLst>
              <a:ext uri="{FF2B5EF4-FFF2-40B4-BE49-F238E27FC236}">
                <a16:creationId xmlns:a16="http://schemas.microsoft.com/office/drawing/2014/main" id="{ED253CA1-CA5B-817C-3937-3FD92844CF91}"/>
              </a:ext>
              <a:ext uri="{C183D7F6-B498-43B3-948B-1728B52AA6E4}">
                <adec:decorative xmlns:adec="http://schemas.microsoft.com/office/drawing/2017/decorative" val="1"/>
              </a:ext>
            </a:extLst>
          </p:cNvPr>
          <p:cNvCxnSpPr>
            <a:cxnSpLocks/>
          </p:cNvCxnSpPr>
          <p:nvPr/>
        </p:nvCxnSpPr>
        <p:spPr>
          <a:xfrm flipH="1">
            <a:off x="1954196" y="1274923"/>
            <a:ext cx="495299" cy="371951"/>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C86A421-3BB8-5025-7BA7-E10326525D01}"/>
              </a:ext>
            </a:extLst>
          </p:cNvPr>
          <p:cNvSpPr txBox="1"/>
          <p:nvPr/>
        </p:nvSpPr>
        <p:spPr>
          <a:xfrm>
            <a:off x="490809" y="4110860"/>
            <a:ext cx="8162381" cy="523220"/>
          </a:xfrm>
          <a:prstGeom prst="rect">
            <a:avLst/>
          </a:prstGeom>
          <a:solidFill>
            <a:schemeClr val="tx2">
              <a:lumMod val="85000"/>
            </a:schemeClr>
          </a:solidFill>
        </p:spPr>
        <p:txBody>
          <a:bodyPr wrap="square" lIns="91440" tIns="45720" rIns="91440" bIns="45720" rtlCol="0" anchor="t">
            <a:spAutoFit/>
          </a:bodyPr>
          <a:lstStyle/>
          <a:p>
            <a:pPr>
              <a:defRPr/>
            </a:pPr>
            <a:r>
              <a:rPr kumimoji="0" lang="en-US" b="1" i="0" u="none" strike="noStrike" kern="0" cap="none" spc="0" normalizeH="0" baseline="0" noProof="0" dirty="0">
                <a:ln>
                  <a:noFill/>
                </a:ln>
                <a:solidFill>
                  <a:srgbClr val="000000"/>
                </a:solidFill>
                <a:effectLst/>
                <a:uLnTx/>
                <a:uFillTx/>
                <a:latin typeface="Georgia"/>
                <a:ea typeface="Times New Roman" panose="02020603050405020304" pitchFamily="18" charset="0"/>
                <a:cs typeface="Arial"/>
                <a:sym typeface="Arial"/>
              </a:rPr>
              <a:t>KEY:</a:t>
            </a:r>
            <a:r>
              <a:rPr lang="en-US" b="1" dirty="0">
                <a:latin typeface="Georgia"/>
                <a:ea typeface="Times New Roman" panose="02020603050405020304" pitchFamily="18" charset="0"/>
              </a:rPr>
              <a:t> </a:t>
            </a:r>
            <a:r>
              <a:rPr kumimoji="0" lang="en-US" i="0" u="none" strike="noStrike" kern="0" cap="none" spc="0" normalizeH="0" baseline="0" noProof="0" dirty="0">
                <a:ln>
                  <a:noFill/>
                </a:ln>
                <a:solidFill>
                  <a:srgbClr val="000000"/>
                </a:solidFill>
                <a:effectLst/>
                <a:uLnTx/>
                <a:uFillTx/>
                <a:latin typeface="Georgia"/>
                <a:ea typeface="Times New Roman" panose="02020603050405020304" pitchFamily="18" charset="0"/>
                <a:cs typeface="Arial"/>
                <a:sym typeface="Arial"/>
              </a:rPr>
              <a:t> </a:t>
            </a:r>
            <a:r>
              <a:rPr kumimoji="0" lang="en-US" b="0" i="0" u="none" strike="noStrike" kern="0" cap="none" spc="0" normalizeH="0" baseline="0" noProof="0" dirty="0">
                <a:ln>
                  <a:noFill/>
                </a:ln>
                <a:solidFill>
                  <a:srgbClr val="000000"/>
                </a:solidFill>
                <a:effectLst/>
                <a:uLnTx/>
                <a:uFillTx/>
                <a:latin typeface="Georgia"/>
                <a:ea typeface="Times New Roman" panose="02020603050405020304" pitchFamily="18" charset="0"/>
                <a:cs typeface="Arial"/>
                <a:sym typeface="Arial"/>
              </a:rPr>
              <a:t>NS = Number </a:t>
            </a:r>
            <a:r>
              <a:rPr lang="en-US" dirty="0">
                <a:latin typeface="Georgia"/>
                <a:ea typeface="Times New Roman" panose="02020603050405020304" pitchFamily="18" charset="0"/>
              </a:rPr>
              <a:t>and Number Sense</a:t>
            </a:r>
            <a:r>
              <a:rPr kumimoji="0" lang="en-US" b="0" i="0" u="none" strike="noStrike" kern="0" cap="none" spc="0" normalizeH="0" baseline="0" noProof="0" dirty="0">
                <a:ln>
                  <a:noFill/>
                </a:ln>
                <a:solidFill>
                  <a:srgbClr val="000000"/>
                </a:solidFill>
                <a:effectLst/>
                <a:uLnTx/>
                <a:uFillTx/>
                <a:latin typeface="Georgia"/>
                <a:ea typeface="Times New Roman" panose="02020603050405020304" pitchFamily="18" charset="0"/>
                <a:cs typeface="Arial"/>
                <a:sym typeface="Arial"/>
              </a:rPr>
              <a:t>; CE = Computation and Estimation; MG = Measurement and Geometry; PS = Probability and Statistics; PFA = Patterns, Functions, and Algebra</a:t>
            </a:r>
            <a:endParaRPr kumimoji="0" lang="en-US" b="0" i="0" u="none" strike="noStrike" kern="0" cap="none" spc="0" normalizeH="0" baseline="0" noProof="0" dirty="0">
              <a:ln>
                <a:noFill/>
              </a:ln>
              <a:solidFill>
                <a:srgbClr val="000000"/>
              </a:solidFill>
              <a:effectLst/>
              <a:uLnTx/>
              <a:uFillTx/>
              <a:latin typeface="Georgia"/>
              <a:ea typeface="Cambria" panose="02040503050406030204" pitchFamily="18" charset="0"/>
              <a:cs typeface="Arial"/>
              <a:sym typeface="Arial"/>
            </a:endParaRPr>
          </a:p>
        </p:txBody>
      </p:sp>
      <p:sp>
        <p:nvSpPr>
          <p:cNvPr id="223" name="Google Shape;22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10</a:t>
            </a:fld>
            <a:endParaRPr kumimoji="0" sz="900" b="0" i="0" u="none" strike="noStrike" kern="0" cap="none" spc="0" normalizeH="0" baseline="0" noProof="0">
              <a:ln>
                <a:noFill/>
              </a:ln>
              <a:solidFill>
                <a:srgbClr val="000000"/>
              </a:solidFill>
              <a:effectLst/>
              <a:uLnTx/>
              <a:uFillTx/>
              <a:latin typeface="Calibri"/>
              <a:cs typeface="Calibri"/>
              <a:sym typeface="Calibri"/>
            </a:endParaRPr>
          </a:p>
        </p:txBody>
      </p:sp>
      <p:pic>
        <p:nvPicPr>
          <p:cNvPr id="4" name="Picture 3">
            <a:extLst>
              <a:ext uri="{FF2B5EF4-FFF2-40B4-BE49-F238E27FC236}">
                <a16:creationId xmlns:a16="http://schemas.microsoft.com/office/drawing/2014/main" id="{8015C52C-5DD1-A738-4604-7F4B6989D6E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3" name="Audio 2" descr="audio icon- captions are in the notes section of powerpoint">
            <a:hlinkClick r:id="" action="ppaction://media"/>
            <a:extLst>
              <a:ext uri="{FF2B5EF4-FFF2-40B4-BE49-F238E27FC236}">
                <a16:creationId xmlns:a16="http://schemas.microsoft.com/office/drawing/2014/main" id="{CA9DE74C-F1D6-4030-A9DC-9A737DA033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54"/>
    </mc:Choice>
    <mc:Fallback xmlns="">
      <p:transition spd="slow" advTm="4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3" name="Picture 2">
            <a:extLst>
              <a:ext uri="{FF2B5EF4-FFF2-40B4-BE49-F238E27FC236}">
                <a16:creationId xmlns:a16="http://schemas.microsoft.com/office/drawing/2014/main" id="{8228306D-E274-C15E-3705-CC7DFE2B18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Picture 4" descr="Picture of Grade 7 Overview of Revisions document.">
            <a:extLst>
              <a:ext uri="{FF2B5EF4-FFF2-40B4-BE49-F238E27FC236}">
                <a16:creationId xmlns:a16="http://schemas.microsoft.com/office/drawing/2014/main" id="{7C51B02E-FC77-2512-5852-0C4A38736089}"/>
              </a:ext>
            </a:extLst>
          </p:cNvPr>
          <p:cNvPicPr>
            <a:picLocks noChangeAspect="1"/>
          </p:cNvPicPr>
          <p:nvPr/>
        </p:nvPicPr>
        <p:blipFill>
          <a:blip r:embed="rId6"/>
          <a:stretch>
            <a:fillRect/>
          </a:stretch>
        </p:blipFill>
        <p:spPr>
          <a:xfrm>
            <a:off x="928143" y="1146459"/>
            <a:ext cx="6541293" cy="3513676"/>
          </a:xfrm>
          <a:prstGeom prst="rect">
            <a:avLst/>
          </a:prstGeom>
        </p:spPr>
      </p:pic>
      <p:pic>
        <p:nvPicPr>
          <p:cNvPr id="2" name="Audio 1" descr="audio icon- captions are in the notes section of powerpoint">
            <a:hlinkClick r:id="" action="ppaction://media"/>
            <a:extLst>
              <a:ext uri="{FF2B5EF4-FFF2-40B4-BE49-F238E27FC236}">
                <a16:creationId xmlns:a16="http://schemas.microsoft.com/office/drawing/2014/main" id="{595B6CA1-1D78-403C-A81C-06EF270EEB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021282509"/>
      </p:ext>
    </p:extLst>
  </p:cSld>
  <p:clrMapOvr>
    <a:masterClrMapping/>
  </p:clrMapOvr>
  <mc:AlternateContent xmlns:mc="http://schemas.openxmlformats.org/markup-compatibility/2006" xmlns:p14="http://schemas.microsoft.com/office/powerpoint/2010/main">
    <mc:Choice Requires="p14">
      <p:transition spd="slow" p14:dur="2000" advTm="22855"/>
    </mc:Choice>
    <mc:Fallback xmlns="">
      <p:transition spd="slow" advTm="2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27573"/>
            <a:ext cx="9144000" cy="604116"/>
          </a:xfrm>
        </p:spPr>
        <p:txBody>
          <a:bodyPr>
            <a:normAutofit/>
          </a:bodyPr>
          <a:lstStyle/>
          <a:p>
            <a:r>
              <a:rPr lang="en-US" sz="2600" dirty="0"/>
              <a:t>Overview of Revisions- Summary of Changes (1 of 2)</a:t>
            </a:r>
          </a:p>
        </p:txBody>
      </p:sp>
      <p:pic>
        <p:nvPicPr>
          <p:cNvPr id="3" name="Picture 2">
            <a:extLst>
              <a:ext uri="{FF2B5EF4-FFF2-40B4-BE49-F238E27FC236}">
                <a16:creationId xmlns:a16="http://schemas.microsoft.com/office/drawing/2014/main" id="{276B353E-AFBC-510B-9DBF-A34749B789E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2" name="Audio 1" descr="audio icon- captions are in the notes section of powerpoint">
            <a:hlinkClick r:id="" action="ppaction://media"/>
            <a:extLst>
              <a:ext uri="{FF2B5EF4-FFF2-40B4-BE49-F238E27FC236}">
                <a16:creationId xmlns:a16="http://schemas.microsoft.com/office/drawing/2014/main" id="{3868A8CE-C4A2-4D67-BFAD-F07527E7D1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pic>
        <p:nvPicPr>
          <p:cNvPr id="7" name="Picture 6">
            <a:extLst>
              <a:ext uri="{FF2B5EF4-FFF2-40B4-BE49-F238E27FC236}">
                <a16:creationId xmlns:a16="http://schemas.microsoft.com/office/drawing/2014/main" id="{5464193C-6C02-C539-9045-91992316EAE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03252" y="736402"/>
            <a:ext cx="7182219" cy="3848298"/>
          </a:xfrm>
          <a:prstGeom prst="rect">
            <a:avLst/>
          </a:prstGeom>
        </p:spPr>
      </p:pic>
    </p:spTree>
    <p:extLst>
      <p:ext uri="{BB962C8B-B14F-4D97-AF65-F5344CB8AC3E}">
        <p14:creationId xmlns:p14="http://schemas.microsoft.com/office/powerpoint/2010/main" val="465875372"/>
      </p:ext>
    </p:extLst>
  </p:cSld>
  <p:clrMapOvr>
    <a:masterClrMapping/>
  </p:clrMapOvr>
  <mc:AlternateContent xmlns:mc="http://schemas.openxmlformats.org/markup-compatibility/2006" xmlns:p14="http://schemas.microsoft.com/office/powerpoint/2010/main">
    <mc:Choice Requires="p14">
      <p:transition spd="slow" p14:dur="2000" advTm="39322"/>
    </mc:Choice>
    <mc:Fallback xmlns="">
      <p:transition spd="slow" advTm="3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598045"/>
          </a:xfrm>
        </p:spPr>
        <p:txBody>
          <a:bodyPr>
            <a:normAutofit fontScale="90000"/>
          </a:bodyPr>
          <a:lstStyle/>
          <a:p>
            <a:br>
              <a:rPr lang="en-US" dirty="0"/>
            </a:br>
            <a:br>
              <a:rPr lang="en-US" dirty="0"/>
            </a:br>
            <a:r>
              <a:rPr lang="en-US" sz="2900" dirty="0"/>
              <a:t>Overview of Revisions- Summary of Changes (2 of 2)</a:t>
            </a:r>
          </a:p>
        </p:txBody>
      </p:sp>
      <p:pic>
        <p:nvPicPr>
          <p:cNvPr id="3" name="Picture 2">
            <a:extLst>
              <a:ext uri="{FF2B5EF4-FFF2-40B4-BE49-F238E27FC236}">
                <a16:creationId xmlns:a16="http://schemas.microsoft.com/office/drawing/2014/main" id="{BD238691-0A27-05AD-CBA8-9C9C1B78BB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2" name="Audio 1" descr="audio icon- captions are in the notes section of powerpoint">
            <a:hlinkClick r:id="" action="ppaction://media"/>
            <a:extLst>
              <a:ext uri="{FF2B5EF4-FFF2-40B4-BE49-F238E27FC236}">
                <a16:creationId xmlns:a16="http://schemas.microsoft.com/office/drawing/2014/main" id="{100AC652-538F-4862-B30F-56B083C15B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pic>
        <p:nvPicPr>
          <p:cNvPr id="7" name="Picture 6">
            <a:extLst>
              <a:ext uri="{FF2B5EF4-FFF2-40B4-BE49-F238E27FC236}">
                <a16:creationId xmlns:a16="http://schemas.microsoft.com/office/drawing/2014/main" id="{EF3C27A5-4F20-95A4-3911-874A2559E3B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83412" y="995188"/>
            <a:ext cx="7300946" cy="3153124"/>
          </a:xfrm>
          <a:prstGeom prst="rect">
            <a:avLst/>
          </a:prstGeom>
        </p:spPr>
      </p:pic>
    </p:spTree>
    <p:extLst>
      <p:ext uri="{BB962C8B-B14F-4D97-AF65-F5344CB8AC3E}">
        <p14:creationId xmlns:p14="http://schemas.microsoft.com/office/powerpoint/2010/main" val="2858710834"/>
      </p:ext>
    </p:extLst>
  </p:cSld>
  <p:clrMapOvr>
    <a:masterClrMapping/>
  </p:clrMapOvr>
  <mc:AlternateContent xmlns:mc="http://schemas.openxmlformats.org/markup-compatibility/2006" xmlns:p14="http://schemas.microsoft.com/office/powerpoint/2010/main">
    <mc:Choice Requires="p14">
      <p:transition spd="slow" p14:dur="2000" advTm="14897"/>
    </mc:Choice>
    <mc:Fallback xmlns="">
      <p:transition spd="slow" advTm="1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4EECCFD7-8464-4ADA-B9D2-949364D3FB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36"/>
    </mc:Choice>
    <mc:Fallback xmlns="">
      <p:transition spd="slow" advTm="1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Number &amp; Number Sense</a:t>
            </a:r>
            <a:endParaRPr b="1"/>
          </a:p>
        </p:txBody>
      </p:sp>
      <p:pic>
        <p:nvPicPr>
          <p:cNvPr id="2" name="Audio 1" descr="audio icon- captions are in the notes section of powerpoint">
            <a:hlinkClick r:id="" action="ppaction://media"/>
            <a:extLst>
              <a:ext uri="{FF2B5EF4-FFF2-40B4-BE49-F238E27FC236}">
                <a16:creationId xmlns:a16="http://schemas.microsoft.com/office/drawing/2014/main" id="{6D480ED5-AED5-4428-B5EF-F69C04C055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75"/>
    </mc:Choice>
    <mc:Fallback xmlns="">
      <p:transition spd="slow" advTm="6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g27781581b1f_0_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16</a:t>
            </a:fld>
            <a:endParaRPr/>
          </a:p>
        </p:txBody>
      </p:sp>
      <p:graphicFrame>
        <p:nvGraphicFramePr>
          <p:cNvPr id="346" name="Google Shape;346;g27781581b1f_0_23"/>
          <p:cNvGraphicFramePr/>
          <p:nvPr>
            <p:extLst>
              <p:ext uri="{D42A27DB-BD31-4B8C-83A1-F6EECF244321}">
                <p14:modId xmlns:p14="http://schemas.microsoft.com/office/powerpoint/2010/main" val="3555999503"/>
              </p:ext>
            </p:extLst>
          </p:nvPr>
        </p:nvGraphicFramePr>
        <p:xfrm>
          <a:off x="881450" y="795800"/>
          <a:ext cx="7310050" cy="2964150"/>
        </p:xfrm>
        <a:graphic>
          <a:graphicData uri="http://schemas.openxmlformats.org/drawingml/2006/table">
            <a:tbl>
              <a:tblPr firstRow="1">
                <a:noFill/>
                <a:tableStyleId>{C7E01033-69A0-4134-9C84-B1705938FA0A}</a:tableStyleId>
              </a:tblPr>
              <a:tblGrid>
                <a:gridCol w="369055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dirty="0">
                          <a:latin typeface="Georgia"/>
                          <a:ea typeface="Georgia"/>
                          <a:cs typeface="Georgia"/>
                          <a:sym typeface="Georgia"/>
                        </a:rPr>
                        <a:t>2023 SOL</a:t>
                      </a:r>
                      <a:endParaRPr sz="1200" b="1" dirty="0">
                        <a:latin typeface="Georgia"/>
                        <a:ea typeface="Georgia"/>
                        <a:cs typeface="Georgia"/>
                        <a:sym typeface="Georgi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000" b="1" dirty="0">
                          <a:latin typeface="Georgia"/>
                          <a:ea typeface="Georgia"/>
                          <a:cs typeface="Georgia"/>
                          <a:sym typeface="Georgia"/>
                        </a:rPr>
                        <a:t>7.1 The student will</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investigate and describe the concept of negative exponents for powers of ten;</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compare and order numbers greater than zero written in scientific notation;*</a:t>
                      </a:r>
                      <a:endParaRPr sz="1000" b="1" dirty="0">
                        <a:latin typeface="Georgia"/>
                        <a:ea typeface="Georgia"/>
                        <a:cs typeface="Georgia"/>
                        <a:sym typeface="Georgia"/>
                      </a:endParaRPr>
                    </a:p>
                    <a:p>
                      <a:pPr marL="182880" lvl="0" indent="-18288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Recognize powers of 10 with negative exponents by examining patterns.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Represent a power of 10 with a negative exponent in fraction and decimal form.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Convert between numbers greater than 0 written in scientific notation and decimals. (b)</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Compare and order no more than four numbers greater than 0 written in scientific notation. Ordering may be in ascending or descending order. (b)</a:t>
                      </a:r>
                      <a:endParaRPr sz="1000" dirty="0">
                        <a:latin typeface="Georgia"/>
                        <a:ea typeface="Georgia"/>
                        <a:cs typeface="Georgia"/>
                        <a:sym typeface="Georgi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7.NS.1 The student will investigate and describe the concept of exponents for powers of ten and compare and order numbers greater than zero written in scientific notation.</a:t>
                      </a:r>
                      <a:endParaRPr sz="1000" b="1" dirty="0">
                        <a:latin typeface="Georgia"/>
                        <a:ea typeface="Georgia"/>
                        <a:cs typeface="Georgia"/>
                        <a:sym typeface="Georgia"/>
                      </a:endParaRPr>
                    </a:p>
                    <a:p>
                      <a:pPr marL="457200" lvl="1" indent="-292100" algn="l" rtl="0">
                        <a:spcBef>
                          <a:spcPts val="1200"/>
                        </a:spcBef>
                        <a:spcAft>
                          <a:spcPts val="0"/>
                        </a:spcAft>
                        <a:buSzPts val="1000"/>
                        <a:buFont typeface="Georgia"/>
                        <a:buAutoNum type="alphaLcParenR"/>
                      </a:pPr>
                      <a:r>
                        <a:rPr lang="en-US" sz="1000" dirty="0">
                          <a:solidFill>
                            <a:srgbClr val="98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Investigate and describe</a:t>
                      </a:r>
                      <a:r>
                        <a:rPr lang="en-US" sz="1000" dirty="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powers of 10 with negative exponents by examining patterns.</a:t>
                      </a:r>
                      <a:endParaRPr sz="1000" dirty="0">
                        <a:latin typeface="Georgia"/>
                        <a:ea typeface="Georgia"/>
                        <a:cs typeface="Georgia"/>
                        <a:sym typeface="Georgia"/>
                      </a:endParaRPr>
                    </a:p>
                    <a:p>
                      <a:pPr marL="457200" lvl="1"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Represent a power of 10 with a negative exponent in fraction and decimal form.</a:t>
                      </a:r>
                      <a:endParaRPr sz="1000" dirty="0">
                        <a:latin typeface="Georgia"/>
                        <a:ea typeface="Georgia"/>
                        <a:cs typeface="Georgia"/>
                        <a:sym typeface="Georgia"/>
                      </a:endParaRPr>
                    </a:p>
                    <a:p>
                      <a:pPr marL="457200" lvl="1"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Convert between numbers greater than 0 written in scientific notation and decimals.*</a:t>
                      </a:r>
                      <a:endParaRPr sz="1000" dirty="0">
                        <a:latin typeface="Georgia"/>
                        <a:ea typeface="Georgia"/>
                        <a:cs typeface="Georgia"/>
                        <a:sym typeface="Georgia"/>
                      </a:endParaRPr>
                    </a:p>
                    <a:p>
                      <a:pPr marL="457200" lvl="1"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Compare and order no more than four numbers greater than 0 written in scientific notation. Ordering may be in ascending or descending order.*</a:t>
                      </a:r>
                      <a:endParaRPr sz="1000" dirty="0">
                        <a:latin typeface="Georgia"/>
                        <a:ea typeface="Georgia"/>
                        <a:cs typeface="Georgia"/>
                        <a:sym typeface="Georgi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47" name="Google Shape;347;g27781581b1f_0_23"/>
          <p:cNvSpPr txBox="1"/>
          <p:nvPr/>
        </p:nvSpPr>
        <p:spPr>
          <a:xfrm>
            <a:off x="0" y="4567175"/>
            <a:ext cx="9144000" cy="5769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No significant changes between the 2016 and 2023 standard</a:t>
            </a:r>
          </a:p>
        </p:txBody>
      </p:sp>
      <p:sp>
        <p:nvSpPr>
          <p:cNvPr id="6" name="Google Shape;442;g27af92ff994_0_0">
            <a:extLst>
              <a:ext uri="{FF2B5EF4-FFF2-40B4-BE49-F238E27FC236}">
                <a16:creationId xmlns:a16="http://schemas.microsoft.com/office/drawing/2014/main" id="{EC92A7FB-1911-436C-974E-14B5EAF4ECA7}"/>
              </a:ext>
            </a:extLst>
          </p:cNvPr>
          <p:cNvSpPr txBox="1">
            <a:spLocks noGrp="1"/>
          </p:cNvSpPr>
          <p:nvPr>
            <p:ph type="title" idx="4294967295"/>
          </p:nvPr>
        </p:nvSpPr>
        <p:spPr>
          <a:xfrm>
            <a:off x="0" y="0"/>
            <a:ext cx="9144000" cy="604200"/>
          </a:xfrm>
          <a:prstGeom prst="rect">
            <a:avLst/>
          </a:prstGeom>
          <a:solidFill>
            <a:schemeClr val="dk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Georgia"/>
              <a:buNone/>
              <a:defRPr sz="3600" b="0" i="0" u="none" strike="noStrike" cap="small">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240"/>
              <a:buFont typeface="Georgia"/>
              <a:buNone/>
              <a:tabLst/>
              <a:defRPr/>
            </a:pPr>
            <a:r>
              <a:rPr kumimoji="0" lang="en-US" sz="2840" b="0" i="0" u="none" strike="noStrike" kern="0" cap="small" spc="0" normalizeH="0" baseline="0" noProof="0" dirty="0">
                <a:ln>
                  <a:noFill/>
                </a:ln>
                <a:solidFill>
                  <a:schemeClr val="lt1"/>
                </a:solidFill>
                <a:effectLst/>
                <a:uLnTx/>
                <a:uFillTx/>
                <a:latin typeface="Georgia"/>
                <a:ea typeface="Georgia"/>
                <a:cs typeface="Georgia"/>
                <a:sym typeface="Georgia"/>
              </a:rPr>
              <a:t>Standard 7.1A,B (2016) – Standard 7.NS.1 (2023)</a:t>
            </a:r>
          </a:p>
        </p:txBody>
      </p:sp>
      <p:pic>
        <p:nvPicPr>
          <p:cNvPr id="9" name="Audio 8" descr="audio icon- captions are in the notes section of powerpoint">
            <a:hlinkClick r:id="" action="ppaction://media"/>
            <a:extLst>
              <a:ext uri="{FF2B5EF4-FFF2-40B4-BE49-F238E27FC236}">
                <a16:creationId xmlns:a16="http://schemas.microsoft.com/office/drawing/2014/main" id="{67279AA4-0F81-4304-9471-F69F587AB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02"/>
    </mc:Choice>
    <mc:Fallback xmlns="">
      <p:transition spd="slow" advTm="4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g277f2f71707_0_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17</a:t>
            </a:fld>
            <a:endParaRPr/>
          </a:p>
        </p:txBody>
      </p:sp>
      <p:graphicFrame>
        <p:nvGraphicFramePr>
          <p:cNvPr id="355" name="Google Shape;355;g277f2f71707_0_0"/>
          <p:cNvGraphicFramePr/>
          <p:nvPr>
            <p:extLst>
              <p:ext uri="{D42A27DB-BD31-4B8C-83A1-F6EECF244321}">
                <p14:modId xmlns:p14="http://schemas.microsoft.com/office/powerpoint/2010/main" val="772380155"/>
              </p:ext>
            </p:extLst>
          </p:nvPr>
        </p:nvGraphicFramePr>
        <p:xfrm>
          <a:off x="345650" y="1012208"/>
          <a:ext cx="8567500" cy="2430750"/>
        </p:xfrm>
        <a:graphic>
          <a:graphicData uri="http://schemas.openxmlformats.org/drawingml/2006/table">
            <a:tbl>
              <a:tblPr firstRow="1">
                <a:noFill/>
                <a:tableStyleId>{C7E01033-69A0-4134-9C84-B1705938FA0A}</a:tableStyleId>
              </a:tblPr>
              <a:tblGrid>
                <a:gridCol w="4283750">
                  <a:extLst>
                    <a:ext uri="{9D8B030D-6E8A-4147-A177-3AD203B41FA5}">
                      <a16:colId xmlns:a16="http://schemas.microsoft.com/office/drawing/2014/main" val="20000"/>
                    </a:ext>
                  </a:extLst>
                </a:gridCol>
                <a:gridCol w="42837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000" b="1" dirty="0">
                          <a:latin typeface="Georgia"/>
                          <a:ea typeface="Georgia"/>
                          <a:cs typeface="Georgia"/>
                          <a:sym typeface="Georgia"/>
                        </a:rPr>
                        <a:t>7.1 The student will</a:t>
                      </a:r>
                      <a:endParaRPr sz="1000" b="1" dirty="0">
                        <a:latin typeface="Georgia"/>
                        <a:ea typeface="Georgia"/>
                        <a:cs typeface="Georgia"/>
                        <a:sym typeface="Georgia"/>
                      </a:endParaRPr>
                    </a:p>
                    <a:p>
                      <a:pPr marL="228600" lvl="0" indent="-228600" algn="l" rtl="0">
                        <a:spcBef>
                          <a:spcPts val="0"/>
                        </a:spcBef>
                        <a:spcAft>
                          <a:spcPts val="0"/>
                        </a:spcAft>
                        <a:buAutoNum type="alphaLcParenR" startAt="3"/>
                      </a:pPr>
                      <a:r>
                        <a:rPr lang="en-US" sz="1000" b="1" dirty="0">
                          <a:latin typeface="Georgia"/>
                          <a:ea typeface="Georgia"/>
                          <a:cs typeface="Georgia"/>
                          <a:sym typeface="Georgia"/>
                        </a:rPr>
                        <a:t>compare and order rational numbers;*</a:t>
                      </a:r>
                    </a:p>
                    <a:p>
                      <a:pPr marL="0" lvl="0" indent="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Compare and order no more than four rational numbers expressed as integers, fractions (proper or improper), mixed numbers, decimals, and percents. Fractions and mixed numbers may be positive or negative. Decimals may be positive or negative and are limited to the thousandths place. Ordering may be in ascending or descending order. (c)</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7.NS.2 The student will reason and use multiple strategies to compare and order rational numbers.</a:t>
                      </a:r>
                      <a:endParaRPr sz="1000" b="1" dirty="0">
                        <a:latin typeface="Georgia"/>
                        <a:ea typeface="Georgia"/>
                        <a:cs typeface="Georgia"/>
                        <a:sym typeface="Georgia"/>
                      </a:endParaRPr>
                    </a:p>
                    <a:p>
                      <a:pPr marL="22860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Use multiple strategies</a:t>
                      </a:r>
                      <a:r>
                        <a:rPr lang="en-US" sz="1000" dirty="0">
                          <a:latin typeface="Georgia"/>
                          <a:ea typeface="Georgia"/>
                          <a:cs typeface="Georgia"/>
                          <a:sym typeface="Georgia"/>
                        </a:rPr>
                        <a:t> (e.g., benchmarks, number line, equivalency) to compare (using symbols &lt;, &gt;, =) and order (a set of no more than four) rational numbers expressed as integers, fractions (proper or improper), mixed numbers, decimals, and percents. Fractions and mixed numbers may be positive or negative. Decimals may be positive or negative and are limited to the thousandths place. Ordering may be in ascending or descending order.</a:t>
                      </a:r>
                      <a:r>
                        <a:rPr lang="en-US" sz="1000" dirty="0">
                          <a:solidFill>
                            <a:srgbClr val="980000"/>
                          </a:solidFill>
                          <a:latin typeface="Georgia"/>
                          <a:ea typeface="Georgia"/>
                          <a:cs typeface="Georgia"/>
                          <a:sym typeface="Georgia"/>
                        </a:rPr>
                        <a:t> Justify solutions orally, in writing or with a model.*</a:t>
                      </a:r>
                      <a:endParaRPr sz="1000" dirty="0">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6" name="Google Shape;356;g277f2f71707_0_0"/>
          <p:cNvSpPr txBox="1"/>
          <p:nvPr/>
        </p:nvSpPr>
        <p:spPr>
          <a:xfrm>
            <a:off x="0" y="4322225"/>
            <a:ext cx="9144000" cy="873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8450" algn="l" rtl="0">
              <a:spcBef>
                <a:spcPts val="0"/>
              </a:spcBef>
              <a:spcAft>
                <a:spcPts val="0"/>
              </a:spcAft>
              <a:buClr>
                <a:schemeClr val="lt1"/>
              </a:buClr>
              <a:buSzPts val="1100"/>
              <a:buFont typeface="Georgia"/>
              <a:buChar char="●"/>
            </a:pPr>
            <a:r>
              <a:rPr lang="en-US" sz="1000" dirty="0">
                <a:solidFill>
                  <a:schemeClr val="lt1"/>
                </a:solidFill>
                <a:latin typeface="Georgia"/>
                <a:ea typeface="Georgia"/>
                <a:cs typeface="Georgia"/>
                <a:sym typeface="Georgia"/>
              </a:rPr>
              <a:t>Multiple strategies will be used to compare and order rational numbers to include benchmarks, number lines, and equivalency. </a:t>
            </a:r>
            <a:endParaRPr sz="1000" dirty="0">
              <a:solidFill>
                <a:schemeClr val="lt1"/>
              </a:solidFill>
              <a:latin typeface="Georgia"/>
              <a:ea typeface="Georgia"/>
              <a:cs typeface="Georgia"/>
              <a:sym typeface="Georgia"/>
            </a:endParaRPr>
          </a:p>
          <a:p>
            <a:pPr marL="457200" lvl="0" indent="-298450" algn="l" rtl="0">
              <a:spcBef>
                <a:spcPts val="0"/>
              </a:spcBef>
              <a:spcAft>
                <a:spcPts val="0"/>
              </a:spcAft>
              <a:buClr>
                <a:schemeClr val="lt1"/>
              </a:buClr>
              <a:buSzPts val="1100"/>
              <a:buFont typeface="Georgia"/>
              <a:buChar char="●"/>
            </a:pPr>
            <a:r>
              <a:rPr lang="en-US" sz="1000" dirty="0">
                <a:solidFill>
                  <a:schemeClr val="lt1"/>
                </a:solidFill>
                <a:latin typeface="Georgia"/>
                <a:ea typeface="Georgia"/>
                <a:cs typeface="Georgia"/>
                <a:sym typeface="Georgia"/>
              </a:rPr>
              <a:t>Justify solutions orally, in writing, or with a model.  </a:t>
            </a:r>
            <a:endParaRPr sz="1000" dirty="0">
              <a:solidFill>
                <a:schemeClr val="lt1"/>
              </a:solidFill>
              <a:latin typeface="Georgia"/>
              <a:ea typeface="Georgia"/>
              <a:cs typeface="Georgia"/>
              <a:sym typeface="Georgia"/>
            </a:endParaRPr>
          </a:p>
        </p:txBody>
      </p:sp>
      <p:sp>
        <p:nvSpPr>
          <p:cNvPr id="6" name="Google Shape;442;g27af92ff994_0_0">
            <a:extLst>
              <a:ext uri="{FF2B5EF4-FFF2-40B4-BE49-F238E27FC236}">
                <a16:creationId xmlns:a16="http://schemas.microsoft.com/office/drawing/2014/main" id="{3FB49B4D-C789-4E4C-8494-1438AE5D9A0A}"/>
              </a:ext>
            </a:extLst>
          </p:cNvPr>
          <p:cNvSpPr txBox="1">
            <a:spLocks noGrp="1"/>
          </p:cNvSpPr>
          <p:nvPr>
            <p:ph type="title" idx="4294967295"/>
          </p:nvPr>
        </p:nvSpPr>
        <p:spPr>
          <a:xfrm>
            <a:off x="0" y="0"/>
            <a:ext cx="9144000" cy="604200"/>
          </a:xfrm>
          <a:prstGeom prst="rect">
            <a:avLst/>
          </a:prstGeom>
          <a:solidFill>
            <a:schemeClr val="dk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Georgia"/>
              <a:buNone/>
              <a:defRPr sz="3600" b="0" i="0" u="none" strike="noStrike" cap="small">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240"/>
              <a:buFont typeface="Georgia"/>
              <a:buNone/>
              <a:tabLst/>
              <a:defRPr/>
            </a:pPr>
            <a:r>
              <a:rPr kumimoji="0" lang="en-US" sz="2840" b="0" i="0" u="none" strike="noStrike" kern="0" cap="small" spc="0" normalizeH="0" baseline="0" noProof="0" dirty="0">
                <a:ln>
                  <a:noFill/>
                </a:ln>
                <a:solidFill>
                  <a:schemeClr val="lt1"/>
                </a:solidFill>
                <a:effectLst/>
                <a:uLnTx/>
                <a:uFillTx/>
                <a:latin typeface="Georgia"/>
                <a:ea typeface="Georgia"/>
                <a:cs typeface="Georgia"/>
                <a:sym typeface="Georgia"/>
              </a:rPr>
              <a:t>Standard 7.1c (2016) – Standard 7.NS.2 (2023)</a:t>
            </a:r>
          </a:p>
        </p:txBody>
      </p:sp>
      <p:pic>
        <p:nvPicPr>
          <p:cNvPr id="5" name="Audio 4" descr="audio icon- captions are in the notes section of powerpoint">
            <a:hlinkClick r:id="" action="ppaction://media"/>
            <a:extLst>
              <a:ext uri="{FF2B5EF4-FFF2-40B4-BE49-F238E27FC236}">
                <a16:creationId xmlns:a16="http://schemas.microsoft.com/office/drawing/2014/main" id="{3451E725-63EA-405D-801B-062266CB62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678"/>
    </mc:Choice>
    <mc:Fallback xmlns="">
      <p:transition spd="slow" advTm="2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g277f2f71707_0_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18</a:t>
            </a:fld>
            <a:endParaRPr/>
          </a:p>
        </p:txBody>
      </p:sp>
      <p:graphicFrame>
        <p:nvGraphicFramePr>
          <p:cNvPr id="364" name="Google Shape;364;g277f2f71707_0_9"/>
          <p:cNvGraphicFramePr/>
          <p:nvPr>
            <p:extLst>
              <p:ext uri="{D42A27DB-BD31-4B8C-83A1-F6EECF244321}">
                <p14:modId xmlns:p14="http://schemas.microsoft.com/office/powerpoint/2010/main" val="1853352981"/>
              </p:ext>
            </p:extLst>
          </p:nvPr>
        </p:nvGraphicFramePr>
        <p:xfrm>
          <a:off x="881450" y="1064425"/>
          <a:ext cx="7310050" cy="2186880"/>
        </p:xfrm>
        <a:graphic>
          <a:graphicData uri="http://schemas.openxmlformats.org/drawingml/2006/table">
            <a:tbl>
              <a:tblPr firstRow="1">
                <a:noFill/>
                <a:tableStyleId>{C7E01033-69A0-4134-9C84-B1705938FA0A}</a:tableStyleId>
              </a:tblPr>
              <a:tblGrid>
                <a:gridCol w="369055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182880" lvl="0" indent="-182880" algn="l" rtl="0">
                        <a:spcBef>
                          <a:spcPts val="0"/>
                        </a:spcBef>
                        <a:spcAft>
                          <a:spcPts val="0"/>
                        </a:spcAft>
                        <a:buNone/>
                      </a:pPr>
                      <a:r>
                        <a:rPr lang="en-US" sz="1000" b="1" dirty="0">
                          <a:latin typeface="Georgia"/>
                          <a:ea typeface="Georgia"/>
                          <a:cs typeface="Georgia"/>
                          <a:sym typeface="Georgia"/>
                        </a:rPr>
                        <a:t>7.1 The student will</a:t>
                      </a:r>
                      <a:endParaRPr sz="1000" b="1" dirty="0">
                        <a:latin typeface="Georgia"/>
                        <a:ea typeface="Georgia"/>
                        <a:cs typeface="Georgia"/>
                        <a:sym typeface="Georgia"/>
                      </a:endParaRPr>
                    </a:p>
                    <a:p>
                      <a:pPr marL="228600" lvl="0" indent="-228600" algn="l" rtl="0">
                        <a:spcBef>
                          <a:spcPts val="0"/>
                        </a:spcBef>
                        <a:spcAft>
                          <a:spcPts val="0"/>
                        </a:spcAft>
                        <a:buAutoNum type="alphaLcParenR" startAt="4"/>
                      </a:pPr>
                      <a:r>
                        <a:rPr lang="en-US" sz="1000" b="1" dirty="0">
                          <a:latin typeface="Georgia"/>
                          <a:ea typeface="Georgia"/>
                          <a:cs typeface="Georgia"/>
                          <a:sym typeface="Georgia"/>
                        </a:rPr>
                        <a:t>determine square roots of perfect squares;* and</a:t>
                      </a:r>
                    </a:p>
                    <a:p>
                      <a:pPr marL="228600" marR="0" lvl="0" indent="-228600" algn="l" defTabSz="914400" rtl="0" eaLnBrk="1" fontAlgn="auto" latinLnBrk="0" hangingPunct="1">
                        <a:lnSpc>
                          <a:spcPct val="100000"/>
                        </a:lnSpc>
                        <a:spcBef>
                          <a:spcPts val="0"/>
                        </a:spcBef>
                        <a:spcAft>
                          <a:spcPts val="0"/>
                        </a:spcAft>
                        <a:buClr>
                          <a:srgbClr val="000000"/>
                        </a:buClr>
                        <a:buSzTx/>
                        <a:buFont typeface="Arial"/>
                        <a:buAutoNum type="alphaLcParenR" startAt="4"/>
                        <a:tabLst/>
                        <a:defRPr/>
                      </a:pPr>
                      <a:r>
                        <a:rPr lang="en-US" sz="1000" b="1" dirty="0">
                          <a:latin typeface="Georgia"/>
                          <a:ea typeface="Georgia"/>
                          <a:cs typeface="Georgia"/>
                          <a:sym typeface="Georgia"/>
                        </a:rPr>
                        <a:t>Identify and describe the absolute value of rational numbers. </a:t>
                      </a:r>
                      <a:r>
                        <a:rPr lang="en-US" sz="1000" b="1" dirty="0">
                          <a:solidFill>
                            <a:srgbClr val="980000"/>
                          </a:solidFill>
                          <a:latin typeface="Georgia"/>
                          <a:ea typeface="Georgia"/>
                          <a:cs typeface="Georgia"/>
                          <a:sym typeface="Georgia"/>
                        </a:rPr>
                        <a:t>[Included in Grade 6 and 7.PFA.2]</a:t>
                      </a:r>
                      <a:endParaRPr sz="1000" b="1" dirty="0">
                        <a:latin typeface="Georgia"/>
                        <a:ea typeface="Georgia"/>
                        <a:cs typeface="Georgia"/>
                        <a:sym typeface="Georgia"/>
                      </a:endParaRPr>
                    </a:p>
                    <a:p>
                      <a:pPr marL="0" lvl="0" indent="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Identify the perfect squares from 0 to 400. (d)</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Determine the positive square root of a perfect square from 0 to 400. (d))</a:t>
                      </a: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Demonstrate absolute value using a number line. (e)</a:t>
                      </a:r>
                      <a:endParaRPr sz="1000" dirty="0">
                        <a:latin typeface="Georgia"/>
                        <a:ea typeface="Georgia"/>
                        <a:cs typeface="Georgia"/>
                        <a:sym typeface="Georgi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7.NS.3 The student will recognize and describe the relationship between square roots and perfect squares. </a:t>
                      </a:r>
                      <a:endParaRPr sz="1000" b="1" dirty="0">
                        <a:latin typeface="Georgia"/>
                        <a:ea typeface="Georgia"/>
                        <a:cs typeface="Georgia"/>
                        <a:sym typeface="Georgia"/>
                      </a:endParaRPr>
                    </a:p>
                    <a:p>
                      <a:pPr marL="457200" lvl="1"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Determine the positive square root of a perfect square from 0 to 400.*</a:t>
                      </a:r>
                      <a:endParaRPr sz="1000" dirty="0">
                        <a:latin typeface="Georgia"/>
                        <a:ea typeface="Georgia"/>
                        <a:cs typeface="Georgia"/>
                        <a:sym typeface="Georgia"/>
                      </a:endParaRPr>
                    </a:p>
                    <a:p>
                      <a:pPr marL="457200" lvl="1" indent="-292100" algn="l" rtl="0">
                        <a:spcBef>
                          <a:spcPts val="300"/>
                        </a:spcBef>
                        <a:spcAft>
                          <a:spcPts val="300"/>
                        </a:spcAft>
                        <a:buSzPts val="1000"/>
                        <a:buFont typeface="Georgia"/>
                        <a:buAutoNum type="alphaLcParenR"/>
                      </a:pPr>
                      <a:r>
                        <a:rPr lang="en-US" sz="1000" dirty="0">
                          <a:solidFill>
                            <a:srgbClr val="980000"/>
                          </a:solidFill>
                          <a:latin typeface="Georgia"/>
                          <a:ea typeface="Georgia"/>
                          <a:cs typeface="Georgia"/>
                          <a:sym typeface="Georgia"/>
                        </a:rPr>
                        <a:t>Describe</a:t>
                      </a:r>
                      <a:r>
                        <a:rPr lang="en-US" sz="1000" dirty="0">
                          <a:latin typeface="Georgia"/>
                          <a:ea typeface="Georgia"/>
                          <a:cs typeface="Georgia"/>
                          <a:sym typeface="Georgia"/>
                        </a:rPr>
                        <a:t> the relationship between square roots and perfect squares.*</a:t>
                      </a:r>
                      <a:endParaRPr sz="1000" dirty="0">
                        <a:latin typeface="Georgia"/>
                        <a:ea typeface="Georgia"/>
                        <a:cs typeface="Georgia"/>
                        <a:sym typeface="Georgi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5" name="Google Shape;365;g277f2f71707_0_9"/>
          <p:cNvSpPr txBox="1"/>
          <p:nvPr/>
        </p:nvSpPr>
        <p:spPr>
          <a:xfrm>
            <a:off x="0" y="4297680"/>
            <a:ext cx="9144000" cy="891795"/>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8450" algn="l" rtl="0">
              <a:spcBef>
                <a:spcPts val="0"/>
              </a:spcBef>
              <a:spcAft>
                <a:spcPts val="0"/>
              </a:spcAft>
              <a:buClr>
                <a:schemeClr val="lt1"/>
              </a:buClr>
              <a:buSzPts val="1100"/>
              <a:buFont typeface="Georgia"/>
              <a:buChar char="●"/>
            </a:pPr>
            <a:r>
              <a:rPr lang="en-US" sz="1000" dirty="0">
                <a:solidFill>
                  <a:schemeClr val="lt1"/>
                </a:solidFill>
                <a:latin typeface="Georgia"/>
                <a:ea typeface="Georgia"/>
                <a:cs typeface="Georgia"/>
                <a:sym typeface="Georgia"/>
              </a:rPr>
              <a:t>Describe the relationship between square roots and perfect squares. </a:t>
            </a:r>
          </a:p>
          <a:p>
            <a:pPr marL="457200" lvl="0" indent="-298450" algn="l" rtl="0">
              <a:spcBef>
                <a:spcPts val="0"/>
              </a:spcBef>
              <a:spcAft>
                <a:spcPts val="0"/>
              </a:spcAft>
              <a:buClr>
                <a:schemeClr val="lt1"/>
              </a:buClr>
              <a:buSzPts val="1100"/>
              <a:buFont typeface="Georgia"/>
              <a:buChar char="●"/>
            </a:pPr>
            <a:r>
              <a:rPr lang="en-US" sz="1000" dirty="0">
                <a:solidFill>
                  <a:schemeClr val="lt1"/>
                </a:solidFill>
                <a:latin typeface="Georgia"/>
                <a:ea typeface="Georgia"/>
                <a:cs typeface="Georgia"/>
                <a:sym typeface="Georgia"/>
              </a:rPr>
              <a:t>Identifying and describing the absolute value of rational numbers is included in Grade 6 and 7.PFA.2. </a:t>
            </a:r>
          </a:p>
        </p:txBody>
      </p:sp>
      <p:sp>
        <p:nvSpPr>
          <p:cNvPr id="6" name="Google Shape;442;g27af92ff994_0_0">
            <a:extLst>
              <a:ext uri="{FF2B5EF4-FFF2-40B4-BE49-F238E27FC236}">
                <a16:creationId xmlns:a16="http://schemas.microsoft.com/office/drawing/2014/main" id="{CC44EC89-C0F5-4F5B-9C21-18C7E9069B23}"/>
              </a:ext>
            </a:extLst>
          </p:cNvPr>
          <p:cNvSpPr txBox="1">
            <a:spLocks noGrp="1"/>
          </p:cNvSpPr>
          <p:nvPr>
            <p:ph type="title" idx="4294967295"/>
          </p:nvPr>
        </p:nvSpPr>
        <p:spPr>
          <a:xfrm>
            <a:off x="0" y="0"/>
            <a:ext cx="9144000" cy="604200"/>
          </a:xfrm>
          <a:prstGeom prst="rect">
            <a:avLst/>
          </a:prstGeom>
          <a:solidFill>
            <a:schemeClr val="dk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Georgia"/>
              <a:buNone/>
              <a:defRPr sz="3600" b="0" i="0" u="none" strike="noStrike" cap="small">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240"/>
              <a:buFont typeface="Georgia"/>
              <a:buNone/>
              <a:tabLst/>
              <a:defRPr/>
            </a:pPr>
            <a:r>
              <a:rPr kumimoji="0" lang="en-US" sz="2840" b="0" i="0" u="none" strike="noStrike" kern="0" cap="small" spc="0" normalizeH="0" baseline="0" noProof="0" dirty="0">
                <a:ln>
                  <a:noFill/>
                </a:ln>
                <a:solidFill>
                  <a:schemeClr val="lt1"/>
                </a:solidFill>
                <a:effectLst/>
                <a:uLnTx/>
                <a:uFillTx/>
                <a:latin typeface="Georgia"/>
                <a:ea typeface="Georgia"/>
                <a:cs typeface="Georgia"/>
                <a:sym typeface="Georgia"/>
              </a:rPr>
              <a:t>Standard 7.1d,e (2016) – Standard 7.NS.3 (2023)</a:t>
            </a:r>
          </a:p>
        </p:txBody>
      </p:sp>
      <p:pic>
        <p:nvPicPr>
          <p:cNvPr id="2" name="Audio 1" descr="audio icon- captions are in the notes section of powerpoint">
            <a:hlinkClick r:id="" action="ppaction://media"/>
            <a:extLst>
              <a:ext uri="{FF2B5EF4-FFF2-40B4-BE49-F238E27FC236}">
                <a16:creationId xmlns:a16="http://schemas.microsoft.com/office/drawing/2014/main" id="{4A5C0F70-E5A3-4984-A66F-DBD157FE6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96"/>
    </mc:Choice>
    <mc:Fallback xmlns="">
      <p:transition spd="slow" advTm="24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Computation &amp; Estimation</a:t>
            </a:r>
            <a:endParaRPr b="1"/>
          </a:p>
        </p:txBody>
      </p:sp>
      <p:pic>
        <p:nvPicPr>
          <p:cNvPr id="2" name="Audio 1" descr="audio icon- captions are in the notes section of powerpoint">
            <a:hlinkClick r:id="" action="ppaction://media"/>
            <a:extLst>
              <a:ext uri="{FF2B5EF4-FFF2-40B4-BE49-F238E27FC236}">
                <a16:creationId xmlns:a16="http://schemas.microsoft.com/office/drawing/2014/main" id="{9CEA5C59-A1CF-429E-88BF-65273D95D0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37"/>
    </mc:Choice>
    <mc:Fallback xmlns="">
      <p:transition spd="slow" advTm="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dirty="0"/>
              <a:t>Purpose</a:t>
            </a:r>
            <a:endParaRPr dirty="0"/>
          </a:p>
        </p:txBody>
      </p:sp>
      <p:sp>
        <p:nvSpPr>
          <p:cNvPr id="170" name="Google Shape;170;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2</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171" name="Google Shape;171;p2"/>
          <p:cNvSpPr txBox="1">
            <a:spLocks noGrp="1"/>
          </p:cNvSpPr>
          <p:nvPr>
            <p:ph type="body" idx="1"/>
          </p:nvPr>
        </p:nvSpPr>
        <p:spPr>
          <a:xfrm>
            <a:off x="628650" y="1148440"/>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ClrTx/>
              <a:buSzPct val="100000"/>
              <a:buChar char="•"/>
            </a:pPr>
            <a:r>
              <a:rPr lang="en-US" sz="2800" dirty="0">
                <a:solidFill>
                  <a:srgbClr val="000000"/>
                </a:solidFill>
                <a:latin typeface="Georgia" panose="02040502050405020303" pitchFamily="18" charset="0"/>
              </a:rPr>
              <a:t>Overview of the 2023 Mathematics</a:t>
            </a:r>
            <a:r>
              <a:rPr lang="en-US" sz="2800" i="1" dirty="0">
                <a:solidFill>
                  <a:srgbClr val="000000"/>
                </a:solidFill>
                <a:latin typeface="Georgia" panose="02040502050405020303" pitchFamily="18" charset="0"/>
              </a:rPr>
              <a:t> Standards of Learning</a:t>
            </a:r>
            <a:endParaRPr sz="2800" dirty="0">
              <a:solidFill>
                <a:srgbClr val="000000"/>
              </a:solidFill>
              <a:latin typeface="Georgia" panose="02040502050405020303" pitchFamily="18" charset="0"/>
            </a:endParaRPr>
          </a:p>
          <a:p>
            <a:pPr marL="457200" lvl="0" indent="-317500" algn="l" rtl="0">
              <a:lnSpc>
                <a:spcPct val="90000"/>
              </a:lnSpc>
              <a:spcBef>
                <a:spcPts val="800"/>
              </a:spcBef>
              <a:spcAft>
                <a:spcPts val="0"/>
              </a:spcAft>
              <a:buClrTx/>
              <a:buSzPct val="100000"/>
              <a:buChar char="•"/>
            </a:pPr>
            <a:r>
              <a:rPr lang="en-US" sz="2800" dirty="0">
                <a:solidFill>
                  <a:srgbClr val="000000"/>
                </a:solidFill>
                <a:latin typeface="Georgia" panose="02040502050405020303" pitchFamily="18" charset="0"/>
              </a:rPr>
              <a:t>Highlight information included in the Standards (including the Knowledge and Skills)</a:t>
            </a:r>
            <a:endParaRPr sz="2800" i="1" dirty="0">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D5563D72-61DB-D4F5-0FE6-E52A67CE4C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Audio 2" descr="audio icon- captions are in the notes section of powerpoint">
            <a:hlinkClick r:id="" action="ppaction://media"/>
            <a:extLst>
              <a:ext uri="{FF2B5EF4-FFF2-40B4-BE49-F238E27FC236}">
                <a16:creationId xmlns:a16="http://schemas.microsoft.com/office/drawing/2014/main" id="{9827C126-942D-49B6-83D5-A676F4A21D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
        <p:nvSpPr>
          <p:cNvPr id="4" name="TextBox 3">
            <a:extLst>
              <a:ext uri="{FF2B5EF4-FFF2-40B4-BE49-F238E27FC236}">
                <a16:creationId xmlns:a16="http://schemas.microsoft.com/office/drawing/2014/main" id="{9C76C8D9-F685-043D-6325-D1C6B85244FC}"/>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20722"/>
    </mc:Choice>
    <mc:Fallback xmlns="">
      <p:transition spd="slow" advTm="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g278b753bdc9_0_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20</a:t>
            </a:fld>
            <a:endParaRPr/>
          </a:p>
        </p:txBody>
      </p:sp>
      <p:graphicFrame>
        <p:nvGraphicFramePr>
          <p:cNvPr id="378" name="Google Shape;378;g278b753bdc9_0_0"/>
          <p:cNvGraphicFramePr/>
          <p:nvPr>
            <p:extLst>
              <p:ext uri="{D42A27DB-BD31-4B8C-83A1-F6EECF244321}">
                <p14:modId xmlns:p14="http://schemas.microsoft.com/office/powerpoint/2010/main" val="2722701743"/>
              </p:ext>
            </p:extLst>
          </p:nvPr>
        </p:nvGraphicFramePr>
        <p:xfrm>
          <a:off x="345650" y="1024400"/>
          <a:ext cx="8567500" cy="2087850"/>
        </p:xfrm>
        <a:graphic>
          <a:graphicData uri="http://schemas.openxmlformats.org/drawingml/2006/table">
            <a:tbl>
              <a:tblPr firstRow="1">
                <a:noFill/>
                <a:tableStyleId>{C7E01033-69A0-4134-9C84-B1705938FA0A}</a:tableStyleId>
              </a:tblPr>
              <a:tblGrid>
                <a:gridCol w="4283750">
                  <a:extLst>
                    <a:ext uri="{9D8B030D-6E8A-4147-A177-3AD203B41FA5}">
                      <a16:colId xmlns:a16="http://schemas.microsoft.com/office/drawing/2014/main" val="20000"/>
                    </a:ext>
                  </a:extLst>
                </a:gridCol>
                <a:gridCol w="42837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dirty="0">
                          <a:latin typeface="Georgia"/>
                          <a:ea typeface="Georgia"/>
                          <a:cs typeface="Georgia"/>
                          <a:sym typeface="Georgia"/>
                        </a:rPr>
                        <a:t>7.2 The student will solve practical problems involving operations with rational numbers.</a:t>
                      </a:r>
                      <a:endParaRPr sz="1000" b="1" dirty="0">
                        <a:latin typeface="Georgia"/>
                        <a:ea typeface="Georgia"/>
                        <a:cs typeface="Georgia"/>
                        <a:sym typeface="Georgia"/>
                      </a:endParaRPr>
                    </a:p>
                    <a:p>
                      <a:pPr marL="342900" lvl="0" indent="-292100" algn="l" rtl="0">
                        <a:spcBef>
                          <a:spcPts val="1200"/>
                        </a:spcBef>
                        <a:spcAft>
                          <a:spcPts val="300"/>
                        </a:spcAft>
                        <a:buSzPts val="1000"/>
                        <a:buFont typeface="Georgia"/>
                        <a:buChar char="●"/>
                      </a:pPr>
                      <a:r>
                        <a:rPr lang="en-US" sz="1000" dirty="0">
                          <a:latin typeface="Georgia"/>
                          <a:ea typeface="Georgia"/>
                          <a:cs typeface="Georgia"/>
                          <a:sym typeface="Georgia"/>
                        </a:rPr>
                        <a:t>Solve practical problems involving addition, subtraction, multiplication, and division with rational numbers expressed as integers, fractions (proper or improper), mixed numbers, decimals, and percents. Fractions may be positive or negative. Decimals may be positive or negative and are limited to the thousandths place.</a:t>
                      </a:r>
                      <a:endParaRPr sz="10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7.CE.1 The student will estimate, solve, and justify solutions to multistep contextual problems involving operations with rational numbers. </a:t>
                      </a:r>
                      <a:endParaRPr sz="1000" b="1" dirty="0">
                        <a:latin typeface="Georgia"/>
                        <a:ea typeface="Georgia"/>
                        <a:cs typeface="Georgia"/>
                        <a:sym typeface="Georgia"/>
                      </a:endParaRPr>
                    </a:p>
                    <a:p>
                      <a:pPr marL="457200" lvl="0" indent="-292100" algn="l" rtl="0">
                        <a:spcBef>
                          <a:spcPts val="1200"/>
                        </a:spcBef>
                        <a:spcAft>
                          <a:spcPts val="300"/>
                        </a:spcAft>
                        <a:buSzPts val="1000"/>
                        <a:buFont typeface="Georgia"/>
                        <a:buAutoNum type="alphaLcParenR"/>
                      </a:pPr>
                      <a:r>
                        <a:rPr lang="en-US" sz="1000" dirty="0">
                          <a:solidFill>
                            <a:srgbClr val="980000"/>
                          </a:solidFill>
                          <a:highlight>
                            <a:srgbClr val="FFFFFF"/>
                          </a:highlight>
                          <a:latin typeface="Georgia"/>
                          <a:ea typeface="Georgia"/>
                          <a:cs typeface="Georgia"/>
                          <a:sym typeface="Georgia"/>
                        </a:rPr>
                        <a:t>Estimate, solve, and justify</a:t>
                      </a:r>
                      <a:r>
                        <a:rPr lang="en-US" sz="1000" dirty="0">
                          <a:solidFill>
                            <a:srgbClr val="202020"/>
                          </a:solidFill>
                          <a:latin typeface="Georgia"/>
                          <a:ea typeface="Georgia"/>
                          <a:cs typeface="Georgia"/>
                          <a:sym typeface="Georgia"/>
                        </a:rPr>
                        <a:t> solutions to contextual probl</a:t>
                      </a:r>
                      <a:r>
                        <a:rPr lang="en-US" sz="1000" dirty="0">
                          <a:latin typeface="Georgia"/>
                          <a:ea typeface="Georgia"/>
                          <a:cs typeface="Georgia"/>
                          <a:sym typeface="Georgia"/>
                        </a:rPr>
                        <a:t>ems involving addition, subtraction, multiplication, and division with rational numbers expressed as integers, fractions (proper or improper), mixed numbers, and decimals. Fractions may be positive or negative. Decimals may be positive or negative and are limited to the thousandths place.</a:t>
                      </a:r>
                      <a:endParaRPr sz="10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9" name="Google Shape;379;g278b753bdc9_0_0"/>
          <p:cNvSpPr txBox="1"/>
          <p:nvPr/>
        </p:nvSpPr>
        <p:spPr>
          <a:xfrm>
            <a:off x="0" y="4474625"/>
            <a:ext cx="9144000" cy="6408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panose="02040502050405020303" pitchFamily="18" charset="0"/>
                <a:ea typeface="Georgia"/>
                <a:cs typeface="Georgia"/>
                <a:sym typeface="Georgia"/>
              </a:rPr>
              <a:t>Revisions:</a:t>
            </a:r>
            <a:endParaRPr sz="1000" dirty="0">
              <a:solidFill>
                <a:schemeClr val="lt1"/>
              </a:solidFill>
              <a:latin typeface="Georgia" panose="02040502050405020303" pitchFamily="18" charset="0"/>
              <a:ea typeface="Georgia"/>
              <a:cs typeface="Georgia"/>
              <a:sym typeface="Georgia"/>
            </a:endParaRPr>
          </a:p>
          <a:p>
            <a:pPr marL="457200" lvl="0" indent="-304800" algn="l" rtl="0">
              <a:spcBef>
                <a:spcPts val="0"/>
              </a:spcBef>
              <a:spcAft>
                <a:spcPts val="0"/>
              </a:spcAft>
              <a:buClr>
                <a:srgbClr val="FFFFFF"/>
              </a:buClr>
              <a:buSzPts val="1200"/>
              <a:buFont typeface="Georgia"/>
              <a:buChar char="●"/>
            </a:pPr>
            <a:r>
              <a:rPr lang="en-US" sz="1000" dirty="0">
                <a:solidFill>
                  <a:srgbClr val="FFFFFF"/>
                </a:solidFill>
                <a:latin typeface="Georgia" panose="02040502050405020303" pitchFamily="18" charset="0"/>
                <a:ea typeface="Times New Roman"/>
                <a:cs typeface="Times New Roman"/>
                <a:sym typeface="Times New Roman"/>
              </a:rPr>
              <a:t>Estimate, determine, and justify solutions to contextual problems. </a:t>
            </a:r>
            <a:endParaRPr sz="1000" dirty="0">
              <a:solidFill>
                <a:srgbClr val="FFFFFF"/>
              </a:solidFill>
              <a:latin typeface="Georgia" panose="02040502050405020303" pitchFamily="18" charset="0"/>
              <a:ea typeface="Times New Roman"/>
              <a:cs typeface="Times New Roman"/>
              <a:sym typeface="Times New Roman"/>
            </a:endParaRPr>
          </a:p>
          <a:p>
            <a:pPr marL="0" lvl="0" indent="0" algn="l" rtl="0">
              <a:lnSpc>
                <a:spcPct val="107916"/>
              </a:lnSpc>
              <a:spcBef>
                <a:spcPts val="0"/>
              </a:spcBef>
              <a:spcAft>
                <a:spcPts val="0"/>
              </a:spcAft>
              <a:buNone/>
            </a:pPr>
            <a:endParaRPr sz="1000" dirty="0">
              <a:solidFill>
                <a:srgbClr val="FFFFFF"/>
              </a:solidFill>
              <a:latin typeface="Georgia" panose="02040502050405020303" pitchFamily="18" charset="0"/>
              <a:ea typeface="Georgia"/>
              <a:cs typeface="Georgia"/>
              <a:sym typeface="Georgia"/>
            </a:endParaRPr>
          </a:p>
        </p:txBody>
      </p:sp>
      <p:sp>
        <p:nvSpPr>
          <p:cNvPr id="6" name="Google Shape;442;g27af92ff994_0_0">
            <a:extLst>
              <a:ext uri="{FF2B5EF4-FFF2-40B4-BE49-F238E27FC236}">
                <a16:creationId xmlns:a16="http://schemas.microsoft.com/office/drawing/2014/main" id="{5057204B-794F-4420-A9D0-EB8B9E496177}"/>
              </a:ext>
            </a:extLst>
          </p:cNvPr>
          <p:cNvSpPr txBox="1">
            <a:spLocks noGrp="1"/>
          </p:cNvSpPr>
          <p:nvPr>
            <p:ph type="title" idx="4294967295"/>
          </p:nvPr>
        </p:nvSpPr>
        <p:spPr>
          <a:xfrm>
            <a:off x="0" y="0"/>
            <a:ext cx="9144000" cy="604200"/>
          </a:xfrm>
          <a:prstGeom prst="rect">
            <a:avLst/>
          </a:prstGeom>
          <a:solidFill>
            <a:schemeClr val="dk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Georgia"/>
              <a:buNone/>
              <a:defRPr sz="3600" b="0" i="0" u="none" strike="noStrike" cap="small">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240"/>
              <a:buFont typeface="Georgia"/>
              <a:buNone/>
              <a:tabLst/>
              <a:defRPr/>
            </a:pPr>
            <a:r>
              <a:rPr kumimoji="0" lang="en-US" sz="2840" b="0" i="0" u="none" strike="noStrike" kern="0" cap="small" spc="0" normalizeH="0" baseline="0" noProof="0" dirty="0">
                <a:ln>
                  <a:noFill/>
                </a:ln>
                <a:solidFill>
                  <a:schemeClr val="lt1"/>
                </a:solidFill>
                <a:effectLst/>
                <a:uLnTx/>
                <a:uFillTx/>
                <a:latin typeface="Georgia"/>
                <a:ea typeface="Georgia"/>
                <a:cs typeface="Georgia"/>
                <a:sym typeface="Georgia"/>
              </a:rPr>
              <a:t>Standard 7.2 (2016) – Standard 7.CE.1 (2023)</a:t>
            </a:r>
          </a:p>
        </p:txBody>
      </p:sp>
      <p:pic>
        <p:nvPicPr>
          <p:cNvPr id="2" name="Audio 1" descr="audio icon- captions are in the notes section of powerpoint">
            <a:hlinkClick r:id="" action="ppaction://media"/>
            <a:extLst>
              <a:ext uri="{FF2B5EF4-FFF2-40B4-BE49-F238E27FC236}">
                <a16:creationId xmlns:a16="http://schemas.microsoft.com/office/drawing/2014/main" id="{48A2793C-C6EF-49C6-8219-1DB11484C9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425"/>
    </mc:Choice>
    <mc:Fallback xmlns="">
      <p:transition spd="slow" advTm="1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g278faa896ca_0_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21</a:t>
            </a:fld>
            <a:endParaRPr/>
          </a:p>
        </p:txBody>
      </p:sp>
      <p:graphicFrame>
        <p:nvGraphicFramePr>
          <p:cNvPr id="387" name="Google Shape;387;g278faa896ca_0_2"/>
          <p:cNvGraphicFramePr/>
          <p:nvPr>
            <p:extLst>
              <p:ext uri="{D42A27DB-BD31-4B8C-83A1-F6EECF244321}">
                <p14:modId xmlns:p14="http://schemas.microsoft.com/office/powerpoint/2010/main" val="1974067860"/>
              </p:ext>
            </p:extLst>
          </p:nvPr>
        </p:nvGraphicFramePr>
        <p:xfrm>
          <a:off x="85344" y="664494"/>
          <a:ext cx="8973312" cy="3688050"/>
        </p:xfrm>
        <a:graphic>
          <a:graphicData uri="http://schemas.openxmlformats.org/drawingml/2006/table">
            <a:tbl>
              <a:tblPr firstRow="1">
                <a:noFill/>
                <a:tableStyleId>{C7E01033-69A0-4134-9C84-B1705938FA0A}</a:tableStyleId>
              </a:tblPr>
              <a:tblGrid>
                <a:gridCol w="4596384">
                  <a:extLst>
                    <a:ext uri="{9D8B030D-6E8A-4147-A177-3AD203B41FA5}">
                      <a16:colId xmlns:a16="http://schemas.microsoft.com/office/drawing/2014/main" val="20000"/>
                    </a:ext>
                  </a:extLst>
                </a:gridCol>
                <a:gridCol w="4376928">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dirty="0">
                          <a:latin typeface="Georgia"/>
                          <a:ea typeface="Georgia"/>
                          <a:cs typeface="Georgia"/>
                          <a:sym typeface="Georgia"/>
                        </a:rPr>
                        <a:t>7.3 The student will solve single-step and multistep practical problems, using proportional reasoning.</a:t>
                      </a:r>
                      <a:endParaRPr sz="1000" b="1" dirty="0">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dirty="0">
                          <a:latin typeface="Georgia"/>
                          <a:ea typeface="Georgia"/>
                          <a:cs typeface="Georgia"/>
                          <a:sym typeface="Georgia"/>
                        </a:rPr>
                        <a:t>Given a proportional relationship between two quantities, create and use a ratio table to determine missing values.</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Write and solve a proportion that represents a proportional relationship between two quantities to find a missing value.</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Apply proportional reasoning to convert units of measurement within and between the U.S. Customary System and the metric system when given the conversion factor.</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Apply proportional reasoning to solve practical problems, including scale drawings. Scale factors shall have denominators no greater than 12 and decimals no less than tenths. </a:t>
                      </a:r>
                      <a:r>
                        <a:rPr lang="en-US" sz="1000" dirty="0">
                          <a:solidFill>
                            <a:srgbClr val="980000"/>
                          </a:solidFill>
                          <a:latin typeface="Georgia"/>
                          <a:ea typeface="Georgia"/>
                          <a:cs typeface="Georgia"/>
                          <a:sym typeface="Georgia"/>
                        </a:rPr>
                        <a:t>[Moved to 7.MG.2]</a:t>
                      </a:r>
                      <a:endParaRPr sz="1000" dirty="0">
                        <a:solidFill>
                          <a:srgbClr val="980000"/>
                        </a:solidFill>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Using 10% as a benchmark, compute 5%, 10%, 15%, or 20% of a given whole number.</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Using 10% as a benchmark, compute 5%, 10%, 15%, or 20% in a practical situation such as tips, tax, and discounts.</a:t>
                      </a:r>
                      <a:r>
                        <a:rPr lang="en-US" sz="1000" dirty="0">
                          <a:solidFill>
                            <a:srgbClr val="980000"/>
                          </a:solidFill>
                          <a:latin typeface="Georgia"/>
                          <a:ea typeface="Georgia"/>
                          <a:cs typeface="Georgia"/>
                          <a:sym typeface="Georgia"/>
                        </a:rPr>
                        <a:t> [Included in Grade 8]</a:t>
                      </a:r>
                      <a:r>
                        <a:rPr lang="en-US" sz="1000" dirty="0">
                          <a:latin typeface="Georgia"/>
                          <a:ea typeface="Georgia"/>
                          <a:cs typeface="Georgia"/>
                          <a:sym typeface="Georgia"/>
                        </a:rPr>
                        <a:t> </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Solve problems involving tips, tax, and discounts. Limit problems to only one percent computation per problem.</a:t>
                      </a:r>
                      <a:r>
                        <a:rPr lang="en-US" sz="1000" dirty="0">
                          <a:solidFill>
                            <a:srgbClr val="980000"/>
                          </a:solidFill>
                          <a:latin typeface="Georgia"/>
                          <a:ea typeface="Georgia"/>
                          <a:cs typeface="Georgia"/>
                          <a:sym typeface="Georgia"/>
                        </a:rPr>
                        <a:t> [Included in Grade 8]</a:t>
                      </a:r>
                      <a:endParaRPr sz="1000" dirty="0">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7.CE.2 The student will solve problems, including those in context, involving proportional relationships.</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Given a proportional relationship between two quantities, create and use a ratio table to determine missing values.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Write and solve a proportion that represents a proportional relationship between two quantities to find a missing value, including problems in context.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Apply proportional reasoning to solve problems in context, including converting units of measurement, when given the conversion factor.</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solidFill>
                            <a:srgbClr val="C0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Estimate</a:t>
                      </a:r>
                      <a:r>
                        <a:rPr lang="en-US" sz="1000" dirty="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and determine the percentage of a given whole number, </a:t>
                      </a:r>
                      <a:r>
                        <a:rPr lang="en-US" sz="1000" dirty="0">
                          <a:solidFill>
                            <a:srgbClr val="C0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including but not limited to the use of benchmark percentages</a:t>
                      </a:r>
                      <a:r>
                        <a:rPr lang="en-US" sz="1000" dirty="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8" name="Google Shape;388;g278faa896ca_0_2"/>
          <p:cNvSpPr txBox="1"/>
          <p:nvPr/>
        </p:nvSpPr>
        <p:spPr>
          <a:xfrm>
            <a:off x="0" y="4412838"/>
            <a:ext cx="9144000" cy="730762"/>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panose="02040502050405020303" pitchFamily="18" charset="0"/>
                <a:ea typeface="Georgia"/>
                <a:cs typeface="Georgia"/>
                <a:sym typeface="Georgia"/>
              </a:rPr>
              <a:t>Revisions:</a:t>
            </a:r>
            <a:endParaRPr sz="1000" dirty="0">
              <a:solidFill>
                <a:schemeClr val="lt1"/>
              </a:solidFill>
              <a:latin typeface="Georgia" panose="02040502050405020303" pitchFamily="18" charset="0"/>
              <a:ea typeface="Georgia"/>
              <a:cs typeface="Georgia"/>
              <a:sym typeface="Georgia"/>
            </a:endParaRPr>
          </a:p>
          <a:p>
            <a:pPr marL="457200" lvl="0" indent="-304800" algn="l" rtl="0">
              <a:lnSpc>
                <a:spcPct val="107916"/>
              </a:lnSpc>
              <a:spcBef>
                <a:spcPts val="0"/>
              </a:spcBef>
              <a:spcAft>
                <a:spcPts val="0"/>
              </a:spcAft>
              <a:buClr>
                <a:srgbClr val="FFFFFF"/>
              </a:buClr>
              <a:buSzPts val="1200"/>
              <a:buFont typeface="Georgia"/>
              <a:buChar char="●"/>
            </a:pPr>
            <a:r>
              <a:rPr lang="en-US" sz="1000" dirty="0">
                <a:solidFill>
                  <a:srgbClr val="FFFFFF"/>
                </a:solidFill>
                <a:latin typeface="Georgia" panose="02040502050405020303" pitchFamily="18" charset="0"/>
                <a:ea typeface="Times New Roman"/>
                <a:cs typeface="Times New Roman"/>
                <a:sym typeface="Times New Roman"/>
              </a:rPr>
              <a:t>Applying proportional reasoning to solve problems in context, including scale drawings has moved to 2023 SOL 7.MG.2.</a:t>
            </a:r>
            <a:endParaRPr sz="1000" dirty="0">
              <a:solidFill>
                <a:srgbClr val="FFFFFF"/>
              </a:solidFill>
              <a:latin typeface="Georgia" panose="02040502050405020303" pitchFamily="18" charset="0"/>
              <a:ea typeface="Times New Roman"/>
              <a:cs typeface="Times New Roman"/>
              <a:sym typeface="Times New Roman"/>
            </a:endParaRPr>
          </a:p>
          <a:p>
            <a:pPr marL="457200" lvl="0" indent="-304800" algn="l" rtl="0">
              <a:lnSpc>
                <a:spcPct val="107916"/>
              </a:lnSpc>
              <a:spcBef>
                <a:spcPts val="0"/>
              </a:spcBef>
              <a:spcAft>
                <a:spcPts val="0"/>
              </a:spcAft>
              <a:buClr>
                <a:srgbClr val="FFFFFF"/>
              </a:buClr>
              <a:buSzPts val="1200"/>
              <a:buFont typeface="Georgia"/>
              <a:buChar char="●"/>
            </a:pPr>
            <a:r>
              <a:rPr lang="en-US" sz="1000" dirty="0">
                <a:solidFill>
                  <a:srgbClr val="FFFFFF"/>
                </a:solidFill>
                <a:latin typeface="Georgia" panose="02040502050405020303" pitchFamily="18" charset="0"/>
                <a:ea typeface="Times New Roman"/>
                <a:cs typeface="Times New Roman"/>
                <a:sym typeface="Times New Roman"/>
              </a:rPr>
              <a:t>Estimate and determine the percentage of a given whole number, including benchmark percentages.  </a:t>
            </a:r>
            <a:endParaRPr sz="1000" dirty="0">
              <a:solidFill>
                <a:srgbClr val="FFFFFF"/>
              </a:solidFill>
              <a:latin typeface="Georgia" panose="02040502050405020303" pitchFamily="18" charset="0"/>
              <a:ea typeface="Times New Roman"/>
              <a:cs typeface="Times New Roman"/>
              <a:sym typeface="Times New Roman"/>
            </a:endParaRPr>
          </a:p>
          <a:p>
            <a:pPr marL="457200" lvl="0" indent="-304800" algn="l" rtl="0">
              <a:lnSpc>
                <a:spcPct val="107916"/>
              </a:lnSpc>
              <a:spcBef>
                <a:spcPts val="0"/>
              </a:spcBef>
              <a:spcAft>
                <a:spcPts val="0"/>
              </a:spcAft>
              <a:buClr>
                <a:srgbClr val="FFFFFF"/>
              </a:buClr>
              <a:buSzPts val="1200"/>
              <a:buFont typeface="Times New Roman"/>
              <a:buChar char="●"/>
            </a:pPr>
            <a:r>
              <a:rPr lang="en-US" sz="1000" dirty="0">
                <a:solidFill>
                  <a:srgbClr val="FFFFFF"/>
                </a:solidFill>
                <a:latin typeface="Georgia" panose="02040502050405020303" pitchFamily="18" charset="0"/>
                <a:ea typeface="Times New Roman"/>
                <a:cs typeface="Times New Roman"/>
                <a:sym typeface="Times New Roman"/>
              </a:rPr>
              <a:t>Solving problems involving tips, tax, and discounts is included in Grade 8. </a:t>
            </a:r>
            <a:endParaRPr sz="1000" dirty="0">
              <a:solidFill>
                <a:srgbClr val="FFFFFF"/>
              </a:solidFill>
              <a:latin typeface="Georgia" panose="02040502050405020303" pitchFamily="18" charset="0"/>
              <a:ea typeface="Times New Roman"/>
              <a:cs typeface="Times New Roman"/>
              <a:sym typeface="Times New Roman"/>
            </a:endParaRPr>
          </a:p>
        </p:txBody>
      </p:sp>
      <p:sp>
        <p:nvSpPr>
          <p:cNvPr id="7" name="Google Shape;442;g27af92ff994_0_0">
            <a:extLst>
              <a:ext uri="{FF2B5EF4-FFF2-40B4-BE49-F238E27FC236}">
                <a16:creationId xmlns:a16="http://schemas.microsoft.com/office/drawing/2014/main" id="{5BB1EFDA-95D9-4D25-BC56-D520E7400F52}"/>
              </a:ext>
            </a:extLst>
          </p:cNvPr>
          <p:cNvSpPr txBox="1">
            <a:spLocks noGrp="1"/>
          </p:cNvSpPr>
          <p:nvPr>
            <p:ph type="title" idx="4294967295"/>
          </p:nvPr>
        </p:nvSpPr>
        <p:spPr>
          <a:xfrm>
            <a:off x="0" y="0"/>
            <a:ext cx="9144000" cy="604200"/>
          </a:xfrm>
          <a:prstGeom prst="rect">
            <a:avLst/>
          </a:prstGeom>
          <a:solidFill>
            <a:schemeClr val="dk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Georgia"/>
              <a:buNone/>
              <a:defRPr sz="3600" b="0" i="0" u="none" strike="noStrike" cap="small">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240"/>
              <a:buFont typeface="Georgia"/>
              <a:buNone/>
              <a:tabLst/>
              <a:defRPr/>
            </a:pPr>
            <a:r>
              <a:rPr kumimoji="0" lang="en-US" sz="2840" b="0" i="0" u="none" strike="noStrike" kern="0" cap="small" spc="0" normalizeH="0" baseline="0" noProof="0" dirty="0">
                <a:ln>
                  <a:noFill/>
                </a:ln>
                <a:solidFill>
                  <a:schemeClr val="lt1"/>
                </a:solidFill>
                <a:effectLst/>
                <a:uLnTx/>
                <a:uFillTx/>
                <a:latin typeface="Georgia"/>
                <a:ea typeface="Georgia"/>
                <a:cs typeface="Georgia"/>
                <a:sym typeface="Georgia"/>
              </a:rPr>
              <a:t>Standard 7.3 (2016) – Standard 7.CE.2 (2023)</a:t>
            </a:r>
          </a:p>
        </p:txBody>
      </p:sp>
      <p:pic>
        <p:nvPicPr>
          <p:cNvPr id="2" name="Audio 1" descr="audio icon- captions are in the notes section of powerpoint">
            <a:hlinkClick r:id="" action="ppaction://media"/>
            <a:extLst>
              <a:ext uri="{FF2B5EF4-FFF2-40B4-BE49-F238E27FC236}">
                <a16:creationId xmlns:a16="http://schemas.microsoft.com/office/drawing/2014/main" id="{63EBB4AD-20DA-4D4C-A46F-B7E3E0AEA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54"/>
    </mc:Choice>
    <mc:Fallback xmlns="">
      <p:transition spd="slow" advTm="3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2" name="Audio 1" descr="audio icon- captions are in the notes section of powerpoint">
            <a:hlinkClick r:id="" action="ppaction://media"/>
            <a:extLst>
              <a:ext uri="{FF2B5EF4-FFF2-40B4-BE49-F238E27FC236}">
                <a16:creationId xmlns:a16="http://schemas.microsoft.com/office/drawing/2014/main" id="{905295D7-54F7-4F87-997A-CC2D64351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14"/>
    </mc:Choice>
    <mc:Fallback xmlns="">
      <p:transition spd="slow" advTm="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7a20b0b437_1_0"/>
          <p:cNvSpPr txBox="1">
            <a:spLocks noGrp="1"/>
          </p:cNvSpPr>
          <p:nvPr>
            <p:ph type="title"/>
          </p:nvPr>
        </p:nvSpPr>
        <p:spPr>
          <a:xfrm>
            <a:off x="0" y="0"/>
            <a:ext cx="9144000" cy="597900"/>
          </a:xfrm>
          <a:prstGeom prst="rect">
            <a:avLst/>
          </a:prstGeom>
          <a:solidFill>
            <a:schemeClr val="dk1"/>
          </a:solidFill>
          <a:ln>
            <a:noFill/>
          </a:ln>
        </p:spPr>
        <p:txBody>
          <a:bodyPr spcFirstLastPara="1" wrap="square" lIns="617225" tIns="34275" rIns="68575" bIns="34275" anchor="b" anchorCtr="0">
            <a:normAutofit/>
          </a:bodyPr>
          <a:lstStyle/>
          <a:p>
            <a:pPr marL="0" lvl="0" indent="-342900" algn="ctr" rtl="0">
              <a:lnSpc>
                <a:spcPct val="90000"/>
              </a:lnSpc>
              <a:spcBef>
                <a:spcPts val="0"/>
              </a:spcBef>
              <a:spcAft>
                <a:spcPts val="0"/>
              </a:spcAft>
              <a:buClr>
                <a:schemeClr val="lt1"/>
              </a:buClr>
              <a:buSzPct val="100000"/>
              <a:buFont typeface="Georgia"/>
              <a:buNone/>
            </a:pPr>
            <a:r>
              <a:rPr lang="en-US" sz="2800" dirty="0"/>
              <a:t>Standard 7.4 (2016) - Standard 7.MG.1 (2023)</a:t>
            </a:r>
            <a:endParaRPr sz="2800" dirty="0"/>
          </a:p>
        </p:txBody>
      </p:sp>
      <p:sp>
        <p:nvSpPr>
          <p:cNvPr id="400" name="Google Shape;400;g27a20b0b437_1_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23</a:t>
            </a:fld>
            <a:endParaRPr/>
          </a:p>
        </p:txBody>
      </p:sp>
      <mc:AlternateContent xmlns:mc="http://schemas.openxmlformats.org/markup-compatibility/2006" xmlns:a14="http://schemas.microsoft.com/office/drawing/2010/main">
        <mc:Choice Requires="a14">
          <p:graphicFrame>
            <p:nvGraphicFramePr>
              <p:cNvPr id="401" name="Google Shape;401;g27a20b0b437_1_0"/>
              <p:cNvGraphicFramePr/>
              <p:nvPr>
                <p:extLst>
                  <p:ext uri="{D42A27DB-BD31-4B8C-83A1-F6EECF244321}">
                    <p14:modId xmlns:p14="http://schemas.microsoft.com/office/powerpoint/2010/main" val="3113641847"/>
                  </p:ext>
                </p:extLst>
              </p:nvPr>
            </p:nvGraphicFramePr>
            <p:xfrm>
              <a:off x="186961" y="634476"/>
              <a:ext cx="8774159" cy="3875345"/>
            </p:xfrm>
            <a:graphic>
              <a:graphicData uri="http://schemas.openxmlformats.org/drawingml/2006/table">
                <a:tbl>
                  <a:tblPr firstRow="1">
                    <a:noFill/>
                    <a:tableStyleId>{C7E01033-69A0-4134-9C84-B1705938FA0A}</a:tableStyleId>
                  </a:tblPr>
                  <a:tblGrid>
                    <a:gridCol w="4195598">
                      <a:extLst>
                        <a:ext uri="{9D8B030D-6E8A-4147-A177-3AD203B41FA5}">
                          <a16:colId xmlns:a16="http://schemas.microsoft.com/office/drawing/2014/main" val="20000"/>
                        </a:ext>
                      </a:extLst>
                    </a:gridCol>
                    <a:gridCol w="4578561">
                      <a:extLst>
                        <a:ext uri="{9D8B030D-6E8A-4147-A177-3AD203B41FA5}">
                          <a16:colId xmlns:a16="http://schemas.microsoft.com/office/drawing/2014/main" val="20001"/>
                        </a:ext>
                      </a:extLst>
                    </a:gridCol>
                  </a:tblGrid>
                  <a:tr h="33356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dirty="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textRoundtripDataId="10"/>
                                </a:ext>
                              </a:extLst>
                            </a:rPr>
                            <a:t>2023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200901">
                    <a:tc>
                      <a:txBody>
                        <a:bodyPr/>
                        <a:lstStyle/>
                        <a:p>
                          <a:pPr marL="182880" lvl="0" indent="-182880" algn="l" rtl="0">
                            <a:spcBef>
                              <a:spcPts val="0"/>
                            </a:spcBef>
                            <a:spcAft>
                              <a:spcPts val="0"/>
                            </a:spcAft>
                            <a:buNone/>
                          </a:pPr>
                          <a:r>
                            <a:rPr lang="en-US" sz="1000" b="1" dirty="0">
                              <a:latin typeface="Georgia"/>
                              <a:ea typeface="Georgia"/>
                              <a:cs typeface="Georgia"/>
                              <a:sym typeface="Georgia"/>
                            </a:rPr>
                            <a:t>7.4 The student will</a:t>
                          </a:r>
                          <a:endParaRPr sz="1000" b="1" dirty="0">
                            <a:latin typeface="Georgia"/>
                            <a:ea typeface="Georgia"/>
                            <a:cs typeface="Georgia"/>
                            <a:sym typeface="Georgia"/>
                          </a:endParaRPr>
                        </a:p>
                        <a:p>
                          <a:pPr marL="28575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describe and determine the volume and surface area of rectangular prisms and cylinders; and </a:t>
                          </a:r>
                          <a:r>
                            <a:rPr lang="en-US" sz="1000" b="1" dirty="0">
                              <a:solidFill>
                                <a:srgbClr val="C00000"/>
                              </a:solidFill>
                              <a:latin typeface="Georgia"/>
                              <a:ea typeface="Georgia"/>
                              <a:cs typeface="Georgia"/>
                              <a:sym typeface="Georgia"/>
                            </a:rPr>
                            <a:t>[volume of rectangular prisms included in Grade 5]</a:t>
                          </a:r>
                          <a:endParaRPr sz="1000" b="1" dirty="0">
                            <a:solidFill>
                              <a:srgbClr val="C00000"/>
                            </a:solidFill>
                            <a:latin typeface="Georgia"/>
                            <a:ea typeface="Georgia"/>
                            <a:cs typeface="Georgia"/>
                            <a:sym typeface="Georgia"/>
                          </a:endParaRPr>
                        </a:p>
                        <a:p>
                          <a:pPr marL="28575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solve problems, including practical problems, involving the volume and surface area of rectangular prisms and cylinders.</a:t>
                          </a:r>
                          <a:endParaRPr sz="1000" b="1" dirty="0">
                            <a:latin typeface="Georgia"/>
                            <a:ea typeface="Georgia"/>
                            <a:cs typeface="Georgia"/>
                            <a:sym typeface="Georgia"/>
                          </a:endParaRPr>
                        </a:p>
                        <a:p>
                          <a:pPr marL="0" lvl="0" indent="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Determine the surface area of rectangular prisms and cylinders using concrete objects, nets, diagrams, and formulas.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Determine the volume of rectangular prisms and cylinders using concrete objects, diagrams, and formulas.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Determine if a practical problem involving a rectangular prism or cylinder represents the application of volume or surface area. (b)</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Solve practical problems that require determining the surface area of rectangular prisms and cylinders. (b)</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Solve practical problems that require determining the volume of rectangular prisms and cylinders. (b).</a:t>
                          </a:r>
                          <a:endParaRPr sz="10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7.MG.1 The student will investigate and determine the volume </a:t>
                          </a:r>
                          <a:r>
                            <a:rPr lang="en-US" sz="1000" b="1" dirty="0">
                              <a:solidFill>
                                <a:schemeClr val="accent3">
                                  <a:lumMod val="50000"/>
                                </a:schemeClr>
                              </a:solidFill>
                              <a:latin typeface="Georgia"/>
                              <a:ea typeface="Georgia"/>
                              <a:cs typeface="Georgia"/>
                              <a:sym typeface="Georgia"/>
                            </a:rPr>
                            <a:t>formula for right cylinders and the surface area formulas for rectangular prisms and right cylinders and apply the formulas in context.</a:t>
                          </a:r>
                        </a:p>
                        <a:p>
                          <a:pPr marL="393700" lvl="0" indent="-228600" algn="l" rtl="0">
                            <a:spcBef>
                              <a:spcPts val="1200"/>
                            </a:spcBef>
                            <a:spcAft>
                              <a:spcPts val="0"/>
                            </a:spcAft>
                            <a:buClr>
                              <a:schemeClr val="accent3">
                                <a:lumMod val="50000"/>
                              </a:schemeClr>
                            </a:buClr>
                            <a:buSzPts val="1000"/>
                            <a:buFont typeface="+mj-lt"/>
                            <a:buAutoNum type="alphaLcParenR"/>
                          </a:pPr>
                          <a:r>
                            <a:rPr lang="en-US" sz="1000" dirty="0">
                              <a:solidFill>
                                <a:srgbClr val="C00000"/>
                              </a:solidFill>
                              <a:latin typeface="Georgia"/>
                              <a:ea typeface="Georgia"/>
                              <a:cs typeface="Georgia"/>
                              <a:sym typeface="Georgia"/>
                            </a:rPr>
                            <a:t>Develop the formulas for determining the volume of right cylinders</a:t>
                          </a:r>
                          <a:r>
                            <a:rPr lang="en-US" sz="1000" dirty="0">
                              <a:solidFill>
                                <a:schemeClr val="accent3">
                                  <a:lumMod val="50000"/>
                                </a:schemeClr>
                              </a:solidFill>
                              <a:latin typeface="Georgia"/>
                              <a:ea typeface="Georgia"/>
                              <a:cs typeface="Georgia"/>
                              <a:sym typeface="Georgia"/>
                            </a:rPr>
                            <a:t> and solve problems, including those in contextual situations, using concrete objects, diagrams, and formulas. </a:t>
                          </a:r>
                        </a:p>
                        <a:p>
                          <a:pPr marL="393700" lvl="0" indent="-228600" algn="l" rtl="0">
                            <a:spcBef>
                              <a:spcPts val="300"/>
                            </a:spcBef>
                            <a:spcAft>
                              <a:spcPts val="0"/>
                            </a:spcAft>
                            <a:buClr>
                              <a:schemeClr val="accent3">
                                <a:lumMod val="50000"/>
                              </a:schemeClr>
                            </a:buClr>
                            <a:buSzPts val="1000"/>
                            <a:buFont typeface="+mj-lt"/>
                            <a:buAutoNum type="alphaLcParenR"/>
                          </a:pPr>
                          <a:r>
                            <a:rPr lang="en-US" sz="1000" dirty="0">
                              <a:solidFill>
                                <a:srgbClr val="C00000"/>
                              </a:solidFill>
                              <a:latin typeface="Georgia"/>
                              <a:ea typeface="Georgia"/>
                              <a:cs typeface="Georgia"/>
                              <a:sym typeface="Georgia"/>
                            </a:rPr>
                            <a:t>Develop the formulas for determining the surface area of rectangular prisms and right cylinders </a:t>
                          </a:r>
                          <a:r>
                            <a:rPr lang="en-US" sz="1000" dirty="0">
                              <a:solidFill>
                                <a:schemeClr val="accent3">
                                  <a:lumMod val="50000"/>
                                </a:schemeClr>
                              </a:solidFill>
                              <a:latin typeface="Georgia"/>
                              <a:ea typeface="Georgia"/>
                              <a:cs typeface="Georgia"/>
                              <a:sym typeface="Georgia"/>
                            </a:rPr>
                            <a:t>and solve problems, including those in contextual situations, using concrete objects, two-dimensional diagrams, nets, and formulas.</a:t>
                          </a:r>
                        </a:p>
                        <a:p>
                          <a:pPr marL="393700" lvl="0" indent="-228600" algn="l" rtl="0">
                            <a:spcBef>
                              <a:spcPts val="300"/>
                            </a:spcBef>
                            <a:spcAft>
                              <a:spcPts val="0"/>
                            </a:spcAft>
                            <a:buClr>
                              <a:schemeClr val="accent3">
                                <a:lumMod val="50000"/>
                              </a:schemeClr>
                            </a:buClr>
                            <a:buSzPts val="1000"/>
                            <a:buFont typeface="+mj-lt"/>
                            <a:buAutoNum type="alphaLcParenR"/>
                          </a:pPr>
                          <a:r>
                            <a:rPr lang="en-US" sz="1000" dirty="0">
                              <a:solidFill>
                                <a:schemeClr val="accent3">
                                  <a:lumMod val="50000"/>
                                </a:schemeClr>
                              </a:solidFill>
                              <a:latin typeface="Georgia"/>
                              <a:ea typeface="Georgia"/>
                              <a:cs typeface="Georgia"/>
                              <a:sym typeface="Georgia"/>
                            </a:rPr>
                            <a:t>Determine if a problem in context, involving a rectangular prism or right cylinder, represents the application of volume or surface area.</a:t>
                          </a:r>
                        </a:p>
                        <a:p>
                          <a:pPr marL="393700" lvl="0" indent="-228600" algn="l" rtl="0">
                            <a:spcBef>
                              <a:spcPts val="300"/>
                            </a:spcBef>
                            <a:spcAft>
                              <a:spcPts val="0"/>
                            </a:spcAft>
                            <a:buClr>
                              <a:schemeClr val="accent3">
                                <a:lumMod val="50000"/>
                              </a:schemeClr>
                            </a:buClr>
                            <a:buSzPts val="1000"/>
                            <a:buFont typeface="+mj-lt"/>
                            <a:buAutoNum type="alphaLcParenR"/>
                          </a:pPr>
                          <a:r>
                            <a:rPr lang="en-US" sz="1000" dirty="0">
                              <a:solidFill>
                                <a:srgbClr val="C00000"/>
                              </a:solidFill>
                              <a:latin typeface="Georgia"/>
                              <a:ea typeface="Georgia"/>
                              <a:cs typeface="Georgia"/>
                              <a:sym typeface="Georgia"/>
                            </a:rPr>
                            <a:t>Describe how the volume of a rectangular prism is affected when one measured attribute is multiplied by a factor of </a:t>
                          </a:r>
                          <a14:m>
                            <m:oMath xmlns:m="http://schemas.openxmlformats.org/officeDocument/2006/math">
                              <m:f>
                                <m:fPr>
                                  <m:ctrlPr>
                                    <a:rPr lang="ar-AE" sz="1000" i="1" smtClean="0">
                                      <a:solidFill>
                                        <a:srgbClr val="C00000"/>
                                      </a:solidFill>
                                      <a:latin typeface="Cambria Math" panose="02040503050406030204" pitchFamily="18" charset="0"/>
                                      <a:sym typeface="Georgia"/>
                                    </a:rPr>
                                  </m:ctrlPr>
                                </m:fPr>
                                <m:num>
                                  <m:r>
                                    <a:rPr lang="ar-AE" sz="1000" b="0" i="1" smtClean="0">
                                      <a:solidFill>
                                        <a:srgbClr val="C00000"/>
                                      </a:solidFill>
                                      <a:latin typeface="Cambria Math" panose="02040503050406030204" pitchFamily="18" charset="0"/>
                                      <a:sym typeface="Georgia"/>
                                    </a:rPr>
                                    <m:t>1</m:t>
                                  </m:r>
                                </m:num>
                                <m:den>
                                  <m:r>
                                    <a:rPr lang="en-US" sz="1000" b="0" i="1" smtClean="0">
                                      <a:solidFill>
                                        <a:srgbClr val="C00000"/>
                                      </a:solidFill>
                                      <a:latin typeface="Cambria Math" panose="02040503050406030204" pitchFamily="18" charset="0"/>
                                      <a:sym typeface="Georgia"/>
                                    </a:rPr>
                                    <m:t>4</m:t>
                                  </m:r>
                                </m:den>
                              </m:f>
                              <m:r>
                                <a:rPr lang="en-US" sz="1000" b="0" i="0" smtClean="0">
                                  <a:solidFill>
                                    <a:srgbClr val="C00000"/>
                                  </a:solidFill>
                                  <a:latin typeface="Cambria Math" panose="02040503050406030204" pitchFamily="18" charset="0"/>
                                  <a:sym typeface="Georgia"/>
                                </a:rPr>
                                <m:t>,</m:t>
                              </m:r>
                              <m:r>
                                <a:rPr lang="en-US" sz="1000" b="0" i="1" smtClean="0">
                                  <a:solidFill>
                                    <a:srgbClr val="C00000"/>
                                  </a:solidFill>
                                  <a:latin typeface="Cambria Math" panose="02040503050406030204" pitchFamily="18" charset="0"/>
                                  <a:sym typeface="Georgia"/>
                                </a:rPr>
                                <m:t> </m:t>
                              </m:r>
                              <m:f>
                                <m:fPr>
                                  <m:ctrlPr>
                                    <a:rPr lang="en-US" sz="1000" b="0" i="1" smtClean="0">
                                      <a:solidFill>
                                        <a:srgbClr val="C00000"/>
                                      </a:solidFill>
                                      <a:latin typeface="Cambria Math" panose="02040503050406030204" pitchFamily="18" charset="0"/>
                                      <a:sym typeface="Georgia"/>
                                    </a:rPr>
                                  </m:ctrlPr>
                                </m:fPr>
                                <m:num>
                                  <m:r>
                                    <a:rPr lang="en-US" sz="1000" b="0" i="1" smtClean="0">
                                      <a:solidFill>
                                        <a:srgbClr val="C00000"/>
                                      </a:solidFill>
                                      <a:latin typeface="Cambria Math" panose="02040503050406030204" pitchFamily="18" charset="0"/>
                                      <a:sym typeface="Georgia"/>
                                    </a:rPr>
                                    <m:t>1</m:t>
                                  </m:r>
                                </m:num>
                                <m:den>
                                  <m:r>
                                    <a:rPr lang="en-US" sz="1000" b="0" i="1" smtClean="0">
                                      <a:solidFill>
                                        <a:srgbClr val="C00000"/>
                                      </a:solidFill>
                                      <a:latin typeface="Cambria Math" panose="02040503050406030204" pitchFamily="18" charset="0"/>
                                      <a:sym typeface="Georgia"/>
                                    </a:rPr>
                                    <m:t>3</m:t>
                                  </m:r>
                                </m:den>
                              </m:f>
                              <m:r>
                                <a:rPr lang="en-US" sz="1000" b="0" i="1" smtClean="0">
                                  <a:solidFill>
                                    <a:srgbClr val="C00000"/>
                                  </a:solidFill>
                                  <a:latin typeface="Cambria Math" panose="02040503050406030204" pitchFamily="18" charset="0"/>
                                  <a:sym typeface="Georgia"/>
                                </a:rPr>
                                <m:t>, </m:t>
                              </m:r>
                              <m:f>
                                <m:fPr>
                                  <m:ctrlPr>
                                    <a:rPr lang="en-US" sz="1000" b="0" i="1" smtClean="0">
                                      <a:solidFill>
                                        <a:srgbClr val="C00000"/>
                                      </a:solidFill>
                                      <a:latin typeface="Cambria Math" panose="02040503050406030204" pitchFamily="18" charset="0"/>
                                      <a:sym typeface="Georgia"/>
                                    </a:rPr>
                                  </m:ctrlPr>
                                </m:fPr>
                                <m:num>
                                  <m:r>
                                    <a:rPr lang="en-US" sz="1000" b="0" i="1" smtClean="0">
                                      <a:solidFill>
                                        <a:srgbClr val="C00000"/>
                                      </a:solidFill>
                                      <a:latin typeface="Cambria Math" panose="02040503050406030204" pitchFamily="18" charset="0"/>
                                      <a:sym typeface="Georgia"/>
                                    </a:rPr>
                                    <m:t>1</m:t>
                                  </m:r>
                                </m:num>
                                <m:den>
                                  <m:r>
                                    <a:rPr lang="en-US" sz="1000" b="0" i="1" smtClean="0">
                                      <a:solidFill>
                                        <a:srgbClr val="C00000"/>
                                      </a:solidFill>
                                      <a:latin typeface="Cambria Math" panose="02040503050406030204" pitchFamily="18" charset="0"/>
                                      <a:sym typeface="Georgia"/>
                                    </a:rPr>
                                    <m:t>2</m:t>
                                  </m:r>
                                </m:den>
                              </m:f>
                              <m:r>
                                <a:rPr lang="en-US" sz="1000" b="0" i="1" smtClean="0">
                                  <a:solidFill>
                                    <a:srgbClr val="C00000"/>
                                  </a:solidFill>
                                  <a:latin typeface="Cambria Math" panose="02040503050406030204" pitchFamily="18" charset="0"/>
                                  <a:sym typeface="Georgia"/>
                                </a:rPr>
                                <m:t>, </m:t>
                              </m:r>
                              <m:r>
                                <a:rPr lang="en-US" sz="1000" b="0" i="1" smtClean="0">
                                  <a:solidFill>
                                    <a:srgbClr val="C00000"/>
                                  </a:solidFill>
                                  <a:latin typeface="Cambria Math" panose="02040503050406030204" pitchFamily="18" charset="0"/>
                                  <a:sym typeface="Georgia"/>
                                </a:rPr>
                                <m:t>2</m:t>
                              </m:r>
                              <m:r>
                                <a:rPr lang="en-US" sz="1000" b="0" i="1" smtClean="0">
                                  <a:solidFill>
                                    <a:srgbClr val="C00000"/>
                                  </a:solidFill>
                                  <a:latin typeface="Cambria Math" panose="02040503050406030204" pitchFamily="18" charset="0"/>
                                  <a:sym typeface="Georgia"/>
                                </a:rPr>
                                <m:t>, </m:t>
                              </m:r>
                              <m:r>
                                <a:rPr lang="en-US" sz="1000" b="0" i="0" smtClean="0">
                                  <a:solidFill>
                                    <a:srgbClr val="C00000"/>
                                  </a:solidFill>
                                  <a:latin typeface="Cambria Math" panose="02040503050406030204" pitchFamily="18" charset="0"/>
                                  <a:sym typeface="Georgia"/>
                                </a:rPr>
                                <m:t>3</m:t>
                              </m:r>
                              <m:r>
                                <a:rPr lang="en-US" sz="1000" b="0" i="0" smtClean="0">
                                  <a:solidFill>
                                    <a:srgbClr val="C00000"/>
                                  </a:solidFill>
                                  <a:latin typeface="Cambria Math" panose="02040503050406030204" pitchFamily="18" charset="0"/>
                                  <a:sym typeface="Georgia"/>
                                </a:rPr>
                                <m:t>, </m:t>
                              </m:r>
                              <m:r>
                                <m:rPr>
                                  <m:sty m:val="p"/>
                                </m:rPr>
                                <a:rPr lang="en-US" sz="1000" b="0" i="0" smtClean="0">
                                  <a:solidFill>
                                    <a:srgbClr val="C00000"/>
                                  </a:solidFill>
                                  <a:latin typeface="Cambria Math" panose="02040503050406030204" pitchFamily="18" charset="0"/>
                                  <a:sym typeface="Georgia"/>
                                </a:rPr>
                                <m:t>or</m:t>
                              </m:r>
                              <m:r>
                                <a:rPr lang="en-US" sz="1000" b="0" i="0" smtClean="0">
                                  <a:solidFill>
                                    <a:srgbClr val="C00000"/>
                                  </a:solidFill>
                                  <a:latin typeface="Cambria Math" panose="02040503050406030204" pitchFamily="18" charset="0"/>
                                  <a:sym typeface="Georgia"/>
                                </a:rPr>
                                <m:t> </m:t>
                              </m:r>
                              <m:r>
                                <a:rPr lang="en-US" sz="1000" b="0" i="0" smtClean="0">
                                  <a:solidFill>
                                    <a:srgbClr val="C00000"/>
                                  </a:solidFill>
                                  <a:latin typeface="Cambria Math" panose="02040503050406030204" pitchFamily="18" charset="0"/>
                                  <a:sym typeface="Georgia"/>
                                </a:rPr>
                                <m:t>4</m:t>
                              </m:r>
                              <m:r>
                                <a:rPr lang="en-US" sz="1000" b="0" i="0" smtClean="0">
                                  <a:solidFill>
                                    <a:srgbClr val="C00000"/>
                                  </a:solidFill>
                                  <a:latin typeface="Cambria Math" panose="02040503050406030204" pitchFamily="18" charset="0"/>
                                  <a:sym typeface="Georgia"/>
                                </a:rPr>
                                <m:t>, </m:t>
                              </m:r>
                            </m:oMath>
                          </a14:m>
                          <a:r>
                            <a:rPr lang="en-US" sz="1000" dirty="0">
                              <a:solidFill>
                                <a:srgbClr val="C00000"/>
                              </a:solidFill>
                              <a:latin typeface="Georgia"/>
                              <a:ea typeface="Georgia"/>
                              <a:cs typeface="Georgia"/>
                              <a:sym typeface="Georgia"/>
                            </a:rPr>
                            <a:t>including those in contextual situations.</a:t>
                          </a:r>
                        </a:p>
                        <a:p>
                          <a:pPr marL="393700" lvl="0" indent="-228600" algn="l" rtl="0">
                            <a:spcBef>
                              <a:spcPts val="300"/>
                            </a:spcBef>
                            <a:spcAft>
                              <a:spcPts val="0"/>
                            </a:spcAft>
                            <a:buClr>
                              <a:schemeClr val="accent3">
                                <a:lumMod val="50000"/>
                              </a:schemeClr>
                            </a:buClr>
                            <a:buSzPts val="1000"/>
                            <a:buFont typeface="+mj-lt"/>
                            <a:buAutoNum type="alphaLcParenR"/>
                          </a:pPr>
                          <a:r>
                            <a:rPr lang="en-US" sz="1000" dirty="0">
                              <a:solidFill>
                                <a:srgbClr val="C00000"/>
                              </a:solidFill>
                              <a:latin typeface="Georgia"/>
                              <a:ea typeface="Georgia"/>
                              <a:cs typeface="Georgia"/>
                              <a:sym typeface="Georgia"/>
                            </a:rPr>
                            <a:t>Describe how the surface area of a rectangular prism is affected when one measured attribute is multiplied by a factor of </a:t>
                          </a:r>
                          <a14:m>
                            <m:oMath xmlns:m="http://schemas.openxmlformats.org/officeDocument/2006/math">
                              <m:f>
                                <m:fPr>
                                  <m:ctrlPr>
                                    <a:rPr lang="en-US" sz="1000" b="0" i="1" smtClean="0">
                                      <a:solidFill>
                                        <a:srgbClr val="C00000"/>
                                      </a:solidFill>
                                      <a:latin typeface="Cambria Math" panose="02040503050406030204" pitchFamily="18" charset="0"/>
                                      <a:sym typeface="Georgia"/>
                                    </a:rPr>
                                  </m:ctrlPr>
                                </m:fPr>
                                <m:num>
                                  <m:r>
                                    <a:rPr lang="en-US" sz="1000" b="0" i="1" smtClean="0">
                                      <a:solidFill>
                                        <a:srgbClr val="C00000"/>
                                      </a:solidFill>
                                      <a:latin typeface="Cambria Math" panose="02040503050406030204" pitchFamily="18" charset="0"/>
                                      <a:sym typeface="Georgia"/>
                                    </a:rPr>
                                    <m:t>1</m:t>
                                  </m:r>
                                </m:num>
                                <m:den>
                                  <m:r>
                                    <a:rPr lang="en-US" sz="1000" b="0" i="1" smtClean="0">
                                      <a:solidFill>
                                        <a:srgbClr val="C00000"/>
                                      </a:solidFill>
                                      <a:latin typeface="Cambria Math" panose="02040503050406030204" pitchFamily="18" charset="0"/>
                                      <a:sym typeface="Georgia"/>
                                    </a:rPr>
                                    <m:t>2</m:t>
                                  </m:r>
                                </m:den>
                              </m:f>
                            </m:oMath>
                          </a14:m>
                          <a:r>
                            <a:rPr lang="en-US" sz="1000" dirty="0">
                              <a:solidFill>
                                <a:srgbClr val="C00000"/>
                              </a:solidFill>
                              <a:latin typeface="Georgia"/>
                              <a:ea typeface="Georgia"/>
                              <a:cs typeface="Georgia"/>
                              <a:sym typeface="Georgia"/>
                            </a:rPr>
                            <a:t>or 2, including those in contextual situations.</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401" name="Google Shape;401;g27a20b0b437_1_0"/>
              <p:cNvGraphicFramePr/>
              <p:nvPr>
                <p:extLst>
                  <p:ext uri="{D42A27DB-BD31-4B8C-83A1-F6EECF244321}">
                    <p14:modId xmlns:p14="http://schemas.microsoft.com/office/powerpoint/2010/main" val="3113641847"/>
                  </p:ext>
                </p:extLst>
              </p:nvPr>
            </p:nvGraphicFramePr>
            <p:xfrm>
              <a:off x="186961" y="634476"/>
              <a:ext cx="8774159" cy="3875345"/>
            </p:xfrm>
            <a:graphic>
              <a:graphicData uri="http://schemas.openxmlformats.org/drawingml/2006/table">
                <a:tbl>
                  <a:tblPr firstRow="1">
                    <a:noFill/>
                    <a:tableStyleId>{C7E01033-69A0-4134-9C84-B1705938FA0A}</a:tableStyleId>
                  </a:tblPr>
                  <a:tblGrid>
                    <a:gridCol w="4195598">
                      <a:extLst>
                        <a:ext uri="{9D8B030D-6E8A-4147-A177-3AD203B41FA5}">
                          <a16:colId xmlns:a16="http://schemas.microsoft.com/office/drawing/2014/main" val="20000"/>
                        </a:ext>
                      </a:extLst>
                    </a:gridCol>
                    <a:gridCol w="4578561">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dirty="0">
                              <a:latin typeface="Georgia"/>
                              <a:ea typeface="Georgia"/>
                              <a:cs typeface="Georgia"/>
                              <a:sym typeface="Georgia"/>
                              <a:extLst>
                                <a:ext uri="http://customooxmlschemas.google.com/">
                                  <go:slidesCustomData xmlns:a14="http://schemas.microsoft.com/office/drawing/2010/main"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2023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509615">
                    <a:tc>
                      <a:txBody>
                        <a:bodyPr/>
                        <a:lstStyle/>
                        <a:p>
                          <a:pPr marL="182880" lvl="0" indent="-182880" algn="l" rtl="0">
                            <a:spcBef>
                              <a:spcPts val="0"/>
                            </a:spcBef>
                            <a:spcAft>
                              <a:spcPts val="0"/>
                            </a:spcAft>
                            <a:buNone/>
                          </a:pPr>
                          <a:r>
                            <a:rPr lang="en-US" sz="1000" b="1" dirty="0">
                              <a:latin typeface="Georgia"/>
                              <a:ea typeface="Georgia"/>
                              <a:cs typeface="Georgia"/>
                              <a:sym typeface="Georgia"/>
                            </a:rPr>
                            <a:t>7.4 The student will</a:t>
                          </a:r>
                          <a:endParaRPr sz="1000" b="1" dirty="0">
                            <a:latin typeface="Georgia"/>
                            <a:ea typeface="Georgia"/>
                            <a:cs typeface="Georgia"/>
                            <a:sym typeface="Georgia"/>
                          </a:endParaRPr>
                        </a:p>
                        <a:p>
                          <a:pPr marL="28575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describe and determine the volume and surface area of rectangular prisms and cylinders; and </a:t>
                          </a:r>
                          <a:r>
                            <a:rPr lang="en-US" sz="1000" b="1" dirty="0">
                              <a:solidFill>
                                <a:srgbClr val="C00000"/>
                              </a:solidFill>
                              <a:latin typeface="Georgia"/>
                              <a:ea typeface="Georgia"/>
                              <a:cs typeface="Georgia"/>
                              <a:sym typeface="Georgia"/>
                            </a:rPr>
                            <a:t>[volume of rectangular prisms included in Grade 5]</a:t>
                          </a:r>
                          <a:endParaRPr sz="1000" b="1" dirty="0">
                            <a:solidFill>
                              <a:srgbClr val="C00000"/>
                            </a:solidFill>
                            <a:latin typeface="Georgia"/>
                            <a:ea typeface="Georgia"/>
                            <a:cs typeface="Georgia"/>
                            <a:sym typeface="Georgia"/>
                          </a:endParaRPr>
                        </a:p>
                        <a:p>
                          <a:pPr marL="28575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solve problems, including practical problems, involving the volume and surface area of rectangular prisms and cylinders.</a:t>
                          </a:r>
                          <a:endParaRPr sz="1000" b="1" dirty="0">
                            <a:latin typeface="Georgia"/>
                            <a:ea typeface="Georgia"/>
                            <a:cs typeface="Georgia"/>
                            <a:sym typeface="Georgia"/>
                          </a:endParaRPr>
                        </a:p>
                        <a:p>
                          <a:pPr marL="0" lvl="0" indent="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Determine the surface area of rectangular prisms and cylinders using concrete objects, nets, diagrams, and formulas.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Determine the volume of rectangular prisms and cylinders using concrete objects, diagrams, and formulas.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Determine if a practical problem involving a rectangular prism or cylinder represents the application of volume or surface area. (b)</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Solve practical problems that require determining the surface area of rectangular prisms and cylinders. (b)</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Solve practical problems that require determining the volume of rectangular prisms and cylinders. (b).</a:t>
                          </a:r>
                          <a:endParaRPr sz="10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endParaRPr lang="en-US"/>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blipFill>
                          <a:blip r:embed="rId5"/>
                          <a:stretch>
                            <a:fillRect l="-91877" t="-10590" r="-266" b="-347"/>
                          </a:stretch>
                        </a:blipFill>
                      </a:tcPr>
                    </a:tc>
                    <a:extLst>
                      <a:ext uri="{0D108BD9-81ED-4DB2-BD59-A6C34878D82A}">
                        <a16:rowId xmlns:a16="http://schemas.microsoft.com/office/drawing/2014/main" val="10001"/>
                      </a:ext>
                    </a:extLst>
                  </a:tr>
                </a:tbl>
              </a:graphicData>
            </a:graphic>
          </p:graphicFrame>
        </mc:Fallback>
      </mc:AlternateContent>
      <p:sp>
        <p:nvSpPr>
          <p:cNvPr id="402" name="Google Shape;402;g27a20b0b437_1_0"/>
          <p:cNvSpPr txBox="1"/>
          <p:nvPr/>
        </p:nvSpPr>
        <p:spPr>
          <a:xfrm>
            <a:off x="0" y="4545550"/>
            <a:ext cx="9144000" cy="5979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panose="02040502050405020303" pitchFamily="18" charset="0"/>
                <a:ea typeface="Georgia"/>
                <a:cs typeface="Georgia"/>
                <a:sym typeface="Georgia"/>
              </a:rPr>
              <a:t>Revisions:</a:t>
            </a:r>
            <a:endParaRPr sz="1000" dirty="0">
              <a:solidFill>
                <a:srgbClr val="FFFFFF"/>
              </a:solidFill>
              <a:latin typeface="Georgia" panose="02040502050405020303" pitchFamily="18" charset="0"/>
              <a:ea typeface="Georgia"/>
              <a:cs typeface="Georgia"/>
              <a:sym typeface="Georgia"/>
            </a:endParaRPr>
          </a:p>
          <a:p>
            <a:pPr marL="342900" lvl="0" indent="-304800" algn="l" rtl="0">
              <a:lnSpc>
                <a:spcPct val="100000"/>
              </a:lnSpc>
              <a:spcBef>
                <a:spcPts val="0"/>
              </a:spcBef>
              <a:spcAft>
                <a:spcPts val="0"/>
              </a:spcAft>
              <a:buClr>
                <a:srgbClr val="FFFFFF"/>
              </a:buClr>
              <a:buSzPts val="1200"/>
              <a:buFont typeface="Times New Roman"/>
              <a:buChar char="●"/>
            </a:pPr>
            <a:r>
              <a:rPr lang="en-US" sz="1000" dirty="0">
                <a:solidFill>
                  <a:srgbClr val="FFFFFF"/>
                </a:solidFill>
                <a:latin typeface="Georgia" panose="02040502050405020303" pitchFamily="18" charset="0"/>
                <a:ea typeface="Times New Roman"/>
                <a:cs typeface="Times New Roman"/>
                <a:sym typeface="Times New Roman"/>
              </a:rPr>
              <a:t>Develop the formula for volume of right cylinders and  surface area  for right rectangular prisms and right cylinders</a:t>
            </a:r>
          </a:p>
          <a:p>
            <a:pPr marL="342900" lvl="0" indent="-304800" algn="l" rtl="0">
              <a:lnSpc>
                <a:spcPct val="100000"/>
              </a:lnSpc>
              <a:spcBef>
                <a:spcPts val="0"/>
              </a:spcBef>
              <a:spcAft>
                <a:spcPts val="0"/>
              </a:spcAft>
              <a:buClr>
                <a:srgbClr val="FFFFFF"/>
              </a:buClr>
              <a:buSzPts val="1200"/>
              <a:buFont typeface="Times New Roman"/>
              <a:buChar char="●"/>
            </a:pPr>
            <a:r>
              <a:rPr lang="en-US" sz="1000" dirty="0">
                <a:solidFill>
                  <a:srgbClr val="FFFFFF"/>
                </a:solidFill>
                <a:latin typeface="Georgia" panose="02040502050405020303" pitchFamily="18" charset="0"/>
                <a:ea typeface="Times New Roman"/>
                <a:cs typeface="Times New Roman"/>
                <a:sym typeface="Times New Roman"/>
              </a:rPr>
              <a:t>Describe how volume and surface area of a rectangular prism is affected when one attribute is multiplied by a factor</a:t>
            </a:r>
          </a:p>
        </p:txBody>
      </p:sp>
      <p:pic>
        <p:nvPicPr>
          <p:cNvPr id="406" name="Google Shape;406;g27a20b0b437_1_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307936" y="3241310"/>
            <a:ext cx="532100" cy="437350"/>
          </a:xfrm>
          <a:prstGeom prst="rect">
            <a:avLst/>
          </a:prstGeom>
          <a:noFill/>
          <a:ln>
            <a:noFill/>
          </a:ln>
        </p:spPr>
      </p:pic>
      <p:pic>
        <p:nvPicPr>
          <p:cNvPr id="4" name="Audio 3" descr="audio icon- captions are in the notes section of powerpoint">
            <a:hlinkClick r:id="" action="ppaction://media"/>
            <a:extLst>
              <a:ext uri="{FF2B5EF4-FFF2-40B4-BE49-F238E27FC236}">
                <a16:creationId xmlns:a16="http://schemas.microsoft.com/office/drawing/2014/main" id="{9AD5E49D-51C1-4179-B112-FFF6640826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719677590"/>
      </p:ext>
    </p:extLst>
  </p:cSld>
  <p:clrMapOvr>
    <a:masterClrMapping/>
  </p:clrMapOvr>
  <mc:AlternateContent xmlns:mc="http://schemas.openxmlformats.org/markup-compatibility/2006" xmlns:p14="http://schemas.microsoft.com/office/powerpoint/2010/main">
    <mc:Choice Requires="p14">
      <p:transition spd="slow" p14:dur="2000" advTm="39974"/>
    </mc:Choice>
    <mc:Fallback xmlns="">
      <p:transition spd="slow" advTm="39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g27af31990a2_0_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24</a:t>
            </a:fld>
            <a:endParaRPr/>
          </a:p>
        </p:txBody>
      </p:sp>
      <p:graphicFrame>
        <p:nvGraphicFramePr>
          <p:cNvPr id="424" name="Google Shape;424;g27af31990a2_0_15"/>
          <p:cNvGraphicFramePr/>
          <p:nvPr>
            <p:extLst>
              <p:ext uri="{D42A27DB-BD31-4B8C-83A1-F6EECF244321}">
                <p14:modId xmlns:p14="http://schemas.microsoft.com/office/powerpoint/2010/main" val="4293073706"/>
              </p:ext>
            </p:extLst>
          </p:nvPr>
        </p:nvGraphicFramePr>
        <p:xfrm>
          <a:off x="113025" y="641500"/>
          <a:ext cx="8917950" cy="3726150"/>
        </p:xfrm>
        <a:graphic>
          <a:graphicData uri="http://schemas.openxmlformats.org/drawingml/2006/table">
            <a:tbl>
              <a:tblPr firstRow="1">
                <a:noFill/>
                <a:tableStyleId>{C7E01033-69A0-4134-9C84-B1705938FA0A}</a:tableStyleId>
              </a:tblPr>
              <a:tblGrid>
                <a:gridCol w="4305150">
                  <a:extLst>
                    <a:ext uri="{9D8B030D-6E8A-4147-A177-3AD203B41FA5}">
                      <a16:colId xmlns:a16="http://schemas.microsoft.com/office/drawing/2014/main" val="20000"/>
                    </a:ext>
                  </a:extLst>
                </a:gridCol>
                <a:gridCol w="46128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dirty="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2023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dirty="0">
                          <a:latin typeface="Georgia"/>
                          <a:ea typeface="Georgia"/>
                          <a:cs typeface="Georgia"/>
                          <a:sym typeface="Georgia"/>
                        </a:rPr>
                        <a:t>7.5 The student will solve problems, including practical problems, involving the relationship between corresponding sides and corresponding angles of similar quadrilaterals and triangle</a:t>
                      </a:r>
                      <a:endParaRPr sz="1000" b="1" dirty="0">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dirty="0">
                          <a:latin typeface="Georgia"/>
                          <a:ea typeface="Georgia"/>
                          <a:cs typeface="Georgia"/>
                          <a:sym typeface="Georgia"/>
                        </a:rPr>
                        <a:t>Identify corresponding sides and corresponding congruent angles of similar quadrilaterals and triangles.</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Given two similar quadrilaterals or triangles, write similarity statements using symbols.</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Write proportions to express the relationships between the lengths of corresponding sides of similar quadrilaterals and triangles.</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Solve a proportion to determine a missing side length of similar quadrilaterals or triangles.</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Given angle measures in a quadrilateral or triangle, determine unknown angle measures in a similar quadrilateral or triangle.</a:t>
                      </a:r>
                      <a:endParaRPr sz="10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7.MG.2 The student will solve problems and justify relationships of similarity using proportional reasoning. </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Identify </a:t>
                      </a:r>
                      <a:r>
                        <a:rPr lang="en-US" sz="1000" dirty="0">
                          <a:solidFill>
                            <a:srgbClr val="202020"/>
                          </a:solidFill>
                          <a:latin typeface="Georgia"/>
                          <a:ea typeface="Georgia"/>
                          <a:cs typeface="Georgia"/>
                          <a:sym typeface="Georgia"/>
                        </a:rPr>
                        <a:t>corresponding congruent angles of similar quadrilaterals and triangles, through the use of</a:t>
                      </a:r>
                      <a:r>
                        <a:rPr lang="en-US" sz="1000" dirty="0">
                          <a:solidFill>
                            <a:srgbClr val="980000"/>
                          </a:solidFill>
                          <a:latin typeface="Georgia"/>
                          <a:ea typeface="Georgia"/>
                          <a:cs typeface="Georgia"/>
                          <a:sym typeface="Georgia"/>
                        </a:rPr>
                        <a:t> geometric markings</a:t>
                      </a:r>
                      <a:r>
                        <a:rPr lang="en-US" sz="1000" dirty="0">
                          <a:latin typeface="Georgia"/>
                          <a:ea typeface="Georgia"/>
                          <a:cs typeface="Georgia"/>
                          <a:sym typeface="Georgia"/>
                        </a:rPr>
                        <a:t>.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Identify corresponding sides of similar quadrilaterals and triangles.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Given two similar quadrilaterals or triangles, write similarity statements using symbols.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Write proportions to express the relationships between the lengths of corresponding sides of similar quadrilaterals and triangles.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C00000"/>
                          </a:solidFill>
                          <a:latin typeface="Georgia"/>
                          <a:ea typeface="Georgia"/>
                          <a:cs typeface="Georgia"/>
                          <a:sym typeface="Georgia"/>
                        </a:rPr>
                        <a:t>Recognize and justify if two quadrilaterals or triangles are similar using the ratios of corresponding side lengths.</a:t>
                      </a: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a proportion to determine a missing side length of similar quadrilaterals or triangles.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Given angle measures in a quadrilateral or triangle, determine unknown angle measures in a similar quadrilateral or triangle.</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Apply proportional reasoning to solve problems in context including scale drawings. Scale factors shall have denominators no greater than 12 and decimals no less than tenths.</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25" name="Google Shape;425;g27af31990a2_0_15"/>
          <p:cNvSpPr txBox="1"/>
          <p:nvPr/>
        </p:nvSpPr>
        <p:spPr>
          <a:xfrm>
            <a:off x="0" y="4413504"/>
            <a:ext cx="9144000" cy="730096"/>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panose="02040502050405020303" pitchFamily="18" charset="0"/>
                <a:ea typeface="Georgia"/>
                <a:cs typeface="Georgia"/>
                <a:sym typeface="Georgia"/>
              </a:rPr>
              <a:t>Revisions:</a:t>
            </a:r>
            <a:endParaRPr sz="1000" dirty="0">
              <a:solidFill>
                <a:srgbClr val="FFFFFF"/>
              </a:solidFill>
              <a:latin typeface="Georgia" panose="02040502050405020303" pitchFamily="18" charset="0"/>
              <a:ea typeface="Times New Roman"/>
              <a:cs typeface="Times New Roman"/>
              <a:sym typeface="Times New Roman"/>
            </a:endParaRPr>
          </a:p>
          <a:p>
            <a:pPr marL="457200" lvl="0" indent="-304800" algn="l" rtl="0">
              <a:lnSpc>
                <a:spcPct val="100000"/>
              </a:lnSpc>
              <a:spcBef>
                <a:spcPts val="0"/>
              </a:spcBef>
              <a:spcAft>
                <a:spcPts val="0"/>
              </a:spcAft>
              <a:buClr>
                <a:srgbClr val="FFFFFF"/>
              </a:buClr>
              <a:buSzPts val="1200"/>
              <a:buFont typeface="Times New Roman"/>
              <a:buChar char="●"/>
            </a:pPr>
            <a:r>
              <a:rPr lang="en-US" sz="1000" dirty="0">
                <a:solidFill>
                  <a:srgbClr val="FFFFFF"/>
                </a:solidFill>
                <a:latin typeface="Georgia" panose="02040502050405020303" pitchFamily="18" charset="0"/>
                <a:ea typeface="Times New Roman"/>
                <a:cs typeface="Times New Roman"/>
                <a:sym typeface="Times New Roman"/>
              </a:rPr>
              <a:t>Recognize and justify if two figures are similar using ratios of corresponding sides.</a:t>
            </a:r>
            <a:endParaRPr sz="1000" dirty="0">
              <a:solidFill>
                <a:srgbClr val="FFFFFF"/>
              </a:solidFill>
              <a:latin typeface="Georgia" panose="02040502050405020303" pitchFamily="18" charset="0"/>
              <a:ea typeface="Times New Roman"/>
              <a:cs typeface="Times New Roman"/>
              <a:sym typeface="Times New Roman"/>
            </a:endParaRPr>
          </a:p>
          <a:p>
            <a:pPr marL="457200" lvl="0" indent="-304800" algn="l" rtl="0">
              <a:lnSpc>
                <a:spcPct val="100000"/>
              </a:lnSpc>
              <a:spcBef>
                <a:spcPts val="0"/>
              </a:spcBef>
              <a:spcAft>
                <a:spcPts val="300"/>
              </a:spcAft>
              <a:buClr>
                <a:srgbClr val="FFFFFF"/>
              </a:buClr>
              <a:buSzPts val="1200"/>
              <a:buFont typeface="Times New Roman"/>
              <a:buChar char="●"/>
            </a:pPr>
            <a:r>
              <a:rPr lang="en-US" sz="1000" dirty="0">
                <a:solidFill>
                  <a:srgbClr val="FFFFFF"/>
                </a:solidFill>
                <a:latin typeface="Georgia" panose="02040502050405020303" pitchFamily="18" charset="0"/>
                <a:ea typeface="Times New Roman"/>
                <a:cs typeface="Times New Roman"/>
                <a:sym typeface="Times New Roman"/>
              </a:rPr>
              <a:t>Apply proportional reasoning to solve problems in context including scale drawings. </a:t>
            </a:r>
            <a:endParaRPr sz="1000" dirty="0">
              <a:solidFill>
                <a:srgbClr val="FFFFFF"/>
              </a:solidFill>
              <a:latin typeface="Georgia" panose="02040502050405020303" pitchFamily="18" charset="0"/>
              <a:ea typeface="Times New Roman"/>
              <a:cs typeface="Times New Roman"/>
              <a:sym typeface="Times New Roman"/>
            </a:endParaRPr>
          </a:p>
        </p:txBody>
      </p:sp>
      <p:sp>
        <p:nvSpPr>
          <p:cNvPr id="6" name="Google Shape;442;g27af92ff994_0_0">
            <a:extLst>
              <a:ext uri="{FF2B5EF4-FFF2-40B4-BE49-F238E27FC236}">
                <a16:creationId xmlns:a16="http://schemas.microsoft.com/office/drawing/2014/main" id="{68F40676-33F9-422E-A0D4-CE6181C5446A}"/>
              </a:ext>
            </a:extLst>
          </p:cNvPr>
          <p:cNvSpPr txBox="1">
            <a:spLocks noGrp="1"/>
          </p:cNvSpPr>
          <p:nvPr>
            <p:ph type="title" idx="4294967295"/>
          </p:nvPr>
        </p:nvSpPr>
        <p:spPr>
          <a:xfrm>
            <a:off x="0" y="0"/>
            <a:ext cx="9144000" cy="604200"/>
          </a:xfrm>
          <a:prstGeom prst="rect">
            <a:avLst/>
          </a:prstGeom>
          <a:solidFill>
            <a:schemeClr val="dk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Georgia"/>
              <a:buNone/>
              <a:defRPr sz="3600" b="0" i="0" u="none" strike="noStrike" cap="small">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240"/>
              <a:buFont typeface="Georgia"/>
              <a:buNone/>
              <a:tabLst/>
              <a:defRPr/>
            </a:pPr>
            <a:r>
              <a:rPr kumimoji="0" lang="en-US" sz="2840" b="0" i="0" u="none" strike="noStrike" kern="0" cap="small" spc="0" normalizeH="0" baseline="0" noProof="0" dirty="0">
                <a:ln>
                  <a:noFill/>
                </a:ln>
                <a:solidFill>
                  <a:schemeClr val="lt1"/>
                </a:solidFill>
                <a:effectLst/>
                <a:uLnTx/>
                <a:uFillTx/>
                <a:latin typeface="Georgia"/>
                <a:ea typeface="Georgia"/>
                <a:cs typeface="Georgia"/>
                <a:sym typeface="Georgia"/>
              </a:rPr>
              <a:t>Standard 7.5 (2016) – Standard 7.MG.2 (2023)</a:t>
            </a:r>
          </a:p>
        </p:txBody>
      </p:sp>
      <p:pic>
        <p:nvPicPr>
          <p:cNvPr id="3" name="Audio 2" descr="audio icon- captions are in the notes section of powerpoint">
            <a:hlinkClick r:id="" action="ppaction://media"/>
            <a:extLst>
              <a:ext uri="{FF2B5EF4-FFF2-40B4-BE49-F238E27FC236}">
                <a16:creationId xmlns:a16="http://schemas.microsoft.com/office/drawing/2014/main" id="{52547F5D-8DFA-4CB8-A0A2-D925F6F1FF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46"/>
    </mc:Choice>
    <mc:Fallback xmlns="">
      <p:transition spd="slow" advTm="31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5" name="Google Shape;435;g27af5709f39_0_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25</a:t>
            </a:fld>
            <a:endParaRPr/>
          </a:p>
        </p:txBody>
      </p:sp>
      <p:graphicFrame>
        <p:nvGraphicFramePr>
          <p:cNvPr id="436" name="Google Shape;436;g27af5709f39_0_2"/>
          <p:cNvGraphicFramePr/>
          <p:nvPr>
            <p:extLst>
              <p:ext uri="{D42A27DB-BD31-4B8C-83A1-F6EECF244321}">
                <p14:modId xmlns:p14="http://schemas.microsoft.com/office/powerpoint/2010/main" val="2825231698"/>
              </p:ext>
            </p:extLst>
          </p:nvPr>
        </p:nvGraphicFramePr>
        <p:xfrm>
          <a:off x="113025" y="776281"/>
          <a:ext cx="8917950" cy="3528856"/>
        </p:xfrm>
        <a:graphic>
          <a:graphicData uri="http://schemas.openxmlformats.org/drawingml/2006/table">
            <a:tbl>
              <a:tblPr firstRow="1">
                <a:noFill/>
                <a:tableStyleId>{C7E01033-69A0-4134-9C84-B1705938FA0A}</a:tableStyleId>
              </a:tblPr>
              <a:tblGrid>
                <a:gridCol w="4174225">
                  <a:extLst>
                    <a:ext uri="{9D8B030D-6E8A-4147-A177-3AD203B41FA5}">
                      <a16:colId xmlns:a16="http://schemas.microsoft.com/office/drawing/2014/main" val="20000"/>
                    </a:ext>
                  </a:extLst>
                </a:gridCol>
                <a:gridCol w="47437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182880" lvl="0" indent="-182880" algn="l" rtl="0">
                        <a:lnSpc>
                          <a:spcPct val="115000"/>
                        </a:lnSpc>
                        <a:spcBef>
                          <a:spcPts val="0"/>
                        </a:spcBef>
                        <a:spcAft>
                          <a:spcPts val="0"/>
                        </a:spcAft>
                        <a:buNone/>
                      </a:pPr>
                      <a:r>
                        <a:rPr lang="en-US" sz="1000" b="1">
                          <a:latin typeface="Georgia"/>
                          <a:ea typeface="Georgia"/>
                          <a:cs typeface="Georgia"/>
                          <a:sym typeface="Georgia"/>
                        </a:rPr>
                        <a:t>7.6 The student will</a:t>
                      </a:r>
                      <a:endParaRPr sz="1000" b="1">
                        <a:latin typeface="Georgia"/>
                        <a:ea typeface="Georgia"/>
                        <a:cs typeface="Georgia"/>
                        <a:sym typeface="Georgia"/>
                      </a:endParaRPr>
                    </a:p>
                    <a:p>
                      <a:pPr marL="285750" lvl="0" indent="-244475"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compare and contrast quadrilaterals based on their properties; and</a:t>
                      </a:r>
                      <a:endParaRPr sz="1000" b="1">
                        <a:latin typeface="Georgia"/>
                        <a:ea typeface="Georgia"/>
                        <a:cs typeface="Georgia"/>
                        <a:sym typeface="Georgia"/>
                      </a:endParaRPr>
                    </a:p>
                    <a:p>
                      <a:pPr marL="285750" lvl="0" indent="-244475"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determine unknown side lengths or angle measures of quadrilaterals. </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Compare and contrast properties of the following quadrilaterals: parallelogram, rectangle, square, rhombus, and trapezoid. (a)</a:t>
                      </a:r>
                      <a:endParaRPr sz="1000">
                        <a:latin typeface="Georgia"/>
                        <a:ea typeface="Georgia"/>
                        <a:cs typeface="Georgia"/>
                        <a:sym typeface="Georgia"/>
                      </a:endParaRPr>
                    </a:p>
                    <a:p>
                      <a:pPr marL="3429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Sort and classify quadrilaterals, as parallelograms, rectangles, trapezoids, rhombi, and/or squares based on their properties. (a)</a:t>
                      </a:r>
                      <a:endParaRPr sz="1000">
                        <a:latin typeface="Georgia"/>
                        <a:ea typeface="Georgia"/>
                        <a:cs typeface="Georgia"/>
                        <a:sym typeface="Georgia"/>
                      </a:endParaRPr>
                    </a:p>
                    <a:p>
                      <a:pPr marL="3429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Given a diagram, determine an unknown angle measure in a quadrilateral, using properties of quadrilaterals. (b)</a:t>
                      </a:r>
                      <a:endParaRPr sz="1000">
                        <a:latin typeface="Georgia"/>
                        <a:ea typeface="Georgia"/>
                        <a:cs typeface="Georgia"/>
                        <a:sym typeface="Georgia"/>
                      </a:endParaRPr>
                    </a:p>
                    <a:p>
                      <a:pPr marL="3429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Given a diagram, determine an unknown side length in a quadrilateral using properties of quadrilaterals. (b)</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457200" algn="l" rtl="0">
                        <a:lnSpc>
                          <a:spcPct val="115000"/>
                        </a:lnSpc>
                        <a:spcBef>
                          <a:spcPts val="0"/>
                        </a:spcBef>
                        <a:spcAft>
                          <a:spcPts val="0"/>
                        </a:spcAft>
                        <a:buNone/>
                      </a:pPr>
                      <a:r>
                        <a:rPr lang="en-US" sz="1000" b="1" dirty="0">
                          <a:latin typeface="Georgia"/>
                          <a:ea typeface="Georgia"/>
                          <a:cs typeface="Georgia"/>
                          <a:sym typeface="Georgia"/>
                        </a:rPr>
                        <a:t>7.MG.3 The student will compare and contrast quadrilaterals based on their properties and determine unknown side lengths and angle measures of quadrilaterals.</a:t>
                      </a:r>
                      <a:endParaRPr sz="1000" b="1" dirty="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dirty="0">
                          <a:latin typeface="Georgia"/>
                          <a:ea typeface="Georgia"/>
                          <a:cs typeface="Georgia"/>
                          <a:sym typeface="Georgia"/>
                        </a:rPr>
                        <a:t>Compare and contrast properties of the following quadrilaterals: parallelogram, rectangle, square, rhombus, and trapezoid:</a:t>
                      </a:r>
                      <a:endParaRPr sz="1000" dirty="0">
                        <a:latin typeface="Georgia"/>
                        <a:ea typeface="Georgia"/>
                        <a:cs typeface="Georgia"/>
                        <a:sym typeface="Georgia"/>
                      </a:endParaRPr>
                    </a:p>
                    <a:p>
                      <a:pPr marL="914400" lvl="2" indent="-292100" algn="l" rtl="0">
                        <a:lnSpc>
                          <a:spcPct val="115000"/>
                        </a:lnSpc>
                        <a:spcBef>
                          <a:spcPts val="0"/>
                        </a:spcBef>
                        <a:spcAft>
                          <a:spcPts val="0"/>
                        </a:spcAft>
                        <a:buSzPts val="1000"/>
                        <a:buFont typeface="Georgia"/>
                        <a:buAutoNum type="romanLcParenR"/>
                      </a:pPr>
                      <a:r>
                        <a:rPr lang="en-US" sz="1000" dirty="0">
                          <a:latin typeface="Georgia"/>
                          <a:ea typeface="Georgia"/>
                          <a:cs typeface="Georgia"/>
                          <a:sym typeface="Georgia"/>
                        </a:rPr>
                        <a:t>parallel/perpendicular sides and diagonals; </a:t>
                      </a:r>
                      <a:endParaRPr sz="1000" dirty="0">
                        <a:latin typeface="Georgia"/>
                        <a:ea typeface="Georgia"/>
                        <a:cs typeface="Georgia"/>
                        <a:sym typeface="Georgia"/>
                      </a:endParaRPr>
                    </a:p>
                    <a:p>
                      <a:pPr marL="914400" lvl="2" indent="-292100" algn="l" rtl="0">
                        <a:lnSpc>
                          <a:spcPct val="115000"/>
                        </a:lnSpc>
                        <a:spcBef>
                          <a:spcPts val="0"/>
                        </a:spcBef>
                        <a:spcAft>
                          <a:spcPts val="0"/>
                        </a:spcAft>
                        <a:buSzPts val="1000"/>
                        <a:buFont typeface="Georgia"/>
                        <a:buAutoNum type="romanLcParenR"/>
                      </a:pPr>
                      <a:r>
                        <a:rPr lang="en-US" sz="1000" dirty="0">
                          <a:latin typeface="Georgia"/>
                          <a:ea typeface="Georgia"/>
                          <a:cs typeface="Georgia"/>
                          <a:sym typeface="Georgia"/>
                        </a:rPr>
                        <a:t>congruence of angle measures, side, and diagonal lengths; and </a:t>
                      </a:r>
                      <a:endParaRPr sz="1000" dirty="0">
                        <a:latin typeface="Georgia"/>
                        <a:ea typeface="Georgia"/>
                        <a:cs typeface="Georgia"/>
                        <a:sym typeface="Georgia"/>
                      </a:endParaRPr>
                    </a:p>
                    <a:p>
                      <a:pPr marL="914400" lvl="2" indent="-292100" algn="l" rtl="0">
                        <a:lnSpc>
                          <a:spcPct val="115000"/>
                        </a:lnSpc>
                        <a:spcBef>
                          <a:spcPts val="0"/>
                        </a:spcBef>
                        <a:spcAft>
                          <a:spcPts val="0"/>
                        </a:spcAft>
                        <a:buSzPts val="1000"/>
                        <a:buFont typeface="Georgia"/>
                        <a:buAutoNum type="romanLcParenR"/>
                      </a:pPr>
                      <a:r>
                        <a:rPr lang="en-US" sz="1000" dirty="0">
                          <a:latin typeface="Georgia"/>
                          <a:ea typeface="Georgia"/>
                          <a:cs typeface="Georgia"/>
                          <a:sym typeface="Georgia"/>
                        </a:rPr>
                        <a:t>lines of symmetry. </a:t>
                      </a:r>
                      <a:endParaRPr sz="1000" dirty="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dirty="0">
                          <a:latin typeface="Georgia"/>
                          <a:ea typeface="Georgia"/>
                          <a:cs typeface="Georgia"/>
                          <a:sym typeface="Georgia"/>
                        </a:rPr>
                        <a:t>Sort and classify quadrilaterals as parallelograms, rectangles, trapezoids, rhombi, and/or squares based on their properties:</a:t>
                      </a:r>
                      <a:endParaRPr sz="1000" dirty="0">
                        <a:latin typeface="Georgia"/>
                        <a:ea typeface="Georgia"/>
                        <a:cs typeface="Georgia"/>
                        <a:sym typeface="Georgia"/>
                      </a:endParaRPr>
                    </a:p>
                    <a:p>
                      <a:pPr marL="914400" lvl="2" indent="-292100" algn="l" rtl="0">
                        <a:lnSpc>
                          <a:spcPct val="115000"/>
                        </a:lnSpc>
                        <a:spcBef>
                          <a:spcPts val="0"/>
                        </a:spcBef>
                        <a:spcAft>
                          <a:spcPts val="0"/>
                        </a:spcAft>
                        <a:buSzPts val="1000"/>
                        <a:buFont typeface="Georgia"/>
                        <a:buAutoNum type="romanLcParenR"/>
                      </a:pPr>
                      <a:r>
                        <a:rPr lang="en-US" sz="1000" dirty="0">
                          <a:latin typeface="Georgia"/>
                          <a:ea typeface="Georgia"/>
                          <a:cs typeface="Georgia"/>
                          <a:sym typeface="Georgia"/>
                        </a:rPr>
                        <a:t>parallel/perpendicular sides and diagonals;</a:t>
                      </a:r>
                      <a:endParaRPr sz="1000" dirty="0">
                        <a:latin typeface="Georgia"/>
                        <a:ea typeface="Georgia"/>
                        <a:cs typeface="Georgia"/>
                        <a:sym typeface="Georgia"/>
                      </a:endParaRPr>
                    </a:p>
                    <a:p>
                      <a:pPr marL="914400" lvl="2" indent="-292100" algn="l" rtl="0">
                        <a:lnSpc>
                          <a:spcPct val="115000"/>
                        </a:lnSpc>
                        <a:spcBef>
                          <a:spcPts val="0"/>
                        </a:spcBef>
                        <a:spcAft>
                          <a:spcPts val="0"/>
                        </a:spcAft>
                        <a:buSzPts val="1000"/>
                        <a:buFont typeface="Georgia"/>
                        <a:buAutoNum type="romanLcParenR"/>
                      </a:pPr>
                      <a:r>
                        <a:rPr lang="en-US" sz="1000" dirty="0">
                          <a:latin typeface="Georgia"/>
                          <a:ea typeface="Georgia"/>
                          <a:cs typeface="Georgia"/>
                          <a:sym typeface="Georgia"/>
                        </a:rPr>
                        <a:t>congruence of angle measures, side, and diagonal lengths; and</a:t>
                      </a:r>
                      <a:endParaRPr sz="1000" dirty="0">
                        <a:latin typeface="Georgia"/>
                        <a:ea typeface="Georgia"/>
                        <a:cs typeface="Georgia"/>
                        <a:sym typeface="Georgia"/>
                      </a:endParaRPr>
                    </a:p>
                    <a:p>
                      <a:pPr marL="914400" lvl="2" indent="-292100" algn="l" rtl="0">
                        <a:lnSpc>
                          <a:spcPct val="115000"/>
                        </a:lnSpc>
                        <a:spcBef>
                          <a:spcPts val="0"/>
                        </a:spcBef>
                        <a:spcAft>
                          <a:spcPts val="0"/>
                        </a:spcAft>
                        <a:buSzPts val="1000"/>
                        <a:buFont typeface="Georgia"/>
                        <a:buAutoNum type="romanLcParenR"/>
                      </a:pPr>
                      <a:r>
                        <a:rPr lang="en-US" sz="1000" dirty="0">
                          <a:latin typeface="Georgia"/>
                          <a:ea typeface="Georgia"/>
                          <a:cs typeface="Georgia"/>
                          <a:sym typeface="Georgia"/>
                        </a:rPr>
                        <a:t>lines of symmetry.</a:t>
                      </a:r>
                      <a:endParaRPr sz="1000" dirty="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dirty="0">
                          <a:latin typeface="Georgia"/>
                          <a:ea typeface="Georgia"/>
                          <a:cs typeface="Georgia"/>
                          <a:sym typeface="Georgia"/>
                        </a:rPr>
                        <a:t>Given a diagram, determine an unknown angle measure in a quadrilateral, using properties of quadrilaterals. </a:t>
                      </a:r>
                      <a:endParaRPr sz="1000" dirty="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dirty="0">
                          <a:latin typeface="Georgia"/>
                          <a:ea typeface="Georgia"/>
                          <a:cs typeface="Georgia"/>
                          <a:sym typeface="Georgia"/>
                        </a:rPr>
                        <a:t>Given a diagram, determine an unknown side length in a quadrilateral using properties of quadrilaterals.</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37" name="Google Shape;437;g27af5709f39_0_2"/>
          <p:cNvSpPr txBox="1"/>
          <p:nvPr/>
        </p:nvSpPr>
        <p:spPr>
          <a:xfrm>
            <a:off x="12192" y="4477218"/>
            <a:ext cx="9144000" cy="652473"/>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panose="02040502050405020303" pitchFamily="18" charset="0"/>
                <a:ea typeface="Georgia"/>
                <a:cs typeface="Georgia"/>
                <a:sym typeface="Georgia"/>
              </a:rPr>
              <a:t>Revisions:</a:t>
            </a:r>
            <a:endParaRPr sz="1000" dirty="0">
              <a:solidFill>
                <a:schemeClr val="lt1"/>
              </a:solidFill>
              <a:latin typeface="Georgia" panose="02040502050405020303" pitchFamily="18" charset="0"/>
              <a:ea typeface="Georgia"/>
              <a:cs typeface="Georgia"/>
              <a:sym typeface="Georgia"/>
            </a:endParaRPr>
          </a:p>
          <a:p>
            <a:pPr marL="457200" lvl="0" indent="-304800" algn="l" rtl="0">
              <a:spcBef>
                <a:spcPts val="400"/>
              </a:spcBef>
              <a:spcAft>
                <a:spcPts val="0"/>
              </a:spcAft>
              <a:buClr>
                <a:srgbClr val="FFFFFF"/>
              </a:buClr>
              <a:buSzPts val="1200"/>
              <a:buFont typeface="Times New Roman"/>
              <a:buChar char="●"/>
            </a:pPr>
            <a:r>
              <a:rPr lang="en-US" sz="1000" dirty="0">
                <a:solidFill>
                  <a:srgbClr val="FFFFFF"/>
                </a:solidFill>
                <a:latin typeface="Georgia" panose="02040502050405020303" pitchFamily="18" charset="0"/>
                <a:ea typeface="Times New Roman"/>
                <a:cs typeface="Times New Roman"/>
                <a:sym typeface="Times New Roman"/>
              </a:rPr>
              <a:t>Compare, contrast, sort, and classify quadrilaterals according to the properties listed</a:t>
            </a:r>
            <a:endParaRPr sz="1000" dirty="0">
              <a:solidFill>
                <a:srgbClr val="FFFFFF"/>
              </a:solidFill>
              <a:latin typeface="Georgia" panose="02040502050405020303" pitchFamily="18" charset="0"/>
              <a:ea typeface="Times New Roman"/>
              <a:cs typeface="Times New Roman"/>
              <a:sym typeface="Times New Roman"/>
            </a:endParaRPr>
          </a:p>
          <a:p>
            <a:pPr marL="0" lvl="0" indent="0" algn="l" rtl="0">
              <a:lnSpc>
                <a:spcPct val="100000"/>
              </a:lnSpc>
              <a:spcBef>
                <a:spcPts val="0"/>
              </a:spcBef>
              <a:spcAft>
                <a:spcPts val="300"/>
              </a:spcAft>
              <a:buNone/>
            </a:pPr>
            <a:endParaRPr sz="1200" dirty="0">
              <a:solidFill>
                <a:srgbClr val="FFFFFF"/>
              </a:solidFill>
              <a:latin typeface="Times New Roman"/>
              <a:ea typeface="Times New Roman"/>
              <a:cs typeface="Times New Roman"/>
              <a:sym typeface="Times New Roman"/>
            </a:endParaRPr>
          </a:p>
        </p:txBody>
      </p:sp>
      <p:sp>
        <p:nvSpPr>
          <p:cNvPr id="6" name="Google Shape;442;g27af92ff994_0_0">
            <a:extLst>
              <a:ext uri="{FF2B5EF4-FFF2-40B4-BE49-F238E27FC236}">
                <a16:creationId xmlns:a16="http://schemas.microsoft.com/office/drawing/2014/main" id="{462FEDD5-4FB8-4C4A-908D-E6CE382DFC28}"/>
              </a:ext>
            </a:extLst>
          </p:cNvPr>
          <p:cNvSpPr txBox="1">
            <a:spLocks noGrp="1"/>
          </p:cNvSpPr>
          <p:nvPr>
            <p:ph type="title" idx="4294967295"/>
          </p:nvPr>
        </p:nvSpPr>
        <p:spPr>
          <a:xfrm>
            <a:off x="0" y="0"/>
            <a:ext cx="9144000" cy="604200"/>
          </a:xfrm>
          <a:prstGeom prst="rect">
            <a:avLst/>
          </a:prstGeom>
          <a:solidFill>
            <a:schemeClr val="dk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Georgia"/>
              <a:buNone/>
              <a:defRPr sz="3600" b="0" i="0" u="none" strike="noStrike" cap="small">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240"/>
              <a:buFont typeface="Georgia"/>
              <a:buNone/>
              <a:tabLst/>
              <a:defRPr/>
            </a:pPr>
            <a:r>
              <a:rPr kumimoji="0" lang="en-US" sz="2840" b="0" i="0" u="none" strike="noStrike" kern="0" cap="small" spc="0" normalizeH="0" baseline="0" noProof="0" dirty="0">
                <a:ln>
                  <a:noFill/>
                </a:ln>
                <a:solidFill>
                  <a:schemeClr val="lt1"/>
                </a:solidFill>
                <a:effectLst/>
                <a:uLnTx/>
                <a:uFillTx/>
                <a:latin typeface="Georgia"/>
                <a:ea typeface="Georgia"/>
                <a:cs typeface="Georgia"/>
                <a:sym typeface="Georgia"/>
              </a:rPr>
              <a:t>Standard 7.6 (2016) – Standard 7.MG.3 (2023)</a:t>
            </a:r>
          </a:p>
        </p:txBody>
      </p:sp>
      <p:pic>
        <p:nvPicPr>
          <p:cNvPr id="4" name="Audio 3" descr="audio icon- captions are in the notes section of powerpoint">
            <a:hlinkClick r:id="" action="ppaction://media"/>
            <a:extLst>
              <a:ext uri="{FF2B5EF4-FFF2-40B4-BE49-F238E27FC236}">
                <a16:creationId xmlns:a16="http://schemas.microsoft.com/office/drawing/2014/main" id="{CCE207A3-582B-42CB-B366-F06894198D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85"/>
    </mc:Choice>
    <mc:Fallback xmlns="">
      <p:transition spd="slow" advTm="2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7af92ff994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7.7 (2016) - Deleted</a:t>
            </a:r>
            <a:endParaRPr sz="2840"/>
          </a:p>
        </p:txBody>
      </p:sp>
      <p:graphicFrame>
        <p:nvGraphicFramePr>
          <p:cNvPr id="443" name="Google Shape;443;g27af92ff994_0_0"/>
          <p:cNvGraphicFramePr/>
          <p:nvPr>
            <p:extLst>
              <p:ext uri="{D42A27DB-BD31-4B8C-83A1-F6EECF244321}">
                <p14:modId xmlns:p14="http://schemas.microsoft.com/office/powerpoint/2010/main" val="694921327"/>
              </p:ext>
            </p:extLst>
          </p:nvPr>
        </p:nvGraphicFramePr>
        <p:xfrm>
          <a:off x="273050" y="693100"/>
          <a:ext cx="8592225" cy="32164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7.7 The student will apply translations and reflections of right triangles or rectangles in the coordinate plane. </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Given a preimage in the coordinate plane, identify the coordinates of the image of a right triangle or rectangle that has been translated either vertically, horizontally, or a combination of a vertical and horizontal translation.</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a preimage in the coordinate plane, identify the coordinates of the image of a right triangle or a rectangle that has been reflected over the </a:t>
                      </a:r>
                      <a:r>
                        <a:rPr lang="en-US" sz="1000" i="1">
                          <a:latin typeface="Georgia"/>
                          <a:ea typeface="Georgia"/>
                          <a:cs typeface="Georgia"/>
                          <a:sym typeface="Georgia"/>
                        </a:rPr>
                        <a:t>x</a:t>
                      </a:r>
                      <a:r>
                        <a:rPr lang="en-US" sz="1000">
                          <a:latin typeface="Georgia"/>
                          <a:ea typeface="Georgia"/>
                          <a:cs typeface="Georgia"/>
                          <a:sym typeface="Georgia"/>
                        </a:rPr>
                        <a:t>- or </a:t>
                      </a:r>
                      <a:r>
                        <a:rPr lang="en-US" sz="1000" i="1">
                          <a:latin typeface="Georgia"/>
                          <a:ea typeface="Georgia"/>
                          <a:cs typeface="Georgia"/>
                          <a:sym typeface="Georgia"/>
                        </a:rPr>
                        <a:t>y-</a:t>
                      </a:r>
                      <a:r>
                        <a:rPr lang="en-US" sz="1000">
                          <a:latin typeface="Georgia"/>
                          <a:ea typeface="Georgia"/>
                          <a:cs typeface="Georgia"/>
                          <a:sym typeface="Georgia"/>
                        </a:rPr>
                        <a:t>axis.</a:t>
                      </a:r>
                      <a:endParaRPr sz="1000">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dirty="0">
                        <a:latin typeface="Georgia"/>
                        <a:ea typeface="Georgia"/>
                        <a:cs typeface="Georgia"/>
                        <a:sym typeface="Georgia"/>
                      </a:endParaRPr>
                    </a:p>
                    <a:p>
                      <a:pPr marL="0" lvl="0" indent="0" algn="l" rtl="0">
                        <a:spcBef>
                          <a:spcPts val="300"/>
                        </a:spcBef>
                        <a:spcAft>
                          <a:spcPts val="0"/>
                        </a:spcAft>
                        <a:buNone/>
                      </a:pPr>
                      <a:endParaRPr sz="10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44" name="Google Shape;444;g27af92ff994_0_0"/>
          <p:cNvSpPr txBox="1"/>
          <p:nvPr/>
        </p:nvSpPr>
        <p:spPr>
          <a:xfrm>
            <a:off x="12192" y="43336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Removed from Grade 7 and included in Grade 8</a:t>
            </a:r>
            <a:endParaRPr sz="1000">
              <a:solidFill>
                <a:schemeClr val="lt1"/>
              </a:solidFill>
              <a:latin typeface="Georgia"/>
              <a:ea typeface="Georgia"/>
              <a:cs typeface="Georgia"/>
              <a:sym typeface="Georgia"/>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E6588767-F31A-4C34-B1A1-6A466AA0AF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71"/>
    </mc:Choice>
    <mc:Fallback xmlns="">
      <p:transition spd="slow" advTm="1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27c201794ea_0_1"/>
          <p:cNvSpPr txBox="1">
            <a:spLocks noGrp="1"/>
          </p:cNvSpPr>
          <p:nvPr>
            <p:ph type="title"/>
          </p:nvPr>
        </p:nvSpPr>
        <p:spPr>
          <a:xfrm>
            <a:off x="12192"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7.MG.4 (2023)</a:t>
            </a:r>
            <a:endParaRPr sz="2840"/>
          </a:p>
        </p:txBody>
      </p:sp>
      <mc:AlternateContent xmlns:mc="http://schemas.openxmlformats.org/markup-compatibility/2006" xmlns:a14="http://schemas.microsoft.com/office/drawing/2010/main">
        <mc:Choice Requires="a14">
          <p:graphicFrame>
            <p:nvGraphicFramePr>
              <p:cNvPr id="450" name="Google Shape;450;g27c201794ea_0_1"/>
              <p:cNvGraphicFramePr/>
              <p:nvPr>
                <p:extLst>
                  <p:ext uri="{D42A27DB-BD31-4B8C-83A1-F6EECF244321}">
                    <p14:modId xmlns:p14="http://schemas.microsoft.com/office/powerpoint/2010/main" val="1982037616"/>
                  </p:ext>
                </p:extLst>
              </p:nvPr>
            </p:nvGraphicFramePr>
            <p:xfrm>
              <a:off x="273050" y="693100"/>
              <a:ext cx="8592225" cy="3349603"/>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endParaRPr sz="1000" dirty="0">
                            <a:latin typeface="Georgia"/>
                            <a:ea typeface="Georgia"/>
                            <a:cs typeface="Georgia"/>
                            <a:sym typeface="Georgia"/>
                          </a:endParaRPr>
                        </a:p>
                        <a:p>
                          <a:pPr marL="342900" lvl="0" indent="0" algn="l" rtl="0">
                            <a:spcBef>
                              <a:spcPts val="300"/>
                            </a:spcBef>
                            <a:spcAft>
                              <a:spcPts val="300"/>
                            </a:spcAft>
                            <a:buNone/>
                          </a:pPr>
                          <a:endParaRPr sz="10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7.MG.4 The student will apply dilations of polygons in the coordinate plane.</a:t>
                          </a: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Given a preimage in the coordinate plane, identify the coordinates of the image of a polygon that has been dilated. Scale factors are limited to </a:t>
                          </a:r>
                          <a14:m>
                            <m:oMath xmlns:m="http://schemas.openxmlformats.org/officeDocument/2006/math">
                              <m:f>
                                <m:fPr>
                                  <m:ctrlPr>
                                    <a:rPr lang="ar-AE" sz="1000" i="1" smtClean="0">
                                      <a:latin typeface="Cambria Math" panose="02040503050406030204" pitchFamily="18" charset="0"/>
                                      <a:sym typeface="Georgia"/>
                                    </a:rPr>
                                  </m:ctrlPr>
                                </m:fPr>
                                <m:num>
                                  <m:r>
                                    <a:rPr lang="ar-AE" sz="1000" b="0" i="1" smtClean="0">
                                      <a:latin typeface="Cambria Math" panose="02040503050406030204" pitchFamily="18" charset="0"/>
                                      <a:sym typeface="Georgia"/>
                                    </a:rPr>
                                    <m:t>1</m:t>
                                  </m:r>
                                </m:num>
                                <m:den>
                                  <m:r>
                                    <a:rPr lang="en-US" sz="1000" b="0" i="1" smtClean="0">
                                      <a:latin typeface="Cambria Math" panose="02040503050406030204" pitchFamily="18" charset="0"/>
                                      <a:sym typeface="Georgia"/>
                                    </a:rPr>
                                    <m:t>4</m:t>
                                  </m:r>
                                </m:den>
                              </m:f>
                              <m:r>
                                <a:rPr lang="en-US" sz="1000" b="0" i="1" smtClean="0">
                                  <a:latin typeface="Cambria Math" panose="02040503050406030204" pitchFamily="18" charset="0"/>
                                  <a:sym typeface="Georgia"/>
                                </a:rPr>
                                <m:t>,</m:t>
                              </m:r>
                              <m:f>
                                <m:fPr>
                                  <m:ctrlPr>
                                    <a:rPr lang="en-US" sz="1000" b="0" i="1" smtClean="0">
                                      <a:latin typeface="Cambria Math" panose="02040503050406030204" pitchFamily="18" charset="0"/>
                                      <a:sym typeface="Georgia"/>
                                    </a:rPr>
                                  </m:ctrlPr>
                                </m:fPr>
                                <m:num>
                                  <m:r>
                                    <a:rPr lang="en-US" sz="1000" b="0" i="1" smtClean="0">
                                      <a:latin typeface="Cambria Math" panose="02040503050406030204" pitchFamily="18" charset="0"/>
                                      <a:sym typeface="Georgia"/>
                                    </a:rPr>
                                    <m:t>1</m:t>
                                  </m:r>
                                </m:num>
                                <m:den>
                                  <m:r>
                                    <a:rPr lang="en-US" sz="1000" b="0" i="1" smtClean="0">
                                      <a:latin typeface="Cambria Math" panose="02040503050406030204" pitchFamily="18" charset="0"/>
                                      <a:sym typeface="Georgia"/>
                                    </a:rPr>
                                    <m:t>2</m:t>
                                  </m:r>
                                </m:den>
                              </m:f>
                              <m:r>
                                <a:rPr lang="en-US" sz="1000" b="0" i="0" smtClean="0">
                                  <a:latin typeface="Cambria Math" panose="02040503050406030204" pitchFamily="18" charset="0"/>
                                  <a:sym typeface="Georgia"/>
                                </a:rPr>
                                <m:t>,</m:t>
                              </m:r>
                            </m:oMath>
                          </a14:m>
                          <a:r>
                            <a:rPr lang="en-US" sz="1000" dirty="0">
                              <a:latin typeface="Georgia"/>
                              <a:ea typeface="Georgia"/>
                              <a:cs typeface="Georgia"/>
                              <a:sym typeface="Georgia"/>
                            </a:rPr>
                            <a:t>2, 3, or</a:t>
                          </a:r>
                          <a:r>
                            <a:rPr lang="en-US" sz="1000" baseline="0" dirty="0">
                              <a:latin typeface="Georgia"/>
                              <a:ea typeface="Georgia"/>
                              <a:cs typeface="Georgia"/>
                              <a:sym typeface="Georgia"/>
                            </a:rPr>
                            <a:t> 4. T</a:t>
                          </a:r>
                          <a:r>
                            <a:rPr lang="en-US" sz="1000" dirty="0">
                              <a:latin typeface="Georgia"/>
                              <a:ea typeface="Georgia"/>
                              <a:cs typeface="Georgia"/>
                              <a:sym typeface="Georgia"/>
                            </a:rPr>
                            <a:t>he center of the dilation will be the origin.</a:t>
                          </a: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Sketch the image of a dilation of a polygon limited to a scale factor of </a:t>
                          </a:r>
                          <a14:m>
                            <m:oMath xmlns:m="http://schemas.openxmlformats.org/officeDocument/2006/math">
                              <m:f>
                                <m:fPr>
                                  <m:ctrlPr>
                                    <a:rPr lang="ar-AE" sz="1000" i="1" smtClean="0">
                                      <a:latin typeface="Cambria Math" panose="02040503050406030204" pitchFamily="18" charset="0"/>
                                      <a:sym typeface="Georgia"/>
                                    </a:rPr>
                                  </m:ctrlPr>
                                </m:fPr>
                                <m:num>
                                  <m:r>
                                    <a:rPr lang="ar-AE" sz="1000" b="0" i="1" smtClean="0">
                                      <a:latin typeface="Cambria Math" panose="02040503050406030204" pitchFamily="18" charset="0"/>
                                      <a:sym typeface="Georgia"/>
                                    </a:rPr>
                                    <m:t>1</m:t>
                                  </m:r>
                                </m:num>
                                <m:den>
                                  <m:r>
                                    <a:rPr lang="en-US" sz="1000" b="0" i="1" smtClean="0">
                                      <a:latin typeface="Cambria Math" panose="02040503050406030204" pitchFamily="18" charset="0"/>
                                      <a:sym typeface="Georgia"/>
                                    </a:rPr>
                                    <m:t>4</m:t>
                                  </m:r>
                                </m:den>
                              </m:f>
                              <m:r>
                                <a:rPr lang="en-US" sz="1000" b="0" i="1" smtClean="0">
                                  <a:latin typeface="Cambria Math" panose="02040503050406030204" pitchFamily="18" charset="0"/>
                                  <a:sym typeface="Georgia"/>
                                </a:rPr>
                                <m:t>,</m:t>
                              </m:r>
                              <m:f>
                                <m:fPr>
                                  <m:ctrlPr>
                                    <a:rPr lang="en-US" sz="1000" b="0" i="1" smtClean="0">
                                      <a:latin typeface="Cambria Math" panose="02040503050406030204" pitchFamily="18" charset="0"/>
                                      <a:sym typeface="Georgia"/>
                                    </a:rPr>
                                  </m:ctrlPr>
                                </m:fPr>
                                <m:num>
                                  <m:r>
                                    <a:rPr lang="en-US" sz="1000" b="0" i="1" smtClean="0">
                                      <a:latin typeface="Cambria Math" panose="02040503050406030204" pitchFamily="18" charset="0"/>
                                      <a:sym typeface="Georgia"/>
                                    </a:rPr>
                                    <m:t>1</m:t>
                                  </m:r>
                                </m:num>
                                <m:den>
                                  <m:r>
                                    <a:rPr lang="en-US" sz="1000" b="0" i="1" smtClean="0">
                                      <a:latin typeface="Cambria Math" panose="02040503050406030204" pitchFamily="18" charset="0"/>
                                      <a:sym typeface="Georgia"/>
                                    </a:rPr>
                                    <m:t>2</m:t>
                                  </m:r>
                                </m:den>
                              </m:f>
                              <m:r>
                                <a:rPr lang="en-US" sz="1000" b="0" i="0" smtClean="0">
                                  <a:latin typeface="Cambria Math" panose="02040503050406030204" pitchFamily="18" charset="0"/>
                                  <a:sym typeface="Georgia"/>
                                </a:rPr>
                                <m:t>,</m:t>
                              </m:r>
                            </m:oMath>
                          </a14:m>
                          <a:r>
                            <a:rPr lang="en-US" sz="1000" dirty="0">
                              <a:latin typeface="Georgia"/>
                              <a:ea typeface="Georgia"/>
                              <a:cs typeface="Georgia"/>
                              <a:sym typeface="Georgia"/>
                            </a:rPr>
                            <a:t>2, 3, or</a:t>
                          </a:r>
                          <a:r>
                            <a:rPr lang="en-US" sz="1000" baseline="0" dirty="0">
                              <a:latin typeface="Georgia"/>
                              <a:ea typeface="Georgia"/>
                              <a:cs typeface="Georgia"/>
                              <a:sym typeface="Georgia"/>
                            </a:rPr>
                            <a:t> 4. </a:t>
                          </a:r>
                          <a:r>
                            <a:rPr lang="en-US" sz="1000" dirty="0">
                              <a:latin typeface="Georgia"/>
                              <a:ea typeface="Georgia"/>
                              <a:cs typeface="Georgia"/>
                              <a:sym typeface="Georgia"/>
                            </a:rPr>
                            <a:t> The center of the dilation will be the origin.</a:t>
                          </a: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Identify and describe dilations in context including, but not limited to, scale drawings and graphic design.</a:t>
                          </a:r>
                        </a:p>
                        <a:p>
                          <a:pPr marL="457200" lvl="0" indent="0" algn="l" rtl="0">
                            <a:spcBef>
                              <a:spcPts val="300"/>
                            </a:spcBef>
                            <a:spcAft>
                              <a:spcPts val="0"/>
                            </a:spcAft>
                            <a:buNone/>
                          </a:pPr>
                          <a:endParaRPr lang="en-US" sz="1000" dirty="0">
                            <a:latin typeface="Georgia"/>
                            <a:ea typeface="Georgia"/>
                            <a:cs typeface="Georgia"/>
                            <a:sym typeface="Georgia"/>
                          </a:endParaRPr>
                        </a:p>
                        <a:p>
                          <a:pPr marL="0" lvl="0" indent="0" algn="l" rtl="0">
                            <a:spcBef>
                              <a:spcPts val="300"/>
                            </a:spcBef>
                            <a:spcAft>
                              <a:spcPts val="0"/>
                            </a:spcAft>
                            <a:buNone/>
                          </a:pPr>
                          <a:endParaRPr lang="en-US" sz="1000" dirty="0">
                            <a:latin typeface="Georgia"/>
                            <a:ea typeface="Georgia"/>
                            <a:cs typeface="Georgia"/>
                            <a:sym typeface="Georgia"/>
                          </a:endParaRPr>
                        </a:p>
                        <a:p>
                          <a:pPr marL="0" lvl="0" indent="0" algn="l" rtl="0">
                            <a:spcBef>
                              <a:spcPts val="300"/>
                            </a:spcBef>
                            <a:spcAft>
                              <a:spcPts val="0"/>
                            </a:spcAft>
                            <a:buNone/>
                          </a:pPr>
                          <a:endParaRPr lang="en-US" sz="10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450" name="Google Shape;450;g27c201794ea_0_1"/>
              <p:cNvGraphicFramePr/>
              <p:nvPr>
                <p:extLst>
                  <p:ext uri="{D42A27DB-BD31-4B8C-83A1-F6EECF244321}">
                    <p14:modId xmlns:p14="http://schemas.microsoft.com/office/powerpoint/2010/main" val="1982037616"/>
                  </p:ext>
                </p:extLst>
              </p:nvPr>
            </p:nvGraphicFramePr>
            <p:xfrm>
              <a:off x="273050" y="693100"/>
              <a:ext cx="8592225" cy="3349603"/>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975453">
                    <a:tc>
                      <a:txBody>
                        <a:bodyPr/>
                        <a:lstStyle/>
                        <a:p>
                          <a:pPr marL="0" lvl="0" indent="0" algn="l" rtl="0">
                            <a:spcBef>
                              <a:spcPts val="0"/>
                            </a:spcBef>
                            <a:spcAft>
                              <a:spcPts val="0"/>
                            </a:spcAft>
                            <a:buNone/>
                          </a:pPr>
                          <a:endParaRPr sz="1000" dirty="0">
                            <a:latin typeface="Georgia"/>
                            <a:ea typeface="Georgia"/>
                            <a:cs typeface="Georgia"/>
                            <a:sym typeface="Georgia"/>
                          </a:endParaRPr>
                        </a:p>
                        <a:p>
                          <a:pPr marL="342900" lvl="0" indent="0" algn="l" rtl="0">
                            <a:spcBef>
                              <a:spcPts val="300"/>
                            </a:spcBef>
                            <a:spcAft>
                              <a:spcPts val="300"/>
                            </a:spcAft>
                            <a:buNone/>
                          </a:pPr>
                          <a:endParaRPr sz="10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endParaRPr lang="en-US"/>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blipFill>
                          <a:blip r:embed="rId5"/>
                          <a:stretch>
                            <a:fillRect l="-101571" t="-12883" r="-143" b="-204"/>
                          </a:stretch>
                        </a:blipFill>
                      </a:tcPr>
                    </a:tc>
                    <a:extLst>
                      <a:ext uri="{0D108BD9-81ED-4DB2-BD59-A6C34878D82A}">
                        <a16:rowId xmlns:a16="http://schemas.microsoft.com/office/drawing/2014/main" val="10001"/>
                      </a:ext>
                    </a:extLst>
                  </a:tr>
                </a:tbl>
              </a:graphicData>
            </a:graphic>
          </p:graphicFrame>
        </mc:Fallback>
      </mc:AlternateContent>
      <p:sp>
        <p:nvSpPr>
          <p:cNvPr id="451" name="Google Shape;451;g27c201794ea_0_1"/>
          <p:cNvSpPr txBox="1"/>
          <p:nvPr/>
        </p:nvSpPr>
        <p:spPr>
          <a:xfrm>
            <a:off x="0" y="43336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Dilations have been moved from Grade 8 to Grade 7</a:t>
            </a:r>
            <a:endParaRPr sz="1000" dirty="0">
              <a:solidFill>
                <a:schemeClr val="lt1"/>
              </a:solidFill>
              <a:latin typeface="Georgia"/>
              <a:ea typeface="Georgia"/>
              <a:cs typeface="Georgia"/>
              <a:sym typeface="Georgia"/>
            </a:endParaRPr>
          </a:p>
        </p:txBody>
      </p:sp>
      <p:pic>
        <p:nvPicPr>
          <p:cNvPr id="452" name="Google Shape;452;g27c201794ea_0_1" descr="New!"/>
          <p:cNvPicPr preferRelativeResize="0"/>
          <p:nvPr/>
        </p:nvPicPr>
        <p:blipFill>
          <a:blip r:embed="rId6">
            <a:alphaModFix/>
          </a:blip>
          <a:stretch>
            <a:fillRect/>
          </a:stretch>
        </p:blipFill>
        <p:spPr>
          <a:xfrm>
            <a:off x="4109950" y="1067250"/>
            <a:ext cx="695475" cy="568475"/>
          </a:xfrm>
          <a:prstGeom prst="rect">
            <a:avLst/>
          </a:prstGeom>
          <a:noFill/>
          <a:ln>
            <a:noFill/>
          </a:ln>
        </p:spPr>
      </p:pic>
      <p:pic>
        <p:nvPicPr>
          <p:cNvPr id="2" name="Audio 1" descr="audio icon- captions are in the notes section of powerpoint">
            <a:hlinkClick r:id="" action="ppaction://media"/>
            <a:extLst>
              <a:ext uri="{FF2B5EF4-FFF2-40B4-BE49-F238E27FC236}">
                <a16:creationId xmlns:a16="http://schemas.microsoft.com/office/drawing/2014/main" id="{B49799C6-F282-4B4C-BC19-F8CB8AB606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50"/>
    </mc:Choice>
    <mc:Fallback xmlns="">
      <p:transition spd="slow" advTm="1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2" name="Audio 1" descr="audio icon- captions are in the notes section of powerpoint">
            <a:hlinkClick r:id="" action="ppaction://media"/>
            <a:extLst>
              <a:ext uri="{FF2B5EF4-FFF2-40B4-BE49-F238E27FC236}">
                <a16:creationId xmlns:a16="http://schemas.microsoft.com/office/drawing/2014/main" id="{47A92548-46C2-4F00-82E5-118742E8C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52"/>
    </mc:Choice>
    <mc:Fallback xmlns="">
      <p:transition spd="slow" advTm="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c201794ea_0_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dirty="0"/>
              <a:t>Standard 7.8 (2016) - Standard 7.PS.1 (2023)</a:t>
            </a:r>
            <a:endParaRPr sz="2840" dirty="0"/>
          </a:p>
        </p:txBody>
      </p:sp>
      <p:graphicFrame>
        <p:nvGraphicFramePr>
          <p:cNvPr id="463" name="Google Shape;463;g27c201794ea_0_7"/>
          <p:cNvGraphicFramePr/>
          <p:nvPr>
            <p:extLst>
              <p:ext uri="{D42A27DB-BD31-4B8C-83A1-F6EECF244321}">
                <p14:modId xmlns:p14="http://schemas.microsoft.com/office/powerpoint/2010/main" val="3862228666"/>
              </p:ext>
            </p:extLst>
          </p:nvPr>
        </p:nvGraphicFramePr>
        <p:xfrm>
          <a:off x="273050" y="693100"/>
          <a:ext cx="8592225" cy="32164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7.8 The student will</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determine the theoretical and experimental probabilities of an event; and</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investigate and describe the difference between the experimental probability and theoretical probability of an event.</a:t>
                      </a:r>
                      <a:endParaRPr sz="1000" b="1">
                        <a:latin typeface="Georgia"/>
                        <a:ea typeface="Georgia"/>
                        <a:cs typeface="Georgia"/>
                        <a:sym typeface="Georgia"/>
                      </a:endParaRPr>
                    </a:p>
                    <a:p>
                      <a:pPr marL="342900" lvl="0" indent="-180975"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the theoretical probability of an event.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experimental probability of an event.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changes in the experimental probability as the number of trials increases.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Investigate and describe the difference between the probability of an event found through experiment or simulation versus the theoretical probability of that same event. (b)</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7.PS.1 The student will use statistical investigation to determine the probability of an event and investigate and describe the difference between the experimental and theoretical probability.</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Determine the theoretical probability of an event.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Given the results of a statistical investigation, determine the experimental probability of an event.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Describe changes in the experimental probability as the number of trials increases.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Investigate and describe the difference between the probability of an event found through experiment or simulation versus the theoretical probability of that same event.</a:t>
                      </a:r>
                      <a:endParaRPr sz="800" b="1" dirty="0">
                        <a:solidFill>
                          <a:srgbClr val="202020"/>
                        </a:solidFill>
                        <a:latin typeface="Georgia"/>
                        <a:ea typeface="Georgia"/>
                        <a:cs typeface="Georgia"/>
                        <a:sym typeface="Georgia"/>
                      </a:endParaRPr>
                    </a:p>
                    <a:p>
                      <a:pPr marL="0" lvl="0" indent="0" algn="l" rtl="0">
                        <a:spcBef>
                          <a:spcPts val="300"/>
                        </a:spcBef>
                        <a:spcAft>
                          <a:spcPts val="0"/>
                        </a:spcAft>
                        <a:buNone/>
                      </a:pPr>
                      <a:endParaRPr sz="10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4" name="Google Shape;464;g27c201794ea_0_7"/>
          <p:cNvSpPr txBox="1"/>
          <p:nvPr/>
        </p:nvSpPr>
        <p:spPr>
          <a:xfrm>
            <a:off x="0" y="43336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No significant changes  between the 2016 and 2023 standard </a:t>
            </a:r>
            <a:endParaRPr sz="1000" dirty="0">
              <a:solidFill>
                <a:schemeClr val="lt1"/>
              </a:solidFill>
              <a:latin typeface="Georgia"/>
              <a:ea typeface="Georgia"/>
              <a:cs typeface="Georgia"/>
              <a:sym typeface="Georgia"/>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7E1F9B27-8D13-468C-9E9D-62F9F10718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50"/>
    </mc:Choice>
    <mc:Fallback xmlns="">
      <p:transition spd="slow"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dirty="0"/>
              <a:t>Agenda</a:t>
            </a:r>
            <a:endParaRPr dirty="0"/>
          </a:p>
        </p:txBody>
      </p:sp>
      <p:sp>
        <p:nvSpPr>
          <p:cNvPr id="178" name="Google Shape;178;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2023 Mathematics </a:t>
            </a:r>
            <a:r>
              <a:rPr lang="en-US" sz="2100" i="1">
                <a:solidFill>
                  <a:srgbClr val="000000"/>
                </a:solidFill>
                <a:latin typeface="Georgia" panose="02040502050405020303" pitchFamily="18" charset="0"/>
              </a:rPr>
              <a:t>Standards of Learning</a:t>
            </a:r>
            <a:r>
              <a:rPr lang="en-US" sz="2100">
                <a:solidFill>
                  <a:srgbClr val="000000"/>
                </a:solidFill>
                <a:latin typeface="Georgia" panose="02040502050405020303" pitchFamily="18" charset="0"/>
              </a:rPr>
              <a:t> Focus</a:t>
            </a:r>
          </a:p>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Documents Currently Available</a:t>
            </a:r>
            <a:endParaRPr lang="en-US">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Overview of Revisions (2016 to 2023 Mathematics </a:t>
            </a:r>
            <a:r>
              <a:rPr lang="en-US" sz="1800" i="1">
                <a:solidFill>
                  <a:srgbClr val="000000"/>
                </a:solidFill>
                <a:latin typeface="Georgia" panose="02040502050405020303" pitchFamily="18" charset="0"/>
              </a:rPr>
              <a:t>Standards of Learning</a:t>
            </a:r>
            <a:r>
              <a:rPr lang="en-US" sz="1800">
                <a:solidFill>
                  <a:srgbClr val="000000"/>
                </a:solidFill>
                <a:latin typeface="Georgia" panose="02040502050405020303" pitchFamily="18" charset="0"/>
              </a:rPr>
              <a:t>) document </a:t>
            </a:r>
          </a:p>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Number and Number Sense</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Computation and Estimation</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Measurement and Geometry</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Probability and Statistics</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Patterns, Functions, and Algebra</a:t>
            </a:r>
            <a:endParaRPr>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5E0765CA-0273-E15C-DC67-621044A6855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Audio 2" descr="audio icon- captions are in the notes section of powerpoint">
            <a:hlinkClick r:id="" action="ppaction://media"/>
            <a:extLst>
              <a:ext uri="{FF2B5EF4-FFF2-40B4-BE49-F238E27FC236}">
                <a16:creationId xmlns:a16="http://schemas.microsoft.com/office/drawing/2014/main" id="{08C4B5A7-F6E2-4EB9-BED3-EF5DBC4D3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166925554"/>
      </p:ext>
    </p:extLst>
  </p:cSld>
  <p:clrMapOvr>
    <a:masterClrMapping/>
  </p:clrMapOvr>
  <mc:AlternateContent xmlns:mc="http://schemas.openxmlformats.org/markup-compatibility/2006" xmlns:p14="http://schemas.microsoft.com/office/powerpoint/2010/main">
    <mc:Choice Requires="p14">
      <p:transition spd="slow" p14:dur="2000" advTm="25166"/>
    </mc:Choice>
    <mc:Fallback xmlns="">
      <p:transition spd="slow" advTm="25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7af92ff994_0_259"/>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dirty="0"/>
              <a:t>Standard 7.9 (2016) - Standard 7.PS.2 (2023) (1 of 2) </a:t>
            </a:r>
            <a:endParaRPr sz="2840" dirty="0"/>
          </a:p>
        </p:txBody>
      </p:sp>
      <p:graphicFrame>
        <p:nvGraphicFramePr>
          <p:cNvPr id="470" name="Google Shape;470;g27af92ff994_0_259"/>
          <p:cNvGraphicFramePr/>
          <p:nvPr>
            <p:extLst>
              <p:ext uri="{D42A27DB-BD31-4B8C-83A1-F6EECF244321}">
                <p14:modId xmlns:p14="http://schemas.microsoft.com/office/powerpoint/2010/main" val="2369479290"/>
              </p:ext>
            </p:extLst>
          </p:nvPr>
        </p:nvGraphicFramePr>
        <p:xfrm>
          <a:off x="273050" y="693100"/>
          <a:ext cx="8592225" cy="34526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dirty="0">
                          <a:latin typeface="Georgia"/>
                          <a:ea typeface="Georgia"/>
                          <a:cs typeface="Georgia"/>
                          <a:sym typeface="Georgia"/>
                        </a:rPr>
                        <a:t>7.9 The student, given data in a practical situation, will</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represent data in a histogram;</a:t>
                      </a:r>
                      <a:endParaRPr sz="1000" b="1" dirty="0">
                        <a:latin typeface="Georgia"/>
                        <a:ea typeface="Georgia"/>
                        <a:cs typeface="Georgia"/>
                        <a:sym typeface="Georgia"/>
                      </a:endParaRPr>
                    </a:p>
                    <a:p>
                      <a:pPr marL="342900" lvl="0" indent="-180975" algn="l" rtl="0">
                        <a:lnSpc>
                          <a:spcPct val="115000"/>
                        </a:lnSpc>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Collect, organize, and represent data in a histogram. (a)</a:t>
                      </a:r>
                      <a:endParaRPr sz="1000" dirty="0">
                        <a:latin typeface="Georgia"/>
                        <a:ea typeface="Georgia"/>
                        <a:cs typeface="Georgia"/>
                        <a:sym typeface="Georgia"/>
                      </a:endParaRPr>
                    </a:p>
                    <a:p>
                      <a:pPr marL="0" lvl="0" indent="0" algn="l" rtl="0">
                        <a:spcBef>
                          <a:spcPts val="300"/>
                        </a:spcBef>
                        <a:spcAft>
                          <a:spcPts val="0"/>
                        </a:spcAft>
                        <a:buNone/>
                      </a:pPr>
                      <a:endParaRPr sz="8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7.PS.2 The student will apply the data cycle (formulate questions; collect or acquire data; organize and represent data; and analyze data and communicate results) with a focus on histograms.</a:t>
                      </a:r>
                      <a:endParaRPr sz="1000" b="1" dirty="0">
                        <a:latin typeface="Georgia"/>
                        <a:ea typeface="Georgia"/>
                        <a:cs typeface="Georgia"/>
                        <a:sym typeface="Georgia"/>
                      </a:endParaRPr>
                    </a:p>
                    <a:p>
                      <a:pPr marL="457200" lvl="0" indent="-292100" algn="l" rtl="0">
                        <a:spcBef>
                          <a:spcPts val="1200"/>
                        </a:spcBef>
                        <a:spcAft>
                          <a:spcPts val="0"/>
                        </a:spcAft>
                        <a:buClr>
                          <a:srgbClr val="980000"/>
                        </a:buClr>
                        <a:buSzPts val="1000"/>
                        <a:buFont typeface="Georgia"/>
                        <a:buAutoNum type="alphaLcParenR"/>
                      </a:pPr>
                      <a:r>
                        <a:rPr lang="en-US" sz="1000" dirty="0">
                          <a:solidFill>
                            <a:srgbClr val="C00000"/>
                          </a:solidFill>
                          <a:latin typeface="Georgia"/>
                          <a:ea typeface="Georgia"/>
                          <a:cs typeface="Georgia"/>
                          <a:sym typeface="Georgia"/>
                        </a:rPr>
                        <a:t>Formulate questions that require the collection or acquisition of data with a focus on histograms.</a:t>
                      </a:r>
                      <a:endParaRPr sz="1000" dirty="0">
                        <a:solidFill>
                          <a:srgbClr val="C0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chemeClr val="accent3">
                              <a:lumMod val="50000"/>
                            </a:schemeClr>
                          </a:solidFill>
                          <a:latin typeface="Georgia"/>
                          <a:ea typeface="Georgia"/>
                          <a:cs typeface="Georgia"/>
                          <a:sym typeface="Georgia"/>
                        </a:rPr>
                        <a:t>Determine the data needed to answer a formulated question and collect the data (or acquire existing data) using various methods including (e.g., observations, measurement, surveys, experiments)., etc.</a:t>
                      </a:r>
                      <a:endParaRPr sz="1000" dirty="0">
                        <a:solidFill>
                          <a:schemeClr val="accent3">
                            <a:lumMod val="50000"/>
                          </a:schemeClr>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C00000"/>
                          </a:solidFill>
                          <a:latin typeface="Georgia"/>
                          <a:ea typeface="Georgia"/>
                          <a:cs typeface="Georgia"/>
                          <a:sym typeface="Georgia"/>
                        </a:rPr>
                        <a:t>Determine how sample size and randomness will ensure that the data collected is a sample that is representative of a larger population.</a:t>
                      </a:r>
                      <a:endParaRPr sz="1000" dirty="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chemeClr val="accent3">
                              <a:lumMod val="50000"/>
                            </a:schemeClr>
                          </a:solidFill>
                          <a:latin typeface="Georgia"/>
                          <a:ea typeface="Georgia"/>
                          <a:cs typeface="Georgia"/>
                          <a:sym typeface="Georgia"/>
                        </a:rPr>
                        <a:t>Organize and represent numerical data using histograms </a:t>
                      </a:r>
                      <a:r>
                        <a:rPr lang="en-US" sz="1000" dirty="0">
                          <a:solidFill>
                            <a:srgbClr val="C00000"/>
                          </a:solidFill>
                          <a:latin typeface="Georgia"/>
                          <a:ea typeface="Georgia"/>
                          <a:cs typeface="Georgia"/>
                          <a:sym typeface="Georgia"/>
                        </a:rPr>
                        <a:t>with and without the use of technology.</a:t>
                      </a:r>
                      <a:endParaRPr sz="1000" dirty="0">
                        <a:solidFill>
                          <a:srgbClr val="C00000"/>
                        </a:solidFill>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a:pPr>
                      <a:r>
                        <a:rPr lang="en-US" sz="1000" dirty="0">
                          <a:solidFill>
                            <a:srgbClr val="C00000"/>
                          </a:solidFill>
                          <a:latin typeface="Georgia"/>
                          <a:ea typeface="Georgia"/>
                          <a:cs typeface="Georgia"/>
                          <a:sym typeface="Georgia"/>
                        </a:rPr>
                        <a:t>Investigate and explain how using different intervals could impact the representation of the data in a histogram.</a:t>
                      </a:r>
                      <a:endParaRPr sz="1000" dirty="0">
                        <a:solidFill>
                          <a:srgbClr val="C0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71" name="Google Shape;471;g27af92ff994_0_259"/>
          <p:cNvSpPr txBox="1"/>
          <p:nvPr/>
        </p:nvSpPr>
        <p:spPr>
          <a:xfrm>
            <a:off x="0" y="4145700"/>
            <a:ext cx="9144000" cy="101355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Formulate questions that require the collection or acquisition of data</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Determine how sample size and randomness ensure that the sample is representative of a larger population</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Include the use of technology to represent histograms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Investigate and explain how using different intervals impacts the representation of data in a histogram</a:t>
            </a:r>
            <a:endParaRPr sz="1000" dirty="0">
              <a:solidFill>
                <a:schemeClr val="lt1"/>
              </a:solidFill>
              <a:latin typeface="Georgia"/>
              <a:ea typeface="Georgia"/>
              <a:cs typeface="Georgia"/>
              <a:sym typeface="Georgia"/>
            </a:endParaRPr>
          </a:p>
        </p:txBody>
      </p:sp>
      <p:pic>
        <p:nvPicPr>
          <p:cNvPr id="472" name="Google Shape;472;g27af92ff994_0_25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143038" y="1613188"/>
            <a:ext cx="695475" cy="568475"/>
          </a:xfrm>
          <a:prstGeom prst="rect">
            <a:avLst/>
          </a:prstGeom>
          <a:noFill/>
          <a:ln>
            <a:noFill/>
          </a:ln>
        </p:spPr>
      </p:pic>
      <p:pic>
        <p:nvPicPr>
          <p:cNvPr id="474" name="Google Shape;474;g27af92ff994_0_259" descr="New"/>
          <p:cNvPicPr preferRelativeResize="0"/>
          <p:nvPr/>
        </p:nvPicPr>
        <p:blipFill>
          <a:blip r:embed="rId5">
            <a:alphaModFix/>
          </a:blip>
          <a:stretch>
            <a:fillRect/>
          </a:stretch>
        </p:blipFill>
        <p:spPr>
          <a:xfrm>
            <a:off x="4143036" y="2709147"/>
            <a:ext cx="695475" cy="568475"/>
          </a:xfrm>
          <a:prstGeom prst="rect">
            <a:avLst/>
          </a:prstGeom>
          <a:noFill/>
          <a:ln>
            <a:noFill/>
          </a:ln>
        </p:spPr>
      </p:pic>
      <p:pic>
        <p:nvPicPr>
          <p:cNvPr id="475" name="Google Shape;475;g27af92ff994_0_259" descr="New"/>
          <p:cNvPicPr preferRelativeResize="0"/>
          <p:nvPr/>
        </p:nvPicPr>
        <p:blipFill>
          <a:blip r:embed="rId5">
            <a:alphaModFix/>
          </a:blip>
          <a:stretch>
            <a:fillRect/>
          </a:stretch>
        </p:blipFill>
        <p:spPr>
          <a:xfrm>
            <a:off x="4143036" y="3495078"/>
            <a:ext cx="695475" cy="568475"/>
          </a:xfrm>
          <a:prstGeom prst="rect">
            <a:avLst/>
          </a:prstGeom>
          <a:noFill/>
          <a:ln>
            <a:noFill/>
          </a:ln>
        </p:spPr>
      </p:pic>
      <p:pic>
        <p:nvPicPr>
          <p:cNvPr id="2" name="Audio 1" descr="audio icon- captions are in the notes section of powerpoint">
            <a:hlinkClick r:id="" action="ppaction://media"/>
            <a:extLst>
              <a:ext uri="{FF2B5EF4-FFF2-40B4-BE49-F238E27FC236}">
                <a16:creationId xmlns:a16="http://schemas.microsoft.com/office/drawing/2014/main" id="{A1D95433-28A6-4AAA-BA48-F5E0CEA0B5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39"/>
    </mc:Choice>
    <mc:Fallback xmlns="">
      <p:transition spd="slow" advTm="54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7af92ff994_0_294"/>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dirty="0"/>
              <a:t>Standard 7.9 (2016) - Standard 7.PS.2 (2023) (2 of 2)</a:t>
            </a:r>
            <a:endParaRPr sz="2840" dirty="0"/>
          </a:p>
        </p:txBody>
      </p:sp>
      <p:graphicFrame>
        <p:nvGraphicFramePr>
          <p:cNvPr id="481" name="Google Shape;481;g27af92ff994_0_294"/>
          <p:cNvGraphicFramePr/>
          <p:nvPr>
            <p:extLst>
              <p:ext uri="{D42A27DB-BD31-4B8C-83A1-F6EECF244321}">
                <p14:modId xmlns:p14="http://schemas.microsoft.com/office/powerpoint/2010/main" val="2917745167"/>
              </p:ext>
            </p:extLst>
          </p:nvPr>
        </p:nvGraphicFramePr>
        <p:xfrm>
          <a:off x="273050" y="693100"/>
          <a:ext cx="8592225" cy="32164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7.9 The student, given data in a practical situation, will</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2"/>
                      </a:pPr>
                      <a:r>
                        <a:rPr lang="en-US" sz="1000" b="1">
                          <a:latin typeface="Georgia"/>
                          <a:ea typeface="Georgia"/>
                          <a:cs typeface="Georgia"/>
                          <a:sym typeface="Georgia"/>
                        </a:rPr>
                        <a:t>make observations and inferences about data represented in a histogram; and</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2"/>
                      </a:pPr>
                      <a:r>
                        <a:rPr lang="en-US" sz="1000" b="1">
                          <a:latin typeface="Georgia"/>
                          <a:ea typeface="Georgia"/>
                          <a:cs typeface="Georgia"/>
                          <a:sym typeface="Georgia"/>
                        </a:rPr>
                        <a:t>compare histograms with the same data represented in stem-and-leaf plots, line plots, and circle graphs.</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Make observations and inferences about data represented in a histogram.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data represented in histograms with the same data represented in line plots, circle graphs, and stem-and-leaf plots. (c)</a:t>
                      </a:r>
                      <a:endParaRPr sz="8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7.PS.2 The student will apply the data cycle (formulate questions; collect or acquire data; organize and represent data; and analyze data and communicate results) with a focus on histograms.</a:t>
                      </a:r>
                      <a:endParaRPr sz="1000"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startAt="6"/>
                      </a:pPr>
                      <a:r>
                        <a:rPr lang="en-US" sz="1000" dirty="0">
                          <a:latin typeface="Georgia"/>
                          <a:ea typeface="Georgia"/>
                          <a:cs typeface="Georgia"/>
                          <a:sym typeface="Georgia"/>
                        </a:rPr>
                        <a:t>Compare data represented in histograms with the same data represented in other graphs, including but not limited to line plots (dot plots), circle graphs, and stem-and-leaf plots, and Given the context,</a:t>
                      </a:r>
                      <a:r>
                        <a:rPr lang="en-US" sz="1000" dirty="0">
                          <a:solidFill>
                            <a:srgbClr val="980000"/>
                          </a:solidFill>
                          <a:latin typeface="Georgia"/>
                          <a:ea typeface="Georgia"/>
                          <a:cs typeface="Georgia"/>
                          <a:sym typeface="Georgia"/>
                        </a:rPr>
                        <a:t> justify which graphical representation</a:t>
                      </a:r>
                      <a:r>
                        <a:rPr lang="en-US" sz="1000" dirty="0">
                          <a:latin typeface="Georgia"/>
                          <a:ea typeface="Georgia"/>
                          <a:cs typeface="Georgia"/>
                          <a:sym typeface="Georgia"/>
                        </a:rPr>
                        <a:t> (e.g., pictographs, bar graphs, line graphs, line plots, stem-and-leaf plots, circle graphs, and histograms) </a:t>
                      </a:r>
                      <a:r>
                        <a:rPr lang="en-US" sz="1000" dirty="0">
                          <a:solidFill>
                            <a:srgbClr val="980000"/>
                          </a:solidFill>
                          <a:latin typeface="Georgia"/>
                          <a:ea typeface="Georgia"/>
                          <a:cs typeface="Georgia"/>
                          <a:sym typeface="Georgia"/>
                        </a:rPr>
                        <a:t>best represents the data.</a:t>
                      </a:r>
                      <a:endParaRPr sz="1000" dirty="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6"/>
                      </a:pPr>
                      <a:r>
                        <a:rPr lang="en-US" sz="1000" dirty="0">
                          <a:latin typeface="Georgia"/>
                          <a:ea typeface="Georgia"/>
                          <a:cs typeface="Georgia"/>
                          <a:sym typeface="Georgia"/>
                        </a:rPr>
                        <a:t>Analyze data represented in histograms by making observations and drawing conclusions. </a:t>
                      </a:r>
                      <a:r>
                        <a:rPr lang="en-US" sz="1000" dirty="0">
                          <a:solidFill>
                            <a:srgbClr val="980000"/>
                          </a:solidFill>
                          <a:latin typeface="Georgia"/>
                          <a:ea typeface="Georgia"/>
                          <a:cs typeface="Georgia"/>
                          <a:sym typeface="Georgia"/>
                        </a:rPr>
                        <a:t>Determine how histograms reveal patterns in data that cannot be easily seen by looking at the corresponding given data set.</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2" name="Google Shape;482;g27af92ff994_0_294"/>
          <p:cNvSpPr txBox="1"/>
          <p:nvPr/>
        </p:nvSpPr>
        <p:spPr>
          <a:xfrm>
            <a:off x="0" y="43336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Justify which graphical representation best represents the data</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Determine how histograms reveal patterns in data that cannot be easily seen by looking at the data set.</a:t>
            </a:r>
            <a:endParaRPr sz="1000">
              <a:solidFill>
                <a:schemeClr val="lt1"/>
              </a:solidFill>
              <a:latin typeface="Georgia"/>
              <a:ea typeface="Georgia"/>
              <a:cs typeface="Georgia"/>
              <a:sym typeface="Georgia"/>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1C196B63-2586-481D-BBC6-16E0111EE6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33"/>
    </mc:Choice>
    <mc:Fallback xmlns="">
      <p:transition spd="slow" advTm="3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Patterns, Functions &amp; Algebra</a:t>
            </a:r>
            <a:endParaRPr b="1"/>
          </a:p>
        </p:txBody>
      </p:sp>
      <p:pic>
        <p:nvPicPr>
          <p:cNvPr id="2" name="Audio 1" descr="audio icon- captions are in the notes section of powerpoint">
            <a:hlinkClick r:id="" action="ppaction://media"/>
            <a:extLst>
              <a:ext uri="{FF2B5EF4-FFF2-40B4-BE49-F238E27FC236}">
                <a16:creationId xmlns:a16="http://schemas.microsoft.com/office/drawing/2014/main" id="{7D7F0741-90BE-4965-B4AC-EAC070134E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69"/>
    </mc:Choice>
    <mc:Fallback xmlns="">
      <p:transition spd="slow" advTm="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7af92ff994_0_265"/>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dirty="0"/>
              <a:t>Standard 7.10 (2016) - Standard 7.PFA.1 (2023) (1 of 3) </a:t>
            </a:r>
            <a:endParaRPr sz="2840" dirty="0"/>
          </a:p>
        </p:txBody>
      </p:sp>
      <p:graphicFrame>
        <p:nvGraphicFramePr>
          <p:cNvPr id="493" name="Google Shape;493;g27af92ff994_0_265"/>
          <p:cNvGraphicFramePr/>
          <p:nvPr>
            <p:extLst>
              <p:ext uri="{D42A27DB-BD31-4B8C-83A1-F6EECF244321}">
                <p14:modId xmlns:p14="http://schemas.microsoft.com/office/powerpoint/2010/main" val="889362685"/>
              </p:ext>
            </p:extLst>
          </p:nvPr>
        </p:nvGraphicFramePr>
        <p:xfrm>
          <a:off x="273050" y="693100"/>
          <a:ext cx="8592225" cy="32164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7.10 The student will</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determine the slope, m, as a rate of change in a proportional relationship between two quantities and write an equation in the form y = mx to represent the relationship;</a:t>
                      </a:r>
                      <a:endParaRPr sz="1000" b="1">
                        <a:latin typeface="Georgia"/>
                        <a:ea typeface="Georgia"/>
                        <a:cs typeface="Georgia"/>
                        <a:sym typeface="Georgia"/>
                      </a:endParaRPr>
                    </a:p>
                    <a:p>
                      <a:pPr marL="342900" lvl="0" indent="-180975"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the slope, m, as rate of change in a proportional relationship between two quantities given a table of values or a verbal description, including those represented in a practical situation, and write an equation in the form y = mx to represent the relationship. Slope will be limited to positive values. (a)</a:t>
                      </a:r>
                      <a:endParaRPr sz="1000">
                        <a:latin typeface="Georgia"/>
                        <a:ea typeface="Georgia"/>
                        <a:cs typeface="Georgia"/>
                        <a:sym typeface="Georgia"/>
                      </a:endParaRPr>
                    </a:p>
                    <a:p>
                      <a:pPr marL="34290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7.PFA.1 The student will investigate and analyze proportional relationships between two quantities using verbal descriptions, tables, equations in y = mx form, and graphs, including problems in context.</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Determine the slope, m, as the rate of change in a proportional relationship between two quantities given a table of values, graph, or contextual situation and write an equation in the form y = mx to represent the </a:t>
                      </a:r>
                      <a:r>
                        <a:rPr lang="en-US" sz="1000" dirty="0">
                          <a:solidFill>
                            <a:srgbClr val="980000"/>
                          </a:solidFill>
                          <a:latin typeface="Georgia"/>
                          <a:ea typeface="Georgia"/>
                          <a:cs typeface="Georgia"/>
                          <a:sym typeface="Georgia"/>
                        </a:rPr>
                        <a:t>direct variation relationship</a:t>
                      </a:r>
                      <a:r>
                        <a:rPr lang="en-US" sz="1000" dirty="0">
                          <a:latin typeface="Georgia"/>
                          <a:ea typeface="Georgia"/>
                          <a:cs typeface="Georgia"/>
                          <a:sym typeface="Georgia"/>
                        </a:rPr>
                        <a:t>. </a:t>
                      </a:r>
                      <a:r>
                        <a:rPr lang="en-US" sz="1000" dirty="0">
                          <a:solidFill>
                            <a:srgbClr val="980000"/>
                          </a:solidFill>
                          <a:latin typeface="Georgia"/>
                          <a:ea typeface="Georgia"/>
                          <a:cs typeface="Georgia"/>
                          <a:sym typeface="Georgia"/>
                        </a:rPr>
                        <a:t>Slope may include positive or negative values </a:t>
                      </a:r>
                      <a:r>
                        <a:rPr lang="en-US" sz="1000" dirty="0">
                          <a:latin typeface="Georgia"/>
                          <a:ea typeface="Georgia"/>
                          <a:cs typeface="Georgia"/>
                          <a:sym typeface="Georgia"/>
                        </a:rPr>
                        <a:t>(slope will be limited to positive values in a contextual situation).</a:t>
                      </a:r>
                      <a:endParaRPr sz="1000" dirty="0">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Identify and describe a line with a slope that is positive, negative, or zero (0), given a graph. </a:t>
                      </a:r>
                      <a:endParaRPr sz="1000" dirty="0">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94" name="Google Shape;494;g27af92ff994_0_265"/>
          <p:cNvSpPr txBox="1"/>
          <p:nvPr/>
        </p:nvSpPr>
        <p:spPr>
          <a:xfrm>
            <a:off x="0" y="4279400"/>
            <a:ext cx="9144000" cy="864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Slope may include positive and negative values (slope will be limited to positive values in a contextual situation)</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Direct variation relationship</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 and describe a line with a slope that is positive, negative or zero, given a graph.</a:t>
            </a:r>
            <a:endParaRPr sz="1000">
              <a:solidFill>
                <a:schemeClr val="lt1"/>
              </a:solidFill>
              <a:latin typeface="Georgia"/>
              <a:ea typeface="Georgia"/>
              <a:cs typeface="Georgia"/>
              <a:sym typeface="Georgia"/>
            </a:endParaRPr>
          </a:p>
        </p:txBody>
      </p:sp>
      <p:pic>
        <p:nvPicPr>
          <p:cNvPr id="495" name="Google Shape;495;g27af92ff994_0_265" descr="New"/>
          <p:cNvPicPr preferRelativeResize="0"/>
          <p:nvPr/>
        </p:nvPicPr>
        <p:blipFill>
          <a:blip r:embed="rId5">
            <a:alphaModFix/>
          </a:blip>
          <a:stretch>
            <a:fillRect/>
          </a:stretch>
        </p:blipFill>
        <p:spPr>
          <a:xfrm>
            <a:off x="4221424" y="2689718"/>
            <a:ext cx="695475" cy="568475"/>
          </a:xfrm>
          <a:prstGeom prst="rect">
            <a:avLst/>
          </a:prstGeom>
          <a:noFill/>
          <a:ln>
            <a:noFill/>
          </a:ln>
        </p:spPr>
      </p:pic>
      <p:pic>
        <p:nvPicPr>
          <p:cNvPr id="3" name="Audio 2" descr="audio icon- captions are in the notes section of powerpoint">
            <a:hlinkClick r:id="" action="ppaction://media"/>
            <a:extLst>
              <a:ext uri="{FF2B5EF4-FFF2-40B4-BE49-F238E27FC236}">
                <a16:creationId xmlns:a16="http://schemas.microsoft.com/office/drawing/2014/main" id="{896DB3FA-FED9-4498-92F0-004043407B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51"/>
    </mc:Choice>
    <mc:Fallback xmlns="">
      <p:transition spd="slow" advTm="4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7af92ff994_0_31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lvl="0" algn="ctr" rtl="0">
              <a:lnSpc>
                <a:spcPct val="90000"/>
              </a:lnSpc>
              <a:spcBef>
                <a:spcPts val="0"/>
              </a:spcBef>
              <a:spcAft>
                <a:spcPts val="0"/>
              </a:spcAft>
              <a:buClr>
                <a:schemeClr val="lt1"/>
              </a:buClr>
              <a:buSzPts val="3240"/>
              <a:buFont typeface="Georgia"/>
              <a:buNone/>
            </a:pPr>
            <a:r>
              <a:rPr lang="en-US" sz="2500" dirty="0"/>
              <a:t>Standard 7.10 (2016) - Standard 7.PFA.1 (2023) (2 of 3) </a:t>
            </a:r>
            <a:endParaRPr sz="2500" dirty="0"/>
          </a:p>
        </p:txBody>
      </p:sp>
      <p:graphicFrame>
        <p:nvGraphicFramePr>
          <p:cNvPr id="501" name="Google Shape;501;g27af92ff994_0_310"/>
          <p:cNvGraphicFramePr/>
          <p:nvPr>
            <p:extLst>
              <p:ext uri="{D42A27DB-BD31-4B8C-83A1-F6EECF244321}">
                <p14:modId xmlns:p14="http://schemas.microsoft.com/office/powerpoint/2010/main" val="894064322"/>
              </p:ext>
            </p:extLst>
          </p:nvPr>
        </p:nvGraphicFramePr>
        <p:xfrm>
          <a:off x="273050" y="693100"/>
          <a:ext cx="8592225" cy="370406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dirty="0">
                          <a:latin typeface="Georgia"/>
                          <a:ea typeface="Georgia"/>
                          <a:cs typeface="Georgia"/>
                          <a:sym typeface="Georgia"/>
                        </a:rPr>
                        <a:t>7.10 The student will</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2"/>
                      </a:pPr>
                      <a:r>
                        <a:rPr lang="en-US" sz="1000" b="1" dirty="0">
                          <a:latin typeface="Georgia"/>
                          <a:ea typeface="Georgia"/>
                          <a:cs typeface="Georgia"/>
                          <a:sym typeface="Georgia"/>
                        </a:rPr>
                        <a:t>graph a line representing a proportional relationship between two quantities given the slope and an ordered pair, or given the equation in y = mx form, where m represents the slope as rate of change;</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5"/>
                      </a:pPr>
                      <a:r>
                        <a:rPr lang="en-US" sz="1000" b="1" dirty="0">
                          <a:latin typeface="Georgia"/>
                          <a:ea typeface="Georgia"/>
                          <a:cs typeface="Georgia"/>
                          <a:sym typeface="Georgia"/>
                        </a:rPr>
                        <a:t>make connections between and among representations of a proportional or additive relationship between two quantities using verbal descriptions, tables, equations, and graphs. </a:t>
                      </a:r>
                      <a:r>
                        <a:rPr lang="en-US" sz="1000" b="0" dirty="0">
                          <a:solidFill>
                            <a:srgbClr val="C00000"/>
                          </a:solidFill>
                          <a:latin typeface="Georgia"/>
                          <a:ea typeface="Georgia"/>
                          <a:cs typeface="Georgia"/>
                          <a:sym typeface="Georgia"/>
                        </a:rPr>
                        <a:t>[additive relationships embedded in Grade 8]</a:t>
                      </a:r>
                      <a:endParaRPr sz="1000" b="0" dirty="0">
                        <a:solidFill>
                          <a:srgbClr val="C00000"/>
                        </a:solidFill>
                        <a:latin typeface="Georgia"/>
                        <a:ea typeface="Georgia"/>
                        <a:cs typeface="Georgia"/>
                        <a:sym typeface="Georgia"/>
                      </a:endParaRPr>
                    </a:p>
                    <a:p>
                      <a:pPr marL="342900" lvl="0" indent="-180975" algn="l" rtl="0">
                        <a:lnSpc>
                          <a:spcPct val="115000"/>
                        </a:lnSpc>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Graph a line representing a proportional relationship, between two quantities given an ordered pair on the line and the slope, m, as rate of change. Slope will be limited to positive values. (b)</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Graph a line representing a proportional relationship between two quantities given the equation of the line in the form y = mx, where m represents the slope as rate of change. Slope will be limited to positive values. (b)</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Make connections between and among representations of a proportional or additive relationship between two quantities using verbal descriptions, tables, equations, and graphs. (e)</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7.PFA.1 The student will investigate and analyze proportional relationships between two quantities using verbal descriptions, tables, equations in y = mx form, and graphs, including problems in context.</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startAt="3"/>
                      </a:pPr>
                      <a:r>
                        <a:rPr lang="en-US" sz="1000" dirty="0">
                          <a:latin typeface="Georgia"/>
                          <a:ea typeface="Georgia"/>
                          <a:cs typeface="Georgia"/>
                          <a:sym typeface="Georgia"/>
                        </a:rPr>
                        <a:t>Graph a line representing a proportional relationship, between two quantities given an ordered pair on the line and the slope, m, as rate of change. </a:t>
                      </a:r>
                      <a:r>
                        <a:rPr lang="en-US" sz="1000" dirty="0">
                          <a:solidFill>
                            <a:srgbClr val="980000"/>
                          </a:solidFill>
                          <a:latin typeface="Georgia"/>
                          <a:ea typeface="Georgia"/>
                          <a:cs typeface="Georgia"/>
                          <a:sym typeface="Georgia"/>
                        </a:rPr>
                        <a:t>Slope may include positive or negative values. </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dirty="0">
                          <a:latin typeface="Georgia"/>
                          <a:ea typeface="Georgia"/>
                          <a:cs typeface="Georgia"/>
                          <a:sym typeface="Georgia"/>
                        </a:rPr>
                        <a:t>Graph a line representing a proportional relationship between two quantities given the equation of the line in the form y = mx, where m represents the slope as rate of change. </a:t>
                      </a:r>
                      <a:r>
                        <a:rPr lang="en-US" sz="1000" dirty="0">
                          <a:solidFill>
                            <a:srgbClr val="980000"/>
                          </a:solidFill>
                          <a:latin typeface="Georgia"/>
                          <a:ea typeface="Georgia"/>
                          <a:cs typeface="Georgia"/>
                          <a:sym typeface="Georgia"/>
                        </a:rPr>
                        <a:t>Slope may include positive or negative values. </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dirty="0">
                          <a:latin typeface="Georgia"/>
                          <a:ea typeface="Georgia"/>
                          <a:cs typeface="Georgia"/>
                          <a:sym typeface="Georgia"/>
                        </a:rPr>
                        <a:t>Make connections between and among representations of a proportional relationship between two quantities using problems in context, tables, equations, and graphs. </a:t>
                      </a:r>
                      <a:r>
                        <a:rPr lang="en-US" sz="1000" dirty="0">
                          <a:solidFill>
                            <a:srgbClr val="980000"/>
                          </a:solidFill>
                          <a:latin typeface="Georgia"/>
                          <a:ea typeface="Georgia"/>
                          <a:cs typeface="Georgia"/>
                          <a:sym typeface="Georgia"/>
                        </a:rPr>
                        <a:t>Slope may include positive or negative values (slope will be limited to positive values in a contextual situation)</a:t>
                      </a:r>
                      <a:r>
                        <a:rPr lang="en-US" sz="1000" dirty="0">
                          <a:latin typeface="Georgia"/>
                          <a:ea typeface="Georgia"/>
                          <a:cs typeface="Georgia"/>
                          <a:sym typeface="Georgia"/>
                        </a:rPr>
                        <a:t>.</a:t>
                      </a:r>
                      <a:endParaRPr sz="10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02" name="Google Shape;502;g27af92ff994_0_310"/>
          <p:cNvSpPr txBox="1"/>
          <p:nvPr/>
        </p:nvSpPr>
        <p:spPr>
          <a:xfrm>
            <a:off x="-2837" y="4473100"/>
            <a:ext cx="9144000" cy="727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Slope may include positive and negative values (slope will be limited to positive values in a contextual situation)</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Additive relationships embedded in Grade 8</a:t>
            </a:r>
            <a:endParaRPr sz="1000" dirty="0">
              <a:solidFill>
                <a:schemeClr val="lt1"/>
              </a:solidFill>
              <a:latin typeface="Georgia"/>
              <a:ea typeface="Georgia"/>
              <a:cs typeface="Georgia"/>
              <a:sym typeface="Georgia"/>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60E4CC40-F1C9-4CFE-B0C5-5672F32FF4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84"/>
    </mc:Choice>
    <mc:Fallback xmlns="">
      <p:transition spd="slow" advTm="3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7af92ff994_0_32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500" dirty="0"/>
              <a:t>Standard 7.10 (2016) - Standard 7.PFA.1 (2023) (3 of 3) </a:t>
            </a:r>
            <a:endParaRPr sz="2500" dirty="0"/>
          </a:p>
        </p:txBody>
      </p:sp>
      <p:graphicFrame>
        <p:nvGraphicFramePr>
          <p:cNvPr id="508" name="Google Shape;508;g27af92ff994_0_322"/>
          <p:cNvGraphicFramePr/>
          <p:nvPr>
            <p:extLst>
              <p:ext uri="{D42A27DB-BD31-4B8C-83A1-F6EECF244321}">
                <p14:modId xmlns:p14="http://schemas.microsoft.com/office/powerpoint/2010/main" val="2413037343"/>
              </p:ext>
            </p:extLst>
          </p:nvPr>
        </p:nvGraphicFramePr>
        <p:xfrm>
          <a:off x="273050" y="693100"/>
          <a:ext cx="8592225" cy="374216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dirty="0">
                          <a:latin typeface="Georgia"/>
                          <a:ea typeface="Georgia"/>
                          <a:cs typeface="Georgia"/>
                          <a:sym typeface="Georgia"/>
                        </a:rPr>
                        <a:t>7.10 The student will</a:t>
                      </a:r>
                      <a:endParaRPr sz="1000" b="1" dirty="0">
                        <a:latin typeface="Georgia"/>
                        <a:ea typeface="Georgia"/>
                        <a:cs typeface="Georgia"/>
                        <a:sym typeface="Georgia"/>
                      </a:endParaRPr>
                    </a:p>
                    <a:p>
                      <a:pPr marL="342900" marR="0" lvl="0" indent="-244475" algn="l" defTabSz="914400" rtl="0" eaLnBrk="1" fontAlgn="auto" latinLnBrk="0" hangingPunct="1">
                        <a:lnSpc>
                          <a:spcPct val="100000"/>
                        </a:lnSpc>
                        <a:spcBef>
                          <a:spcPts val="0"/>
                        </a:spcBef>
                        <a:spcAft>
                          <a:spcPts val="0"/>
                        </a:spcAft>
                        <a:buClr>
                          <a:srgbClr val="000000"/>
                        </a:buClr>
                        <a:buSzPts val="1000"/>
                        <a:buFont typeface="Georgia"/>
                        <a:buAutoNum type="alphaLcParenR" startAt="3"/>
                        <a:tabLst/>
                        <a:defRPr/>
                      </a:pPr>
                      <a:r>
                        <a:rPr lang="en-US" sz="1000" b="1" dirty="0">
                          <a:latin typeface="Georgia"/>
                          <a:ea typeface="Georgia"/>
                          <a:cs typeface="Georgia"/>
                          <a:sym typeface="Georgia"/>
                        </a:rPr>
                        <a:t>determine the y-intercept, b, in an additive relationship between two quantities and write an equation in the form y = x + b to represent the relationship; </a:t>
                      </a:r>
                      <a:r>
                        <a:rPr lang="en-US" sz="1000" dirty="0">
                          <a:solidFill>
                            <a:srgbClr val="C00000"/>
                          </a:solidFill>
                          <a:latin typeface="Georgia"/>
                          <a:ea typeface="Georgia"/>
                          <a:cs typeface="Georgia"/>
                          <a:sym typeface="Georgia"/>
                        </a:rPr>
                        <a:t>[Embedded in Grade 8]</a:t>
                      </a:r>
                      <a:endParaRPr sz="1000" b="1" dirty="0">
                        <a:latin typeface="Georgia"/>
                        <a:ea typeface="Georgia"/>
                        <a:cs typeface="Georgia"/>
                        <a:sym typeface="Georgia"/>
                      </a:endParaRPr>
                    </a:p>
                    <a:p>
                      <a:pPr marL="342900" marR="0" lvl="0" indent="-244475" algn="l" defTabSz="914400" rtl="0" eaLnBrk="1" fontAlgn="auto" latinLnBrk="0" hangingPunct="1">
                        <a:lnSpc>
                          <a:spcPct val="100000"/>
                        </a:lnSpc>
                        <a:spcBef>
                          <a:spcPts val="0"/>
                        </a:spcBef>
                        <a:spcAft>
                          <a:spcPts val="0"/>
                        </a:spcAft>
                        <a:buClr>
                          <a:srgbClr val="000000"/>
                        </a:buClr>
                        <a:buSzPts val="1000"/>
                        <a:buFont typeface="Georgia"/>
                        <a:buAutoNum type="alphaLcParenR" startAt="3"/>
                        <a:tabLst/>
                        <a:defRPr/>
                      </a:pPr>
                      <a:r>
                        <a:rPr lang="en-US" sz="1000" b="1" dirty="0">
                          <a:latin typeface="Georgia"/>
                          <a:ea typeface="Georgia"/>
                          <a:cs typeface="Georgia"/>
                          <a:sym typeface="Georgia"/>
                        </a:rPr>
                        <a:t>graph a line representing an additive relationship between two quantities given the y-intercept and an ordered pair, or given the equation in the form y = x + b, where b represents the y-intercept; </a:t>
                      </a:r>
                      <a:r>
                        <a:rPr lang="en-US" sz="1000" dirty="0">
                          <a:solidFill>
                            <a:srgbClr val="C00000"/>
                          </a:solidFill>
                          <a:latin typeface="Georgia"/>
                          <a:ea typeface="Georgia"/>
                          <a:cs typeface="Georgia"/>
                          <a:sym typeface="Georgia"/>
                        </a:rPr>
                        <a:t>[Embedded in Grade 8]</a:t>
                      </a:r>
                      <a:endParaRPr sz="1000" b="1" dirty="0">
                        <a:latin typeface="Georgia"/>
                        <a:ea typeface="Georgia"/>
                        <a:cs typeface="Georgia"/>
                        <a:sym typeface="Georgia"/>
                      </a:endParaRPr>
                    </a:p>
                    <a:p>
                      <a:pPr marL="342900" lvl="0" indent="-180975" algn="l" rtl="0">
                        <a:lnSpc>
                          <a:spcPct val="115000"/>
                        </a:lnSpc>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Determine the y-intercept, b, in an additive relationship between two quantities given a table of values or a verbal description, including those represented in a practical situation, and write an equation in the form y = x + b, b </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 0, to represent the relationship. (c)</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Graph a line representing an additive relationship (y = x + b, b  0) between two quantities, given an ordered pair on the line and the y-intercept (b). The y-intercept (b) is limited to integer values and slope is limited to 1. (d)</a:t>
                      </a:r>
                      <a:endParaRPr sz="10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09" name="Google Shape;509;g27af92ff994_0_322"/>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Additive relationships and y-intercept were removed from Grade 7 and embedded in Grade 8</a:t>
            </a:r>
            <a:endParaRPr sz="1000" dirty="0">
              <a:solidFill>
                <a:schemeClr val="lt1"/>
              </a:solidFill>
              <a:latin typeface="Georgia"/>
              <a:ea typeface="Georgia"/>
              <a:cs typeface="Georgia"/>
              <a:sym typeface="Georgia"/>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F1B77CCC-953E-4313-9A15-4820663A9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58"/>
    </mc:Choice>
    <mc:Fallback xmlns="">
      <p:transition spd="slow" advTm="19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7af92ff994_0_34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dirty="0"/>
              <a:t>Standard 7.11 (2016) - Standard 7.PFA.2 (2023) (1 of 2) </a:t>
            </a:r>
            <a:endParaRPr sz="2840" dirty="0"/>
          </a:p>
        </p:txBody>
      </p:sp>
      <p:graphicFrame>
        <p:nvGraphicFramePr>
          <p:cNvPr id="515" name="Google Shape;515;g27af92ff994_0_341"/>
          <p:cNvGraphicFramePr/>
          <p:nvPr>
            <p:extLst>
              <p:ext uri="{D42A27DB-BD31-4B8C-83A1-F6EECF244321}">
                <p14:modId xmlns:p14="http://schemas.microsoft.com/office/powerpoint/2010/main" val="2119467069"/>
              </p:ext>
            </p:extLst>
          </p:nvPr>
        </p:nvGraphicFramePr>
        <p:xfrm>
          <a:off x="273050" y="693100"/>
          <a:ext cx="8592225" cy="35288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dirty="0">
                          <a:latin typeface="Georgia"/>
                          <a:ea typeface="Georgia"/>
                          <a:cs typeface="Georgia"/>
                          <a:sym typeface="Georgia"/>
                        </a:rPr>
                        <a:t>7.11 The student will evaluate algebraic expressions for given replacement values of the variables.</a:t>
                      </a:r>
                      <a:endParaRPr sz="1000" b="1" dirty="0">
                        <a:latin typeface="Georgia"/>
                        <a:ea typeface="Georgia"/>
                        <a:cs typeface="Georgia"/>
                        <a:sym typeface="Georgia"/>
                      </a:endParaRPr>
                    </a:p>
                    <a:p>
                      <a:pPr marL="342900" lvl="0" indent="-180975" algn="l" rtl="0">
                        <a:lnSpc>
                          <a:spcPct val="115000"/>
                        </a:lnSpc>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Represent algebraic expressions using concrete materials and pictorial representations. Concrete materials may include colored chips or algebra tiles.</a:t>
                      </a:r>
                      <a:endParaRPr sz="10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7.PFA.2 The student will simplify numerical expressions, simplify and generate equivalent algebraic expressions in one variable, and evaluate algebraic expressions for given replacement values of the variables.</a:t>
                      </a:r>
                      <a:endParaRPr sz="1000" b="1" dirty="0">
                        <a:latin typeface="Georgia"/>
                        <a:ea typeface="Georgia"/>
                        <a:cs typeface="Georgia"/>
                        <a:sym typeface="Georgia"/>
                      </a:endParaRPr>
                    </a:p>
                    <a:p>
                      <a:pPr marL="457200" lvl="0" indent="-292100" algn="l" rtl="0">
                        <a:spcBef>
                          <a:spcPts val="12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Use the order of operations and apply the properties of real numbers to simplify numerical expressions. Exponents are limited to 1, 2, 3, or 4 and bases are limited to positive integers.  Expressions should not include braces { } but may include brackets [ ] and absolute value bars | |.  Square roots are limited to perfect squares.*</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Represent </a:t>
                      </a:r>
                      <a:r>
                        <a:rPr lang="en-US" sz="1000" dirty="0">
                          <a:solidFill>
                            <a:srgbClr val="980000"/>
                          </a:solidFill>
                          <a:latin typeface="Georgia"/>
                          <a:ea typeface="Georgia"/>
                          <a:cs typeface="Georgia"/>
                          <a:sym typeface="Georgia"/>
                        </a:rPr>
                        <a:t>equivalent</a:t>
                      </a:r>
                      <a:r>
                        <a:rPr lang="en-US" sz="1000" dirty="0">
                          <a:latin typeface="Georgia"/>
                          <a:ea typeface="Georgia"/>
                          <a:cs typeface="Georgia"/>
                          <a:sym typeface="Georgia"/>
                        </a:rPr>
                        <a:t> algebraic expressions in one variable using concrete manipulatives and pictorial representations (e.g., colored chips, algebra tiles).</a:t>
                      </a:r>
                      <a:endParaRPr sz="1000" dirty="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Simplify and generate equivalent algebraic expressions in one variable by applying the order of operations and properties of real numbers. Expressions may require combining like terms to simplify. Expressions will include only linear and numeric terms. Coefficients and numeric terms may be rational.*</a:t>
                      </a:r>
                      <a:endParaRPr sz="1000" dirty="0">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6" name="Google Shape;516;g27af92ff994_0_341"/>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Simplify numerical expressions without the use of a calculator</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Simplify and generate equivalent algebraic expressions, including expressions that may require combining like terms</a:t>
            </a:r>
            <a:endParaRPr sz="1000">
              <a:solidFill>
                <a:schemeClr val="lt1"/>
              </a:solidFill>
              <a:latin typeface="Georgia"/>
              <a:ea typeface="Georgia"/>
              <a:cs typeface="Georgia"/>
              <a:sym typeface="Georgia"/>
            </a:endParaRPr>
          </a:p>
        </p:txBody>
      </p:sp>
      <p:pic>
        <p:nvPicPr>
          <p:cNvPr id="517" name="Google Shape;517;g27af92ff994_0_341" descr="New"/>
          <p:cNvPicPr preferRelativeResize="0"/>
          <p:nvPr/>
        </p:nvPicPr>
        <p:blipFill>
          <a:blip r:embed="rId5">
            <a:alphaModFix/>
          </a:blip>
          <a:stretch>
            <a:fillRect/>
          </a:stretch>
        </p:blipFill>
        <p:spPr>
          <a:xfrm>
            <a:off x="4309914" y="2014749"/>
            <a:ext cx="695475" cy="568475"/>
          </a:xfrm>
          <a:prstGeom prst="rect">
            <a:avLst/>
          </a:prstGeom>
          <a:noFill/>
          <a:ln>
            <a:noFill/>
          </a:ln>
        </p:spPr>
      </p:pic>
      <p:pic>
        <p:nvPicPr>
          <p:cNvPr id="518" name="Google Shape;518;g27af92ff994_0_341" descr="New"/>
          <p:cNvPicPr preferRelativeResize="0"/>
          <p:nvPr/>
        </p:nvPicPr>
        <p:blipFill>
          <a:blip r:embed="rId5">
            <a:alphaModFix/>
          </a:blip>
          <a:stretch>
            <a:fillRect/>
          </a:stretch>
        </p:blipFill>
        <p:spPr>
          <a:xfrm>
            <a:off x="4309914" y="3387923"/>
            <a:ext cx="695475" cy="568475"/>
          </a:xfrm>
          <a:prstGeom prst="rect">
            <a:avLst/>
          </a:prstGeom>
          <a:noFill/>
          <a:ln>
            <a:noFill/>
          </a:ln>
        </p:spPr>
      </p:pic>
      <p:pic>
        <p:nvPicPr>
          <p:cNvPr id="2" name="Audio 1" descr="audio icon- captions are in the notes section of powerpoint">
            <a:hlinkClick r:id="" action="ppaction://media"/>
            <a:extLst>
              <a:ext uri="{FF2B5EF4-FFF2-40B4-BE49-F238E27FC236}">
                <a16:creationId xmlns:a16="http://schemas.microsoft.com/office/drawing/2014/main" id="{0EBDA542-8861-4B0A-BDE9-B2A5AEA9B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722"/>
    </mc:Choice>
    <mc:Fallback xmlns="">
      <p:transition spd="slow" advTm="4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7af92ff994_0_27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dirty="0"/>
              <a:t>Standard 7.11 (2016) - Standard 7.PFA.2 (2023) (2 of 2) </a:t>
            </a:r>
            <a:endParaRPr sz="2840" dirty="0"/>
          </a:p>
        </p:txBody>
      </p:sp>
      <p:graphicFrame>
        <p:nvGraphicFramePr>
          <p:cNvPr id="524" name="Google Shape;524;g27af92ff994_0_271"/>
          <p:cNvGraphicFramePr/>
          <p:nvPr>
            <p:extLst>
              <p:ext uri="{D42A27DB-BD31-4B8C-83A1-F6EECF244321}">
                <p14:modId xmlns:p14="http://schemas.microsoft.com/office/powerpoint/2010/main" val="3883556825"/>
              </p:ext>
            </p:extLst>
          </p:nvPr>
        </p:nvGraphicFramePr>
        <p:xfrm>
          <a:off x="273050" y="693100"/>
          <a:ext cx="8592225" cy="32164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dirty="0">
                          <a:latin typeface="Georgia"/>
                          <a:ea typeface="Georgia"/>
                          <a:cs typeface="Georgia"/>
                          <a:sym typeface="Georgia"/>
                        </a:rPr>
                        <a:t>7.11 The student will evaluate algebraic expressions for given replacement values of the variables. </a:t>
                      </a:r>
                      <a:endParaRPr sz="1000" b="1" dirty="0">
                        <a:latin typeface="Georgia"/>
                        <a:ea typeface="Georgia"/>
                        <a:cs typeface="Georgia"/>
                        <a:sym typeface="Georgia"/>
                      </a:endParaRPr>
                    </a:p>
                    <a:p>
                      <a:pPr marL="0" lvl="0" indent="0" algn="l" rtl="0">
                        <a:spcBef>
                          <a:spcPts val="0"/>
                        </a:spcBef>
                        <a:spcAft>
                          <a:spcPts val="0"/>
                        </a:spcAft>
                        <a:buNone/>
                      </a:pP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Use the order of operations and apply the properties of real numbers to evaluate expressions for given replacement values of the variables. Exponents are limited to 1, 2, 3, or 4 and bases are limited to positive integers. Expressions should not include braces { } but may include brackets [ ] and absolute value | |. Square roots are limited to perfect squares. Limit the number of replacements to no more than three per expression.</a:t>
                      </a:r>
                      <a:endParaRPr sz="1000"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7.PFA.2 The student will simplify numerical expressions, simplify and generate equivalent algebraic expressions in one variable, and evaluate algebraic expressions for given replacement values of the variables.</a:t>
                      </a:r>
                      <a:endParaRPr sz="1000" b="1" dirty="0">
                        <a:latin typeface="Georgia"/>
                        <a:ea typeface="Georgia"/>
                        <a:cs typeface="Georgia"/>
                        <a:sym typeface="Georgia"/>
                      </a:endParaRPr>
                    </a:p>
                    <a:p>
                      <a:pPr marL="457200" lvl="0" indent="-292100" algn="l" rtl="0">
                        <a:spcBef>
                          <a:spcPts val="1200"/>
                        </a:spcBef>
                        <a:spcAft>
                          <a:spcPts val="300"/>
                        </a:spcAft>
                        <a:buSzPts val="1000"/>
                        <a:buFont typeface="Georgia"/>
                        <a:buAutoNum type="alphaLcParenR" startAt="4"/>
                      </a:pPr>
                      <a:r>
                        <a:rPr lang="en-US" sz="1000" dirty="0">
                          <a:latin typeface="Georgia"/>
                          <a:ea typeface="Georgia"/>
                          <a:cs typeface="Georgia"/>
                          <a:sym typeface="Georgia"/>
                        </a:rPr>
                        <a:t>Use the order of operations and apply the properties of real numbers to evaluate algebraic expressions for given replacement values of the variables. Exponents are limited to 1, 2, 3, or 4 and bases are limited to positive integers. Expressions should not include braces { } but may include brackets [ ] and absolute value bars | |. Square roots are limited to perfect squares. Limit the number of replacements to no more than three per expression. </a:t>
                      </a:r>
                      <a:r>
                        <a:rPr lang="en-US" sz="1000" dirty="0">
                          <a:solidFill>
                            <a:srgbClr val="980000"/>
                          </a:solidFill>
                          <a:latin typeface="Georgia"/>
                          <a:ea typeface="Georgia"/>
                          <a:cs typeface="Georgia"/>
                          <a:sym typeface="Georgia"/>
                        </a:rPr>
                        <a:t>Replacement values may be positive or negative rational numbers.</a:t>
                      </a:r>
                      <a:endParaRPr sz="1000" dirty="0">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5" name="Google Shape;525;g27af92ff994_0_271"/>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Replacement values can be positive or negative rational numbers</a:t>
            </a:r>
            <a:endParaRPr sz="1000">
              <a:solidFill>
                <a:schemeClr val="lt1"/>
              </a:solidFill>
              <a:latin typeface="Georgia"/>
              <a:ea typeface="Georgia"/>
              <a:cs typeface="Georgia"/>
              <a:sym typeface="Georgia"/>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795A52CB-202F-49CA-9785-DDEC08A3E4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99"/>
    </mc:Choice>
    <mc:Fallback xmlns="">
      <p:transition spd="slow" advTm="2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27af92ff994_0_277"/>
          <p:cNvSpPr txBox="1">
            <a:spLocks noGrp="1"/>
          </p:cNvSpPr>
          <p:nvPr>
            <p:ph type="title"/>
          </p:nvPr>
        </p:nvSpPr>
        <p:spPr>
          <a:xfrm>
            <a:off x="12192"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7.12 (2016) - Standard 7.PFA.3 (2023) </a:t>
            </a:r>
            <a:endParaRPr sz="2840"/>
          </a:p>
        </p:txBody>
      </p:sp>
      <p:graphicFrame>
        <p:nvGraphicFramePr>
          <p:cNvPr id="531" name="Google Shape;531;g27af92ff994_0_277"/>
          <p:cNvGraphicFramePr/>
          <p:nvPr>
            <p:extLst>
              <p:ext uri="{D42A27DB-BD31-4B8C-83A1-F6EECF244321}">
                <p14:modId xmlns:p14="http://schemas.microsoft.com/office/powerpoint/2010/main" val="1197156474"/>
              </p:ext>
            </p:extLst>
          </p:nvPr>
        </p:nvGraphicFramePr>
        <p:xfrm>
          <a:off x="273050" y="693100"/>
          <a:ext cx="8592225" cy="34907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7.12 The student will solve two-step linear equations in one variable, including practical problems that require the solution of a two-step linear equation in one variable.</a:t>
                      </a:r>
                      <a:endParaRPr sz="1000" b="1">
                        <a:latin typeface="Georgia"/>
                        <a:ea typeface="Georgia"/>
                        <a:cs typeface="Georgia"/>
                        <a:sym typeface="Georgia"/>
                      </a:endParaRPr>
                    </a:p>
                    <a:p>
                      <a:pPr marL="342900" lvl="0" indent="-180975"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Represent and solve two-step linear equations in one variable using a variety of concrete materials and pictorial representations.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properties of real numbers and properties of equality to solve two-step linear equations in one variable. Coefficients and numeric terms will be rational.</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Confirm algebraic solutions to linear equations in one variable.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verbal expressions and sentences as algebraic expressions and equations.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algebraic expressions and equations as verbal expressions and sentences.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practical problems that require the solution of a two-step linear equation.</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7.PFA.3 The student will create write and solve two-step linear equations in one variable, including problems in context, that require the solution of a two-step linear equation in one variable.</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Represent and solve two-step linear equations in one variable using a variety of concrete materials and pictorial representations.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Apply properties of real numbers and properties of equality to solve two-step linear equations in one variable. Coefficients and numeric terms will be rational.</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Confirm algebraic solutions to linear equations in one variable.</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Write a two-step linear equation in one variable to represent a verbal situation, </a:t>
                      </a:r>
                      <a:r>
                        <a:rPr lang="en-US" sz="1000" dirty="0">
                          <a:solidFill>
                            <a:srgbClr val="980000"/>
                          </a:solidFill>
                          <a:latin typeface="Georgia"/>
                          <a:ea typeface="Georgia"/>
                          <a:cs typeface="Georgia"/>
                          <a:sym typeface="Georgia"/>
                        </a:rPr>
                        <a:t>including those in context</a:t>
                      </a:r>
                      <a:r>
                        <a:rPr lang="en-US" sz="1000" dirty="0">
                          <a:latin typeface="Georgia"/>
                          <a:ea typeface="Georgia"/>
                          <a:cs typeface="Georgia"/>
                          <a:sym typeface="Georgia"/>
                        </a:rPr>
                        <a: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Create a verbal situation </a:t>
                      </a:r>
                      <a:r>
                        <a:rPr lang="en-US" sz="1000" dirty="0">
                          <a:solidFill>
                            <a:srgbClr val="980000"/>
                          </a:solidFill>
                          <a:latin typeface="Georgia"/>
                          <a:ea typeface="Georgia"/>
                          <a:cs typeface="Georgia"/>
                          <a:sym typeface="Georgia"/>
                        </a:rPr>
                        <a:t>in context </a:t>
                      </a:r>
                      <a:r>
                        <a:rPr lang="en-US" sz="1000" dirty="0">
                          <a:latin typeface="Georgia"/>
                          <a:ea typeface="Georgia"/>
                          <a:cs typeface="Georgia"/>
                          <a:sym typeface="Georgia"/>
                        </a:rPr>
                        <a:t>given a two-step linear equation in one variable.</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Solve problems in context that require the solution of a two-step linear equation.</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2" name="Google Shape;532;g27af92ff994_0_277"/>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Create a verbal situation in context given a two-step linear equation</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Write a two-step linear equation to represent a verbal situation in context</a:t>
            </a:r>
            <a:endParaRPr sz="1000">
              <a:solidFill>
                <a:schemeClr val="lt1"/>
              </a:solidFill>
              <a:latin typeface="Georgia"/>
              <a:ea typeface="Georgia"/>
              <a:cs typeface="Georgia"/>
              <a:sym typeface="Georgia"/>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708E3B4C-F4E5-4CDA-8F65-19671029EB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253"/>
    </mc:Choice>
    <mc:Fallback xmlns="">
      <p:transition spd="slow" advTm="2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27af92ff994_0_28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dirty="0"/>
              <a:t>Standard 7.13 (2016) - Standard 7.PFA.4 (2023) (1 of 2) </a:t>
            </a:r>
            <a:endParaRPr sz="2840" dirty="0"/>
          </a:p>
        </p:txBody>
      </p:sp>
      <p:graphicFrame>
        <p:nvGraphicFramePr>
          <p:cNvPr id="538" name="Google Shape;538;g27af92ff994_0_283"/>
          <p:cNvGraphicFramePr/>
          <p:nvPr>
            <p:extLst>
              <p:ext uri="{D42A27DB-BD31-4B8C-83A1-F6EECF244321}">
                <p14:modId xmlns:p14="http://schemas.microsoft.com/office/powerpoint/2010/main" val="1360664281"/>
              </p:ext>
            </p:extLst>
          </p:nvPr>
        </p:nvGraphicFramePr>
        <p:xfrm>
          <a:off x="273050" y="693100"/>
          <a:ext cx="8592225" cy="34526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7.13 The student will </a:t>
                      </a:r>
                      <a:r>
                        <a:rPr lang="en-US" sz="1200" b="1">
                          <a:latin typeface="Times New Roman"/>
                          <a:ea typeface="Times New Roman"/>
                          <a:cs typeface="Times New Roman"/>
                          <a:sym typeface="Times New Roman"/>
                        </a:rPr>
                        <a:t>solve one- and two-step linear inequalities in one variable, including practical problems, involving addition, subtraction, multiplication, and division, and graph the solution on a number line.</a:t>
                      </a:r>
                      <a:endParaRPr sz="1000" b="1">
                        <a:latin typeface="Georgia"/>
                        <a:ea typeface="Georgia"/>
                        <a:cs typeface="Georgia"/>
                        <a:sym typeface="Georgia"/>
                      </a:endParaRPr>
                    </a:p>
                    <a:p>
                      <a:pPr marL="342900" lvl="0" indent="-180975"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Apply properties of real numbers and the multiplication and division properties of inequality to solve one-step inequalities in one variable, and the addition, subtraction, multiplication, and division properties of inequality to solve two-step inequalities in one variable. Coefficients and numeric terms will be rational.</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solutions to inequalities algebraically and graphically using a number line.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verbal expressions and sentences as algebraic expressions and inequalities.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algebraic expressions and inequalities as verbal expressions and sentences. </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7.PFA.4 The student will create write and solve one- and two-step linear inequalities in one variable, including problems in context, that require the solution of a one- and two-step linear inequality in one variable.</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Apply properties of real numbers and the addition, subtraction, multiplication, and division properties of inequality to solve one- and two-step inequalities in one variable. Coefficients and numeric terms will be rational.</a:t>
                      </a:r>
                      <a:endParaRPr sz="1000" dirty="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Investigate and explain how the solution set of a linear inequality is affected by multiplying or dividing both sides of the inequality statement by a rational number less than zero.</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Represent solutions to one- or two-step linear inequalities in one variable algebraically and graphically using a number line.</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Write one- or two-step linear inequalities in one variable to represent a verbal situation, including those in context.</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Create a verbal situation in context given a one- or two-step linear inequality in one variable.</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9" name="Google Shape;539;g27af92ff994_0_283"/>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Create a verbal situation in context given a one or two-step linear inequality</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Write a two-step linear inequality to represent a verbal situation in context</a:t>
            </a:r>
            <a:endParaRPr sz="1000">
              <a:solidFill>
                <a:schemeClr val="lt1"/>
              </a:solidFill>
              <a:latin typeface="Georgia"/>
              <a:ea typeface="Georgia"/>
              <a:cs typeface="Georgia"/>
              <a:sym typeface="Georgia"/>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A4EDE7C9-820A-4D22-BD0E-BDFBB04BE3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00"/>
    </mc:Choice>
    <mc:Fallback xmlns="">
      <p:transition spd="slow" advTm="2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BB1E2FBF-125B-4134-BBE3-D076AF9726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899601728"/>
      </p:ext>
    </p:extLst>
  </p:cSld>
  <p:clrMapOvr>
    <a:masterClrMapping/>
  </p:clrMapOvr>
  <mc:AlternateContent xmlns:mc="http://schemas.openxmlformats.org/markup-compatibility/2006" xmlns:p14="http://schemas.microsoft.com/office/powerpoint/2010/main">
    <mc:Choice Requires="p14">
      <p:transition spd="slow" p14:dur="2000" advTm="11132"/>
    </mc:Choice>
    <mc:Fallback xmlns="">
      <p:transition spd="slow" advTm="1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7af92ff994_0_35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500" dirty="0"/>
              <a:t>Standard 7.13 (2016) - Standard 7.PFA.4 (2023) (2 of 2) </a:t>
            </a:r>
            <a:endParaRPr sz="2500" dirty="0"/>
          </a:p>
        </p:txBody>
      </p:sp>
      <p:graphicFrame>
        <p:nvGraphicFramePr>
          <p:cNvPr id="546" name="Google Shape;546;g27af92ff994_0_357"/>
          <p:cNvGraphicFramePr/>
          <p:nvPr>
            <p:extLst>
              <p:ext uri="{D42A27DB-BD31-4B8C-83A1-F6EECF244321}">
                <p14:modId xmlns:p14="http://schemas.microsoft.com/office/powerpoint/2010/main" val="345810092"/>
              </p:ext>
            </p:extLst>
          </p:nvPr>
        </p:nvGraphicFramePr>
        <p:xfrm>
          <a:off x="273050" y="693100"/>
          <a:ext cx="8592225" cy="3216400"/>
        </p:xfrm>
        <a:graphic>
          <a:graphicData uri="http://schemas.openxmlformats.org/drawingml/2006/table">
            <a:tbl>
              <a:tblPr firstRow="1">
                <a:noFill/>
                <a:tableStyleId>{C7E01033-69A0-4134-9C84-B1705938FA0A}</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7.13 The student will </a:t>
                      </a:r>
                      <a:r>
                        <a:rPr lang="en-US" sz="1200" b="1">
                          <a:latin typeface="Times New Roman"/>
                          <a:ea typeface="Times New Roman"/>
                          <a:cs typeface="Times New Roman"/>
                          <a:sym typeface="Times New Roman"/>
                        </a:rPr>
                        <a:t>solve one- and two-step linear inequalities in one variable, including practical problems, involving addition, subtraction, multiplication, and division, and graph the solution on a number line.</a:t>
                      </a:r>
                      <a:endParaRPr sz="1000" b="1">
                        <a:latin typeface="Georgia"/>
                        <a:ea typeface="Georgia"/>
                        <a:cs typeface="Georgia"/>
                        <a:sym typeface="Georgia"/>
                      </a:endParaRPr>
                    </a:p>
                    <a:p>
                      <a:pPr marL="342900" lvl="0" indent="-180975"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practical problems that require the solution of a one- or two-step inequality.</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 Identify a numerical value(s) that is part of the solution set of a given inequality.</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dirty="0">
                          <a:latin typeface="Georgia"/>
                          <a:ea typeface="Georgia"/>
                          <a:cs typeface="Georgia"/>
                          <a:sym typeface="Georgia"/>
                        </a:rPr>
                        <a:t>7.PFA.4 The student will create write and solve one- and two-step linear inequalities in one variable, including problems in context, that require the solution of a one- and two-step linear inequality in one variable.</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startAt="6"/>
                      </a:pPr>
                      <a:r>
                        <a:rPr lang="en-US" sz="1000" dirty="0">
                          <a:latin typeface="Georgia"/>
                          <a:ea typeface="Georgia"/>
                          <a:cs typeface="Georgia"/>
                          <a:sym typeface="Georgia"/>
                        </a:rPr>
                        <a:t>Solve problems in context that require the solution of a one- or two-step inequality.</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6"/>
                      </a:pPr>
                      <a:r>
                        <a:rPr lang="en-US" sz="1000" dirty="0">
                          <a:latin typeface="Georgia"/>
                          <a:ea typeface="Georgia"/>
                          <a:cs typeface="Georgia"/>
                          <a:sym typeface="Georgia"/>
                        </a:rPr>
                        <a:t>Identify a numerical value(s) that is part of the solution set of as given one- or two-step linear inequality in one variable.</a:t>
                      </a:r>
                      <a:endParaRPr sz="1000" dirty="0">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startAt="6"/>
                      </a:pPr>
                      <a:r>
                        <a:rPr lang="en-US" sz="1000" dirty="0">
                          <a:solidFill>
                            <a:srgbClr val="980000"/>
                          </a:solidFill>
                          <a:latin typeface="Georgia"/>
                          <a:ea typeface="Georgia"/>
                          <a:cs typeface="Georgia"/>
                          <a:sym typeface="Georgia"/>
                        </a:rPr>
                        <a:t>Describe the differences and similarities between solving linear inequalities in one variable and linear equations in one variable.</a:t>
                      </a:r>
                      <a:endParaRPr sz="1000" dirty="0">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47" name="Google Shape;547;g27af92ff994_0_357"/>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Describe the differences and similarities between solving linear inequalities and linear equations</a:t>
            </a:r>
            <a:endParaRPr sz="1000">
              <a:solidFill>
                <a:schemeClr val="lt1"/>
              </a:solidFill>
              <a:latin typeface="Georgia"/>
              <a:ea typeface="Georgia"/>
              <a:cs typeface="Georgia"/>
              <a:sym typeface="Georgia"/>
            </a:endParaRPr>
          </a:p>
        </p:txBody>
      </p:sp>
      <p:pic>
        <p:nvPicPr>
          <p:cNvPr id="548" name="Google Shape;548;g27af92ff994_0_357" descr="New"/>
          <p:cNvPicPr preferRelativeResize="0"/>
          <p:nvPr/>
        </p:nvPicPr>
        <p:blipFill>
          <a:blip r:embed="rId5">
            <a:alphaModFix/>
          </a:blip>
          <a:stretch>
            <a:fillRect/>
          </a:stretch>
        </p:blipFill>
        <p:spPr>
          <a:xfrm>
            <a:off x="4221424" y="2463576"/>
            <a:ext cx="695475" cy="568475"/>
          </a:xfrm>
          <a:prstGeom prst="rect">
            <a:avLst/>
          </a:prstGeom>
          <a:noFill/>
          <a:ln>
            <a:noFill/>
          </a:ln>
        </p:spPr>
      </p:pic>
      <p:pic>
        <p:nvPicPr>
          <p:cNvPr id="2" name="Audio 1" descr="audio icon- captions are in the notes section of powerpoint">
            <a:hlinkClick r:id="" action="ppaction://media"/>
            <a:extLst>
              <a:ext uri="{FF2B5EF4-FFF2-40B4-BE49-F238E27FC236}">
                <a16:creationId xmlns:a16="http://schemas.microsoft.com/office/drawing/2014/main" id="{BD1B8306-21C4-4CF3-8D15-06406C7DD3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01"/>
    </mc:Choice>
    <mc:Fallback xmlns="">
      <p:transition spd="slow" advTm="2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e5fa75be59_0_38"/>
          <p:cNvSpPr txBox="1">
            <a:spLocks noGrp="1"/>
          </p:cNvSpPr>
          <p:nvPr>
            <p:ph type="title"/>
          </p:nvPr>
        </p:nvSpPr>
        <p:spPr>
          <a:xfrm>
            <a:off x="0" y="0"/>
            <a:ext cx="9144000" cy="993000"/>
          </a:xfrm>
          <a:prstGeom prst="rect">
            <a:avLst/>
          </a:prstGeom>
        </p:spPr>
        <p:txBody>
          <a:bodyPr spcFirstLastPara="1" wrap="square" lIns="617225" tIns="34275" rIns="68575" bIns="34275" anchor="b" anchorCtr="0">
            <a:normAutofit/>
          </a:bodyPr>
          <a:lstStyle/>
          <a:p>
            <a:pPr marL="0" lvl="0" indent="0" algn="l" rtl="0">
              <a:spcBef>
                <a:spcPts val="0"/>
              </a:spcBef>
              <a:spcAft>
                <a:spcPts val="0"/>
              </a:spcAft>
              <a:buNone/>
            </a:pPr>
            <a:r>
              <a:rPr lang="en-US"/>
              <a:t>Questions?</a:t>
            </a:r>
            <a:endParaRPr/>
          </a:p>
        </p:txBody>
      </p:sp>
      <p:sp>
        <p:nvSpPr>
          <p:cNvPr id="414" name="Google Shape;414;g1e5fa75be59_0_38"/>
          <p:cNvSpPr txBox="1">
            <a:spLocks noGrp="1"/>
          </p:cNvSpPr>
          <p:nvPr>
            <p:ph type="body" idx="1"/>
          </p:nvPr>
        </p:nvSpPr>
        <p:spPr>
          <a:xfrm>
            <a:off x="1489200" y="1569550"/>
            <a:ext cx="6165600" cy="2709300"/>
          </a:xfrm>
          <a:prstGeom prst="rect">
            <a:avLst/>
          </a:prstGeom>
        </p:spPr>
        <p:txBody>
          <a:bodyPr spcFirstLastPara="1" wrap="square" lIns="68575" tIns="34275" rIns="68575" bIns="34275" anchor="t" anchorCtr="0">
            <a:normAutofit/>
          </a:bodyPr>
          <a:lstStyle/>
          <a:p>
            <a:pPr marL="0" lvl="0" indent="0" algn="ctr" rtl="0">
              <a:lnSpc>
                <a:spcPct val="100000"/>
              </a:lnSpc>
              <a:spcBef>
                <a:spcPts val="0"/>
              </a:spcBef>
              <a:spcAft>
                <a:spcPts val="0"/>
              </a:spcAft>
              <a:buNone/>
            </a:pPr>
            <a:r>
              <a:rPr lang="en-US" sz="2800" b="1"/>
              <a:t>Contact the </a:t>
            </a:r>
            <a:endParaRPr sz="2800" b="1"/>
          </a:p>
          <a:p>
            <a:pPr marL="0" lvl="0" indent="0" algn="ctr" rtl="0">
              <a:lnSpc>
                <a:spcPct val="100000"/>
              </a:lnSpc>
              <a:spcBef>
                <a:spcPts val="0"/>
              </a:spcBef>
              <a:spcAft>
                <a:spcPts val="0"/>
              </a:spcAft>
              <a:buNone/>
            </a:pPr>
            <a:r>
              <a:rPr lang="en-US" sz="2800" b="1"/>
              <a:t>Virginia Department of Education’s Mathematics Team at </a:t>
            </a:r>
            <a:r>
              <a:rPr lang="en-US" sz="2800" b="1" u="sng">
                <a:solidFill>
                  <a:schemeClr val="hlink"/>
                </a:solidFill>
                <a:hlinkClick r:id="rId5"/>
              </a:rPr>
              <a:t>vdoe.mathematics@doe.virginia.gov</a:t>
            </a:r>
            <a:endParaRPr sz="2800" b="1"/>
          </a:p>
          <a:p>
            <a:pPr marL="0" lvl="0" indent="0" algn="l" rtl="0">
              <a:spcBef>
                <a:spcPts val="800"/>
              </a:spcBef>
              <a:spcAft>
                <a:spcPts val="0"/>
              </a:spcAft>
              <a:buNone/>
            </a:pPr>
            <a:endParaRPr b="1"/>
          </a:p>
        </p:txBody>
      </p:sp>
      <p:pic>
        <p:nvPicPr>
          <p:cNvPr id="2" name="Audio 1">
            <a:hlinkClick r:id="" action="ppaction://media"/>
            <a:extLst>
              <a:ext uri="{FF2B5EF4-FFF2-40B4-BE49-F238E27FC236}">
                <a16:creationId xmlns:a16="http://schemas.microsoft.com/office/drawing/2014/main" id="{5FFE93FB-BFF0-42A8-802C-B5837F67C7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59"/>
    </mc:Choice>
    <mc:Fallback xmlns="">
      <p:transition spd="slow" advTm="2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lvl="0" defTabSz="569913"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5" name="Google Shape;215;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5</a:t>
            </a:fld>
            <a:endParaRPr kumimoji="0" sz="900" b="0" i="0" u="none" strike="noStrike" kern="0" cap="none" spc="0" normalizeH="0" baseline="0" noProof="0">
              <a:ln>
                <a:noFill/>
              </a:ln>
              <a:solidFill>
                <a:srgbClr val="000000"/>
              </a:solidFill>
              <a:effectLst/>
              <a:uLnTx/>
              <a:uFillTx/>
              <a:latin typeface="Calibri"/>
              <a:cs typeface="Calibri"/>
              <a:sym typeface="Calibri"/>
            </a:endParaRPr>
          </a:p>
        </p:txBody>
      </p:sp>
      <p:sp>
        <p:nvSpPr>
          <p:cNvPr id="216" name="Google Shape;216;p8"/>
          <p:cNvSpPr txBox="1">
            <a:spLocks noGrp="1"/>
          </p:cNvSpPr>
          <p:nvPr>
            <p:ph type="body" idx="1"/>
          </p:nvPr>
        </p:nvSpPr>
        <p:spPr>
          <a:xfrm>
            <a:off x="628650" y="1094197"/>
            <a:ext cx="8043160" cy="3538500"/>
          </a:xfrm>
          <a:prstGeom prst="rect">
            <a:avLst/>
          </a:prstGeom>
          <a:noFill/>
          <a:ln>
            <a:noFill/>
          </a:ln>
        </p:spPr>
        <p:txBody>
          <a:bodyPr spcFirstLastPara="1" wrap="square" lIns="68575" tIns="34275" rIns="68575" bIns="34275" anchor="t" anchorCtr="0">
            <a:normAutofit/>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15B0DDF7-B248-56F1-80FB-C5FEAAD2CA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Audio 2" descr="audio icon- captions are in the notes section of powerpoint">
            <a:hlinkClick r:id="" action="ppaction://media"/>
            <a:extLst>
              <a:ext uri="{FF2B5EF4-FFF2-40B4-BE49-F238E27FC236}">
                <a16:creationId xmlns:a16="http://schemas.microsoft.com/office/drawing/2014/main" id="{BDB4953D-1BC7-49D8-A416-325D3B3748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947085204"/>
      </p:ext>
    </p:extLst>
  </p:cSld>
  <p:clrMapOvr>
    <a:masterClrMapping/>
  </p:clrMapOvr>
  <mc:AlternateContent xmlns:mc="http://schemas.openxmlformats.org/markup-compatibility/2006" xmlns:p14="http://schemas.microsoft.com/office/powerpoint/2010/main">
    <mc:Choice Requires="p14">
      <p:transition spd="slow" p14:dur="2000" advTm="22644"/>
    </mc:Choice>
    <mc:Fallback xmlns="">
      <p:transition spd="slow" advTm="22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00000"/>
                </a:solidFill>
                <a:latin typeface="Georgia"/>
              </a:rPr>
              <a:t>Raise the Floor; Remove the Ceiling</a:t>
            </a:r>
            <a:endParaRPr lang="en" sz="2400" dirty="0">
              <a:solidFill>
                <a:srgbClr val="000000"/>
              </a:solidFill>
              <a:latin typeface="Georgia"/>
              <a:ea typeface="+mn-lt"/>
              <a:cs typeface="+mn-lt"/>
            </a:endParaRPr>
          </a:p>
          <a:p>
            <a:pPr>
              <a:buClrTx/>
              <a:buFont typeface="Arial" panose="020B0604020202020204" pitchFamily="34" charset="0"/>
              <a:buChar char="•"/>
            </a:pPr>
            <a:r>
              <a:rPr lang="en" sz="2400" dirty="0">
                <a:solidFill>
                  <a:srgbClr val="000000"/>
                </a:solidFill>
                <a:latin typeface="Georgia"/>
                <a:ea typeface="+mn-lt"/>
                <a:cs typeface="+mn-lt"/>
              </a:rPr>
              <a:t>Ensure Every Student Builds Strong </a:t>
            </a:r>
            <a:r>
              <a:rPr lang="en" sz="2400">
                <a:solidFill>
                  <a:srgbClr val="000000"/>
                </a:solidFill>
                <a:latin typeface="Georgia"/>
                <a:ea typeface="+mn-lt"/>
                <a:cs typeface="+mn-lt"/>
              </a:rPr>
              <a:t>Mathematics Foundational Skills</a:t>
            </a:r>
            <a:endParaRPr lang="en" sz="2400" dirty="0">
              <a:solidFill>
                <a:srgbClr val="000000"/>
              </a:solidFill>
              <a:latin typeface="Georgia"/>
              <a:ea typeface="+mn-lt"/>
            </a:endParaRPr>
          </a:p>
          <a:p>
            <a:pPr>
              <a:buClrTx/>
              <a:buFont typeface="Arial" panose="020B0604020202020204" pitchFamily="34" charset="0"/>
              <a:buChar char="•"/>
            </a:pPr>
            <a:r>
              <a:rPr lang="en" sz="2400" dirty="0">
                <a:solidFill>
                  <a:srgbClr val="000000"/>
                </a:solidFill>
                <a:latin typeface="Georgia"/>
                <a:ea typeface="+mn-lt"/>
                <a:cs typeface="+mn-lt"/>
              </a:rPr>
              <a:t>Master Critical Content</a:t>
            </a:r>
            <a:endParaRPr lang="en" sz="2400">
              <a:solidFill>
                <a:srgbClr val="000000"/>
              </a:solidFill>
              <a:latin typeface="Georgia"/>
              <a:cs typeface="Calibri" panose="020F0502020204030204"/>
            </a:endParaRPr>
          </a:p>
          <a:p>
            <a:pPr>
              <a:buClrTx/>
              <a:buFont typeface="Arial" panose="020B0604020202020204" pitchFamily="34" charset="0"/>
              <a:buChar char="•"/>
            </a:pPr>
            <a:r>
              <a:rPr lang="en" sz="2400" dirty="0">
                <a:solidFill>
                  <a:srgbClr val="000000"/>
                </a:solidFill>
                <a:latin typeface="Georgia"/>
                <a:ea typeface="+mn-lt"/>
                <a:cs typeface="Calibri"/>
              </a:rPr>
              <a:t>Integrate</a:t>
            </a:r>
            <a:r>
              <a:rPr lang="en" sz="2400" dirty="0">
                <a:solidFill>
                  <a:srgbClr val="000000"/>
                </a:solidFill>
                <a:latin typeface="Georgia"/>
                <a:ea typeface="+mn-lt"/>
                <a:cs typeface="+mn-lt"/>
              </a:rPr>
              <a:t> Mathematics Across All Content Areas</a:t>
            </a:r>
            <a:endParaRPr lang="en" sz="2400" dirty="0">
              <a:solidFill>
                <a:srgbClr val="000000"/>
              </a:solidFill>
              <a:latin typeface="Georgia"/>
              <a:cs typeface="Calibri"/>
            </a:endParaRPr>
          </a:p>
          <a:p>
            <a:pPr>
              <a:buClrTx/>
              <a:buFont typeface="Arial" panose="020B0604020202020204" pitchFamily="34" charset="0"/>
              <a:buChar char="•"/>
            </a:pPr>
            <a:r>
              <a:rPr lang="en" sz="2400" dirty="0">
                <a:solidFill>
                  <a:srgbClr val="000000"/>
                </a:solidFill>
                <a:latin typeface="Georgia"/>
                <a:ea typeface="+mn-lt"/>
                <a:cs typeface="+mn-lt"/>
              </a:rPr>
              <a:t>Prepare Teachers to Teach Mathematics Accurately and Effectively</a:t>
            </a:r>
            <a:endParaRPr lang="en" sz="2400" dirty="0">
              <a:solidFill>
                <a:srgbClr val="000000"/>
              </a:solidFill>
              <a:latin typeface="Georgia"/>
              <a:cs typeface="Calibri"/>
            </a:endParaRPr>
          </a:p>
          <a:p>
            <a:pPr>
              <a:buClrTx/>
              <a:buFont typeface="Arial" panose="020B0604020202020204" pitchFamily="34" charset="0"/>
              <a:buChar char="•"/>
            </a:pPr>
            <a:r>
              <a:rPr lang="en" sz="2400" dirty="0">
                <a:solidFill>
                  <a:srgbClr val="000000"/>
                </a:solidFill>
                <a:latin typeface="Georgia"/>
                <a:cs typeface="Calibri"/>
              </a:rPr>
              <a:t>Apply</a:t>
            </a:r>
            <a:r>
              <a:rPr lang="en" sz="2400" dirty="0">
                <a:solidFill>
                  <a:srgbClr val="000000"/>
                </a:solidFill>
                <a:latin typeface="Georgia"/>
                <a:ea typeface="+mn-lt"/>
                <a:cs typeface="+mn-lt"/>
              </a:rPr>
              <a:t> Mathematics to Better Use Technology</a:t>
            </a:r>
            <a:endParaRPr lang="en" sz="2400" dirty="0">
              <a:solidFill>
                <a:srgbClr val="000000"/>
              </a:solidFill>
              <a:latin typeface="Georgia"/>
            </a:endParaRPr>
          </a:p>
          <a:p>
            <a:pPr marL="139700" indent="0">
              <a:buClrTx/>
              <a:buNone/>
            </a:pPr>
            <a:endParaRPr lang="en" sz="1400" b="1" dirty="0">
              <a:solidFill>
                <a:srgbClr val="000000"/>
              </a:solidFill>
              <a:latin typeface="Georgia"/>
              <a:cs typeface="Arial"/>
            </a:endParaRPr>
          </a:p>
        </p:txBody>
      </p:sp>
      <p:pic>
        <p:nvPicPr>
          <p:cNvPr id="6" name="Picture 5">
            <a:extLst>
              <a:ext uri="{FF2B5EF4-FFF2-40B4-BE49-F238E27FC236}">
                <a16:creationId xmlns:a16="http://schemas.microsoft.com/office/drawing/2014/main" id="{A82B33CC-5158-FF80-5C9C-62F0BFAE246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 name="Audio 3" descr="audio icon- captions are in the notes section of powerpoint">
            <a:hlinkClick r:id="" action="ppaction://media"/>
            <a:extLst>
              <a:ext uri="{FF2B5EF4-FFF2-40B4-BE49-F238E27FC236}">
                <a16:creationId xmlns:a16="http://schemas.microsoft.com/office/drawing/2014/main" id="{CC70C6AF-0DB5-441E-A6B8-83055183E4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836899960"/>
      </p:ext>
    </p:extLst>
  </p:cSld>
  <p:clrMapOvr>
    <a:masterClrMapping/>
  </p:clrMapOvr>
  <mc:AlternateContent xmlns:mc="http://schemas.openxmlformats.org/markup-compatibility/2006" xmlns:p14="http://schemas.microsoft.com/office/powerpoint/2010/main">
    <mc:Choice Requires="p14">
      <p:transition spd="slow" p14:dur="2000" advTm="84789"/>
    </mc:Choice>
    <mc:Fallback xmlns="">
      <p:transition spd="slow" advTm="8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24482" y="1717072"/>
            <a:ext cx="3832087" cy="1849945"/>
          </a:xfrm>
          <a:prstGeom prst="rect">
            <a:avLst/>
          </a:prstGeom>
        </p:spPr>
        <p:txBody>
          <a:bodyPr spcFirstLastPara="1" vert="horz" lIns="91440" tIns="45720" rIns="91440" bIns="45720" rtlCol="0" anchor="ctr" anchorCtr="0">
            <a:normAutofit fontScale="92500"/>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 in building understanding.</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sp>
        <p:nvSpPr>
          <p:cNvPr id="247" name="Google Shape;247;p12"/>
          <p:cNvSpPr txBox="1">
            <a:spLocks noGrp="1"/>
          </p:cNvSpPr>
          <p:nvPr>
            <p:ph type="sldNum" idx="12"/>
          </p:nvPr>
        </p:nvSpPr>
        <p:spPr>
          <a:prstGeom prst="rect">
            <a:avLst/>
          </a:prstGeom>
        </p:spPr>
        <p:txBody>
          <a:bodyPr spcFirstLastPara="1" vert="horz" lIns="91440" tIns="45720" rIns="91440" bIns="45720" rtlCol="0" anchor="ctr" anchorCtr="0">
            <a:normAutofit/>
          </a:bodyPr>
          <a:lstStyle/>
          <a:p>
            <a:pPr marL="0" marR="0" lvl="0" indent="0" algn="r" defTabSz="914400" rtl="0" eaLnBrk="1" fontAlgn="auto" latinLnBrk="0" hangingPunct="1">
              <a:lnSpc>
                <a:spcPct val="90000"/>
              </a:lnSpc>
              <a:spcBef>
                <a:spcPts val="0"/>
              </a:spcBef>
              <a:spcAft>
                <a:spcPts val="600"/>
              </a:spcAft>
              <a:buClr>
                <a:srgbClr val="000000"/>
              </a:buClr>
              <a:buSzPts val="900"/>
              <a:buFont typeface="Arial"/>
              <a:buNone/>
              <a:tabLst/>
              <a:defRPr/>
            </a:pPr>
            <a:fld id="{00000000-1234-1234-1234-123412341234}" type="slidenum">
              <a:rPr kumimoji="0" lang="en-US" sz="700" b="0" i="0" u="none" strike="noStrike" kern="1200" cap="none" spc="0" normalizeH="0" baseline="0" noProof="0">
                <a:ln>
                  <a:noFill/>
                </a:ln>
                <a:solidFill>
                  <a:srgbClr val="003C71">
                    <a:tint val="75000"/>
                  </a:srgbClr>
                </a:solidFill>
                <a:effectLst/>
                <a:uLnTx/>
                <a:uFillTx/>
                <a:latin typeface="Arial"/>
                <a:ea typeface="+mn-ea"/>
                <a:cs typeface="Calibri"/>
                <a:sym typeface="Arial"/>
              </a:rPr>
              <a:pPr marL="0" marR="0" lvl="0" indent="0" algn="r" defTabSz="914400" rtl="0" eaLnBrk="1" fontAlgn="auto" latinLnBrk="0" hangingPunct="1">
                <a:lnSpc>
                  <a:spcPct val="90000"/>
                </a:lnSpc>
                <a:spcBef>
                  <a:spcPts val="0"/>
                </a:spcBef>
                <a:spcAft>
                  <a:spcPts val="600"/>
                </a:spcAft>
                <a:buClr>
                  <a:srgbClr val="000000"/>
                </a:buClr>
                <a:buSzPts val="900"/>
                <a:buFont typeface="Arial"/>
                <a:buNone/>
                <a:tabLst/>
                <a:defRPr/>
              </a:pPr>
              <a:t>7</a:t>
            </a:fld>
            <a:endParaRPr kumimoji="0" lang="en-US" sz="700" b="0" i="0" u="none" strike="noStrike" kern="1200" cap="none" spc="0" normalizeH="0" baseline="0" noProof="0">
              <a:ln>
                <a:noFill/>
              </a:ln>
              <a:solidFill>
                <a:srgbClr val="003C71">
                  <a:tint val="75000"/>
                </a:srgbClr>
              </a:solidFill>
              <a:effectLst/>
              <a:uLnTx/>
              <a:uFillTx/>
              <a:latin typeface="Arial"/>
              <a:ea typeface="+mn-ea"/>
              <a:cs typeface="Calibri"/>
              <a:sym typeface="Arial"/>
            </a:endParaRPr>
          </a:p>
        </p:txBody>
      </p:sp>
      <p:pic>
        <p:nvPicPr>
          <p:cNvPr id="2" name="Picture 1">
            <a:extLst>
              <a:ext uri="{FF2B5EF4-FFF2-40B4-BE49-F238E27FC236}">
                <a16:creationId xmlns:a16="http://schemas.microsoft.com/office/drawing/2014/main" id="{8496665A-DB26-1802-FDB5-A8019C6772A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4" name="Audio 3" descr="audio icon- captions are in the notes section of powerpoint">
            <a:hlinkClick r:id="" action="ppaction://media"/>
            <a:extLst>
              <a:ext uri="{FF2B5EF4-FFF2-40B4-BE49-F238E27FC236}">
                <a16:creationId xmlns:a16="http://schemas.microsoft.com/office/drawing/2014/main" id="{8C10B285-C130-4FD4-92D9-659136D302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144653772"/>
      </p:ext>
    </p:extLst>
  </p:cSld>
  <p:clrMapOvr>
    <a:masterClrMapping/>
  </p:clrMapOvr>
  <mc:AlternateContent xmlns:mc="http://schemas.openxmlformats.org/markup-compatibility/2006" xmlns:p14="http://schemas.microsoft.com/office/powerpoint/2010/main">
    <mc:Choice Requires="p14">
      <p:transition spd="slow" p14:dur="2000" advTm="31611"/>
    </mc:Choice>
    <mc:Fallback xmlns="">
      <p:transition spd="slow" advTm="31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8</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2" name="Audio 1" descr="audio icon- captions are in the notes section of powerpoint">
            <a:hlinkClick r:id="" action="ppaction://media"/>
            <a:extLst>
              <a:ext uri="{FF2B5EF4-FFF2-40B4-BE49-F238E27FC236}">
                <a16:creationId xmlns:a16="http://schemas.microsoft.com/office/drawing/2014/main" id="{EC6A4920-129C-4750-87EF-3B42B12C64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432065460"/>
      </p:ext>
    </p:extLst>
  </p:cSld>
  <p:clrMapOvr>
    <a:masterClrMapping/>
  </p:clrMapOvr>
  <mc:AlternateContent xmlns:mc="http://schemas.openxmlformats.org/markup-compatibility/2006" xmlns:p14="http://schemas.microsoft.com/office/powerpoint/2010/main">
    <mc:Choice Requires="p14">
      <p:transition spd="slow" p14:dur="2000" advTm="25957"/>
    </mc:Choice>
    <mc:Fallback xmlns="">
      <p:transition spd="slow" advTm="25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816964"/>
          </a:xfrm>
        </p:spPr>
        <p:txBody>
          <a:bodyPr/>
          <a:lstStyle/>
          <a:p>
            <a:r>
              <a:rPr lang="en-US"/>
              <a:t>Standards Document</a:t>
            </a:r>
          </a:p>
        </p:txBody>
      </p:sp>
      <p:pic>
        <p:nvPicPr>
          <p:cNvPr id="2" name="Picture 1">
            <a:extLst>
              <a:ext uri="{FF2B5EF4-FFF2-40B4-BE49-F238E27FC236}">
                <a16:creationId xmlns:a16="http://schemas.microsoft.com/office/drawing/2014/main" id="{BF178434-2104-27F4-1CD3-D7BF23B611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Picture 5" descr="Picture of Grade 7 standards document">
            <a:extLst>
              <a:ext uri="{FF2B5EF4-FFF2-40B4-BE49-F238E27FC236}">
                <a16:creationId xmlns:a16="http://schemas.microsoft.com/office/drawing/2014/main" id="{7765F328-6E74-CD5D-A276-4E6F0B8F8894}"/>
              </a:ext>
            </a:extLst>
          </p:cNvPr>
          <p:cNvPicPr>
            <a:picLocks noChangeAspect="1"/>
          </p:cNvPicPr>
          <p:nvPr/>
        </p:nvPicPr>
        <p:blipFill>
          <a:blip r:embed="rId6"/>
          <a:stretch>
            <a:fillRect/>
          </a:stretch>
        </p:blipFill>
        <p:spPr>
          <a:xfrm>
            <a:off x="824272" y="1166258"/>
            <a:ext cx="7679544" cy="3383707"/>
          </a:xfrm>
          <a:prstGeom prst="rect">
            <a:avLst/>
          </a:prstGeom>
        </p:spPr>
      </p:pic>
      <p:pic>
        <p:nvPicPr>
          <p:cNvPr id="3" name="Audio 2" descr="audio icon- captions are in the notes section of powerpoint">
            <a:hlinkClick r:id="" action="ppaction://media"/>
            <a:extLst>
              <a:ext uri="{FF2B5EF4-FFF2-40B4-BE49-F238E27FC236}">
                <a16:creationId xmlns:a16="http://schemas.microsoft.com/office/drawing/2014/main" id="{74965BAF-A969-4D93-9617-A5F9D8EC78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427549568"/>
      </p:ext>
    </p:extLst>
  </p:cSld>
  <p:clrMapOvr>
    <a:masterClrMapping/>
  </p:clrMapOvr>
  <mc:AlternateContent xmlns:mc="http://schemas.openxmlformats.org/markup-compatibility/2006" xmlns:p14="http://schemas.microsoft.com/office/powerpoint/2010/main">
    <mc:Choice Requires="p14">
      <p:transition spd="slow" p14:dur="2000" advTm="18580"/>
    </mc:Choice>
    <mc:Fallback xmlns="">
      <p:transition spd="slow" advTm="1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016DFF-CBC2-489D-A89C-25152F551E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c1f62a-0564-4892-a8bf-7c18ec584b15"/>
    <ds:schemaRef ds:uri="0f6edea1-9d2e-49f8-b5b3-3e90d70185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15BDDC-A9F1-4EEB-8607-190DA6B4429F}">
  <ds:schemaRefs>
    <ds:schemaRef ds:uri="0f6edea1-9d2e-49f8-b5b3-3e90d7018543"/>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terms/"/>
    <ds:schemaRef ds:uri="http://purl.org/dc/elements/1.1/"/>
    <ds:schemaRef ds:uri="http://schemas.microsoft.com/office/infopath/2007/PartnerControls"/>
    <ds:schemaRef ds:uri="7bc1f62a-0564-4892-a8bf-7c18ec584b15"/>
    <ds:schemaRef ds:uri="http://purl.org/dc/dcmitype/"/>
  </ds:schemaRefs>
</ds:datastoreItem>
</file>

<file path=customXml/itemProps3.xml><?xml version="1.0" encoding="utf-8"?>
<ds:datastoreItem xmlns:ds="http://schemas.openxmlformats.org/officeDocument/2006/customXml" ds:itemID="{F8EB766F-28B4-4BC5-91FA-E2A7B9C372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8113</Words>
  <Application>Microsoft Office PowerPoint</Application>
  <PresentationFormat>On-screen Show (16:9)</PresentationFormat>
  <Paragraphs>461</Paragraphs>
  <Slides>41</Slides>
  <Notes>41</Notes>
  <HiddenSlides>0</HiddenSlides>
  <MMClips>41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Cambria Math</vt:lpstr>
      <vt:lpstr>Courier New</vt:lpstr>
      <vt:lpstr>Georgia</vt:lpstr>
      <vt:lpstr>Segoe UI</vt:lpstr>
      <vt:lpstr>Times New Roman</vt:lpstr>
      <vt:lpstr>Trebuchet MS</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Overview of Revisions- Summary of Changes (1 of 2)</vt:lpstr>
      <vt:lpstr>  Overview of Revisions- Summary of Changes (2 of 2)</vt:lpstr>
      <vt:lpstr>Comparison of  2016 Mathematics SOL  to 2023 Mathematics SOL</vt:lpstr>
      <vt:lpstr>Number &amp; Number Sense</vt:lpstr>
      <vt:lpstr>Standard 7.1A,B (2016) – Standard 7.NS.1 (2023)</vt:lpstr>
      <vt:lpstr>Standard 7.1c (2016) – Standard 7.NS.2 (2023)</vt:lpstr>
      <vt:lpstr>Standard 7.1d,e (2016) – Standard 7.NS.3 (2023)</vt:lpstr>
      <vt:lpstr>Computation &amp; Estimation</vt:lpstr>
      <vt:lpstr>Standard 7.2 (2016) – Standard 7.CE.1 (2023)</vt:lpstr>
      <vt:lpstr>Standard 7.3 (2016) – Standard 7.CE.2 (2023)</vt:lpstr>
      <vt:lpstr>Measurement and Geometry</vt:lpstr>
      <vt:lpstr>Standard 7.4 (2016) - Standard 7.MG.1 (2023)</vt:lpstr>
      <vt:lpstr>Standard 7.5 (2016) – Standard 7.MG.2 (2023)</vt:lpstr>
      <vt:lpstr>Standard 7.6 (2016) – Standard 7.MG.3 (2023)</vt:lpstr>
      <vt:lpstr>Standard 7.7 (2016) - Deleted</vt:lpstr>
      <vt:lpstr>Standard 7.MG.4 (2023)</vt:lpstr>
      <vt:lpstr>Probability and Statistics</vt:lpstr>
      <vt:lpstr>Standard 7.8 (2016) - Standard 7.PS.1 (2023)</vt:lpstr>
      <vt:lpstr>Standard 7.9 (2016) - Standard 7.PS.2 (2023) (1 of 2) </vt:lpstr>
      <vt:lpstr>Standard 7.9 (2016) - Standard 7.PS.2 (2023) (2 of 2)</vt:lpstr>
      <vt:lpstr>Patterns, Functions &amp; Algebra</vt:lpstr>
      <vt:lpstr>Standard 7.10 (2016) - Standard 7.PFA.1 (2023) (1 of 3) </vt:lpstr>
      <vt:lpstr>Standard 7.10 (2016) - Standard 7.PFA.1 (2023) (2 of 3) </vt:lpstr>
      <vt:lpstr>Standard 7.10 (2016) - Standard 7.PFA.1 (2023) (3 of 3) </vt:lpstr>
      <vt:lpstr>Standard 7.11 (2016) - Standard 7.PFA.2 (2023) (1 of 2) </vt:lpstr>
      <vt:lpstr>Standard 7.11 (2016) - Standard 7.PFA.2 (2023) (2 of 2) </vt:lpstr>
      <vt:lpstr>Standard 7.12 (2016) - Standard 7.PFA.3 (2023) </vt:lpstr>
      <vt:lpstr>Standard 7.13 (2016) - Standard 7.PFA.4 (2023) (1 of 2) </vt:lpstr>
      <vt:lpstr>Standard 7.13 (2016) - Standard 7.PFA.4 (2023) (2 of 2)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Mathematics Standards of Learning</dc:title>
  <dc:creator>Mazzacane, Tina (DOE)</dc:creator>
  <cp:lastModifiedBy>Williams-Faus, Kristin (DOE)</cp:lastModifiedBy>
  <cp:revision>5</cp:revision>
  <dcterms:modified xsi:type="dcterms:W3CDTF">2023-09-21T13:53:46Z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