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3" r:id="rId5"/>
  </p:sldMasterIdLst>
  <p:notesMasterIdLst>
    <p:notesMasterId r:id="rId52"/>
  </p:notesMasterIdLst>
  <p:sldIdLst>
    <p:sldId id="306" r:id="rId6"/>
    <p:sldId id="307" r:id="rId7"/>
    <p:sldId id="308" r:id="rId8"/>
    <p:sldId id="309" r:id="rId9"/>
    <p:sldId id="310" r:id="rId10"/>
    <p:sldId id="508" r:id="rId11"/>
    <p:sldId id="509" r:id="rId12"/>
    <p:sldId id="490" r:id="rId13"/>
    <p:sldId id="491" r:id="rId14"/>
    <p:sldId id="507" r:id="rId15"/>
    <p:sldId id="492" r:id="rId16"/>
    <p:sldId id="510" r:id="rId17"/>
    <p:sldId id="496" r:id="rId18"/>
    <p:sldId id="497" r:id="rId19"/>
    <p:sldId id="273" r:id="rId20"/>
    <p:sldId id="274" r:id="rId21"/>
    <p:sldId id="275" r:id="rId22"/>
    <p:sldId id="511" r:id="rId23"/>
    <p:sldId id="276" r:id="rId24"/>
    <p:sldId id="277" r:id="rId25"/>
    <p:sldId id="278" r:id="rId26"/>
    <p:sldId id="279" r:id="rId27"/>
    <p:sldId id="280" r:id="rId28"/>
    <p:sldId id="281" r:id="rId29"/>
    <p:sldId id="282" r:id="rId30"/>
    <p:sldId id="283" r:id="rId31"/>
    <p:sldId id="284"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5" r:id="rId51"/>
  </p:sldIdLst>
  <p:sldSz cx="9144000" cy="5143500" type="screen16x9"/>
  <p:notesSz cx="6858000" cy="9144000"/>
  <p:embeddedFontLst>
    <p:embeddedFont>
      <p:font typeface="Calibri" panose="020F0502020204030204" pitchFamily="34" charset="0"/>
      <p:regular r:id="rId53"/>
      <p:bold r:id="rId54"/>
      <p:italic r:id="rId55"/>
      <p:boldItalic r:id="rId56"/>
    </p:embeddedFont>
    <p:embeddedFont>
      <p:font typeface="Cambria Math" panose="02040503050406030204" pitchFamily="18" charset="0"/>
      <p:regular r:id="rId57"/>
    </p:embeddedFont>
    <p:embeddedFont>
      <p:font typeface="Georgia" panose="02040502050405020303" pitchFamily="18" charset="0"/>
      <p:regular r:id="rId58"/>
      <p:bold r:id="rId59"/>
      <p:italic r:id="rId60"/>
      <p:boldItalic r:id="rId61"/>
    </p:embeddedFont>
    <p:embeddedFont>
      <p:font typeface="Segoe UI" panose="020B0502040204020203" pitchFamily="34" charset="0"/>
      <p:regular r:id="rId62"/>
      <p:bold r:id="rId63"/>
      <p:italic r:id="rId64"/>
      <p:boldItalic r:id="rId65"/>
    </p:embeddedFont>
    <p:embeddedFont>
      <p:font typeface="Trebuchet MS" panose="020B060302020202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87" roundtripDataSignature="AMtx7mgA1o0kofKx3zaYXC9JZEmcHJAbM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ctoria M. Bohidar" initials="" lastIdx="10" clrIdx="0"/>
  <p:cmAuthor id="1" name="Rhonda White" initials="" lastIdx="7" clrIdx="1"/>
  <p:cmAuthor id="2" name="Tina Mazzacane"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841A80-8B6F-4B14-A826-7256C93B19C7}" v="2" dt="2023-09-18T20:15:26.259"/>
    <p1510:client id="{9084AD50-B589-AFB3-8FCD-44756EF4396E}" v="12" dt="2023-09-18T23:29:49.561"/>
    <p1510:client id="{E180A858-81C6-4402-BA99-9D0CF2EC619B}" v="14" dt="2023-09-18T21:33:21.981"/>
  </p1510:revLst>
</p1510:revInfo>
</file>

<file path=ppt/tableStyles.xml><?xml version="1.0" encoding="utf-8"?>
<a:tblStyleLst xmlns:a="http://schemas.openxmlformats.org/drawingml/2006/main" def="{7A81AAB7-FFC4-4532-A478-5014DFE26B33}">
  <a:tblStyle styleId="{7A81AAB7-FFC4-4532-A478-5014DFE26B33}"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B98DC81-043D-44E7-B2EB-296EABE74DB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192"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1.fntdata"/><Relationship Id="rId68" Type="http://schemas.openxmlformats.org/officeDocument/2006/relationships/font" Target="fonts/font16.fntdata"/><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87" Type="http://customschemas.google.com/relationships/presentationmetadata" Target="metadata"/><Relationship Id="rId5" Type="http://schemas.openxmlformats.org/officeDocument/2006/relationships/slideMaster" Target="slideMasters/slideMaster2.xml"/><Relationship Id="rId61" Type="http://schemas.openxmlformats.org/officeDocument/2006/relationships/font" Target="fonts/font9.fntdata"/><Relationship Id="rId90"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3.xml"/><Relationship Id="rId51" Type="http://schemas.openxmlformats.org/officeDocument/2006/relationships/slide" Target="slides/slide46.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font" Target="fonts/font10.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3.fntdata"/><Relationship Id="rId7" Type="http://schemas.openxmlformats.org/officeDocument/2006/relationships/slide" Target="slides/slide2.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honda White" userId="7b93d5dc-508b-4ee7-b193-0abd94df28a0" providerId="ADAL" clId="{5E841A80-8B6F-4B14-A826-7256C93B19C7}"/>
    <pc:docChg chg="modSld">
      <pc:chgData name="Rhonda White" userId="7b93d5dc-508b-4ee7-b193-0abd94df28a0" providerId="ADAL" clId="{5E841A80-8B6F-4B14-A826-7256C93B19C7}" dt="2023-09-18T20:15:26.257" v="2"/>
      <pc:docMkLst>
        <pc:docMk/>
      </pc:docMkLst>
      <pc:sldChg chg="addSp delSp modSp mod modTransition modAnim">
        <pc:chgData name="Rhonda White" userId="7b93d5dc-508b-4ee7-b193-0abd94df28a0" providerId="ADAL" clId="{5E841A80-8B6F-4B14-A826-7256C93B19C7}" dt="2023-09-18T20:15:26.257" v="2"/>
        <pc:sldMkLst>
          <pc:docMk/>
          <pc:sldMk cId="2852383671" sldId="511"/>
        </pc:sldMkLst>
        <pc:picChg chg="add del mod ord">
          <ac:chgData name="Rhonda White" userId="7b93d5dc-508b-4ee7-b193-0abd94df28a0" providerId="ADAL" clId="{5E841A80-8B6F-4B14-A826-7256C93B19C7}" dt="2023-09-18T20:15:26.257" v="2"/>
          <ac:picMkLst>
            <pc:docMk/>
            <pc:sldMk cId="2852383671" sldId="511"/>
            <ac:picMk id="4" creationId="{A589430D-E0BA-29AE-483C-B105B373A122}"/>
          </ac:picMkLst>
        </pc:picChg>
        <pc:picChg chg="add mod">
          <ac:chgData name="Rhonda White" userId="7b93d5dc-508b-4ee7-b193-0abd94df28a0" providerId="ADAL" clId="{5E841A80-8B6F-4B14-A826-7256C93B19C7}" dt="2023-09-18T20:15:26.257" v="2"/>
          <ac:picMkLst>
            <pc:docMk/>
            <pc:sldMk cId="2852383671" sldId="511"/>
            <ac:picMk id="5" creationId="{7C995606-FE0D-B207-CB5D-ECCD4A99C545}"/>
          </ac:picMkLst>
        </pc:picChg>
        <pc:picChg chg="del">
          <ac:chgData name="Rhonda White" userId="7b93d5dc-508b-4ee7-b193-0abd94df28a0" providerId="ADAL" clId="{5E841A80-8B6F-4B14-A826-7256C93B19C7}" dt="2023-09-18T20:15:00.554" v="1"/>
          <ac:picMkLst>
            <pc:docMk/>
            <pc:sldMk cId="2852383671" sldId="511"/>
            <ac:picMk id="8" creationId="{86A56C80-568D-E369-58F9-6FA15E8A31E4}"/>
          </ac:picMkLst>
        </pc:picChg>
      </pc:sldChg>
    </pc:docChg>
  </pc:docChgLst>
  <pc:docChgLst>
    <pc:chgData name="Rhonda White" userId="S::rwhite_nps.k12.va.us#ext#@covgov.onmicrosoft.com::7f56dacf-0a30-4541-a074-3349c394af9d" providerId="AD" clId="Web-{9084AD50-B589-AFB3-8FCD-44756EF4396E}"/>
    <pc:docChg chg="modSld">
      <pc:chgData name="Rhonda White" userId="S::rwhite_nps.k12.va.us#ext#@covgov.onmicrosoft.com::7f56dacf-0a30-4541-a074-3349c394af9d" providerId="AD" clId="Web-{9084AD50-B589-AFB3-8FCD-44756EF4396E}" dt="2023-09-18T23:29:49.561" v="11" actId="1076"/>
      <pc:docMkLst>
        <pc:docMk/>
      </pc:docMkLst>
      <pc:sldChg chg="addSp delSp modSp addAnim delAnim">
        <pc:chgData name="Rhonda White" userId="S::rwhite_nps.k12.va.us#ext#@covgov.onmicrosoft.com::7f56dacf-0a30-4541-a074-3349c394af9d" providerId="AD" clId="Web-{9084AD50-B589-AFB3-8FCD-44756EF4396E}" dt="2023-09-18T23:29:35.623" v="9" actId="1076"/>
        <pc:sldMkLst>
          <pc:docMk/>
          <pc:sldMk cId="0" sldId="276"/>
        </pc:sldMkLst>
        <pc:picChg chg="add mod">
          <ac:chgData name="Rhonda White" userId="S::rwhite_nps.k12.va.us#ext#@covgov.onmicrosoft.com::7f56dacf-0a30-4541-a074-3349c394af9d" providerId="AD" clId="Web-{9084AD50-B589-AFB3-8FCD-44756EF4396E}" dt="2023-09-18T23:29:35.623" v="9" actId="1076"/>
          <ac:picMkLst>
            <pc:docMk/>
            <pc:sldMk cId="0" sldId="276"/>
            <ac:picMk id="4" creationId="{1EFBF8B1-77E8-B766-E362-84CC923454A8}"/>
          </ac:picMkLst>
        </pc:picChg>
        <pc:picChg chg="del mod">
          <ac:chgData name="Rhonda White" userId="S::rwhite_nps.k12.va.us#ext#@covgov.onmicrosoft.com::7f56dacf-0a30-4541-a074-3349c394af9d" providerId="AD" clId="Web-{9084AD50-B589-AFB3-8FCD-44756EF4396E}" dt="2023-09-18T23:29:28.201" v="8"/>
          <ac:picMkLst>
            <pc:docMk/>
            <pc:sldMk cId="0" sldId="276"/>
            <ac:picMk id="8" creationId="{22B2EFA0-168C-7E3E-5DF8-A3EC0E9C58BA}"/>
          </ac:picMkLst>
        </pc:picChg>
      </pc:sldChg>
      <pc:sldChg chg="modSp">
        <pc:chgData name="Rhonda White" userId="S::rwhite_nps.k12.va.us#ext#@covgov.onmicrosoft.com::7f56dacf-0a30-4541-a074-3349c394af9d" providerId="AD" clId="Web-{9084AD50-B589-AFB3-8FCD-44756EF4396E}" dt="2023-09-18T23:29:42.654" v="10" actId="1076"/>
        <pc:sldMkLst>
          <pc:docMk/>
          <pc:sldMk cId="0" sldId="277"/>
        </pc:sldMkLst>
        <pc:picChg chg="mod">
          <ac:chgData name="Rhonda White" userId="S::rwhite_nps.k12.va.us#ext#@covgov.onmicrosoft.com::7f56dacf-0a30-4541-a074-3349c394af9d" providerId="AD" clId="Web-{9084AD50-B589-AFB3-8FCD-44756EF4396E}" dt="2023-09-18T23:29:42.654" v="10" actId="1076"/>
          <ac:picMkLst>
            <pc:docMk/>
            <pc:sldMk cId="0" sldId="277"/>
            <ac:picMk id="8" creationId="{900B877C-A2E8-C11F-58E2-CB2187EB84B0}"/>
          </ac:picMkLst>
        </pc:picChg>
      </pc:sldChg>
      <pc:sldChg chg="modSp">
        <pc:chgData name="Rhonda White" userId="S::rwhite_nps.k12.va.us#ext#@covgov.onmicrosoft.com::7f56dacf-0a30-4541-a074-3349c394af9d" providerId="AD" clId="Web-{9084AD50-B589-AFB3-8FCD-44756EF4396E}" dt="2023-09-18T23:29:49.561" v="11" actId="1076"/>
        <pc:sldMkLst>
          <pc:docMk/>
          <pc:sldMk cId="2852383671" sldId="511"/>
        </pc:sldMkLst>
        <pc:picChg chg="mod">
          <ac:chgData name="Rhonda White" userId="S::rwhite_nps.k12.va.us#ext#@covgov.onmicrosoft.com::7f56dacf-0a30-4541-a074-3349c394af9d" providerId="AD" clId="Web-{9084AD50-B589-AFB3-8FCD-44756EF4396E}" dt="2023-09-18T23:29:49.561" v="11" actId="1076"/>
          <ac:picMkLst>
            <pc:docMk/>
            <pc:sldMk cId="2852383671" sldId="511"/>
            <ac:picMk id="5" creationId="{7C995606-FE0D-B207-CB5D-ECCD4A99C545}"/>
          </ac:picMkLst>
        </pc:picChg>
      </pc:sldChg>
    </pc:docChg>
  </pc:docChgLst>
  <pc:docChgLst>
    <pc:chgData name="Brown, Jessica (DOE)" userId="0d37cb1b-1f94-4053-8726-4e34988e32fd" providerId="ADAL" clId="{E180A858-81C6-4402-BA99-9D0CF2EC619B}"/>
    <pc:docChg chg="modSld">
      <pc:chgData name="Brown, Jessica (DOE)" userId="0d37cb1b-1f94-4053-8726-4e34988e32fd" providerId="ADAL" clId="{E180A858-81C6-4402-BA99-9D0CF2EC619B}" dt="2023-09-18T21:33:21.981" v="90" actId="1076"/>
      <pc:docMkLst>
        <pc:docMk/>
      </pc:docMkLst>
      <pc:sldChg chg="modSp mod">
        <pc:chgData name="Brown, Jessica (DOE)" userId="0d37cb1b-1f94-4053-8726-4e34988e32fd" providerId="ADAL" clId="{E180A858-81C6-4402-BA99-9D0CF2EC619B}" dt="2023-09-18T14:26:58.731" v="1" actId="20577"/>
        <pc:sldMkLst>
          <pc:docMk/>
          <pc:sldMk cId="0" sldId="274"/>
        </pc:sldMkLst>
        <pc:spChg chg="mod">
          <ac:chgData name="Brown, Jessica (DOE)" userId="0d37cb1b-1f94-4053-8726-4e34988e32fd" providerId="ADAL" clId="{E180A858-81C6-4402-BA99-9D0CF2EC619B}" dt="2023-09-18T14:26:58.731" v="1" actId="20577"/>
          <ac:spMkLst>
            <pc:docMk/>
            <pc:sldMk cId="0" sldId="274"/>
            <ac:spMk id="345" creationId="{00000000-0000-0000-0000-000000000000}"/>
          </ac:spMkLst>
        </pc:spChg>
      </pc:sldChg>
      <pc:sldChg chg="modSp mod">
        <pc:chgData name="Brown, Jessica (DOE)" userId="0d37cb1b-1f94-4053-8726-4e34988e32fd" providerId="ADAL" clId="{E180A858-81C6-4402-BA99-9D0CF2EC619B}" dt="2023-09-18T14:28:22.761" v="5" actId="20577"/>
        <pc:sldMkLst>
          <pc:docMk/>
          <pc:sldMk cId="0" sldId="275"/>
        </pc:sldMkLst>
        <pc:spChg chg="mod">
          <ac:chgData name="Brown, Jessica (DOE)" userId="0d37cb1b-1f94-4053-8726-4e34988e32fd" providerId="ADAL" clId="{E180A858-81C6-4402-BA99-9D0CF2EC619B}" dt="2023-09-18T14:28:22.761" v="5" actId="20577"/>
          <ac:spMkLst>
            <pc:docMk/>
            <pc:sldMk cId="0" sldId="275"/>
            <ac:spMk id="352" creationId="{00000000-0000-0000-0000-000000000000}"/>
          </ac:spMkLst>
        </pc:spChg>
      </pc:sldChg>
      <pc:sldChg chg="modSp mod">
        <pc:chgData name="Brown, Jessica (DOE)" userId="0d37cb1b-1f94-4053-8726-4e34988e32fd" providerId="ADAL" clId="{E180A858-81C6-4402-BA99-9D0CF2EC619B}" dt="2023-09-18T21:33:21.981" v="90" actId="1076"/>
        <pc:sldMkLst>
          <pc:docMk/>
          <pc:sldMk cId="0" sldId="276"/>
        </pc:sldMkLst>
        <pc:picChg chg="mod">
          <ac:chgData name="Brown, Jessica (DOE)" userId="0d37cb1b-1f94-4053-8726-4e34988e32fd" providerId="ADAL" clId="{E180A858-81C6-4402-BA99-9D0CF2EC619B}" dt="2023-09-18T21:33:21.981" v="90" actId="1076"/>
          <ac:picMkLst>
            <pc:docMk/>
            <pc:sldMk cId="0" sldId="276"/>
            <ac:picMk id="8" creationId="{22B2EFA0-168C-7E3E-5DF8-A3EC0E9C58BA}"/>
          </ac:picMkLst>
        </pc:picChg>
      </pc:sldChg>
      <pc:sldChg chg="modSp">
        <pc:chgData name="Brown, Jessica (DOE)" userId="0d37cb1b-1f94-4053-8726-4e34988e32fd" providerId="ADAL" clId="{E180A858-81C6-4402-BA99-9D0CF2EC619B}" dt="2023-09-18T14:33:20.423" v="11" actId="20577"/>
        <pc:sldMkLst>
          <pc:docMk/>
          <pc:sldMk cId="0" sldId="277"/>
        </pc:sldMkLst>
        <pc:graphicFrameChg chg="mod">
          <ac:chgData name="Brown, Jessica (DOE)" userId="0d37cb1b-1f94-4053-8726-4e34988e32fd" providerId="ADAL" clId="{E180A858-81C6-4402-BA99-9D0CF2EC619B}" dt="2023-09-18T14:33:20.423" v="11" actId="20577"/>
          <ac:graphicFrameMkLst>
            <pc:docMk/>
            <pc:sldMk cId="0" sldId="277"/>
            <ac:graphicFrameMk id="3" creationId="{00000000-0000-0000-0000-000000000000}"/>
          </ac:graphicFrameMkLst>
        </pc:graphicFrameChg>
      </pc:sldChg>
      <pc:sldChg chg="modSp mod">
        <pc:chgData name="Brown, Jessica (DOE)" userId="0d37cb1b-1f94-4053-8726-4e34988e32fd" providerId="ADAL" clId="{E180A858-81C6-4402-BA99-9D0CF2EC619B}" dt="2023-09-18T14:33:45.632" v="12" actId="6549"/>
        <pc:sldMkLst>
          <pc:docMk/>
          <pc:sldMk cId="0" sldId="278"/>
        </pc:sldMkLst>
        <pc:spChg chg="mod">
          <ac:chgData name="Brown, Jessica (DOE)" userId="0d37cb1b-1f94-4053-8726-4e34988e32fd" providerId="ADAL" clId="{E180A858-81C6-4402-BA99-9D0CF2EC619B}" dt="2023-09-18T14:33:45.632" v="12" actId="6549"/>
          <ac:spMkLst>
            <pc:docMk/>
            <pc:sldMk cId="0" sldId="278"/>
            <ac:spMk id="374" creationId="{00000000-0000-0000-0000-000000000000}"/>
          </ac:spMkLst>
        </pc:spChg>
      </pc:sldChg>
      <pc:sldChg chg="modNotesTx">
        <pc:chgData name="Brown, Jessica (DOE)" userId="0d37cb1b-1f94-4053-8726-4e34988e32fd" providerId="ADAL" clId="{E180A858-81C6-4402-BA99-9D0CF2EC619B}" dt="2023-09-18T18:16:08.585" v="88" actId="20577"/>
        <pc:sldMkLst>
          <pc:docMk/>
          <pc:sldMk cId="2852383671" sldId="5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800" b="0" i="0" u="none" strike="noStrike">
                <a:solidFill>
                  <a:srgbClr val="000000"/>
                </a:solidFill>
                <a:effectLst/>
                <a:latin typeface="Arial" panose="020B0604020202020204" pitchFamily="34" charset="0"/>
              </a:rPr>
              <a:t>Welcome to the Grade 3 presentation focused on the 2023 Mathematics Standards of Learning. </a:t>
            </a:r>
            <a:r>
              <a:rPr lang="en-US" sz="1800" b="0" i="0" u="none" strike="noStrike">
                <a:solidFill>
                  <a:srgbClr val="000000"/>
                </a:solidFill>
                <a:effectLst/>
                <a:latin typeface="Georgia" panose="02040502050405020303" pitchFamily="18" charset="0"/>
              </a:rPr>
              <a:t>The Proposed 2023 Mathematics </a:t>
            </a:r>
            <a:r>
              <a:rPr lang="en-US" sz="1800" b="0" i="1" u="none" strike="noStrike">
                <a:solidFill>
                  <a:srgbClr val="000000"/>
                </a:solidFill>
                <a:effectLst/>
                <a:latin typeface="Georgia" panose="02040502050405020303" pitchFamily="18" charset="0"/>
              </a:rPr>
              <a:t>Standards of Learning (SOL)</a:t>
            </a:r>
            <a:r>
              <a:rPr lang="en-US" sz="1800" b="0" i="0" u="none" strike="noStrike">
                <a:solidFill>
                  <a:srgbClr val="000000"/>
                </a:solidFill>
                <a:effectLst/>
                <a:latin typeface="Georgia" panose="02040502050405020303" pitchFamily="18" charset="0"/>
              </a:rPr>
              <a:t> were approved by the Board of Education on August 31, 2023.</a:t>
            </a:r>
            <a:endParaRPr/>
          </a:p>
        </p:txBody>
      </p:sp>
      <p:sp>
        <p:nvSpPr>
          <p:cNvPr id="159" name="Google Shape;15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200"/>
              <a:t>The new numbering system for the standards makes it clear within which strand a standard exists. For instance, the sample shown on the screen highlights 3.NS.4. The number three indicates the grade level; NS indicates the Number and Number Sense Strand; and 4 indicates that this is the fourth standard of learning in this strand. The key shown at the bottom of the screen provides the abbreviations for each of the strands.</a:t>
            </a:r>
            <a:endParaRPr/>
          </a:p>
          <a:p>
            <a:pPr marL="457200" lvl="0" indent="-228600" algn="l" rtl="0">
              <a:lnSpc>
                <a:spcPct val="100000"/>
              </a:lnSpc>
              <a:spcBef>
                <a:spcPts val="0"/>
              </a:spcBef>
              <a:spcAft>
                <a:spcPts val="0"/>
              </a:spcAft>
              <a:buSzPts val="1100"/>
              <a:buNone/>
            </a:pPr>
            <a:endParaRPr sz="1200"/>
          </a:p>
          <a:p>
            <a:pPr marL="457200" lvl="0" indent="-228600" algn="l" rtl="0">
              <a:lnSpc>
                <a:spcPct val="100000"/>
              </a:lnSpc>
              <a:spcBef>
                <a:spcPts val="0"/>
              </a:spcBef>
              <a:spcAft>
                <a:spcPts val="0"/>
              </a:spcAft>
              <a:buSzPts val="1100"/>
              <a:buNone/>
            </a:pPr>
            <a:endParaRPr sz="1200"/>
          </a:p>
        </p:txBody>
      </p:sp>
      <p:sp>
        <p:nvSpPr>
          <p:cNvPr id="220" name="Google Shape;220;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An Overview of Revisions document has been created for each grade or course. This presentation provides a detailed comparison between the 2016 Standards of Learning and the 2023 Standards of Learning and is based upon the Overview of Revisions document, available on the VDOE Mathematics website.</a:t>
            </a:r>
          </a:p>
        </p:txBody>
      </p:sp>
    </p:spTree>
    <p:extLst>
      <p:ext uri="{BB962C8B-B14F-4D97-AF65-F5344CB8AC3E}">
        <p14:creationId xmlns:p14="http://schemas.microsoft.com/office/powerpoint/2010/main" val="2682175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At the end of the Overview of Revisions document there is a summary of changes table. One section of the table provides an overview of the changes to the numbering of the standards. Another section provides information regarding the prominent parameter changes and clarifications. Parameter changes and clarifications might be related to an increase or decrease in the limiters of the standards or the knowledge and skills; but might also be related to the depth of understanding of the content or scope of the content.</a:t>
            </a:r>
          </a:p>
        </p:txBody>
      </p:sp>
    </p:spTree>
    <p:extLst>
      <p:ext uri="{BB962C8B-B14F-4D97-AF65-F5344CB8AC3E}">
        <p14:creationId xmlns:p14="http://schemas.microsoft.com/office/powerpoint/2010/main" val="811921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The other two sections of the table include deletions from 2016 standards and any addition of content to the 2023 standards.</a:t>
            </a:r>
          </a:p>
          <a:p>
            <a:endParaRPr lang="en-US"/>
          </a:p>
        </p:txBody>
      </p:sp>
    </p:spTree>
    <p:extLst>
      <p:ext uri="{BB962C8B-B14F-4D97-AF65-F5344CB8AC3E}">
        <p14:creationId xmlns:p14="http://schemas.microsoft.com/office/powerpoint/2010/main" val="2091834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e603465f5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e603465f5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800" b="0" i="0" u="none" strike="noStrike">
                <a:solidFill>
                  <a:srgbClr val="000000"/>
                </a:solidFill>
                <a:effectLst/>
                <a:latin typeface="Arial" panose="020B0604020202020204" pitchFamily="34" charset="0"/>
              </a:rPr>
              <a:t>During the remainder of the presentation, we will take a closer look at the revisions to the 2016 standards that resulted in the new 2023 standards. </a:t>
            </a:r>
            <a:endParaRPr lang="en-US" sz="2400" b="0">
              <a:effectLst/>
            </a:endParaRPr>
          </a:p>
          <a:p>
            <a:pPr marL="158750" indent="0">
              <a:buNone/>
            </a:pPr>
            <a:endParaRPr sz="1400"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e5fa75be5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1e5fa75be59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First, we will discuss the standards in the Grade 3 Number and Number Sense Strand.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78e8ede6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a:solidFill>
                  <a:schemeClr val="dk1"/>
                </a:solidFill>
              </a:rPr>
              <a:t>SOL 3.1a in 2016 is now SOL 3.NS.1 in the 2023 Standards. Students will continue to use place value understanding to read and write the standard and word form of six-digit numbers. Additionally, students will need to understand the expanded form of six-digit numbers. Students will continue to represent numbers in a variety of ways as they compose and decompose numbers. </a:t>
            </a:r>
            <a:endParaRPr>
              <a:solidFill>
                <a:schemeClr val="dk1"/>
              </a:solidFill>
            </a:endParaRPr>
          </a:p>
        </p:txBody>
      </p:sp>
      <p:sp>
        <p:nvSpPr>
          <p:cNvPr id="341" name="Google Shape;341;g278e8ede6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78e8ede60b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Rounding whole numbers, a part of SOL 3.1b in the 2016 standards is now embedded in the computation and estimation standard 3.CE.1 in the 2023 standards as a strategy for determining the solution to an addition, subtraction, multiplication or division problem.</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348" name="Google Shape;348;g278e8ede60b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78e8ede60b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SOL 3.1c, comparing and ordering whole numbers, is now SOL 3.NS.2 in the 2023 standards. There are no significant changes in the content of this standard.</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348" name="Google Shape;348;g278e8ede60b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020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78e8ede60b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chemeClr val="dk1"/>
                </a:solidFill>
              </a:rPr>
              <a:t>SOL 3.2a-b in 2016 is now SOL 3.NS.3a-c in the 2023 Standards. Students will use mathematical reasoning and justify their fraction sense as they represent and compare proper and improper fractions as well as mixed numbers. Students should have experiences with fractions and mixed numbers with denominators of 2, 3, 4, 5, 6, 8, and 10 using the region/area, length and set models. These fractions and mixed numbers can be presented in context. </a:t>
            </a:r>
            <a:r>
              <a:rPr lang="en-US" sz="1000">
                <a:solidFill>
                  <a:schemeClr val="dk1"/>
                </a:solidFill>
              </a:rPr>
              <a:t>Students will also use mathematical reasoning and justification to compose and decompose fractions (proper and improper) with denominators of 2, 3, 4, 5, 6, 8, and 10 in multiple ways. </a:t>
            </a:r>
            <a:endParaRPr sz="1000"/>
          </a:p>
        </p:txBody>
      </p:sp>
      <p:sp>
        <p:nvSpPr>
          <p:cNvPr id="355" name="Google Shape;355;g278e8ede60b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b="0" i="0" dirty="0">
                <a:solidFill>
                  <a:srgbClr val="000000"/>
                </a:solidFill>
                <a:effectLst/>
                <a:latin typeface="Arial" panose="020B0604020202020204" pitchFamily="34" charset="0"/>
              </a:rPr>
              <a:t>The purpose of this presentation is to provide a comparison of the 2016 Mathematics Standards of Learning and the 2023 Mathematics Standards of Learning and to highlight changes in the knowledge and skills.</a:t>
            </a:r>
            <a:endParaRPr dirty="0"/>
          </a:p>
        </p:txBody>
      </p:sp>
      <p:sp>
        <p:nvSpPr>
          <p:cNvPr id="167" name="Google Shape;167;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78e8ede60b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chemeClr val="dk1"/>
                </a:solidFill>
              </a:rPr>
              <a:t>SOL 3.2c in 2016 is now 3.NS.3d-h in the 2023 Standards. Students will compare fractions to the benchmarks 0, 1 and ½ using area/region and length models. In addition, students will compare two fractions and/or mixed numbers with like numerators as well as fractions and mixed numbers with like denominators using the area/region and length models.  Students will also represent equivalent fractions with denominators of 2, 3, 4, 5, 6, 8, or 10 using region/area models and length models. </a:t>
            </a:r>
            <a:endParaRPr>
              <a:solidFill>
                <a:schemeClr val="dk1"/>
              </a:solidFill>
            </a:endParaRPr>
          </a:p>
          <a:p>
            <a:pPr marL="0" lvl="0" indent="0" algn="l" rtl="0">
              <a:spcBef>
                <a:spcPts val="0"/>
              </a:spcBef>
              <a:spcAft>
                <a:spcPts val="0"/>
              </a:spcAft>
              <a:buNone/>
            </a:pPr>
            <a:endParaRPr/>
          </a:p>
        </p:txBody>
      </p:sp>
      <p:sp>
        <p:nvSpPr>
          <p:cNvPr id="362" name="Google Shape;362;g278e8ede60b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78e8ede60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SOL 3.6a-c found in the Measurement and Geometry strand in 2016 is now 3.NS.4, a part of the Number and Number Sense strand in 2023. Students will solve problems, including those in context that involve counting, comparing, representing and making change for amounts up to $5.00. A content addition is that students will now be expected to construct a set of bills and coins to total a given amount of money whose value is $5.00 or less. </a:t>
            </a:r>
            <a:endParaRPr/>
          </a:p>
        </p:txBody>
      </p:sp>
      <p:sp>
        <p:nvSpPr>
          <p:cNvPr id="370" name="Google Shape;370;g278e8ede60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e5fa75be5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1e5fa75be59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Next, we will discuss the standards in the Grade 3 Computation and Estimation strand.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7b72de6dd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rPr>
              <a:t>SOL 3.3a-</a:t>
            </a:r>
            <a:r>
              <a:rPr lang="en-US">
                <a:solidFill>
                  <a:schemeClr val="dk1"/>
                </a:solidFill>
              </a:rPr>
              <a:t>b in 2016 is now SOL 3.CE.1a-e in the 2023 standards. In SOL 3.CE.1, students are asked to estimate, represent and justify their solution in addition to determining the answer to addition and subtraction problems. Students are expected to apply strategies and algorithms, including the standard algorithm, to determine the sum or difference. Whole number addends and minuends for this standard do not exceed 1,000, which is a change from the 2016 standards.</a:t>
            </a:r>
            <a:endParaRPr>
              <a:solidFill>
                <a:schemeClr val="dk1"/>
              </a:solidFill>
            </a:endParaRPr>
          </a:p>
        </p:txBody>
      </p:sp>
      <p:sp>
        <p:nvSpPr>
          <p:cNvPr id="383" name="Google Shape;383;g27b72de6dd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78e8ede60b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rPr>
              <a:t>SOL 3.17</a:t>
            </a:r>
            <a:r>
              <a:rPr lang="en-US">
                <a:solidFill>
                  <a:schemeClr val="dk1"/>
                </a:solidFill>
              </a:rPr>
              <a:t> in 2016 is now included in the Computation and Estimation Strand as 3.CE.1d in the 2023 standards. Students will Identify and use the appropriate symbol to distinguish between expressions that are equal and expressions that are not equal. The focus of SOL 3.CE.1 is for students to estimate, represent, solve, and justify solutions to single-step and multistep problems. A parameter change should be noted: students will now use whole numbers where addends and minuends do not exceed 1,000.</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390" name="Google Shape;390;g278e8ede60b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7bf0c2d5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a:solidFill>
                  <a:schemeClr val="dk1"/>
                </a:solidFill>
              </a:rPr>
              <a:t>SOL 3.4a-c in 2016 is now SOL 3.CE.2 in the 2023 Standards.</a:t>
            </a:r>
            <a:endParaRPr>
              <a:solidFill>
                <a:schemeClr val="dk1"/>
              </a:solidFill>
            </a:endParaRPr>
          </a:p>
        </p:txBody>
      </p:sp>
      <p:sp>
        <p:nvSpPr>
          <p:cNvPr id="397" name="Google Shape;397;g27bf0c2d5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7bf0c2d57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US">
                <a:solidFill>
                  <a:schemeClr val="dk1"/>
                </a:solidFill>
              </a:rPr>
              <a:t>Students will continue to demonstrate fluency with multiplications facts. However, students will now recall with automaticity multiplication and division facts through 10 </a:t>
            </a:r>
            <a:r>
              <a:rPr lang="en-US" sz="1100">
                <a:latin typeface="Georgia"/>
                <a:ea typeface="Georgia"/>
                <a:cs typeface="Georgia"/>
                <a:sym typeface="Georgia"/>
              </a:rPr>
              <a:t>× </a:t>
            </a:r>
            <a:r>
              <a:rPr lang="en-US">
                <a:solidFill>
                  <a:schemeClr val="dk1"/>
                </a:solidFill>
              </a:rPr>
              <a:t>10. Students should have experiences solving single step-contextual problems to better understand multiplication and division of whole numbers through 10 × 10. From the 2016 standards, SOL 3.17, which states that students will create equations to represent equivalent mathematical relationships using multiplication and or division facts, is now included in the Computation and Estimation strand as SOL 3.CE.2g in the 2023 standards.</a:t>
            </a:r>
            <a:endParaRPr>
              <a:solidFill>
                <a:schemeClr val="dk1"/>
              </a:solidFill>
            </a:endParaRPr>
          </a:p>
        </p:txBody>
      </p:sp>
      <p:sp>
        <p:nvSpPr>
          <p:cNvPr id="404" name="Google Shape;404;g27bf0c2d57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78e8ede60b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chemeClr val="dk1"/>
                </a:solidFill>
              </a:rPr>
              <a:t>SOL 3.4 has been deleted. Students will now solve single-step problems involving multiplication where one factor is 99 or less and the second factor is 5 or less in grade 4.</a:t>
            </a:r>
            <a:endParaRPr/>
          </a:p>
        </p:txBody>
      </p:sp>
      <p:sp>
        <p:nvSpPr>
          <p:cNvPr id="411" name="Google Shape;411;g278e8ede60b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78e8ede60b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chemeClr val="dk1"/>
                </a:solidFill>
              </a:rPr>
              <a:t>SOL 3.5 has been deleted. Students will now solve practical problems involving addition and subtraction of fractions in grade 4.</a:t>
            </a:r>
            <a:endParaRPr sz="1000"/>
          </a:p>
        </p:txBody>
      </p:sp>
      <p:sp>
        <p:nvSpPr>
          <p:cNvPr id="425" name="Google Shape;425;g278e8ede60b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e5fa75be5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g1e5fa75be59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We will now discuss the standards in the Grade 3 Measurement and Geometry strand.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200"/>
              <a:t>During this presentation, information will be shared regarding the 2023 Mathematics Standards of Learning documents that are currently available and the focus of the 2023 standards. Then a detailed comparison of the 2016 standards to the newly adopted 2023 standards will be provided. </a:t>
            </a:r>
            <a:endParaRPr/>
          </a:p>
        </p:txBody>
      </p:sp>
      <p:sp>
        <p:nvSpPr>
          <p:cNvPr id="175" name="Google Shape;175;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01968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790994bbd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chemeClr val="dk1"/>
                </a:solidFill>
              </a:rPr>
              <a:t>SOL 3.6 has been moved to the Number and Number Sense strand. It is now labeled as SOL 3.NS.4 and was discussed previously in this presentation.</a:t>
            </a:r>
            <a:endParaRPr sz="1000"/>
          </a:p>
        </p:txBody>
      </p:sp>
      <p:sp>
        <p:nvSpPr>
          <p:cNvPr id="437" name="Google Shape;437;g2790994bbd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790994bbd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chemeClr val="dk1"/>
                </a:solidFill>
              </a:rPr>
              <a:t>SOL 3.7 in 2016 is now SOL 3.MG.1 in the 2023 Standards. Students will reason mathematically to estimate and measure length and liquid volume. Students will now also estimate and measure weight or mass to the nearest pound or kilogram. Students will justify whether an estimate or an exact measurement is needed for a contextual situation and choose an appropriate unit, and will compare their estimates of length, weight, or liquid volume to the actual measurements.</a:t>
            </a:r>
            <a:endParaRPr>
              <a:solidFill>
                <a:schemeClr val="dk1"/>
              </a:solidFill>
            </a:endParaRPr>
          </a:p>
          <a:p>
            <a:pPr marL="0" lvl="0" indent="0" algn="l" rtl="0">
              <a:spcBef>
                <a:spcPts val="0"/>
              </a:spcBef>
              <a:spcAft>
                <a:spcPts val="0"/>
              </a:spcAft>
              <a:buNone/>
            </a:pPr>
            <a:endParaRPr/>
          </a:p>
        </p:txBody>
      </p:sp>
      <p:sp>
        <p:nvSpPr>
          <p:cNvPr id="444" name="Google Shape;444;g2790994bbd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790994bbd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chemeClr val="dk1"/>
                </a:solidFill>
              </a:rPr>
              <a:t>SOL 3.8 in 2016 is now SOL 3.MG.2 in the 2023 Standards. Students will use multiple representations to estimate and solve problems involving area and perimeter. Experiences should provide students with opportunities to describe and give examples of area and perimeter as a measurement in contextual situations. Students are also expected to determine the perimeter of a polygon when given the lengths of all sides of the polygon.</a:t>
            </a:r>
            <a:endParaRPr sz="1000"/>
          </a:p>
        </p:txBody>
      </p:sp>
      <p:sp>
        <p:nvSpPr>
          <p:cNvPr id="454" name="Google Shape;454;g2790994bbd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790994bbd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chemeClr val="dk1"/>
                </a:solidFill>
              </a:rPr>
              <a:t>SOL 3.9a-b in 2016 is now SOL 3.MG.3 in the 2023 Standards. Students will demonstrate an understanding of the concept of time to the nearest minute. Students will continue to tell and write time, match times on analog and digital clocks and solve single-step contextual problems involving elapsed time in one-hour increments.</a:t>
            </a:r>
            <a:endParaRPr sz="1000"/>
          </a:p>
        </p:txBody>
      </p:sp>
      <p:sp>
        <p:nvSpPr>
          <p:cNvPr id="463" name="Google Shape;463;g2790994bbd3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790994bbd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SOL 3.9 in the 2016 standards includes identifying equivalent periods of time and solving practical problems related to equivalent periods of time. This content is no longer in the Grade 3 mathematics standards. Identifying the number of minutes in an hour and the number of hours in a day has been moved to Grade 2. Identifying equivalent relationships and solving practical problems related to equivalent periods of time has been deleted from the Grade 3 standards.</a:t>
            </a:r>
            <a:endParaRPr/>
          </a:p>
        </p:txBody>
      </p:sp>
      <p:sp>
        <p:nvSpPr>
          <p:cNvPr id="470" name="Google Shape;470;g2790994bbd3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790994bbd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chemeClr val="dk1"/>
                </a:solidFill>
              </a:rPr>
              <a:t>SOL 3.10 in the 2016 standards states that students will read temperature to the nearest degree. This content has been removed from the Grade 3 mathematics standards. It is included in the Grade 3 Science standards.</a:t>
            </a:r>
            <a:endParaRPr>
              <a:solidFill>
                <a:schemeClr val="dk1"/>
              </a:solidFill>
            </a:endParaRPr>
          </a:p>
          <a:p>
            <a:pPr marL="0" lvl="0" indent="0" algn="l" rtl="0">
              <a:spcBef>
                <a:spcPts val="0"/>
              </a:spcBef>
              <a:spcAft>
                <a:spcPts val="0"/>
              </a:spcAft>
              <a:buNone/>
            </a:pPr>
            <a:endParaRPr/>
          </a:p>
        </p:txBody>
      </p:sp>
      <p:sp>
        <p:nvSpPr>
          <p:cNvPr id="477" name="Google Shape;477;g2790994bbd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790994bbd3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SOL 3.11 in the 2016 standards states that students will identify and draw representations of points, lines, line segments, rays, and angles. This content has been deleted from the Grade 3 standards and is included in the Grade 4 standards. </a:t>
            </a:r>
            <a:endParaRPr/>
          </a:p>
        </p:txBody>
      </p:sp>
      <p:sp>
        <p:nvSpPr>
          <p:cNvPr id="484" name="Google Shape;484;g2790994bbd3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790994bbd3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chemeClr val="dk1"/>
                </a:solidFill>
              </a:rPr>
              <a:t>SOL 3.12 in 2016 is now 3.MG.4 in the 2023 Standards. Polygons will be limited to triangles, quadrilaterals, pentagons, hexagons, and octagons. Heptagons, nonagons, and decagons are deleted from the grade 3 mathematics standards. In addition, students should have experiences classifying and comparing polygons. </a:t>
            </a:r>
            <a:endParaRPr>
              <a:solidFill>
                <a:schemeClr val="dk1"/>
              </a:solidFill>
            </a:endParaRPr>
          </a:p>
        </p:txBody>
      </p:sp>
      <p:sp>
        <p:nvSpPr>
          <p:cNvPr id="491" name="Google Shape;491;g2790994bbd3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790994bbd3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chemeClr val="dk1"/>
                </a:solidFill>
              </a:rPr>
              <a:t>SOL 3.13 in the 2016 standards states that students will identify and describe congruent and noncongruent figures. This content has been removed from the grade 3 mathematics standards and this skill is now included in Grade 2. </a:t>
            </a:r>
            <a:endParaRPr>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
        <p:nvSpPr>
          <p:cNvPr id="499" name="Google Shape;499;g2790994bbd3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e5fa75be5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g1e5fa75be59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Next, we will discuss the standards in the Grade 3 Probability and Statistics strand.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a:solidFill>
                  <a:srgbClr val="000000"/>
                </a:solidFill>
                <a:effectLst/>
                <a:latin typeface="Arial" panose="020B0604020202020204" pitchFamily="34" charset="0"/>
              </a:rPr>
              <a:t>The focus areas of the 2023 Mathematics Standards of Learning are included in the following slides.</a:t>
            </a:r>
            <a:endParaRPr/>
          </a:p>
        </p:txBody>
      </p:sp>
      <p:sp>
        <p:nvSpPr>
          <p:cNvPr id="205" name="Google Shape;20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5085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790994bbd3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SOL 3.14 from the 2016 standards states that students will investigate and describe the concept of probability as a measurement of chance and list possible outcomes for a single event. This content has been removed from the Grade 3 mathematics standards and these skills are now included in Grade 4.</a:t>
            </a:r>
            <a:endParaRPr>
              <a:solidFill>
                <a:schemeClr val="dk1"/>
              </a:solidFill>
            </a:endParaRPr>
          </a:p>
          <a:p>
            <a:pPr marL="0" lvl="0" indent="0" algn="l" rtl="0">
              <a:spcBef>
                <a:spcPts val="0"/>
              </a:spcBef>
              <a:spcAft>
                <a:spcPts val="0"/>
              </a:spcAft>
              <a:buNone/>
            </a:pPr>
            <a:endParaRPr/>
          </a:p>
        </p:txBody>
      </p:sp>
      <p:sp>
        <p:nvSpPr>
          <p:cNvPr id="511" name="Google Shape;511;g2790994bbd3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790994bbd3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chemeClr val="dk1"/>
                </a:solidFill>
              </a:rPr>
              <a:t>SOL 3.15 in 2016 is now SOL 3.PS.1 in the 2023 Standards. The student will apply the data cycle with a focus on pictographs and bar graphs. The data cycle requires students to formulate questions; collect or acquire data; organize and represent data; and analyze data and communicate results. Students should have experiences working with data limited to 30 or fewer data points for no more than eight categories. This is an increase from the 2016 standard which was limited to 16 or fewer data points for no more than four categories. </a:t>
            </a:r>
            <a:endParaRPr>
              <a:solidFill>
                <a:schemeClr val="dk1"/>
              </a:solidFill>
            </a:endParaRPr>
          </a:p>
        </p:txBody>
      </p:sp>
      <p:sp>
        <p:nvSpPr>
          <p:cNvPr id="518" name="Google Shape;518;g2790994bbd3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790994bbd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chemeClr val="dk1"/>
                </a:solidFill>
              </a:rPr>
              <a:t>As part of the data cycle, students will continue to analyze data represented in pictographs and bar graphs, and to communicate results orally and in writing. Additionally, students will make inferences about data represented in pictographs and bar graphs, will use characteristics of the data to draw conclusions about the data and make predictions based on the data, and will so</a:t>
            </a:r>
            <a:r>
              <a:rPr lang="en-US">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lve one- and two-step addition and subtraction problems using data from pictographs and bar graphs.</a:t>
            </a:r>
            <a:endParaRPr lang="en-US">
              <a:solidFill>
                <a:schemeClr val="dk1"/>
              </a:solidFill>
            </a:endParaRPr>
          </a:p>
          <a:p>
            <a:pPr marL="0" lvl="0" indent="0" algn="l" rtl="0">
              <a:spcBef>
                <a:spcPts val="0"/>
              </a:spcBef>
              <a:spcAft>
                <a:spcPts val="0"/>
              </a:spcAft>
              <a:buNone/>
            </a:pPr>
            <a:endParaRPr lang="en-US"/>
          </a:p>
        </p:txBody>
      </p:sp>
      <p:sp>
        <p:nvSpPr>
          <p:cNvPr id="525" name="Google Shape;525;g2790994bbd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e5fa75be5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g1e5fa75be59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Next, we will discuss the standards in the Grade 3 Patterns, Functions, and Algebra strand.</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790994bbd3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chemeClr val="dk1"/>
                </a:solidFill>
              </a:rPr>
              <a:t>SOL 3.16 in the 2016 standards is now SOL 3.PFA.1 in the 2023 Standards. </a:t>
            </a:r>
            <a:r>
              <a:rPr lang="en-US">
                <a:solidFill>
                  <a:srgbClr val="202020"/>
                </a:solidFill>
              </a:rPr>
              <a:t>Students will identify, describe, extend, </a:t>
            </a:r>
            <a:r>
              <a:rPr lang="en-US">
                <a:solidFill>
                  <a:schemeClr val="dk1"/>
                </a:solidFill>
              </a:rPr>
              <a:t>and create increasing and decreasing patterns</a:t>
            </a:r>
            <a:r>
              <a:rPr lang="en-US">
                <a:solidFill>
                  <a:srgbClr val="202020"/>
                </a:solidFill>
              </a:rPr>
              <a:t> (limited to addition and subtraction of whole numbers), including those in context, using various representations.</a:t>
            </a:r>
            <a:r>
              <a:rPr lang="en-US">
                <a:solidFill>
                  <a:schemeClr val="dk1"/>
                </a:solidFill>
              </a:rPr>
              <a:t> Student should have experiences that require them to  investigate and explain connections between various representations of growing patterns. Identifying, describing, creating, and extending repeating patterns has been removed from Grade 3 and is now included in Grades 1 and 2. Patterns in tables, including solving problems that involve the application of input and output rules and determining the missing values in a table, has been removed from Grade 3 and is now included in Grade 4.</a:t>
            </a:r>
            <a:endParaRPr>
              <a:solidFill>
                <a:schemeClr val="dk1"/>
              </a:solidFill>
            </a:endParaRPr>
          </a:p>
          <a:p>
            <a:pPr marL="0" lvl="0" indent="0" algn="l" rtl="0">
              <a:spcBef>
                <a:spcPts val="0"/>
              </a:spcBef>
              <a:spcAft>
                <a:spcPts val="0"/>
              </a:spcAft>
              <a:buNone/>
            </a:pPr>
            <a:endParaRPr/>
          </a:p>
        </p:txBody>
      </p:sp>
      <p:sp>
        <p:nvSpPr>
          <p:cNvPr id="537" name="Google Shape;537;g2790994bbd3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790994bbd3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chemeClr val="dk1"/>
                </a:solidFill>
              </a:rPr>
              <a:t>SOL 3.17 in the 2016 standards in now included in 3.CE.1 and 3.CE.2 in the 2023 Standards. Identifying and using the appropriate symbol to distinguish between expressions that are equal and expressions that are not equal has moved to 3.CE.1 while creating equations to represent equivalent mathematical relationships has moved to 3.CE.2. These standards were discussed previously in the presentation.</a:t>
            </a:r>
            <a:endParaRPr>
              <a:solidFill>
                <a:schemeClr val="dk1"/>
              </a:solidFill>
            </a:endParaRPr>
          </a:p>
          <a:p>
            <a:pPr marL="0" lvl="0" indent="0" algn="l" rtl="0">
              <a:spcBef>
                <a:spcPts val="0"/>
              </a:spcBef>
              <a:spcAft>
                <a:spcPts val="0"/>
              </a:spcAft>
              <a:buNone/>
            </a:pPr>
            <a:endParaRPr/>
          </a:p>
        </p:txBody>
      </p:sp>
      <p:sp>
        <p:nvSpPr>
          <p:cNvPr id="545" name="Google Shape;545;g2790994bbd3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e5fa75be5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g1e5fa75be59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sym typeface="Calibri"/>
              </a:rPr>
              <a:t>This concludes the presentation on the 2023 Grade 3 Mathematics Standards of Learning revisions. It may be helpful to refer back to this presentation as you are using the Overview of Revisions document to plan for instruction. Should you have any questions, feel free to contact the Virginia Department of Education's Mathematics Team at the email address shown on the screen.</a:t>
            </a:r>
            <a:endParaRPr lang="en-US"/>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a:t>The Mathematics Standards of Learning include challenging mathematics content, reinforce foundational mathematics skills, support the application of mathematical concepts, and build coherently in complexity across grade levels.</a:t>
            </a:r>
          </a:p>
          <a:p>
            <a:pPr marL="457200" marR="0" lvl="0" indent="-228600" algn="l" rtl="0">
              <a:lnSpc>
                <a:spcPct val="100000"/>
              </a:lnSpc>
              <a:spcBef>
                <a:spcPts val="0"/>
              </a:spcBef>
              <a:spcAft>
                <a:spcPts val="0"/>
              </a:spcAft>
              <a:buClr>
                <a:srgbClr val="000000"/>
              </a:buClr>
              <a:buSzPts val="1100"/>
              <a:buFont typeface="Arial"/>
              <a:buNone/>
            </a:pPr>
            <a:endParaRPr lang="en-US"/>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212" name="Google Shape;212;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5352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en-US" sz="1800" b="0" i="0">
                <a:solidFill>
                  <a:srgbClr val="000000"/>
                </a:solidFill>
                <a:effectLst/>
                <a:latin typeface="Times New Roman" panose="02020603050405020304" pitchFamily="18" charset="0"/>
              </a:rPr>
              <a:t>There are six Guiding Principles included in the Virginia’s 2023 Mathematics Standards of Learning document that represent the values and beliefs upon which the revised standards were created. Preparing Virginia’s students to pursue higher education, to compete in a modern workforce, and to be informed citizens requires rigorous mathematical knowledge and skills. Students must gain an understanding of fundamental ideas in number sense, computation, measurement, geometry, probability, data analysis and statistics, and algebra and functions, and they must develop proficiency in mathematical skills. </a:t>
            </a:r>
            <a:r>
              <a:rPr lang="en-US" sz="1100" b="0" i="0">
                <a:solidFill>
                  <a:srgbClr val="000000"/>
                </a:solidFill>
                <a:effectLst/>
                <a:latin typeface="Times New Roman" panose="02020603050405020304" pitchFamily="18" charset="0"/>
              </a:rPr>
              <a:t>The six guiding principles are as follows:</a:t>
            </a:r>
            <a:endParaRPr lang="en-US" b="0" i="0">
              <a:solidFill>
                <a:srgbClr val="000000"/>
              </a:solidFill>
              <a:effectLst/>
              <a:latin typeface="Segoe UI" panose="020B0502040204020203" pitchFamily="34" charset="0"/>
            </a:endParaRPr>
          </a:p>
          <a:p>
            <a:pPr marL="158750" indent="0" algn="l" rtl="0" fontAlgn="base">
              <a:buNone/>
            </a:pPr>
            <a:endParaRPr lang="en-US" b="0" i="0">
              <a:solidFill>
                <a:srgbClr val="000000"/>
              </a:solidFill>
              <a:effectLst/>
              <a:latin typeface="Segoe UI" panose="020B0502040204020203" pitchFamily="34" charset="0"/>
            </a:endParaRPr>
          </a:p>
          <a:p>
            <a:pPr algn="l" rtl="0" fontAlgn="base">
              <a:buFont typeface="+mj-lt"/>
              <a:buAutoNum type="arabicPeriod"/>
            </a:pPr>
            <a:r>
              <a:rPr lang="en-US" sz="1800" b="1" i="0">
                <a:solidFill>
                  <a:srgbClr val="000000"/>
                </a:solidFill>
                <a:effectLst/>
                <a:latin typeface="Times New Roman" panose="02020603050405020304" pitchFamily="18" charset="0"/>
              </a:rPr>
              <a:t>Raise the Floor; Remove the Ceiling: </a:t>
            </a:r>
            <a:r>
              <a:rPr lang="en-US" sz="1800" b="0" i="0">
                <a:solidFill>
                  <a:srgbClr val="000000"/>
                </a:solidFill>
                <a:effectLst/>
                <a:latin typeface="Times New Roman" panose="02020603050405020304" pitchFamily="18" charset="0"/>
              </a:rPr>
              <a:t> </a:t>
            </a:r>
          </a:p>
          <a:p>
            <a:pPr algn="l" rtl="0" fontAlgn="base">
              <a:buFont typeface="+mj-lt"/>
              <a:buAutoNum type="arabicPeriod" startAt="2"/>
            </a:pPr>
            <a:r>
              <a:rPr lang="en-US" sz="1800" b="1" i="0">
                <a:solidFill>
                  <a:srgbClr val="000000"/>
                </a:solidFill>
                <a:effectLst/>
                <a:latin typeface="Times New Roman" panose="02020603050405020304" pitchFamily="18" charset="0"/>
              </a:rPr>
              <a:t>Ensure Every Student Builds Strong Mathematics Foundational Skills: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3"/>
            </a:pPr>
            <a:r>
              <a:rPr lang="en-US" sz="1800" b="1" i="0">
                <a:solidFill>
                  <a:srgbClr val="000000"/>
                </a:solidFill>
                <a:effectLst/>
                <a:latin typeface="Times New Roman" panose="02020603050405020304" pitchFamily="18" charset="0"/>
              </a:rPr>
              <a:t>Master Critical Content: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4"/>
            </a:pPr>
            <a:r>
              <a:rPr lang="en-US" sz="1800" b="1" i="0">
                <a:solidFill>
                  <a:srgbClr val="000000"/>
                </a:solidFill>
                <a:effectLst/>
                <a:latin typeface="Times New Roman" panose="02020603050405020304" pitchFamily="18" charset="0"/>
              </a:rPr>
              <a:t>Integrate Mathematics Across All Content Areas: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5"/>
            </a:pPr>
            <a:r>
              <a:rPr lang="en-US" sz="1800" b="1" i="0">
                <a:solidFill>
                  <a:srgbClr val="000000"/>
                </a:solidFill>
                <a:effectLst/>
                <a:latin typeface="Times New Roman" panose="02020603050405020304" pitchFamily="18" charset="0"/>
              </a:rPr>
              <a:t>Prepare Teachers to Teach Mathematics Accurately and Effectively: </a:t>
            </a:r>
            <a:r>
              <a:rPr lang="en-US" sz="1800" b="0" i="0">
                <a:solidFill>
                  <a:srgbClr val="000000"/>
                </a:solidFill>
                <a:effectLst/>
                <a:latin typeface="Times New Roman" panose="02020603050405020304" pitchFamily="18" charset="0"/>
              </a:rPr>
              <a:t> </a:t>
            </a:r>
            <a:endParaRPr lang="en-US" sz="1100" b="0" i="0">
              <a:solidFill>
                <a:srgbClr val="000000"/>
              </a:solidFill>
              <a:effectLst/>
              <a:latin typeface="Segoe UI" panose="020B0502040204020203" pitchFamily="34" charset="0"/>
            </a:endParaRPr>
          </a:p>
          <a:p>
            <a:pPr algn="l" rtl="0" fontAlgn="base">
              <a:buFont typeface="+mj-lt"/>
              <a:buAutoNum type="arabicPeriod" startAt="5"/>
            </a:pPr>
            <a:r>
              <a:rPr lang="en-US" sz="1800" b="1" i="0">
                <a:solidFill>
                  <a:srgbClr val="000000"/>
                </a:solidFill>
                <a:effectLst/>
                <a:latin typeface="Times New Roman" panose="02020603050405020304" pitchFamily="18" charset="0"/>
              </a:rPr>
              <a:t>Apply Mathematics to Better Use Technology: </a:t>
            </a:r>
            <a:r>
              <a:rPr lang="en-US" sz="1800" b="0" i="0">
                <a:solidFill>
                  <a:srgbClr val="000000"/>
                </a:solidFill>
                <a:effectLst/>
                <a:latin typeface="Times New Roman" panose="02020603050405020304" pitchFamily="18" charset="0"/>
              </a:rPr>
              <a:t> </a:t>
            </a:r>
          </a:p>
          <a:p>
            <a:pPr marL="158750" indent="0">
              <a:buNone/>
            </a:pPr>
            <a:endParaRPr lang="en-US"/>
          </a:p>
        </p:txBody>
      </p:sp>
    </p:spTree>
    <p:extLst>
      <p:ext uri="{BB962C8B-B14F-4D97-AF65-F5344CB8AC3E}">
        <p14:creationId xmlns:p14="http://schemas.microsoft.com/office/powerpoint/2010/main" val="153754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3" name="Google Shape;24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sz="1200"/>
              <a:t>The 2023 Mathematics Standards of Learning </a:t>
            </a:r>
            <a:r>
              <a:rPr lang="en-US" sz="1800">
                <a:solidFill>
                  <a:srgbClr val="000000"/>
                </a:solidFill>
                <a:effectLst/>
                <a:latin typeface="Times New Roman" panose="02020603050405020304" pitchFamily="18" charset="0"/>
                <a:ea typeface="Calibri" panose="020F0502020204030204" pitchFamily="34" charset="0"/>
              </a:rPr>
              <a:t>foster the application of the five mathematical process goals including reasoning, communication, problem solving, connections, and representation, and set students up to recognize and see mathematics in real-world applications. These processes support students in building an understanding of mathematics.</a:t>
            </a:r>
            <a:endParaRPr lang="en-US" sz="1200"/>
          </a:p>
          <a:p>
            <a:pPr marL="457200" marR="0" lvl="0" indent="-228600" algn="l" rtl="0">
              <a:lnSpc>
                <a:spcPct val="100000"/>
              </a:lnSpc>
              <a:spcBef>
                <a:spcPts val="0"/>
              </a:spcBef>
              <a:spcAft>
                <a:spcPts val="0"/>
              </a:spcAft>
              <a:buClr>
                <a:srgbClr val="000000"/>
              </a:buClr>
              <a:buSzPts val="1100"/>
              <a:buFont typeface="Arial"/>
              <a:buNone/>
            </a:pPr>
            <a:endParaRPr sz="1200"/>
          </a:p>
        </p:txBody>
      </p:sp>
      <p:sp>
        <p:nvSpPr>
          <p:cNvPr id="244" name="Google Shape;244;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7610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a:solidFill>
                  <a:srgbClr val="000000"/>
                </a:solidFill>
                <a:effectLst/>
                <a:latin typeface="Arial" panose="020B0604020202020204" pitchFamily="34" charset="0"/>
              </a:rPr>
              <a:t>Virginia Department of Education documents supporting the transition to the 2023 Mathematics Standards of Learning will now be shared. Additional resources supporting the implementation of the 2023 Mathematics Standards of Learning will be made available on the VDOE Mathematics SOL website.</a:t>
            </a:r>
            <a:endParaRPr/>
          </a:p>
        </p:txBody>
      </p:sp>
      <p:sp>
        <p:nvSpPr>
          <p:cNvPr id="182" name="Google Shape;1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246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The 2023 Mathematics Standards of Learning Document includes the standards and the knowledge and skills associated with each standard. This slide shows an example from the Grade 3 Standards Document.</a:t>
            </a:r>
          </a:p>
          <a:p>
            <a:pPr marL="158750" indent="0">
              <a:buNone/>
            </a:pPr>
            <a:endParaRPr lang="en-US"/>
          </a:p>
        </p:txBody>
      </p:sp>
    </p:spTree>
    <p:extLst>
      <p:ext uri="{BB962C8B-B14F-4D97-AF65-F5344CB8AC3E}">
        <p14:creationId xmlns:p14="http://schemas.microsoft.com/office/powerpoint/2010/main" val="1347354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bg>
      <p:bgPr>
        <a:gradFill>
          <a:gsLst>
            <a:gs pos="0">
              <a:srgbClr val="3E588E"/>
            </a:gs>
            <a:gs pos="50000">
              <a:srgbClr val="1D417D"/>
            </a:gs>
            <a:gs pos="100000">
              <a:srgbClr val="003064"/>
            </a:gs>
          </a:gsLst>
          <a:lin ang="5400012" scaled="0"/>
        </a:gradFill>
        <a:effectLst/>
      </p:bgPr>
    </p:bg>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20"/>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4" name="Google Shape;14;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20"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 name="Google Shape;18;p20"/>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3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accent3"/>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75" name="Google Shape;75;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31"/>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31"/>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5"/>
        <p:cNvGrpSpPr/>
        <p:nvPr/>
      </p:nvGrpSpPr>
      <p:grpSpPr>
        <a:xfrm>
          <a:off x="0" y="0"/>
          <a:ext cx="0" cy="0"/>
          <a:chOff x="0" y="0"/>
          <a:chExt cx="0" cy="0"/>
        </a:xfrm>
      </p:grpSpPr>
      <p:sp>
        <p:nvSpPr>
          <p:cNvPr id="86" name="Google Shape;86;p32"/>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32"/>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3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32"/>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3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4"/>
        <p:cNvGrpSpPr/>
        <p:nvPr/>
      </p:nvGrpSpPr>
      <p:grpSpPr>
        <a:xfrm>
          <a:off x="0" y="0"/>
          <a:ext cx="0" cy="0"/>
          <a:chOff x="0" y="0"/>
          <a:chExt cx="0" cy="0"/>
        </a:xfrm>
      </p:grpSpPr>
      <p:sp>
        <p:nvSpPr>
          <p:cNvPr id="95" name="Google Shape;95;p3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3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04800" algn="l">
              <a:lnSpc>
                <a:spcPct val="90000"/>
              </a:lnSpc>
              <a:spcBef>
                <a:spcPts val="400"/>
              </a:spcBef>
              <a:spcAft>
                <a:spcPts val="0"/>
              </a:spcAft>
              <a:buSzPts val="1200"/>
              <a:buChar char="o"/>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7" name="Google Shape;97;p3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8" name="Google Shape;98;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
        <p:cNvGrpSpPr/>
        <p:nvPr/>
      </p:nvGrpSpPr>
      <p:grpSpPr>
        <a:xfrm>
          <a:off x="0" y="0"/>
          <a:ext cx="0" cy="0"/>
          <a:chOff x="0" y="0"/>
          <a:chExt cx="0" cy="0"/>
        </a:xfrm>
      </p:grpSpPr>
      <p:sp>
        <p:nvSpPr>
          <p:cNvPr id="102" name="Google Shape;102;p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34"/>
          <p:cNvSpPr>
            <a:spLocks noGrp="1"/>
          </p:cNvSpPr>
          <p:nvPr>
            <p:ph type="pic" idx="2"/>
          </p:nvPr>
        </p:nvSpPr>
        <p:spPr>
          <a:xfrm>
            <a:off x="3887391" y="740569"/>
            <a:ext cx="4629300" cy="3655200"/>
          </a:xfrm>
          <a:prstGeom prst="rect">
            <a:avLst/>
          </a:prstGeom>
          <a:noFill/>
          <a:ln>
            <a:noFill/>
          </a:ln>
        </p:spPr>
      </p:sp>
      <p:sp>
        <p:nvSpPr>
          <p:cNvPr id="104" name="Google Shape;104;p3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5" name="Google Shape;105;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8"/>
        <p:cNvGrpSpPr/>
        <p:nvPr/>
      </p:nvGrpSpPr>
      <p:grpSpPr>
        <a:xfrm>
          <a:off x="0" y="0"/>
          <a:ext cx="0" cy="0"/>
          <a:chOff x="0" y="0"/>
          <a:chExt cx="0" cy="0"/>
        </a:xfrm>
      </p:grpSpPr>
      <p:sp>
        <p:nvSpPr>
          <p:cNvPr id="109" name="Google Shape;109;p3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35"/>
          <p:cNvSpPr>
            <a:spLocks noGrp="1"/>
          </p:cNvSpPr>
          <p:nvPr>
            <p:ph type="pic" idx="2"/>
          </p:nvPr>
        </p:nvSpPr>
        <p:spPr>
          <a:xfrm>
            <a:off x="3887391" y="740569"/>
            <a:ext cx="4629300" cy="1694400"/>
          </a:xfrm>
          <a:prstGeom prst="rect">
            <a:avLst/>
          </a:prstGeom>
          <a:noFill/>
          <a:ln>
            <a:noFill/>
          </a:ln>
        </p:spPr>
      </p:sp>
      <p:sp>
        <p:nvSpPr>
          <p:cNvPr id="111" name="Google Shape;111;p3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2" name="Google Shape;112;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35"/>
          <p:cNvSpPr>
            <a:spLocks noGrp="1"/>
          </p:cNvSpPr>
          <p:nvPr>
            <p:ph type="pic" idx="3"/>
          </p:nvPr>
        </p:nvSpPr>
        <p:spPr>
          <a:xfrm>
            <a:off x="3887391" y="2588632"/>
            <a:ext cx="2227800" cy="1694400"/>
          </a:xfrm>
          <a:prstGeom prst="rect">
            <a:avLst/>
          </a:prstGeom>
          <a:noFill/>
          <a:ln>
            <a:noFill/>
          </a:ln>
        </p:spPr>
      </p:sp>
      <p:sp>
        <p:nvSpPr>
          <p:cNvPr id="116" name="Google Shape;116;p35"/>
          <p:cNvSpPr>
            <a:spLocks noGrp="1"/>
          </p:cNvSpPr>
          <p:nvPr>
            <p:ph type="pic" idx="4"/>
          </p:nvPr>
        </p:nvSpPr>
        <p:spPr>
          <a:xfrm>
            <a:off x="6287691" y="2588631"/>
            <a:ext cx="2227800" cy="16944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7"/>
        <p:cNvGrpSpPr/>
        <p:nvPr/>
      </p:nvGrpSpPr>
      <p:grpSpPr>
        <a:xfrm>
          <a:off x="0" y="0"/>
          <a:ext cx="0" cy="0"/>
          <a:chOff x="0" y="0"/>
          <a:chExt cx="0" cy="0"/>
        </a:xfrm>
      </p:grpSpPr>
      <p:sp>
        <p:nvSpPr>
          <p:cNvPr id="118" name="Google Shape;118;p36"/>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36"/>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20" name="Google Shape;120;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123"/>
        <p:cNvGrpSpPr/>
        <p:nvPr/>
      </p:nvGrpSpPr>
      <p:grpSpPr>
        <a:xfrm>
          <a:off x="0" y="0"/>
          <a:ext cx="0" cy="0"/>
          <a:chOff x="0" y="0"/>
          <a:chExt cx="0" cy="0"/>
        </a:xfrm>
      </p:grpSpPr>
      <p:sp>
        <p:nvSpPr>
          <p:cNvPr id="124" name="Google Shape;124;p37"/>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37"/>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26" name="Google Shape;126;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37"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0" name="Google Shape;130;p37"/>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131"/>
        <p:cNvGrpSpPr/>
        <p:nvPr/>
      </p:nvGrpSpPr>
      <p:grpSpPr>
        <a:xfrm>
          <a:off x="0" y="0"/>
          <a:ext cx="0" cy="0"/>
          <a:chOff x="0" y="0"/>
          <a:chExt cx="0" cy="0"/>
        </a:xfrm>
      </p:grpSpPr>
      <p:sp>
        <p:nvSpPr>
          <p:cNvPr id="132" name="Google Shape;132;p38"/>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38"/>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34" name="Google Shape;134;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7"/>
        <p:cNvGrpSpPr/>
        <p:nvPr/>
      </p:nvGrpSpPr>
      <p:grpSpPr>
        <a:xfrm>
          <a:off x="0" y="0"/>
          <a:ext cx="0" cy="0"/>
          <a:chOff x="0" y="0"/>
          <a:chExt cx="0" cy="0"/>
        </a:xfrm>
      </p:grpSpPr>
      <p:sp>
        <p:nvSpPr>
          <p:cNvPr id="138" name="Google Shape;138;p39"/>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39"/>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39"/>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24"/>
          <p:cNvSpPr txBox="1">
            <a:spLocks noGrp="1"/>
          </p:cNvSpPr>
          <p:nvPr>
            <p:ph type="title"/>
          </p:nvPr>
        </p:nvSpPr>
        <p:spPr>
          <a:xfrm>
            <a:off x="0" y="1"/>
            <a:ext cx="9144000" cy="992981"/>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3600" cap="small">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24"/>
          <p:cNvSpPr txBox="1">
            <a:spLocks noGrp="1"/>
          </p:cNvSpPr>
          <p:nvPr>
            <p:ph type="body" idx="1"/>
          </p:nvPr>
        </p:nvSpPr>
        <p:spPr>
          <a:xfrm>
            <a:off x="628650" y="1094198"/>
            <a:ext cx="7886700" cy="35385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02894" algn="l">
              <a:lnSpc>
                <a:spcPct val="90000"/>
              </a:lnSpc>
              <a:spcBef>
                <a:spcPts val="375"/>
              </a:spcBef>
              <a:spcAft>
                <a:spcPts val="0"/>
              </a:spcAft>
              <a:buSzPts val="1170"/>
              <a:buChar char="o"/>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40"/>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7" name="Google Shape;147;p4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40"/>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9" name="Google Shape;149;p4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0" name="Google Shape;150;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153"/>
        <p:cNvGrpSpPr/>
        <p:nvPr/>
      </p:nvGrpSpPr>
      <p:grpSpPr>
        <a:xfrm>
          <a:off x="0" y="0"/>
          <a:ext cx="0" cy="0"/>
          <a:chOff x="0" y="0"/>
          <a:chExt cx="0" cy="0"/>
        </a:xfrm>
      </p:grpSpPr>
      <p:sp>
        <p:nvSpPr>
          <p:cNvPr id="154" name="Google Shape;154;p41"/>
          <p:cNvSpPr txBox="1">
            <a:spLocks noGrp="1"/>
          </p:cNvSpPr>
          <p:nvPr>
            <p:ph type="subTitle" idx="1"/>
          </p:nvPr>
        </p:nvSpPr>
        <p:spPr>
          <a:xfrm>
            <a:off x="1371600" y="1733554"/>
            <a:ext cx="6400800" cy="13143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chemeClr val="dk1"/>
              </a:buClr>
              <a:buSzPts val="3200"/>
              <a:buNone/>
              <a:defRPr i="1">
                <a:solidFill>
                  <a:schemeClr val="dk1"/>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55" name="Google Shape;155;p41" title="Virginia Department of Education logo"/>
          <p:cNvPicPr preferRelativeResize="0"/>
          <p:nvPr/>
        </p:nvPicPr>
        <p:blipFill rotWithShape="1">
          <a:blip r:embed="rId2">
            <a:alphaModFix/>
          </a:blip>
          <a:srcRect/>
          <a:stretch/>
        </p:blipFill>
        <p:spPr>
          <a:xfrm>
            <a:off x="7562773" y="3826787"/>
            <a:ext cx="1471155" cy="635080"/>
          </a:xfrm>
          <a:prstGeom prst="rect">
            <a:avLst/>
          </a:prstGeom>
          <a:noFill/>
          <a:ln>
            <a:noFill/>
          </a:ln>
        </p:spPr>
      </p:pic>
      <p:sp>
        <p:nvSpPr>
          <p:cNvPr id="156" name="Google Shape;156;p41"/>
          <p:cNvSpPr txBox="1">
            <a:spLocks noGrp="1"/>
          </p:cNvSpPr>
          <p:nvPr>
            <p:ph type="title"/>
          </p:nvPr>
        </p:nvSpPr>
        <p:spPr>
          <a:xfrm>
            <a:off x="9418" y="0"/>
            <a:ext cx="9144000" cy="857400"/>
          </a:xfrm>
          <a:prstGeom prst="rect">
            <a:avLst/>
          </a:prstGeom>
          <a:solidFill>
            <a:schemeClr val="dk1"/>
          </a:solidFill>
          <a:ln>
            <a:noFill/>
          </a:ln>
        </p:spPr>
        <p:txBody>
          <a:bodyPr spcFirstLastPara="1" wrap="square" lIns="91425" tIns="45700" rIns="91425" bIns="45700" anchor="t" anchorCtr="0">
            <a:normAutofit/>
          </a:bodyPr>
          <a:lstStyle>
            <a:lvl1pPr marR="0" lvl="0"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5"/>
        <p:cNvGrpSpPr/>
        <p:nvPr/>
      </p:nvGrpSpPr>
      <p:grpSpPr>
        <a:xfrm>
          <a:off x="0" y="0"/>
          <a:ext cx="0" cy="0"/>
          <a:chOff x="0" y="0"/>
          <a:chExt cx="0" cy="0"/>
        </a:xfrm>
      </p:grpSpPr>
      <p:pic>
        <p:nvPicPr>
          <p:cNvPr id="26" name="Google Shape;26;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pic>
        <p:nvPicPr>
          <p:cNvPr id="27" name="Google Shape;27;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sp>
        <p:nvSpPr>
          <p:cNvPr id="28" name="Google Shape;28;p25"/>
          <p:cNvSpPr txBox="1">
            <a:spLocks noGrp="1"/>
          </p:cNvSpPr>
          <p:nvPr>
            <p:ph type="title"/>
          </p:nvPr>
        </p:nvSpPr>
        <p:spPr>
          <a:xfrm>
            <a:off x="0" y="457200"/>
            <a:ext cx="8229600" cy="85725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 name="Google Shape;29;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sz="2400">
                <a:latin typeface="Calibri"/>
                <a:ea typeface="Calibri"/>
                <a:cs typeface="Calibri"/>
                <a:sym typeface="Calibri"/>
              </a:defRPr>
            </a:lvl1pPr>
            <a:lvl2pPr marL="914400" lvl="1" indent="-342900" algn="l">
              <a:lnSpc>
                <a:spcPct val="90000"/>
              </a:lnSpc>
              <a:spcBef>
                <a:spcPts val="400"/>
              </a:spcBef>
              <a:spcAft>
                <a:spcPts val="0"/>
              </a:spcAft>
              <a:buSzPts val="1800"/>
              <a:buChar char="-"/>
              <a:defRPr sz="2100">
                <a:latin typeface="Calibri"/>
                <a:ea typeface="Calibri"/>
                <a:cs typeface="Calibri"/>
                <a:sym typeface="Calibri"/>
              </a:defRPr>
            </a:lvl2pPr>
            <a:lvl3pPr marL="1371600" lvl="2" indent="-292100" algn="l">
              <a:lnSpc>
                <a:spcPct val="90000"/>
              </a:lnSpc>
              <a:spcBef>
                <a:spcPts val="400"/>
              </a:spcBef>
              <a:spcAft>
                <a:spcPts val="0"/>
              </a:spcAft>
              <a:buSzPts val="1000"/>
              <a:buChar char="o"/>
              <a:defRPr sz="1800">
                <a:latin typeface="Calibri"/>
                <a:ea typeface="Calibri"/>
                <a:cs typeface="Calibri"/>
                <a:sym typeface="Calibri"/>
              </a:defRPr>
            </a:lvl3pPr>
            <a:lvl4pPr marL="1828800" lvl="3" indent="-317500" algn="l">
              <a:lnSpc>
                <a:spcPct val="90000"/>
              </a:lnSpc>
              <a:spcBef>
                <a:spcPts val="400"/>
              </a:spcBef>
              <a:spcAft>
                <a:spcPts val="0"/>
              </a:spcAft>
              <a:buSzPts val="1400"/>
              <a:buChar char="•"/>
              <a:defRPr sz="1800">
                <a:latin typeface="Calibri"/>
                <a:ea typeface="Calibri"/>
                <a:cs typeface="Calibri"/>
                <a:sym typeface="Calibri"/>
              </a:defRPr>
            </a:lvl4pPr>
            <a:lvl5pPr marL="2286000" lvl="4" indent="-317500" algn="l">
              <a:lnSpc>
                <a:spcPct val="90000"/>
              </a:lnSpc>
              <a:spcBef>
                <a:spcPts val="400"/>
              </a:spcBef>
              <a:spcAft>
                <a:spcPts val="0"/>
              </a:spcAft>
              <a:buSzPts val="1400"/>
              <a:buChar char="-"/>
              <a:defRPr sz="1800">
                <a:latin typeface="Calibri"/>
                <a:ea typeface="Calibri"/>
                <a:cs typeface="Calibri"/>
                <a:sym typeface="Calibri"/>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0" name="Google Shape;30;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25"/>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 name="Google Shape;35;p26"/>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2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2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lt1"/>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52" name="Google Shape;52;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28"/>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 name="Google Shape;6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29"/>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29"/>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7" name="Google Shape;6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9"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1" name="Google Shape;71;p29"/>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Georgia"/>
              <a:buNone/>
              <a:defRPr sz="3300" b="0" i="0" u="none" strike="noStrike" cap="none">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 name="Google Shape;4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1" name="Google Shape;4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2" name="Google Shape;4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doe.virginia.gov/teaching-learning-assessment/k-12-standards-instruction/mathematics/standards-of-learning/2023-mathematics-sol"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2.png"/><Relationship Id="rId5" Type="http://schemas.openxmlformats.org/officeDocument/2006/relationships/hyperlink" Target="mailto:vdoe.mathematics@doe.virginia.gov" TargetMode="External"/><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
          <p:cNvSpPr txBox="1">
            <a:spLocks noGrp="1"/>
          </p:cNvSpPr>
          <p:nvPr>
            <p:ph type="ctrTitle"/>
          </p:nvPr>
        </p:nvSpPr>
        <p:spPr>
          <a:xfrm>
            <a:off x="579230" y="980111"/>
            <a:ext cx="6777600" cy="12417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SzPct val="100000"/>
              <a:buNone/>
            </a:pPr>
            <a:br>
              <a:rPr lang="en-US" sz="5300">
                <a:solidFill>
                  <a:schemeClr val="lt1"/>
                </a:solidFill>
              </a:rPr>
            </a:br>
            <a:r>
              <a:rPr lang="en-US" sz="5300">
                <a:solidFill>
                  <a:schemeClr val="lt1"/>
                </a:solidFill>
              </a:rPr>
              <a:t>2023 Mathematics</a:t>
            </a:r>
            <a:r>
              <a:rPr lang="en-US" sz="5300" i="1">
                <a:solidFill>
                  <a:schemeClr val="lt1"/>
                </a:solidFill>
              </a:rPr>
              <a:t> Standards of Learning</a:t>
            </a:r>
            <a:endParaRPr sz="3277" cap="none">
              <a:solidFill>
                <a:schemeClr val="lt1"/>
              </a:solidFill>
            </a:endParaRPr>
          </a:p>
        </p:txBody>
      </p:sp>
      <p:sp>
        <p:nvSpPr>
          <p:cNvPr id="163" name="Google Shape;163;p1"/>
          <p:cNvSpPr txBox="1">
            <a:spLocks noGrp="1"/>
          </p:cNvSpPr>
          <p:nvPr>
            <p:ph type="subTitle" idx="1"/>
          </p:nvPr>
        </p:nvSpPr>
        <p:spPr>
          <a:xfrm>
            <a:off x="579229" y="2693324"/>
            <a:ext cx="7397451" cy="1219200"/>
          </a:xfrm>
          <a:prstGeom prst="rect">
            <a:avLst/>
          </a:prstGeom>
          <a:noFill/>
          <a:ln>
            <a:noFill/>
          </a:ln>
        </p:spPr>
        <p:txBody>
          <a:bodyPr spcFirstLastPara="1" wrap="square" lIns="68575" tIns="34275" rIns="68575" bIns="34275" anchor="t" anchorCtr="0">
            <a:normAutofit fontScale="92500"/>
          </a:bodyPr>
          <a:lstStyle/>
          <a:p>
            <a:pPr marL="457200" lvl="0" indent="-361950" algn="l" rtl="0">
              <a:lnSpc>
                <a:spcPct val="90000"/>
              </a:lnSpc>
              <a:spcBef>
                <a:spcPts val="800"/>
              </a:spcBef>
              <a:spcAft>
                <a:spcPts val="0"/>
              </a:spcAft>
              <a:buSzPts val="1800"/>
              <a:buNone/>
            </a:pPr>
            <a:r>
              <a:rPr lang="en-US" sz="2800" b="1">
                <a:latin typeface="Georgia" panose="02040502050405020303" pitchFamily="18" charset="0"/>
              </a:rPr>
              <a:t>Grade 3</a:t>
            </a:r>
            <a:endParaRPr>
              <a:latin typeface="Georgia" panose="02040502050405020303" pitchFamily="18" charset="0"/>
            </a:endParaRPr>
          </a:p>
          <a:p>
            <a:r>
              <a:rPr lang="en-US" sz="2800" b="1">
                <a:latin typeface="Georgia" panose="02040502050405020303" pitchFamily="18" charset="0"/>
              </a:rPr>
              <a:t>Overview of Revisions from 2016 to 2023</a:t>
            </a:r>
            <a:endParaRPr lang="en-US">
              <a:latin typeface="Georgia" panose="02040502050405020303" pitchFamily="18" charset="0"/>
            </a:endParaRPr>
          </a:p>
        </p:txBody>
      </p:sp>
      <p:pic>
        <p:nvPicPr>
          <p:cNvPr id="23" name="Audio 22" descr="Audio icon">
            <a:hlinkClick r:id="" action="ppaction://media"/>
            <a:extLst>
              <a:ext uri="{FF2B5EF4-FFF2-40B4-BE49-F238E27FC236}">
                <a16:creationId xmlns:a16="http://schemas.microsoft.com/office/drawing/2014/main" id="{BF8EBDEE-4B17-B467-9C04-84CA46031E1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1923"/>
    </mc:Choice>
    <mc:Fallback xmlns="">
      <p:transition spd="slow" advTm="21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9">
            <a:extLst>
              <a:ext uri="{C183D7F6-B498-43B3-948B-1728B52AA6E4}">
                <adec:decorative xmlns:adec="http://schemas.microsoft.com/office/drawing/2017/decorative" val="0"/>
              </a:ext>
            </a:extLst>
          </p:cNvPr>
          <p:cNvSpPr txBox="1">
            <a:spLocks noGrp="1"/>
          </p:cNvSpPr>
          <p:nvPr>
            <p:ph type="title"/>
          </p:nvPr>
        </p:nvSpPr>
        <p:spPr>
          <a:xfrm>
            <a:off x="0" y="0"/>
            <a:ext cx="9144000" cy="561765"/>
          </a:xfrm>
          <a:prstGeom prst="rect">
            <a:avLst/>
          </a:prstGeom>
          <a:solidFill>
            <a:schemeClr val="dk1"/>
          </a:solidFill>
          <a:ln>
            <a:noFill/>
          </a:ln>
        </p:spPr>
        <p:txBody>
          <a:bodyPr spcFirstLastPara="1" wrap="square" lIns="617225" tIns="34275" rIns="68575" bIns="34275" anchor="b" anchorCtr="0">
            <a:normAutofit fontScale="90000"/>
          </a:bodyPr>
          <a:lstStyle/>
          <a:p>
            <a:pPr marL="0" lvl="0" indent="0" algn="l" rtl="0">
              <a:lnSpc>
                <a:spcPct val="90000"/>
              </a:lnSpc>
              <a:spcBef>
                <a:spcPts val="0"/>
              </a:spcBef>
              <a:spcAft>
                <a:spcPts val="0"/>
              </a:spcAft>
              <a:buClr>
                <a:schemeClr val="lt1"/>
              </a:buClr>
              <a:buSzPct val="111111"/>
              <a:buFont typeface="Georgia"/>
              <a:buNone/>
            </a:pPr>
            <a:r>
              <a:rPr lang="en-US"/>
              <a:t>Changes to Numbering of the SOL</a:t>
            </a:r>
            <a:endParaRPr/>
          </a:p>
        </p:txBody>
      </p:sp>
      <p:sp>
        <p:nvSpPr>
          <p:cNvPr id="10" name="Rectangle: Rounded Corners 9">
            <a:extLst>
              <a:ext uri="{FF2B5EF4-FFF2-40B4-BE49-F238E27FC236}">
                <a16:creationId xmlns:a16="http://schemas.microsoft.com/office/drawing/2014/main" id="{9FD0E0FB-75A0-7FF2-8110-14A231F77D0E}"/>
              </a:ext>
            </a:extLst>
          </p:cNvPr>
          <p:cNvSpPr/>
          <p:nvPr/>
        </p:nvSpPr>
        <p:spPr>
          <a:xfrm>
            <a:off x="517466" y="755757"/>
            <a:ext cx="664955" cy="33699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US" sz="1200" b="0" i="0" u="none" strike="noStrike" kern="0" cap="none" spc="0" normalizeH="0" baseline="0" noProof="0">
                <a:ln>
                  <a:noFill/>
                </a:ln>
                <a:solidFill>
                  <a:srgbClr val="FFFFFF"/>
                </a:solidFill>
                <a:effectLst/>
                <a:uLnTx/>
                <a:uFillTx/>
                <a:latin typeface="Georgia"/>
                <a:sym typeface="Arial"/>
              </a:rPr>
              <a:t>Grade</a:t>
            </a:r>
            <a:r>
              <a:rPr lang="en-US" sz="1200">
                <a:solidFill>
                  <a:srgbClr val="FFFFFF"/>
                </a:solidFill>
                <a:latin typeface="Georgia"/>
              </a:rPr>
              <a:t> 3</a:t>
            </a:r>
            <a:endPar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endParaRPr>
          </a:p>
        </p:txBody>
      </p:sp>
      <p:sp>
        <p:nvSpPr>
          <p:cNvPr id="8" name="Rectangle: Rounded Corners 7">
            <a:extLst>
              <a:ext uri="{FF2B5EF4-FFF2-40B4-BE49-F238E27FC236}">
                <a16:creationId xmlns:a16="http://schemas.microsoft.com/office/drawing/2014/main" id="{D88ED8F5-5684-A92A-B328-246C44B0BCCC}"/>
              </a:ext>
            </a:extLst>
          </p:cNvPr>
          <p:cNvSpPr/>
          <p:nvPr/>
        </p:nvSpPr>
        <p:spPr>
          <a:xfrm>
            <a:off x="289278" y="2301384"/>
            <a:ext cx="1290637" cy="77508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Number and Number Sense Strand</a:t>
            </a:r>
          </a:p>
        </p:txBody>
      </p:sp>
      <p:sp>
        <p:nvSpPr>
          <p:cNvPr id="9" name="Rectangle: Rounded Corners 8">
            <a:extLst>
              <a:ext uri="{FF2B5EF4-FFF2-40B4-BE49-F238E27FC236}">
                <a16:creationId xmlns:a16="http://schemas.microsoft.com/office/drawing/2014/main" id="{2248B53D-159A-53DC-F9EC-E9BEFDC52EE1}"/>
              </a:ext>
            </a:extLst>
          </p:cNvPr>
          <p:cNvSpPr/>
          <p:nvPr/>
        </p:nvSpPr>
        <p:spPr>
          <a:xfrm>
            <a:off x="2574007" y="591417"/>
            <a:ext cx="1628777" cy="65105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Fourth standard within this strand</a:t>
            </a:r>
          </a:p>
        </p:txBody>
      </p:sp>
      <p:sp>
        <p:nvSpPr>
          <p:cNvPr id="2" name="TextBox 1">
            <a:extLst>
              <a:ext uri="{FF2B5EF4-FFF2-40B4-BE49-F238E27FC236}">
                <a16:creationId xmlns:a16="http://schemas.microsoft.com/office/drawing/2014/main" id="{1C86A421-3BB8-5025-7BA7-E10326525D01}"/>
              </a:ext>
            </a:extLst>
          </p:cNvPr>
          <p:cNvSpPr txBox="1"/>
          <p:nvPr/>
        </p:nvSpPr>
        <p:spPr>
          <a:xfrm>
            <a:off x="490809" y="4110860"/>
            <a:ext cx="8162381" cy="523220"/>
          </a:xfrm>
          <a:prstGeom prst="rect">
            <a:avLst/>
          </a:prstGeom>
          <a:solidFill>
            <a:schemeClr val="tx2">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a:ln>
                  <a:noFill/>
                </a:ln>
                <a:solidFill>
                  <a:srgbClr val="000000"/>
                </a:solidFill>
                <a:effectLst/>
                <a:uLnTx/>
                <a:uFillTx/>
                <a:latin typeface="Georgia" panose="02040502050405020303" pitchFamily="18" charset="0"/>
                <a:ea typeface="Times New Roman" panose="02020603050405020304" pitchFamily="18" charset="0"/>
                <a:cs typeface="Arial"/>
                <a:sym typeface="Arial"/>
              </a:rPr>
              <a:t>KEY: </a:t>
            </a:r>
            <a:r>
              <a:rPr kumimoji="0" lang="en-US" b="0" i="0" u="none" strike="noStrike" kern="0" cap="none" spc="0" normalizeH="0" baseline="0" noProof="0">
                <a:ln>
                  <a:noFill/>
                </a:ln>
                <a:solidFill>
                  <a:srgbClr val="000000"/>
                </a:solidFill>
                <a:effectLst/>
                <a:uLnTx/>
                <a:uFillTx/>
                <a:latin typeface="Georgia" panose="02040502050405020303" pitchFamily="18" charset="0"/>
                <a:ea typeface="Times New Roman" panose="02020603050405020304" pitchFamily="18" charset="0"/>
                <a:cs typeface="Arial"/>
                <a:sym typeface="Arial"/>
              </a:rPr>
              <a:t> NS = Number and Number Sense; CE = Computation and Estimation; MG = Measurement and Geometry; PS = Probability and Statistics; PFA = Patterns, Functions, and Algebra</a:t>
            </a:r>
            <a:endParaRPr kumimoji="0" lang="en-US" b="0" i="0" u="none" strike="noStrike" kern="0" cap="none" spc="0" normalizeH="0" baseline="0" noProof="0">
              <a:ln>
                <a:noFill/>
              </a:ln>
              <a:solidFill>
                <a:srgbClr val="000000"/>
              </a:solidFill>
              <a:effectLst/>
              <a:uLnTx/>
              <a:uFillTx/>
              <a:latin typeface="Georgia" panose="02040502050405020303" pitchFamily="18" charset="0"/>
              <a:ea typeface="Cambria" panose="02040503050406030204" pitchFamily="18" charset="0"/>
              <a:cs typeface="Arial"/>
              <a:sym typeface="Arial"/>
            </a:endParaRPr>
          </a:p>
        </p:txBody>
      </p:sp>
      <p:pic>
        <p:nvPicPr>
          <p:cNvPr id="4" name="Picture 3" descr="Virginia Department of Education graphic">
            <a:extLst>
              <a:ext uri="{FF2B5EF4-FFF2-40B4-BE49-F238E27FC236}">
                <a16:creationId xmlns:a16="http://schemas.microsoft.com/office/drawing/2014/main" id="{8015C52C-5DD1-A738-4604-7F4B6989D6EA}"/>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11" name="Picture 10" descr="The image shows an example of a third grade standard and the accompanying knowledge and skills.">
            <a:extLst>
              <a:ext uri="{FF2B5EF4-FFF2-40B4-BE49-F238E27FC236}">
                <a16:creationId xmlns:a16="http://schemas.microsoft.com/office/drawing/2014/main" id="{6B148BEA-D7DE-32FB-E0E5-473FA9A58587}"/>
              </a:ext>
            </a:extLst>
          </p:cNvPr>
          <p:cNvPicPr>
            <a:picLocks noChangeAspect="1"/>
          </p:cNvPicPr>
          <p:nvPr/>
        </p:nvPicPr>
        <p:blipFill>
          <a:blip r:embed="rId6"/>
          <a:stretch>
            <a:fillRect/>
          </a:stretch>
        </p:blipFill>
        <p:spPr>
          <a:xfrm>
            <a:off x="1614111" y="1558469"/>
            <a:ext cx="6540836" cy="2197213"/>
          </a:xfrm>
          <a:prstGeom prst="rect">
            <a:avLst/>
          </a:prstGeom>
        </p:spPr>
      </p:pic>
      <p:cxnSp>
        <p:nvCxnSpPr>
          <p:cNvPr id="5" name="Straight Arrow Connector 4" descr="arrow">
            <a:extLst>
              <a:ext uri="{FF2B5EF4-FFF2-40B4-BE49-F238E27FC236}">
                <a16:creationId xmlns:a16="http://schemas.microsoft.com/office/drawing/2014/main" id="{EFAC27E3-714B-C2FD-753F-E40B6C15A699}"/>
              </a:ext>
            </a:extLst>
          </p:cNvPr>
          <p:cNvCxnSpPr>
            <a:cxnSpLocks/>
          </p:cNvCxnSpPr>
          <p:nvPr/>
        </p:nvCxnSpPr>
        <p:spPr>
          <a:xfrm>
            <a:off x="1182421" y="1084230"/>
            <a:ext cx="522027" cy="550841"/>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descr="arrow">
            <a:extLst>
              <a:ext uri="{FF2B5EF4-FFF2-40B4-BE49-F238E27FC236}">
                <a16:creationId xmlns:a16="http://schemas.microsoft.com/office/drawing/2014/main" id="{ED253CA1-CA5B-817C-3937-3FD92844CF91}"/>
              </a:ext>
            </a:extLst>
          </p:cNvPr>
          <p:cNvCxnSpPr>
            <a:cxnSpLocks/>
          </p:cNvCxnSpPr>
          <p:nvPr/>
        </p:nvCxnSpPr>
        <p:spPr>
          <a:xfrm flipH="1">
            <a:off x="2164798" y="1139693"/>
            <a:ext cx="409209" cy="482375"/>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descr="arrow">
            <a:extLst>
              <a:ext uri="{FF2B5EF4-FFF2-40B4-BE49-F238E27FC236}">
                <a16:creationId xmlns:a16="http://schemas.microsoft.com/office/drawing/2014/main" id="{FEE67B87-6AC1-F3D6-1ACF-790D2B553055}"/>
              </a:ext>
            </a:extLst>
          </p:cNvPr>
          <p:cNvCxnSpPr>
            <a:cxnSpLocks/>
          </p:cNvCxnSpPr>
          <p:nvPr/>
        </p:nvCxnSpPr>
        <p:spPr>
          <a:xfrm flipV="1">
            <a:off x="1527981" y="1816912"/>
            <a:ext cx="352934" cy="505503"/>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pic>
        <p:nvPicPr>
          <p:cNvPr id="15" name="Audio 14" descr="Audio icon">
            <a:hlinkClick r:id="" action="ppaction://media"/>
            <a:extLst>
              <a:ext uri="{FF2B5EF4-FFF2-40B4-BE49-F238E27FC236}">
                <a16:creationId xmlns:a16="http://schemas.microsoft.com/office/drawing/2014/main" id="{D959F1C3-F95E-4921-9F70-C6BA558AA4F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7116"/>
    </mc:Choice>
    <mc:Fallback xmlns="">
      <p:transition spd="slow" advTm="37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993000"/>
          </a:xfrm>
        </p:spPr>
        <p:txBody>
          <a:bodyPr>
            <a:normAutofit fontScale="90000"/>
          </a:bodyPr>
          <a:lstStyle/>
          <a:p>
            <a:br>
              <a:rPr lang="en-US"/>
            </a:br>
            <a:br>
              <a:rPr lang="en-US"/>
            </a:br>
            <a:r>
              <a:rPr lang="en-US" sz="3100"/>
              <a:t>Overview of Revisions (2016 to 2023 Mathematics Standards of Learning) document </a:t>
            </a:r>
            <a:endParaRPr lang="en-US"/>
          </a:p>
        </p:txBody>
      </p:sp>
      <p:pic>
        <p:nvPicPr>
          <p:cNvPr id="7" name="Picture 6" descr="Virginia Department of Education graphic">
            <a:extLst>
              <a:ext uri="{FF2B5EF4-FFF2-40B4-BE49-F238E27FC236}">
                <a16:creationId xmlns:a16="http://schemas.microsoft.com/office/drawing/2014/main" id="{7EB4F22B-0FEF-0A14-F34C-652960823756}"/>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Picture 2" descr="Audio icon">
            <a:extLst>
              <a:ext uri="{FF2B5EF4-FFF2-40B4-BE49-F238E27FC236}">
                <a16:creationId xmlns:a16="http://schemas.microsoft.com/office/drawing/2014/main" id="{606681A9-1B46-66A3-58AA-55DD6F6F5AAA}"/>
              </a:ext>
            </a:extLst>
          </p:cNvPr>
          <p:cNvPicPr>
            <a:picLocks noChangeAspect="1"/>
          </p:cNvPicPr>
          <p:nvPr/>
        </p:nvPicPr>
        <p:blipFill>
          <a:blip r:embed="rId6"/>
          <a:stretch>
            <a:fillRect/>
          </a:stretch>
        </p:blipFill>
        <p:spPr>
          <a:xfrm>
            <a:off x="1454586" y="1090353"/>
            <a:ext cx="6006087" cy="3708457"/>
          </a:xfrm>
          <a:prstGeom prst="rect">
            <a:avLst/>
          </a:prstGeom>
        </p:spPr>
      </p:pic>
      <p:pic>
        <p:nvPicPr>
          <p:cNvPr id="11" name="Audio 10" descr="Audio icon">
            <a:hlinkClick r:id="" action="ppaction://media"/>
            <a:extLst>
              <a:ext uri="{FF2B5EF4-FFF2-40B4-BE49-F238E27FC236}">
                <a16:creationId xmlns:a16="http://schemas.microsoft.com/office/drawing/2014/main" id="{C6EC8DC8-8BF6-1EB5-97D3-AD5EFB71E8C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08604110"/>
      </p:ext>
    </p:extLst>
  </p:cSld>
  <p:clrMapOvr>
    <a:masterClrMapping/>
  </p:clrMapOvr>
  <mc:AlternateContent xmlns:mc="http://schemas.openxmlformats.org/markup-compatibility/2006" xmlns:p14="http://schemas.microsoft.com/office/powerpoint/2010/main">
    <mc:Choice Requires="p14">
      <p:transition spd="slow" p14:dur="2000" advTm="23548"/>
    </mc:Choice>
    <mc:Fallback xmlns="">
      <p:transition spd="slow" advTm="23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1"/>
            <a:ext cx="9144000" cy="577122"/>
          </a:xfrm>
        </p:spPr>
        <p:txBody>
          <a:bodyPr>
            <a:normAutofit fontScale="90000"/>
          </a:bodyPr>
          <a:lstStyle/>
          <a:p>
            <a:br>
              <a:rPr lang="en-US" sz="3100"/>
            </a:br>
            <a:r>
              <a:rPr lang="en-US" sz="3000"/>
              <a:t>Overview of Revisions- Summary of Changes (1 of 2)</a:t>
            </a:r>
            <a:endParaRPr lang="en-US"/>
          </a:p>
        </p:txBody>
      </p:sp>
      <p:pic>
        <p:nvPicPr>
          <p:cNvPr id="7" name="Picture 6" descr="Virginia Department of Education graphic">
            <a:extLst>
              <a:ext uri="{FF2B5EF4-FFF2-40B4-BE49-F238E27FC236}">
                <a16:creationId xmlns:a16="http://schemas.microsoft.com/office/drawing/2014/main" id="{B99AA392-5EA7-5A1F-4FC2-28033F53F915}"/>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8" name="Picture 7" descr="Audio icon">
            <a:extLst>
              <a:ext uri="{FF2B5EF4-FFF2-40B4-BE49-F238E27FC236}">
                <a16:creationId xmlns:a16="http://schemas.microsoft.com/office/drawing/2014/main" id="{4FBA6125-1068-0E86-8A5A-1B795B6AE1A0}"/>
              </a:ext>
            </a:extLst>
          </p:cNvPr>
          <p:cNvPicPr>
            <a:picLocks noChangeAspect="1"/>
          </p:cNvPicPr>
          <p:nvPr/>
        </p:nvPicPr>
        <p:blipFill>
          <a:blip r:embed="rId6"/>
          <a:stretch>
            <a:fillRect/>
          </a:stretch>
        </p:blipFill>
        <p:spPr>
          <a:xfrm>
            <a:off x="1059971" y="577121"/>
            <a:ext cx="6400384" cy="4219309"/>
          </a:xfrm>
          <a:prstGeom prst="rect">
            <a:avLst/>
          </a:prstGeom>
        </p:spPr>
      </p:pic>
      <p:pic>
        <p:nvPicPr>
          <p:cNvPr id="3" name="Audio 2" descr="Audio icon">
            <a:hlinkClick r:id="" action="ppaction://media"/>
            <a:extLst>
              <a:ext uri="{FF2B5EF4-FFF2-40B4-BE49-F238E27FC236}">
                <a16:creationId xmlns:a16="http://schemas.microsoft.com/office/drawing/2014/main" id="{4BDE2845-7A9C-5BEC-603E-AFB6EAD6C98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143432346"/>
      </p:ext>
    </p:extLst>
  </p:cSld>
  <p:clrMapOvr>
    <a:masterClrMapping/>
  </p:clrMapOvr>
  <mc:AlternateContent xmlns:mc="http://schemas.openxmlformats.org/markup-compatibility/2006" xmlns:p14="http://schemas.microsoft.com/office/powerpoint/2010/main">
    <mc:Choice Requires="p14">
      <p:transition spd="slow" p14:dur="2000" advTm="35673"/>
    </mc:Choice>
    <mc:Fallback xmlns="">
      <p:transition spd="slow" advTm="35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667062"/>
          </a:xfrm>
        </p:spPr>
        <p:txBody>
          <a:bodyPr>
            <a:normAutofit fontScale="90000"/>
          </a:bodyPr>
          <a:lstStyle/>
          <a:p>
            <a:br>
              <a:rPr lang="en-US"/>
            </a:br>
            <a:br>
              <a:rPr lang="en-US"/>
            </a:br>
            <a:r>
              <a:rPr lang="en-US" sz="2900"/>
              <a:t>Overview of Revisions- Summary of Changes (2 of 2)</a:t>
            </a:r>
          </a:p>
        </p:txBody>
      </p:sp>
      <p:pic>
        <p:nvPicPr>
          <p:cNvPr id="7" name="Picture 6" descr="Virginia Department of Education graphic">
            <a:extLst>
              <a:ext uri="{FF2B5EF4-FFF2-40B4-BE49-F238E27FC236}">
                <a16:creationId xmlns:a16="http://schemas.microsoft.com/office/drawing/2014/main" id="{51F6B764-9AC6-78D6-7377-EB794A41E86B}"/>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Picture 2" descr="This image shows a two column chart. In the left column are deletions from grade 3 from the 2016 standards. On the right column are additions to grade 3 in the 2023 standards. ">
            <a:extLst>
              <a:ext uri="{FF2B5EF4-FFF2-40B4-BE49-F238E27FC236}">
                <a16:creationId xmlns:a16="http://schemas.microsoft.com/office/drawing/2014/main" id="{49CD313C-1BA7-7A20-4362-79074B648641}"/>
              </a:ext>
            </a:extLst>
          </p:cNvPr>
          <p:cNvPicPr>
            <a:picLocks noChangeAspect="1"/>
          </p:cNvPicPr>
          <p:nvPr/>
        </p:nvPicPr>
        <p:blipFill>
          <a:blip r:embed="rId6"/>
          <a:stretch>
            <a:fillRect/>
          </a:stretch>
        </p:blipFill>
        <p:spPr>
          <a:xfrm>
            <a:off x="1571083" y="691638"/>
            <a:ext cx="6001834" cy="4075664"/>
          </a:xfrm>
          <a:prstGeom prst="rect">
            <a:avLst/>
          </a:prstGeom>
        </p:spPr>
      </p:pic>
      <p:pic>
        <p:nvPicPr>
          <p:cNvPr id="5" name="Audio 4" descr="Audio icon">
            <a:hlinkClick r:id="" action="ppaction://media"/>
            <a:extLst>
              <a:ext uri="{FF2B5EF4-FFF2-40B4-BE49-F238E27FC236}">
                <a16:creationId xmlns:a16="http://schemas.microsoft.com/office/drawing/2014/main" id="{072D97C6-F207-530F-4085-F4A979C1F34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54023812"/>
      </p:ext>
    </p:extLst>
  </p:cSld>
  <p:clrMapOvr>
    <a:masterClrMapping/>
  </p:clrMapOvr>
  <mc:AlternateContent xmlns:mc="http://schemas.openxmlformats.org/markup-compatibility/2006" xmlns:p14="http://schemas.microsoft.com/office/powerpoint/2010/main">
    <mc:Choice Requires="p14">
      <p:transition spd="slow" p14:dur="2000" advTm="12791"/>
    </mc:Choice>
    <mc:Fallback xmlns="">
      <p:transition spd="slow" advTm="12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e603465f54_0_18"/>
          <p:cNvSpPr txBox="1">
            <a:spLocks noGrp="1"/>
          </p:cNvSpPr>
          <p:nvPr>
            <p:ph type="ctrTitle"/>
          </p:nvPr>
        </p:nvSpPr>
        <p:spPr>
          <a:xfrm>
            <a:off x="699770" y="1325702"/>
            <a:ext cx="7886700" cy="1790700"/>
          </a:xfrm>
          <a:prstGeom prst="rect">
            <a:avLst/>
          </a:prstGeom>
        </p:spPr>
        <p:txBody>
          <a:bodyPr spcFirstLastPara="1" wrap="square" lIns="68575" tIns="34275" rIns="68575" bIns="34275" anchor="b" anchorCtr="0">
            <a:normAutofit fontScale="90000"/>
          </a:bodyPr>
          <a:lstStyle/>
          <a:p>
            <a:r>
              <a:rPr lang="en-US">
                <a:solidFill>
                  <a:schemeClr val="lt1"/>
                </a:solidFill>
              </a:rPr>
              <a:t>Comparison of </a:t>
            </a:r>
            <a:br>
              <a:rPr lang="en-US">
                <a:solidFill>
                  <a:schemeClr val="lt1"/>
                </a:solidFill>
              </a:rPr>
            </a:br>
            <a:r>
              <a:rPr lang="en-US">
                <a:solidFill>
                  <a:schemeClr val="lt1"/>
                </a:solidFill>
              </a:rPr>
              <a:t>2016 Mathematics SOL </a:t>
            </a:r>
            <a:br>
              <a:rPr lang="en-US">
                <a:solidFill>
                  <a:schemeClr val="lt1"/>
                </a:solidFill>
              </a:rPr>
            </a:br>
            <a:r>
              <a:rPr lang="en-US">
                <a:solidFill>
                  <a:schemeClr val="lt1"/>
                </a:solidFill>
              </a:rPr>
              <a:t>to 2023 Mathematics SOL</a:t>
            </a:r>
            <a:endParaRPr>
              <a:solidFill>
                <a:schemeClr val="lt1"/>
              </a:solidFill>
            </a:endParaRPr>
          </a:p>
        </p:txBody>
      </p:sp>
      <p:pic>
        <p:nvPicPr>
          <p:cNvPr id="19" name="Audio 18" descr="Audio icon">
            <a:extLst>
              <a:ext uri="{FF2B5EF4-FFF2-40B4-BE49-F238E27FC236}">
                <a16:creationId xmlns:a16="http://schemas.microsoft.com/office/drawing/2014/main" id="{FC7D2283-E486-C595-D8F5-BFAB148AEB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53"/>
    </mc:Choice>
    <mc:Fallback xmlns="">
      <p:transition spd="slow" advTm="14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1e5fa75be59_0_17"/>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Number and Number Sense</a:t>
            </a:r>
            <a:endParaRPr b="1"/>
          </a:p>
        </p:txBody>
      </p:sp>
      <p:pic>
        <p:nvPicPr>
          <p:cNvPr id="7" name="Audio 6" descr="Audio icon">
            <a:hlinkClick r:id="" action="ppaction://media"/>
            <a:extLst>
              <a:ext uri="{FF2B5EF4-FFF2-40B4-BE49-F238E27FC236}">
                <a16:creationId xmlns:a16="http://schemas.microsoft.com/office/drawing/2014/main" id="{387BB746-848C-44BF-B2D6-D0D1B36FDC8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404"/>
    </mc:Choice>
    <mc:Fallback xmlns="">
      <p:transition spd="slow" advTm="9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278e8ede60b_0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3.1 (2016) - Standard 3.NS.1 (2023) </a:t>
            </a:r>
            <a:endParaRPr sz="2840"/>
          </a:p>
        </p:txBody>
      </p:sp>
      <p:graphicFrame>
        <p:nvGraphicFramePr>
          <p:cNvPr id="344" name="Google Shape;344;g278e8ede60b_0_0"/>
          <p:cNvGraphicFramePr/>
          <p:nvPr>
            <p:extLst>
              <p:ext uri="{D42A27DB-BD31-4B8C-83A1-F6EECF244321}">
                <p14:modId xmlns:p14="http://schemas.microsoft.com/office/powerpoint/2010/main" val="646928201"/>
              </p:ext>
            </p:extLst>
          </p:nvPr>
        </p:nvGraphicFramePr>
        <p:xfrm>
          <a:off x="273050" y="693100"/>
          <a:ext cx="8597900" cy="3304510"/>
        </p:xfrm>
        <a:graphic>
          <a:graphicData uri="http://schemas.openxmlformats.org/drawingml/2006/table">
            <a:tbl>
              <a:tblPr firstRow="1">
                <a:noFill/>
                <a:tableStyleId>{FB98DC81-043D-44E7-B2EB-296EABE74DB7}</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07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33325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3.1 The student will</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read, write, and identify the place and value of each digit in a six-digit whole number, with and without models;</a:t>
                      </a:r>
                      <a:endParaRPr sz="1000" b="1">
                        <a:latin typeface="Georgia"/>
                        <a:ea typeface="Georgia"/>
                        <a:cs typeface="Georgia"/>
                        <a:sym typeface="Georgia"/>
                      </a:endParaRPr>
                    </a:p>
                    <a:p>
                      <a:pPr marL="228600" lvl="0" indent="0" algn="l" rtl="0">
                        <a:lnSpc>
                          <a:spcPct val="115000"/>
                        </a:lnSpc>
                        <a:spcBef>
                          <a:spcPts val="0"/>
                        </a:spcBef>
                        <a:spcAft>
                          <a:spcPts val="0"/>
                        </a:spcAft>
                        <a:buNone/>
                      </a:pPr>
                      <a:endParaRPr sz="1000" b="1">
                        <a:latin typeface="Georgia"/>
                        <a:ea typeface="Georgia"/>
                        <a:cs typeface="Georgia"/>
                        <a:sym typeface="Georgia"/>
                      </a:endParaRPr>
                    </a:p>
                    <a:p>
                      <a:pPr marL="342900" marR="0" lvl="0" indent="-292100" algn="l" rtl="0">
                        <a:lnSpc>
                          <a:spcPct val="100000"/>
                        </a:lnSpc>
                        <a:spcBef>
                          <a:spcPts val="0"/>
                        </a:spcBef>
                        <a:spcAft>
                          <a:spcPts val="0"/>
                        </a:spcAft>
                        <a:buSzPts val="1000"/>
                        <a:buFont typeface="Georgia"/>
                        <a:buChar char="●"/>
                      </a:pPr>
                      <a:r>
                        <a:rPr lang="en-US" sz="1000">
                          <a:latin typeface="Georgia"/>
                          <a:ea typeface="Georgia"/>
                          <a:cs typeface="Georgia"/>
                          <a:sym typeface="Georgia"/>
                        </a:rPr>
                        <a:t>Read six-digit numerals orally. (a)</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Write six-digit numerals in standard form that are stated verbally or written in words. (a)</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Determine the value of each digit in a six-digit whole number (e.g., in 165,724, the 7 represents 7 hundreds and its value is 700). (a)</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Represent numbers up to 9,999 in multiple ways, according to place value (e.g., 256 can be 1 hundred, 14 tens, and 16 ones, but also 25 tens and 6 ones), with and without models. (a)</a:t>
                      </a:r>
                      <a:endParaRPr sz="1000">
                        <a:latin typeface="Georgia"/>
                        <a:ea typeface="Georgia"/>
                        <a:cs typeface="Georgia"/>
                        <a:sym typeface="Georgia"/>
                      </a:endParaRPr>
                    </a:p>
                    <a:p>
                      <a:pPr marL="342900" lvl="0" indent="0" algn="l" rtl="0">
                        <a:spcBef>
                          <a:spcPts val="300"/>
                        </a:spcBef>
                        <a:spcAft>
                          <a:spcPts val="300"/>
                        </a:spcAft>
                        <a:buNone/>
                      </a:pP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02919" lvl="0" indent="-502919" algn="l" rtl="0">
                        <a:spcBef>
                          <a:spcPts val="0"/>
                        </a:spcBef>
                        <a:spcAft>
                          <a:spcPts val="0"/>
                        </a:spcAft>
                        <a:buNone/>
                      </a:pPr>
                      <a:r>
                        <a:rPr lang="en-US" sz="1200" b="1">
                          <a:solidFill>
                            <a:srgbClr val="202020"/>
                          </a:solidFill>
                          <a:latin typeface="Times New Roman"/>
                          <a:ea typeface="Times New Roman"/>
                          <a:cs typeface="Times New Roman"/>
                          <a:sym typeface="Times New Roman"/>
                        </a:rPr>
                        <a:t>3.NS.1  </a:t>
                      </a:r>
                      <a:r>
                        <a:rPr lang="en-US" sz="1000" b="1">
                          <a:latin typeface="Georgia"/>
                          <a:ea typeface="Georgia"/>
                          <a:cs typeface="Georgia"/>
                          <a:sym typeface="Georgia"/>
                        </a:rPr>
                        <a:t>The student will use place value understanding to read, write, and determine the place and value of each digit in a whole number, up to six digits, with and without models.</a:t>
                      </a:r>
                      <a:endParaRPr sz="1000">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latin typeface="Georgia"/>
                          <a:ea typeface="Georgia"/>
                          <a:cs typeface="Georgia"/>
                          <a:sym typeface="Georgia"/>
                        </a:rPr>
                        <a:t>Read and write six-digit whole numbers in standard form, </a:t>
                      </a:r>
                      <a:r>
                        <a:rPr lang="en-US" sz="1000">
                          <a:solidFill>
                            <a:srgbClr val="C00000"/>
                          </a:solidFill>
                          <a:latin typeface="Georgia"/>
                          <a:ea typeface="Georgia"/>
                          <a:cs typeface="Georgia"/>
                          <a:sym typeface="Georgia"/>
                        </a:rPr>
                        <a:t>expanded form</a:t>
                      </a:r>
                      <a:r>
                        <a:rPr lang="en-US" sz="1000">
                          <a:latin typeface="Georgia"/>
                          <a:ea typeface="Georgia"/>
                          <a:cs typeface="Georgia"/>
                          <a:sym typeface="Georgia"/>
                        </a:rPr>
                        <a:t>, and word form.</a:t>
                      </a:r>
                      <a:endParaRPr sz="1000">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latin typeface="Georgia"/>
                          <a:ea typeface="Georgia"/>
                          <a:cs typeface="Georgia"/>
                          <a:sym typeface="Georgia"/>
                        </a:rPr>
                        <a:t>Apply patterns within the base 10 system to determine and communicate, orally and in written form, the place and value of each digit in a six-digit whole number (e.g., in 165,724, the 5 represents 5 thousands and its value is 5,000).</a:t>
                      </a:r>
                      <a:endParaRPr sz="1000">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solidFill>
                            <a:srgbClr val="C00000"/>
                          </a:solidFill>
                          <a:latin typeface="Georgia"/>
                          <a:ea typeface="Georgia"/>
                          <a:cs typeface="Georgia"/>
                          <a:sym typeface="Georgia"/>
                        </a:rPr>
                        <a:t>Compose, decompose</a:t>
                      </a:r>
                      <a:r>
                        <a:rPr lang="en-US" sz="1000">
                          <a:solidFill>
                            <a:srgbClr val="980000"/>
                          </a:solidFill>
                          <a:latin typeface="Georgia"/>
                          <a:ea typeface="Georgia"/>
                          <a:cs typeface="Georgia"/>
                          <a:sym typeface="Georgia"/>
                        </a:rPr>
                        <a:t>,</a:t>
                      </a:r>
                      <a:r>
                        <a:rPr lang="en-US" sz="1000">
                          <a:latin typeface="Georgia"/>
                          <a:ea typeface="Georgia"/>
                          <a:cs typeface="Georgia"/>
                          <a:sym typeface="Georgia"/>
                        </a:rPr>
                        <a:t> and represent numbers up to 9,999 in multiple ways, according to place value (e.g., 256 can be 1 hundred, 14 tens, 16 ones, but also 25 tens, 6 ones), with and without models.</a:t>
                      </a:r>
                      <a:endParaRPr sz="1000">
                        <a:latin typeface="Georgia"/>
                        <a:ea typeface="Georgia"/>
                        <a:cs typeface="Georgia"/>
                        <a:sym typeface="Georgia"/>
                      </a:endParaRPr>
                    </a:p>
                    <a:p>
                      <a:pPr marL="457200" lvl="0" indent="0" algn="l" rtl="0">
                        <a:spcBef>
                          <a:spcPts val="300"/>
                        </a:spcBef>
                        <a:spcAft>
                          <a:spcPts val="300"/>
                        </a:spcAft>
                        <a:buNone/>
                      </a:pP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45" name="Google Shape;345;g278e8ede60b_0_0"/>
          <p:cNvSpPr txBox="1"/>
          <p:nvPr/>
        </p:nvSpPr>
        <p:spPr>
          <a:xfrm>
            <a:off x="0" y="4177524"/>
            <a:ext cx="9144000" cy="965976"/>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Use the standard, word form and expanded form of six-digit numbers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Compose, decompose and represent numbers in a variety of ways</a:t>
            </a:r>
            <a:endParaRPr sz="1000">
              <a:solidFill>
                <a:schemeClr val="lt1"/>
              </a:solidFill>
              <a:latin typeface="Georgia"/>
              <a:ea typeface="Georgia"/>
              <a:cs typeface="Georgia"/>
              <a:sym typeface="Georgia"/>
            </a:endParaRPr>
          </a:p>
        </p:txBody>
      </p:sp>
      <p:pic>
        <p:nvPicPr>
          <p:cNvPr id="16" name="Audio 15" descr="Audio icon">
            <a:extLst>
              <a:ext uri="{FF2B5EF4-FFF2-40B4-BE49-F238E27FC236}">
                <a16:creationId xmlns:a16="http://schemas.microsoft.com/office/drawing/2014/main" id="{E7AFCBCA-80E4-D2F4-F5C8-4E5C9FA385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384"/>
    </mc:Choice>
    <mc:Fallback xmlns="">
      <p:transition spd="slow" advTm="40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78e8ede60b_0_127"/>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Autofit/>
          </a:bodyPr>
          <a:lstStyle/>
          <a:p>
            <a:pPr marL="0" lvl="0" indent="0" algn="ctr" rtl="0">
              <a:lnSpc>
                <a:spcPct val="90000"/>
              </a:lnSpc>
              <a:spcBef>
                <a:spcPts val="0"/>
              </a:spcBef>
              <a:spcAft>
                <a:spcPts val="0"/>
              </a:spcAft>
              <a:buClr>
                <a:schemeClr val="lt1"/>
              </a:buClr>
              <a:buSzPts val="3240"/>
              <a:buFont typeface="Georgia"/>
              <a:buNone/>
            </a:pPr>
            <a:r>
              <a:rPr lang="en-US" sz="2400"/>
              <a:t>Standard 3.1 (2016) – Included in Standard 3.CE.1 (2023) </a:t>
            </a:r>
          </a:p>
        </p:txBody>
      </p:sp>
      <p:graphicFrame>
        <p:nvGraphicFramePr>
          <p:cNvPr id="351" name="Google Shape;351;g278e8ede60b_0_127"/>
          <p:cNvGraphicFramePr/>
          <p:nvPr>
            <p:extLst>
              <p:ext uri="{D42A27DB-BD31-4B8C-83A1-F6EECF244321}">
                <p14:modId xmlns:p14="http://schemas.microsoft.com/office/powerpoint/2010/main" val="1926521413"/>
              </p:ext>
            </p:extLst>
          </p:nvPr>
        </p:nvGraphicFramePr>
        <p:xfrm>
          <a:off x="273050" y="693100"/>
          <a:ext cx="8597900" cy="2266425"/>
        </p:xfrm>
        <a:graphic>
          <a:graphicData uri="http://schemas.openxmlformats.org/drawingml/2006/table">
            <a:tbl>
              <a:tblPr firstRow="1">
                <a:noFill/>
                <a:tableStyleId>{FB98DC81-043D-44E7-B2EB-296EABE74DB7}</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219147">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1900695">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3.1 The student will</a:t>
                      </a:r>
                      <a:endParaRPr sz="1000" b="1">
                        <a:latin typeface="Georgia"/>
                        <a:ea typeface="Georgia"/>
                        <a:cs typeface="Georgia"/>
                        <a:sym typeface="Georgia"/>
                      </a:endParaRPr>
                    </a:p>
                    <a:p>
                      <a:pPr marL="0" marR="0" lvl="0" indent="0" algn="l" rtl="0">
                        <a:lnSpc>
                          <a:spcPct val="115000"/>
                        </a:lnSpc>
                        <a:spcBef>
                          <a:spcPts val="0"/>
                        </a:spcBef>
                        <a:spcAft>
                          <a:spcPts val="0"/>
                        </a:spcAft>
                        <a:buNone/>
                      </a:pPr>
                      <a:r>
                        <a:rPr lang="en-US" sz="1000" b="1">
                          <a:latin typeface="Georgia"/>
                          <a:ea typeface="Georgia"/>
                          <a:cs typeface="Georgia"/>
                          <a:sym typeface="Georgia"/>
                        </a:rPr>
                        <a:t>b) round whole numbers, 9,999 or less, to the nearest ten, hundred, and thousand;</a:t>
                      </a:r>
                      <a:r>
                        <a:rPr lang="en-US" sz="1200" b="1">
                          <a:latin typeface="Times New Roman"/>
                          <a:ea typeface="Times New Roman"/>
                          <a:cs typeface="Times New Roman"/>
                          <a:sym typeface="Times New Roman"/>
                        </a:rPr>
                        <a:t> </a:t>
                      </a:r>
                      <a:r>
                        <a:rPr lang="en-US" sz="1000">
                          <a:solidFill>
                            <a:srgbClr val="C00000"/>
                          </a:solidFill>
                          <a:highlight>
                            <a:schemeClr val="lt1"/>
                          </a:highlight>
                          <a:latin typeface="Georgia"/>
                          <a:ea typeface="Georgia"/>
                          <a:cs typeface="Georgia"/>
                          <a:sym typeface="Georgia"/>
                        </a:rPr>
                        <a:t>[Included in 3.CE.1]</a:t>
                      </a:r>
                      <a:endParaRPr sz="1000" b="1">
                        <a:solidFill>
                          <a:srgbClr val="C00000"/>
                        </a:solidFill>
                        <a:latin typeface="Georgia"/>
                        <a:ea typeface="Georgia"/>
                        <a:cs typeface="Georgia"/>
                        <a:sym typeface="Georgia"/>
                      </a:endParaRPr>
                    </a:p>
                    <a:p>
                      <a:pPr marL="0" lvl="0" indent="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Round a given whole number, 9,999 or less, to the nearest ten, hundred, and thousand.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Solve problems, using rounding of numbers, 9,999 or less, to the nearest ten, hundred, and thousand. (b)</a:t>
                      </a:r>
                      <a:endParaRPr sz="1000">
                        <a:latin typeface="Georgia"/>
                        <a:ea typeface="Georgia"/>
                        <a:cs typeface="Georgia"/>
                        <a:sym typeface="Georgia"/>
                      </a:endParaRPr>
                    </a:p>
                    <a:p>
                      <a:pPr marL="342900" lvl="0" indent="0" algn="l" rtl="0">
                        <a:spcBef>
                          <a:spcPts val="300"/>
                        </a:spcBef>
                        <a:spcAft>
                          <a:spcPts val="300"/>
                        </a:spcAft>
                        <a:buNone/>
                      </a:pP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1200"/>
                        </a:spcBef>
                        <a:spcAft>
                          <a:spcPts val="0"/>
                        </a:spcAft>
                        <a:buNone/>
                      </a:pPr>
                      <a:r>
                        <a:rPr lang="en-US" sz="1000" b="1">
                          <a:solidFill>
                            <a:srgbClr val="202020"/>
                          </a:solidFill>
                          <a:latin typeface="Georgia"/>
                          <a:ea typeface="Times New Roman"/>
                          <a:cs typeface="Times New Roman"/>
                          <a:sym typeface="Georgia"/>
                        </a:rPr>
                        <a:t>[Included in 3.CE.1]</a:t>
                      </a:r>
                      <a:endParaRPr sz="1200" b="1">
                        <a:solidFill>
                          <a:srgbClr val="202020"/>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52" name="Google Shape;352;g278e8ede60b_0_127"/>
          <p:cNvSpPr txBox="1"/>
          <p:nvPr/>
        </p:nvSpPr>
        <p:spPr>
          <a:xfrm>
            <a:off x="0" y="4442900"/>
            <a:ext cx="9144000" cy="700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 Rounding whole numbers now embedded in the computation and estimation standards</a:t>
            </a:r>
            <a:endParaRPr sz="1000">
              <a:solidFill>
                <a:schemeClr val="lt1"/>
              </a:solidFill>
              <a:latin typeface="Georgia"/>
              <a:ea typeface="Georgia"/>
              <a:cs typeface="Georgia"/>
              <a:sym typeface="Georgia"/>
            </a:endParaRPr>
          </a:p>
        </p:txBody>
      </p:sp>
      <p:pic>
        <p:nvPicPr>
          <p:cNvPr id="16" name="Audio 15" descr="Audio icon">
            <a:extLst>
              <a:ext uri="{FF2B5EF4-FFF2-40B4-BE49-F238E27FC236}">
                <a16:creationId xmlns:a16="http://schemas.microsoft.com/office/drawing/2014/main" id="{F59DA029-81F6-98F0-2DFD-1909D46B90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245"/>
    </mc:Choice>
    <mc:Fallback xmlns="">
      <p:transition spd="slow" advTm="32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78e8ede60b_0_127"/>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3.1 (2016) - Standard 3.NS.2 (2023) </a:t>
            </a:r>
            <a:endParaRPr sz="2840"/>
          </a:p>
        </p:txBody>
      </p:sp>
      <p:graphicFrame>
        <p:nvGraphicFramePr>
          <p:cNvPr id="351" name="Google Shape;351;g278e8ede60b_0_127"/>
          <p:cNvGraphicFramePr/>
          <p:nvPr>
            <p:extLst>
              <p:ext uri="{D42A27DB-BD31-4B8C-83A1-F6EECF244321}">
                <p14:modId xmlns:p14="http://schemas.microsoft.com/office/powerpoint/2010/main" val="995617057"/>
              </p:ext>
            </p:extLst>
          </p:nvPr>
        </p:nvGraphicFramePr>
        <p:xfrm>
          <a:off x="273050" y="693100"/>
          <a:ext cx="8597900" cy="2634672"/>
        </p:xfrm>
        <a:graphic>
          <a:graphicData uri="http://schemas.openxmlformats.org/drawingml/2006/table">
            <a:tbl>
              <a:tblPr firstRow="1">
                <a:noFill/>
                <a:tableStyleId>{FB98DC81-043D-44E7-B2EB-296EABE74DB7}</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26160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268942">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3.1 The student will</a:t>
                      </a:r>
                      <a:endParaRPr sz="1000" b="1">
                        <a:latin typeface="Georgia"/>
                        <a:ea typeface="Georgia"/>
                        <a:cs typeface="Georgia"/>
                        <a:sym typeface="Georgia"/>
                      </a:endParaRPr>
                    </a:p>
                    <a:p>
                      <a:pPr marL="0" lvl="0" indent="0" algn="l" rtl="0">
                        <a:lnSpc>
                          <a:spcPct val="115000"/>
                        </a:lnSpc>
                        <a:spcBef>
                          <a:spcPts val="0"/>
                        </a:spcBef>
                        <a:spcAft>
                          <a:spcPts val="0"/>
                        </a:spcAft>
                        <a:buNone/>
                      </a:pPr>
                      <a:r>
                        <a:rPr lang="en-US" sz="1000" b="1">
                          <a:latin typeface="Georgia"/>
                          <a:ea typeface="Georgia"/>
                          <a:cs typeface="Georgia"/>
                          <a:sym typeface="Georgia"/>
                        </a:rPr>
                        <a:t>c) compare and order whole numbers, each 9,999 or less.</a:t>
                      </a:r>
                      <a:endParaRPr sz="1000" b="1">
                        <a:latin typeface="Georgia"/>
                        <a:ea typeface="Georgia"/>
                        <a:cs typeface="Georgia"/>
                        <a:sym typeface="Georgia"/>
                      </a:endParaRPr>
                    </a:p>
                    <a:p>
                      <a:pPr marL="0" lvl="0" indent="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Compare two whole numbers, each 9,999 or less, using symbols (&gt;, &lt;, =, or ≠) and/or words (</a:t>
                      </a:r>
                      <a:r>
                        <a:rPr lang="en-US" sz="1000" i="1">
                          <a:latin typeface="Georgia"/>
                          <a:ea typeface="Georgia"/>
                          <a:cs typeface="Georgia"/>
                          <a:sym typeface="Georgia"/>
                        </a:rPr>
                        <a:t>greater than, less than</a:t>
                      </a:r>
                      <a:r>
                        <a:rPr lang="en-US" sz="1000">
                          <a:latin typeface="Georgia"/>
                          <a:ea typeface="Georgia"/>
                          <a:cs typeface="Georgia"/>
                          <a:sym typeface="Georgia"/>
                        </a:rPr>
                        <a:t>, </a:t>
                      </a:r>
                      <a:r>
                        <a:rPr lang="en-US" sz="1000" i="1">
                          <a:latin typeface="Georgia"/>
                          <a:ea typeface="Georgia"/>
                          <a:cs typeface="Georgia"/>
                          <a:sym typeface="Georgia"/>
                        </a:rPr>
                        <a:t>equal to, </a:t>
                      </a:r>
                      <a:r>
                        <a:rPr lang="en-US" sz="1000">
                          <a:latin typeface="Georgia"/>
                          <a:ea typeface="Georgia"/>
                          <a:cs typeface="Georgia"/>
                          <a:sym typeface="Georgia"/>
                        </a:rPr>
                        <a:t>and </a:t>
                      </a:r>
                      <a:r>
                        <a:rPr lang="en-US" sz="1000" i="1">
                          <a:latin typeface="Georgia"/>
                          <a:ea typeface="Georgia"/>
                          <a:cs typeface="Georgia"/>
                          <a:sym typeface="Georgia"/>
                        </a:rPr>
                        <a:t>not equal to)</a:t>
                      </a:r>
                      <a:r>
                        <a:rPr lang="en-US" sz="1000">
                          <a:latin typeface="Georgia"/>
                          <a:ea typeface="Georgia"/>
                          <a:cs typeface="Georgia"/>
                          <a:sym typeface="Georgia"/>
                        </a:rPr>
                        <a:t>. (c)</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Order up to three whole numbers, each 9,999 or less, represented with concrete objects, pictorially, or symbolically from least to greatest and greatest to least. (c)</a:t>
                      </a:r>
                      <a:endParaRPr sz="1000" b="1">
                        <a:latin typeface="Georgia"/>
                        <a:ea typeface="Georgia"/>
                        <a:cs typeface="Georgia"/>
                        <a:sym typeface="Georgia"/>
                      </a:endParaRPr>
                    </a:p>
                    <a:p>
                      <a:pPr marL="342900" lvl="0" indent="0" algn="l" rtl="0">
                        <a:spcBef>
                          <a:spcPts val="300"/>
                        </a:spcBef>
                        <a:spcAft>
                          <a:spcPts val="300"/>
                        </a:spcAft>
                        <a:buNone/>
                      </a:pP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1200"/>
                        </a:spcBef>
                        <a:spcAft>
                          <a:spcPts val="0"/>
                        </a:spcAft>
                        <a:buNone/>
                      </a:pPr>
                      <a:r>
                        <a:rPr lang="en-US" sz="1000" b="1">
                          <a:solidFill>
                            <a:srgbClr val="202020"/>
                          </a:solidFill>
                          <a:latin typeface="Georgia"/>
                          <a:ea typeface="Georgia"/>
                          <a:cs typeface="Georgia"/>
                          <a:sym typeface="Georgia"/>
                        </a:rPr>
                        <a:t>3.NS.2  The student will demonstrate an understanding of the base 10 system to compare and order whole numbers up to 9,999.</a:t>
                      </a:r>
                      <a:endParaRPr sz="1000" b="1">
                        <a:solidFill>
                          <a:srgbClr val="20202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latin typeface="Georgia"/>
                          <a:ea typeface="Georgia"/>
                          <a:cs typeface="Georgia"/>
                          <a:sym typeface="Georgia"/>
                        </a:rPr>
                        <a:t>Compare two whole numbers, each 9,999 or less, using symbols (&gt;, &lt;, =, ≠) and/or words (greater than, less than, equal to, not equal to), with and without models.</a:t>
                      </a:r>
                      <a:endParaRPr sz="1000">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latin typeface="Georgia"/>
                          <a:ea typeface="Georgia"/>
                          <a:cs typeface="Georgia"/>
                          <a:sym typeface="Georgia"/>
                        </a:rPr>
                        <a:t>Order up to three whole numbers, each 9,999 or less, represented with and without models, from least to greatest and greatest to least.</a:t>
                      </a:r>
                      <a:endParaRPr sz="1000">
                        <a:latin typeface="Georgia"/>
                        <a:ea typeface="Georgia"/>
                        <a:cs typeface="Georgia"/>
                        <a:sym typeface="Georgia"/>
                      </a:endParaRPr>
                    </a:p>
                    <a:p>
                      <a:pPr marL="457200" lvl="0" indent="0" algn="l" rtl="0">
                        <a:spcBef>
                          <a:spcPts val="300"/>
                        </a:spcBef>
                        <a:spcAft>
                          <a:spcPts val="300"/>
                        </a:spcAft>
                        <a:buNone/>
                      </a:pPr>
                      <a:endParaRPr sz="1200" b="1">
                        <a:solidFill>
                          <a:srgbClr val="202020"/>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52" name="Google Shape;352;g278e8ede60b_0_127"/>
          <p:cNvSpPr txBox="1"/>
          <p:nvPr/>
        </p:nvSpPr>
        <p:spPr>
          <a:xfrm>
            <a:off x="0" y="4442900"/>
            <a:ext cx="9144000" cy="700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 No significant changes between the 2016 and 2023 standard</a:t>
            </a:r>
          </a:p>
        </p:txBody>
      </p:sp>
      <p:pic>
        <p:nvPicPr>
          <p:cNvPr id="5" name="Audio 4" descr="Audio icon">
            <a:hlinkClick r:id="" action="ppaction://media"/>
            <a:extLst>
              <a:ext uri="{FF2B5EF4-FFF2-40B4-BE49-F238E27FC236}">
                <a16:creationId xmlns:a16="http://schemas.microsoft.com/office/drawing/2014/main" id="{7C995606-FE0D-B207-CB5D-ECCD4A99C54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667" t="-16667" r="-16667" b="-16667"/>
          <a:stretch>
            <a:fillRect/>
          </a:stretch>
        </p:blipFill>
        <p:spPr>
          <a:xfrm>
            <a:off x="7975385" y="4333283"/>
            <a:ext cx="812800" cy="812800"/>
          </a:xfrm>
          <a:prstGeom prst="rect">
            <a:avLst/>
          </a:prstGeom>
        </p:spPr>
      </p:pic>
    </p:spTree>
    <p:extLst>
      <p:ext uri="{BB962C8B-B14F-4D97-AF65-F5344CB8AC3E}">
        <p14:creationId xmlns:p14="http://schemas.microsoft.com/office/powerpoint/2010/main" val="2852383671"/>
      </p:ext>
    </p:extLst>
  </p:cSld>
  <p:clrMapOvr>
    <a:masterClrMapping/>
  </p:clrMapOvr>
  <mc:AlternateContent xmlns:mc="http://schemas.openxmlformats.org/markup-compatibility/2006" xmlns:p14="http://schemas.microsoft.com/office/powerpoint/2010/main">
    <mc:Choice Requires="p14">
      <p:transition spd="slow" p14:dur="2000" advTm="22427"/>
    </mc:Choice>
    <mc:Fallback xmlns="">
      <p:transition spd="slow" advTm="22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78e8ede60b_0_133"/>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a:t>Standard 3.2 (2016) - Standard 3.NS.3 (2023) 1 of 2</a:t>
            </a:r>
            <a:endParaRPr sz="2840"/>
          </a:p>
        </p:txBody>
      </p:sp>
      <mc:AlternateContent xmlns:mc="http://schemas.openxmlformats.org/markup-compatibility/2006" xmlns:a14="http://schemas.microsoft.com/office/drawing/2010/main">
        <mc:Choice Requires="a14">
          <p:graphicFrame>
            <p:nvGraphicFramePr>
              <p:cNvPr id="358" name="Google Shape;358;g278e8ede60b_0_133"/>
              <p:cNvGraphicFramePr/>
              <p:nvPr>
                <p:extLst>
                  <p:ext uri="{D42A27DB-BD31-4B8C-83A1-F6EECF244321}">
                    <p14:modId xmlns:p14="http://schemas.microsoft.com/office/powerpoint/2010/main" val="2142312816"/>
                  </p:ext>
                </p:extLst>
              </p:nvPr>
            </p:nvGraphicFramePr>
            <p:xfrm>
              <a:off x="273050" y="604202"/>
              <a:ext cx="8597900" cy="3770473"/>
            </p:xfrm>
            <a:graphic>
              <a:graphicData uri="http://schemas.openxmlformats.org/drawingml/2006/table">
                <a:tbl>
                  <a:tblPr firstRow="1">
                    <a:noFill/>
                    <a:tableStyleId>{FB98DC81-043D-44E7-B2EB-296EABE74DB7}</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47656">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395418">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3.2 The student will</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name and write fractions and mixed numbers represented by a model;</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represent fractions and mixed numbers, with models and symbols; and</a:t>
                          </a:r>
                          <a:endParaRPr sz="1000" b="1">
                            <a:latin typeface="Georgia"/>
                            <a:ea typeface="Georgia"/>
                            <a:cs typeface="Georgia"/>
                            <a:sym typeface="Georgia"/>
                          </a:endParaRPr>
                        </a:p>
                        <a:p>
                          <a:pPr marL="64008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Name and write fractions (proper and improper) and mixed numbers with denominators of 12 or less in symbols represented by concrete and/or pictorial models.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Represent a given fraction (proper or improper) and mixed numbers, using concrete or pictorial set, area/region, length/measurement models and symbols.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a fraction represented by a model as the sum of unit fractions.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Using a model of a fraction greater than one, count the fractional parts to name and write it as an improper fraction and as a mixed </a:t>
                          </a:r>
                          <a:r>
                            <a:rPr lang="en-US" sz="1000">
                              <a:latin typeface="Georgia" panose="02040502050405020303" pitchFamily="18" charset="0"/>
                              <a:ea typeface="Georgia"/>
                              <a:cs typeface="Georgia"/>
                              <a:sym typeface="Georgia"/>
                            </a:rPr>
                            <a:t>number </a:t>
                          </a:r>
                          <a:r>
                            <a:rPr lang="en-US" sz="1000" b="0" i="0" u="none" strike="noStrike" cap="none">
                              <a:solidFill>
                                <a:srgbClr val="000000"/>
                              </a:solidFill>
                              <a:effectLst/>
                              <a:latin typeface="Georgia" panose="02040502050405020303" pitchFamily="18" charset="0"/>
                              <a:ea typeface="Arial"/>
                              <a:cs typeface="Arial"/>
                              <a:sym typeface="Arial"/>
                            </a:rPr>
                            <a:t>e.g.,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1</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2</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3</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4</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5</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 1</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1</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or 2</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1</m:t>
                                  </m:r>
                                </m:num>
                                <m:den>
                                  <m:r>
                                    <a:rPr lang="en-US" sz="1000" b="0" i="1" u="none" strike="noStrike" cap="none">
                                      <a:solidFill>
                                        <a:srgbClr val="000000"/>
                                      </a:solidFill>
                                      <a:effectLst/>
                                      <a:latin typeface="Cambria Math" panose="02040503050406030204" pitchFamily="18" charset="0"/>
                                      <a:ea typeface="Arial"/>
                                      <a:cs typeface="Arial"/>
                                      <a:sym typeface="Arial"/>
                                    </a:rPr>
                                    <m:t>3</m:t>
                                  </m:r>
                                </m:den>
                              </m:f>
                            </m:oMath>
                          </a14:m>
                          <a:r>
                            <a:rPr lang="en-US" sz="1000" b="0" i="0" u="none" strike="noStrike" cap="none">
                              <a:solidFill>
                                <a:srgbClr val="000000"/>
                              </a:solidFill>
                              <a:effectLst/>
                              <a:latin typeface="Georgia" panose="02040502050405020303" pitchFamily="18" charset="0"/>
                              <a:ea typeface="Arial"/>
                              <a:cs typeface="Arial"/>
                              <a:sym typeface="Arial"/>
                            </a:rPr>
                            <a:t>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7</m:t>
                                  </m:r>
                                </m:num>
                                <m:den>
                                  <m:r>
                                    <a:rPr lang="en-US" sz="1000" b="0" i="1" u="none" strike="noStrike" cap="none">
                                      <a:solidFill>
                                        <a:srgbClr val="000000"/>
                                      </a:solidFill>
                                      <a:effectLst/>
                                      <a:latin typeface="Cambria Math" panose="02040503050406030204" pitchFamily="18" charset="0"/>
                                      <a:ea typeface="Arial"/>
                                      <a:cs typeface="Arial"/>
                                      <a:sym typeface="Arial"/>
                                    </a:rPr>
                                    <m:t>3</m:t>
                                  </m:r>
                                </m:den>
                              </m:f>
                            </m:oMath>
                          </a14:m>
                          <a:r>
                            <a:rPr lang="en-US" sz="1000" b="0" i="0" u="none" strike="noStrike" cap="none">
                              <a:solidFill>
                                <a:srgbClr val="000000"/>
                              </a:solidFill>
                              <a:effectLst/>
                              <a:latin typeface="Georgia" panose="02040502050405020303" pitchFamily="18" charset="0"/>
                              <a:ea typeface="Arial"/>
                              <a:cs typeface="Arial"/>
                              <a:sym typeface="Arial"/>
                            </a:rPr>
                            <a:t>). </a:t>
                          </a:r>
                          <a:r>
                            <a:rPr lang="en-US" sz="1000">
                              <a:latin typeface="Georgia" panose="02040502050405020303" pitchFamily="18" charset="0"/>
                              <a:ea typeface="Georgia"/>
                              <a:cs typeface="Georgia"/>
                              <a:sym typeface="Georgia"/>
                            </a:rPr>
                            <a:t> (b)</a:t>
                          </a:r>
                          <a:endParaRPr sz="1000">
                            <a:latin typeface="Georgia" panose="02040502050405020303" pitchFamily="18" charset="0"/>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02919" lvl="0" indent="-502919" algn="l" rtl="0">
                            <a:spcBef>
                              <a:spcPts val="0"/>
                            </a:spcBef>
                            <a:spcAft>
                              <a:spcPts val="0"/>
                            </a:spcAft>
                            <a:buNone/>
                          </a:pPr>
                          <a:r>
                            <a:rPr lang="en-US" sz="1000" b="1">
                              <a:solidFill>
                                <a:srgbClr val="202020"/>
                              </a:solidFill>
                              <a:latin typeface="Georgia"/>
                              <a:ea typeface="Georgia"/>
                              <a:cs typeface="Georgia"/>
                              <a:sym typeface="Georgia"/>
                            </a:rPr>
                            <a:t>3.NS.3  </a:t>
                          </a:r>
                          <a:r>
                            <a:rPr lang="en-US" sz="1000" b="1">
                              <a:solidFill>
                                <a:srgbClr val="000000"/>
                              </a:solidFill>
                              <a:latin typeface="Georgia"/>
                              <a:ea typeface="Georgia"/>
                              <a:cs typeface="Georgia"/>
                              <a:sym typeface="Georgia"/>
                            </a:rPr>
                            <a:t>The student will use mathematical reasoning and justification to represent and compare fractions (proper and improper) and mixed numbers with denominators of 2, 3, 4, 5, 6, 8, and 10), including those in context. </a:t>
                          </a:r>
                        </a:p>
                        <a:p>
                          <a:pPr marL="457200" lvl="0" indent="-292100" algn="l" rtl="0">
                            <a:spcBef>
                              <a:spcPts val="600"/>
                            </a:spcBef>
                            <a:spcAft>
                              <a:spcPts val="0"/>
                            </a:spcAft>
                            <a:buSzPts val="1000"/>
                            <a:buFont typeface="Georgia"/>
                            <a:buAutoNum type="alphaLcParenR"/>
                          </a:pPr>
                          <a:r>
                            <a:rPr lang="en-US" sz="1000">
                              <a:latin typeface="Georgia"/>
                              <a:ea typeface="Georgia"/>
                              <a:cs typeface="Georgia"/>
                              <a:sym typeface="Georgia"/>
                            </a:rPr>
                            <a:t>Represent, name, and write a given fraction (proper or improper) or mixed number with </a:t>
                          </a:r>
                          <a:r>
                            <a:rPr lang="en-US" sz="1000">
                              <a:solidFill>
                                <a:srgbClr val="980000"/>
                              </a:solidFill>
                              <a:latin typeface="Georgia"/>
                              <a:ea typeface="Georgia"/>
                              <a:cs typeface="Georgia"/>
                              <a:sym typeface="Georgia"/>
                            </a:rPr>
                            <a:t>denominators of 2, 3, 4, 5, 6, 8, and 10 </a:t>
                          </a:r>
                          <a:r>
                            <a:rPr lang="en-US" sz="1000">
                              <a:latin typeface="Georgia"/>
                              <a:ea typeface="Georgia"/>
                              <a:cs typeface="Georgia"/>
                              <a:sym typeface="Georgia"/>
                            </a:rPr>
                            <a:t>using: </a:t>
                          </a:r>
                          <a:r>
                            <a:rPr lang="en-US" sz="1000" err="1">
                              <a:latin typeface="Georgia"/>
                              <a:ea typeface="Georgia"/>
                              <a:cs typeface="Georgia"/>
                              <a:sym typeface="Georgia"/>
                            </a:rPr>
                            <a:t>i</a:t>
                          </a:r>
                          <a:r>
                            <a:rPr lang="en-US" sz="1000">
                              <a:latin typeface="Georgia"/>
                              <a:ea typeface="Georgia"/>
                              <a:cs typeface="Georgia"/>
                              <a:sym typeface="Georgia"/>
                            </a:rPr>
                            <a:t>) region/area models (e.g., pie pieces, pattern blocks, geoboards); ii) length models (e.g., paper fraction strips, fraction bars, rods, number lines); and iii) set models (e.g., chips, counters, cubes).</a:t>
                          </a:r>
                          <a:endParaRPr lang="en-US" sz="1000" u="sng">
                            <a:solidFill>
                              <a:srgbClr val="7030A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2"/>
                          </a:pPr>
                          <a:r>
                            <a:rPr lang="en-US" sz="1000">
                              <a:latin typeface="Georgia"/>
                              <a:ea typeface="Georgia"/>
                              <a:cs typeface="Georgia"/>
                              <a:sym typeface="Georgia"/>
                            </a:rPr>
                            <a:t>Identify a fraction represented by a model as the sum of unit fractions. </a:t>
                          </a:r>
                        </a:p>
                        <a:p>
                          <a:pPr marL="457200" lvl="0" indent="-292100" algn="l" rtl="0">
                            <a:spcBef>
                              <a:spcPts val="300"/>
                            </a:spcBef>
                            <a:spcAft>
                              <a:spcPts val="0"/>
                            </a:spcAft>
                            <a:buSzPts val="1000"/>
                            <a:buFont typeface="Times New Roman"/>
                            <a:buAutoNum type="alphaLcParenR" startAt="2"/>
                          </a:pPr>
                          <a:r>
                            <a:rPr lang="en-US" sz="1000">
                              <a:latin typeface="Georgia"/>
                              <a:ea typeface="Georgia"/>
                              <a:cs typeface="Georgia"/>
                              <a:sym typeface="Georgia"/>
                            </a:rPr>
                            <a:t>Using a model of a fraction greater than one, count the fractional parts to name and write it as an improper fraction and as a mixed </a:t>
                          </a:r>
                          <a:r>
                            <a:rPr lang="en-US" sz="1000">
                              <a:latin typeface="Georgia" panose="02040502050405020303" pitchFamily="18" charset="0"/>
                              <a:ea typeface="Georgia"/>
                              <a:cs typeface="Georgia"/>
                              <a:sym typeface="Georgia"/>
                            </a:rPr>
                            <a:t>number </a:t>
                          </a:r>
                          <a:r>
                            <a:rPr lang="en-US" sz="1000" b="0" i="0" u="none" strike="noStrike" cap="none">
                              <a:solidFill>
                                <a:srgbClr val="000000"/>
                              </a:solidFill>
                              <a:effectLst/>
                              <a:latin typeface="Georgia" panose="02040502050405020303" pitchFamily="18" charset="0"/>
                              <a:ea typeface="Arial"/>
                              <a:cs typeface="Arial"/>
                              <a:sym typeface="Arial"/>
                            </a:rPr>
                            <a:t>(e.g.,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1" u="none" strike="noStrike" cap="none">
                                      <a:solidFill>
                                        <a:srgbClr val="000000"/>
                                      </a:solidFill>
                                      <a:effectLst/>
                                      <a:latin typeface="Cambria Math" panose="02040503050406030204" pitchFamily="18" charset="0"/>
                                      <a:ea typeface="Arial"/>
                                      <a:cs typeface="Arial"/>
                                      <a:sym typeface="Arial"/>
                                    </a:rPr>
                                    <m:t>1</m:t>
                                  </m:r>
                                </m:num>
                                <m:den>
                                  <m:r>
                                    <a:rPr lang="ar-AE" sz="1000" b="0" i="1" u="none" strike="noStrike" cap="none">
                                      <a:solidFill>
                                        <a:srgbClr val="000000"/>
                                      </a:solidFill>
                                      <a:effectLst/>
                                      <a:latin typeface="Cambria Math" panose="02040503050406030204" pitchFamily="18" charset="0"/>
                                      <a:ea typeface="Arial"/>
                                      <a:cs typeface="Arial"/>
                                      <a:sym typeface="Arial"/>
                                    </a:rPr>
                                    <m:t>4</m:t>
                                  </m:r>
                                </m:den>
                              </m:f>
                            </m:oMath>
                          </a14:m>
                          <a:r>
                            <a:rPr lang="ar-AE" sz="1000" b="0" i="0" u="none" strike="noStrike" cap="none">
                              <a:solidFill>
                                <a:srgbClr val="000000"/>
                              </a:solidFill>
                              <a:effectLst/>
                              <a:latin typeface="Georgia" panose="02040502050405020303" pitchFamily="18" charset="0"/>
                              <a:ea typeface="Arial"/>
                              <a:cs typeface="Arial"/>
                              <a:sym typeface="Arial"/>
                            </a:rPr>
                            <a:t>,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1" u="none" strike="noStrike" cap="none">
                                      <a:solidFill>
                                        <a:srgbClr val="000000"/>
                                      </a:solidFill>
                                      <a:effectLst/>
                                      <a:latin typeface="Cambria Math" panose="02040503050406030204" pitchFamily="18" charset="0"/>
                                      <a:ea typeface="Arial"/>
                                      <a:cs typeface="Arial"/>
                                      <a:sym typeface="Arial"/>
                                    </a:rPr>
                                    <m:t>2</m:t>
                                  </m:r>
                                </m:num>
                                <m:den>
                                  <m:r>
                                    <a:rPr lang="ar-AE" sz="1000" b="0" i="1" u="none" strike="noStrike" cap="none">
                                      <a:solidFill>
                                        <a:srgbClr val="000000"/>
                                      </a:solidFill>
                                      <a:effectLst/>
                                      <a:latin typeface="Cambria Math" panose="02040503050406030204" pitchFamily="18" charset="0"/>
                                      <a:ea typeface="Arial"/>
                                      <a:cs typeface="Arial"/>
                                      <a:sym typeface="Arial"/>
                                    </a:rPr>
                                    <m:t>4</m:t>
                                  </m:r>
                                </m:den>
                              </m:f>
                            </m:oMath>
                          </a14:m>
                          <a:r>
                            <a:rPr lang="ar-AE" sz="1000" b="0" i="0" u="none" strike="noStrike" cap="none">
                              <a:solidFill>
                                <a:srgbClr val="000000"/>
                              </a:solidFill>
                              <a:effectLst/>
                              <a:latin typeface="Georgia" panose="02040502050405020303" pitchFamily="18" charset="0"/>
                              <a:ea typeface="Arial"/>
                              <a:cs typeface="Arial"/>
                              <a:sym typeface="Arial"/>
                            </a:rPr>
                            <a:t>,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1" u="none" strike="noStrike" cap="none">
                                      <a:solidFill>
                                        <a:srgbClr val="000000"/>
                                      </a:solidFill>
                                      <a:effectLst/>
                                      <a:latin typeface="Cambria Math" panose="02040503050406030204" pitchFamily="18" charset="0"/>
                                      <a:ea typeface="Arial"/>
                                      <a:cs typeface="Arial"/>
                                      <a:sym typeface="Arial"/>
                                    </a:rPr>
                                    <m:t>3</m:t>
                                  </m:r>
                                </m:num>
                                <m:den>
                                  <m:r>
                                    <a:rPr lang="ar-AE" sz="1000" b="0" i="1" u="none" strike="noStrike" cap="none">
                                      <a:solidFill>
                                        <a:srgbClr val="000000"/>
                                      </a:solidFill>
                                      <a:effectLst/>
                                      <a:latin typeface="Cambria Math" panose="02040503050406030204" pitchFamily="18" charset="0"/>
                                      <a:ea typeface="Arial"/>
                                      <a:cs typeface="Arial"/>
                                      <a:sym typeface="Arial"/>
                                    </a:rPr>
                                    <m:t>4</m:t>
                                  </m:r>
                                </m:den>
                              </m:f>
                            </m:oMath>
                          </a14:m>
                          <a:r>
                            <a:rPr lang="ar-AE" sz="1000" b="0" i="0" u="none" strike="noStrike" cap="none">
                              <a:solidFill>
                                <a:srgbClr val="000000"/>
                              </a:solidFill>
                              <a:effectLst/>
                              <a:latin typeface="Georgia" panose="02040502050405020303" pitchFamily="18" charset="0"/>
                              <a:ea typeface="Arial"/>
                              <a:cs typeface="Arial"/>
                              <a:sym typeface="Arial"/>
                            </a:rPr>
                            <a:t>,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1" u="none" strike="noStrike" cap="none">
                                      <a:solidFill>
                                        <a:srgbClr val="000000"/>
                                      </a:solidFill>
                                      <a:effectLst/>
                                      <a:latin typeface="Cambria Math" panose="02040503050406030204" pitchFamily="18" charset="0"/>
                                      <a:ea typeface="Arial"/>
                                      <a:cs typeface="Arial"/>
                                      <a:sym typeface="Arial"/>
                                    </a:rPr>
                                    <m:t>4</m:t>
                                  </m:r>
                                </m:num>
                                <m:den>
                                  <m:r>
                                    <a:rPr lang="ar-AE" sz="1000" b="0" i="1" u="none" strike="noStrike" cap="none">
                                      <a:solidFill>
                                        <a:srgbClr val="000000"/>
                                      </a:solidFill>
                                      <a:effectLst/>
                                      <a:latin typeface="Cambria Math" panose="02040503050406030204" pitchFamily="18" charset="0"/>
                                      <a:ea typeface="Arial"/>
                                      <a:cs typeface="Arial"/>
                                      <a:sym typeface="Arial"/>
                                    </a:rPr>
                                    <m:t>4</m:t>
                                  </m:r>
                                </m:den>
                              </m:f>
                            </m:oMath>
                          </a14:m>
                          <a:r>
                            <a:rPr lang="ar-AE" sz="1000" b="0" i="0" u="none" strike="noStrike" cap="none">
                              <a:solidFill>
                                <a:srgbClr val="000000"/>
                              </a:solidFill>
                              <a:effectLst/>
                              <a:latin typeface="Georgia" panose="02040502050405020303" pitchFamily="18" charset="0"/>
                              <a:ea typeface="Arial"/>
                              <a:cs typeface="Arial"/>
                              <a:sym typeface="Arial"/>
                            </a:rPr>
                            <a:t>,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1" u="none" strike="noStrike" cap="none">
                                      <a:solidFill>
                                        <a:srgbClr val="000000"/>
                                      </a:solidFill>
                                      <a:effectLst/>
                                      <a:latin typeface="Cambria Math" panose="02040503050406030204" pitchFamily="18" charset="0"/>
                                      <a:ea typeface="Arial"/>
                                      <a:cs typeface="Arial"/>
                                      <a:sym typeface="Arial"/>
                                    </a:rPr>
                                    <m:t>5</m:t>
                                  </m:r>
                                </m:num>
                                <m:den>
                                  <m:r>
                                    <a:rPr lang="ar-AE" sz="1000" b="0" i="1" u="none" strike="noStrike" cap="none">
                                      <a:solidFill>
                                        <a:srgbClr val="000000"/>
                                      </a:solidFill>
                                      <a:effectLst/>
                                      <a:latin typeface="Cambria Math" panose="02040503050406030204" pitchFamily="18" charset="0"/>
                                      <a:ea typeface="Arial"/>
                                      <a:cs typeface="Arial"/>
                                      <a:sym typeface="Arial"/>
                                    </a:rPr>
                                    <m:t>4</m:t>
                                  </m:r>
                                </m:den>
                              </m:f>
                            </m:oMath>
                          </a14:m>
                          <a:r>
                            <a:rPr lang="ar-AE" sz="1000" b="0" i="0" u="none" strike="noStrike" cap="none">
                              <a:solidFill>
                                <a:srgbClr val="000000"/>
                              </a:solidFill>
                              <a:effectLst/>
                              <a:latin typeface="Georgia" panose="02040502050405020303" pitchFamily="18" charset="0"/>
                              <a:ea typeface="Arial"/>
                              <a:cs typeface="Arial"/>
                              <a:sym typeface="Arial"/>
                            </a:rPr>
                            <a:t> = 1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1" u="none" strike="noStrike" cap="none">
                                      <a:solidFill>
                                        <a:srgbClr val="000000"/>
                                      </a:solidFill>
                                      <a:effectLst/>
                                      <a:latin typeface="Cambria Math" panose="02040503050406030204" pitchFamily="18" charset="0"/>
                                      <a:ea typeface="Arial"/>
                                      <a:cs typeface="Arial"/>
                                      <a:sym typeface="Arial"/>
                                    </a:rPr>
                                    <m:t>1</m:t>
                                  </m:r>
                                </m:num>
                                <m:den>
                                  <m:r>
                                    <a:rPr lang="ar-AE" sz="1000" b="0" i="1" u="none" strike="noStrike" cap="none">
                                      <a:solidFill>
                                        <a:srgbClr val="000000"/>
                                      </a:solidFill>
                                      <a:effectLst/>
                                      <a:latin typeface="Cambria Math" panose="02040503050406030204" pitchFamily="18" charset="0"/>
                                      <a:ea typeface="Arial"/>
                                      <a:cs typeface="Arial"/>
                                      <a:sym typeface="Arial"/>
                                    </a:rPr>
                                    <m:t>4</m:t>
                                  </m:r>
                                </m:den>
                              </m:f>
                            </m:oMath>
                          </a14:m>
                          <a:r>
                            <a:rPr lang="ar-AE" sz="1000" b="0" i="0" u="none" strike="noStrike" cap="none">
                              <a:solidFill>
                                <a:srgbClr val="000000"/>
                              </a:solidFill>
                              <a:effectLst/>
                              <a:latin typeface="Georgia" panose="02040502050405020303" pitchFamily="18" charset="0"/>
                              <a:ea typeface="Arial"/>
                              <a:cs typeface="Arial"/>
                              <a:sym typeface="Arial"/>
                            </a:rPr>
                            <a:t>).</a:t>
                          </a:r>
                        </a:p>
                        <a:p>
                          <a:pPr marL="457200" marR="0" lvl="0" indent="-292100" algn="l" defTabSz="914400" rtl="0" eaLnBrk="1" fontAlgn="auto" latinLnBrk="0" hangingPunct="1">
                            <a:lnSpc>
                              <a:spcPct val="100000"/>
                            </a:lnSpc>
                            <a:spcBef>
                              <a:spcPts val="300"/>
                            </a:spcBef>
                            <a:spcAft>
                              <a:spcPts val="0"/>
                            </a:spcAft>
                            <a:buClr>
                              <a:srgbClr val="000000"/>
                            </a:buClr>
                            <a:buSzPts val="1000"/>
                            <a:buFont typeface="Times New Roman"/>
                            <a:buAutoNum type="alphaLcParenR" startAt="2"/>
                            <a:tabLst/>
                            <a:defRPr/>
                          </a:pPr>
                          <a:r>
                            <a:rPr lang="en-US" sz="1000">
                              <a:solidFill>
                                <a:srgbClr val="C00000"/>
                              </a:solidFill>
                              <a:latin typeface="Georgia"/>
                              <a:ea typeface="Georgia"/>
                              <a:cs typeface="Georgia"/>
                              <a:sym typeface="Georgia"/>
                            </a:rPr>
                            <a:t>Compose and decompose fractions (proper and improper) with denominators of 2, 3, 4, 5, 6, 8, and 10 in multiple </a:t>
                          </a:r>
                          <a:r>
                            <a:rPr lang="en-US" sz="1000">
                              <a:solidFill>
                                <a:srgbClr val="C00000"/>
                              </a:solidFill>
                              <a:latin typeface="Georgia" panose="02040502050405020303" pitchFamily="18" charset="0"/>
                              <a:ea typeface="Georgia"/>
                              <a:cs typeface="Georgia"/>
                              <a:sym typeface="Georgia"/>
                            </a:rPr>
                            <a:t>ways </a:t>
                          </a:r>
                          <a:r>
                            <a:rPr lang="en-US" sz="1000" b="0" i="0" u="none" strike="noStrike" cap="none">
                              <a:solidFill>
                                <a:srgbClr val="C00000"/>
                              </a:solidFill>
                              <a:effectLst/>
                              <a:latin typeface="Georgia" panose="02040502050405020303" pitchFamily="18" charset="0"/>
                              <a:ea typeface="Arial"/>
                              <a:cs typeface="Arial"/>
                              <a:sym typeface="Arial"/>
                            </a:rPr>
                            <a:t>(e.g., </a:t>
                          </a:r>
                          <a14:m>
                            <m:oMath xmlns:m="http://schemas.openxmlformats.org/officeDocument/2006/math">
                              <m:f>
                                <m:fPr>
                                  <m:ctrlPr>
                                    <a:rPr lang="ar-AE" sz="1000" b="0" i="1" u="none" strike="noStrike" cap="none">
                                      <a:solidFill>
                                        <a:srgbClr val="C00000"/>
                                      </a:solidFill>
                                      <a:effectLst/>
                                      <a:latin typeface="Cambria Math" panose="02040503050406030204" pitchFamily="18" charset="0"/>
                                      <a:ea typeface="Arial"/>
                                      <a:cs typeface="Arial"/>
                                      <a:sym typeface="Arial"/>
                                    </a:rPr>
                                  </m:ctrlPr>
                                </m:fPr>
                                <m:num>
                                  <m:r>
                                    <a:rPr lang="ar-AE" sz="1000" b="0" i="1" u="none" strike="noStrike" cap="none">
                                      <a:solidFill>
                                        <a:srgbClr val="C00000"/>
                                      </a:solidFill>
                                      <a:effectLst/>
                                      <a:latin typeface="Cambria Math" panose="02040503050406030204" pitchFamily="18" charset="0"/>
                                      <a:ea typeface="Arial"/>
                                      <a:cs typeface="Arial"/>
                                      <a:sym typeface="Arial"/>
                                    </a:rPr>
                                    <m:t>7</m:t>
                                  </m:r>
                                </m:num>
                                <m:den>
                                  <m:r>
                                    <a:rPr lang="ar-AE" sz="1000" b="0" i="1" u="none" strike="noStrike" cap="none">
                                      <a:solidFill>
                                        <a:srgbClr val="C00000"/>
                                      </a:solidFill>
                                      <a:effectLst/>
                                      <a:latin typeface="Cambria Math" panose="02040503050406030204" pitchFamily="18" charset="0"/>
                                      <a:ea typeface="Arial"/>
                                      <a:cs typeface="Arial"/>
                                      <a:sym typeface="Arial"/>
                                    </a:rPr>
                                    <m:t>4</m:t>
                                  </m:r>
                                </m:den>
                              </m:f>
                            </m:oMath>
                          </a14:m>
                          <a:r>
                            <a:rPr lang="ar-AE" sz="1000" b="0" i="0" u="none" strike="noStrike" cap="none">
                              <a:solidFill>
                                <a:srgbClr val="C00000"/>
                              </a:solidFill>
                              <a:effectLst/>
                              <a:latin typeface="Georgia" panose="02040502050405020303" pitchFamily="18" charset="0"/>
                              <a:ea typeface="Arial"/>
                              <a:cs typeface="Arial"/>
                              <a:sym typeface="Arial"/>
                            </a:rPr>
                            <a:t> = </a:t>
                          </a:r>
                          <a14:m>
                            <m:oMath xmlns:m="http://schemas.openxmlformats.org/officeDocument/2006/math">
                              <m:f>
                                <m:fPr>
                                  <m:ctrlPr>
                                    <a:rPr lang="ar-AE" sz="1000" b="0" i="1" u="none" strike="noStrike" cap="none">
                                      <a:solidFill>
                                        <a:srgbClr val="C00000"/>
                                      </a:solidFill>
                                      <a:effectLst/>
                                      <a:latin typeface="Cambria Math" panose="02040503050406030204" pitchFamily="18" charset="0"/>
                                      <a:ea typeface="Arial"/>
                                      <a:cs typeface="Arial"/>
                                      <a:sym typeface="Arial"/>
                                    </a:rPr>
                                  </m:ctrlPr>
                                </m:fPr>
                                <m:num>
                                  <m:r>
                                    <a:rPr lang="ar-AE" sz="1000" b="0" i="1" u="none" strike="noStrike" cap="none">
                                      <a:solidFill>
                                        <a:srgbClr val="C00000"/>
                                      </a:solidFill>
                                      <a:effectLst/>
                                      <a:latin typeface="Cambria Math" panose="02040503050406030204" pitchFamily="18" charset="0"/>
                                      <a:ea typeface="Arial"/>
                                      <a:cs typeface="Arial"/>
                                      <a:sym typeface="Arial"/>
                                    </a:rPr>
                                    <m:t>4</m:t>
                                  </m:r>
                                </m:num>
                                <m:den>
                                  <m:r>
                                    <a:rPr lang="ar-AE" sz="1000" b="0" i="1" u="none" strike="noStrike" cap="none">
                                      <a:solidFill>
                                        <a:srgbClr val="C00000"/>
                                      </a:solidFill>
                                      <a:effectLst/>
                                      <a:latin typeface="Cambria Math" panose="02040503050406030204" pitchFamily="18" charset="0"/>
                                      <a:ea typeface="Arial"/>
                                      <a:cs typeface="Arial"/>
                                      <a:sym typeface="Arial"/>
                                    </a:rPr>
                                    <m:t>4</m:t>
                                  </m:r>
                                </m:den>
                              </m:f>
                            </m:oMath>
                          </a14:m>
                          <a:r>
                            <a:rPr lang="ar-AE" sz="1000" b="0" i="0" u="none" strike="noStrike" cap="none">
                              <a:solidFill>
                                <a:srgbClr val="C00000"/>
                              </a:solidFill>
                              <a:effectLst/>
                              <a:latin typeface="Georgia" panose="02040502050405020303" pitchFamily="18" charset="0"/>
                              <a:ea typeface="Arial"/>
                              <a:cs typeface="Arial"/>
                              <a:sym typeface="Arial"/>
                            </a:rPr>
                            <a:t> + </a:t>
                          </a:r>
                          <a14:m>
                            <m:oMath xmlns:m="http://schemas.openxmlformats.org/officeDocument/2006/math">
                              <m:f>
                                <m:fPr>
                                  <m:ctrlPr>
                                    <a:rPr lang="ar-AE" sz="1000" b="0" i="1" u="none" strike="noStrike" cap="none">
                                      <a:solidFill>
                                        <a:srgbClr val="C00000"/>
                                      </a:solidFill>
                                      <a:effectLst/>
                                      <a:latin typeface="Cambria Math" panose="02040503050406030204" pitchFamily="18" charset="0"/>
                                      <a:ea typeface="Arial"/>
                                      <a:cs typeface="Arial"/>
                                      <a:sym typeface="Arial"/>
                                    </a:rPr>
                                  </m:ctrlPr>
                                </m:fPr>
                                <m:num>
                                  <m:r>
                                    <a:rPr lang="ar-AE" sz="1000" b="0" i="1" u="none" strike="noStrike" cap="none">
                                      <a:solidFill>
                                        <a:srgbClr val="C00000"/>
                                      </a:solidFill>
                                      <a:effectLst/>
                                      <a:latin typeface="Cambria Math" panose="02040503050406030204" pitchFamily="18" charset="0"/>
                                      <a:ea typeface="Arial"/>
                                      <a:cs typeface="Arial"/>
                                      <a:sym typeface="Arial"/>
                                    </a:rPr>
                                    <m:t>3</m:t>
                                  </m:r>
                                </m:num>
                                <m:den>
                                  <m:r>
                                    <a:rPr lang="ar-AE" sz="1000" b="0" i="1" u="none" strike="noStrike" cap="none">
                                      <a:solidFill>
                                        <a:srgbClr val="C00000"/>
                                      </a:solidFill>
                                      <a:effectLst/>
                                      <a:latin typeface="Cambria Math" panose="02040503050406030204" pitchFamily="18" charset="0"/>
                                      <a:ea typeface="Arial"/>
                                      <a:cs typeface="Arial"/>
                                      <a:sym typeface="Arial"/>
                                    </a:rPr>
                                    <m:t>4</m:t>
                                  </m:r>
                                </m:den>
                              </m:f>
                            </m:oMath>
                          </a14:m>
                          <a:r>
                            <a:rPr lang="ar-AE" sz="1000" b="0" i="0" u="none" strike="noStrike" cap="none">
                              <a:solidFill>
                                <a:srgbClr val="C00000"/>
                              </a:solidFill>
                              <a:effectLst/>
                              <a:latin typeface="Georgia" panose="02040502050405020303" pitchFamily="18" charset="0"/>
                              <a:ea typeface="Arial"/>
                              <a:cs typeface="Arial"/>
                              <a:sym typeface="Arial"/>
                            </a:rPr>
                            <a:t> </a:t>
                          </a:r>
                          <a:r>
                            <a:rPr lang="en-US" sz="1000" b="0" i="0" u="none" strike="noStrike" cap="none">
                              <a:solidFill>
                                <a:srgbClr val="C00000"/>
                              </a:solidFill>
                              <a:effectLst/>
                              <a:latin typeface="Georgia" panose="02040502050405020303" pitchFamily="18" charset="0"/>
                              <a:ea typeface="Arial"/>
                              <a:cs typeface="Arial"/>
                              <a:sym typeface="Arial"/>
                            </a:rPr>
                            <a:t>or </a:t>
                          </a:r>
                          <a14:m>
                            <m:oMath xmlns:m="http://schemas.openxmlformats.org/officeDocument/2006/math">
                              <m:f>
                                <m:fPr>
                                  <m:ctrlPr>
                                    <a:rPr lang="ar-AE" sz="1000" b="0" i="1" u="none" strike="noStrike" cap="none">
                                      <a:solidFill>
                                        <a:srgbClr val="C00000"/>
                                      </a:solidFill>
                                      <a:effectLst/>
                                      <a:latin typeface="Cambria Math" panose="02040503050406030204" pitchFamily="18" charset="0"/>
                                      <a:ea typeface="Arial"/>
                                      <a:cs typeface="Arial"/>
                                      <a:sym typeface="Arial"/>
                                    </a:rPr>
                                  </m:ctrlPr>
                                </m:fPr>
                                <m:num>
                                  <m:r>
                                    <a:rPr lang="ar-AE" sz="1000" b="0" i="1" u="none" strike="noStrike" cap="none">
                                      <a:solidFill>
                                        <a:srgbClr val="C00000"/>
                                      </a:solidFill>
                                      <a:effectLst/>
                                      <a:latin typeface="Cambria Math" panose="02040503050406030204" pitchFamily="18" charset="0"/>
                                      <a:ea typeface="Arial"/>
                                      <a:cs typeface="Arial"/>
                                      <a:sym typeface="Arial"/>
                                    </a:rPr>
                                    <m:t>4</m:t>
                                  </m:r>
                                </m:num>
                                <m:den>
                                  <m:r>
                                    <a:rPr lang="ar-AE" sz="1000" b="0" i="1" u="none" strike="noStrike" cap="none">
                                      <a:solidFill>
                                        <a:srgbClr val="C00000"/>
                                      </a:solidFill>
                                      <a:effectLst/>
                                      <a:latin typeface="Cambria Math" panose="02040503050406030204" pitchFamily="18" charset="0"/>
                                      <a:ea typeface="Arial"/>
                                      <a:cs typeface="Arial"/>
                                      <a:sym typeface="Arial"/>
                                    </a:rPr>
                                    <m:t>6</m:t>
                                  </m:r>
                                </m:den>
                              </m:f>
                            </m:oMath>
                          </a14:m>
                          <a:r>
                            <a:rPr lang="ar-AE" sz="1000" b="0" i="0" u="none" strike="noStrike" cap="none">
                              <a:solidFill>
                                <a:srgbClr val="C00000"/>
                              </a:solidFill>
                              <a:effectLst/>
                              <a:latin typeface="Georgia" panose="02040502050405020303" pitchFamily="18" charset="0"/>
                              <a:ea typeface="Arial"/>
                              <a:cs typeface="Arial"/>
                              <a:sym typeface="Arial"/>
                            </a:rPr>
                            <a:t> = </a:t>
                          </a:r>
                          <a14:m>
                            <m:oMath xmlns:m="http://schemas.openxmlformats.org/officeDocument/2006/math">
                              <m:f>
                                <m:fPr>
                                  <m:ctrlPr>
                                    <a:rPr lang="ar-AE" sz="1000" b="0" i="1" u="none" strike="noStrike" cap="none">
                                      <a:solidFill>
                                        <a:srgbClr val="C00000"/>
                                      </a:solidFill>
                                      <a:effectLst/>
                                      <a:latin typeface="Cambria Math" panose="02040503050406030204" pitchFamily="18" charset="0"/>
                                      <a:ea typeface="Arial"/>
                                      <a:cs typeface="Arial"/>
                                      <a:sym typeface="Arial"/>
                                    </a:rPr>
                                  </m:ctrlPr>
                                </m:fPr>
                                <m:num>
                                  <m:r>
                                    <a:rPr lang="ar-AE" sz="1000" b="0" i="1" u="none" strike="noStrike" cap="none">
                                      <a:solidFill>
                                        <a:srgbClr val="C00000"/>
                                      </a:solidFill>
                                      <a:effectLst/>
                                      <a:latin typeface="Cambria Math" panose="02040503050406030204" pitchFamily="18" charset="0"/>
                                      <a:ea typeface="Arial"/>
                                      <a:cs typeface="Arial"/>
                                      <a:sym typeface="Arial"/>
                                    </a:rPr>
                                    <m:t>3</m:t>
                                  </m:r>
                                </m:num>
                                <m:den>
                                  <m:r>
                                    <a:rPr lang="ar-AE" sz="1000" b="0" i="1" u="none" strike="noStrike" cap="none">
                                      <a:solidFill>
                                        <a:srgbClr val="C00000"/>
                                      </a:solidFill>
                                      <a:effectLst/>
                                      <a:latin typeface="Cambria Math" panose="02040503050406030204" pitchFamily="18" charset="0"/>
                                      <a:ea typeface="Arial"/>
                                      <a:cs typeface="Arial"/>
                                      <a:sym typeface="Arial"/>
                                    </a:rPr>
                                    <m:t>6</m:t>
                                  </m:r>
                                </m:den>
                              </m:f>
                            </m:oMath>
                          </a14:m>
                          <a:r>
                            <a:rPr lang="ar-AE" sz="1000" b="0" i="0" u="none" strike="noStrike" cap="none">
                              <a:solidFill>
                                <a:srgbClr val="C00000"/>
                              </a:solidFill>
                              <a:effectLst/>
                              <a:latin typeface="Georgia" panose="02040502050405020303" pitchFamily="18" charset="0"/>
                              <a:ea typeface="Arial"/>
                              <a:cs typeface="Arial"/>
                              <a:sym typeface="Arial"/>
                            </a:rPr>
                            <a:t> + </a:t>
                          </a:r>
                          <a14:m>
                            <m:oMath xmlns:m="http://schemas.openxmlformats.org/officeDocument/2006/math">
                              <m:f>
                                <m:fPr>
                                  <m:ctrlPr>
                                    <a:rPr lang="ar-AE" sz="1000" b="0" i="1" u="none" strike="noStrike" cap="none">
                                      <a:solidFill>
                                        <a:srgbClr val="C00000"/>
                                      </a:solidFill>
                                      <a:effectLst/>
                                      <a:latin typeface="Cambria Math" panose="02040503050406030204" pitchFamily="18" charset="0"/>
                                      <a:ea typeface="Arial"/>
                                      <a:cs typeface="Arial"/>
                                      <a:sym typeface="Arial"/>
                                    </a:rPr>
                                  </m:ctrlPr>
                                </m:fPr>
                                <m:num>
                                  <m:r>
                                    <a:rPr lang="ar-AE" sz="1000" b="0" i="1" u="none" strike="noStrike" cap="none">
                                      <a:solidFill>
                                        <a:srgbClr val="C00000"/>
                                      </a:solidFill>
                                      <a:effectLst/>
                                      <a:latin typeface="Cambria Math" panose="02040503050406030204" pitchFamily="18" charset="0"/>
                                      <a:ea typeface="Arial"/>
                                      <a:cs typeface="Arial"/>
                                      <a:sym typeface="Arial"/>
                                    </a:rPr>
                                    <m:t>1</m:t>
                                  </m:r>
                                </m:num>
                                <m:den>
                                  <m:r>
                                    <a:rPr lang="ar-AE" sz="1000" b="0" i="1" u="none" strike="noStrike" cap="none">
                                      <a:solidFill>
                                        <a:srgbClr val="C00000"/>
                                      </a:solidFill>
                                      <a:effectLst/>
                                      <a:latin typeface="Cambria Math" panose="02040503050406030204" pitchFamily="18" charset="0"/>
                                      <a:ea typeface="Arial"/>
                                      <a:cs typeface="Arial"/>
                                      <a:sym typeface="Arial"/>
                                    </a:rPr>
                                    <m:t>6</m:t>
                                  </m:r>
                                </m:den>
                              </m:f>
                            </m:oMath>
                          </a14:m>
                          <a:r>
                            <a:rPr lang="ar-AE" sz="1000" b="0" i="0" u="none" strike="noStrike" cap="none">
                              <a:solidFill>
                                <a:srgbClr val="C00000"/>
                              </a:solidFill>
                              <a:effectLst/>
                              <a:latin typeface="Georgia" panose="02040502050405020303" pitchFamily="18" charset="0"/>
                              <a:ea typeface="Arial"/>
                              <a:cs typeface="Arial"/>
                              <a:sym typeface="Arial"/>
                            </a:rPr>
                            <a:t> = </a:t>
                          </a:r>
                          <a14:m>
                            <m:oMath xmlns:m="http://schemas.openxmlformats.org/officeDocument/2006/math">
                              <m:f>
                                <m:fPr>
                                  <m:ctrlPr>
                                    <a:rPr lang="ar-AE" sz="1000" b="0" i="1" u="none" strike="noStrike" cap="none">
                                      <a:solidFill>
                                        <a:srgbClr val="C00000"/>
                                      </a:solidFill>
                                      <a:effectLst/>
                                      <a:latin typeface="Cambria Math" panose="02040503050406030204" pitchFamily="18" charset="0"/>
                                      <a:ea typeface="Arial"/>
                                      <a:cs typeface="Arial"/>
                                      <a:sym typeface="Arial"/>
                                    </a:rPr>
                                  </m:ctrlPr>
                                </m:fPr>
                                <m:num>
                                  <m:r>
                                    <a:rPr lang="ar-AE" sz="1000" b="0" i="1" u="none" strike="noStrike" cap="none">
                                      <a:solidFill>
                                        <a:srgbClr val="C00000"/>
                                      </a:solidFill>
                                      <a:effectLst/>
                                      <a:latin typeface="Cambria Math" panose="02040503050406030204" pitchFamily="18" charset="0"/>
                                      <a:ea typeface="Arial"/>
                                      <a:cs typeface="Arial"/>
                                      <a:sym typeface="Arial"/>
                                    </a:rPr>
                                    <m:t>2</m:t>
                                  </m:r>
                                </m:num>
                                <m:den>
                                  <m:r>
                                    <a:rPr lang="ar-AE" sz="1000" b="0" i="1" u="none" strike="noStrike" cap="none">
                                      <a:solidFill>
                                        <a:srgbClr val="C00000"/>
                                      </a:solidFill>
                                      <a:effectLst/>
                                      <a:latin typeface="Cambria Math" panose="02040503050406030204" pitchFamily="18" charset="0"/>
                                      <a:ea typeface="Arial"/>
                                      <a:cs typeface="Arial"/>
                                      <a:sym typeface="Arial"/>
                                    </a:rPr>
                                    <m:t>6</m:t>
                                  </m:r>
                                </m:den>
                              </m:f>
                            </m:oMath>
                          </a14:m>
                          <a:r>
                            <a:rPr lang="ar-AE" sz="1000" b="0" i="0" u="none" strike="noStrike" cap="none">
                              <a:solidFill>
                                <a:srgbClr val="C00000"/>
                              </a:solidFill>
                              <a:effectLst/>
                              <a:latin typeface="Georgia" panose="02040502050405020303" pitchFamily="18" charset="0"/>
                              <a:ea typeface="Arial"/>
                              <a:cs typeface="Arial"/>
                              <a:sym typeface="Arial"/>
                            </a:rPr>
                            <a:t> + </a:t>
                          </a:r>
                          <a14:m>
                            <m:oMath xmlns:m="http://schemas.openxmlformats.org/officeDocument/2006/math">
                              <m:f>
                                <m:fPr>
                                  <m:ctrlPr>
                                    <a:rPr lang="ar-AE" sz="1000" b="0" i="1" u="none" strike="noStrike" cap="none">
                                      <a:solidFill>
                                        <a:srgbClr val="C00000"/>
                                      </a:solidFill>
                                      <a:effectLst/>
                                      <a:latin typeface="Cambria Math" panose="02040503050406030204" pitchFamily="18" charset="0"/>
                                      <a:ea typeface="Arial"/>
                                      <a:cs typeface="Arial"/>
                                      <a:sym typeface="Arial"/>
                                    </a:rPr>
                                  </m:ctrlPr>
                                </m:fPr>
                                <m:num>
                                  <m:r>
                                    <a:rPr lang="ar-AE" sz="1000" b="0" i="1" u="none" strike="noStrike" cap="none">
                                      <a:solidFill>
                                        <a:srgbClr val="C00000"/>
                                      </a:solidFill>
                                      <a:effectLst/>
                                      <a:latin typeface="Cambria Math" panose="02040503050406030204" pitchFamily="18" charset="0"/>
                                      <a:ea typeface="Arial"/>
                                      <a:cs typeface="Arial"/>
                                      <a:sym typeface="Arial"/>
                                    </a:rPr>
                                    <m:t>2</m:t>
                                  </m:r>
                                </m:num>
                                <m:den>
                                  <m:r>
                                    <a:rPr lang="ar-AE" sz="1000" b="0" i="1" u="none" strike="noStrike" cap="none">
                                      <a:solidFill>
                                        <a:srgbClr val="C00000"/>
                                      </a:solidFill>
                                      <a:effectLst/>
                                      <a:latin typeface="Cambria Math" panose="02040503050406030204" pitchFamily="18" charset="0"/>
                                      <a:ea typeface="Arial"/>
                                      <a:cs typeface="Arial"/>
                                      <a:sym typeface="Arial"/>
                                    </a:rPr>
                                    <m:t>6</m:t>
                                  </m:r>
                                </m:den>
                              </m:f>
                              <m:r>
                                <a:rPr lang="ar-AE" sz="1000" b="0" i="0" u="none" strike="noStrike" cap="none" smtClean="0">
                                  <a:solidFill>
                                    <a:srgbClr val="C00000"/>
                                  </a:solidFill>
                                  <a:effectLst/>
                                  <a:latin typeface="Cambria Math" panose="02040503050406030204" pitchFamily="18" charset="0"/>
                                  <a:ea typeface="Arial"/>
                                  <a:cs typeface="Arial"/>
                                  <a:sym typeface="Arial"/>
                                </a:rPr>
                                <m:t>)</m:t>
                              </m:r>
                              <m:r>
                                <a:rPr lang="en-US" sz="1000" b="0" i="0" u="none" strike="noStrike" cap="none" smtClean="0">
                                  <a:solidFill>
                                    <a:srgbClr val="C00000"/>
                                  </a:solidFill>
                                  <a:effectLst/>
                                  <a:latin typeface="Cambria Math" panose="02040503050406030204" pitchFamily="18" charset="0"/>
                                  <a:ea typeface="Arial"/>
                                  <a:cs typeface="Arial"/>
                                  <a:sym typeface="Arial"/>
                                </a:rPr>
                                <m:t>.</m:t>
                              </m:r>
                            </m:oMath>
                          </a14:m>
                          <a:endParaRPr lang="ar-AE" sz="1200">
                            <a:solidFill>
                              <a:srgbClr val="C00000"/>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mc:Choice>
        <mc:Fallback xmlns="">
          <p:graphicFrame>
            <p:nvGraphicFramePr>
              <p:cNvPr id="358" name="Google Shape;358;g278e8ede60b_0_133"/>
              <p:cNvGraphicFramePr/>
              <p:nvPr>
                <p:extLst>
                  <p:ext uri="{D42A27DB-BD31-4B8C-83A1-F6EECF244321}">
                    <p14:modId xmlns:p14="http://schemas.microsoft.com/office/powerpoint/2010/main" val="2142312816"/>
                  </p:ext>
                </p:extLst>
              </p:nvPr>
            </p:nvGraphicFramePr>
            <p:xfrm>
              <a:off x="273050" y="604202"/>
              <a:ext cx="8597900" cy="3770473"/>
            </p:xfrm>
            <a:graphic>
              <a:graphicData uri="http://schemas.openxmlformats.org/drawingml/2006/table">
                <a:tbl>
                  <a:tblPr firstRow="1">
                    <a:noFill/>
                    <a:tableStyleId>{FB98DC81-043D-44E7-B2EB-296EABE74DB7}</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6573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404743">
                    <a:tc>
                      <a:txBody>
                        <a:bodyPr/>
                        <a:lstStyle/>
                        <a:p>
                          <a:endParaRPr lang="en-US"/>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blipFill>
                          <a:blip r:embed="rId5"/>
                          <a:stretch>
                            <a:fillRect l="-141" t="-10912" r="-98875" b="-358"/>
                          </a:stretch>
                        </a:blipFill>
                      </a:tcPr>
                    </a:tc>
                    <a:tc>
                      <a:txBody>
                        <a:bodyPr/>
                        <a:lstStyle/>
                        <a:p>
                          <a:endParaRPr lang="en-US"/>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blipFill>
                          <a:blip r:embed="rId5"/>
                          <a:stretch>
                            <a:fillRect l="-101569" t="-10912" r="-285" b="-358"/>
                          </a:stretch>
                        </a:blipFill>
                      </a:tcPr>
                    </a:tc>
                    <a:extLst>
                      <a:ext uri="{0D108BD9-81ED-4DB2-BD59-A6C34878D82A}">
                        <a16:rowId xmlns:a16="http://schemas.microsoft.com/office/drawing/2014/main" val="10001"/>
                      </a:ext>
                    </a:extLst>
                  </a:tr>
                </a:tbl>
              </a:graphicData>
            </a:graphic>
          </p:graphicFrame>
        </mc:Fallback>
      </mc:AlternateContent>
      <p:sp>
        <p:nvSpPr>
          <p:cNvPr id="359" name="Google Shape;359;g278e8ede60b_0_133"/>
          <p:cNvSpPr txBox="1"/>
          <p:nvPr/>
        </p:nvSpPr>
        <p:spPr>
          <a:xfrm>
            <a:off x="0" y="4374675"/>
            <a:ext cx="9144000" cy="768825"/>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Use mathematical reasoning and justification to represent and compare fractions and mixed numbers</a:t>
            </a: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Denominators previously 12 or less now limited to 2, 3, 4, 5, 6, 8, 10</a:t>
            </a:r>
          </a:p>
          <a:p>
            <a:pPr marL="457200" indent="-292100">
              <a:lnSpc>
                <a:spcPct val="107916"/>
              </a:lnSpc>
              <a:buClr>
                <a:schemeClr val="lt1"/>
              </a:buClr>
              <a:buSzPts val="1000"/>
              <a:buFont typeface="Georgia"/>
              <a:buChar char="●"/>
            </a:pPr>
            <a:r>
              <a:rPr lang="en-US" sz="1000">
                <a:solidFill>
                  <a:schemeClr val="lt1"/>
                </a:solidFill>
                <a:latin typeface="Georgia"/>
                <a:ea typeface="Georgia"/>
                <a:cs typeface="Georgia"/>
                <a:sym typeface="Georgia"/>
              </a:rPr>
              <a:t>Compose and decompose fractions (proper and improper) with denominators of 2, 3, 4, 5, 6, 8, and 10 in multiple ways</a:t>
            </a:r>
          </a:p>
          <a:p>
            <a:pPr marL="457200" lvl="0" indent="-292100" algn="l" rtl="0">
              <a:lnSpc>
                <a:spcPct val="107916"/>
              </a:lnSpc>
              <a:spcBef>
                <a:spcPts val="0"/>
              </a:spcBef>
              <a:spcAft>
                <a:spcPts val="0"/>
              </a:spcAft>
              <a:buClr>
                <a:schemeClr val="lt1"/>
              </a:buClr>
              <a:buSzPts val="1000"/>
              <a:buFont typeface="Georgia"/>
              <a:buChar char="●"/>
            </a:pPr>
            <a:endParaRPr lang="en-US" sz="1000">
              <a:solidFill>
                <a:schemeClr val="lt1"/>
              </a:solidFill>
              <a:latin typeface="Georgia"/>
              <a:ea typeface="Georgia"/>
              <a:cs typeface="Georgia"/>
              <a:sym typeface="Georgia"/>
            </a:endParaRPr>
          </a:p>
        </p:txBody>
      </p:sp>
      <p:pic>
        <p:nvPicPr>
          <p:cNvPr id="2" name="Google Shape;367;g278e8ede60b_0_156">
            <a:extLst>
              <a:ext uri="{FF2B5EF4-FFF2-40B4-BE49-F238E27FC236}">
                <a16:creationId xmlns:a16="http://schemas.microsoft.com/office/drawing/2014/main" id="{73EBBD04-C888-E98B-A222-64D6B3307799}"/>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rot="19739950">
            <a:off x="4336229" y="3796134"/>
            <a:ext cx="589300" cy="481675"/>
          </a:xfrm>
          <a:prstGeom prst="rect">
            <a:avLst/>
          </a:prstGeom>
          <a:noFill/>
          <a:ln>
            <a:noFill/>
          </a:ln>
        </p:spPr>
      </p:pic>
      <p:pic>
        <p:nvPicPr>
          <p:cNvPr id="4" name="Audio 7" descr="Audio icon">
            <a:extLst>
              <a:ext uri="{FF2B5EF4-FFF2-40B4-BE49-F238E27FC236}">
                <a16:creationId xmlns:a16="http://schemas.microsoft.com/office/drawing/2014/main" id="{1EFBF8B1-77E8-B766-E362-84CC923454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07580" y="432844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464"/>
    </mc:Choice>
    <mc:Fallback xmlns="">
      <p:transition spd="slow" advTm="86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a:t>Purpose</a:t>
            </a:r>
            <a:endParaRPr/>
          </a:p>
        </p:txBody>
      </p:sp>
      <p:sp>
        <p:nvSpPr>
          <p:cNvPr id="171" name="Google Shape;171;p2"/>
          <p:cNvSpPr txBox="1">
            <a:spLocks noGrp="1"/>
          </p:cNvSpPr>
          <p:nvPr>
            <p:ph type="body" idx="1"/>
          </p:nvPr>
        </p:nvSpPr>
        <p:spPr>
          <a:xfrm>
            <a:off x="628650" y="1094197"/>
            <a:ext cx="7886700" cy="2142989"/>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SzPts val="1400"/>
              <a:buChar char="•"/>
            </a:pPr>
            <a:r>
              <a:rPr lang="en-US" sz="2800" dirty="0">
                <a:solidFill>
                  <a:srgbClr val="000000"/>
                </a:solidFill>
                <a:latin typeface="Georgia" panose="02040502050405020303" pitchFamily="18" charset="0"/>
              </a:rPr>
              <a:t>Overview of the 2023 Mathematics</a:t>
            </a:r>
            <a:r>
              <a:rPr lang="en-US" sz="2800" i="1" dirty="0">
                <a:solidFill>
                  <a:srgbClr val="000000"/>
                </a:solidFill>
                <a:latin typeface="Georgia" panose="02040502050405020303" pitchFamily="18" charset="0"/>
              </a:rPr>
              <a:t> Standards of Learning</a:t>
            </a:r>
            <a:endParaRPr sz="2800" dirty="0">
              <a:solidFill>
                <a:srgbClr val="000000"/>
              </a:solidFill>
              <a:latin typeface="Georgia" panose="02040502050405020303" pitchFamily="18" charset="0"/>
            </a:endParaRPr>
          </a:p>
          <a:p>
            <a:pPr marL="457200" lvl="0" indent="-317500" algn="l" rtl="0">
              <a:lnSpc>
                <a:spcPct val="90000"/>
              </a:lnSpc>
              <a:spcBef>
                <a:spcPts val="800"/>
              </a:spcBef>
              <a:spcAft>
                <a:spcPts val="0"/>
              </a:spcAft>
              <a:buSzPts val="1400"/>
              <a:buChar char="•"/>
            </a:pPr>
            <a:r>
              <a:rPr lang="en-US" sz="2800" dirty="0">
                <a:solidFill>
                  <a:srgbClr val="000000"/>
                </a:solidFill>
                <a:latin typeface="Georgia" panose="02040502050405020303" pitchFamily="18" charset="0"/>
              </a:rPr>
              <a:t>Highlight information in the Standards (including the Knowledge and Skills)</a:t>
            </a:r>
          </a:p>
          <a:p>
            <a:pPr marL="457200" lvl="0" indent="-317500" algn="l" rtl="0">
              <a:lnSpc>
                <a:spcPct val="90000"/>
              </a:lnSpc>
              <a:spcBef>
                <a:spcPts val="800"/>
              </a:spcBef>
              <a:spcAft>
                <a:spcPts val="0"/>
              </a:spcAft>
              <a:buSzPts val="1400"/>
              <a:buChar char="•"/>
            </a:pPr>
            <a:endParaRPr lang="en-US" sz="2800" i="1" dirty="0">
              <a:solidFill>
                <a:srgbClr val="000000"/>
              </a:solidFill>
              <a:latin typeface="Georgia" panose="02040502050405020303" pitchFamily="18" charset="0"/>
            </a:endParaRPr>
          </a:p>
        </p:txBody>
      </p:sp>
      <p:pic>
        <p:nvPicPr>
          <p:cNvPr id="2" name="Picture 1" descr="Virginia Department of Education graphic">
            <a:extLst>
              <a:ext uri="{FF2B5EF4-FFF2-40B4-BE49-F238E27FC236}">
                <a16:creationId xmlns:a16="http://schemas.microsoft.com/office/drawing/2014/main" id="{A5A28D8F-8F4D-6E3B-10E0-37EB296D9CD7}"/>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15" name="Audio 14" descr="Audio icon">
            <a:hlinkClick r:id="" action="ppaction://media"/>
            <a:extLst>
              <a:ext uri="{FF2B5EF4-FFF2-40B4-BE49-F238E27FC236}">
                <a16:creationId xmlns:a16="http://schemas.microsoft.com/office/drawing/2014/main" id="{948A5589-783C-DF59-63FE-63EAC81C4ED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
        <p:nvSpPr>
          <p:cNvPr id="3" name="TextBox 2">
            <a:extLst>
              <a:ext uri="{FF2B5EF4-FFF2-40B4-BE49-F238E27FC236}">
                <a16:creationId xmlns:a16="http://schemas.microsoft.com/office/drawing/2014/main" id="{35B316A7-7036-5738-C806-F539EE8898F8}"/>
              </a:ext>
            </a:extLst>
          </p:cNvPr>
          <p:cNvSpPr txBox="1"/>
          <p:nvPr/>
        </p:nvSpPr>
        <p:spPr>
          <a:xfrm>
            <a:off x="1506681" y="3672884"/>
            <a:ext cx="6130637" cy="480131"/>
          </a:xfrm>
          <a:prstGeom prst="rect">
            <a:avLst/>
          </a:prstGeom>
          <a:solidFill>
            <a:schemeClr val="bg1">
              <a:lumMod val="85000"/>
            </a:schemeClr>
          </a:solidFill>
        </p:spPr>
        <p:txBody>
          <a:bodyPr wrap="square" rtlCol="0">
            <a:spAutoFit/>
          </a:bodyPr>
          <a:lstStyle/>
          <a:p>
            <a:pPr marL="139700" lvl="0" indent="0" algn="l" rtl="0">
              <a:lnSpc>
                <a:spcPct val="90000"/>
              </a:lnSpc>
              <a:spcBef>
                <a:spcPts val="800"/>
              </a:spcBef>
              <a:spcAft>
                <a:spcPts val="0"/>
              </a:spcAft>
              <a:buSzPts val="1400"/>
              <a:buNone/>
            </a:pPr>
            <a:r>
              <a:rPr lang="en-US" sz="1400" dirty="0">
                <a:solidFill>
                  <a:srgbClr val="000000"/>
                </a:solidFill>
                <a:latin typeface="Georgia" panose="02040502050405020303" pitchFamily="18" charset="0"/>
              </a:rPr>
              <a:t>Referenced documents available at the Virginia Department of Education </a:t>
            </a:r>
            <a:r>
              <a:rPr lang="en-US" sz="1400" dirty="0">
                <a:solidFill>
                  <a:srgbClr val="000000"/>
                </a:solidFill>
                <a:latin typeface="Georgia" panose="02040502050405020303" pitchFamily="18" charset="0"/>
                <a:hlinkClick r:id="rId7"/>
              </a:rPr>
              <a:t>2023 Mathematics </a:t>
            </a:r>
            <a:r>
              <a:rPr lang="en-US" sz="1400" i="1" dirty="0">
                <a:solidFill>
                  <a:srgbClr val="000000"/>
                </a:solidFill>
                <a:latin typeface="Georgia" panose="02040502050405020303" pitchFamily="18" charset="0"/>
                <a:hlinkClick r:id="rId7"/>
              </a:rPr>
              <a:t>Standards of Learning</a:t>
            </a:r>
            <a:r>
              <a:rPr lang="en-US" sz="1400" i="1" dirty="0">
                <a:solidFill>
                  <a:srgbClr val="000000"/>
                </a:solidFill>
                <a:latin typeface="Georgia" panose="02040502050405020303" pitchFamily="18" charset="0"/>
              </a:rPr>
              <a:t> </a:t>
            </a:r>
            <a:r>
              <a:rPr lang="en-US" sz="1400" dirty="0">
                <a:solidFill>
                  <a:srgbClr val="000000"/>
                </a:solidFill>
                <a:latin typeface="Georgia" panose="02040502050405020303" pitchFamily="18" charset="0"/>
              </a:rPr>
              <a:t>webpage.</a:t>
            </a:r>
          </a:p>
        </p:txBody>
      </p:sp>
    </p:spTree>
  </p:cSld>
  <p:clrMapOvr>
    <a:masterClrMapping/>
  </p:clrMapOvr>
  <mc:AlternateContent xmlns:mc="http://schemas.openxmlformats.org/markup-compatibility/2006" xmlns:p14="http://schemas.microsoft.com/office/powerpoint/2010/main">
    <mc:Choice Requires="p14">
      <p:transition spd="slow" p14:dur="2000" advTm="17184"/>
    </mc:Choice>
    <mc:Fallback xmlns="">
      <p:transition spd="slow" advTm="17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278e8ede60b_0_156"/>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a:t>Standard 3.2 (2016) - Standard 3.NS.3 (2023) 2 of 2 </a:t>
            </a:r>
            <a:endParaRPr sz="2840"/>
          </a:p>
        </p:txBody>
      </p:sp>
      <mc:AlternateContent xmlns:mc="http://schemas.openxmlformats.org/markup-compatibility/2006" xmlns:a14="http://schemas.microsoft.com/office/drawing/2010/main">
        <mc:Choice Requires="a14">
          <p:graphicFrame>
            <p:nvGraphicFramePr>
              <p:cNvPr id="365" name="Google Shape;365;g278e8ede60b_0_156"/>
              <p:cNvGraphicFramePr/>
              <p:nvPr>
                <p:extLst>
                  <p:ext uri="{D42A27DB-BD31-4B8C-83A1-F6EECF244321}">
                    <p14:modId xmlns:p14="http://schemas.microsoft.com/office/powerpoint/2010/main" val="3744941906"/>
                  </p:ext>
                </p:extLst>
              </p:nvPr>
            </p:nvGraphicFramePr>
            <p:xfrm>
              <a:off x="273050" y="604201"/>
              <a:ext cx="8597900" cy="3995601"/>
            </p:xfrm>
            <a:graphic>
              <a:graphicData uri="http://schemas.openxmlformats.org/drawingml/2006/table">
                <a:tbl>
                  <a:tblPr firstRow="1">
                    <a:noFill/>
                    <a:tableStyleId>{FB98DC81-043D-44E7-B2EB-296EABE74DB7}</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22431">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629871">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3.2 The student will</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startAt="3"/>
                          </a:pPr>
                          <a:r>
                            <a:rPr lang="en-US" sz="1000" b="1">
                              <a:latin typeface="Georgia"/>
                              <a:ea typeface="Georgia"/>
                              <a:cs typeface="Georgia"/>
                              <a:sym typeface="Georgia"/>
                            </a:rPr>
                            <a:t>compare fractions having like and unlike denominators, using words and symbols (&gt;, &lt;, =, or ≠), with models.</a:t>
                          </a:r>
                          <a:endParaRPr sz="1000" b="1">
                            <a:latin typeface="Georgia"/>
                            <a:ea typeface="Georgia"/>
                            <a:cs typeface="Georgia"/>
                            <a:sym typeface="Georgia"/>
                          </a:endParaRPr>
                        </a:p>
                        <a:p>
                          <a:pPr marL="64008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Times New Roman"/>
                            <a:buChar char="●"/>
                          </a:pPr>
                          <a:r>
                            <a:rPr lang="en-US" sz="1000">
                              <a:latin typeface="Georgia"/>
                              <a:ea typeface="Georgia"/>
                              <a:cs typeface="Georgia"/>
                              <a:sym typeface="Georgia"/>
                            </a:rPr>
                            <a:t>Compare a model of a fraction, less than or equal to one, to the benchmarks </a:t>
                          </a:r>
                          <a:r>
                            <a:rPr lang="en-US" sz="1000">
                              <a:latin typeface="Georgia" panose="02040502050405020303" pitchFamily="18" charset="0"/>
                              <a:ea typeface="Georgia"/>
                              <a:cs typeface="Georgia"/>
                              <a:sym typeface="Georgia"/>
                            </a:rPr>
                            <a:t>of </a:t>
                          </a:r>
                          <a:r>
                            <a:rPr lang="en-US" sz="1000" b="0" i="0" u="none" strike="noStrike" cap="none">
                              <a:solidFill>
                                <a:srgbClr val="000000"/>
                              </a:solidFill>
                              <a:effectLst/>
                              <a:latin typeface="Georgia" panose="02040502050405020303" pitchFamily="18" charset="0"/>
                              <a:ea typeface="Arial"/>
                              <a:cs typeface="Arial"/>
                              <a:sym typeface="Arial"/>
                            </a:rPr>
                            <a:t>0,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1</m:t>
                                  </m:r>
                                </m:num>
                                <m:den>
                                  <m:r>
                                    <a:rPr lang="en-US" sz="1000" b="0" i="1" u="none" strike="noStrike" cap="none">
                                      <a:solidFill>
                                        <a:srgbClr val="000000"/>
                                      </a:solidFill>
                                      <a:effectLst/>
                                      <a:latin typeface="Cambria Math" panose="02040503050406030204" pitchFamily="18" charset="0"/>
                                      <a:ea typeface="Arial"/>
                                      <a:cs typeface="Arial"/>
                                      <a:sym typeface="Arial"/>
                                    </a:rPr>
                                    <m:t>2</m:t>
                                  </m:r>
                                </m:den>
                              </m:f>
                            </m:oMath>
                          </a14:m>
                          <a:r>
                            <a:rPr lang="en-US" sz="1000" b="0" i="0" u="none" strike="noStrike" cap="none">
                              <a:solidFill>
                                <a:srgbClr val="000000"/>
                              </a:solidFill>
                              <a:effectLst/>
                              <a:latin typeface="Georgia" panose="02040502050405020303" pitchFamily="18" charset="0"/>
                              <a:ea typeface="Arial"/>
                              <a:cs typeface="Arial"/>
                              <a:sym typeface="Arial"/>
                            </a:rPr>
                            <a:t>, and 1. </a:t>
                          </a:r>
                          <a:r>
                            <a:rPr lang="en-US" sz="1000">
                              <a:latin typeface="Georgia"/>
                              <a:ea typeface="Georgia"/>
                              <a:cs typeface="Georgia"/>
                              <a:sym typeface="Georgia"/>
                            </a:rPr>
                            <a:t>(c)</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Compare proper fractions using the terms </a:t>
                          </a:r>
                          <a:r>
                            <a:rPr lang="en-US" sz="1000" i="1">
                              <a:latin typeface="Georgia"/>
                              <a:ea typeface="Georgia"/>
                              <a:cs typeface="Georgia"/>
                              <a:sym typeface="Georgia"/>
                            </a:rPr>
                            <a:t>greater than, less than, equal to, or not equal to</a:t>
                          </a:r>
                          <a:r>
                            <a:rPr lang="en-US" sz="1000">
                              <a:latin typeface="Georgia"/>
                              <a:ea typeface="Georgia"/>
                              <a:cs typeface="Georgia"/>
                              <a:sym typeface="Georgia"/>
                            </a:rPr>
                            <a:t> and the symbols (&lt;, &gt;, =, and ≠). Comparisons are made between fractions with both like and unlike denominators, with concrete or pictorial models. (c)</a:t>
                          </a: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02919" lvl="0" indent="-502919" algn="l" rtl="0">
                            <a:spcBef>
                              <a:spcPts val="0"/>
                            </a:spcBef>
                            <a:spcAft>
                              <a:spcPts val="0"/>
                            </a:spcAft>
                            <a:buNone/>
                          </a:pPr>
                          <a:r>
                            <a:rPr lang="en-US" sz="1000" b="1">
                              <a:solidFill>
                                <a:srgbClr val="202020"/>
                              </a:solidFill>
                              <a:latin typeface="Georgia"/>
                              <a:ea typeface="Georgia"/>
                              <a:cs typeface="Georgia"/>
                              <a:sym typeface="Georgia"/>
                            </a:rPr>
                            <a:t>3.NS.3  The student will use mathematical reasoning and justification to represent and compare fractions (proper and improper) and mixed numbers with denominators of 2, 3, 4, 5, 6, 8, and 10), including those in context. </a:t>
                          </a:r>
                        </a:p>
                        <a:p>
                          <a:pPr marL="457200" lvl="0" indent="-279400" algn="l" rtl="0">
                            <a:spcBef>
                              <a:spcPts val="0"/>
                            </a:spcBef>
                            <a:spcAft>
                              <a:spcPts val="0"/>
                            </a:spcAft>
                            <a:buSzPts val="800"/>
                            <a:buFont typeface="+mj-lt"/>
                            <a:buAutoNum type="alphaLcParenR" startAt="5"/>
                          </a:pPr>
                          <a:r>
                            <a:rPr lang="en-US" sz="1000">
                              <a:latin typeface="Georgia"/>
                              <a:ea typeface="Georgia"/>
                              <a:cs typeface="Georgia"/>
                              <a:sym typeface="Georgia"/>
                            </a:rPr>
                            <a:t>Compare a fraction, less than or equal to one, to the benchmarks of 0,</a:t>
                          </a:r>
                          <a:r>
                            <a:rPr lang="en-US" sz="1000" b="0" i="0" u="none" strike="noStrike" cap="none">
                              <a:solidFill>
                                <a:srgbClr val="000000"/>
                              </a:solidFill>
                              <a:effectLst/>
                              <a:latin typeface="Georgia" panose="02040502050405020303" pitchFamily="18" charset="0"/>
                              <a:ea typeface="Arial"/>
                              <a:cs typeface="Arial"/>
                              <a:sym typeface="Arial"/>
                            </a:rPr>
                            <a:t>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1" u="none" strike="noStrike" cap="none">
                                      <a:solidFill>
                                        <a:srgbClr val="000000"/>
                                      </a:solidFill>
                                      <a:effectLst/>
                                      <a:latin typeface="Cambria Math" panose="02040503050406030204" pitchFamily="18" charset="0"/>
                                      <a:ea typeface="Arial"/>
                                      <a:cs typeface="Arial"/>
                                      <a:sym typeface="Arial"/>
                                    </a:rPr>
                                    <m:t>1</m:t>
                                  </m:r>
                                </m:num>
                                <m:den>
                                  <m:r>
                                    <a:rPr lang="ar-AE" sz="1000" b="0" i="1" u="none" strike="noStrike" cap="none">
                                      <a:solidFill>
                                        <a:srgbClr val="000000"/>
                                      </a:solidFill>
                                      <a:effectLst/>
                                      <a:latin typeface="Cambria Math" panose="02040503050406030204" pitchFamily="18" charset="0"/>
                                      <a:ea typeface="Arial"/>
                                      <a:cs typeface="Arial"/>
                                      <a:sym typeface="Arial"/>
                                    </a:rPr>
                                    <m:t>2</m:t>
                                  </m:r>
                                </m:den>
                              </m:f>
                            </m:oMath>
                          </a14:m>
                          <a:r>
                            <a:rPr lang="en-US" sz="1000">
                              <a:latin typeface="Georgia"/>
                              <a:ea typeface="Georgia"/>
                              <a:cs typeface="Georgia"/>
                              <a:sym typeface="Georgia"/>
                            </a:rPr>
                            <a:t>, and 1 using area/region models, length models, and without models.</a:t>
                          </a:r>
                        </a:p>
                        <a:p>
                          <a:pPr marL="457200" lvl="0" indent="-292100" algn="l" rtl="0">
                            <a:spcBef>
                              <a:spcPts val="300"/>
                            </a:spcBef>
                            <a:spcAft>
                              <a:spcPts val="0"/>
                            </a:spcAft>
                            <a:buSzPts val="1000"/>
                            <a:buFont typeface="Times New Roman"/>
                            <a:buAutoNum type="alphaLcParenR" startAt="5"/>
                          </a:pPr>
                          <a:r>
                            <a:rPr lang="en-US" sz="1000">
                              <a:latin typeface="Georgia"/>
                              <a:ea typeface="Georgia"/>
                              <a:cs typeface="Georgia"/>
                              <a:sym typeface="Georgia"/>
                            </a:rPr>
                            <a:t>Compare two fractions (proper or </a:t>
                          </a:r>
                          <a:r>
                            <a:rPr lang="en-US" sz="1000">
                              <a:solidFill>
                                <a:srgbClr val="C00000"/>
                              </a:solidFill>
                              <a:latin typeface="Georgia"/>
                              <a:ea typeface="Georgia"/>
                              <a:cs typeface="Georgia"/>
                              <a:sym typeface="Georgia"/>
                            </a:rPr>
                            <a:t>improper) and/or mixed numbers with like numerators of 2, 3, 4, 5, 6, 8, and 10 </a:t>
                          </a:r>
                          <a:r>
                            <a:rPr lang="en-US" sz="1000">
                              <a:latin typeface="Georgia"/>
                              <a:ea typeface="Georgia"/>
                              <a:cs typeface="Georgia"/>
                              <a:sym typeface="Georgia"/>
                            </a:rPr>
                            <a:t>(</a:t>
                          </a:r>
                          <a:r>
                            <a:rPr lang="en-US" sz="1000" b="0" i="0" u="none" strike="noStrike" cap="none">
                              <a:solidFill>
                                <a:srgbClr val="000000"/>
                              </a:solidFill>
                              <a:effectLst/>
                              <a:latin typeface="Georgia" panose="02040502050405020303" pitchFamily="18" charset="0"/>
                              <a:ea typeface="Arial"/>
                              <a:cs typeface="Arial"/>
                              <a:sym typeface="Arial"/>
                            </a:rPr>
                            <a:t>e.g.,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2</m:t>
                                  </m:r>
                                </m:num>
                                <m:den>
                                  <m:r>
                                    <a:rPr lang="en-US" sz="1000" b="0" i="1" u="none" strike="noStrike" cap="none">
                                      <a:solidFill>
                                        <a:srgbClr val="000000"/>
                                      </a:solidFill>
                                      <a:effectLst/>
                                      <a:latin typeface="Cambria Math" panose="02040503050406030204" pitchFamily="18" charset="0"/>
                                      <a:ea typeface="Arial"/>
                                      <a:cs typeface="Arial"/>
                                      <a:sym typeface="Arial"/>
                                    </a:rPr>
                                    <m:t>3</m:t>
                                  </m:r>
                                </m:den>
                              </m:f>
                            </m:oMath>
                          </a14:m>
                          <a:r>
                            <a:rPr lang="en-US" sz="1000" b="0" i="0" u="none" strike="noStrike" cap="none">
                              <a:solidFill>
                                <a:srgbClr val="000000"/>
                              </a:solidFill>
                              <a:effectLst/>
                              <a:latin typeface="Georgia" panose="02040502050405020303" pitchFamily="18" charset="0"/>
                              <a:ea typeface="Arial"/>
                              <a:cs typeface="Arial"/>
                              <a:sym typeface="Arial"/>
                            </a:rPr>
                            <a:t> &gt;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2</m:t>
                                  </m:r>
                                </m:num>
                                <m:den>
                                  <m:r>
                                    <a:rPr lang="en-US" sz="1000" b="0" i="1" u="none" strike="noStrike" cap="none">
                                      <a:solidFill>
                                        <a:srgbClr val="000000"/>
                                      </a:solidFill>
                                      <a:effectLst/>
                                      <a:latin typeface="Cambria Math" panose="02040503050406030204" pitchFamily="18" charset="0"/>
                                      <a:ea typeface="Arial"/>
                                      <a:cs typeface="Arial"/>
                                      <a:sym typeface="Arial"/>
                                    </a:rPr>
                                    <m:t>8</m:t>
                                  </m:r>
                                </m:den>
                              </m:f>
                            </m:oMath>
                          </a14:m>
                          <a:r>
                            <a:rPr lang="en-US" sz="1000" b="0" i="0" u="none" strike="noStrike" cap="none">
                              <a:solidFill>
                                <a:srgbClr val="000000"/>
                              </a:solidFill>
                              <a:effectLst/>
                              <a:latin typeface="Georgia" panose="02040502050405020303" pitchFamily="18" charset="0"/>
                              <a:ea typeface="Arial"/>
                              <a:cs typeface="Arial"/>
                              <a:sym typeface="Arial"/>
                            </a:rPr>
                            <a:t>)</a:t>
                          </a:r>
                          <a:r>
                            <a:rPr lang="ar-AE" sz="1000">
                              <a:latin typeface="Georgia" panose="02040502050405020303" pitchFamily="18" charset="0"/>
                              <a:ea typeface="Georgia"/>
                              <a:cs typeface="Georgia"/>
                              <a:sym typeface="Georgia"/>
                            </a:rPr>
                            <a:t> </a:t>
                          </a:r>
                          <a:r>
                            <a:rPr lang="en-US" sz="1000">
                              <a:latin typeface="Georgia" panose="02040502050405020303" pitchFamily="18" charset="0"/>
                              <a:ea typeface="Georgia"/>
                              <a:cs typeface="Georgia"/>
                              <a:sym typeface="Georgia"/>
                            </a:rPr>
                            <a:t>using words (</a:t>
                          </a:r>
                          <a:r>
                            <a:rPr lang="en-US" sz="1000" i="1">
                              <a:latin typeface="Georgia" panose="02040502050405020303" pitchFamily="18" charset="0"/>
                              <a:ea typeface="Georgia"/>
                              <a:cs typeface="Georgia"/>
                              <a:sym typeface="Georgia"/>
                            </a:rPr>
                            <a:t>greater than, less than, equal to</a:t>
                          </a:r>
                          <a:r>
                            <a:rPr lang="en-US" sz="1000">
                              <a:latin typeface="Georgia" panose="02040502050405020303" pitchFamily="18" charset="0"/>
                              <a:ea typeface="Georgia"/>
                              <a:cs typeface="Georgia"/>
                              <a:sym typeface="Georgia"/>
                            </a:rPr>
                            <a:t>) and/or </a:t>
                          </a:r>
                          <a:r>
                            <a:rPr lang="en-US" sz="1000">
                              <a:latin typeface="Georgia"/>
                              <a:ea typeface="Georgia"/>
                              <a:cs typeface="Georgia"/>
                              <a:sym typeface="Georgia"/>
                            </a:rPr>
                            <a:t>symbols (&gt;, &lt;, =), using area/region models, length models, and without models.</a:t>
                          </a:r>
                        </a:p>
                        <a:p>
                          <a:pPr marL="457200" lvl="0" indent="-292100" algn="l" rtl="0">
                            <a:spcBef>
                              <a:spcPts val="300"/>
                            </a:spcBef>
                            <a:spcAft>
                              <a:spcPts val="0"/>
                            </a:spcAft>
                            <a:buSzPts val="1000"/>
                            <a:buFont typeface="Times New Roman"/>
                            <a:buAutoNum type="alphaLcParenR" startAt="5"/>
                          </a:pPr>
                          <a:r>
                            <a:rPr lang="en-US" sz="1000">
                              <a:latin typeface="Georgia"/>
                              <a:ea typeface="Georgia"/>
                              <a:cs typeface="Georgia"/>
                              <a:sym typeface="Georgia"/>
                            </a:rPr>
                            <a:t>Compare two fractions (proper or </a:t>
                          </a:r>
                          <a:r>
                            <a:rPr lang="en-US" sz="1000">
                              <a:solidFill>
                                <a:srgbClr val="C00000"/>
                              </a:solidFill>
                              <a:latin typeface="Georgia"/>
                              <a:ea typeface="Georgia"/>
                              <a:cs typeface="Georgia"/>
                              <a:sym typeface="Georgia"/>
                            </a:rPr>
                            <a:t>improper) and/or mixed numbers</a:t>
                          </a:r>
                          <a:r>
                            <a:rPr lang="en-US" sz="1000">
                              <a:latin typeface="Georgia"/>
                              <a:ea typeface="Georgia"/>
                              <a:cs typeface="Georgia"/>
                              <a:sym typeface="Georgia"/>
                            </a:rPr>
                            <a:t> </a:t>
                          </a:r>
                          <a:r>
                            <a:rPr lang="en-US" sz="1000">
                              <a:solidFill>
                                <a:srgbClr val="C00000"/>
                              </a:solidFill>
                              <a:latin typeface="Georgia"/>
                              <a:ea typeface="Georgia"/>
                              <a:cs typeface="Georgia"/>
                              <a:sym typeface="Georgia"/>
                            </a:rPr>
                            <a:t>with like denominators of 2, 3, 4, 5, 6, 8, and 10 </a:t>
                          </a:r>
                          <a:r>
                            <a:rPr lang="en-US" sz="1000" b="0" i="0" u="none" strike="noStrike" cap="none">
                              <a:solidFill>
                                <a:srgbClr val="000000"/>
                              </a:solidFill>
                              <a:effectLst/>
                              <a:latin typeface="Georgia" panose="02040502050405020303" pitchFamily="18" charset="0"/>
                              <a:ea typeface="Arial"/>
                              <a:cs typeface="Arial"/>
                              <a:sym typeface="Arial"/>
                            </a:rPr>
                            <a:t>(e.g.,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3</m:t>
                                  </m:r>
                                </m:num>
                                <m:den>
                                  <m:r>
                                    <a:rPr lang="en-US" sz="1000" b="0" i="1" u="none" strike="noStrike" cap="none">
                                      <a:solidFill>
                                        <a:srgbClr val="000000"/>
                                      </a:solidFill>
                                      <a:effectLst/>
                                      <a:latin typeface="Cambria Math" panose="02040503050406030204" pitchFamily="18" charset="0"/>
                                      <a:ea typeface="Arial"/>
                                      <a:cs typeface="Arial"/>
                                      <a:sym typeface="Arial"/>
                                    </a:rPr>
                                    <m:t>6</m:t>
                                  </m:r>
                                </m:den>
                              </m:f>
                            </m:oMath>
                          </a14:m>
                          <a:r>
                            <a:rPr lang="en-US" sz="1000" b="0" i="0" u="none" strike="noStrike" cap="none">
                              <a:solidFill>
                                <a:srgbClr val="000000"/>
                              </a:solidFill>
                              <a:effectLst/>
                              <a:latin typeface="Georgia" panose="02040502050405020303" pitchFamily="18" charset="0"/>
                              <a:ea typeface="Arial"/>
                              <a:cs typeface="Arial"/>
                              <a:sym typeface="Arial"/>
                            </a:rPr>
                            <a:t> &lt;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4</m:t>
                                  </m:r>
                                </m:num>
                                <m:den>
                                  <m:r>
                                    <a:rPr lang="en-US" sz="1000" b="0" i="1" u="none" strike="noStrike" cap="none">
                                      <a:solidFill>
                                        <a:srgbClr val="000000"/>
                                      </a:solidFill>
                                      <a:effectLst/>
                                      <a:latin typeface="Cambria Math" panose="02040503050406030204" pitchFamily="18" charset="0"/>
                                      <a:ea typeface="Arial"/>
                                      <a:cs typeface="Arial"/>
                                      <a:sym typeface="Arial"/>
                                    </a:rPr>
                                    <m:t>6</m:t>
                                  </m:r>
                                </m:den>
                              </m:f>
                            </m:oMath>
                          </a14:m>
                          <a:r>
                            <a:rPr lang="en-US" sz="1000" b="0" i="0" u="none" strike="noStrike" cap="none">
                              <a:solidFill>
                                <a:srgbClr val="000000"/>
                              </a:solidFill>
                              <a:effectLst/>
                              <a:latin typeface="Georgia" panose="02040502050405020303" pitchFamily="18" charset="0"/>
                              <a:ea typeface="Arial"/>
                              <a:cs typeface="Arial"/>
                              <a:sym typeface="Arial"/>
                            </a:rPr>
                            <a:t>) </a:t>
                          </a:r>
                          <a:r>
                            <a:rPr lang="en-US" sz="1000">
                              <a:latin typeface="Georgia" panose="02040502050405020303" pitchFamily="18" charset="0"/>
                              <a:ea typeface="Georgia"/>
                              <a:cs typeface="Georgia"/>
                              <a:sym typeface="Georgia"/>
                            </a:rPr>
                            <a:t>using words (greater than, less than, equal to) and/</a:t>
                          </a:r>
                          <a:r>
                            <a:rPr lang="en-US" sz="1000">
                              <a:latin typeface="Georgia"/>
                              <a:ea typeface="Georgia"/>
                              <a:cs typeface="Georgia"/>
                              <a:sym typeface="Georgia"/>
                            </a:rPr>
                            <a:t>or symbols (&gt;, &lt;, =), using area/region models, length models, and without models. </a:t>
                          </a:r>
                        </a:p>
                        <a:p>
                          <a:pPr marL="457200" lvl="0" indent="-292100" algn="l" rtl="0">
                            <a:spcBef>
                              <a:spcPts val="300"/>
                            </a:spcBef>
                            <a:spcAft>
                              <a:spcPts val="300"/>
                            </a:spcAft>
                            <a:buClr>
                              <a:srgbClr val="202020"/>
                            </a:buClr>
                            <a:buSzPts val="1000"/>
                            <a:buFont typeface="Georgia"/>
                            <a:buAutoNum type="alphaLcParenR" startAt="5"/>
                          </a:pPr>
                          <a:r>
                            <a:rPr lang="en-US" sz="1000">
                              <a:solidFill>
                                <a:srgbClr val="C0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textRoundtripDataId="1"/>
                                </a:ext>
                              </a:extLst>
                            </a:rPr>
                            <a:t>Represent equivalent fractions with denominators of 2, 3, 4, 5, 6, 8, or 10, using region/area models and length models.</a:t>
                          </a:r>
                          <a:endParaRPr sz="1200">
                            <a:solidFill>
                              <a:srgbClr val="C00000"/>
                            </a:solidFill>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mc:Choice>
        <mc:Fallback xmlns="">
          <p:graphicFrame>
            <p:nvGraphicFramePr>
              <p:cNvPr id="365" name="Google Shape;365;g278e8ede60b_0_156"/>
              <p:cNvGraphicFramePr/>
              <p:nvPr>
                <p:extLst>
                  <p:ext uri="{D42A27DB-BD31-4B8C-83A1-F6EECF244321}">
                    <p14:modId xmlns:p14="http://schemas.microsoft.com/office/powerpoint/2010/main" val="3744941906"/>
                  </p:ext>
                </p:extLst>
              </p:nvPr>
            </p:nvGraphicFramePr>
            <p:xfrm>
              <a:off x="273050" y="604201"/>
              <a:ext cx="8597900" cy="3995601"/>
            </p:xfrm>
            <a:graphic>
              <a:graphicData uri="http://schemas.openxmlformats.org/drawingml/2006/table">
                <a:tbl>
                  <a:tblPr firstRow="1">
                    <a:noFill/>
                    <a:tableStyleId>{FB98DC81-043D-44E7-B2EB-296EABE74DB7}</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6573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629871">
                    <a:tc>
                      <a:txBody>
                        <a:bodyPr/>
                        <a:lstStyle/>
                        <a:p>
                          <a:endParaRPr lang="en-US"/>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blipFill>
                          <a:blip r:embed="rId5"/>
                          <a:stretch>
                            <a:fillRect l="-141" t="-10235" r="-98875" b="-336"/>
                          </a:stretch>
                        </a:blipFill>
                      </a:tcPr>
                    </a:tc>
                    <a:tc>
                      <a:txBody>
                        <a:bodyPr/>
                        <a:lstStyle/>
                        <a:p>
                          <a:endParaRPr lang="en-US"/>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blipFill>
                          <a:blip r:embed="rId5"/>
                          <a:stretch>
                            <a:fillRect l="-101569" t="-10235" r="-285" b="-336"/>
                          </a:stretch>
                        </a:blipFill>
                      </a:tcPr>
                    </a:tc>
                    <a:extLst>
                      <a:ext uri="{0D108BD9-81ED-4DB2-BD59-A6C34878D82A}">
                        <a16:rowId xmlns:a16="http://schemas.microsoft.com/office/drawing/2014/main" val="10001"/>
                      </a:ext>
                    </a:extLst>
                  </a:tr>
                </a:tbl>
              </a:graphicData>
            </a:graphic>
          </p:graphicFrame>
        </mc:Fallback>
      </mc:AlternateContent>
      <p:sp>
        <p:nvSpPr>
          <p:cNvPr id="366" name="Google Shape;366;g278e8ede60b_0_156"/>
          <p:cNvSpPr txBox="1"/>
          <p:nvPr/>
        </p:nvSpPr>
        <p:spPr>
          <a:xfrm>
            <a:off x="0" y="4539298"/>
            <a:ext cx="9144000" cy="604201"/>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p>
          <a:p>
            <a:pPr marL="457200" lvl="0" indent="-279400" algn="l" rtl="0">
              <a:lnSpc>
                <a:spcPct val="107916"/>
              </a:lnSpc>
              <a:spcBef>
                <a:spcPts val="0"/>
              </a:spcBef>
              <a:spcAft>
                <a:spcPts val="0"/>
              </a:spcAft>
              <a:buClr>
                <a:schemeClr val="lt1"/>
              </a:buClr>
              <a:buSzPts val="800"/>
              <a:buFont typeface="Georgia"/>
              <a:buChar char="●"/>
            </a:pPr>
            <a:r>
              <a:rPr lang="en-US" sz="1000">
                <a:solidFill>
                  <a:schemeClr val="lt1"/>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Comparison of two fractions includes proper fractions, improper fractions, and mixed numbers (previously limited to proper fractions)</a:t>
            </a:r>
            <a:endParaRPr lang="en-US" sz="8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Represent equivalent fractions with denominators of 2, 3, 4, 5, 6, 8, or 10 using region/area models and length models</a:t>
            </a:r>
          </a:p>
        </p:txBody>
      </p:sp>
      <p:pic>
        <p:nvPicPr>
          <p:cNvPr id="2" name="Google Shape;367;g278e8ede60b_0_156">
            <a:extLst>
              <a:ext uri="{FF2B5EF4-FFF2-40B4-BE49-F238E27FC236}">
                <a16:creationId xmlns:a16="http://schemas.microsoft.com/office/drawing/2014/main" id="{D82756A8-5DF9-B810-FB2F-F193D134F8D8}"/>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rot="19412460">
            <a:off x="4277350" y="3929662"/>
            <a:ext cx="589300" cy="481675"/>
          </a:xfrm>
          <a:prstGeom prst="rect">
            <a:avLst/>
          </a:prstGeom>
          <a:noFill/>
          <a:ln>
            <a:noFill/>
          </a:ln>
        </p:spPr>
      </p:pic>
      <p:pic>
        <p:nvPicPr>
          <p:cNvPr id="8" name="Audio 7" descr="Audio icon">
            <a:extLst>
              <a:ext uri="{FF2B5EF4-FFF2-40B4-BE49-F238E27FC236}">
                <a16:creationId xmlns:a16="http://schemas.microsoft.com/office/drawing/2014/main" id="{900B877C-A2E8-C11F-58E2-CB2187EB84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69114" y="443499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365"/>
    </mc:Choice>
    <mc:Fallback xmlns="">
      <p:transition spd="slow" advTm="73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278e8ede60b_0_145"/>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3.6 (2016) - Standard 3.NS.4 (2023) </a:t>
            </a:r>
            <a:endParaRPr sz="2840"/>
          </a:p>
        </p:txBody>
      </p:sp>
      <p:graphicFrame>
        <p:nvGraphicFramePr>
          <p:cNvPr id="373" name="Google Shape;373;g278e8ede60b_0_145"/>
          <p:cNvGraphicFramePr/>
          <p:nvPr>
            <p:extLst>
              <p:ext uri="{D42A27DB-BD31-4B8C-83A1-F6EECF244321}">
                <p14:modId xmlns:p14="http://schemas.microsoft.com/office/powerpoint/2010/main" val="302139870"/>
              </p:ext>
            </p:extLst>
          </p:nvPr>
        </p:nvGraphicFramePr>
        <p:xfrm>
          <a:off x="273050" y="604201"/>
          <a:ext cx="8597900" cy="3305255"/>
        </p:xfrm>
        <a:graphic>
          <a:graphicData uri="http://schemas.openxmlformats.org/drawingml/2006/table">
            <a:tbl>
              <a:tblPr firstRow="1">
                <a:noFill/>
                <a:tableStyleId>{FB98DC81-043D-44E7-B2EB-296EABE74DB7}</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261109">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939525">
                <a:tc>
                  <a:txBody>
                    <a:bodyPr/>
                    <a:lstStyle/>
                    <a:p>
                      <a:pPr marL="0" lvl="0" indent="0" algn="l" rtl="0">
                        <a:lnSpc>
                          <a:spcPct val="115000"/>
                        </a:lnSpc>
                        <a:spcBef>
                          <a:spcPts val="0"/>
                        </a:spcBef>
                        <a:spcAft>
                          <a:spcPts val="0"/>
                        </a:spcAft>
                        <a:buNone/>
                      </a:pPr>
                      <a:r>
                        <a:rPr lang="en-US" sz="1000" b="1">
                          <a:solidFill>
                            <a:srgbClr val="980000"/>
                          </a:solidFill>
                          <a:latin typeface="Georgia"/>
                          <a:ea typeface="Georgia"/>
                          <a:cs typeface="Georgia"/>
                          <a:sym typeface="Georgia"/>
                        </a:rPr>
                        <a:t>[Previously 3.6 Measurement and Geometry]</a:t>
                      </a:r>
                      <a:endParaRPr sz="1000" b="1">
                        <a:solidFill>
                          <a:srgbClr val="980000"/>
                        </a:solidFill>
                        <a:latin typeface="Georgia"/>
                        <a:ea typeface="Georgia"/>
                        <a:cs typeface="Georgia"/>
                        <a:sym typeface="Georgia"/>
                      </a:endParaRPr>
                    </a:p>
                    <a:p>
                      <a:pPr marL="0" lvl="0" indent="0" algn="l" rtl="0">
                        <a:lnSpc>
                          <a:spcPct val="115000"/>
                        </a:lnSpc>
                        <a:spcBef>
                          <a:spcPts val="0"/>
                        </a:spcBef>
                        <a:spcAft>
                          <a:spcPts val="0"/>
                        </a:spcAft>
                        <a:buNone/>
                      </a:pPr>
                      <a:endParaRPr sz="1000" b="1">
                        <a:latin typeface="Georgia"/>
                        <a:ea typeface="Georgia"/>
                        <a:cs typeface="Georgia"/>
                        <a:sym typeface="Georgia"/>
                      </a:endParaRPr>
                    </a:p>
                    <a:p>
                      <a:pPr marL="0" lvl="0" indent="0" algn="l" rtl="0">
                        <a:lnSpc>
                          <a:spcPct val="115000"/>
                        </a:lnSpc>
                        <a:spcBef>
                          <a:spcPts val="0"/>
                        </a:spcBef>
                        <a:spcAft>
                          <a:spcPts val="0"/>
                        </a:spcAft>
                        <a:buNone/>
                      </a:pPr>
                      <a:r>
                        <a:rPr lang="en-US" sz="1000" b="1">
                          <a:latin typeface="Georgia"/>
                          <a:ea typeface="Georgia"/>
                          <a:cs typeface="Georgia"/>
                          <a:sym typeface="Georgia"/>
                        </a:rPr>
                        <a:t>3.6 The student will </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determine the value of a collection of bills and coins whose total value is $5.00 or less;</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compare the value of two sets of coins or two sets of coins and bills; and </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make change from $5.00 or less.</a:t>
                      </a:r>
                      <a:endParaRPr sz="1000" b="1">
                        <a:latin typeface="Georgia"/>
                        <a:ea typeface="Georgia"/>
                        <a:cs typeface="Georgia"/>
                        <a:sym typeface="Georgia"/>
                      </a:endParaRPr>
                    </a:p>
                    <a:p>
                      <a:pPr marL="228600" lvl="0" indent="-22860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Determine the value of a collection of coins and bills whose total value is $5.00 or less.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Compare the values of two sets of coins or two sets of coins and bills, up to $5.00, using the terms </a:t>
                      </a:r>
                      <a:r>
                        <a:rPr lang="en-US" sz="1000" i="1">
                          <a:latin typeface="Georgia"/>
                          <a:ea typeface="Georgia"/>
                          <a:cs typeface="Georgia"/>
                          <a:sym typeface="Georgia"/>
                        </a:rPr>
                        <a:t>greater than, less than</a:t>
                      </a:r>
                      <a:r>
                        <a:rPr lang="en-US" sz="1000">
                          <a:latin typeface="Georgia"/>
                          <a:ea typeface="Georgia"/>
                          <a:cs typeface="Georgia"/>
                          <a:sym typeface="Georgia"/>
                        </a:rPr>
                        <a:t>, and </a:t>
                      </a:r>
                      <a:r>
                        <a:rPr lang="en-US" sz="1000" i="1">
                          <a:latin typeface="Georgia"/>
                          <a:ea typeface="Georgia"/>
                          <a:cs typeface="Georgia"/>
                          <a:sym typeface="Georgia"/>
                        </a:rPr>
                        <a:t>equal to</a:t>
                      </a:r>
                      <a:r>
                        <a:rPr lang="en-US" sz="1000">
                          <a:latin typeface="Georgia"/>
                          <a:ea typeface="Georgia"/>
                          <a:cs typeface="Georgia"/>
                          <a:sym typeface="Georgia"/>
                        </a:rPr>
                        <a:t>. (b)</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Make change from $5.00 or less. (c)</a:t>
                      </a: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02919" lvl="0" indent="-502919" algn="l" rtl="0">
                        <a:spcBef>
                          <a:spcPts val="0"/>
                        </a:spcBef>
                        <a:spcAft>
                          <a:spcPts val="0"/>
                        </a:spcAft>
                        <a:buNone/>
                      </a:pPr>
                      <a:r>
                        <a:rPr lang="en-US" sz="1000" b="1">
                          <a:solidFill>
                            <a:srgbClr val="202020"/>
                          </a:solidFill>
                          <a:latin typeface="Georgia"/>
                          <a:ea typeface="Georgia"/>
                          <a:cs typeface="Georgia"/>
                          <a:sym typeface="Georgia"/>
                        </a:rPr>
                        <a:t>3.NS.4  The student will solve problems, including those in context, that involve counting, comparing, representing, and making change for money amounts up to $5.00. </a:t>
                      </a:r>
                      <a:endParaRPr sz="1000" b="1">
                        <a:solidFill>
                          <a:srgbClr val="20202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latin typeface="Georgia"/>
                          <a:ea typeface="Georgia"/>
                          <a:cs typeface="Georgia"/>
                          <a:sym typeface="Georgia"/>
                        </a:rPr>
                        <a:t>Determine the value of a collection of bills and coins whose total is $5.00 or less.</a:t>
                      </a:r>
                      <a:endParaRPr sz="100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Construct a set of bills and coins to total a given amount of money whose value is $5.00 or less.</a:t>
                      </a:r>
                      <a:endParaRPr sz="100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Compare the values of two sets of coins or two sets of bills and coins, up to $5.00, with words (greater than, less than, equal to) and/or symbols (&gt;, &lt;, =) using concrete or pictorial models.</a:t>
                      </a:r>
                      <a:endParaRPr sz="1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a:latin typeface="Georgia"/>
                          <a:ea typeface="Georgia"/>
                          <a:cs typeface="Georgia"/>
                          <a:sym typeface="Georgia"/>
                        </a:rPr>
                        <a:t>Solve contextual problems to make change from $5.00 or less by using counting on or counting back strategies with concrete or pictorial models.</a:t>
                      </a: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74" name="Google Shape;374;g278e8ede60b_0_145"/>
          <p:cNvSpPr txBox="1"/>
          <p:nvPr/>
        </p:nvSpPr>
        <p:spPr>
          <a:xfrm>
            <a:off x="-1" y="4367150"/>
            <a:ext cx="9143999" cy="77635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Revisions:</a:t>
            </a:r>
            <a:endParaRPr lang="en-US" sz="1000">
              <a:solidFill>
                <a:schemeClr val="lt1"/>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Construct a set of bills and coins to total a given amount of money whose value is $5.00 or less</a:t>
            </a:r>
          </a:p>
        </p:txBody>
      </p:sp>
      <p:pic>
        <p:nvPicPr>
          <p:cNvPr id="375" name="Google Shape;375;g278e8ede60b_0_14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022771">
            <a:off x="4383441" y="2189804"/>
            <a:ext cx="578594" cy="472938"/>
          </a:xfrm>
          <a:prstGeom prst="rect">
            <a:avLst/>
          </a:prstGeom>
          <a:noFill/>
          <a:ln>
            <a:noFill/>
          </a:ln>
        </p:spPr>
      </p:pic>
      <p:pic>
        <p:nvPicPr>
          <p:cNvPr id="15" name="Audio 14" descr="Audio icon">
            <a:extLst>
              <a:ext uri="{FF2B5EF4-FFF2-40B4-BE49-F238E27FC236}">
                <a16:creationId xmlns:a16="http://schemas.microsoft.com/office/drawing/2014/main" id="{5F1DFFD2-DD1A-B0DE-1F94-B71067EEE5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360"/>
    </mc:Choice>
    <mc:Fallback xmlns="">
      <p:transition spd="slow" advTm="50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1e5fa75be59_0_22"/>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Computation and Estimation</a:t>
            </a:r>
            <a:endParaRPr b="1"/>
          </a:p>
        </p:txBody>
      </p:sp>
      <p:pic>
        <p:nvPicPr>
          <p:cNvPr id="15" name="Audio 14" descr="Audio icon">
            <a:extLst>
              <a:ext uri="{FF2B5EF4-FFF2-40B4-BE49-F238E27FC236}">
                <a16:creationId xmlns:a16="http://schemas.microsoft.com/office/drawing/2014/main" id="{7ECD71C6-C6D0-82ED-AC28-15E6F93BFC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390"/>
    </mc:Choice>
    <mc:Fallback xmlns="">
      <p:transition spd="slow" advTm="14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27b72de6ddb_2_0"/>
          <p:cNvSpPr txBox="1">
            <a:spLocks noGrp="1"/>
          </p:cNvSpPr>
          <p:nvPr>
            <p:ph type="title"/>
          </p:nvPr>
        </p:nvSpPr>
        <p:spPr>
          <a:xfrm>
            <a:off x="0" y="-7620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a:t>Standard 3.3 (2016) - Standard 3.CE.1 (2023) 1 of 2 </a:t>
            </a:r>
            <a:endParaRPr sz="2840"/>
          </a:p>
        </p:txBody>
      </p:sp>
      <p:graphicFrame>
        <p:nvGraphicFramePr>
          <p:cNvPr id="386" name="Google Shape;386;g27b72de6ddb_2_0"/>
          <p:cNvGraphicFramePr/>
          <p:nvPr>
            <p:extLst>
              <p:ext uri="{D42A27DB-BD31-4B8C-83A1-F6EECF244321}">
                <p14:modId xmlns:p14="http://schemas.microsoft.com/office/powerpoint/2010/main" val="1934369728"/>
              </p:ext>
            </p:extLst>
          </p:nvPr>
        </p:nvGraphicFramePr>
        <p:xfrm>
          <a:off x="50437" y="638953"/>
          <a:ext cx="9043125" cy="3533110"/>
        </p:xfrm>
        <a:graphic>
          <a:graphicData uri="http://schemas.openxmlformats.org/drawingml/2006/table">
            <a:tbl>
              <a:tblPr firstRow="1">
                <a:noFill/>
                <a:tableStyleId>{FB98DC81-043D-44E7-B2EB-296EABE74DB7}</a:tableStyleId>
              </a:tblPr>
              <a:tblGrid>
                <a:gridCol w="4432950">
                  <a:extLst>
                    <a:ext uri="{9D8B030D-6E8A-4147-A177-3AD203B41FA5}">
                      <a16:colId xmlns:a16="http://schemas.microsoft.com/office/drawing/2014/main" val="20000"/>
                    </a:ext>
                  </a:extLst>
                </a:gridCol>
                <a:gridCol w="4610175">
                  <a:extLst>
                    <a:ext uri="{9D8B030D-6E8A-4147-A177-3AD203B41FA5}">
                      <a16:colId xmlns:a16="http://schemas.microsoft.com/office/drawing/2014/main" val="20001"/>
                    </a:ext>
                  </a:extLst>
                </a:gridCol>
              </a:tblGrid>
              <a:tr h="27008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08953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3.3 The student will</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estimate and determine the sum or difference of two whole numbers; and</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create and solve single-step and multistep practical problems involving sums or differences of two whole numbers, each 9,999 or less.</a:t>
                      </a: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Determine whether an estimate or an exact answer is an appropriate solution for practical addition and subtraction problems involving single-step and multistep problems. (a,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Estimate the sum of two whole numbers with sums to 9,999.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Estimate the difference of two whole numbers, each 9,999 or less.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Apply strategies, including place value and the properties of addition, to add two whole numbers with sums to 9,999. (a,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Apply strategies, including place value and the properties of addition, to subtract two whole numbers, each 9,999 or less. (a, b)</a:t>
                      </a:r>
                      <a:endParaRPr sz="1000">
                        <a:latin typeface="Georgia"/>
                        <a:ea typeface="Georgia"/>
                        <a:cs typeface="Georgia"/>
                        <a:sym typeface="Georgia"/>
                      </a:endParaRPr>
                    </a:p>
                    <a:p>
                      <a:pPr marL="342900" lvl="0" indent="0" algn="l" rtl="0">
                        <a:spcBef>
                          <a:spcPts val="300"/>
                        </a:spcBef>
                        <a:spcAft>
                          <a:spcPts val="300"/>
                        </a:spcAft>
                        <a:buNone/>
                      </a:pP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3.CE.1  </a:t>
                      </a:r>
                      <a:r>
                        <a:rPr lang="en-US" sz="1000" b="1">
                          <a:solidFill>
                            <a:srgbClr val="000000"/>
                          </a:solidFill>
                          <a:latin typeface="Georgia"/>
                          <a:ea typeface="Georgia"/>
                          <a:cs typeface="Georgia"/>
                          <a:sym typeface="Georgia"/>
                        </a:rPr>
                        <a:t>The student will </a:t>
                      </a:r>
                      <a:r>
                        <a:rPr lang="en-US" sz="1000" b="1">
                          <a:solidFill>
                            <a:srgbClr val="C00000"/>
                          </a:solidFill>
                          <a:latin typeface="Georgia"/>
                          <a:ea typeface="Georgia"/>
                          <a:cs typeface="Georgia"/>
                          <a:sym typeface="Georgia"/>
                        </a:rPr>
                        <a:t>estimate, represent, solve, and justify </a:t>
                      </a:r>
                      <a:r>
                        <a:rPr lang="en-US" sz="1000" b="1">
                          <a:solidFill>
                            <a:srgbClr val="000000"/>
                          </a:solidFill>
                          <a:latin typeface="Georgia"/>
                          <a:ea typeface="Georgia"/>
                          <a:cs typeface="Georgia"/>
                          <a:sym typeface="Georgia"/>
                        </a:rPr>
                        <a:t>solutions to single-step and multistep problems, including those in context, using addition and subtraction with whole numbers where addends and minuends do not exceed 1,000.</a:t>
                      </a:r>
                      <a:endParaRPr sz="1000" b="1">
                        <a:solidFill>
                          <a:srgbClr val="00000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latin typeface="Georgia"/>
                          <a:ea typeface="Georgia"/>
                          <a:cs typeface="Georgia"/>
                          <a:sym typeface="Georgia"/>
                        </a:rPr>
                        <a:t>Determine and justify whether an estimate or an exact answer is appropriate when solving single-step and multistep contextual problems involving addition and subtraction, where </a:t>
                      </a:r>
                      <a:r>
                        <a:rPr lang="en-US" sz="1000">
                          <a:solidFill>
                            <a:srgbClr val="C00000"/>
                          </a:solidFill>
                          <a:latin typeface="Georgia"/>
                          <a:ea typeface="Georgia"/>
                          <a:cs typeface="Georgia"/>
                          <a:sym typeface="Georgia"/>
                        </a:rPr>
                        <a:t>addends and minuends do not exceed 1,000</a:t>
                      </a:r>
                      <a:r>
                        <a:rPr lang="en-US" sz="1000">
                          <a:latin typeface="Georgia"/>
                          <a:ea typeface="Georgia"/>
                          <a:cs typeface="Georgia"/>
                          <a:sym typeface="Georgia"/>
                        </a:rPr>
                        <a:t>.</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Apply strategies, (e.g., </a:t>
                      </a:r>
                      <a:r>
                        <a:rPr lang="en-US" sz="1000">
                          <a:solidFill>
                            <a:srgbClr val="C00000"/>
                          </a:solidFill>
                          <a:latin typeface="Georgia"/>
                          <a:ea typeface="Georgia"/>
                          <a:cs typeface="Georgia"/>
                          <a:sym typeface="Georgia"/>
                        </a:rPr>
                        <a:t>rounding to the nearest 10 or 100</a:t>
                      </a:r>
                      <a:r>
                        <a:rPr lang="en-US" sz="1000">
                          <a:latin typeface="Georgia"/>
                          <a:ea typeface="Georgia"/>
                          <a:cs typeface="Georgia"/>
                          <a:sym typeface="Georgia"/>
                        </a:rPr>
                        <a:t>, using compatible numbers, using other number relationships) to estimate a solution for single-step or multistep addition or subtraction problems, including those in context, where </a:t>
                      </a:r>
                      <a:r>
                        <a:rPr lang="en-US" sz="1000">
                          <a:solidFill>
                            <a:srgbClr val="C00000"/>
                          </a:solidFill>
                          <a:latin typeface="Georgia"/>
                          <a:ea typeface="Georgia"/>
                          <a:cs typeface="Georgia"/>
                          <a:sym typeface="Georgia"/>
                        </a:rPr>
                        <a:t>addends or minuends do not exceed 1,000.</a:t>
                      </a:r>
                      <a:endParaRPr sz="1000">
                        <a:solidFill>
                          <a:srgbClr val="C0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Apply strategies (e.g., place value, properties of addition, other number relationships) and algorithms, including the standard algorithm, to determine the sum or difference of two whole numbers where </a:t>
                      </a:r>
                      <a:r>
                        <a:rPr lang="en-US" sz="1000">
                          <a:solidFill>
                            <a:srgbClr val="C00000"/>
                          </a:solidFill>
                          <a:latin typeface="Georgia"/>
                          <a:ea typeface="Georgia"/>
                          <a:cs typeface="Georgia"/>
                          <a:sym typeface="Georgia"/>
                        </a:rPr>
                        <a:t>addends and minuends do not exceed 1,000.</a:t>
                      </a:r>
                      <a:endParaRPr sz="1000">
                        <a:solidFill>
                          <a:srgbClr val="C00000"/>
                        </a:solidFill>
                        <a:latin typeface="Georgia"/>
                        <a:ea typeface="Georgia"/>
                        <a:cs typeface="Georgia"/>
                        <a:sym typeface="Georgia"/>
                      </a:endParaRPr>
                    </a:p>
                    <a:p>
                      <a:pPr marL="457200" lvl="0" indent="0" algn="l" rtl="0">
                        <a:spcBef>
                          <a:spcPts val="300"/>
                        </a:spcBef>
                        <a:spcAft>
                          <a:spcPts val="300"/>
                        </a:spcAft>
                        <a:buNone/>
                      </a:pPr>
                      <a:endParaRPr sz="12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87" name="Google Shape;387;g27b72de6ddb_2_0"/>
          <p:cNvSpPr txBox="1"/>
          <p:nvPr/>
        </p:nvSpPr>
        <p:spPr>
          <a:xfrm>
            <a:off x="0" y="4227000"/>
            <a:ext cx="9144000" cy="9165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Estimate, represent, solve, and justify solutions to single-step and multistep problems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Apply strategies and algorithms, including the standard algorithm</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Whole numbers where addends and minuends do not exceed 1,000</a:t>
            </a:r>
            <a:endParaRPr sz="1000">
              <a:solidFill>
                <a:schemeClr val="lt1"/>
              </a:solidFill>
              <a:latin typeface="Georgia"/>
              <a:ea typeface="Georgia"/>
              <a:cs typeface="Georgia"/>
              <a:sym typeface="Georgia"/>
            </a:endParaRPr>
          </a:p>
        </p:txBody>
      </p:sp>
      <p:pic>
        <p:nvPicPr>
          <p:cNvPr id="17" name="Audio 16" descr="Audio icon">
            <a:extLst>
              <a:ext uri="{FF2B5EF4-FFF2-40B4-BE49-F238E27FC236}">
                <a16:creationId xmlns:a16="http://schemas.microsoft.com/office/drawing/2014/main" id="{25B0803B-F5A2-352C-7D42-71036C01E8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704"/>
    </mc:Choice>
    <mc:Fallback xmlns="">
      <p:transition spd="slow" advTm="52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78e8ede60b_0_139"/>
          <p:cNvSpPr txBox="1">
            <a:spLocks noGrp="1"/>
          </p:cNvSpPr>
          <p:nvPr>
            <p:ph type="title"/>
          </p:nvPr>
        </p:nvSpPr>
        <p:spPr>
          <a:xfrm>
            <a:off x="0" y="-7620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a:t>Standard 3.3 (2016) - Standard 3.CE.1 (2023) 2 of 2 </a:t>
            </a:r>
            <a:endParaRPr sz="2840"/>
          </a:p>
        </p:txBody>
      </p:sp>
      <p:graphicFrame>
        <p:nvGraphicFramePr>
          <p:cNvPr id="393" name="Google Shape;393;g278e8ede60b_0_139"/>
          <p:cNvGraphicFramePr/>
          <p:nvPr>
            <p:extLst>
              <p:ext uri="{D42A27DB-BD31-4B8C-83A1-F6EECF244321}">
                <p14:modId xmlns:p14="http://schemas.microsoft.com/office/powerpoint/2010/main" val="1221617801"/>
              </p:ext>
            </p:extLst>
          </p:nvPr>
        </p:nvGraphicFramePr>
        <p:xfrm>
          <a:off x="50437" y="599613"/>
          <a:ext cx="9043125" cy="2935048"/>
        </p:xfrm>
        <a:graphic>
          <a:graphicData uri="http://schemas.openxmlformats.org/drawingml/2006/table">
            <a:tbl>
              <a:tblPr firstRow="1">
                <a:noFill/>
                <a:tableStyleId>{FB98DC81-043D-44E7-B2EB-296EABE74DB7}</a:tableStyleId>
              </a:tblPr>
              <a:tblGrid>
                <a:gridCol w="4432950">
                  <a:extLst>
                    <a:ext uri="{9D8B030D-6E8A-4147-A177-3AD203B41FA5}">
                      <a16:colId xmlns:a16="http://schemas.microsoft.com/office/drawing/2014/main" val="20000"/>
                    </a:ext>
                  </a:extLst>
                </a:gridCol>
                <a:gridCol w="4610175">
                  <a:extLst>
                    <a:ext uri="{9D8B030D-6E8A-4147-A177-3AD203B41FA5}">
                      <a16:colId xmlns:a16="http://schemas.microsoft.com/office/drawing/2014/main" val="20001"/>
                    </a:ext>
                  </a:extLst>
                </a:gridCol>
              </a:tblGrid>
              <a:tr h="224604">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569318">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3.3 The student will</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estimate and determine the sum or difference of two whole numbers; and</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create and solve single-step and multistep practical problems involving sums or differences of two whole numbers, each 9,999 or less.</a:t>
                      </a:r>
                      <a:endParaRPr sz="1000" b="1">
                        <a:latin typeface="Georgia"/>
                        <a:ea typeface="Georgia"/>
                        <a:cs typeface="Georgia"/>
                        <a:sym typeface="Georgia"/>
                      </a:endParaRPr>
                    </a:p>
                    <a:p>
                      <a:pPr marL="342900" lvl="0" indent="0" algn="l" rtl="0">
                        <a:spcBef>
                          <a:spcPts val="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Use inverse relationships between addition and subtraction facts to solve practical problems. (b)</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Create and solve single-step and multistep practical problems involving the sum or difference of two whole numbers, each 9,999 or less. (b)</a:t>
                      </a: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3.CE.1  </a:t>
                      </a:r>
                      <a:r>
                        <a:rPr lang="en-US" sz="1000" b="1">
                          <a:solidFill>
                            <a:srgbClr val="000000"/>
                          </a:solidFill>
                          <a:latin typeface="Georgia"/>
                          <a:ea typeface="Georgia"/>
                          <a:cs typeface="Georgia"/>
                          <a:sym typeface="Georgia"/>
                        </a:rPr>
                        <a:t>The student will </a:t>
                      </a:r>
                      <a:r>
                        <a:rPr lang="en-US" sz="1000" b="1">
                          <a:solidFill>
                            <a:srgbClr val="C00000"/>
                          </a:solidFill>
                          <a:latin typeface="Georgia"/>
                          <a:ea typeface="Georgia"/>
                          <a:cs typeface="Georgia"/>
                          <a:sym typeface="Georgia"/>
                        </a:rPr>
                        <a:t>estimate, represent, solve, and justify</a:t>
                      </a:r>
                      <a:r>
                        <a:rPr lang="en-US" sz="1000" b="1">
                          <a:solidFill>
                            <a:srgbClr val="000000"/>
                          </a:solidFill>
                          <a:latin typeface="Georgia"/>
                          <a:ea typeface="Georgia"/>
                          <a:cs typeface="Georgia"/>
                          <a:sym typeface="Georgia"/>
                        </a:rPr>
                        <a:t> solutions to single-step and multistep problems, including those in context, using addition and subtraction with whole numbers where addends and minuends do not exceed 1,000.</a:t>
                      </a:r>
                      <a:endParaRPr sz="1000" b="1">
                        <a:solidFill>
                          <a:srgbClr val="000000"/>
                        </a:solidFill>
                        <a:latin typeface="Georgia"/>
                        <a:ea typeface="Georgia"/>
                        <a:cs typeface="Georgia"/>
                        <a:sym typeface="Georgia"/>
                      </a:endParaRPr>
                    </a:p>
                    <a:p>
                      <a:pPr marL="457200" lvl="0" indent="0" algn="l" rtl="0">
                        <a:spcBef>
                          <a:spcPts val="0"/>
                        </a:spcBef>
                        <a:spcAft>
                          <a:spcPts val="0"/>
                        </a:spcAft>
                        <a:buNone/>
                      </a:pP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4"/>
                      </a:pPr>
                      <a:r>
                        <a:rPr lang="en-US" sz="1000">
                          <a:latin typeface="Georgia"/>
                          <a:ea typeface="Georgia"/>
                          <a:cs typeface="Georgia"/>
                          <a:sym typeface="Georgia"/>
                        </a:rPr>
                        <a:t>Identify and use the appropriate symbol to distinguish between expressions that are equal and expressions that are not equal (e.g., 256 - 13 = 220 + 23; 457 + 100 ≠ 557 + 100). </a:t>
                      </a:r>
                      <a:endParaRPr sz="1000">
                        <a:latin typeface="Georgia"/>
                        <a:ea typeface="Georgia"/>
                        <a:cs typeface="Georgia"/>
                        <a:sym typeface="Georgia"/>
                      </a:endParaRPr>
                    </a:p>
                    <a:p>
                      <a:pPr marL="457200" lvl="0" indent="-304800" algn="l" rtl="0">
                        <a:spcBef>
                          <a:spcPts val="300"/>
                        </a:spcBef>
                        <a:spcAft>
                          <a:spcPts val="300"/>
                        </a:spcAft>
                        <a:buSzPts val="1200"/>
                        <a:buFont typeface="Times New Roman"/>
                        <a:buAutoNum type="alphaLcParenR" startAt="4"/>
                      </a:pPr>
                      <a:r>
                        <a:rPr lang="en-US" sz="1000">
                          <a:solidFill>
                            <a:srgbClr val="C00000"/>
                          </a:solidFill>
                          <a:latin typeface="Georgia"/>
                          <a:ea typeface="Georgia"/>
                          <a:cs typeface="Georgia"/>
                          <a:sym typeface="Georgia"/>
                        </a:rPr>
                        <a:t>Represent</a:t>
                      </a:r>
                      <a:r>
                        <a:rPr lang="en-US" sz="1000">
                          <a:latin typeface="Georgia"/>
                          <a:ea typeface="Georgia"/>
                          <a:cs typeface="Georgia"/>
                          <a:sym typeface="Georgia"/>
                        </a:rPr>
                        <a:t>, solve, and </a:t>
                      </a:r>
                      <a:r>
                        <a:rPr lang="en-US" sz="1000">
                          <a:solidFill>
                            <a:srgbClr val="C00000"/>
                          </a:solidFill>
                          <a:latin typeface="Georgia"/>
                          <a:ea typeface="Georgia"/>
                          <a:cs typeface="Georgia"/>
                          <a:sym typeface="Georgia"/>
                        </a:rPr>
                        <a:t>justify </a:t>
                      </a:r>
                      <a:r>
                        <a:rPr lang="en-US" sz="1000">
                          <a:latin typeface="Georgia"/>
                          <a:ea typeface="Georgia"/>
                          <a:cs typeface="Georgia"/>
                          <a:sym typeface="Georgia"/>
                        </a:rPr>
                        <a:t>solutions to single-step and multistep contextual problems involving addition and subtraction with whole numbers where addends and minuends do not exceed 1</a:t>
                      </a:r>
                      <a:r>
                        <a:rPr lang="en-US" sz="1000">
                          <a:latin typeface="Georgia" panose="02040502050405020303" pitchFamily="18" charset="0"/>
                          <a:ea typeface="Times New Roman"/>
                          <a:cs typeface="Times New Roman"/>
                          <a:sym typeface="Times New Roman"/>
                        </a:rPr>
                        <a:t>,000</a:t>
                      </a:r>
                      <a:r>
                        <a:rPr lang="en-US"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94" name="Google Shape;394;g278e8ede60b_0_139"/>
          <p:cNvSpPr txBox="1"/>
          <p:nvPr/>
        </p:nvSpPr>
        <p:spPr>
          <a:xfrm>
            <a:off x="0" y="4200041"/>
            <a:ext cx="9144000" cy="943459"/>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Identify and use the appropriate symbol to distinguish between expressions that are equal and expressions that are not equal</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Estimate, represent, solve, and justify solutions to single-step and multistep problems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Whole numbers where addends and minuends do not exceed 1,000</a:t>
            </a:r>
            <a:endParaRPr sz="1000">
              <a:solidFill>
                <a:schemeClr val="lt1"/>
              </a:solidFill>
              <a:latin typeface="Georgia"/>
              <a:ea typeface="Georgia"/>
              <a:cs typeface="Georgia"/>
              <a:sym typeface="Georgia"/>
            </a:endParaRPr>
          </a:p>
        </p:txBody>
      </p:sp>
      <p:pic>
        <p:nvPicPr>
          <p:cNvPr id="13" name="Audio 12" descr="Audio icon">
            <a:extLst>
              <a:ext uri="{FF2B5EF4-FFF2-40B4-BE49-F238E27FC236}">
                <a16:creationId xmlns:a16="http://schemas.microsoft.com/office/drawing/2014/main" id="{B19D99DE-C3AA-B7CF-732D-0D0043D9F7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881"/>
    </mc:Choice>
    <mc:Fallback xmlns="">
      <p:transition spd="slow" advTm="56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27bf0c2d570_0_0"/>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a:t>Standard 3.4a-c (2016) - Standard 3.CE.2 (2023) 1 of 2 </a:t>
            </a:r>
            <a:endParaRPr sz="2840"/>
          </a:p>
        </p:txBody>
      </p:sp>
      <p:graphicFrame>
        <p:nvGraphicFramePr>
          <p:cNvPr id="400" name="Google Shape;400;g27bf0c2d570_0_0"/>
          <p:cNvGraphicFramePr/>
          <p:nvPr>
            <p:extLst>
              <p:ext uri="{D42A27DB-BD31-4B8C-83A1-F6EECF244321}">
                <p14:modId xmlns:p14="http://schemas.microsoft.com/office/powerpoint/2010/main" val="2848520435"/>
              </p:ext>
            </p:extLst>
          </p:nvPr>
        </p:nvGraphicFramePr>
        <p:xfrm>
          <a:off x="50425" y="636439"/>
          <a:ext cx="9043125" cy="3179650"/>
        </p:xfrm>
        <a:graphic>
          <a:graphicData uri="http://schemas.openxmlformats.org/drawingml/2006/table">
            <a:tbl>
              <a:tblPr firstRow="1">
                <a:noFill/>
                <a:tableStyleId>{FB98DC81-043D-44E7-B2EB-296EABE74DB7}</a:tableStyleId>
              </a:tblPr>
              <a:tblGrid>
                <a:gridCol w="4432950">
                  <a:extLst>
                    <a:ext uri="{9D8B030D-6E8A-4147-A177-3AD203B41FA5}">
                      <a16:colId xmlns:a16="http://schemas.microsoft.com/office/drawing/2014/main" val="20000"/>
                    </a:ext>
                  </a:extLst>
                </a:gridCol>
                <a:gridCol w="4610175">
                  <a:extLst>
                    <a:ext uri="{9D8B030D-6E8A-4147-A177-3AD203B41FA5}">
                      <a16:colId xmlns:a16="http://schemas.microsoft.com/office/drawing/2014/main" val="20001"/>
                    </a:ext>
                  </a:extLst>
                </a:gridCol>
              </a:tblGrid>
              <a:tr h="245987">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1392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3.4 The student will</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represent multiplication and division through 10 × 10, using a variety of approaches and models;</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create and solve single-step practical problems that involve multiplication and division through 10 × 10;</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demonstrate fluency with multiplication facts of 0, 1, 2, 5, and 10; and</a:t>
                      </a: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Represent multiplication using a variety of approaches and models (e.g., repeated addition, equal-sized groups, arrays, equal jumps on a number line, skip counting).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Represent division using a variety of approaches and models (e.g., repeated subtraction, equal sharing, equal groups).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Write three related equations (fact sentences) when given one equation (fact sentence) for multiplication or division (e.g., given 6 × 7 = 42, write 7 × 6 = 42, 42 ÷ 7 = 6, and 42 ÷ 6 = 7. (a)</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3.CE.2  The student will </a:t>
                      </a:r>
                      <a:r>
                        <a:rPr lang="en-US" sz="1000" b="1">
                          <a:solidFill>
                            <a:srgbClr val="C00000"/>
                          </a:solidFill>
                          <a:latin typeface="Georgia"/>
                          <a:ea typeface="Georgia"/>
                          <a:cs typeface="Georgia"/>
                          <a:sym typeface="Georgia"/>
                        </a:rPr>
                        <a:t>recall with automaticity </a:t>
                      </a:r>
                      <a:r>
                        <a:rPr lang="en-US" sz="1000" b="1">
                          <a:solidFill>
                            <a:srgbClr val="202020"/>
                          </a:solidFill>
                          <a:latin typeface="Georgia"/>
                          <a:ea typeface="Georgia"/>
                          <a:cs typeface="Georgia"/>
                          <a:sym typeface="Georgia"/>
                        </a:rPr>
                        <a:t>multiplication and division facts through 10 × 10; and represent, solve, and justify solutions to single-step contextual problems using multiplication and division with whole numbers.</a:t>
                      </a: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endParaRPr lang="en-US"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Represent multiplication and division of whole numbers through 10 × 10, including in a contextual situation, using a variety of approaches and models (e.g., repeated addition/subtraction, equal-sized groups/sharing, arrays, equal jumps on a number line, using multiples to skip count).</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Use inverse relationships to write the related facts connected to a given model for multiplication and division of whole numbers through 10 × 10.</a:t>
                      </a:r>
                      <a:endParaRPr sz="1000">
                        <a:latin typeface="Georgia"/>
                        <a:ea typeface="Georgia"/>
                        <a:cs typeface="Georgia"/>
                        <a:sym typeface="Georgia"/>
                      </a:endParaRPr>
                    </a:p>
                    <a:p>
                      <a:pPr marL="457200" lvl="0" indent="0" algn="l" rtl="0">
                        <a:spcBef>
                          <a:spcPts val="300"/>
                        </a:spcBef>
                        <a:spcAft>
                          <a:spcPts val="300"/>
                        </a:spcAft>
                        <a:buNone/>
                      </a:pP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01" name="Google Shape;401;g27bf0c2d570_0_0"/>
          <p:cNvSpPr txBox="1"/>
          <p:nvPr/>
        </p:nvSpPr>
        <p:spPr>
          <a:xfrm>
            <a:off x="0" y="4194950"/>
            <a:ext cx="9144000" cy="94855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rPr>
              <a:t>Revisions:</a:t>
            </a:r>
            <a:endParaRPr lang="en-US"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5"/>
                  </a:ext>
                </a:extLst>
              </a:rPr>
              <a:t>Recall with automaticity multiplication and division facts through 10</a:t>
            </a:r>
            <a:r>
              <a:rPr lang="en-US" sz="1000">
                <a:solidFill>
                  <a:schemeClr val="bg1"/>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5"/>
                  </a:ext>
                </a:extLst>
              </a:rPr>
              <a:t> </a:t>
            </a:r>
            <a:r>
              <a:rPr lang="en-US" sz="1000">
                <a:solidFill>
                  <a:schemeClr val="bg1"/>
                </a:solidFill>
                <a:latin typeface="Georgia"/>
                <a:ea typeface="Georgia"/>
                <a:cs typeface="Georgia"/>
                <a:sym typeface="Georgia"/>
              </a:rPr>
              <a:t>×</a:t>
            </a:r>
            <a:r>
              <a:rPr lang="en-US" sz="1000">
                <a:solidFill>
                  <a:schemeClr val="bg1"/>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5"/>
                  </a:ext>
                </a:extLst>
              </a:rPr>
              <a:t> 10</a:t>
            </a:r>
            <a:endParaRPr lang="en-US" sz="1000">
              <a:solidFill>
                <a:schemeClr val="bg1"/>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6"/>
                </a:ext>
              </a:extLst>
            </a:endParaRPr>
          </a:p>
          <a:p>
            <a:pPr marL="457200" lvl="0" indent="-292100" algn="l" rtl="0">
              <a:spcBef>
                <a:spcPts val="0"/>
              </a:spcBef>
              <a:spcAft>
                <a:spcPts val="0"/>
              </a:spcAft>
              <a:buClr>
                <a:schemeClr val="lt1"/>
              </a:buClr>
              <a:buSzPts val="1000"/>
              <a:buFont typeface="Georgia"/>
              <a:buChar char="●"/>
            </a:pPr>
            <a:r>
              <a:rPr lang="en-US" sz="1000">
                <a:solidFill>
                  <a:schemeClr val="bg1"/>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7"/>
                  </a:ext>
                </a:extLst>
              </a:rPr>
              <a:t>Represent, solve, and justify solutions to single-step contextual problems </a:t>
            </a:r>
            <a:r>
              <a:rPr lang="en-US" sz="1000">
                <a:solidFill>
                  <a:schemeClr val="lt1"/>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7"/>
                  </a:ext>
                </a:extLst>
              </a:rPr>
              <a:t>that involve multiplication and division of whole numbers through 10 × 10</a:t>
            </a:r>
            <a:endParaRPr lang="en-US" sz="1000">
              <a:solidFill>
                <a:schemeClr val="lt1"/>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8"/>
                </a:ext>
              </a:extLst>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9"/>
                  </a:ext>
                </a:extLst>
              </a:rPr>
              <a:t>Create an equation to represent the mathematical relationship between equivalen</a:t>
            </a:r>
            <a:r>
              <a:rPr lang="en-US" sz="1000">
                <a:solidFill>
                  <a:schemeClr val="lt1"/>
                </a:solidFill>
                <a:latin typeface="Georgia"/>
                <a:ea typeface="Georgia"/>
                <a:cs typeface="Georgia"/>
                <a:sym typeface="Georgia"/>
              </a:rPr>
              <a:t>t expressions using multiplication and/or division facts</a:t>
            </a:r>
          </a:p>
        </p:txBody>
      </p:sp>
      <p:pic>
        <p:nvPicPr>
          <p:cNvPr id="10" name="Audio 9" descr="Audio icon">
            <a:extLst>
              <a:ext uri="{FF2B5EF4-FFF2-40B4-BE49-F238E27FC236}">
                <a16:creationId xmlns:a16="http://schemas.microsoft.com/office/drawing/2014/main" id="{89EDE64F-D740-6C91-7EAC-6BE71D35ED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280"/>
    </mc:Choice>
    <mc:Fallback xmlns="">
      <p:transition spd="slow" advTm="17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7bf0c2d570_0_12"/>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240"/>
              <a:buFont typeface="Georgia"/>
              <a:buNone/>
            </a:pPr>
            <a:r>
              <a:rPr lang="en-US" sz="2840"/>
              <a:t>Standard 3.4a-c (2016) - Standard 3.CE.2 (2023) 2 of 2 </a:t>
            </a:r>
            <a:endParaRPr sz="2840"/>
          </a:p>
        </p:txBody>
      </p:sp>
      <p:graphicFrame>
        <p:nvGraphicFramePr>
          <p:cNvPr id="407" name="Google Shape;407;g27bf0c2d570_0_12"/>
          <p:cNvGraphicFramePr/>
          <p:nvPr>
            <p:extLst>
              <p:ext uri="{D42A27DB-BD31-4B8C-83A1-F6EECF244321}">
                <p14:modId xmlns:p14="http://schemas.microsoft.com/office/powerpoint/2010/main" val="278675661"/>
              </p:ext>
            </p:extLst>
          </p:nvPr>
        </p:nvGraphicFramePr>
        <p:xfrm>
          <a:off x="50437" y="566394"/>
          <a:ext cx="9043125" cy="3692736"/>
        </p:xfrm>
        <a:graphic>
          <a:graphicData uri="http://schemas.openxmlformats.org/drawingml/2006/table">
            <a:tbl>
              <a:tblPr firstRow="1">
                <a:noFill/>
                <a:tableStyleId>{FB98DC81-043D-44E7-B2EB-296EABE74DB7}</a:tableStyleId>
              </a:tblPr>
              <a:tblGrid>
                <a:gridCol w="4432950">
                  <a:extLst>
                    <a:ext uri="{9D8B030D-6E8A-4147-A177-3AD203B41FA5}">
                      <a16:colId xmlns:a16="http://schemas.microsoft.com/office/drawing/2014/main" val="20000"/>
                    </a:ext>
                  </a:extLst>
                </a:gridCol>
                <a:gridCol w="4610175">
                  <a:extLst>
                    <a:ext uri="{9D8B030D-6E8A-4147-A177-3AD203B41FA5}">
                      <a16:colId xmlns:a16="http://schemas.microsoft.com/office/drawing/2014/main" val="20001"/>
                    </a:ext>
                  </a:extLst>
                </a:gridCol>
              </a:tblGrid>
              <a:tr h="29084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327006">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3.4 The student will</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represent multiplication and division through 10 × 10, using a variety of approaches and models;</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create and solve single-step practical problems that involve multiplication and division through 10 × 10;</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demonstrate fluency with multiplication facts of 0, 1, 2, 5, and 10; and</a:t>
                      </a:r>
                      <a:endParaRPr sz="100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Create practical problems to represent a multiplication or division fact.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Use multiplication and division basic facts to represent a given situation, using a number sentence.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Recognize and use the inverse relationship between multiplication and division to solve practical problems.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Solve single-step practical problems that involve multiplication and division of whole numbers through 10 × 10.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Demonstrate fluency with multiplication facts of 0, 1, 2, 5, and 10. (c)</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Apply strategies, including place value and the properties of multiplication and/or addition when multiplying and dividing whole numbers. (a, b, c, d)</a:t>
                      </a: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3.CE.2  The student will </a:t>
                      </a:r>
                      <a:r>
                        <a:rPr lang="en-US" sz="1000" b="1">
                          <a:solidFill>
                            <a:srgbClr val="C00000"/>
                          </a:solidFill>
                          <a:latin typeface="Georgia"/>
                          <a:ea typeface="Georgia"/>
                          <a:cs typeface="Georgia"/>
                          <a:sym typeface="Georgia"/>
                        </a:rPr>
                        <a:t>recall with automaticity </a:t>
                      </a:r>
                      <a:r>
                        <a:rPr lang="en-US" sz="1000" b="1">
                          <a:solidFill>
                            <a:srgbClr val="202020"/>
                          </a:solidFill>
                          <a:latin typeface="Georgia"/>
                          <a:ea typeface="Georgia"/>
                          <a:cs typeface="Georgia"/>
                          <a:sym typeface="Georgia"/>
                        </a:rPr>
                        <a:t>multiplication and division facts through 10 × 10; and represent, solve, and justify solutions to single-step contextual problems using multiplication and division with whole numbers.</a:t>
                      </a:r>
                      <a:endParaRPr sz="1000" b="1">
                        <a:solidFill>
                          <a:srgbClr val="202020"/>
                        </a:solidFill>
                        <a:latin typeface="Georgia"/>
                        <a:ea typeface="Georgia"/>
                        <a:cs typeface="Georgia"/>
                        <a:sym typeface="Georgia"/>
                      </a:endParaRPr>
                    </a:p>
                    <a:p>
                      <a:pPr marL="0" lvl="0" indent="0" algn="l" rtl="0">
                        <a:spcBef>
                          <a:spcPts val="0"/>
                        </a:spcBef>
                        <a:spcAft>
                          <a:spcPts val="0"/>
                        </a:spcAft>
                        <a:buNone/>
                      </a:pP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3"/>
                      </a:pPr>
                      <a:r>
                        <a:rPr lang="en-US" sz="1000">
                          <a:latin typeface="Georgia"/>
                          <a:ea typeface="Georgia"/>
                          <a:cs typeface="Georgia"/>
                          <a:sym typeface="Georgia"/>
                        </a:rPr>
                        <a:t>Apply strategies, (e.g., place value, the properties of multiplication and/or addition) when multiplying and dividing whole numbers.</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3"/>
                      </a:pPr>
                      <a:r>
                        <a:rPr lang="en-US" sz="1000">
                          <a:latin typeface="Georgia"/>
                          <a:ea typeface="Georgia"/>
                          <a:cs typeface="Georgia"/>
                          <a:sym typeface="Georgia"/>
                        </a:rPr>
                        <a:t>Demonstrate fluency with multiplication facts through 10 × 10 by applying reasoning strategies (e.g., doubling, add-a-group, subtract-a-group, near squares, and inverse relationships).</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3"/>
                      </a:pPr>
                      <a:r>
                        <a:rPr lang="en-US" sz="1000">
                          <a:latin typeface="Georgia"/>
                          <a:ea typeface="Georgia"/>
                          <a:cs typeface="Georgia"/>
                          <a:sym typeface="Georgia"/>
                        </a:rPr>
                        <a:t>Represent, solve, and justify solutions to single-step contextual problems that involve multiplication and division of whole numbers through 10 × 10.</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3"/>
                      </a:pPr>
                      <a:r>
                        <a:rPr lang="en-US" sz="1000">
                          <a:solidFill>
                            <a:srgbClr val="C00000"/>
                          </a:solidFill>
                          <a:latin typeface="Georgia"/>
                          <a:ea typeface="Georgia"/>
                          <a:cs typeface="Georgia"/>
                          <a:sym typeface="Georgia"/>
                        </a:rPr>
                        <a:t>Recall with automaticity the multiplication facts through 10 × 10 and the corresponding division facts.</a:t>
                      </a:r>
                      <a:endParaRPr sz="1000">
                        <a:solidFill>
                          <a:srgbClr val="C00000"/>
                        </a:solidFill>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3"/>
                      </a:pPr>
                      <a:r>
                        <a:rPr lang="en-US" sz="1000">
                          <a:latin typeface="Georgia"/>
                          <a:ea typeface="Georgia"/>
                          <a:cs typeface="Georgia"/>
                          <a:sym typeface="Georgia"/>
                        </a:rPr>
                        <a:t>Create an equation to represent the mathematical relationship between equivalent expressions using multiplication and/or division facts through 10 × 10 (e.g., 4 × 3 = 14 - 2, 35 ÷ 5 = 1 × 7).</a:t>
                      </a: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08" name="Google Shape;408;g27bf0c2d570_0_12"/>
          <p:cNvSpPr txBox="1"/>
          <p:nvPr/>
        </p:nvSpPr>
        <p:spPr>
          <a:xfrm>
            <a:off x="0" y="4289824"/>
            <a:ext cx="9144000" cy="853676"/>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Revisions:</a:t>
            </a:r>
            <a:endParaRPr lang="en-US"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Recall with automaticity multiplication and division facts through 10 x 10</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Represent, solve, and justify solutions to single-step contextual problems that involve multiplication and division of whole numbers through 10 × 10</a:t>
            </a:r>
          </a:p>
          <a:p>
            <a:pPr marL="457200" lvl="0" indent="-292100" algn="l" rtl="0">
              <a:spcAft>
                <a:spcPts val="300"/>
              </a:spcAft>
              <a:buClr>
                <a:schemeClr val="lt1"/>
              </a:buClr>
              <a:buSzPts val="1000"/>
              <a:buFont typeface="Georgia"/>
              <a:buChar char="●"/>
            </a:pPr>
            <a:r>
              <a:rPr lang="en-US" sz="1000">
                <a:solidFill>
                  <a:schemeClr val="lt1"/>
                </a:solidFill>
                <a:latin typeface="Georgia"/>
                <a:ea typeface="Georgia"/>
                <a:cs typeface="Georgia"/>
                <a:sym typeface="Georgia"/>
              </a:rPr>
              <a:t>Create an equation to represent the mathematical relationship between equivalent expressions using multiplication and/or division facts</a:t>
            </a:r>
          </a:p>
        </p:txBody>
      </p:sp>
      <p:pic>
        <p:nvPicPr>
          <p:cNvPr id="12" name="Audio 11" descr="Audio icon">
            <a:extLst>
              <a:ext uri="{FF2B5EF4-FFF2-40B4-BE49-F238E27FC236}">
                <a16:creationId xmlns:a16="http://schemas.microsoft.com/office/drawing/2014/main" id="{E22F2E9B-689F-8F25-5192-4D97C95E48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197"/>
    </mc:Choice>
    <mc:Fallback xmlns="">
      <p:transition spd="slow" advTm="65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278e8ede60b_0_170"/>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3.4d (2016) - Deleted (2023) </a:t>
            </a:r>
            <a:endParaRPr sz="2840"/>
          </a:p>
        </p:txBody>
      </p:sp>
      <p:graphicFrame>
        <p:nvGraphicFramePr>
          <p:cNvPr id="414" name="Google Shape;414;g278e8ede60b_0_170"/>
          <p:cNvGraphicFramePr/>
          <p:nvPr>
            <p:extLst>
              <p:ext uri="{D42A27DB-BD31-4B8C-83A1-F6EECF244321}">
                <p14:modId xmlns:p14="http://schemas.microsoft.com/office/powerpoint/2010/main" val="4171044731"/>
              </p:ext>
            </p:extLst>
          </p:nvPr>
        </p:nvGraphicFramePr>
        <p:xfrm>
          <a:off x="77492" y="693181"/>
          <a:ext cx="9016058" cy="2203929"/>
        </p:xfrm>
        <a:graphic>
          <a:graphicData uri="http://schemas.openxmlformats.org/drawingml/2006/table">
            <a:tbl>
              <a:tblPr firstRow="1">
                <a:noFill/>
                <a:tableStyleId>{FB98DC81-043D-44E7-B2EB-296EABE74DB7}</a:tableStyleId>
              </a:tblPr>
              <a:tblGrid>
                <a:gridCol w="4419688">
                  <a:extLst>
                    <a:ext uri="{9D8B030D-6E8A-4147-A177-3AD203B41FA5}">
                      <a16:colId xmlns:a16="http://schemas.microsoft.com/office/drawing/2014/main" val="20000"/>
                    </a:ext>
                  </a:extLst>
                </a:gridCol>
                <a:gridCol w="4596370">
                  <a:extLst>
                    <a:ext uri="{9D8B030D-6E8A-4147-A177-3AD203B41FA5}">
                      <a16:colId xmlns:a16="http://schemas.microsoft.com/office/drawing/2014/main" val="20001"/>
                    </a:ext>
                  </a:extLst>
                </a:gridCol>
              </a:tblGrid>
              <a:tr h="35905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1838199">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3.4 The student will</a:t>
                      </a:r>
                      <a:endParaRPr sz="1000" b="1">
                        <a:latin typeface="Georgia"/>
                        <a:ea typeface="Georgia"/>
                        <a:cs typeface="Georgia"/>
                        <a:sym typeface="Georgia"/>
                      </a:endParaRPr>
                    </a:p>
                    <a:p>
                      <a:pPr marL="182880" lvl="0" indent="-182880" algn="l" rtl="0">
                        <a:lnSpc>
                          <a:spcPct val="115000"/>
                        </a:lnSpc>
                        <a:spcBef>
                          <a:spcPts val="0"/>
                        </a:spcBef>
                        <a:spcAft>
                          <a:spcPts val="0"/>
                        </a:spcAft>
                        <a:buNone/>
                      </a:pPr>
                      <a:r>
                        <a:rPr lang="en-US" sz="1000" b="1">
                          <a:latin typeface="Georgia"/>
                          <a:ea typeface="Georgia"/>
                          <a:cs typeface="Georgia"/>
                          <a:sym typeface="Georgia"/>
                        </a:rPr>
                        <a:t>d)  solve single-step practical problems involving multiplication of whole numbers, where one factor is 99 or less and the second factor is 5 or less. </a:t>
                      </a:r>
                      <a:r>
                        <a:rPr lang="en-US" sz="1000">
                          <a:solidFill>
                            <a:srgbClr val="980000"/>
                          </a:solidFill>
                          <a:latin typeface="Georgia"/>
                          <a:ea typeface="Georgia"/>
                          <a:cs typeface="Georgia"/>
                          <a:sym typeface="Georgia"/>
                        </a:rPr>
                        <a:t>[Deleted; included in Grade 4]</a:t>
                      </a:r>
                      <a:endParaRPr sz="1000" b="1">
                        <a:latin typeface="Georgia"/>
                        <a:ea typeface="Georgia"/>
                        <a:cs typeface="Georgia"/>
                        <a:sym typeface="Georgia"/>
                      </a:endParaRPr>
                    </a:p>
                    <a:p>
                      <a:pPr marL="182880" lvl="0" indent="-18288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300"/>
                        </a:spcAft>
                        <a:buSzPts val="1000"/>
                        <a:buFont typeface="Georgia"/>
                        <a:buChar char="●"/>
                      </a:pPr>
                      <a:r>
                        <a:rPr lang="en-US" sz="1000">
                          <a:latin typeface="Georgia"/>
                          <a:ea typeface="Georgia"/>
                          <a:cs typeface="Georgia"/>
                          <a:sym typeface="Georgia"/>
                        </a:rPr>
                        <a:t>Solve single-step practical problems involving multiplication of whole numbers, where one factor is 99 or less and the second factor is 5 or less. (d)</a:t>
                      </a: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solidFill>
                            <a:srgbClr val="000000"/>
                          </a:solidFill>
                          <a:latin typeface="Georgia"/>
                          <a:ea typeface="Georgia"/>
                          <a:cs typeface="Georgia"/>
                          <a:sym typeface="Georgia"/>
                        </a:rPr>
                        <a:t>[Included in Grade 4]</a:t>
                      </a:r>
                      <a:endParaRPr sz="1000" b="1">
                        <a:solidFill>
                          <a:srgbClr val="000000"/>
                        </a:solidFill>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15" name="Google Shape;415;g278e8ede60b_0_170"/>
          <p:cNvSpPr txBox="1"/>
          <p:nvPr/>
        </p:nvSpPr>
        <p:spPr>
          <a:xfrm>
            <a:off x="0" y="4259250"/>
            <a:ext cx="9143999" cy="88425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Solving single step-problems involving multiplication where one factor is 99 or less and the other is 5 or less has been removed from the Grade 3 mathematics standards</a:t>
            </a:r>
            <a:endParaRPr sz="1000">
              <a:solidFill>
                <a:schemeClr val="lt1"/>
              </a:solidFill>
              <a:latin typeface="Georgia"/>
              <a:ea typeface="Georgia"/>
              <a:cs typeface="Georgia"/>
              <a:sym typeface="Georgia"/>
            </a:endParaRPr>
          </a:p>
        </p:txBody>
      </p:sp>
      <p:pic>
        <p:nvPicPr>
          <p:cNvPr id="9" name="Audio 8" descr="Audio icon">
            <a:extLst>
              <a:ext uri="{FF2B5EF4-FFF2-40B4-BE49-F238E27FC236}">
                <a16:creationId xmlns:a16="http://schemas.microsoft.com/office/drawing/2014/main" id="{E0E92B8C-03D3-C2C8-F75B-8B7B90AE82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884"/>
    </mc:Choice>
    <mc:Fallback xmlns="">
      <p:transition spd="slow" advTm="21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278e8ede60b_0_183"/>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3.5 (2016) - Deleted (2023) </a:t>
            </a:r>
            <a:endParaRPr sz="2840"/>
          </a:p>
        </p:txBody>
      </p:sp>
      <p:graphicFrame>
        <p:nvGraphicFramePr>
          <p:cNvPr id="428" name="Google Shape;428;g278e8ede60b_0_183"/>
          <p:cNvGraphicFramePr/>
          <p:nvPr>
            <p:extLst>
              <p:ext uri="{D42A27DB-BD31-4B8C-83A1-F6EECF244321}">
                <p14:modId xmlns:p14="http://schemas.microsoft.com/office/powerpoint/2010/main" val="1353100111"/>
              </p:ext>
            </p:extLst>
          </p:nvPr>
        </p:nvGraphicFramePr>
        <p:xfrm>
          <a:off x="0" y="535700"/>
          <a:ext cx="9093550" cy="2238101"/>
        </p:xfrm>
        <a:graphic>
          <a:graphicData uri="http://schemas.openxmlformats.org/drawingml/2006/table">
            <a:tbl>
              <a:tblPr firstRow="1">
                <a:noFill/>
                <a:tableStyleId>{FB98DC81-043D-44E7-B2EB-296EABE74DB7}</a:tableStyleId>
              </a:tblPr>
              <a:tblGrid>
                <a:gridCol w="4457675">
                  <a:extLst>
                    <a:ext uri="{9D8B030D-6E8A-4147-A177-3AD203B41FA5}">
                      <a16:colId xmlns:a16="http://schemas.microsoft.com/office/drawing/2014/main" val="20000"/>
                    </a:ext>
                  </a:extLst>
                </a:gridCol>
                <a:gridCol w="4635875">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1872371">
                <a:tc>
                  <a:txBody>
                    <a:bodyPr/>
                    <a:lstStyle/>
                    <a:p>
                      <a:pPr marL="0" lvl="0" indent="0" algn="l" rtl="0">
                        <a:spcBef>
                          <a:spcPts val="0"/>
                        </a:spcBef>
                        <a:spcAft>
                          <a:spcPts val="0"/>
                        </a:spcAft>
                        <a:buNone/>
                      </a:pPr>
                      <a:r>
                        <a:rPr lang="en-US" sz="1000" b="1">
                          <a:latin typeface="Georgia"/>
                          <a:ea typeface="Georgia"/>
                          <a:cs typeface="Georgia"/>
                          <a:sym typeface="Georgia"/>
                        </a:rPr>
                        <a:t>3.5 The student will solve practical problems that involve addition and subtraction with proper fractions having like denominators of 12 or less. </a:t>
                      </a:r>
                      <a:r>
                        <a:rPr lang="en-US" sz="1000">
                          <a:solidFill>
                            <a:srgbClr val="980000"/>
                          </a:solidFill>
                          <a:latin typeface="Georgia"/>
                          <a:ea typeface="Georgia"/>
                          <a:cs typeface="Georgia"/>
                          <a:sym typeface="Georgia"/>
                        </a:rPr>
                        <a:t>[Deleted; included in Grade 4]</a:t>
                      </a:r>
                      <a:endParaRPr sz="1000" b="1">
                        <a:latin typeface="Georgia"/>
                        <a:ea typeface="Georgia"/>
                        <a:cs typeface="Georgia"/>
                        <a:sym typeface="Georgia"/>
                      </a:endParaRPr>
                    </a:p>
                    <a:p>
                      <a:pPr marL="342900" lvl="0" indent="-292100" algn="l" rtl="0">
                        <a:spcBef>
                          <a:spcPts val="1200"/>
                        </a:spcBef>
                        <a:spcAft>
                          <a:spcPts val="300"/>
                        </a:spcAft>
                        <a:buSzPts val="1000"/>
                        <a:buFont typeface="Georgia"/>
                        <a:buChar char="●"/>
                      </a:pPr>
                      <a:r>
                        <a:rPr lang="en-US" sz="1000">
                          <a:latin typeface="Georgia"/>
                          <a:ea typeface="Georgia"/>
                          <a:cs typeface="Georgia"/>
                          <a:sym typeface="Georgia"/>
                        </a:rPr>
                        <a:t>Solve practical problems that involve addition and subtraction with proper fractions having like denominators of 12 or less, using concrete and pictorial models representing area/regions (e.g., circles, squares, and rectangles), length/measurements (e.g., fraction bars and strips), and sets (e.g., counters). </a:t>
                      </a: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300"/>
                        </a:spcAft>
                        <a:buNone/>
                      </a:pPr>
                      <a:r>
                        <a:rPr lang="en-US" sz="1000" b="1">
                          <a:latin typeface="Georgia"/>
                          <a:ea typeface="Georgia"/>
                          <a:cs typeface="Georgia"/>
                          <a:sym typeface="Georgia"/>
                        </a:rPr>
                        <a:t>[Included in Grade 4]</a:t>
                      </a: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29" name="Google Shape;429;g278e8ede60b_0_183"/>
          <p:cNvSpPr txBox="1"/>
          <p:nvPr/>
        </p:nvSpPr>
        <p:spPr>
          <a:xfrm>
            <a:off x="0" y="4347274"/>
            <a:ext cx="9143999" cy="796225"/>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Solving practical problems involving addition and subtraction of proper fractions has been removed from the Grade 3 mathematics standards</a:t>
            </a:r>
            <a:endParaRPr sz="1000">
              <a:solidFill>
                <a:schemeClr val="lt1"/>
              </a:solidFill>
              <a:latin typeface="Georgia"/>
              <a:ea typeface="Georgia"/>
              <a:cs typeface="Georgia"/>
              <a:sym typeface="Georgia"/>
            </a:endParaRPr>
          </a:p>
        </p:txBody>
      </p:sp>
      <p:pic>
        <p:nvPicPr>
          <p:cNvPr id="7" name="Audio 6" descr="Audio icon">
            <a:extLst>
              <a:ext uri="{FF2B5EF4-FFF2-40B4-BE49-F238E27FC236}">
                <a16:creationId xmlns:a16="http://schemas.microsoft.com/office/drawing/2014/main" id="{3EE77295-FA71-9E90-502F-5D7D5B8C52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312"/>
    </mc:Choice>
    <mc:Fallback xmlns="">
      <p:transition spd="slow" advTm="14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1e5fa75be59_0_26"/>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Measurement and Geometry</a:t>
            </a:r>
            <a:endParaRPr b="1"/>
          </a:p>
        </p:txBody>
      </p:sp>
      <p:pic>
        <p:nvPicPr>
          <p:cNvPr id="7" name="Audio 6" descr="Audio icon">
            <a:extLst>
              <a:ext uri="{FF2B5EF4-FFF2-40B4-BE49-F238E27FC236}">
                <a16:creationId xmlns:a16="http://schemas.microsoft.com/office/drawing/2014/main" id="{6C434EF0-9E2F-404C-7162-C436307AF4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67"/>
    </mc:Choice>
    <mc:Fallback xmlns="">
      <p:transition spd="slow" advTm="9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0" y="0"/>
            <a:ext cx="9144000" cy="719528"/>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a:t>Agenda</a:t>
            </a:r>
            <a:endParaRPr/>
          </a:p>
        </p:txBody>
      </p:sp>
      <p:sp>
        <p:nvSpPr>
          <p:cNvPr id="179" name="Google Shape;179;p3"/>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lnSpcReduction="10000"/>
          </a:bodyPr>
          <a:lstStyle/>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2023 Mathematics Standards of Learning Focus</a:t>
            </a:r>
          </a:p>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Standards of Learning Supporting Documents</a:t>
            </a:r>
            <a:endParaRPr lang="en-US">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Standards of Learning Document</a:t>
            </a:r>
            <a:endParaRPr lang="en-US">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Overview of Revisions (2016 to 2023 Mathematics Standards of Learning) document </a:t>
            </a:r>
          </a:p>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Comparison of 2016 to 2023 Standards</a:t>
            </a:r>
            <a:endParaRPr>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Number and Number Sense</a:t>
            </a:r>
          </a:p>
          <a:p>
            <a:pPr marL="914400" lvl="1" indent="-317500" algn="l" rtl="0">
              <a:lnSpc>
                <a:spcPct val="90000"/>
              </a:lnSpc>
              <a:spcBef>
                <a:spcPts val="400"/>
              </a:spcBef>
              <a:spcAft>
                <a:spcPts val="0"/>
              </a:spcAft>
              <a:buSzPts val="1400"/>
              <a:buChar char="-"/>
            </a:pPr>
            <a:r>
              <a:rPr lang="en-US">
                <a:solidFill>
                  <a:srgbClr val="000000"/>
                </a:solidFill>
                <a:latin typeface="Georgia" panose="02040502050405020303" pitchFamily="18" charset="0"/>
              </a:rPr>
              <a:t>Computation and Estimation</a:t>
            </a: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Measurement and Geometry</a:t>
            </a:r>
          </a:p>
          <a:p>
            <a:pPr marL="914400" lvl="1" indent="-317500" algn="l" rtl="0">
              <a:lnSpc>
                <a:spcPct val="90000"/>
              </a:lnSpc>
              <a:spcBef>
                <a:spcPts val="400"/>
              </a:spcBef>
              <a:spcAft>
                <a:spcPts val="0"/>
              </a:spcAft>
              <a:buSzPts val="1400"/>
              <a:buChar char="-"/>
            </a:pPr>
            <a:r>
              <a:rPr lang="en-US">
                <a:solidFill>
                  <a:srgbClr val="000000"/>
                </a:solidFill>
                <a:latin typeface="Georgia" panose="02040502050405020303" pitchFamily="18" charset="0"/>
              </a:rPr>
              <a:t>Probability and Statistics</a:t>
            </a: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Patterns, Functions, and Algebra</a:t>
            </a:r>
          </a:p>
          <a:p>
            <a:pPr marL="914400" lvl="1" indent="-317500" algn="l" rtl="0">
              <a:lnSpc>
                <a:spcPct val="90000"/>
              </a:lnSpc>
              <a:spcBef>
                <a:spcPts val="400"/>
              </a:spcBef>
              <a:spcAft>
                <a:spcPts val="0"/>
              </a:spcAft>
              <a:buSzPts val="1400"/>
              <a:buChar char="-"/>
            </a:pPr>
            <a:endParaRPr>
              <a:solidFill>
                <a:srgbClr val="000000"/>
              </a:solidFill>
              <a:latin typeface="Georgia" panose="02040502050405020303" pitchFamily="18" charset="0"/>
            </a:endParaRPr>
          </a:p>
        </p:txBody>
      </p:sp>
      <p:pic>
        <p:nvPicPr>
          <p:cNvPr id="2" name="Picture 1" descr="Virginia Department of Education graphic">
            <a:extLst>
              <a:ext uri="{FF2B5EF4-FFF2-40B4-BE49-F238E27FC236}">
                <a16:creationId xmlns:a16="http://schemas.microsoft.com/office/drawing/2014/main" id="{9ADE9C3F-28E1-EE1A-DDFB-435F0CBC5FA8}"/>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4" name="Audio 3" descr="Audio icon">
            <a:hlinkClick r:id="" action="ppaction://media"/>
            <a:extLst>
              <a:ext uri="{FF2B5EF4-FFF2-40B4-BE49-F238E27FC236}">
                <a16:creationId xmlns:a16="http://schemas.microsoft.com/office/drawing/2014/main" id="{A4B34F82-15BE-58A2-7BA6-16A8A7A26DE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81734607"/>
      </p:ext>
    </p:extLst>
  </p:cSld>
  <p:clrMapOvr>
    <a:masterClrMapping/>
  </p:clrMapOvr>
  <mc:AlternateContent xmlns:mc="http://schemas.openxmlformats.org/markup-compatibility/2006" xmlns:p14="http://schemas.microsoft.com/office/powerpoint/2010/main">
    <mc:Choice Requires="p14">
      <p:transition spd="slow" p14:dur="2000" advTm="22475"/>
    </mc:Choice>
    <mc:Fallback xmlns="">
      <p:transition spd="slow" advTm="22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2790994bbd3_0_2"/>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3.6 (2016) - Moved to 3.NS.4 (2023) </a:t>
            </a:r>
            <a:endParaRPr sz="2840"/>
          </a:p>
        </p:txBody>
      </p:sp>
      <p:graphicFrame>
        <p:nvGraphicFramePr>
          <p:cNvPr id="440" name="Google Shape;440;g2790994bbd3_0_2"/>
          <p:cNvGraphicFramePr/>
          <p:nvPr>
            <p:extLst>
              <p:ext uri="{D42A27DB-BD31-4B8C-83A1-F6EECF244321}">
                <p14:modId xmlns:p14="http://schemas.microsoft.com/office/powerpoint/2010/main" val="3539577885"/>
              </p:ext>
            </p:extLst>
          </p:nvPr>
        </p:nvGraphicFramePr>
        <p:xfrm>
          <a:off x="75594" y="597694"/>
          <a:ext cx="8992811" cy="2731933"/>
        </p:xfrm>
        <a:graphic>
          <a:graphicData uri="http://schemas.openxmlformats.org/drawingml/2006/table">
            <a:tbl>
              <a:tblPr firstRow="1">
                <a:noFill/>
                <a:tableStyleId>{FB98DC81-043D-44E7-B2EB-296EABE74DB7}</a:tableStyleId>
              </a:tblPr>
              <a:tblGrid>
                <a:gridCol w="4408293">
                  <a:extLst>
                    <a:ext uri="{9D8B030D-6E8A-4147-A177-3AD203B41FA5}">
                      <a16:colId xmlns:a16="http://schemas.microsoft.com/office/drawing/2014/main" val="20000"/>
                    </a:ext>
                  </a:extLst>
                </a:gridCol>
                <a:gridCol w="4584518">
                  <a:extLst>
                    <a:ext uri="{9D8B030D-6E8A-4147-A177-3AD203B41FA5}">
                      <a16:colId xmlns:a16="http://schemas.microsoft.com/office/drawing/2014/main" val="20001"/>
                    </a:ext>
                  </a:extLst>
                </a:gridCol>
              </a:tblGrid>
              <a:tr h="36049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366203">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3.6 The student will </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determine the value of a collection of bills and coins whose total value is $5.00 or less;</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compare the value of two sets of coins or two sets of coins and bills; and </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make change from $5.00 or less.</a:t>
                      </a:r>
                      <a:endParaRPr sz="1000" b="1">
                        <a:latin typeface="Georgia"/>
                        <a:ea typeface="Georgia"/>
                        <a:cs typeface="Georgia"/>
                        <a:sym typeface="Georgia"/>
                      </a:endParaRPr>
                    </a:p>
                    <a:p>
                      <a:pPr marL="228600" lvl="0" indent="-22860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Determine the value of a collection of coins and bills whose total value is $5.00 or less.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Compare the values of two sets of coins or two sets of coins and bills, up to $5.00, using the terms </a:t>
                      </a:r>
                      <a:r>
                        <a:rPr lang="en-US" sz="1000" i="1">
                          <a:latin typeface="Georgia"/>
                          <a:ea typeface="Georgia"/>
                          <a:cs typeface="Georgia"/>
                          <a:sym typeface="Georgia"/>
                        </a:rPr>
                        <a:t>greater than, less than</a:t>
                      </a:r>
                      <a:r>
                        <a:rPr lang="en-US" sz="1000">
                          <a:latin typeface="Georgia"/>
                          <a:ea typeface="Georgia"/>
                          <a:cs typeface="Georgia"/>
                          <a:sym typeface="Georgia"/>
                        </a:rPr>
                        <a:t>, and </a:t>
                      </a:r>
                      <a:r>
                        <a:rPr lang="en-US" sz="1000" i="1">
                          <a:latin typeface="Georgia"/>
                          <a:ea typeface="Georgia"/>
                          <a:cs typeface="Georgia"/>
                          <a:sym typeface="Georgia"/>
                        </a:rPr>
                        <a:t>equal to</a:t>
                      </a:r>
                      <a:r>
                        <a:rPr lang="en-US" sz="1000">
                          <a:latin typeface="Georgia"/>
                          <a:ea typeface="Georgia"/>
                          <a:cs typeface="Georgia"/>
                          <a:sym typeface="Georgia"/>
                        </a:rPr>
                        <a:t>. (b)</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Make change from $5.00 or less. (c)</a:t>
                      </a:r>
                      <a:endParaRPr sz="8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b="1">
                          <a:solidFill>
                            <a:srgbClr val="000000"/>
                          </a:solidFill>
                          <a:latin typeface="Georgia"/>
                          <a:ea typeface="Georgia"/>
                          <a:cs typeface="Georgia"/>
                          <a:sym typeface="Georgia"/>
                        </a:rPr>
                        <a:t>[Moved to 3.NS.4]</a:t>
                      </a:r>
                      <a:endParaRPr sz="800">
                        <a:solidFill>
                          <a:srgbClr val="000000"/>
                        </a:solidFill>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41" name="Google Shape;441;g2790994bbd3_0_2"/>
          <p:cNvSpPr txBox="1"/>
          <p:nvPr/>
        </p:nvSpPr>
        <p:spPr>
          <a:xfrm>
            <a:off x="0" y="4259250"/>
            <a:ext cx="9143999" cy="88425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85750" algn="l" rtl="0">
              <a:lnSpc>
                <a:spcPct val="115000"/>
              </a:lnSpc>
              <a:spcBef>
                <a:spcPts val="400"/>
              </a:spcBef>
              <a:spcAft>
                <a:spcPts val="0"/>
              </a:spcAft>
              <a:buClr>
                <a:schemeClr val="lt1"/>
              </a:buClr>
              <a:buSzPts val="900"/>
              <a:buFont typeface="Georgia"/>
              <a:buChar char="●"/>
            </a:pPr>
            <a:r>
              <a:rPr lang="en-US" sz="1000">
                <a:solidFill>
                  <a:schemeClr val="lt1"/>
                </a:solidFill>
                <a:latin typeface="Georgia"/>
                <a:ea typeface="Georgia"/>
                <a:cs typeface="Georgia"/>
                <a:sym typeface="Georgia"/>
              </a:rPr>
              <a:t>Determining the value of money, comparing sets and making change has been moved to the Number and Number Sense strand</a:t>
            </a:r>
            <a:endParaRPr sz="900">
              <a:solidFill>
                <a:schemeClr val="lt1"/>
              </a:solidFill>
              <a:latin typeface="Georgia"/>
              <a:ea typeface="Georgia"/>
              <a:cs typeface="Georgia"/>
              <a:sym typeface="Georgia"/>
            </a:endParaRPr>
          </a:p>
        </p:txBody>
      </p:sp>
      <p:pic>
        <p:nvPicPr>
          <p:cNvPr id="7" name="Audio 6" descr="Audio icon">
            <a:extLst>
              <a:ext uri="{FF2B5EF4-FFF2-40B4-BE49-F238E27FC236}">
                <a16:creationId xmlns:a16="http://schemas.microsoft.com/office/drawing/2014/main" id="{EDA57153-77EE-3211-0F85-7B3992F4ED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154"/>
    </mc:Choice>
    <mc:Fallback xmlns="">
      <p:transition spd="slow" advTm="17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2790994bbd3_0_8"/>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3.7 (2016) - 3.MG.1 (2023) </a:t>
            </a:r>
            <a:endParaRPr sz="2840"/>
          </a:p>
        </p:txBody>
      </p:sp>
      <mc:AlternateContent xmlns:mc="http://schemas.openxmlformats.org/markup-compatibility/2006" xmlns:a14="http://schemas.microsoft.com/office/drawing/2010/main">
        <mc:Choice Requires="a14">
          <p:graphicFrame>
            <p:nvGraphicFramePr>
              <p:cNvPr id="447" name="Google Shape;447;g2790994bbd3_0_8"/>
              <p:cNvGraphicFramePr/>
              <p:nvPr>
                <p:extLst>
                  <p:ext uri="{D42A27DB-BD31-4B8C-83A1-F6EECF244321}">
                    <p14:modId xmlns:p14="http://schemas.microsoft.com/office/powerpoint/2010/main" val="1511206785"/>
                  </p:ext>
                </p:extLst>
              </p:nvPr>
            </p:nvGraphicFramePr>
            <p:xfrm>
              <a:off x="0" y="535700"/>
              <a:ext cx="9093550" cy="3661910"/>
            </p:xfrm>
            <a:graphic>
              <a:graphicData uri="http://schemas.openxmlformats.org/drawingml/2006/table">
                <a:tbl>
                  <a:tblPr firstRow="1">
                    <a:noFill/>
                    <a:tableStyleId>{FB98DC81-043D-44E7-B2EB-296EABE74DB7}</a:tableStyleId>
                  </a:tblPr>
                  <a:tblGrid>
                    <a:gridCol w="4457675">
                      <a:extLst>
                        <a:ext uri="{9D8B030D-6E8A-4147-A177-3AD203B41FA5}">
                          <a16:colId xmlns:a16="http://schemas.microsoft.com/office/drawing/2014/main" val="20000"/>
                        </a:ext>
                      </a:extLst>
                    </a:gridCol>
                    <a:gridCol w="4635875">
                      <a:extLst>
                        <a:ext uri="{9D8B030D-6E8A-4147-A177-3AD203B41FA5}">
                          <a16:colId xmlns:a16="http://schemas.microsoft.com/office/drawing/2014/main" val="20001"/>
                        </a:ext>
                      </a:extLst>
                    </a:gridCol>
                  </a:tblGrid>
                  <a:tr h="28814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29618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3.7 The student will estimate and use U.S. Customary and metric units to measure</a:t>
                          </a:r>
                        </a:p>
                        <a:p>
                          <a:pPr marL="640080" lvl="0" indent="-246380" algn="l" rtl="0">
                            <a:spcBef>
                              <a:spcPts val="0"/>
                            </a:spcBef>
                            <a:spcAft>
                              <a:spcPts val="0"/>
                            </a:spcAft>
                            <a:buSzPts val="1000"/>
                            <a:buFont typeface="Times New Roman"/>
                            <a:buAutoNum type="alphaLcParenR"/>
                          </a:pPr>
                          <a:r>
                            <a:rPr lang="en-US" sz="1000" b="1">
                              <a:latin typeface="Georgia"/>
                              <a:ea typeface="Georgia"/>
                              <a:cs typeface="Georgia"/>
                              <a:sym typeface="Georgia"/>
                            </a:rPr>
                            <a:t>length to the nearest </a:t>
                          </a:r>
                          <a14:m>
                            <m:oMath xmlns:m="http://schemas.openxmlformats.org/officeDocument/2006/math">
                              <m:f>
                                <m:fPr>
                                  <m:ctrlPr>
                                    <a:rPr lang="ar-AE" sz="1000" b="1" i="1" smtClean="0">
                                      <a:latin typeface="Cambria Math" panose="02040503050406030204" pitchFamily="18" charset="0"/>
                                      <a:sym typeface="Georgia"/>
                                    </a:rPr>
                                  </m:ctrlPr>
                                </m:fPr>
                                <m:num>
                                  <m:r>
                                    <a:rPr lang="ar-AE" sz="1000" b="1" i="1" smtClean="0">
                                      <a:latin typeface="Cambria Math" panose="02040503050406030204" pitchFamily="18" charset="0"/>
                                      <a:sym typeface="Georgia"/>
                                    </a:rPr>
                                    <m:t>𝟏</m:t>
                                  </m:r>
                                </m:num>
                                <m:den>
                                  <m:r>
                                    <a:rPr lang="en-US" sz="1000" b="1" i="1" smtClean="0">
                                      <a:latin typeface="Cambria Math" panose="02040503050406030204" pitchFamily="18" charset="0"/>
                                      <a:sym typeface="Georgia"/>
                                    </a:rPr>
                                    <m:t>𝟐</m:t>
                                  </m:r>
                                </m:den>
                              </m:f>
                            </m:oMath>
                          </a14:m>
                          <a:r>
                            <a:rPr lang="ar-AE" sz="1000" b="1">
                              <a:latin typeface="Georgia" panose="02040502050405020303" pitchFamily="18" charset="0"/>
                              <a:ea typeface="Georgia"/>
                              <a:cs typeface="Georgia"/>
                              <a:sym typeface="Georgia"/>
                            </a:rPr>
                            <a:t> </a:t>
                          </a:r>
                          <a:r>
                            <a:rPr lang="en-US" sz="1000" b="1">
                              <a:latin typeface="Georgia" panose="02040502050405020303" pitchFamily="18" charset="0"/>
                              <a:ea typeface="Georgia"/>
                              <a:cs typeface="Georgia"/>
                              <a:sym typeface="Georgia"/>
                            </a:rPr>
                            <a:t>i</a:t>
                          </a:r>
                          <a:r>
                            <a:rPr lang="en-US" sz="1000" b="1">
                              <a:latin typeface="Georgia"/>
                              <a:ea typeface="Georgia"/>
                              <a:cs typeface="Georgia"/>
                              <a:sym typeface="Georgia"/>
                            </a:rPr>
                            <a:t>nch, inch, foot, yard, centimeter, and meter; and</a:t>
                          </a: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liquid volume in cups, pints, quarts, gallons, and liters.</a:t>
                          </a:r>
                        </a:p>
                        <a:p>
                          <a:pPr marL="228600" lvl="0" indent="-228600" algn="l" rtl="0">
                            <a:lnSpc>
                              <a:spcPct val="115000"/>
                            </a:lnSpc>
                            <a:spcBef>
                              <a:spcPts val="0"/>
                            </a:spcBef>
                            <a:spcAft>
                              <a:spcPts val="0"/>
                            </a:spcAft>
                            <a:buNone/>
                          </a:pPr>
                          <a:endParaRPr lang="en-US" sz="1000" b="1">
                            <a:latin typeface="Georgia"/>
                            <a:ea typeface="Georgia"/>
                            <a:cs typeface="Georgia"/>
                            <a:sym typeface="Georgia"/>
                          </a:endParaRPr>
                        </a:p>
                        <a:p>
                          <a:pPr marL="342900" lvl="0" indent="-292100" algn="l" rtl="0">
                            <a:spcBef>
                              <a:spcPts val="0"/>
                            </a:spcBef>
                            <a:spcAft>
                              <a:spcPts val="0"/>
                            </a:spcAft>
                            <a:buSzPts val="1000"/>
                            <a:buFont typeface="Times New Roman"/>
                            <a:buChar char="●"/>
                          </a:pPr>
                          <a:r>
                            <a:rPr lang="en-US" sz="1000">
                              <a:latin typeface="Georgia"/>
                              <a:ea typeface="Georgia"/>
                              <a:cs typeface="Georgia"/>
                              <a:sym typeface="Georgia"/>
                            </a:rPr>
                            <a:t>Estimate and use U.S. Customary and metric units to measure lengths of objects to the </a:t>
                          </a:r>
                          <a:r>
                            <a:rPr lang="en-US" sz="1000">
                              <a:latin typeface="Georgia" panose="02040502050405020303" pitchFamily="18" charset="0"/>
                              <a:ea typeface="Georgia"/>
                              <a:cs typeface="Georgia"/>
                              <a:sym typeface="Georgia"/>
                            </a:rPr>
                            <a:t>nearest </a:t>
                          </a:r>
                          <a14:m>
                            <m:oMath xmlns:m="http://schemas.openxmlformats.org/officeDocument/2006/math">
                              <m:f>
                                <m:fPr>
                                  <m:ctrlPr>
                                    <a:rPr lang="ar-AE" sz="1000" b="1" i="1" smtClean="0">
                                      <a:latin typeface="Cambria Math" panose="02040503050406030204" pitchFamily="18" charset="0"/>
                                      <a:sym typeface="Georgia"/>
                                    </a:rPr>
                                  </m:ctrlPr>
                                </m:fPr>
                                <m:num>
                                  <m:r>
                                    <a:rPr lang="ar-AE" sz="1000" b="1" i="1" smtClean="0">
                                      <a:latin typeface="Cambria Math" panose="02040503050406030204" pitchFamily="18" charset="0"/>
                                      <a:sym typeface="Georgia"/>
                                    </a:rPr>
                                    <m:t>𝟏</m:t>
                                  </m:r>
                                </m:num>
                                <m:den>
                                  <m:r>
                                    <a:rPr lang="en-US" sz="1000" b="1" i="1" smtClean="0">
                                      <a:latin typeface="Cambria Math" panose="02040503050406030204" pitchFamily="18" charset="0"/>
                                      <a:sym typeface="Georgia"/>
                                    </a:rPr>
                                    <m:t>𝟐</m:t>
                                  </m:r>
                                </m:den>
                              </m:f>
                            </m:oMath>
                          </a14:m>
                          <a:r>
                            <a:rPr lang="en-US" sz="1000">
                              <a:latin typeface="Georgia" panose="02040502050405020303" pitchFamily="18" charset="0"/>
                              <a:ea typeface="Georgia"/>
                              <a:cs typeface="Georgia"/>
                              <a:sym typeface="Georgia"/>
                            </a:rPr>
                            <a:t> inch</a:t>
                          </a:r>
                          <a:r>
                            <a:rPr lang="en-US" sz="1000">
                              <a:latin typeface="Georgia"/>
                              <a:ea typeface="Georgia"/>
                              <a:cs typeface="Georgia"/>
                              <a:sym typeface="Georgia"/>
                            </a:rPr>
                            <a:t>, inch, foot, yard, centimeter, and meter. (a)</a:t>
                          </a:r>
                        </a:p>
                        <a:p>
                          <a:pPr marL="342900" lvl="0" indent="-292100" algn="l" rtl="0">
                            <a:spcBef>
                              <a:spcPts val="300"/>
                            </a:spcBef>
                            <a:spcAft>
                              <a:spcPts val="0"/>
                            </a:spcAft>
                            <a:buSzPts val="1000"/>
                            <a:buFont typeface="Times New Roman"/>
                            <a:buChar char="●"/>
                          </a:pPr>
                          <a:r>
                            <a:rPr lang="en-US" sz="1000">
                              <a:latin typeface="Georgia"/>
                              <a:ea typeface="Georgia"/>
                              <a:cs typeface="Georgia"/>
                              <a:sym typeface="Georgia"/>
                            </a:rPr>
                            <a:t>Determine the actual measure of length using U.S. Customary and metric units to measure objects to the </a:t>
                          </a:r>
                          <a:r>
                            <a:rPr lang="en-US" sz="1000">
                              <a:latin typeface="Georgia" panose="02040502050405020303" pitchFamily="18" charset="0"/>
                              <a:ea typeface="Georgia"/>
                              <a:cs typeface="Georgia"/>
                              <a:sym typeface="Georgia"/>
                            </a:rPr>
                            <a:t>nearest </a:t>
                          </a:r>
                          <a14:m>
                            <m:oMath xmlns:m="http://schemas.openxmlformats.org/officeDocument/2006/math">
                              <m:f>
                                <m:fPr>
                                  <m:ctrlPr>
                                    <a:rPr lang="ar-AE" sz="1000" b="1" i="1" smtClean="0">
                                      <a:latin typeface="Cambria Math" panose="02040503050406030204" pitchFamily="18" charset="0"/>
                                      <a:sym typeface="Georgia"/>
                                    </a:rPr>
                                  </m:ctrlPr>
                                </m:fPr>
                                <m:num>
                                  <m:r>
                                    <a:rPr lang="ar-AE" sz="1000" b="1" i="1" smtClean="0">
                                      <a:latin typeface="Cambria Math" panose="02040503050406030204" pitchFamily="18" charset="0"/>
                                      <a:sym typeface="Georgia"/>
                                    </a:rPr>
                                    <m:t>𝟏</m:t>
                                  </m:r>
                                </m:num>
                                <m:den>
                                  <m:r>
                                    <a:rPr lang="en-US" sz="1000" b="1" i="1" smtClean="0">
                                      <a:latin typeface="Cambria Math" panose="02040503050406030204" pitchFamily="18" charset="0"/>
                                      <a:sym typeface="Georgia"/>
                                    </a:rPr>
                                    <m:t>𝟐</m:t>
                                  </m:r>
                                </m:den>
                              </m:f>
                            </m:oMath>
                          </a14:m>
                          <a:r>
                            <a:rPr lang="en-US" sz="1000">
                              <a:latin typeface="Georgia" panose="02040502050405020303" pitchFamily="18" charset="0"/>
                              <a:ea typeface="Georgia"/>
                              <a:cs typeface="Georgia"/>
                              <a:sym typeface="Georgia"/>
                            </a:rPr>
                            <a:t> inch</a:t>
                          </a:r>
                          <a:r>
                            <a:rPr lang="en-US" sz="1000">
                              <a:latin typeface="Georgia"/>
                              <a:ea typeface="Georgia"/>
                              <a:cs typeface="Georgia"/>
                              <a:sym typeface="Georgia"/>
                            </a:rPr>
                            <a:t>, foot, yard, centimeter, and meter. (a)</a:t>
                          </a: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Estimate and use U.S. Customary and metric units to measure liquid volume to the nearest cup, pint, quart, gallon, and liter. (b)</a:t>
                          </a: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Determine the actual measure of liquid volume using U.S. Customary and metric units to measure to the nearest cup, pint, quart, gallon, and liter. (b)</a:t>
                          </a: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panose="02040502050405020303" pitchFamily="18" charset="0"/>
                              <a:ea typeface="Times New Roman"/>
                              <a:cs typeface="Times New Roman"/>
                              <a:sym typeface="Times New Roman"/>
                            </a:rPr>
                            <a:t>3.MG.1  The student will reason mathematically using standard units (U.S. Customary and metric) with appropriate tools to estimate and measure objects by length, weight</a:t>
                          </a:r>
                          <a:r>
                            <a:rPr lang="en-US" sz="1000" b="1" u="none">
                              <a:solidFill>
                                <a:srgbClr val="000000"/>
                              </a:solidFill>
                              <a:latin typeface="Georgia" panose="02040502050405020303" pitchFamily="18" charset="0"/>
                              <a:ea typeface="Times New Roman"/>
                              <a:cs typeface="Times New Roman"/>
                              <a:sym typeface="Times New Roman"/>
                            </a:rPr>
                            <a:t>/mass</a:t>
                          </a:r>
                          <a:r>
                            <a:rPr lang="en-US" sz="1000" b="1">
                              <a:solidFill>
                                <a:srgbClr val="202020"/>
                              </a:solidFill>
                              <a:latin typeface="Georgia" panose="02040502050405020303" pitchFamily="18" charset="0"/>
                              <a:ea typeface="Times New Roman"/>
                              <a:cs typeface="Times New Roman"/>
                              <a:sym typeface="Times New Roman"/>
                            </a:rPr>
                            <a:t>, and liquid volume to the nearest half or whole unit.</a:t>
                          </a:r>
                          <a:endParaRPr sz="1000" b="1">
                            <a:solidFill>
                              <a:srgbClr val="202020"/>
                            </a:solidFill>
                            <a:latin typeface="Georgia" panose="02040502050405020303" pitchFamily="18" charset="0"/>
                            <a:ea typeface="Times New Roman"/>
                            <a:cs typeface="Times New Roman"/>
                            <a:sym typeface="Times New Roman"/>
                          </a:endParaRPr>
                        </a:p>
                        <a:p>
                          <a:pPr marL="457200" lvl="0" indent="-304800" algn="l" rtl="0">
                            <a:spcBef>
                              <a:spcPts val="1200"/>
                            </a:spcBef>
                            <a:spcAft>
                              <a:spcPts val="0"/>
                            </a:spcAft>
                            <a:buClr>
                              <a:srgbClr val="980000"/>
                            </a:buClr>
                            <a:buSzPts val="1200"/>
                            <a:buFont typeface="Times New Roman"/>
                            <a:buAutoNum type="alphaLcParenR"/>
                          </a:pPr>
                          <a:r>
                            <a:rPr lang="en-US" sz="1000">
                              <a:solidFill>
                                <a:srgbClr val="980000"/>
                              </a:solidFill>
                              <a:latin typeface="Georgia" panose="02040502050405020303" pitchFamily="18" charset="0"/>
                              <a:ea typeface="Times New Roman"/>
                              <a:cs typeface="Times New Roman"/>
                              <a:sym typeface="Times New Roman"/>
                            </a:rPr>
                            <a:t>Justify whether an estimate or an exact measurement is needed for a contextual situation and choose an appropriate unit.</a:t>
                          </a:r>
                          <a:endParaRPr sz="1000">
                            <a:solidFill>
                              <a:srgbClr val="980000"/>
                            </a:solidFill>
                            <a:latin typeface="Georgia" panose="02040502050405020303" pitchFamily="18" charset="0"/>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a:pPr>
                          <a:r>
                            <a:rPr lang="en-US" sz="1000">
                              <a:latin typeface="Georgia" panose="02040502050405020303" pitchFamily="18" charset="0"/>
                              <a:ea typeface="Times New Roman"/>
                              <a:cs typeface="Times New Roman"/>
                              <a:sym typeface="Times New Roman"/>
                            </a:rPr>
                            <a:t>Estimate and measure:  </a:t>
                          </a:r>
                          <a:endParaRPr sz="1000">
                            <a:latin typeface="Georgia" panose="02040502050405020303" pitchFamily="18" charset="0"/>
                            <a:ea typeface="Times New Roman"/>
                            <a:cs typeface="Times New Roman"/>
                            <a:sym typeface="Times New Roman"/>
                          </a:endParaRPr>
                        </a:p>
                        <a:p>
                          <a:pPr marL="685800" lvl="1" indent="-304800" algn="l" rtl="0">
                            <a:spcBef>
                              <a:spcPts val="300"/>
                            </a:spcBef>
                            <a:spcAft>
                              <a:spcPts val="0"/>
                            </a:spcAft>
                            <a:buSzPts val="1200"/>
                            <a:buFont typeface="Times New Roman"/>
                            <a:buAutoNum type="romanLcParenR"/>
                          </a:pPr>
                          <a:r>
                            <a:rPr lang="en-US" sz="1000">
                              <a:latin typeface="Georgia" panose="02040502050405020303" pitchFamily="18" charset="0"/>
                              <a:ea typeface="Times New Roman"/>
                              <a:cs typeface="Times New Roman"/>
                              <a:sym typeface="Times New Roman"/>
                            </a:rPr>
                            <a:t>length of an object to the nearest U.S. Customary unit (</a:t>
                          </a:r>
                          <a:r>
                            <a:rPr lang="en-US" sz="1000">
                              <a:latin typeface="Georgia" panose="02040502050405020303" pitchFamily="18" charset="0"/>
                              <a:ea typeface="Cambria Math"/>
                              <a:cs typeface="Cambria Math"/>
                              <a:sym typeface="Cambria Math"/>
                            </a:rPr>
                            <a:t>12</a:t>
                          </a:r>
                          <a:r>
                            <a:rPr lang="en-US" sz="1000">
                              <a:latin typeface="Georgia" panose="02040502050405020303" pitchFamily="18" charset="0"/>
                              <a:ea typeface="Times New Roman"/>
                              <a:cs typeface="Times New Roman"/>
                              <a:sym typeface="Times New Roman"/>
                            </a:rPr>
                            <a:t> inch, inch, foot, yard) and metric unit (centimeter, meter); </a:t>
                          </a:r>
                          <a:endParaRPr sz="1000">
                            <a:latin typeface="Georgia" panose="02040502050405020303" pitchFamily="18" charset="0"/>
                            <a:ea typeface="Times New Roman"/>
                            <a:cs typeface="Times New Roman"/>
                            <a:sym typeface="Times New Roman"/>
                          </a:endParaRPr>
                        </a:p>
                        <a:p>
                          <a:pPr marL="685800" lvl="1" indent="-304800" algn="l" rtl="0">
                            <a:spcBef>
                              <a:spcPts val="300"/>
                            </a:spcBef>
                            <a:spcAft>
                              <a:spcPts val="0"/>
                            </a:spcAft>
                            <a:buSzPts val="1200"/>
                            <a:buFont typeface="Times New Roman"/>
                            <a:buAutoNum type="romanLcParenR"/>
                          </a:pPr>
                          <a:r>
                            <a:rPr lang="en-US" sz="1000">
                              <a:solidFill>
                                <a:srgbClr val="980000"/>
                              </a:solidFill>
                              <a:latin typeface="Georgia" panose="02040502050405020303" pitchFamily="18" charset="0"/>
                              <a:ea typeface="Times New Roman"/>
                              <a:cs typeface="Times New Roman"/>
                              <a:sym typeface="Times New Roman"/>
                            </a:rPr>
                            <a:t>weight/mass of an object to the nearest U.S. Customary unit (pound) and metric unit (kilogram);</a:t>
                          </a:r>
                          <a:r>
                            <a:rPr lang="en-US" sz="1000">
                              <a:latin typeface="Georgia" panose="02040502050405020303" pitchFamily="18" charset="0"/>
                              <a:ea typeface="Times New Roman"/>
                              <a:cs typeface="Times New Roman"/>
                              <a:sym typeface="Times New Roman"/>
                            </a:rPr>
                            <a:t> and </a:t>
                          </a:r>
                          <a:endParaRPr sz="1000">
                            <a:latin typeface="Georgia" panose="02040502050405020303" pitchFamily="18" charset="0"/>
                            <a:ea typeface="Times New Roman"/>
                            <a:cs typeface="Times New Roman"/>
                            <a:sym typeface="Times New Roman"/>
                          </a:endParaRPr>
                        </a:p>
                        <a:p>
                          <a:pPr marL="685800" lvl="1" indent="-304800" algn="l" rtl="0">
                            <a:spcBef>
                              <a:spcPts val="300"/>
                            </a:spcBef>
                            <a:spcAft>
                              <a:spcPts val="0"/>
                            </a:spcAft>
                            <a:buSzPts val="1200"/>
                            <a:buFont typeface="Times New Roman"/>
                            <a:buAutoNum type="romanLcParenR"/>
                          </a:pPr>
                          <a:r>
                            <a:rPr lang="en-US" sz="1000">
                              <a:latin typeface="Georgia" panose="02040502050405020303" pitchFamily="18" charset="0"/>
                              <a:ea typeface="Times New Roman"/>
                              <a:cs typeface="Times New Roman"/>
                              <a:sym typeface="Times New Roman"/>
                            </a:rPr>
                            <a:t>liquid volume to the nearest U.S. Customary unit (cup, pint, quart, gallon) and metric unit (liter). </a:t>
                          </a:r>
                          <a:endParaRPr sz="1000">
                            <a:latin typeface="Georgia" panose="02040502050405020303" pitchFamily="18" charset="0"/>
                            <a:ea typeface="Times New Roman"/>
                            <a:cs typeface="Times New Roman"/>
                            <a:sym typeface="Times New Roman"/>
                          </a:endParaRPr>
                        </a:p>
                        <a:p>
                          <a:pPr marL="457200" lvl="0" indent="-304800" algn="l" rtl="0">
                            <a:spcBef>
                              <a:spcPts val="300"/>
                            </a:spcBef>
                            <a:spcAft>
                              <a:spcPts val="300"/>
                            </a:spcAft>
                            <a:buClr>
                              <a:srgbClr val="980000"/>
                            </a:buClr>
                            <a:buSzPts val="1200"/>
                            <a:buFont typeface="Times New Roman"/>
                            <a:buAutoNum type="alphaLcParenR"/>
                          </a:pPr>
                          <a:r>
                            <a:rPr lang="en-US" sz="1000">
                              <a:solidFill>
                                <a:srgbClr val="980000"/>
                              </a:solidFill>
                              <a:latin typeface="Georgia" panose="02040502050405020303" pitchFamily="18" charset="0"/>
                              <a:ea typeface="Times New Roman"/>
                              <a:cs typeface="Times New Roman"/>
                              <a:sym typeface="Times New Roman"/>
                            </a:rPr>
                            <a:t>Compare estimates of length, weight/mass, or liquid volume with the actual measurements. </a:t>
                          </a:r>
                          <a:endParaRPr sz="1000">
                            <a:solidFill>
                              <a:srgbClr val="980000"/>
                            </a:solidFill>
                            <a:latin typeface="Georgia" panose="02040502050405020303" pitchFamily="18" charset="0"/>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mc:Choice>
        <mc:Fallback xmlns="">
          <p:graphicFrame>
            <p:nvGraphicFramePr>
              <p:cNvPr id="447" name="Google Shape;447;g2790994bbd3_0_8"/>
              <p:cNvGraphicFramePr/>
              <p:nvPr>
                <p:extLst>
                  <p:ext uri="{D42A27DB-BD31-4B8C-83A1-F6EECF244321}">
                    <p14:modId xmlns:p14="http://schemas.microsoft.com/office/powerpoint/2010/main" val="1511206785"/>
                  </p:ext>
                </p:extLst>
              </p:nvPr>
            </p:nvGraphicFramePr>
            <p:xfrm>
              <a:off x="0" y="535700"/>
              <a:ext cx="9093550" cy="3661910"/>
            </p:xfrm>
            <a:graphic>
              <a:graphicData uri="http://schemas.openxmlformats.org/drawingml/2006/table">
                <a:tbl>
                  <a:tblPr firstRow="1">
                    <a:noFill/>
                    <a:tableStyleId>{FB98DC81-043D-44E7-B2EB-296EABE74DB7}</a:tableStyleId>
                  </a:tblPr>
                  <a:tblGrid>
                    <a:gridCol w="4457675">
                      <a:extLst>
                        <a:ext uri="{9D8B030D-6E8A-4147-A177-3AD203B41FA5}">
                          <a16:colId xmlns:a16="http://schemas.microsoft.com/office/drawing/2014/main" val="20000"/>
                        </a:ext>
                      </a:extLst>
                    </a:gridCol>
                    <a:gridCol w="4635875">
                      <a:extLst>
                        <a:ext uri="{9D8B030D-6E8A-4147-A177-3AD203B41FA5}">
                          <a16:colId xmlns:a16="http://schemas.microsoft.com/office/drawing/2014/main" val="20001"/>
                        </a:ext>
                      </a:extLst>
                    </a:gridCol>
                  </a:tblGrid>
                  <a:tr h="36573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296180">
                    <a:tc>
                      <a:txBody>
                        <a:bodyPr/>
                        <a:lstStyle/>
                        <a:p>
                          <a:endParaRPr lang="en-US"/>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blipFill>
                          <a:blip r:embed="rId5"/>
                          <a:stretch>
                            <a:fillRect l="-274" t="-11070" r="-104378" b="-369"/>
                          </a:stretch>
                        </a:blipFill>
                      </a:tcPr>
                    </a:tc>
                    <a:tc>
                      <a:txBody>
                        <a:bodyPr/>
                        <a:lstStyle/>
                        <a:p>
                          <a:pPr marL="567055" lvl="0" indent="-567055" algn="l" rtl="0">
                            <a:spcBef>
                              <a:spcPts val="0"/>
                            </a:spcBef>
                            <a:spcAft>
                              <a:spcPts val="0"/>
                            </a:spcAft>
                            <a:buNone/>
                          </a:pPr>
                          <a:r>
                            <a:rPr lang="en-US" sz="1000" b="1">
                              <a:solidFill>
                                <a:srgbClr val="202020"/>
                              </a:solidFill>
                              <a:latin typeface="Georgia" panose="02040502050405020303" pitchFamily="18" charset="0"/>
                              <a:ea typeface="Times New Roman"/>
                              <a:cs typeface="Times New Roman"/>
                              <a:sym typeface="Times New Roman"/>
                            </a:rPr>
                            <a:t>3.MG.1  The student will reason mathematically using standard units (U.S. Customary and metric) with appropriate tools to estimate and measure objects by length, weight</a:t>
                          </a:r>
                          <a:r>
                            <a:rPr lang="en-US" sz="1000" b="1" u="none">
                              <a:solidFill>
                                <a:srgbClr val="000000"/>
                              </a:solidFill>
                              <a:latin typeface="Georgia" panose="02040502050405020303" pitchFamily="18" charset="0"/>
                              <a:ea typeface="Times New Roman"/>
                              <a:cs typeface="Times New Roman"/>
                              <a:sym typeface="Times New Roman"/>
                            </a:rPr>
                            <a:t>/mass</a:t>
                          </a:r>
                          <a:r>
                            <a:rPr lang="en-US" sz="1000" b="1">
                              <a:solidFill>
                                <a:srgbClr val="202020"/>
                              </a:solidFill>
                              <a:latin typeface="Georgia" panose="02040502050405020303" pitchFamily="18" charset="0"/>
                              <a:ea typeface="Times New Roman"/>
                              <a:cs typeface="Times New Roman"/>
                              <a:sym typeface="Times New Roman"/>
                            </a:rPr>
                            <a:t>, and liquid volume to the nearest half or whole unit.</a:t>
                          </a:r>
                          <a:endParaRPr sz="1000" b="1">
                            <a:solidFill>
                              <a:srgbClr val="202020"/>
                            </a:solidFill>
                            <a:latin typeface="Georgia" panose="02040502050405020303" pitchFamily="18" charset="0"/>
                            <a:ea typeface="Times New Roman"/>
                            <a:cs typeface="Times New Roman"/>
                            <a:sym typeface="Times New Roman"/>
                          </a:endParaRPr>
                        </a:p>
                        <a:p>
                          <a:pPr marL="457200" lvl="0" indent="-304800" algn="l" rtl="0">
                            <a:spcBef>
                              <a:spcPts val="1200"/>
                            </a:spcBef>
                            <a:spcAft>
                              <a:spcPts val="0"/>
                            </a:spcAft>
                            <a:buClr>
                              <a:srgbClr val="980000"/>
                            </a:buClr>
                            <a:buSzPts val="1200"/>
                            <a:buFont typeface="Times New Roman"/>
                            <a:buAutoNum type="alphaLcParenR"/>
                          </a:pPr>
                          <a:r>
                            <a:rPr lang="en-US" sz="1000">
                              <a:solidFill>
                                <a:srgbClr val="980000"/>
                              </a:solidFill>
                              <a:latin typeface="Georgia" panose="02040502050405020303" pitchFamily="18" charset="0"/>
                              <a:ea typeface="Times New Roman"/>
                              <a:cs typeface="Times New Roman"/>
                              <a:sym typeface="Times New Roman"/>
                            </a:rPr>
                            <a:t>Justify whether an estimate or an exact measurement is needed for a contextual situation and choose an appropriate unit.</a:t>
                          </a:r>
                          <a:endParaRPr sz="1000">
                            <a:solidFill>
                              <a:srgbClr val="980000"/>
                            </a:solidFill>
                            <a:latin typeface="Georgia" panose="02040502050405020303" pitchFamily="18" charset="0"/>
                            <a:ea typeface="Times New Roman"/>
                            <a:cs typeface="Times New Roman"/>
                            <a:sym typeface="Times New Roman"/>
                          </a:endParaRPr>
                        </a:p>
                        <a:p>
                          <a:pPr marL="457200" lvl="0" indent="-304800" algn="l" rtl="0">
                            <a:spcBef>
                              <a:spcPts val="300"/>
                            </a:spcBef>
                            <a:spcAft>
                              <a:spcPts val="0"/>
                            </a:spcAft>
                            <a:buSzPts val="1200"/>
                            <a:buFont typeface="Times New Roman"/>
                            <a:buAutoNum type="alphaLcParenR"/>
                          </a:pPr>
                          <a:r>
                            <a:rPr lang="en-US" sz="1000">
                              <a:latin typeface="Georgia" panose="02040502050405020303" pitchFamily="18" charset="0"/>
                              <a:ea typeface="Times New Roman"/>
                              <a:cs typeface="Times New Roman"/>
                              <a:sym typeface="Times New Roman"/>
                            </a:rPr>
                            <a:t>Estimate and measure:  </a:t>
                          </a:r>
                          <a:endParaRPr sz="1000">
                            <a:latin typeface="Georgia" panose="02040502050405020303" pitchFamily="18" charset="0"/>
                            <a:ea typeface="Times New Roman"/>
                            <a:cs typeface="Times New Roman"/>
                            <a:sym typeface="Times New Roman"/>
                          </a:endParaRPr>
                        </a:p>
                        <a:p>
                          <a:pPr marL="685800" lvl="1" indent="-304800" algn="l" rtl="0">
                            <a:spcBef>
                              <a:spcPts val="300"/>
                            </a:spcBef>
                            <a:spcAft>
                              <a:spcPts val="0"/>
                            </a:spcAft>
                            <a:buSzPts val="1200"/>
                            <a:buFont typeface="Times New Roman"/>
                            <a:buAutoNum type="romanLcParenR"/>
                          </a:pPr>
                          <a:r>
                            <a:rPr lang="en-US" sz="1000">
                              <a:latin typeface="Georgia" panose="02040502050405020303" pitchFamily="18" charset="0"/>
                              <a:ea typeface="Times New Roman"/>
                              <a:cs typeface="Times New Roman"/>
                              <a:sym typeface="Times New Roman"/>
                            </a:rPr>
                            <a:t>length of an object to the nearest U.S. Customary unit (</a:t>
                          </a:r>
                          <a:r>
                            <a:rPr lang="en-US" sz="1000">
                              <a:latin typeface="Georgia" panose="02040502050405020303" pitchFamily="18" charset="0"/>
                              <a:ea typeface="Cambria Math"/>
                              <a:cs typeface="Cambria Math"/>
                              <a:sym typeface="Cambria Math"/>
                            </a:rPr>
                            <a:t>12</a:t>
                          </a:r>
                          <a:r>
                            <a:rPr lang="en-US" sz="1000">
                              <a:latin typeface="Georgia" panose="02040502050405020303" pitchFamily="18" charset="0"/>
                              <a:ea typeface="Times New Roman"/>
                              <a:cs typeface="Times New Roman"/>
                              <a:sym typeface="Times New Roman"/>
                            </a:rPr>
                            <a:t> inch, inch, foot, yard) and metric unit (centimeter, meter); </a:t>
                          </a:r>
                          <a:endParaRPr sz="1000">
                            <a:latin typeface="Georgia" panose="02040502050405020303" pitchFamily="18" charset="0"/>
                            <a:ea typeface="Times New Roman"/>
                            <a:cs typeface="Times New Roman"/>
                            <a:sym typeface="Times New Roman"/>
                          </a:endParaRPr>
                        </a:p>
                        <a:p>
                          <a:pPr marL="685800" lvl="1" indent="-304800" algn="l" rtl="0">
                            <a:spcBef>
                              <a:spcPts val="300"/>
                            </a:spcBef>
                            <a:spcAft>
                              <a:spcPts val="0"/>
                            </a:spcAft>
                            <a:buSzPts val="1200"/>
                            <a:buFont typeface="Times New Roman"/>
                            <a:buAutoNum type="romanLcParenR"/>
                          </a:pPr>
                          <a:r>
                            <a:rPr lang="en-US" sz="1000">
                              <a:solidFill>
                                <a:srgbClr val="980000"/>
                              </a:solidFill>
                              <a:latin typeface="Georgia" panose="02040502050405020303" pitchFamily="18" charset="0"/>
                              <a:ea typeface="Times New Roman"/>
                              <a:cs typeface="Times New Roman"/>
                              <a:sym typeface="Times New Roman"/>
                            </a:rPr>
                            <a:t>weight/mass of an object to the nearest U.S. Customary unit (pound) and metric unit (kilogram);</a:t>
                          </a:r>
                          <a:r>
                            <a:rPr lang="en-US" sz="1000">
                              <a:latin typeface="Georgia" panose="02040502050405020303" pitchFamily="18" charset="0"/>
                              <a:ea typeface="Times New Roman"/>
                              <a:cs typeface="Times New Roman"/>
                              <a:sym typeface="Times New Roman"/>
                            </a:rPr>
                            <a:t> and </a:t>
                          </a:r>
                          <a:endParaRPr sz="1000">
                            <a:latin typeface="Georgia" panose="02040502050405020303" pitchFamily="18" charset="0"/>
                            <a:ea typeface="Times New Roman"/>
                            <a:cs typeface="Times New Roman"/>
                            <a:sym typeface="Times New Roman"/>
                          </a:endParaRPr>
                        </a:p>
                        <a:p>
                          <a:pPr marL="685800" lvl="1" indent="-304800" algn="l" rtl="0">
                            <a:spcBef>
                              <a:spcPts val="300"/>
                            </a:spcBef>
                            <a:spcAft>
                              <a:spcPts val="0"/>
                            </a:spcAft>
                            <a:buSzPts val="1200"/>
                            <a:buFont typeface="Times New Roman"/>
                            <a:buAutoNum type="romanLcParenR"/>
                          </a:pPr>
                          <a:r>
                            <a:rPr lang="en-US" sz="1000">
                              <a:latin typeface="Georgia" panose="02040502050405020303" pitchFamily="18" charset="0"/>
                              <a:ea typeface="Times New Roman"/>
                              <a:cs typeface="Times New Roman"/>
                              <a:sym typeface="Times New Roman"/>
                            </a:rPr>
                            <a:t>liquid volume to the nearest U.S. Customary unit (cup, pint, quart, gallon) and metric unit (liter). </a:t>
                          </a:r>
                          <a:endParaRPr sz="1000">
                            <a:latin typeface="Georgia" panose="02040502050405020303" pitchFamily="18" charset="0"/>
                            <a:ea typeface="Times New Roman"/>
                            <a:cs typeface="Times New Roman"/>
                            <a:sym typeface="Times New Roman"/>
                          </a:endParaRPr>
                        </a:p>
                        <a:p>
                          <a:pPr marL="457200" lvl="0" indent="-304800" algn="l" rtl="0">
                            <a:spcBef>
                              <a:spcPts val="300"/>
                            </a:spcBef>
                            <a:spcAft>
                              <a:spcPts val="300"/>
                            </a:spcAft>
                            <a:buClr>
                              <a:srgbClr val="980000"/>
                            </a:buClr>
                            <a:buSzPts val="1200"/>
                            <a:buFont typeface="Times New Roman"/>
                            <a:buAutoNum type="alphaLcParenR"/>
                          </a:pPr>
                          <a:r>
                            <a:rPr lang="en-US" sz="1000">
                              <a:solidFill>
                                <a:srgbClr val="980000"/>
                              </a:solidFill>
                              <a:latin typeface="Georgia" panose="02040502050405020303" pitchFamily="18" charset="0"/>
                              <a:ea typeface="Times New Roman"/>
                              <a:cs typeface="Times New Roman"/>
                              <a:sym typeface="Times New Roman"/>
                            </a:rPr>
                            <a:t>Compare estimates of length, weight/mass, or liquid volume with the actual measurements. </a:t>
                          </a:r>
                          <a:endParaRPr sz="1000">
                            <a:solidFill>
                              <a:srgbClr val="980000"/>
                            </a:solidFill>
                            <a:latin typeface="Georgia" panose="02040502050405020303" pitchFamily="18" charset="0"/>
                            <a:ea typeface="Times New Roman"/>
                            <a:cs typeface="Times New Roman"/>
                            <a:sym typeface="Times New Roma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mc:Fallback>
      </mc:AlternateContent>
      <p:sp>
        <p:nvSpPr>
          <p:cNvPr id="448" name="Google Shape;448;g2790994bbd3_0_8"/>
          <p:cNvSpPr txBox="1"/>
          <p:nvPr/>
        </p:nvSpPr>
        <p:spPr>
          <a:xfrm>
            <a:off x="0" y="4280864"/>
            <a:ext cx="9144000" cy="862636"/>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Reason mathematically to estimate and measure weight/mass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Justify whether an estimate or an exact measurement is needed for a contextual situation and choose an appropriate unit</a:t>
            </a:r>
            <a:endParaRPr sz="1000">
              <a:solidFill>
                <a:schemeClr val="lt1"/>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Compare estimates of length, weight/mass, or liquid volume with the actual measurements</a:t>
            </a:r>
            <a:endParaRPr sz="1000">
              <a:solidFill>
                <a:schemeClr val="lt1"/>
              </a:solidFill>
              <a:latin typeface="Georgia"/>
              <a:ea typeface="Georgia"/>
              <a:cs typeface="Georgia"/>
              <a:sym typeface="Georgia"/>
            </a:endParaRPr>
          </a:p>
        </p:txBody>
      </p:sp>
      <p:pic>
        <p:nvPicPr>
          <p:cNvPr id="449" name="Google Shape;449;g2790994bbd3_0_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130820" y="1651278"/>
            <a:ext cx="578594" cy="472937"/>
          </a:xfrm>
          <a:prstGeom prst="rect">
            <a:avLst/>
          </a:prstGeom>
          <a:noFill/>
          <a:ln>
            <a:noFill/>
          </a:ln>
        </p:spPr>
      </p:pic>
      <p:pic>
        <p:nvPicPr>
          <p:cNvPr id="450" name="Google Shape;450;g2790994bbd3_0_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334505" y="2470472"/>
            <a:ext cx="578594" cy="472938"/>
          </a:xfrm>
          <a:prstGeom prst="rect">
            <a:avLst/>
          </a:prstGeom>
          <a:noFill/>
          <a:ln>
            <a:noFill/>
          </a:ln>
        </p:spPr>
      </p:pic>
      <p:pic>
        <p:nvPicPr>
          <p:cNvPr id="451" name="Google Shape;451;g2790994bbd3_0_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147159" y="3217816"/>
            <a:ext cx="578594" cy="472938"/>
          </a:xfrm>
          <a:prstGeom prst="rect">
            <a:avLst/>
          </a:prstGeom>
          <a:noFill/>
          <a:ln>
            <a:noFill/>
          </a:ln>
        </p:spPr>
      </p:pic>
      <p:pic>
        <p:nvPicPr>
          <p:cNvPr id="7" name="Audio 6" descr="Audio icon">
            <a:extLst>
              <a:ext uri="{FF2B5EF4-FFF2-40B4-BE49-F238E27FC236}">
                <a16:creationId xmlns:a16="http://schemas.microsoft.com/office/drawing/2014/main" id="{D72359BE-4A9F-5758-ECB7-1C9B1CE899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800"/>
    </mc:Choice>
    <mc:Fallback xmlns="">
      <p:transition spd="slow" advTm="48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790994bbd3_0_16"/>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3.8 (2016) - 3.MG.2 (2023) </a:t>
            </a:r>
            <a:endParaRPr sz="2840"/>
          </a:p>
        </p:txBody>
      </p:sp>
      <p:graphicFrame>
        <p:nvGraphicFramePr>
          <p:cNvPr id="457" name="Google Shape;457;g2790994bbd3_0_16"/>
          <p:cNvGraphicFramePr/>
          <p:nvPr>
            <p:extLst>
              <p:ext uri="{D42A27DB-BD31-4B8C-83A1-F6EECF244321}">
                <p14:modId xmlns:p14="http://schemas.microsoft.com/office/powerpoint/2010/main" val="3001075912"/>
              </p:ext>
            </p:extLst>
          </p:nvPr>
        </p:nvGraphicFramePr>
        <p:xfrm>
          <a:off x="61992" y="619932"/>
          <a:ext cx="9031557" cy="3631066"/>
        </p:xfrm>
        <a:graphic>
          <a:graphicData uri="http://schemas.openxmlformats.org/drawingml/2006/table">
            <a:tbl>
              <a:tblPr firstRow="1">
                <a:noFill/>
                <a:tableStyleId>{FB98DC81-043D-44E7-B2EB-296EABE74DB7}</a:tableStyleId>
              </a:tblPr>
              <a:tblGrid>
                <a:gridCol w="4427286">
                  <a:extLst>
                    <a:ext uri="{9D8B030D-6E8A-4147-A177-3AD203B41FA5}">
                      <a16:colId xmlns:a16="http://schemas.microsoft.com/office/drawing/2014/main" val="20000"/>
                    </a:ext>
                  </a:extLst>
                </a:gridCol>
                <a:gridCol w="4604271">
                  <a:extLst>
                    <a:ext uri="{9D8B030D-6E8A-4147-A177-3AD203B41FA5}">
                      <a16:colId xmlns:a16="http://schemas.microsoft.com/office/drawing/2014/main" val="20001"/>
                    </a:ext>
                  </a:extLst>
                </a:gridCol>
              </a:tblGrid>
              <a:tr h="35742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265336">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3.8 The student will estimate and</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measure the distance around a polygon in order to determine its perimeter using U.S. Customary and metric units; and</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count the number of square units needed to cover a given surface in order to determine its area. </a:t>
                      </a:r>
                      <a:endParaRPr sz="1000" b="1">
                        <a:latin typeface="Georgia"/>
                        <a:ea typeface="Georgia"/>
                        <a:cs typeface="Georgia"/>
                        <a:sym typeface="Georgia"/>
                      </a:endParaRPr>
                    </a:p>
                    <a:p>
                      <a:pPr marL="228600" lvl="0" indent="-22860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Estimate and use U.S. Customary and metric units to measure the distance around a polygon with no more than six sides to determine the perimeter. (a)</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Determine the area of a given surface by estimating and then counting the number of square units needed to cover the surface. (b)</a:t>
                      </a:r>
                      <a:endParaRPr sz="1000">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3.MG.2  The student will use multiple representations to estimate and solve problems, including those in context, involving area and perimeter (in both U.S. Customary and metric units).</a:t>
                      </a:r>
                      <a:endParaRPr sz="1000" b="1">
                        <a:solidFill>
                          <a:srgbClr val="20202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latin typeface="Georgia"/>
                          <a:ea typeface="Georgia"/>
                          <a:cs typeface="Georgia"/>
                          <a:sym typeface="Georgia"/>
                        </a:rPr>
                        <a:t>Solve problems, including those in context, involving area:</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solidFill>
                            <a:srgbClr val="C00000"/>
                          </a:solidFill>
                          <a:latin typeface="Georgia"/>
                          <a:ea typeface="Georgia"/>
                          <a:cs typeface="Georgia"/>
                          <a:sym typeface="Georgia"/>
                        </a:rPr>
                        <a:t>describe and give examples of area as a measurement in contextual situations</a:t>
                      </a:r>
                      <a:r>
                        <a:rPr lang="en-US" sz="1000">
                          <a:solidFill>
                            <a:srgbClr val="980000"/>
                          </a:solidFill>
                          <a:latin typeface="Georgia"/>
                          <a:ea typeface="Georgia"/>
                          <a:cs typeface="Georgia"/>
                          <a:sym typeface="Georgia"/>
                        </a:rPr>
                        <a:t>;</a:t>
                      </a:r>
                      <a:r>
                        <a:rPr lang="en-US" sz="1000">
                          <a:latin typeface="Georgia"/>
                          <a:ea typeface="Georgia"/>
                          <a:cs typeface="Georgia"/>
                          <a:sym typeface="Georgia"/>
                        </a:rPr>
                        <a:t> and</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estimate and determine the area of a given surface by counting the number of square units, describe the measurement (using the number and unit) and justify the measurement.</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Solve problems, including those in context, involving perimeter:</a:t>
                      </a:r>
                      <a:endParaRPr sz="1000">
                        <a:latin typeface="Georgia"/>
                        <a:ea typeface="Georgia"/>
                        <a:cs typeface="Georgia"/>
                        <a:sym typeface="Georgia"/>
                      </a:endParaRPr>
                    </a:p>
                    <a:p>
                      <a:pPr marL="685800" lvl="1" indent="-292100" algn="l" rtl="0">
                        <a:spcBef>
                          <a:spcPts val="300"/>
                        </a:spcBef>
                        <a:spcAft>
                          <a:spcPts val="0"/>
                        </a:spcAft>
                        <a:buClr>
                          <a:srgbClr val="980000"/>
                        </a:buClr>
                        <a:buSzPts val="1000"/>
                        <a:buFont typeface="Georgia"/>
                        <a:buAutoNum type="romanLcParenR"/>
                      </a:pPr>
                      <a:r>
                        <a:rPr lang="en-US" sz="1000">
                          <a:solidFill>
                            <a:srgbClr val="C00000"/>
                          </a:solidFill>
                          <a:latin typeface="Georgia"/>
                          <a:ea typeface="Georgia"/>
                          <a:cs typeface="Georgia"/>
                          <a:sym typeface="Georgia"/>
                        </a:rPr>
                        <a:t>describe and give examples of perimeter as a measurement in contextual situations;</a:t>
                      </a:r>
                      <a:endParaRPr sz="1000">
                        <a:solidFill>
                          <a:srgbClr val="C00000"/>
                        </a:solidFill>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solidFill>
                            <a:srgbClr val="000000"/>
                          </a:solidFill>
                          <a:latin typeface="Georgia"/>
                          <a:ea typeface="Georgia"/>
                          <a:cs typeface="Georgia"/>
                          <a:sym typeface="Georgia"/>
                        </a:rPr>
                        <a:t>estimate and measure the distance around a polygon (with no more than six sides) to determine the perimeter and justify the measurement</a:t>
                      </a:r>
                      <a:r>
                        <a:rPr lang="en-US" sz="1000">
                          <a:latin typeface="Georgia"/>
                          <a:ea typeface="Georgia"/>
                          <a:cs typeface="Georgia"/>
                          <a:sym typeface="Georgia"/>
                        </a:rPr>
                        <a:t>; and</a:t>
                      </a:r>
                      <a:endParaRPr sz="1000">
                        <a:latin typeface="Georgia"/>
                        <a:ea typeface="Georgia"/>
                        <a:cs typeface="Georgia"/>
                        <a:sym typeface="Georgia"/>
                      </a:endParaRPr>
                    </a:p>
                    <a:p>
                      <a:pPr marL="685800" lvl="1" indent="-292100" algn="l" rtl="0">
                        <a:spcBef>
                          <a:spcPts val="300"/>
                        </a:spcBef>
                        <a:spcAft>
                          <a:spcPts val="300"/>
                        </a:spcAft>
                        <a:buSzPts val="1000"/>
                        <a:buFont typeface="Georgia"/>
                        <a:buAutoNum type="romanLcParenR"/>
                      </a:pPr>
                      <a:r>
                        <a:rPr lang="en-US" sz="1000">
                          <a:solidFill>
                            <a:srgbClr val="C00000"/>
                          </a:solidFill>
                          <a:latin typeface="Georgia"/>
                          <a:ea typeface="Georgia"/>
                          <a:cs typeface="Georgia"/>
                          <a:sym typeface="Georgia"/>
                        </a:rPr>
                        <a:t>given the lengths of all sides of a polygon (with no more than six sides), determine its perimeter and justify the measurement.</a:t>
                      </a:r>
                      <a:endParaRPr sz="1000" b="1">
                        <a:solidFill>
                          <a:srgbClr val="C00000"/>
                        </a:solidFill>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58" name="Google Shape;458;g2790994bbd3_0_16"/>
          <p:cNvSpPr txBox="1"/>
          <p:nvPr/>
        </p:nvSpPr>
        <p:spPr>
          <a:xfrm>
            <a:off x="0" y="4363566"/>
            <a:ext cx="9144000" cy="779934"/>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Describe and give examples of area and perimeter as a measurement in contextual situations</a:t>
            </a:r>
          </a:p>
          <a:p>
            <a:pPr marL="457200" lvl="0" indent="-292100" algn="l" rtl="0">
              <a:spcBef>
                <a:spcPts val="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Given the lengths of all sides of a polygon, determine the perimeter</a:t>
            </a:r>
          </a:p>
          <a:p>
            <a:pPr marL="457200" lvl="0" indent="-292100" algn="l" rtl="0">
              <a:spcBef>
                <a:spcPts val="0"/>
              </a:spcBef>
              <a:spcAft>
                <a:spcPts val="300"/>
              </a:spcAft>
              <a:buClr>
                <a:schemeClr val="lt1"/>
              </a:buClr>
              <a:buSzPts val="1000"/>
              <a:buFont typeface="Georgia"/>
              <a:buChar char="●"/>
            </a:pPr>
            <a:endParaRPr sz="1000">
              <a:solidFill>
                <a:schemeClr val="lt1"/>
              </a:solidFill>
              <a:latin typeface="Georgia"/>
              <a:ea typeface="Georgia"/>
              <a:cs typeface="Georgia"/>
              <a:sym typeface="Georgia"/>
            </a:endParaRPr>
          </a:p>
        </p:txBody>
      </p:sp>
      <p:pic>
        <p:nvPicPr>
          <p:cNvPr id="459" name="Google Shape;459;g2790994bbd3_0_1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442397" y="1940689"/>
            <a:ext cx="578594" cy="472938"/>
          </a:xfrm>
          <a:prstGeom prst="rect">
            <a:avLst/>
          </a:prstGeom>
          <a:noFill/>
          <a:ln>
            <a:noFill/>
          </a:ln>
        </p:spPr>
      </p:pic>
      <p:pic>
        <p:nvPicPr>
          <p:cNvPr id="460" name="Google Shape;460;g2790994bbd3_0_1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443916" y="2966342"/>
            <a:ext cx="578594" cy="472938"/>
          </a:xfrm>
          <a:prstGeom prst="rect">
            <a:avLst/>
          </a:prstGeom>
          <a:noFill/>
          <a:ln>
            <a:noFill/>
          </a:ln>
        </p:spPr>
      </p:pic>
      <p:pic>
        <p:nvPicPr>
          <p:cNvPr id="11" name="Audio 10" descr="Audio icon">
            <a:extLst>
              <a:ext uri="{FF2B5EF4-FFF2-40B4-BE49-F238E27FC236}">
                <a16:creationId xmlns:a16="http://schemas.microsoft.com/office/drawing/2014/main" id="{5DBB52B2-9D3C-67F0-C0FA-A8915BE8EB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172"/>
    </mc:Choice>
    <mc:Fallback xmlns="">
      <p:transition spd="slow" advTm="46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2790994bbd3_0_23"/>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3.9a,b (2016) - 3.MG.3 (2023) </a:t>
            </a:r>
            <a:endParaRPr sz="2840"/>
          </a:p>
        </p:txBody>
      </p:sp>
      <p:graphicFrame>
        <p:nvGraphicFramePr>
          <p:cNvPr id="466" name="Google Shape;466;g2790994bbd3_0_23"/>
          <p:cNvGraphicFramePr/>
          <p:nvPr>
            <p:extLst>
              <p:ext uri="{D42A27DB-BD31-4B8C-83A1-F6EECF244321}">
                <p14:modId xmlns:p14="http://schemas.microsoft.com/office/powerpoint/2010/main" val="1326513399"/>
              </p:ext>
            </p:extLst>
          </p:nvPr>
        </p:nvGraphicFramePr>
        <p:xfrm>
          <a:off x="69742" y="535700"/>
          <a:ext cx="9023808" cy="3578717"/>
        </p:xfrm>
        <a:graphic>
          <a:graphicData uri="http://schemas.openxmlformats.org/drawingml/2006/table">
            <a:tbl>
              <a:tblPr firstRow="1">
                <a:noFill/>
                <a:tableStyleId>{FB98DC81-043D-44E7-B2EB-296EABE74DB7}</a:tableStyleId>
              </a:tblPr>
              <a:tblGrid>
                <a:gridCol w="4423487">
                  <a:extLst>
                    <a:ext uri="{9D8B030D-6E8A-4147-A177-3AD203B41FA5}">
                      <a16:colId xmlns:a16="http://schemas.microsoft.com/office/drawing/2014/main" val="20000"/>
                    </a:ext>
                  </a:extLst>
                </a:gridCol>
                <a:gridCol w="4600321">
                  <a:extLst>
                    <a:ext uri="{9D8B030D-6E8A-4147-A177-3AD203B41FA5}">
                      <a16:colId xmlns:a16="http://schemas.microsoft.com/office/drawing/2014/main" val="20001"/>
                    </a:ext>
                  </a:extLst>
                </a:gridCol>
              </a:tblGrid>
              <a:tr h="280872">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212987">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3.9 The student will </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tell time to the nearest minute, using analog and digital clocks; </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solve practical problems related to elapsed time in one-hour increments within a 12-hour period; and </a:t>
                      </a:r>
                      <a:endParaRPr sz="1000" b="1">
                        <a:latin typeface="Georgia"/>
                        <a:ea typeface="Georgia"/>
                        <a:cs typeface="Georgia"/>
                        <a:sym typeface="Georgia"/>
                      </a:endParaRPr>
                    </a:p>
                    <a:p>
                      <a:pPr marL="457200" lvl="0" indent="-342900" algn="l" rtl="0">
                        <a:spcBef>
                          <a:spcPts val="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Tell time to the nearest minute, using analog and digital clocks.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Match a written time (e.g., 4:38, 7:09, 12:51) to the time shown on analog and digital clocks to the nearest minute.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Solve practical problems related to elapsed time in one-hour increments, within a 12-hour period (within a.m. or within p.m.): </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when given the beginning time and the ending time, determine the time that has elapsed; (b)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when given the beginning time and amount of elapsed time in one-hour increments, determine the ending time; or (b)</a:t>
                      </a:r>
                      <a:endParaRPr sz="1000">
                        <a:latin typeface="Georgia"/>
                        <a:ea typeface="Georgia"/>
                        <a:cs typeface="Georgia"/>
                        <a:sym typeface="Georgia"/>
                      </a:endParaRPr>
                    </a:p>
                    <a:p>
                      <a:pPr marL="342900" lvl="0" indent="0" algn="l" rtl="0">
                        <a:spcBef>
                          <a:spcPts val="0"/>
                        </a:spcBef>
                        <a:spcAft>
                          <a:spcPts val="300"/>
                        </a:spcAft>
                        <a:buNone/>
                      </a:pP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3.MG.3  The student will demonstrate an understanding of the concept of time to the nearest minute and solve single-step contextual problems involving elapsed time in one-hour increments within a 12-hour period.</a:t>
                      </a:r>
                      <a:endParaRPr sz="1000" b="1">
                        <a:solidFill>
                          <a:srgbClr val="20202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latin typeface="Georgia"/>
                          <a:ea typeface="Georgia"/>
                          <a:cs typeface="Georgia"/>
                          <a:sym typeface="Georgia"/>
                        </a:rPr>
                        <a:t>Tell and write time to the nearest minute, using analog and digital clocks.</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Match a written time (e.g., 4:38, 7:09, 12:51) to the time shown on analog and digital clocks to the nearest minute.</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Solve single-step contextual problems involving elapsed time in one-hour increments, within a 12-hour period (within a.m. or within p.m.) </a:t>
                      </a:r>
                      <a:r>
                        <a:rPr lang="en-US" sz="1000">
                          <a:solidFill>
                            <a:srgbClr val="202020"/>
                          </a:solidFill>
                          <a:latin typeface="Georgia"/>
                          <a:ea typeface="Georgia"/>
                          <a:cs typeface="Georgia"/>
                          <a:sym typeface="Georgia"/>
                        </a:rPr>
                        <a:t>when given: </a:t>
                      </a:r>
                      <a:endParaRPr sz="1000">
                        <a:solidFill>
                          <a:srgbClr val="202020"/>
                        </a:solidFill>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the starting time and the ending time, determine the amount of time that has elapsed;</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the starting time and amount of elapsed time in one-hour increments, determine the ending time; or</a:t>
                      </a:r>
                      <a:endParaRPr sz="1000">
                        <a:latin typeface="Georgia"/>
                        <a:ea typeface="Georgia"/>
                        <a:cs typeface="Georgia"/>
                        <a:sym typeface="Georgia"/>
                      </a:endParaRPr>
                    </a:p>
                    <a:p>
                      <a:pPr marL="685800" lvl="1" indent="-292100" algn="l" rtl="0">
                        <a:spcBef>
                          <a:spcPts val="300"/>
                        </a:spcBef>
                        <a:spcAft>
                          <a:spcPts val="300"/>
                        </a:spcAft>
                        <a:buSzPts val="1000"/>
                        <a:buFont typeface="Georgia"/>
                        <a:buAutoNum type="romanLcParenR"/>
                      </a:pPr>
                      <a:r>
                        <a:rPr lang="en-US" sz="1000">
                          <a:latin typeface="Georgia"/>
                          <a:ea typeface="Georgia"/>
                          <a:cs typeface="Georgia"/>
                          <a:sym typeface="Georgia"/>
                        </a:rPr>
                        <a:t>the ending time and the amount of elapsed time in one-hour increments, determine the starting time.</a:t>
                      </a:r>
                      <a:endParaRPr sz="1000" b="1">
                        <a:solidFill>
                          <a:srgbClr val="202020"/>
                        </a:solidFill>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67" name="Google Shape;467;g2790994bbd3_0_23"/>
          <p:cNvSpPr txBox="1"/>
          <p:nvPr/>
        </p:nvSpPr>
        <p:spPr>
          <a:xfrm>
            <a:off x="0" y="4289550"/>
            <a:ext cx="9186723" cy="85395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79400" algn="l" rtl="0">
              <a:lnSpc>
                <a:spcPct val="115000"/>
              </a:lnSpc>
              <a:spcBef>
                <a:spcPts val="400"/>
              </a:spcBef>
              <a:spcAft>
                <a:spcPts val="0"/>
              </a:spcAft>
              <a:buClr>
                <a:schemeClr val="lt1"/>
              </a:buClr>
              <a:buSzPts val="800"/>
              <a:buFont typeface="Georgia"/>
              <a:buChar char="●"/>
            </a:pPr>
            <a:r>
              <a:rPr lang="en-US" sz="1000">
                <a:solidFill>
                  <a:schemeClr val="lt1"/>
                </a:solidFill>
                <a:latin typeface="Georgia"/>
                <a:ea typeface="Georgia"/>
                <a:cs typeface="Georgia"/>
                <a:sym typeface="Georgia"/>
              </a:rPr>
              <a:t>No significant changes between the 2016 and 2023 standard</a:t>
            </a:r>
            <a:endParaRPr sz="1000">
              <a:solidFill>
                <a:schemeClr val="lt1"/>
              </a:solidFill>
              <a:latin typeface="Georgia"/>
              <a:ea typeface="Georgia"/>
              <a:cs typeface="Georgia"/>
              <a:sym typeface="Georgia"/>
            </a:endParaRPr>
          </a:p>
        </p:txBody>
      </p:sp>
      <p:pic>
        <p:nvPicPr>
          <p:cNvPr id="17" name="Audio 16" descr="Audio icon">
            <a:extLst>
              <a:ext uri="{FF2B5EF4-FFF2-40B4-BE49-F238E27FC236}">
                <a16:creationId xmlns:a16="http://schemas.microsoft.com/office/drawing/2014/main" id="{EC6FEB8B-72BC-8498-D092-3428599A9E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741"/>
    </mc:Choice>
    <mc:Fallback xmlns="">
      <p:transition spd="slow" advTm="38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2790994bbd3_0_29"/>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3.9c (2016) - Deleted (2023) </a:t>
            </a:r>
            <a:endParaRPr sz="2840"/>
          </a:p>
        </p:txBody>
      </p:sp>
      <p:graphicFrame>
        <p:nvGraphicFramePr>
          <p:cNvPr id="473" name="Google Shape;473;g2790994bbd3_0_29"/>
          <p:cNvGraphicFramePr/>
          <p:nvPr>
            <p:extLst>
              <p:ext uri="{D42A27DB-BD31-4B8C-83A1-F6EECF244321}">
                <p14:modId xmlns:p14="http://schemas.microsoft.com/office/powerpoint/2010/main" val="3685866755"/>
              </p:ext>
            </p:extLst>
          </p:nvPr>
        </p:nvGraphicFramePr>
        <p:xfrm>
          <a:off x="100738" y="619932"/>
          <a:ext cx="8992811" cy="3296961"/>
        </p:xfrm>
        <a:graphic>
          <a:graphicData uri="http://schemas.openxmlformats.org/drawingml/2006/table">
            <a:tbl>
              <a:tblPr firstRow="1">
                <a:noFill/>
                <a:tableStyleId>{FB98DC81-043D-44E7-B2EB-296EABE74DB7}</a:tableStyleId>
              </a:tblPr>
              <a:tblGrid>
                <a:gridCol w="4408293">
                  <a:extLst>
                    <a:ext uri="{9D8B030D-6E8A-4147-A177-3AD203B41FA5}">
                      <a16:colId xmlns:a16="http://schemas.microsoft.com/office/drawing/2014/main" val="20000"/>
                    </a:ext>
                  </a:extLst>
                </a:gridCol>
                <a:gridCol w="4584518">
                  <a:extLst>
                    <a:ext uri="{9D8B030D-6E8A-4147-A177-3AD203B41FA5}">
                      <a16:colId xmlns:a16="http://schemas.microsoft.com/office/drawing/2014/main" val="20001"/>
                    </a:ext>
                  </a:extLst>
                </a:gridCol>
              </a:tblGrid>
              <a:tr h="356594">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931231">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3.9 The student will </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startAt="3"/>
                      </a:pPr>
                      <a:r>
                        <a:rPr lang="en-US" sz="1000" b="1">
                          <a:latin typeface="Georgia"/>
                          <a:ea typeface="Georgia"/>
                          <a:cs typeface="Georgia"/>
                          <a:sym typeface="Georgia"/>
                        </a:rPr>
                        <a:t>identify equivalent periods of time and solve practical problems related to equivalent periods of time. </a:t>
                      </a:r>
                      <a:r>
                        <a:rPr lang="en-US" sz="1000" b="0">
                          <a:solidFill>
                            <a:srgbClr val="C00000"/>
                          </a:solidFill>
                          <a:latin typeface="Georgia"/>
                          <a:ea typeface="Georgia"/>
                          <a:cs typeface="Georgia"/>
                          <a:sym typeface="Georgia"/>
                        </a:rPr>
                        <a:t>[deleted]</a:t>
                      </a:r>
                      <a:endParaRPr sz="1000" b="1">
                        <a:latin typeface="Georgia"/>
                        <a:ea typeface="Georgia"/>
                        <a:cs typeface="Georgia"/>
                        <a:sym typeface="Georgia"/>
                      </a:endParaRPr>
                    </a:p>
                    <a:p>
                      <a:pPr marL="228600" lvl="0" indent="-22860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Identify the number of minutes in an hour and the number of hours in a day. (c)  </a:t>
                      </a:r>
                      <a:endParaRPr sz="1000">
                        <a:latin typeface="Georgia"/>
                        <a:ea typeface="Georgia"/>
                        <a:cs typeface="Georgia"/>
                        <a:sym typeface="Georgia"/>
                      </a:endParaRPr>
                    </a:p>
                    <a:p>
                      <a:pPr marL="342900" lvl="0" indent="-292100" algn="l" rtl="0">
                        <a:spcBef>
                          <a:spcPts val="300"/>
                        </a:spcBef>
                        <a:spcAft>
                          <a:spcPts val="0"/>
                        </a:spcAft>
                        <a:buSzPts val="1000"/>
                        <a:buFont typeface="Times New Roman"/>
                        <a:buChar char="●"/>
                      </a:pPr>
                      <a:r>
                        <a:rPr lang="en-US" sz="1000">
                          <a:latin typeface="Georgia"/>
                          <a:ea typeface="Georgia"/>
                          <a:cs typeface="Georgia"/>
                          <a:sym typeface="Georgia"/>
                        </a:rPr>
                        <a:t>Identify equivalent relationships observed in a calendar, including the approximate number of days in a given month (about 30), the number of days in a week, the number of days in a year (about 365 14 ), and the number of months in a year. (c)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Solve practical problems related to equivalent periods of time to include: </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approximate days in five or fewer months;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days in five or fewer weeks;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months in five or fewer years;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minutes in five or fewer hours; and </a:t>
                      </a:r>
                      <a:endParaRPr sz="1000">
                        <a:latin typeface="Georgia"/>
                        <a:ea typeface="Georgia"/>
                        <a:cs typeface="Georgia"/>
                        <a:sym typeface="Georgia"/>
                      </a:endParaRPr>
                    </a:p>
                    <a:p>
                      <a:pPr marL="685800" lvl="2" indent="-292100" algn="l" rtl="0">
                        <a:spcBef>
                          <a:spcPts val="0"/>
                        </a:spcBef>
                        <a:spcAft>
                          <a:spcPts val="300"/>
                        </a:spcAft>
                        <a:buSzPts val="1000"/>
                        <a:buFont typeface="Georgia"/>
                        <a:buChar char="o"/>
                      </a:pPr>
                      <a:r>
                        <a:rPr lang="en-US" sz="1000">
                          <a:latin typeface="Georgia"/>
                          <a:ea typeface="Georgia"/>
                          <a:cs typeface="Georgia"/>
                          <a:sym typeface="Georgia"/>
                        </a:rPr>
                        <a:t>hours in five or fewer days. (c)</a:t>
                      </a: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lvl="0" indent="-228600" algn="l" rtl="0">
                        <a:spcBef>
                          <a:spcPts val="0"/>
                        </a:spcBef>
                        <a:spcAft>
                          <a:spcPts val="0"/>
                        </a:spcAft>
                        <a:buNone/>
                      </a:pPr>
                      <a:r>
                        <a:rPr lang="en-US" sz="1000" b="1">
                          <a:solidFill>
                            <a:srgbClr val="000000"/>
                          </a:solidFill>
                          <a:latin typeface="Georgia" panose="02040502050405020303" pitchFamily="18" charset="0"/>
                          <a:ea typeface="Times New Roman"/>
                          <a:cs typeface="Times New Roman"/>
                          <a:sym typeface="Times New Roman"/>
                        </a:rPr>
                        <a:t>[Minutes in an hour and hours in a day moved to Grade 2] </a:t>
                      </a:r>
                      <a:endParaRPr sz="1000" b="1">
                        <a:solidFill>
                          <a:srgbClr val="000000"/>
                        </a:solidFill>
                        <a:latin typeface="Georgia" panose="02040502050405020303" pitchFamily="18" charset="0"/>
                        <a:ea typeface="Times New Roman"/>
                        <a:cs typeface="Times New Roman"/>
                        <a:sym typeface="Times New Roman"/>
                      </a:endParaRPr>
                    </a:p>
                    <a:p>
                      <a:pPr marL="457200" lvl="0" indent="-228600" algn="l" rtl="0">
                        <a:spcBef>
                          <a:spcPts val="1200"/>
                        </a:spcBef>
                        <a:spcAft>
                          <a:spcPts val="1200"/>
                        </a:spcAft>
                        <a:buNone/>
                      </a:pPr>
                      <a:r>
                        <a:rPr lang="en-US" sz="1000" b="1">
                          <a:solidFill>
                            <a:srgbClr val="000000"/>
                          </a:solidFill>
                          <a:latin typeface="Georgia" panose="02040502050405020303" pitchFamily="18" charset="0"/>
                          <a:ea typeface="Times New Roman"/>
                          <a:cs typeface="Times New Roman"/>
                          <a:sym typeface="Times New Roman"/>
                        </a:rPr>
                        <a:t>[Equivalent relationships and practical problems related to equivalent periods of time deleted]</a:t>
                      </a:r>
                      <a:endParaRPr sz="1000">
                        <a:solidFill>
                          <a:srgbClr val="000000"/>
                        </a:solidFill>
                        <a:latin typeface="Georgia" panose="02040502050405020303" pitchFamily="18" charset="0"/>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74" name="Google Shape;474;g2790994bbd3_0_29"/>
          <p:cNvSpPr txBox="1"/>
          <p:nvPr/>
        </p:nvSpPr>
        <p:spPr>
          <a:xfrm>
            <a:off x="0" y="4184500"/>
            <a:ext cx="9144000" cy="9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p>
          <a:p>
            <a:pPr marL="0" lvl="0" indent="0" algn="l" rtl="0">
              <a:spcBef>
                <a:spcPts val="0"/>
              </a:spcBef>
              <a:spcAft>
                <a:spcPts val="0"/>
              </a:spcAft>
              <a:buNone/>
            </a:pPr>
            <a:endParaRPr sz="100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a:solidFill>
                  <a:schemeClr val="lt1"/>
                </a:solidFill>
                <a:latin typeface="Georgia"/>
                <a:ea typeface="Georgia"/>
                <a:cs typeface="Georgia"/>
                <a:sym typeface="Georgia"/>
              </a:rPr>
              <a:t>Identifying the number of minutes in an hour and the number of hours in a day has been moved to Grade 2</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Identifying equivalent periods of time and solving practical problems has been removed from the Grade 3 mathematics standards</a:t>
            </a:r>
            <a:endParaRPr sz="1000">
              <a:solidFill>
                <a:schemeClr val="lt1"/>
              </a:solidFill>
              <a:latin typeface="Georgia"/>
              <a:ea typeface="Georgia"/>
              <a:cs typeface="Georgia"/>
              <a:sym typeface="Georgia"/>
            </a:endParaRPr>
          </a:p>
        </p:txBody>
      </p:sp>
      <p:pic>
        <p:nvPicPr>
          <p:cNvPr id="10" name="Audio 9" descr="Audio icon">
            <a:extLst>
              <a:ext uri="{FF2B5EF4-FFF2-40B4-BE49-F238E27FC236}">
                <a16:creationId xmlns:a16="http://schemas.microsoft.com/office/drawing/2014/main" id="{2E4A3F82-E871-BFF6-8D5E-85E0DFAE2C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240"/>
    </mc:Choice>
    <mc:Fallback xmlns="">
      <p:transition spd="slow" advTm="46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790994bbd3_0_36"/>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3.10 (2016) - deleted (2023) </a:t>
            </a:r>
            <a:endParaRPr sz="2840"/>
          </a:p>
        </p:txBody>
      </p:sp>
      <p:graphicFrame>
        <p:nvGraphicFramePr>
          <p:cNvPr id="480" name="Google Shape;480;g2790994bbd3_0_36"/>
          <p:cNvGraphicFramePr/>
          <p:nvPr>
            <p:extLst>
              <p:ext uri="{D42A27DB-BD31-4B8C-83A1-F6EECF244321}">
                <p14:modId xmlns:p14="http://schemas.microsoft.com/office/powerpoint/2010/main" val="509453315"/>
              </p:ext>
            </p:extLst>
          </p:nvPr>
        </p:nvGraphicFramePr>
        <p:xfrm>
          <a:off x="108488" y="627681"/>
          <a:ext cx="8985062" cy="1498587"/>
        </p:xfrm>
        <a:graphic>
          <a:graphicData uri="http://schemas.openxmlformats.org/drawingml/2006/table">
            <a:tbl>
              <a:tblPr firstRow="1">
                <a:noFill/>
                <a:tableStyleId>{FB98DC81-043D-44E7-B2EB-296EABE74DB7}</a:tableStyleId>
              </a:tblPr>
              <a:tblGrid>
                <a:gridCol w="4404494">
                  <a:extLst>
                    <a:ext uri="{9D8B030D-6E8A-4147-A177-3AD203B41FA5}">
                      <a16:colId xmlns:a16="http://schemas.microsoft.com/office/drawing/2014/main" val="20000"/>
                    </a:ext>
                  </a:extLst>
                </a:gridCol>
                <a:gridCol w="4580568">
                  <a:extLst>
                    <a:ext uri="{9D8B030D-6E8A-4147-A177-3AD203B41FA5}">
                      <a16:colId xmlns:a16="http://schemas.microsoft.com/office/drawing/2014/main" val="20001"/>
                    </a:ext>
                  </a:extLst>
                </a:gridCol>
              </a:tblGrid>
              <a:tr h="344291">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1132857">
                <a:tc>
                  <a:txBody>
                    <a:bodyPr/>
                    <a:lstStyle/>
                    <a:p>
                      <a:pPr marL="0" lvl="0" indent="0" algn="l" rtl="0">
                        <a:spcBef>
                          <a:spcPts val="0"/>
                        </a:spcBef>
                        <a:spcAft>
                          <a:spcPts val="0"/>
                        </a:spcAft>
                        <a:buNone/>
                      </a:pPr>
                      <a:r>
                        <a:rPr lang="en-US" sz="1000" b="1">
                          <a:latin typeface="Georgia"/>
                          <a:ea typeface="Georgia"/>
                          <a:cs typeface="Georgia"/>
                          <a:sym typeface="Georgia"/>
                        </a:rPr>
                        <a:t>3.10 The student will read temperature to the nearest degree. </a:t>
                      </a:r>
                      <a:r>
                        <a:rPr lang="en-US" sz="1000" b="0">
                          <a:solidFill>
                            <a:srgbClr val="C00000"/>
                          </a:solidFill>
                          <a:latin typeface="Georgia"/>
                          <a:ea typeface="Georgia"/>
                          <a:cs typeface="Georgia"/>
                          <a:sym typeface="Georgia"/>
                        </a:rPr>
                        <a:t>[deleted]</a:t>
                      </a:r>
                      <a:endParaRPr sz="1000" b="1">
                        <a:latin typeface="Georgia"/>
                        <a:ea typeface="Georgia"/>
                        <a:cs typeface="Georgia"/>
                        <a:sym typeface="Georgia"/>
                      </a:endParaRPr>
                    </a:p>
                    <a:p>
                      <a:pPr marL="342900" lvl="0" indent="-292100" algn="l" rtl="0">
                        <a:spcBef>
                          <a:spcPts val="1200"/>
                        </a:spcBef>
                        <a:spcAft>
                          <a:spcPts val="300"/>
                        </a:spcAft>
                        <a:buSzPts val="1000"/>
                        <a:buFont typeface="Georgia"/>
                        <a:buChar char="●"/>
                      </a:pPr>
                      <a:r>
                        <a:rPr lang="en-US" sz="1000">
                          <a:latin typeface="Georgia"/>
                          <a:ea typeface="Georgia"/>
                          <a:cs typeface="Georgia"/>
                          <a:sym typeface="Georgia"/>
                        </a:rPr>
                        <a:t>Read Celsius and Fahrenheit temperatures to the nearest degree using real thermometers, physical models, or pictorial representations.</a:t>
                      </a: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b="1">
                          <a:solidFill>
                            <a:srgbClr val="000000"/>
                          </a:solidFill>
                          <a:latin typeface="Georgia"/>
                          <a:ea typeface="Georgia"/>
                          <a:cs typeface="Georgia"/>
                          <a:sym typeface="Georgia"/>
                        </a:rPr>
                        <a:t>[Included in Grade 3 Science standards]</a:t>
                      </a:r>
                      <a:endParaRPr sz="1000">
                        <a:solidFill>
                          <a:srgbClr val="000000"/>
                        </a:solidFill>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81" name="Google Shape;481;g2790994bbd3_0_36"/>
          <p:cNvSpPr txBox="1"/>
          <p:nvPr/>
        </p:nvSpPr>
        <p:spPr>
          <a:xfrm>
            <a:off x="0" y="4223288"/>
            <a:ext cx="9144000" cy="920212"/>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Reading Celsius and Fahrenheit temperatures has been removed from the Grade 3 mathematics standards </a:t>
            </a:r>
            <a:endParaRPr sz="1000">
              <a:solidFill>
                <a:schemeClr val="lt1"/>
              </a:solidFill>
              <a:latin typeface="Georgia"/>
              <a:ea typeface="Georgia"/>
              <a:cs typeface="Georgia"/>
              <a:sym typeface="Georgia"/>
            </a:endParaRPr>
          </a:p>
          <a:p>
            <a:pPr marL="0" lvl="0" indent="0" algn="l" rtl="0">
              <a:spcBef>
                <a:spcPts val="0"/>
              </a:spcBef>
              <a:spcAft>
                <a:spcPts val="300"/>
              </a:spcAft>
              <a:buNone/>
            </a:pPr>
            <a:endParaRPr sz="1000">
              <a:solidFill>
                <a:schemeClr val="lt1"/>
              </a:solidFill>
              <a:latin typeface="Georgia"/>
              <a:ea typeface="Georgia"/>
              <a:cs typeface="Georgia"/>
              <a:sym typeface="Georgia"/>
            </a:endParaRPr>
          </a:p>
        </p:txBody>
      </p:sp>
      <p:pic>
        <p:nvPicPr>
          <p:cNvPr id="7" name="Audio 6" descr="Audio icon">
            <a:extLst>
              <a:ext uri="{FF2B5EF4-FFF2-40B4-BE49-F238E27FC236}">
                <a16:creationId xmlns:a16="http://schemas.microsoft.com/office/drawing/2014/main" id="{1419A038-3494-F79D-0707-1C64D43736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763"/>
    </mc:Choice>
    <mc:Fallback xmlns="">
      <p:transition spd="slow" advTm="23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2790994bbd3_0_43"/>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3.11 (2016) - Deleted (2023) </a:t>
            </a:r>
            <a:endParaRPr sz="2840"/>
          </a:p>
        </p:txBody>
      </p:sp>
      <p:graphicFrame>
        <p:nvGraphicFramePr>
          <p:cNvPr id="487" name="Google Shape;487;g2790994bbd3_0_43"/>
          <p:cNvGraphicFramePr/>
          <p:nvPr>
            <p:extLst>
              <p:ext uri="{D42A27DB-BD31-4B8C-83A1-F6EECF244321}">
                <p14:modId xmlns:p14="http://schemas.microsoft.com/office/powerpoint/2010/main" val="1060691644"/>
              </p:ext>
            </p:extLst>
          </p:nvPr>
        </p:nvGraphicFramePr>
        <p:xfrm>
          <a:off x="77492" y="627681"/>
          <a:ext cx="9016058" cy="2339083"/>
        </p:xfrm>
        <a:graphic>
          <a:graphicData uri="http://schemas.openxmlformats.org/drawingml/2006/table">
            <a:tbl>
              <a:tblPr firstRow="1">
                <a:noFill/>
                <a:tableStyleId>{FB98DC81-043D-44E7-B2EB-296EABE74DB7}</a:tableStyleId>
              </a:tblPr>
              <a:tblGrid>
                <a:gridCol w="4419688">
                  <a:extLst>
                    <a:ext uri="{9D8B030D-6E8A-4147-A177-3AD203B41FA5}">
                      <a16:colId xmlns:a16="http://schemas.microsoft.com/office/drawing/2014/main" val="20000"/>
                    </a:ext>
                  </a:extLst>
                </a:gridCol>
                <a:gridCol w="4596370">
                  <a:extLst>
                    <a:ext uri="{9D8B030D-6E8A-4147-A177-3AD203B41FA5}">
                      <a16:colId xmlns:a16="http://schemas.microsoft.com/office/drawing/2014/main" val="20001"/>
                    </a:ext>
                  </a:extLst>
                </a:gridCol>
              </a:tblGrid>
              <a:tr h="351813">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1973353">
                <a:tc>
                  <a:txBody>
                    <a:bodyPr/>
                    <a:lstStyle/>
                    <a:p>
                      <a:pPr marL="0" lvl="0" indent="0" algn="l" rtl="0">
                        <a:spcBef>
                          <a:spcPts val="0"/>
                        </a:spcBef>
                        <a:spcAft>
                          <a:spcPts val="0"/>
                        </a:spcAft>
                        <a:buNone/>
                      </a:pPr>
                      <a:r>
                        <a:rPr lang="en-US" sz="1000" b="1">
                          <a:latin typeface="Georgia"/>
                          <a:ea typeface="Georgia"/>
                          <a:cs typeface="Georgia"/>
                          <a:sym typeface="Georgia"/>
                        </a:rPr>
                        <a:t>3.11 The student will identify and draw representations of points, lines, line segments, rays, and angles. </a:t>
                      </a:r>
                      <a:r>
                        <a:rPr lang="en-US" sz="1000" b="0">
                          <a:solidFill>
                            <a:srgbClr val="C00000"/>
                          </a:solidFill>
                          <a:latin typeface="Georgia"/>
                          <a:ea typeface="Georgia"/>
                          <a:cs typeface="Georgia"/>
                          <a:sym typeface="Georgia"/>
                        </a:rPr>
                        <a:t>[deleted]</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Identify examples of points, lines, line segments, rays, and angles.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Describe endpoints and vertices as they relate to lines, line segments, rays, and angles.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Draw representations of points, line segments, rays, angles, and lines, using a ruler or straightedge.</a:t>
                      </a: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b="1">
                          <a:solidFill>
                            <a:srgbClr val="000000"/>
                          </a:solidFill>
                          <a:latin typeface="Georgia"/>
                          <a:ea typeface="Georgia"/>
                          <a:cs typeface="Georgia"/>
                          <a:sym typeface="Georgia"/>
                        </a:rPr>
                        <a:t>[Included in Grade 4]</a:t>
                      </a:r>
                      <a:endParaRPr sz="1000">
                        <a:solidFill>
                          <a:srgbClr val="000000"/>
                        </a:solidFill>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88" name="Google Shape;488;g2790994bbd3_0_43"/>
          <p:cNvSpPr txBox="1"/>
          <p:nvPr/>
        </p:nvSpPr>
        <p:spPr>
          <a:xfrm>
            <a:off x="0" y="4231036"/>
            <a:ext cx="9144000" cy="912463"/>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Identifying and drawing representations of points, lines, line segments, rays, and angles has been removed from the Grade 3 mathematics standards </a:t>
            </a:r>
            <a:endParaRPr sz="1000">
              <a:solidFill>
                <a:schemeClr val="lt1"/>
              </a:solidFill>
              <a:latin typeface="Georgia"/>
              <a:ea typeface="Georgia"/>
              <a:cs typeface="Georgia"/>
              <a:sym typeface="Georgia"/>
            </a:endParaRPr>
          </a:p>
          <a:p>
            <a:pPr marL="457200" lvl="0" indent="0" algn="l" rtl="0">
              <a:spcBef>
                <a:spcPts val="0"/>
              </a:spcBef>
              <a:spcAft>
                <a:spcPts val="300"/>
              </a:spcAft>
              <a:buNone/>
            </a:pPr>
            <a:endParaRPr sz="1000">
              <a:solidFill>
                <a:schemeClr val="lt1"/>
              </a:solidFill>
              <a:latin typeface="Georgia"/>
              <a:ea typeface="Georgia"/>
              <a:cs typeface="Georgia"/>
              <a:sym typeface="Georgia"/>
            </a:endParaRPr>
          </a:p>
        </p:txBody>
      </p:sp>
      <p:pic>
        <p:nvPicPr>
          <p:cNvPr id="7" name="Audio 6" descr="Audio icon">
            <a:extLst>
              <a:ext uri="{FF2B5EF4-FFF2-40B4-BE49-F238E27FC236}">
                <a16:creationId xmlns:a16="http://schemas.microsoft.com/office/drawing/2014/main" id="{30E6946B-F987-B76F-C957-ADF9700F5F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530"/>
    </mc:Choice>
    <mc:Fallback xmlns="">
      <p:transition spd="slow" advTm="2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2790994bbd3_0_50"/>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3.12 (2016) - 3.MG.4 (2023) </a:t>
            </a:r>
            <a:endParaRPr sz="2840"/>
          </a:p>
        </p:txBody>
      </p:sp>
      <p:graphicFrame>
        <p:nvGraphicFramePr>
          <p:cNvPr id="494" name="Google Shape;494;g2790994bbd3_0_50"/>
          <p:cNvGraphicFramePr/>
          <p:nvPr>
            <p:extLst>
              <p:ext uri="{D42A27DB-BD31-4B8C-83A1-F6EECF244321}">
                <p14:modId xmlns:p14="http://schemas.microsoft.com/office/powerpoint/2010/main" val="3525263341"/>
              </p:ext>
            </p:extLst>
          </p:nvPr>
        </p:nvGraphicFramePr>
        <p:xfrm>
          <a:off x="75594" y="597738"/>
          <a:ext cx="8992811" cy="3449290"/>
        </p:xfrm>
        <a:graphic>
          <a:graphicData uri="http://schemas.openxmlformats.org/drawingml/2006/table">
            <a:tbl>
              <a:tblPr firstRow="1">
                <a:noFill/>
                <a:tableStyleId>{FB98DC81-043D-44E7-B2EB-296EABE74DB7}</a:tableStyleId>
              </a:tblPr>
              <a:tblGrid>
                <a:gridCol w="4408293">
                  <a:extLst>
                    <a:ext uri="{9D8B030D-6E8A-4147-A177-3AD203B41FA5}">
                      <a16:colId xmlns:a16="http://schemas.microsoft.com/office/drawing/2014/main" val="20000"/>
                    </a:ext>
                  </a:extLst>
                </a:gridCol>
                <a:gridCol w="4584518">
                  <a:extLst>
                    <a:ext uri="{9D8B030D-6E8A-4147-A177-3AD203B41FA5}">
                      <a16:colId xmlns:a16="http://schemas.microsoft.com/office/drawing/2014/main" val="20001"/>
                    </a:ext>
                  </a:extLst>
                </a:gridCol>
              </a:tblGrid>
              <a:tr h="356033">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001806">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3.12 The student will </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define polygon; </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identify and name polygons with 10 or fewer sides; and </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combine and subdivide polygons with three or four sides and name the resulting polygon(s). </a:t>
                      </a: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Define polygon.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Classify figures as polygons or not polygons.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and name polygons with 10 or fewer sides in various orientations:  triangle is a three-sided polygon; quadrilateral is a four-sided polygon; pentagon is a five-sided polygon; hexagon is a six-sided polygon; heptagon is a seven-sided polygon; octagon is an eight-sided polygon; nonagon is a nine-sided polygon; and decagon is a ten-sided polygon. (b)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Combine no more than three polygons, where each has three or four sides, and name the resulting polygon. (c)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Subdivide a three-sided or four-sided polygon into no more than three parts and name the resulting polygon(s). (c)</a:t>
                      </a:r>
                      <a:endParaRPr sz="1000">
                        <a:latin typeface="Georgia"/>
                        <a:ea typeface="Georgia"/>
                        <a:cs typeface="Georgia"/>
                        <a:sym typeface="Georgia"/>
                      </a:endParaRPr>
                    </a:p>
                    <a:p>
                      <a:pPr marL="342900" lvl="0" indent="0" algn="l" rtl="0">
                        <a:spcBef>
                          <a:spcPts val="300"/>
                        </a:spcBef>
                        <a:spcAft>
                          <a:spcPts val="300"/>
                        </a:spcAft>
                        <a:buNone/>
                      </a:pP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3.MG.4  The student will identify, describe, classify, compare, combine, and subdivide polygons. </a:t>
                      </a:r>
                      <a:endParaRPr sz="1000" b="1">
                        <a:solidFill>
                          <a:srgbClr val="20202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latin typeface="Georgia"/>
                          <a:ea typeface="Georgia"/>
                          <a:cs typeface="Georgia"/>
                          <a:sym typeface="Georgia"/>
                        </a:rPr>
                        <a:t>Describe a polygon as a closed plane figure composed of at least three line segments that do not cross.</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Classify figures as polygons or not polygons and justify reasoning.</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Identify and describe </a:t>
                      </a:r>
                      <a:r>
                        <a:rPr lang="en-US" sz="1000">
                          <a:solidFill>
                            <a:srgbClr val="C00000"/>
                          </a:solidFill>
                          <a:latin typeface="Georgia"/>
                          <a:ea typeface="Georgia"/>
                          <a:cs typeface="Georgia"/>
                          <a:sym typeface="Georgia"/>
                        </a:rPr>
                        <a:t>triangles, quadrilaterals, pentagons, hexagons, and octagons</a:t>
                      </a:r>
                      <a:r>
                        <a:rPr lang="en-US" sz="1000">
                          <a:latin typeface="Georgia"/>
                          <a:ea typeface="Georgia"/>
                          <a:cs typeface="Georgia"/>
                          <a:sym typeface="Georgia"/>
                        </a:rPr>
                        <a:t> in various orientations, with and without contexts.</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Identify and name examples of polygons (triangles, quadrilaterals, pentagons, hexagons, octagons) in the environment.</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solidFill>
                            <a:srgbClr val="C00000"/>
                          </a:solidFill>
                          <a:latin typeface="Georgia"/>
                          <a:ea typeface="Georgia"/>
                          <a:cs typeface="Georgia"/>
                          <a:sym typeface="Georgia"/>
                        </a:rPr>
                        <a:t>Classify and compare polygons (triangles, quadrilaterals, pentagons, hexagons, octagons).</a:t>
                      </a:r>
                      <a:endParaRPr sz="1000">
                        <a:solidFill>
                          <a:srgbClr val="C0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Combine no more than three polygons, where each has three or four sides, and name the resulting polygon (triangles, quadrilaterals, pentagons, hexagons, octagons). </a:t>
                      </a:r>
                      <a:endParaRPr sz="1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a:latin typeface="Georgia"/>
                          <a:ea typeface="Georgia"/>
                          <a:cs typeface="Georgia"/>
                          <a:sym typeface="Georgia"/>
                        </a:rPr>
                        <a:t>Subdivide a three-sided or four-sided polygon into no more than three parts and name the resulting polygons.</a:t>
                      </a:r>
                      <a:endParaRPr sz="1000" b="1">
                        <a:solidFill>
                          <a:srgbClr val="980000"/>
                        </a:solidFill>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95" name="Google Shape;495;g2790994bbd3_0_50"/>
          <p:cNvSpPr txBox="1"/>
          <p:nvPr/>
        </p:nvSpPr>
        <p:spPr>
          <a:xfrm>
            <a:off x="0" y="4215538"/>
            <a:ext cx="9144000" cy="927962"/>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Polygons are limited to triangles, quadrilaterals, pentagons, hexagons, and octagons</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Classify and compare polygons </a:t>
            </a:r>
            <a:endParaRPr sz="1000">
              <a:solidFill>
                <a:schemeClr val="lt1"/>
              </a:solidFill>
              <a:latin typeface="Georgia"/>
              <a:ea typeface="Georgia"/>
              <a:cs typeface="Georgia"/>
              <a:sym typeface="Georgia"/>
            </a:endParaRPr>
          </a:p>
        </p:txBody>
      </p:sp>
      <p:pic>
        <p:nvPicPr>
          <p:cNvPr id="496" name="Google Shape;496;g2790994bbd3_0_5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179653" y="2573946"/>
            <a:ext cx="578594" cy="472938"/>
          </a:xfrm>
          <a:prstGeom prst="rect">
            <a:avLst/>
          </a:prstGeom>
          <a:noFill/>
          <a:ln>
            <a:noFill/>
          </a:ln>
        </p:spPr>
      </p:pic>
      <p:pic>
        <p:nvPicPr>
          <p:cNvPr id="7" name="Audio 6" descr="Audio icon">
            <a:extLst>
              <a:ext uri="{FF2B5EF4-FFF2-40B4-BE49-F238E27FC236}">
                <a16:creationId xmlns:a16="http://schemas.microsoft.com/office/drawing/2014/main" id="{3AF1D36C-8E10-C3AB-B504-E0A391AC2B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098"/>
    </mc:Choice>
    <mc:Fallback xmlns="">
      <p:transition spd="slow" advTm="41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2790994bbd3_0_57"/>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3.13 (2016) - Deleted (2023) </a:t>
            </a:r>
            <a:endParaRPr sz="2840"/>
          </a:p>
        </p:txBody>
      </p:sp>
      <p:graphicFrame>
        <p:nvGraphicFramePr>
          <p:cNvPr id="502" name="Google Shape;502;g2790994bbd3_0_57"/>
          <p:cNvGraphicFramePr/>
          <p:nvPr>
            <p:extLst>
              <p:ext uri="{D42A27DB-BD31-4B8C-83A1-F6EECF244321}">
                <p14:modId xmlns:p14="http://schemas.microsoft.com/office/powerpoint/2010/main" val="965743651"/>
              </p:ext>
            </p:extLst>
          </p:nvPr>
        </p:nvGraphicFramePr>
        <p:xfrm>
          <a:off x="121600" y="612182"/>
          <a:ext cx="8971950" cy="1774781"/>
        </p:xfrm>
        <a:graphic>
          <a:graphicData uri="http://schemas.openxmlformats.org/drawingml/2006/table">
            <a:tbl>
              <a:tblPr firstRow="1">
                <a:noFill/>
                <a:tableStyleId>{FB98DC81-043D-44E7-B2EB-296EABE74DB7}</a:tableStyleId>
              </a:tblPr>
              <a:tblGrid>
                <a:gridCol w="4398066">
                  <a:extLst>
                    <a:ext uri="{9D8B030D-6E8A-4147-A177-3AD203B41FA5}">
                      <a16:colId xmlns:a16="http://schemas.microsoft.com/office/drawing/2014/main" val="20000"/>
                    </a:ext>
                  </a:extLst>
                </a:gridCol>
                <a:gridCol w="4573884">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1409051">
                <a:tc>
                  <a:txBody>
                    <a:bodyPr/>
                    <a:lstStyle/>
                    <a:p>
                      <a:pPr marL="0" lvl="0" indent="0" algn="l" rtl="0">
                        <a:spcBef>
                          <a:spcPts val="0"/>
                        </a:spcBef>
                        <a:spcAft>
                          <a:spcPts val="0"/>
                        </a:spcAft>
                        <a:buNone/>
                      </a:pPr>
                      <a:r>
                        <a:rPr lang="en-US" sz="1000" b="1">
                          <a:latin typeface="Georgia"/>
                          <a:ea typeface="Georgia"/>
                          <a:cs typeface="Georgia"/>
                          <a:sym typeface="Georgia"/>
                        </a:rPr>
                        <a:t>3.13 The student will identify and describe congruent and noncongruent figures. </a:t>
                      </a:r>
                      <a:r>
                        <a:rPr lang="en-US" sz="1000">
                          <a:solidFill>
                            <a:srgbClr val="980000"/>
                          </a:solidFill>
                          <a:latin typeface="Georgia"/>
                          <a:ea typeface="Georgia"/>
                          <a:cs typeface="Georgia"/>
                          <a:sym typeface="Georgia"/>
                        </a:rPr>
                        <a:t>[Deleted; moved to Grade 2]</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Identify examples of congruent and noncongruent figures.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Determine and explain why plane figures are congruent or noncongruent.</a:t>
                      </a: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b="1">
                          <a:solidFill>
                            <a:srgbClr val="000000"/>
                          </a:solidFill>
                          <a:latin typeface="Georgia"/>
                          <a:ea typeface="Georgia"/>
                          <a:cs typeface="Georgia"/>
                          <a:sym typeface="Georgia"/>
                        </a:rPr>
                        <a:t>[Moved to Grade 2]</a:t>
                      </a:r>
                      <a:endParaRPr sz="1000" b="1">
                        <a:solidFill>
                          <a:srgbClr val="000000"/>
                        </a:solidFill>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03" name="Google Shape;503;g2790994bbd3_0_57"/>
          <p:cNvSpPr txBox="1"/>
          <p:nvPr/>
        </p:nvSpPr>
        <p:spPr>
          <a:xfrm>
            <a:off x="0" y="4386020"/>
            <a:ext cx="9144000" cy="75748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Identifying and describing congruent and noncongruent figures has been removed from the grade 3 mathematics standards </a:t>
            </a:r>
            <a:endParaRPr sz="1000">
              <a:solidFill>
                <a:schemeClr val="lt1"/>
              </a:solidFill>
              <a:latin typeface="Georgia"/>
              <a:ea typeface="Georgia"/>
              <a:cs typeface="Georgia"/>
              <a:sym typeface="Georgia"/>
            </a:endParaRPr>
          </a:p>
        </p:txBody>
      </p:sp>
      <p:pic>
        <p:nvPicPr>
          <p:cNvPr id="7" name="Audio 6" descr="Audio icon">
            <a:extLst>
              <a:ext uri="{FF2B5EF4-FFF2-40B4-BE49-F238E27FC236}">
                <a16:creationId xmlns:a16="http://schemas.microsoft.com/office/drawing/2014/main" id="{BAB3897E-745A-387C-EBC2-12D97F7219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844"/>
    </mc:Choice>
    <mc:Fallback xmlns="">
      <p:transition spd="slow" advTm="25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1e5fa75be59_0_30"/>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Probability and Statistics</a:t>
            </a:r>
            <a:endParaRPr b="1"/>
          </a:p>
        </p:txBody>
      </p:sp>
      <p:pic>
        <p:nvPicPr>
          <p:cNvPr id="7" name="Audio 6" descr="Audio icon">
            <a:extLst>
              <a:ext uri="{FF2B5EF4-FFF2-40B4-BE49-F238E27FC236}">
                <a16:creationId xmlns:a16="http://schemas.microsoft.com/office/drawing/2014/main" id="{8C74D1DA-A182-C68C-FCB2-93C837EE79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07"/>
    </mc:Choice>
    <mc:Fallback xmlns="">
      <p:transition spd="slow" advTm="9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
          <p:cNvSpPr txBox="1">
            <a:spLocks noGrp="1"/>
          </p:cNvSpPr>
          <p:nvPr>
            <p:ph type="title"/>
          </p:nvPr>
        </p:nvSpPr>
        <p:spPr>
          <a:xfrm>
            <a:off x="628650" y="1372019"/>
            <a:ext cx="7886700" cy="1532143"/>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ct val="111111"/>
              <a:buFont typeface="Georgia"/>
              <a:buNone/>
            </a:pPr>
            <a:r>
              <a:rPr lang="en-US"/>
              <a:t>2023 Mathematics Standards of Learning Focus</a:t>
            </a:r>
            <a:endParaRPr/>
          </a:p>
        </p:txBody>
      </p:sp>
      <p:sp>
        <p:nvSpPr>
          <p:cNvPr id="208" name="Google Shape;208;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pic>
        <p:nvPicPr>
          <p:cNvPr id="4" name="Audio 3" descr="Audio icon">
            <a:hlinkClick r:id="" action="ppaction://media"/>
            <a:extLst>
              <a:ext uri="{FF2B5EF4-FFF2-40B4-BE49-F238E27FC236}">
                <a16:creationId xmlns:a16="http://schemas.microsoft.com/office/drawing/2014/main" id="{E8EEDAC5-943C-D400-A275-5B25450D36A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13674628"/>
      </p:ext>
    </p:extLst>
  </p:cSld>
  <p:clrMapOvr>
    <a:masterClrMapping/>
  </p:clrMapOvr>
  <mc:AlternateContent xmlns:mc="http://schemas.openxmlformats.org/markup-compatibility/2006" xmlns:p14="http://schemas.microsoft.com/office/powerpoint/2010/main">
    <mc:Choice Requires="p14">
      <p:transition spd="slow" p14:dur="2000" advTm="9533"/>
    </mc:Choice>
    <mc:Fallback xmlns="">
      <p:transition spd="slow" advTm="9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2790994bbd3_0_70"/>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3.14 (2016) - deleted (2023) </a:t>
            </a:r>
            <a:endParaRPr sz="2840"/>
          </a:p>
        </p:txBody>
      </p:sp>
      <p:graphicFrame>
        <p:nvGraphicFramePr>
          <p:cNvPr id="514" name="Google Shape;514;g2790994bbd3_0_70"/>
          <p:cNvGraphicFramePr/>
          <p:nvPr>
            <p:extLst>
              <p:ext uri="{D42A27DB-BD31-4B8C-83A1-F6EECF244321}">
                <p14:modId xmlns:p14="http://schemas.microsoft.com/office/powerpoint/2010/main" val="3231716678"/>
              </p:ext>
            </p:extLst>
          </p:nvPr>
        </p:nvGraphicFramePr>
        <p:xfrm>
          <a:off x="131736" y="643180"/>
          <a:ext cx="8961814" cy="2488800"/>
        </p:xfrm>
        <a:graphic>
          <a:graphicData uri="http://schemas.openxmlformats.org/drawingml/2006/table">
            <a:tbl>
              <a:tblPr firstRow="1">
                <a:noFill/>
                <a:tableStyleId>{FB98DC81-043D-44E7-B2EB-296EABE74DB7}</a:tableStyleId>
              </a:tblPr>
              <a:tblGrid>
                <a:gridCol w="4393098">
                  <a:extLst>
                    <a:ext uri="{9D8B030D-6E8A-4147-A177-3AD203B41FA5}">
                      <a16:colId xmlns:a16="http://schemas.microsoft.com/office/drawing/2014/main" val="20000"/>
                    </a:ext>
                  </a:extLst>
                </a:gridCol>
                <a:gridCol w="4568716">
                  <a:extLst>
                    <a:ext uri="{9D8B030D-6E8A-4147-A177-3AD203B41FA5}">
                      <a16:colId xmlns:a16="http://schemas.microsoft.com/office/drawing/2014/main" val="20001"/>
                    </a:ext>
                  </a:extLst>
                </a:gridCol>
              </a:tblGrid>
              <a:tr h="3505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123070">
                <a:tc>
                  <a:txBody>
                    <a:bodyPr/>
                    <a:lstStyle/>
                    <a:p>
                      <a:pPr marL="0" lvl="0" indent="0" algn="l" rtl="0">
                        <a:spcBef>
                          <a:spcPts val="0"/>
                        </a:spcBef>
                        <a:spcAft>
                          <a:spcPts val="0"/>
                        </a:spcAft>
                        <a:buNone/>
                      </a:pPr>
                      <a:r>
                        <a:rPr lang="en-US" sz="1000" b="1">
                          <a:latin typeface="Georgia"/>
                          <a:ea typeface="Georgia"/>
                          <a:cs typeface="Georgia"/>
                          <a:sym typeface="Georgia"/>
                        </a:rPr>
                        <a:t>3.14 The student will investigate and describe the concept of probability as a measurement of chance and list possible outcomes for a single event.  </a:t>
                      </a:r>
                      <a:r>
                        <a:rPr lang="en-US" sz="1000">
                          <a:solidFill>
                            <a:srgbClr val="980000"/>
                          </a:solidFill>
                          <a:latin typeface="Georgia"/>
                          <a:ea typeface="Georgia"/>
                          <a:cs typeface="Georgia"/>
                          <a:sym typeface="Georgia"/>
                        </a:rPr>
                        <a:t>[Deleted; included in Grade 4]</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Define probability as the measurement of chance that an event will happen.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List all possible outcomes for a single event (e.g., heads and tails are the two possible outcomes of flipping a coin). Limit the number of outcomes to 12 or fewer.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Describe the degree of likelihood of an outcome occurring using terms such as </a:t>
                      </a:r>
                      <a:r>
                        <a:rPr lang="en-US" sz="1000" i="1">
                          <a:latin typeface="Georgia"/>
                          <a:ea typeface="Georgia"/>
                          <a:cs typeface="Georgia"/>
                          <a:sym typeface="Georgia"/>
                        </a:rPr>
                        <a:t>impossible, unlikely, equally likely, likely,</a:t>
                      </a:r>
                      <a:r>
                        <a:rPr lang="en-US" sz="1000">
                          <a:latin typeface="Georgia"/>
                          <a:ea typeface="Georgia"/>
                          <a:cs typeface="Georgia"/>
                          <a:sym typeface="Georgia"/>
                        </a:rPr>
                        <a:t> and </a:t>
                      </a:r>
                      <a:r>
                        <a:rPr lang="en-US" sz="1000" i="1">
                          <a:latin typeface="Georgia"/>
                          <a:ea typeface="Georgia"/>
                          <a:cs typeface="Georgia"/>
                          <a:sym typeface="Georgia"/>
                        </a:rPr>
                        <a:t>certain</a:t>
                      </a:r>
                      <a:r>
                        <a:rPr lang="en-US" sz="1000">
                          <a:latin typeface="Georgia"/>
                          <a:ea typeface="Georgia"/>
                          <a:cs typeface="Georgia"/>
                          <a:sym typeface="Georgia"/>
                        </a:rPr>
                        <a:t>.</a:t>
                      </a:r>
                      <a:endParaRPr sz="8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000" b="1">
                          <a:solidFill>
                            <a:srgbClr val="000000"/>
                          </a:solidFill>
                          <a:latin typeface="Georgia"/>
                          <a:ea typeface="Georgia"/>
                          <a:cs typeface="Georgia"/>
                          <a:sym typeface="Georgia"/>
                        </a:rPr>
                        <a:t>[Included in Grade 4]</a:t>
                      </a:r>
                      <a:endParaRPr sz="1000" b="1">
                        <a:solidFill>
                          <a:srgbClr val="000000"/>
                        </a:solidFill>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15" name="Google Shape;515;g2790994bbd3_0_70"/>
          <p:cNvSpPr txBox="1"/>
          <p:nvPr/>
        </p:nvSpPr>
        <p:spPr>
          <a:xfrm>
            <a:off x="0" y="4347274"/>
            <a:ext cx="9144000" cy="796225"/>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Investigating and describing the concept of probability has been removed from the Grade 3 mathematics standards </a:t>
            </a:r>
            <a:endParaRPr sz="1000">
              <a:solidFill>
                <a:schemeClr val="lt1"/>
              </a:solidFill>
              <a:latin typeface="Georgia"/>
              <a:ea typeface="Georgia"/>
              <a:cs typeface="Georgia"/>
              <a:sym typeface="Georgia"/>
            </a:endParaRPr>
          </a:p>
          <a:p>
            <a:pPr marL="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11" name="Audio 10" descr="Audio icon">
            <a:extLst>
              <a:ext uri="{FF2B5EF4-FFF2-40B4-BE49-F238E27FC236}">
                <a16:creationId xmlns:a16="http://schemas.microsoft.com/office/drawing/2014/main" id="{83A03927-FFD9-1BCE-993F-8F66E67A8F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725"/>
    </mc:Choice>
    <mc:Fallback xmlns="">
      <p:transition spd="slow" advTm="31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2790994bbd3_0_76"/>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3.15 (2016) - 3.PS.1 (2023) 1 of 2 </a:t>
            </a:r>
            <a:endParaRPr sz="2840"/>
          </a:p>
        </p:txBody>
      </p:sp>
      <p:graphicFrame>
        <p:nvGraphicFramePr>
          <p:cNvPr id="521" name="Google Shape;521;g2790994bbd3_0_76"/>
          <p:cNvGraphicFramePr/>
          <p:nvPr>
            <p:extLst>
              <p:ext uri="{D42A27DB-BD31-4B8C-83A1-F6EECF244321}">
                <p14:modId xmlns:p14="http://schemas.microsoft.com/office/powerpoint/2010/main" val="845511907"/>
              </p:ext>
            </p:extLst>
          </p:nvPr>
        </p:nvGraphicFramePr>
        <p:xfrm>
          <a:off x="71720" y="590924"/>
          <a:ext cx="9000559" cy="3601690"/>
        </p:xfrm>
        <a:graphic>
          <a:graphicData uri="http://schemas.openxmlformats.org/drawingml/2006/table">
            <a:tbl>
              <a:tblPr firstRow="1">
                <a:noFill/>
                <a:tableStyleId>{FB98DC81-043D-44E7-B2EB-296EABE74DB7}</a:tableStyleId>
              </a:tblPr>
              <a:tblGrid>
                <a:gridCol w="4412091">
                  <a:extLst>
                    <a:ext uri="{9D8B030D-6E8A-4147-A177-3AD203B41FA5}">
                      <a16:colId xmlns:a16="http://schemas.microsoft.com/office/drawing/2014/main" val="20000"/>
                    </a:ext>
                  </a:extLst>
                </a:gridCol>
                <a:gridCol w="4588468">
                  <a:extLst>
                    <a:ext uri="{9D8B030D-6E8A-4147-A177-3AD203B41FA5}">
                      <a16:colId xmlns:a16="http://schemas.microsoft.com/office/drawing/2014/main" val="20001"/>
                    </a:ext>
                  </a:extLst>
                </a:gridCol>
              </a:tblGrid>
              <a:tr h="354786">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139132">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3.15 The student will </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collect, organize, and represent data in pictographs or bar graphs; and </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read and interpret data represented in pictographs and bar graphs.</a:t>
                      </a:r>
                      <a:endParaRPr sz="1000" b="1">
                        <a:latin typeface="Georgia"/>
                        <a:ea typeface="Georgia"/>
                        <a:cs typeface="Georgia"/>
                        <a:sym typeface="Georgia"/>
                      </a:endParaRPr>
                    </a:p>
                    <a:p>
                      <a:pPr marL="64008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Formulate questions to investigate.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Design data investigations to answer formulated questions, limiting the number of categories for data collection to four.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Collect and organize data, using various forms of data collections (e.g., surveys, polls, questionnaires, scientific experiments, observations).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Represent data in a pictograph (limited to 16 or fewer data points for no more than four categories).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Represent data in a bar graph (limited to 16 or fewer data points for no more than four categories). (a)  </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label each axis on a bar graph and give the bar graph a title. Limit increments on the numerical axis to whole numbers representing multiples of 1, 2, 5, or 10. (a)  </a:t>
                      </a: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02919" lvl="0" indent="-502919" algn="l" rtl="0">
                        <a:spcBef>
                          <a:spcPts val="0"/>
                        </a:spcBef>
                        <a:spcAft>
                          <a:spcPts val="0"/>
                        </a:spcAft>
                        <a:buNone/>
                      </a:pPr>
                      <a:r>
                        <a:rPr lang="en-US" sz="1000" b="1">
                          <a:solidFill>
                            <a:srgbClr val="202020"/>
                          </a:solidFill>
                          <a:latin typeface="Georgia"/>
                          <a:ea typeface="Georgia"/>
                          <a:cs typeface="Georgia"/>
                          <a:sym typeface="Georgia"/>
                        </a:rPr>
                        <a:t>3.PS.1  The student will </a:t>
                      </a:r>
                      <a:r>
                        <a:rPr lang="en-US" sz="1000" b="1">
                          <a:solidFill>
                            <a:srgbClr val="000000"/>
                          </a:solidFill>
                          <a:latin typeface="Georgia"/>
                          <a:ea typeface="Georgia"/>
                          <a:cs typeface="Georgia"/>
                          <a:sym typeface="Georgia"/>
                        </a:rPr>
                        <a:t>apply the data cycle (formulate questions; collect or acquire data; organize and represent data; and analyze data and communicate results) with a focus on pictographs and bar graphs. </a:t>
                      </a:r>
                      <a:endParaRPr sz="1000" b="1">
                        <a:solidFill>
                          <a:srgbClr val="00000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a:highlight>
                            <a:srgbClr val="FFFFFF"/>
                          </a:highlight>
                          <a:latin typeface="Georgia"/>
                          <a:ea typeface="Georgia"/>
                          <a:cs typeface="Georgia"/>
                          <a:sym typeface="Georgia"/>
                        </a:rPr>
                        <a:t>Formulate questions that require the collection or acquisition of data.</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 </a:t>
                      </a:r>
                      <a:r>
                        <a:rPr lang="en-US" sz="1000">
                          <a:solidFill>
                            <a:srgbClr val="C00000"/>
                          </a:solidFill>
                          <a:latin typeface="Georgia"/>
                          <a:ea typeface="Georgia"/>
                          <a:cs typeface="Georgia"/>
                          <a:sym typeface="Georgia"/>
                        </a:rPr>
                        <a:t>Determine the data needed to answer a formulated question and collect or acquire existing data (limited to 30 or fewer data points for no more than eight categories) using various methods (e.g., polls, observations, tallies).</a:t>
                      </a:r>
                      <a:endParaRPr sz="1000">
                        <a:solidFill>
                          <a:srgbClr val="C0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Organize and represent a data set using pictographs that include an appropriate title, labeled axes, and key. Each pictograph symbol should represent 1, 2, 5 or 10 data points.</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Organize and represent a data set using bar graphs with a title and labeled axes, with and without the use of technology tools. Determine and use an appropriate scale (increments limited to multiples of 1, 2, 5 or 10).</a:t>
                      </a: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22" name="Google Shape;522;g2790994bbd3_0_76"/>
          <p:cNvSpPr txBox="1"/>
          <p:nvPr/>
        </p:nvSpPr>
        <p:spPr>
          <a:xfrm>
            <a:off x="0" y="4339524"/>
            <a:ext cx="9143999" cy="803975"/>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Apply the data cycle with an emphasis on pictographs and bar graphs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An increase in allowable number of data points (up to 30) and number of categories (up to 8) in data collection</a:t>
            </a:r>
            <a:endParaRPr sz="1000">
              <a:solidFill>
                <a:schemeClr val="lt1"/>
              </a:solidFill>
              <a:latin typeface="Georgia"/>
              <a:ea typeface="Georgia"/>
              <a:cs typeface="Georgia"/>
              <a:sym typeface="Georgia"/>
            </a:endParaRPr>
          </a:p>
        </p:txBody>
      </p:sp>
      <p:pic>
        <p:nvPicPr>
          <p:cNvPr id="2" name="Google Shape;496;g2790994bbd3_0_50">
            <a:extLst>
              <a:ext uri="{FF2B5EF4-FFF2-40B4-BE49-F238E27FC236}">
                <a16:creationId xmlns:a16="http://schemas.microsoft.com/office/drawing/2014/main" id="{B0DA66DD-1F08-77F5-952C-4B2571793B57}"/>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479010" y="2051030"/>
            <a:ext cx="431328" cy="386582"/>
          </a:xfrm>
          <a:prstGeom prst="rect">
            <a:avLst/>
          </a:prstGeom>
          <a:noFill/>
          <a:ln>
            <a:noFill/>
          </a:ln>
        </p:spPr>
      </p:pic>
      <p:pic>
        <p:nvPicPr>
          <p:cNvPr id="13" name="Audio 12" descr="Audio icon">
            <a:extLst>
              <a:ext uri="{FF2B5EF4-FFF2-40B4-BE49-F238E27FC236}">
                <a16:creationId xmlns:a16="http://schemas.microsoft.com/office/drawing/2014/main" id="{ADF1746F-4E81-177C-19FD-8A17D3AEFD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472"/>
    </mc:Choice>
    <mc:Fallback xmlns="">
      <p:transition spd="slow" advTm="61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790994bbd3_0_82"/>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3.15 (2016) - 3.PS.1 (2023) 2 of 2 </a:t>
            </a:r>
            <a:endParaRPr sz="2840"/>
          </a:p>
        </p:txBody>
      </p:sp>
      <p:graphicFrame>
        <p:nvGraphicFramePr>
          <p:cNvPr id="528" name="Google Shape;528;g2790994bbd3_0_82"/>
          <p:cNvGraphicFramePr/>
          <p:nvPr>
            <p:extLst>
              <p:ext uri="{D42A27DB-BD31-4B8C-83A1-F6EECF244321}">
                <p14:modId xmlns:p14="http://schemas.microsoft.com/office/powerpoint/2010/main" val="3109615366"/>
              </p:ext>
            </p:extLst>
          </p:nvPr>
        </p:nvGraphicFramePr>
        <p:xfrm>
          <a:off x="71720" y="587084"/>
          <a:ext cx="9000560" cy="4020790"/>
        </p:xfrm>
        <a:graphic>
          <a:graphicData uri="http://schemas.openxmlformats.org/drawingml/2006/table">
            <a:tbl>
              <a:tblPr firstRow="1">
                <a:noFill/>
                <a:tableStyleId>{FB98DC81-043D-44E7-B2EB-296EABE74DB7}</a:tableStyleId>
              </a:tblPr>
              <a:tblGrid>
                <a:gridCol w="4412091">
                  <a:extLst>
                    <a:ext uri="{9D8B030D-6E8A-4147-A177-3AD203B41FA5}">
                      <a16:colId xmlns:a16="http://schemas.microsoft.com/office/drawing/2014/main" val="20000"/>
                    </a:ext>
                  </a:extLst>
                </a:gridCol>
                <a:gridCol w="4588469">
                  <a:extLst>
                    <a:ext uri="{9D8B030D-6E8A-4147-A177-3AD203B41FA5}">
                      <a16:colId xmlns:a16="http://schemas.microsoft.com/office/drawing/2014/main" val="20001"/>
                    </a:ext>
                  </a:extLst>
                </a:gridCol>
              </a:tblGrid>
              <a:tr h="357978">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577583">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3.15 The student will </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collect, organize, and represent data in pictographs or bar graphs; and </a:t>
                      </a:r>
                      <a:endParaRPr sz="1000" b="1">
                        <a:latin typeface="Georgia"/>
                        <a:ea typeface="Georgia"/>
                        <a:cs typeface="Georgia"/>
                        <a:sym typeface="Georgia"/>
                      </a:endParaRPr>
                    </a:p>
                    <a:p>
                      <a:pPr marL="6400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read and interpret data represented in pictographs and bar graphs.</a:t>
                      </a:r>
                      <a:endParaRPr sz="1000" b="1">
                        <a:latin typeface="Georgia"/>
                        <a:ea typeface="Georgia"/>
                        <a:cs typeface="Georgia"/>
                        <a:sym typeface="Georgia"/>
                      </a:endParaRPr>
                    </a:p>
                    <a:p>
                      <a:pPr marL="342900" lvl="0" indent="0" algn="l" rtl="0">
                        <a:spcBef>
                          <a:spcPts val="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Analyze data represented in pictographs and bar graphs, orally and in writing. (b)</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read the information presented on a bar or pictograph (e.g., the title, the categories, the description of the two axes). (b)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Interpret information from pictographs and bar graphs, with up to 30 data points and up to eight categories, describe interpretation orally and by writing at least one sentence. (b) </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describe the categories of data and the data as a whole (e.g., data were collected on preferred ways to cook or prepare eggs — scrambled, fried, hard boiled, and egg salad); (b)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identify parts of the data that have special characteristics, including categories with the greatest, the least, or the same (e.g., most students prefer scrambled eggs); and (b) </a:t>
                      </a:r>
                      <a:endParaRPr sz="1000">
                        <a:latin typeface="Georgia"/>
                        <a:ea typeface="Georgia"/>
                        <a:cs typeface="Georgia"/>
                        <a:sym typeface="Georgia"/>
                      </a:endParaRPr>
                    </a:p>
                    <a:p>
                      <a:pPr marL="685800" lvl="2" indent="-292100" algn="l" rtl="0">
                        <a:spcBef>
                          <a:spcPts val="0"/>
                        </a:spcBef>
                        <a:spcAft>
                          <a:spcPts val="300"/>
                        </a:spcAft>
                        <a:buSzPts val="1000"/>
                        <a:buFont typeface="Georgia"/>
                        <a:buChar char="o"/>
                      </a:pPr>
                      <a:r>
                        <a:rPr lang="en-US" sz="1000">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select a correct interpretation of a graph from a set of interpretations, where one is correct and the remaining are incorrect. (b)</a:t>
                      </a: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02919" lvl="0" indent="-502919" algn="l" rtl="0">
                        <a:spcBef>
                          <a:spcPts val="0"/>
                        </a:spcBef>
                        <a:spcAft>
                          <a:spcPts val="0"/>
                        </a:spcAft>
                        <a:buNone/>
                      </a:pPr>
                      <a:r>
                        <a:rPr lang="en-US" sz="1000" b="1">
                          <a:solidFill>
                            <a:srgbClr val="202020"/>
                          </a:solidFill>
                          <a:latin typeface="Georgia"/>
                          <a:ea typeface="Georgia"/>
                          <a:cs typeface="Georgia"/>
                          <a:sym typeface="Georgia"/>
                        </a:rPr>
                        <a:t>3.PS.1  The student </a:t>
                      </a:r>
                      <a:r>
                        <a:rPr lang="en-US" sz="1000" b="1">
                          <a:solidFill>
                            <a:srgbClr val="000000"/>
                          </a:solidFill>
                          <a:latin typeface="Georgia"/>
                          <a:ea typeface="Georgia"/>
                          <a:cs typeface="Georgia"/>
                          <a:sym typeface="Georgia"/>
                        </a:rPr>
                        <a:t>will apply the data cycle (formulate questions; collect or acquire data; organize and represent data; and analyze data and communicate results) with a focus on pictographs and bar graphs. </a:t>
                      </a:r>
                      <a:endParaRPr sz="1000" b="1">
                        <a:solidFill>
                          <a:srgbClr val="000000"/>
                        </a:solidFill>
                        <a:latin typeface="Georgia"/>
                        <a:ea typeface="Georgia"/>
                        <a:cs typeface="Georgia"/>
                        <a:sym typeface="Georgia"/>
                      </a:endParaRPr>
                    </a:p>
                    <a:p>
                      <a:pPr marL="502919" lvl="0" indent="-502919"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5"/>
                      </a:pPr>
                      <a:r>
                        <a:rPr lang="en-US" sz="1000">
                          <a:latin typeface="Georgia"/>
                          <a:ea typeface="Georgia"/>
                          <a:cs typeface="Georgia"/>
                          <a:sym typeface="Georgia"/>
                        </a:rPr>
                        <a:t>Analyze data represented in pictographs and bar graphs, and communicate results orally and in writing:</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describe the categories of data and the data as a whole (e.g., data were collected on preferred ways to cook or prepare eggs - scrambled, fried, hard-boiled, and egg salad);</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identify parts of the data that have special characteristics, including categories with the greatest, the least, or the same (e.g., most students prefer scrambled eggs);</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solidFill>
                            <a:srgbClr val="C00000"/>
                          </a:solidFill>
                          <a:latin typeface="Georgia"/>
                          <a:ea typeface="Georgia"/>
                          <a:cs typeface="Georgia"/>
                          <a:sym typeface="Georgia"/>
                        </a:rPr>
                        <a:t>make inferences about data represented in pictographs and bar graphs;</a:t>
                      </a:r>
                      <a:endParaRPr sz="1000">
                        <a:solidFill>
                          <a:srgbClr val="C00000"/>
                        </a:solidFill>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solidFill>
                            <a:srgbClr val="C00000"/>
                          </a:solidFill>
                          <a:latin typeface="Georgia"/>
                          <a:ea typeface="Georgia"/>
                          <a:cs typeface="Georgia"/>
                          <a:sym typeface="Georgia"/>
                        </a:rPr>
                        <a:t>use characteristics of the data to draw conclusions about the data and make predictions based on the data (e.g., it is unlikely that a third grader would like hard boiled eggs); </a:t>
                      </a:r>
                      <a:r>
                        <a:rPr lang="en-US" sz="1000">
                          <a:solidFill>
                            <a:srgbClr val="000000"/>
                          </a:solidFill>
                          <a:latin typeface="Georgia"/>
                          <a:ea typeface="Georgia"/>
                          <a:cs typeface="Georgia"/>
                          <a:sym typeface="Georgia"/>
                        </a:rPr>
                        <a:t>and</a:t>
                      </a:r>
                    </a:p>
                    <a:p>
                      <a:pPr marL="685800" lvl="1" indent="-292100" algn="l" rtl="0">
                        <a:spcBef>
                          <a:spcPts val="300"/>
                        </a:spcBef>
                        <a:spcAft>
                          <a:spcPts val="0"/>
                        </a:spcAft>
                        <a:buSzPts val="1000"/>
                        <a:buFont typeface="Georgia"/>
                        <a:buAutoNum type="romanLcParenR"/>
                      </a:pPr>
                      <a:r>
                        <a:rPr lang="en-US" sz="1000">
                          <a:solidFill>
                            <a:srgbClr val="C0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solve one- and two-step addition and subtraction problems using data from pictographs and bar graphs.</a:t>
                      </a:r>
                      <a:endParaRPr sz="1000" b="1">
                        <a:solidFill>
                          <a:srgbClr val="C00000"/>
                        </a:solidFill>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29" name="Google Shape;529;g2790994bbd3_0_82"/>
          <p:cNvSpPr txBox="1"/>
          <p:nvPr/>
        </p:nvSpPr>
        <p:spPr>
          <a:xfrm>
            <a:off x="0" y="4607874"/>
            <a:ext cx="9144000" cy="552816"/>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p>
          <a:p>
            <a:pPr marL="457200" lvl="0" indent="-292100" algn="l" rtl="0">
              <a:spcBef>
                <a:spcPts val="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S</a:t>
            </a:r>
            <a:r>
              <a:rPr lang="en-US" sz="1000">
                <a:solidFill>
                  <a:schemeClr val="lt1"/>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olve one- and two-step addition and subtraction problems using data from pictographs and bar graphs</a:t>
            </a:r>
            <a:endParaRPr lang="en-US" sz="1000">
              <a:solidFill>
                <a:schemeClr val="lt1"/>
              </a:solidFill>
              <a:latin typeface="Georgia"/>
              <a:ea typeface="Georgia"/>
              <a:cs typeface="Georgia"/>
              <a:sym typeface="Georgia"/>
            </a:endParaRPr>
          </a:p>
        </p:txBody>
      </p:sp>
      <p:pic>
        <p:nvPicPr>
          <p:cNvPr id="2" name="Google Shape;496;g2790994bbd3_0_50">
            <a:extLst>
              <a:ext uri="{FF2B5EF4-FFF2-40B4-BE49-F238E27FC236}">
                <a16:creationId xmlns:a16="http://schemas.microsoft.com/office/drawing/2014/main" id="{A7EA354E-4CA0-3FA4-1468-C6E2B967E44B}"/>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515576" y="3040089"/>
            <a:ext cx="467129" cy="403475"/>
          </a:xfrm>
          <a:prstGeom prst="rect">
            <a:avLst/>
          </a:prstGeom>
          <a:noFill/>
          <a:ln>
            <a:noFill/>
          </a:ln>
        </p:spPr>
      </p:pic>
      <p:pic>
        <p:nvPicPr>
          <p:cNvPr id="3" name="Google Shape;496;g2790994bbd3_0_50">
            <a:extLst>
              <a:ext uri="{FF2B5EF4-FFF2-40B4-BE49-F238E27FC236}">
                <a16:creationId xmlns:a16="http://schemas.microsoft.com/office/drawing/2014/main" id="{458CF9A4-DBA2-7CF3-61AE-7C92DD455CE6}"/>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515576" y="3881447"/>
            <a:ext cx="467129" cy="403475"/>
          </a:xfrm>
          <a:prstGeom prst="rect">
            <a:avLst/>
          </a:prstGeom>
          <a:noFill/>
          <a:ln>
            <a:noFill/>
          </a:ln>
        </p:spPr>
      </p:pic>
      <p:pic>
        <p:nvPicPr>
          <p:cNvPr id="4" name="Google Shape;496;g2790994bbd3_0_50">
            <a:extLst>
              <a:ext uri="{FF2B5EF4-FFF2-40B4-BE49-F238E27FC236}">
                <a16:creationId xmlns:a16="http://schemas.microsoft.com/office/drawing/2014/main" id="{B07C1353-661F-729F-5D03-513CEF631AC8}"/>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515576" y="3403302"/>
            <a:ext cx="467129" cy="403475"/>
          </a:xfrm>
          <a:prstGeom prst="rect">
            <a:avLst/>
          </a:prstGeom>
          <a:noFill/>
          <a:ln>
            <a:noFill/>
          </a:ln>
        </p:spPr>
      </p:pic>
      <p:pic>
        <p:nvPicPr>
          <p:cNvPr id="12" name="Audio 11" descr="Audio icon">
            <a:extLst>
              <a:ext uri="{FF2B5EF4-FFF2-40B4-BE49-F238E27FC236}">
                <a16:creationId xmlns:a16="http://schemas.microsoft.com/office/drawing/2014/main" id="{7F7232AE-EE96-048F-1227-884ED63911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941"/>
    </mc:Choice>
    <mc:Fallback xmlns="">
      <p:transition spd="slow" advTm="45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1e5fa75be59_0_34"/>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Patterns, Functions, and Algebra</a:t>
            </a:r>
            <a:endParaRPr b="1"/>
          </a:p>
        </p:txBody>
      </p:sp>
      <p:pic>
        <p:nvPicPr>
          <p:cNvPr id="7" name="Audio 6" descr="Audio icon">
            <a:extLst>
              <a:ext uri="{FF2B5EF4-FFF2-40B4-BE49-F238E27FC236}">
                <a16:creationId xmlns:a16="http://schemas.microsoft.com/office/drawing/2014/main" id="{F2AB76D2-1524-ABC2-9175-C185DC65D0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45"/>
    </mc:Choice>
    <mc:Fallback xmlns="">
      <p:transition spd="slow" advTm="12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2790994bbd3_0_88"/>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3.16 (2016) - 3.Pfa.1 (2023) </a:t>
            </a:r>
            <a:endParaRPr sz="2840"/>
          </a:p>
        </p:txBody>
      </p:sp>
      <p:graphicFrame>
        <p:nvGraphicFramePr>
          <p:cNvPr id="540" name="Google Shape;540;g2790994bbd3_0_88"/>
          <p:cNvGraphicFramePr/>
          <p:nvPr>
            <p:extLst>
              <p:ext uri="{D42A27DB-BD31-4B8C-83A1-F6EECF244321}">
                <p14:modId xmlns:p14="http://schemas.microsoft.com/office/powerpoint/2010/main" val="1386561"/>
              </p:ext>
            </p:extLst>
          </p:nvPr>
        </p:nvGraphicFramePr>
        <p:xfrm>
          <a:off x="77250" y="626808"/>
          <a:ext cx="8989500" cy="3282476"/>
        </p:xfrm>
        <a:graphic>
          <a:graphicData uri="http://schemas.openxmlformats.org/drawingml/2006/table">
            <a:tbl>
              <a:tblPr firstRow="1">
                <a:noFill/>
                <a:tableStyleId>{FB98DC81-043D-44E7-B2EB-296EABE74DB7}</a:tableStyleId>
              </a:tblPr>
              <a:tblGrid>
                <a:gridCol w="4406669">
                  <a:extLst>
                    <a:ext uri="{9D8B030D-6E8A-4147-A177-3AD203B41FA5}">
                      <a16:colId xmlns:a16="http://schemas.microsoft.com/office/drawing/2014/main" val="20000"/>
                    </a:ext>
                  </a:extLst>
                </a:gridCol>
                <a:gridCol w="4582831">
                  <a:extLst>
                    <a:ext uri="{9D8B030D-6E8A-4147-A177-3AD203B41FA5}">
                      <a16:colId xmlns:a16="http://schemas.microsoft.com/office/drawing/2014/main" val="20001"/>
                    </a:ext>
                  </a:extLst>
                </a:gridCol>
              </a:tblGrid>
              <a:tr h="35375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21241">
                <a:tc>
                  <a:txBody>
                    <a:bodyPr/>
                    <a:lstStyle/>
                    <a:p>
                      <a:pPr marL="0" lvl="0" indent="0" algn="l" rtl="0">
                        <a:spcBef>
                          <a:spcPts val="0"/>
                        </a:spcBef>
                        <a:spcAft>
                          <a:spcPts val="0"/>
                        </a:spcAft>
                        <a:buNone/>
                      </a:pPr>
                      <a:r>
                        <a:rPr lang="en-US" sz="1000" b="1">
                          <a:latin typeface="Georgia"/>
                          <a:ea typeface="Georgia"/>
                          <a:cs typeface="Georgia"/>
                          <a:sym typeface="Georgia"/>
                        </a:rPr>
                        <a:t>3.16 The student will identify, describe, create, and extend patterns found in objects, pictures, numbers, and tables. </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Identify and describe repeating and growing patterns using words, objects, pictures, numbers, and tables.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a missing term in a pattern (e.g., 4, 6, _, 10, 12, 14).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Create repeating and growing patterns using objects, pictures, numbers, and tables.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Extend or identify missing parts in repeating and growing patterns using objects, pictures, numbers, and tables.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Solve problems that involve the application of input and output rules limited to addition and subtraction of whole numbers.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When given the rule, determine the missing values in a list or table. (Rules will be limited to addition and subtraction of whole numbers.)</a:t>
                      </a: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12775" lvl="0" indent="-612775" algn="l" rtl="0">
                        <a:spcBef>
                          <a:spcPts val="0"/>
                        </a:spcBef>
                        <a:spcAft>
                          <a:spcPts val="0"/>
                        </a:spcAft>
                        <a:buNone/>
                      </a:pPr>
                      <a:r>
                        <a:rPr lang="en-US" sz="1000" b="1">
                          <a:solidFill>
                            <a:srgbClr val="202020"/>
                          </a:solidFill>
                          <a:latin typeface="Georgia"/>
                          <a:ea typeface="Georgia"/>
                          <a:cs typeface="Georgia"/>
                          <a:sym typeface="Georgia"/>
                        </a:rPr>
                        <a:t>3.PFA.1 The student will </a:t>
                      </a:r>
                      <a:r>
                        <a:rPr lang="en-US" sz="1000" b="1">
                          <a:solidFill>
                            <a:srgbClr val="000000"/>
                          </a:solidFill>
                          <a:latin typeface="Georgia"/>
                          <a:ea typeface="Georgia"/>
                          <a:cs typeface="Georgia"/>
                          <a:sym typeface="Georgia"/>
                        </a:rPr>
                        <a:t>identify, describe, extend, and create increasing and decreasing patterns (limited </a:t>
                      </a:r>
                      <a:r>
                        <a:rPr lang="en-US" sz="1000" b="1">
                          <a:solidFill>
                            <a:srgbClr val="202020"/>
                          </a:solidFill>
                          <a:latin typeface="Georgia"/>
                          <a:ea typeface="Georgia"/>
                          <a:cs typeface="Georgia"/>
                          <a:sym typeface="Georgia"/>
                        </a:rPr>
                        <a:t>to addition and subtraction of whole numbers), including those in context, using various representations.</a:t>
                      </a:r>
                      <a:endParaRPr sz="1000" b="1">
                        <a:solidFill>
                          <a:srgbClr val="202020"/>
                        </a:solidFill>
                        <a:latin typeface="Georgia"/>
                        <a:ea typeface="Georgia"/>
                        <a:cs typeface="Georgia"/>
                        <a:sym typeface="Georgia"/>
                      </a:endParaRPr>
                    </a:p>
                    <a:p>
                      <a:pPr marL="612775" lvl="0" indent="-61277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Identify and describe increasing and decreasing patterns using various representations (e.g., objects, pictures, numbers, number lines).</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Analyze an increasing or decreasing pattern and generalize the change to extend the pattern or identify missing terms using various representations.</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Solve contextual problems that involve identifying, describing, and extending patterns.</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Create increasing and decreasing patterns using objects, pictures, numbers, and number lines.</a:t>
                      </a:r>
                      <a:endParaRPr sz="100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Investigate and explain the connection between two different representations of the same increasing or decreasing pattern.</a:t>
                      </a:r>
                      <a:endParaRPr sz="1000">
                        <a:solidFill>
                          <a:srgbClr val="980000"/>
                        </a:solidFill>
                        <a:latin typeface="Georgia"/>
                        <a:ea typeface="Georgia"/>
                        <a:cs typeface="Georgia"/>
                        <a:sym typeface="Georgia"/>
                      </a:endParaRPr>
                    </a:p>
                    <a:p>
                      <a:pPr marL="0" lvl="0" indent="0" algn="l" rtl="0">
                        <a:lnSpc>
                          <a:spcPct val="115000"/>
                        </a:lnSpc>
                        <a:spcBef>
                          <a:spcPts val="300"/>
                        </a:spcBef>
                        <a:spcAft>
                          <a:spcPts val="0"/>
                        </a:spcAft>
                        <a:buNone/>
                      </a:pPr>
                      <a:endParaRPr sz="10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41" name="Google Shape;541;g2790994bbd3_0_88"/>
          <p:cNvSpPr txBox="1"/>
          <p:nvPr/>
        </p:nvSpPr>
        <p:spPr>
          <a:xfrm>
            <a:off x="0" y="4378271"/>
            <a:ext cx="9144000" cy="82916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Repeating patterns and patterns found in tables has been removed from Grade 3 mathematics standards</a:t>
            </a: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Investigate and explain connections between various representations of growing patterns</a:t>
            </a:r>
            <a:endParaRPr sz="1000">
              <a:solidFill>
                <a:schemeClr val="lt1"/>
              </a:solidFill>
              <a:latin typeface="Georgia"/>
              <a:ea typeface="Georgia"/>
              <a:cs typeface="Georgia"/>
              <a:sym typeface="Georgia"/>
            </a:endParaRPr>
          </a:p>
        </p:txBody>
      </p:sp>
      <p:pic>
        <p:nvPicPr>
          <p:cNvPr id="542" name="Google Shape;542;g2790994bbd3_0_8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411493" y="3436346"/>
            <a:ext cx="578594" cy="472938"/>
          </a:xfrm>
          <a:prstGeom prst="rect">
            <a:avLst/>
          </a:prstGeom>
          <a:noFill/>
          <a:ln>
            <a:noFill/>
          </a:ln>
        </p:spPr>
      </p:pic>
      <p:pic>
        <p:nvPicPr>
          <p:cNvPr id="11" name="Audio 10" descr="Audio icon">
            <a:extLst>
              <a:ext uri="{FF2B5EF4-FFF2-40B4-BE49-F238E27FC236}">
                <a16:creationId xmlns:a16="http://schemas.microsoft.com/office/drawing/2014/main" id="{2A0D6BD5-C4F5-9843-2307-F59ACB3661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917"/>
    </mc:Choice>
    <mc:Fallback xmlns="">
      <p:transition spd="slow" advTm="84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2790994bbd3_0_95"/>
          <p:cNvSpPr txBox="1">
            <a:spLocks noGrp="1"/>
          </p:cNvSpPr>
          <p:nvPr>
            <p:ph type="title"/>
          </p:nvPr>
        </p:nvSpPr>
        <p:spPr>
          <a:xfrm>
            <a:off x="0" y="-68500"/>
            <a:ext cx="9144000" cy="604200"/>
          </a:xfrm>
          <a:prstGeom prst="rect">
            <a:avLst/>
          </a:prstGeom>
          <a:solidFill>
            <a:schemeClr val="dk1"/>
          </a:solidFill>
          <a:ln>
            <a:noFill/>
          </a:ln>
        </p:spPr>
        <p:txBody>
          <a:bodyPr spcFirstLastPara="1" wrap="square" lIns="617225" tIns="34275" rIns="68575" bIns="34275" anchor="ctr" anchorCtr="0">
            <a:noAutofit/>
          </a:bodyPr>
          <a:lstStyle/>
          <a:p>
            <a:pPr marL="0" lvl="0" indent="0" algn="ctr" rtl="0">
              <a:lnSpc>
                <a:spcPct val="90000"/>
              </a:lnSpc>
              <a:spcBef>
                <a:spcPts val="0"/>
              </a:spcBef>
              <a:spcAft>
                <a:spcPts val="0"/>
              </a:spcAft>
              <a:buClr>
                <a:schemeClr val="lt1"/>
              </a:buClr>
              <a:buSzPts val="3240"/>
              <a:buFont typeface="Georgia"/>
              <a:buNone/>
            </a:pPr>
            <a:r>
              <a:rPr lang="en-US" sz="2400"/>
              <a:t>Standard 3.17 (2016) – Moved to 3.CE.1 and 3.CE.2 (2023) </a:t>
            </a:r>
            <a:endParaRPr sz="2400"/>
          </a:p>
        </p:txBody>
      </p:sp>
      <p:graphicFrame>
        <p:nvGraphicFramePr>
          <p:cNvPr id="548" name="Google Shape;548;g2790994bbd3_0_95"/>
          <p:cNvGraphicFramePr/>
          <p:nvPr>
            <p:extLst>
              <p:ext uri="{D42A27DB-BD31-4B8C-83A1-F6EECF244321}">
                <p14:modId xmlns:p14="http://schemas.microsoft.com/office/powerpoint/2010/main" val="786630622"/>
              </p:ext>
            </p:extLst>
          </p:nvPr>
        </p:nvGraphicFramePr>
        <p:xfrm>
          <a:off x="52500" y="650929"/>
          <a:ext cx="9041050" cy="3475264"/>
        </p:xfrm>
        <a:graphic>
          <a:graphicData uri="http://schemas.openxmlformats.org/drawingml/2006/table">
            <a:tbl>
              <a:tblPr firstRow="1">
                <a:noFill/>
                <a:tableStyleId>{FB98DC81-043D-44E7-B2EB-296EABE74DB7}</a:tableStyleId>
              </a:tblPr>
              <a:tblGrid>
                <a:gridCol w="4431939">
                  <a:extLst>
                    <a:ext uri="{9D8B030D-6E8A-4147-A177-3AD203B41FA5}">
                      <a16:colId xmlns:a16="http://schemas.microsoft.com/office/drawing/2014/main" val="20000"/>
                    </a:ext>
                  </a:extLst>
                </a:gridCol>
                <a:gridCol w="4609111">
                  <a:extLst>
                    <a:ext uri="{9D8B030D-6E8A-4147-A177-3AD203B41FA5}">
                      <a16:colId xmlns:a16="http://schemas.microsoft.com/office/drawing/2014/main" val="20001"/>
                    </a:ext>
                  </a:extLst>
                </a:gridCol>
              </a:tblGrid>
              <a:tr h="353954">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109534">
                <a:tc>
                  <a:txBody>
                    <a:bodyPr/>
                    <a:lstStyle/>
                    <a:p>
                      <a:pPr marL="0" lvl="0" indent="0" algn="l" rtl="0">
                        <a:spcBef>
                          <a:spcPts val="0"/>
                        </a:spcBef>
                        <a:spcAft>
                          <a:spcPts val="0"/>
                        </a:spcAft>
                        <a:buNone/>
                      </a:pPr>
                      <a:r>
                        <a:rPr lang="en-US" sz="1000" b="1">
                          <a:latin typeface="Georgia"/>
                          <a:ea typeface="Georgia"/>
                          <a:cs typeface="Georgia"/>
                          <a:sym typeface="Georgia"/>
                        </a:rPr>
                        <a:t>3.17 The student will create equations to represent equivalent mathematical relationships.</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Identify and use the appropriate symbol to distinguish between expressions that are equal and expressions that are not equal (e.g., 256 - 13 = 220 + 23; 143 + 17 = 140 + 20; 457 + 100 ≠  557 +100).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Create equations to represent equivalent mathematical relationships (e.g., 4 × 3 = 14 - 2).</a:t>
                      </a:r>
                      <a:endParaRPr sz="100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200" b="1">
                          <a:solidFill>
                            <a:srgbClr val="000000"/>
                          </a:solidFill>
                          <a:latin typeface="Times New Roman"/>
                          <a:ea typeface="Times New Roman"/>
                          <a:cs typeface="Times New Roman"/>
                          <a:sym typeface="Times New Roma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[Included in 3.CE.1 and 3.CE.2]</a:t>
                      </a:r>
                      <a:endParaRPr sz="1000" b="1">
                        <a:solidFill>
                          <a:srgbClr val="202020"/>
                        </a:solidFill>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49" name="Google Shape;549;g2790994bbd3_0_95"/>
          <p:cNvSpPr txBox="1"/>
          <p:nvPr/>
        </p:nvSpPr>
        <p:spPr>
          <a:xfrm>
            <a:off x="0" y="4266850"/>
            <a:ext cx="9144000" cy="87665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Identify and use the appropriate symbol to distinguish between expressions that are equal and expressions that are not equal moved to 3.CE.1</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Create equations to represent equivalent mathematical relationships moved to 3.CE.2</a:t>
            </a:r>
            <a:endParaRPr sz="1000">
              <a:solidFill>
                <a:schemeClr val="lt1"/>
              </a:solidFill>
              <a:latin typeface="Georgia"/>
              <a:ea typeface="Georgia"/>
              <a:cs typeface="Georgia"/>
              <a:sym typeface="Georgia"/>
            </a:endParaRPr>
          </a:p>
        </p:txBody>
      </p:sp>
      <p:pic>
        <p:nvPicPr>
          <p:cNvPr id="13" name="Audio 12" descr="Audio icon">
            <a:extLst>
              <a:ext uri="{FF2B5EF4-FFF2-40B4-BE49-F238E27FC236}">
                <a16:creationId xmlns:a16="http://schemas.microsoft.com/office/drawing/2014/main" id="{3C29A3A0-824A-A34E-398E-D5F22E8239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701"/>
    </mc:Choice>
    <mc:Fallback xmlns="">
      <p:transition spd="slow" advTm="51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1e5fa75be59_0_3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SzPts val="3600"/>
              <a:buNone/>
            </a:pPr>
            <a:r>
              <a:rPr lang="en-US"/>
              <a:t>Questions?</a:t>
            </a:r>
            <a:endParaRPr/>
          </a:p>
        </p:txBody>
      </p:sp>
      <p:sp>
        <p:nvSpPr>
          <p:cNvPr id="566" name="Google Shape;566;g1e5fa75be59_0_38"/>
          <p:cNvSpPr txBox="1">
            <a:spLocks noGrp="1"/>
          </p:cNvSpPr>
          <p:nvPr>
            <p:ph type="body" idx="1"/>
          </p:nvPr>
        </p:nvSpPr>
        <p:spPr>
          <a:xfrm>
            <a:off x="1227403" y="1511029"/>
            <a:ext cx="6833948" cy="2709300"/>
          </a:xfrm>
          <a:prstGeom prst="rect">
            <a:avLst/>
          </a:prstGeom>
          <a:noFill/>
          <a:ln>
            <a:noFill/>
          </a:ln>
        </p:spPr>
        <p:txBody>
          <a:bodyPr spcFirstLastPara="1" wrap="square" lIns="68575" tIns="34275" rIns="68575" bIns="34275" anchor="t" anchorCtr="0">
            <a:normAutofit/>
          </a:bodyPr>
          <a:lstStyle/>
          <a:p>
            <a:pPr marL="0" lvl="0" indent="0" algn="ctr" rtl="0">
              <a:lnSpc>
                <a:spcPct val="100000"/>
              </a:lnSpc>
              <a:spcBef>
                <a:spcPts val="0"/>
              </a:spcBef>
              <a:spcAft>
                <a:spcPts val="0"/>
              </a:spcAft>
              <a:buSzPts val="1400"/>
              <a:buNone/>
            </a:pPr>
            <a:r>
              <a:rPr lang="en-US" sz="2800" b="1">
                <a:solidFill>
                  <a:srgbClr val="000000"/>
                </a:solidFill>
                <a:latin typeface="Georgia" panose="02040502050405020303" pitchFamily="18" charset="0"/>
              </a:rPr>
              <a:t>Contact the </a:t>
            </a:r>
            <a:endParaRPr sz="2800" b="1">
              <a:solidFill>
                <a:srgbClr val="000000"/>
              </a:solidFill>
              <a:latin typeface="Georgia" panose="02040502050405020303" pitchFamily="18" charset="0"/>
            </a:endParaRPr>
          </a:p>
          <a:p>
            <a:pPr marL="0" lvl="0" indent="0" algn="ctr" rtl="0">
              <a:lnSpc>
                <a:spcPct val="100000"/>
              </a:lnSpc>
              <a:spcBef>
                <a:spcPts val="0"/>
              </a:spcBef>
              <a:spcAft>
                <a:spcPts val="0"/>
              </a:spcAft>
              <a:buSzPts val="1400"/>
              <a:buNone/>
            </a:pPr>
            <a:r>
              <a:rPr lang="en-US" sz="2800" b="1">
                <a:solidFill>
                  <a:srgbClr val="000000"/>
                </a:solidFill>
                <a:latin typeface="Georgia" panose="02040502050405020303" pitchFamily="18" charset="0"/>
              </a:rPr>
              <a:t>Virginia Department of Education’s Mathematics Team at </a:t>
            </a:r>
            <a:r>
              <a:rPr lang="en-US" sz="2800" b="1" u="sng">
                <a:solidFill>
                  <a:schemeClr val="hlink"/>
                </a:solidFill>
                <a:latin typeface="Georgia" panose="02040502050405020303" pitchFamily="18" charset="0"/>
                <a:hlinkClick r:id="rId5"/>
              </a:rPr>
              <a:t>vdoe.mathematics@doe.virginia.gov</a:t>
            </a:r>
            <a:endParaRPr sz="2800" b="1">
              <a:latin typeface="Georgia" panose="02040502050405020303" pitchFamily="18" charset="0"/>
            </a:endParaRPr>
          </a:p>
          <a:p>
            <a:pPr marL="0" lvl="0" indent="0" algn="l" rtl="0">
              <a:lnSpc>
                <a:spcPct val="90000"/>
              </a:lnSpc>
              <a:spcBef>
                <a:spcPts val="800"/>
              </a:spcBef>
              <a:spcAft>
                <a:spcPts val="0"/>
              </a:spcAft>
              <a:buSzPts val="1400"/>
              <a:buNone/>
            </a:pPr>
            <a:endParaRPr b="1"/>
          </a:p>
        </p:txBody>
      </p:sp>
      <p:pic>
        <p:nvPicPr>
          <p:cNvPr id="9" name="Audio 8" descr="Audio icon">
            <a:extLst>
              <a:ext uri="{FF2B5EF4-FFF2-40B4-BE49-F238E27FC236}">
                <a16:creationId xmlns:a16="http://schemas.microsoft.com/office/drawing/2014/main" id="{33EF9270-5F3D-027B-3AC8-72299F2998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21"/>
    </mc:Choice>
    <mc:Fallback xmlns="">
      <p:transition spd="slow" advTm="36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100000"/>
              </a:lnSpc>
              <a:spcBef>
                <a:spcPts val="0"/>
              </a:spcBef>
              <a:spcAft>
                <a:spcPts val="0"/>
              </a:spcAft>
              <a:buClr>
                <a:schemeClr val="lt1"/>
              </a:buClr>
              <a:buSzPts val="3600"/>
              <a:buFont typeface="Georgia"/>
              <a:buNone/>
            </a:pPr>
            <a:r>
              <a:rPr lang="en-US" sz="3200"/>
              <a:t>2023 Standards of Learning Focus</a:t>
            </a:r>
            <a:endParaRPr sz="4400"/>
          </a:p>
        </p:txBody>
      </p:sp>
      <p:sp>
        <p:nvSpPr>
          <p:cNvPr id="216" name="Google Shape;216;p8"/>
          <p:cNvSpPr txBox="1">
            <a:spLocks noGrp="1"/>
          </p:cNvSpPr>
          <p:nvPr>
            <p:ph type="body" idx="1"/>
          </p:nvPr>
        </p:nvSpPr>
        <p:spPr>
          <a:xfrm>
            <a:off x="628650" y="1168339"/>
            <a:ext cx="7886700" cy="2283317"/>
          </a:xfrm>
          <a:prstGeom prst="rect">
            <a:avLst/>
          </a:prstGeom>
          <a:noFill/>
          <a:ln>
            <a:noFill/>
          </a:ln>
        </p:spPr>
        <p:txBody>
          <a:bodyPr spcFirstLastPara="1" wrap="square" lIns="68575" tIns="34275" rIns="68575" bIns="34275" anchor="t" anchorCtr="0">
            <a:normAutofit fontScale="92500"/>
          </a:bodyPr>
          <a:lstStyle/>
          <a:p>
            <a:pPr marL="139700" lvl="0" indent="0" rtl="0">
              <a:lnSpc>
                <a:spcPct val="114000"/>
              </a:lnSpc>
              <a:spcBef>
                <a:spcPts val="0"/>
              </a:spcBef>
              <a:spcAft>
                <a:spcPts val="0"/>
              </a:spcAft>
              <a:buSzPts val="1400"/>
              <a:buNone/>
            </a:pPr>
            <a:r>
              <a:rPr lang="en-US" sz="2400">
                <a:solidFill>
                  <a:srgbClr val="000000"/>
                </a:solidFill>
                <a:latin typeface="Georgia" panose="02040502050405020303" pitchFamily="18" charset="0"/>
              </a:rPr>
              <a:t>The Mathematics Standards of Learning:</a:t>
            </a:r>
          </a:p>
          <a:p>
            <a:pPr>
              <a:lnSpc>
                <a:spcPct val="114000"/>
              </a:lnSpc>
              <a:spcBef>
                <a:spcPts val="0"/>
              </a:spcBef>
            </a:pPr>
            <a:r>
              <a:rPr lang="en-US" sz="2400">
                <a:solidFill>
                  <a:srgbClr val="000000"/>
                </a:solidFill>
                <a:latin typeface="Georgia" panose="02040502050405020303" pitchFamily="18" charset="0"/>
              </a:rPr>
              <a:t>Include challenging mathematics content;</a:t>
            </a:r>
          </a:p>
          <a:p>
            <a:pPr>
              <a:lnSpc>
                <a:spcPct val="114000"/>
              </a:lnSpc>
              <a:spcBef>
                <a:spcPts val="0"/>
              </a:spcBef>
            </a:pPr>
            <a:r>
              <a:rPr lang="en-US" sz="2400">
                <a:solidFill>
                  <a:srgbClr val="000000"/>
                </a:solidFill>
                <a:latin typeface="Georgia" panose="02040502050405020303" pitchFamily="18" charset="0"/>
              </a:rPr>
              <a:t>Reinforce foundational mathematics skills;</a:t>
            </a:r>
          </a:p>
          <a:p>
            <a:pPr>
              <a:lnSpc>
                <a:spcPct val="114000"/>
              </a:lnSpc>
              <a:spcBef>
                <a:spcPts val="0"/>
              </a:spcBef>
            </a:pPr>
            <a:r>
              <a:rPr lang="en-US" sz="2400">
                <a:solidFill>
                  <a:srgbClr val="000000"/>
                </a:solidFill>
                <a:latin typeface="Georgia" panose="02040502050405020303" pitchFamily="18" charset="0"/>
              </a:rPr>
              <a:t>Support the application of mathematical concepts; and</a:t>
            </a:r>
          </a:p>
          <a:p>
            <a:pPr>
              <a:lnSpc>
                <a:spcPct val="114000"/>
              </a:lnSpc>
              <a:spcBef>
                <a:spcPts val="0"/>
              </a:spcBef>
            </a:pPr>
            <a:r>
              <a:rPr lang="en-US" sz="2400">
                <a:solidFill>
                  <a:srgbClr val="000000"/>
                </a:solidFill>
                <a:latin typeface="Georgia" panose="02040502050405020303" pitchFamily="18" charset="0"/>
              </a:rPr>
              <a:t>Build coherently in complexity across grade levels.</a:t>
            </a:r>
          </a:p>
          <a:p>
            <a:pPr marL="139700" lvl="0" indent="0" algn="r" rtl="0">
              <a:lnSpc>
                <a:spcPct val="100000"/>
              </a:lnSpc>
              <a:spcBef>
                <a:spcPts val="0"/>
              </a:spcBef>
              <a:spcAft>
                <a:spcPts val="0"/>
              </a:spcAft>
              <a:buSzPts val="1400"/>
              <a:buNone/>
            </a:pPr>
            <a:endParaRPr lang="en-US" sz="2400" i="1">
              <a:solidFill>
                <a:srgbClr val="000000"/>
              </a:solidFill>
              <a:latin typeface="Georgia" panose="02040502050405020303" pitchFamily="18" charset="0"/>
            </a:endParaRPr>
          </a:p>
          <a:p>
            <a:pPr marL="139700" lvl="0" indent="0" algn="r" rtl="0">
              <a:lnSpc>
                <a:spcPct val="100000"/>
              </a:lnSpc>
              <a:spcBef>
                <a:spcPts val="0"/>
              </a:spcBef>
              <a:spcAft>
                <a:spcPts val="0"/>
              </a:spcAft>
              <a:buSzPts val="1400"/>
              <a:buNone/>
            </a:pPr>
            <a:endParaRPr lang="en-US" sz="2400" i="1">
              <a:solidFill>
                <a:srgbClr val="000000"/>
              </a:solidFill>
              <a:latin typeface="Georgia" panose="02040502050405020303" pitchFamily="18" charset="0"/>
            </a:endParaRPr>
          </a:p>
        </p:txBody>
      </p:sp>
      <p:pic>
        <p:nvPicPr>
          <p:cNvPr id="2" name="Picture 1" descr="Virginia Department of Education graphic">
            <a:extLst>
              <a:ext uri="{FF2B5EF4-FFF2-40B4-BE49-F238E27FC236}">
                <a16:creationId xmlns:a16="http://schemas.microsoft.com/office/drawing/2014/main" id="{A1446C6E-E061-4CFA-92A1-A453D5E50D4A}"/>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4" name="Audio 3" descr="Audio icon">
            <a:hlinkClick r:id="" action="ppaction://media"/>
            <a:extLst>
              <a:ext uri="{FF2B5EF4-FFF2-40B4-BE49-F238E27FC236}">
                <a16:creationId xmlns:a16="http://schemas.microsoft.com/office/drawing/2014/main" id="{9F62A7D6-A003-1874-27AD-666FDF8AC5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69705013"/>
      </p:ext>
    </p:extLst>
  </p:cSld>
  <p:clrMapOvr>
    <a:masterClrMapping/>
  </p:clrMapOvr>
  <mc:AlternateContent xmlns:mc="http://schemas.openxmlformats.org/markup-compatibility/2006" xmlns:p14="http://schemas.microsoft.com/office/powerpoint/2010/main">
    <mc:Choice Requires="p14">
      <p:transition spd="slow" p14:dur="2000" advTm="17691"/>
    </mc:Choice>
    <mc:Fallback xmlns="">
      <p:transition spd="slow" advTm="1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421-4CD9-621F-90DB-E1C884724603}"/>
              </a:ext>
            </a:extLst>
          </p:cNvPr>
          <p:cNvSpPr>
            <a:spLocks noGrp="1"/>
          </p:cNvSpPr>
          <p:nvPr>
            <p:ph type="title"/>
          </p:nvPr>
        </p:nvSpPr>
        <p:spPr>
          <a:xfrm>
            <a:off x="0" y="0"/>
            <a:ext cx="9144000" cy="659423"/>
          </a:xfrm>
          <a:solidFill>
            <a:schemeClr val="tx1"/>
          </a:solidFill>
          <a:ln>
            <a:solidFill>
              <a:schemeClr val="bg2"/>
            </a:solidFill>
          </a:ln>
        </p:spPr>
        <p:txBody>
          <a:bodyPr>
            <a:normAutofit fontScale="90000"/>
          </a:bodyPr>
          <a:lstStyle/>
          <a:p>
            <a:r>
              <a:rPr lang="en-US">
                <a:solidFill>
                  <a:schemeClr val="bg1"/>
                </a:solidFill>
                <a:latin typeface="Georgia"/>
              </a:rPr>
              <a:t>2023 Mathematics SOL Guiding Principles</a:t>
            </a:r>
          </a:p>
        </p:txBody>
      </p:sp>
      <p:sp>
        <p:nvSpPr>
          <p:cNvPr id="3" name="Text Placeholder 2">
            <a:extLst>
              <a:ext uri="{FF2B5EF4-FFF2-40B4-BE49-F238E27FC236}">
                <a16:creationId xmlns:a16="http://schemas.microsoft.com/office/drawing/2014/main" id="{338168D4-940F-7046-AA3E-2636360D0A0F}"/>
              </a:ext>
            </a:extLst>
          </p:cNvPr>
          <p:cNvSpPr>
            <a:spLocks noGrp="1"/>
          </p:cNvSpPr>
          <p:nvPr>
            <p:ph type="body" idx="1"/>
          </p:nvPr>
        </p:nvSpPr>
        <p:spPr>
          <a:xfrm>
            <a:off x="565442" y="909923"/>
            <a:ext cx="7886700" cy="3538500"/>
          </a:xfrm>
        </p:spPr>
        <p:txBody>
          <a:bodyPr>
            <a:noAutofit/>
          </a:bodyPr>
          <a:lstStyle/>
          <a:p>
            <a:pPr>
              <a:buClrTx/>
              <a:buFont typeface="Arial" panose="020B0604020202020204" pitchFamily="34" charset="0"/>
              <a:buChar char="•"/>
            </a:pPr>
            <a:r>
              <a:rPr lang="en-US" sz="2400">
                <a:solidFill>
                  <a:srgbClr val="080808"/>
                </a:solidFill>
                <a:latin typeface="Georgia"/>
              </a:rPr>
              <a:t>Raise the Floor; Remove the Ceiling</a:t>
            </a:r>
            <a:endParaRPr lang="en" sz="2400">
              <a:solidFill>
                <a:srgbClr val="080808"/>
              </a:solidFill>
              <a:latin typeface="Georgia"/>
              <a:ea typeface="+mn-lt"/>
              <a:cs typeface="+mn-lt"/>
            </a:endParaRPr>
          </a:p>
          <a:p>
            <a:pPr>
              <a:buClrTx/>
              <a:buFont typeface="Arial" panose="020B0604020202020204" pitchFamily="34" charset="0"/>
              <a:buChar char="•"/>
            </a:pPr>
            <a:r>
              <a:rPr lang="en" sz="2400">
                <a:solidFill>
                  <a:srgbClr val="080808"/>
                </a:solidFill>
                <a:latin typeface="Georgia"/>
                <a:ea typeface="+mn-lt"/>
                <a:cs typeface="+mn-lt"/>
              </a:rPr>
              <a:t>Ensure Every Student Builds Strong Mathematics Foundational Skills</a:t>
            </a:r>
          </a:p>
          <a:p>
            <a:pPr>
              <a:buClrTx/>
              <a:buFont typeface="Arial" panose="020B0604020202020204" pitchFamily="34" charset="0"/>
              <a:buChar char="•"/>
            </a:pPr>
            <a:r>
              <a:rPr lang="en" sz="2400">
                <a:solidFill>
                  <a:srgbClr val="080808"/>
                </a:solidFill>
                <a:latin typeface="Georgia"/>
                <a:ea typeface="+mn-lt"/>
                <a:cs typeface="+mn-lt"/>
              </a:rPr>
              <a:t>Master Critical Content</a:t>
            </a:r>
            <a:endParaRPr lang="en" sz="2400">
              <a:solidFill>
                <a:srgbClr val="080808"/>
              </a:solidFill>
              <a:latin typeface="Georgia"/>
              <a:ea typeface="+mn-lt"/>
            </a:endParaRPr>
          </a:p>
          <a:p>
            <a:pPr>
              <a:buClrTx/>
              <a:buFont typeface="Arial" panose="020B0604020202020204" pitchFamily="34" charset="0"/>
              <a:buChar char="•"/>
            </a:pPr>
            <a:r>
              <a:rPr lang="en" sz="2400">
                <a:solidFill>
                  <a:srgbClr val="080808"/>
                </a:solidFill>
                <a:latin typeface="Georgia"/>
                <a:ea typeface="+mn-lt"/>
              </a:rPr>
              <a:t>Integrate</a:t>
            </a:r>
            <a:r>
              <a:rPr lang="en" sz="2400">
                <a:solidFill>
                  <a:srgbClr val="080808"/>
                </a:solidFill>
                <a:latin typeface="Georgia"/>
                <a:ea typeface="+mn-lt"/>
                <a:cs typeface="+mn-lt"/>
              </a:rPr>
              <a:t> Mathematics Across All Content Areas</a:t>
            </a:r>
            <a:endParaRPr lang="en" sz="2400">
              <a:solidFill>
                <a:srgbClr val="080808"/>
              </a:solidFill>
              <a:latin typeface="Georgia"/>
              <a:cs typeface="Calibri"/>
            </a:endParaRPr>
          </a:p>
          <a:p>
            <a:pPr>
              <a:buClrTx/>
              <a:buFont typeface="Arial" panose="020B0604020202020204" pitchFamily="34" charset="0"/>
              <a:buChar char="•"/>
            </a:pPr>
            <a:r>
              <a:rPr lang="en" sz="2400">
                <a:solidFill>
                  <a:srgbClr val="080808"/>
                </a:solidFill>
                <a:latin typeface="Georgia"/>
                <a:ea typeface="+mn-lt"/>
                <a:cs typeface="+mn-lt"/>
              </a:rPr>
              <a:t>Prepare Teachers to Teach Mathematics Accurately and Effectively</a:t>
            </a:r>
            <a:endParaRPr lang="en" sz="2400">
              <a:solidFill>
                <a:srgbClr val="080808"/>
              </a:solidFill>
              <a:latin typeface="Georgia"/>
              <a:cs typeface="Calibri" panose="020F0502020204030204"/>
            </a:endParaRPr>
          </a:p>
          <a:p>
            <a:pPr>
              <a:buClrTx/>
              <a:buFont typeface="Arial" panose="020B0604020202020204" pitchFamily="34" charset="0"/>
              <a:buChar char="•"/>
            </a:pPr>
            <a:r>
              <a:rPr lang="en" sz="2400">
                <a:solidFill>
                  <a:srgbClr val="080808"/>
                </a:solidFill>
                <a:latin typeface="Georgia"/>
                <a:cs typeface="Calibri" panose="020F0502020204030204"/>
              </a:rPr>
              <a:t>Apply</a:t>
            </a:r>
            <a:r>
              <a:rPr lang="en" sz="2400">
                <a:solidFill>
                  <a:srgbClr val="080808"/>
                </a:solidFill>
                <a:latin typeface="Georgia"/>
                <a:ea typeface="+mn-lt"/>
                <a:cs typeface="+mn-lt"/>
              </a:rPr>
              <a:t> Mathematics to Better Use Technology</a:t>
            </a:r>
            <a:endParaRPr lang="en" sz="2400">
              <a:solidFill>
                <a:srgbClr val="080808"/>
              </a:solidFill>
              <a:latin typeface="Georgia"/>
              <a:cs typeface="Calibri" panose="020F0502020204030204"/>
            </a:endParaRPr>
          </a:p>
          <a:p>
            <a:pPr marL="139700" indent="0">
              <a:buClrTx/>
              <a:buNone/>
            </a:pPr>
            <a:endParaRPr lang="en" sz="1400" b="1">
              <a:solidFill>
                <a:srgbClr val="000000"/>
              </a:solidFill>
              <a:latin typeface="Georgia"/>
              <a:cs typeface="Arial"/>
            </a:endParaRPr>
          </a:p>
          <a:p>
            <a:pPr>
              <a:lnSpc>
                <a:spcPct val="100000"/>
              </a:lnSpc>
              <a:buFont typeface="Wingdings"/>
              <a:buChar char="ü"/>
            </a:pPr>
            <a:endParaRPr lang="en-US" sz="1800">
              <a:latin typeface="Georgia"/>
            </a:endParaRPr>
          </a:p>
        </p:txBody>
      </p:sp>
      <p:pic>
        <p:nvPicPr>
          <p:cNvPr id="6" name="Picture 5" descr="Virginia Department of Education graphic&#10;">
            <a:extLst>
              <a:ext uri="{FF2B5EF4-FFF2-40B4-BE49-F238E27FC236}">
                <a16:creationId xmlns:a16="http://schemas.microsoft.com/office/drawing/2014/main" id="{A82B33CC-5158-FF80-5C9C-62F0BFAE246C}"/>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5" name="Audio 4" descr="Audio icon">
            <a:hlinkClick r:id="" action="ppaction://media"/>
            <a:extLst>
              <a:ext uri="{FF2B5EF4-FFF2-40B4-BE49-F238E27FC236}">
                <a16:creationId xmlns:a16="http://schemas.microsoft.com/office/drawing/2014/main" id="{E9B756E9-6D61-F0E4-F8BF-EDBB66676C7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97697480"/>
      </p:ext>
    </p:extLst>
  </p:cSld>
  <p:clrMapOvr>
    <a:masterClrMapping/>
  </p:clrMapOvr>
  <mc:AlternateContent xmlns:mc="http://schemas.openxmlformats.org/markup-compatibility/2006" xmlns:p14="http://schemas.microsoft.com/office/powerpoint/2010/main">
    <mc:Choice Requires="p14">
      <p:transition spd="slow" p14:dur="2000" advTm="75250"/>
    </mc:Choice>
    <mc:Fallback xmlns="">
      <p:transition spd="slow" advTm="75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prstGeom prst="rect">
            <a:avLst/>
          </a:prstGeom>
        </p:spPr>
        <p:txBody>
          <a:bodyPr spcFirstLastPara="1" vert="horz" lIns="91440" tIns="45720" rIns="91440" bIns="45720" rtlCol="0" anchor="ctr" anchorCtr="0">
            <a:normAutofit/>
          </a:bodyPr>
          <a:lstStyle/>
          <a:p>
            <a:pPr marL="457200" lvl="0">
              <a:spcBef>
                <a:spcPct val="0"/>
              </a:spcBef>
              <a:spcAft>
                <a:spcPts val="0"/>
              </a:spcAft>
              <a:buSzPct val="111111"/>
            </a:pPr>
            <a:r>
              <a:rPr lang="en-US" sz="3200" kern="1200">
                <a:solidFill>
                  <a:schemeClr val="bg1"/>
                </a:solidFill>
                <a:ea typeface="+mj-ea"/>
                <a:cs typeface="+mj-cs"/>
              </a:rPr>
              <a:t>Mathematics Process Goals for Students</a:t>
            </a:r>
          </a:p>
        </p:txBody>
      </p:sp>
      <p:sp>
        <p:nvSpPr>
          <p:cNvPr id="266" name="Google Shape;266;p12"/>
          <p:cNvSpPr txBox="1"/>
          <p:nvPr/>
        </p:nvSpPr>
        <p:spPr>
          <a:xfrm>
            <a:off x="646968" y="1964409"/>
            <a:ext cx="3832087" cy="1849945"/>
          </a:xfrm>
          <a:prstGeom prst="rect">
            <a:avLst/>
          </a:prstGeom>
        </p:spPr>
        <p:txBody>
          <a:bodyPr spcFirstLastPara="1" vert="horz" lIns="91440" tIns="45720" rIns="91440" bIns="45720" rtlCol="0" anchor="ctr" anchorCtr="0">
            <a:normAutofit/>
          </a:bodyPr>
          <a:lstStyle/>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Calibri"/>
              </a:rPr>
              <a:t>The content of the mathematics standards is intended to support the five process goals for students.</a:t>
            </a:r>
            <a:endPar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Arial"/>
            </a:endParaRPr>
          </a:p>
        </p:txBody>
      </p:sp>
      <p:pic>
        <p:nvPicPr>
          <p:cNvPr id="3" name="Picture 2" descr="Math understanding Diagram showing the process skills of reasoning, communication, problem solving, connections and representation in a funnel resulting in mathematical understanding">
            <a:extLst>
              <a:ext uri="{FF2B5EF4-FFF2-40B4-BE49-F238E27FC236}">
                <a16:creationId xmlns:a16="http://schemas.microsoft.com/office/drawing/2014/main" id="{96E597AF-7A6D-9F96-0494-092FC0FD40FC}"/>
              </a:ext>
            </a:extLst>
          </p:cNvPr>
          <p:cNvPicPr>
            <a:picLocks noChangeAspect="1"/>
          </p:cNvPicPr>
          <p:nvPr/>
        </p:nvPicPr>
        <p:blipFill>
          <a:blip r:embed="rId5"/>
          <a:stretch>
            <a:fillRect/>
          </a:stretch>
        </p:blipFill>
        <p:spPr>
          <a:xfrm>
            <a:off x="4809617" y="1382900"/>
            <a:ext cx="4048056" cy="3420608"/>
          </a:xfrm>
          <a:prstGeom prst="rect">
            <a:avLst/>
          </a:prstGeom>
        </p:spPr>
      </p:pic>
      <p:pic>
        <p:nvPicPr>
          <p:cNvPr id="2" name="Picture 1" descr="Virginia Department of Education graphic">
            <a:extLst>
              <a:ext uri="{FF2B5EF4-FFF2-40B4-BE49-F238E27FC236}">
                <a16:creationId xmlns:a16="http://schemas.microsoft.com/office/drawing/2014/main" id="{BAC73C7D-D915-E147-E382-238002396C83}"/>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6" name="Audio 5" descr="Audio icon">
            <a:hlinkClick r:id="" action="ppaction://media"/>
            <a:extLst>
              <a:ext uri="{FF2B5EF4-FFF2-40B4-BE49-F238E27FC236}">
                <a16:creationId xmlns:a16="http://schemas.microsoft.com/office/drawing/2014/main" id="{7C511448-72EE-4FCF-2727-8F4D379C2CE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46411832"/>
      </p:ext>
    </p:extLst>
  </p:cSld>
  <p:clrMapOvr>
    <a:masterClrMapping/>
  </p:clrMapOvr>
  <mc:AlternateContent xmlns:mc="http://schemas.openxmlformats.org/markup-compatibility/2006" xmlns:p14="http://schemas.microsoft.com/office/powerpoint/2010/main">
    <mc:Choice Requires="p14">
      <p:transition spd="slow" p14:dur="2000" advTm="27892"/>
    </mc:Choice>
    <mc:Fallback xmlns="">
      <p:transition spd="slow" advTm="27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628650" y="1307672"/>
            <a:ext cx="7886700" cy="1862747"/>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500"/>
              <a:buNone/>
            </a:pPr>
            <a:r>
              <a:rPr lang="en-US"/>
              <a:t>Standards of Learning Supporting Documents</a:t>
            </a:r>
            <a:endParaRPr i="1"/>
          </a:p>
        </p:txBody>
      </p:sp>
      <p:sp>
        <p:nvSpPr>
          <p:cNvPr id="185" name="Google Shape;185;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8</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pic>
        <p:nvPicPr>
          <p:cNvPr id="4" name="Audio 3" descr="Audio icon">
            <a:hlinkClick r:id="" action="ppaction://media"/>
            <a:extLst>
              <a:ext uri="{FF2B5EF4-FFF2-40B4-BE49-F238E27FC236}">
                <a16:creationId xmlns:a16="http://schemas.microsoft.com/office/drawing/2014/main" id="{CC351CC4-2C74-3B2E-049C-4DE405E304F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39352329"/>
      </p:ext>
    </p:extLst>
  </p:cSld>
  <p:clrMapOvr>
    <a:masterClrMapping/>
  </p:clrMapOvr>
  <mc:AlternateContent xmlns:mc="http://schemas.openxmlformats.org/markup-compatibility/2006" xmlns:p14="http://schemas.microsoft.com/office/powerpoint/2010/main">
    <mc:Choice Requires="p14">
      <p:transition spd="slow" p14:dur="2000" advTm="21365"/>
    </mc:Choice>
    <mc:Fallback xmlns="">
      <p:transition spd="slow" advTm="21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734518"/>
          </a:xfrm>
        </p:spPr>
        <p:txBody>
          <a:bodyPr/>
          <a:lstStyle/>
          <a:p>
            <a:r>
              <a:rPr lang="en-US"/>
              <a:t>Standards Document</a:t>
            </a:r>
          </a:p>
        </p:txBody>
      </p:sp>
      <p:pic>
        <p:nvPicPr>
          <p:cNvPr id="5" name="Picture 4" descr="Virginia Department of Education graphic">
            <a:extLst>
              <a:ext uri="{FF2B5EF4-FFF2-40B4-BE49-F238E27FC236}">
                <a16:creationId xmlns:a16="http://schemas.microsoft.com/office/drawing/2014/main" id="{1437603A-9996-D4C2-DFBC-017B4E2C139A}"/>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9" name="Picture 8" descr="The image shows a sample of a third grade standard and the accompanying knowledge and skills bullets.">
            <a:extLst>
              <a:ext uri="{FF2B5EF4-FFF2-40B4-BE49-F238E27FC236}">
                <a16:creationId xmlns:a16="http://schemas.microsoft.com/office/drawing/2014/main" id="{CCBBDFB2-3B0E-2DDF-0B50-F0B7AB333851}"/>
              </a:ext>
            </a:extLst>
          </p:cNvPr>
          <p:cNvPicPr>
            <a:picLocks noChangeAspect="1"/>
          </p:cNvPicPr>
          <p:nvPr/>
        </p:nvPicPr>
        <p:blipFill>
          <a:blip r:embed="rId6"/>
          <a:stretch>
            <a:fillRect/>
          </a:stretch>
        </p:blipFill>
        <p:spPr>
          <a:xfrm>
            <a:off x="792882" y="1363851"/>
            <a:ext cx="7558235" cy="2538980"/>
          </a:xfrm>
          <a:prstGeom prst="rect">
            <a:avLst/>
          </a:prstGeom>
        </p:spPr>
      </p:pic>
      <p:pic>
        <p:nvPicPr>
          <p:cNvPr id="3" name="Audio 2" descr="Audio icon">
            <a:hlinkClick r:id="" action="ppaction://media"/>
            <a:extLst>
              <a:ext uri="{FF2B5EF4-FFF2-40B4-BE49-F238E27FC236}">
                <a16:creationId xmlns:a16="http://schemas.microsoft.com/office/drawing/2014/main" id="{5AF26841-39CB-A7FE-C1A4-6DB461113E9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750795339"/>
      </p:ext>
    </p:extLst>
  </p:cSld>
  <p:clrMapOvr>
    <a:masterClrMapping/>
  </p:clrMapOvr>
  <mc:AlternateContent xmlns:mc="http://schemas.openxmlformats.org/markup-compatibility/2006" xmlns:p14="http://schemas.microsoft.com/office/powerpoint/2010/main">
    <mc:Choice Requires="p14">
      <p:transition spd="slow" p14:dur="2000" advTm="18686"/>
    </mc:Choice>
    <mc:Fallback xmlns="">
      <p:transition spd="slow" advTm="18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7508C65CBC9D4582C38E14C0854F54" ma:contentTypeVersion="9" ma:contentTypeDescription="Create a new document." ma:contentTypeScope="" ma:versionID="64ab457752b98d02ffcc907e46ac53de">
  <xsd:schema xmlns:xsd="http://www.w3.org/2001/XMLSchema" xmlns:xs="http://www.w3.org/2001/XMLSchema" xmlns:p="http://schemas.microsoft.com/office/2006/metadata/properties" xmlns:ns2="7bc1f62a-0564-4892-a8bf-7c18ec584b15" xmlns:ns3="0f6edea1-9d2e-49f8-b5b3-3e90d7018543" targetNamespace="http://schemas.microsoft.com/office/2006/metadata/properties" ma:root="true" ma:fieldsID="fd4a78179981080f485d8d9b881d18a4" ns2:_="" ns3:_="">
    <xsd:import namespace="7bc1f62a-0564-4892-a8bf-7c18ec584b15"/>
    <xsd:import namespace="0f6edea1-9d2e-49f8-b5b3-3e90d70185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c1f62a-0564-4892-a8bf-7c18ec584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6edea1-9d2e-49f8-b5b3-3e90d70185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65B4E9-35AA-49EF-A807-6E6296AE8445}">
  <ds:schemaRefs>
    <ds:schemaRef ds:uri="http://schemas.microsoft.com/sharepoint/v3/contenttype/forms"/>
  </ds:schemaRefs>
</ds:datastoreItem>
</file>

<file path=customXml/itemProps2.xml><?xml version="1.0" encoding="utf-8"?>
<ds:datastoreItem xmlns:ds="http://schemas.openxmlformats.org/officeDocument/2006/customXml" ds:itemID="{8AB4F5E9-1A35-4836-B423-CA905C48C4E4}">
  <ds:schemaRefs>
    <ds:schemaRef ds:uri="0f6edea1-9d2e-49f8-b5b3-3e90d7018543"/>
    <ds:schemaRef ds:uri="7bc1f62a-0564-4892-a8bf-7c18ec584b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F639B56-AEEC-4ED3-B747-A53FA7CC77AF}">
  <ds:schemaRefs>
    <ds:schemaRef ds:uri="http://schemas.microsoft.com/office/2006/documentManagement/types"/>
    <ds:schemaRef ds:uri="http://schemas.microsoft.com/office/infopath/2007/PartnerControls"/>
    <ds:schemaRef ds:uri="http://purl.org/dc/dcmitype/"/>
    <ds:schemaRef ds:uri="http://purl.org/dc/terms/"/>
    <ds:schemaRef ds:uri="http://purl.org/dc/elements/1.1/"/>
    <ds:schemaRef ds:uri="http://schemas.microsoft.com/office/2006/metadata/properties"/>
    <ds:schemaRef ds:uri="7bc1f62a-0564-4892-a8bf-7c18ec584b15"/>
    <ds:schemaRef ds:uri="http://www.w3.org/XML/1998/namespace"/>
    <ds:schemaRef ds:uri="http://schemas.openxmlformats.org/package/2006/metadata/core-properties"/>
    <ds:schemaRef ds:uri="0f6edea1-9d2e-49f8-b5b3-3e90d7018543"/>
  </ds:schemaRefs>
</ds:datastoreItem>
</file>

<file path=docProps/app.xml><?xml version="1.0" encoding="utf-8"?>
<Properties xmlns="http://schemas.openxmlformats.org/officeDocument/2006/extended-properties" xmlns:vt="http://schemas.openxmlformats.org/officeDocument/2006/docPropsVTypes">
  <TotalTime>12</TotalTime>
  <Words>10279</Words>
  <Application>Microsoft Office PowerPoint</Application>
  <PresentationFormat>On-screen Show (16:9)</PresentationFormat>
  <Paragraphs>537</Paragraphs>
  <Slides>46</Slides>
  <Notes>46</Notes>
  <HiddenSlides>0</HiddenSlides>
  <MMClips>46</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46</vt:i4>
      </vt:variant>
    </vt:vector>
  </HeadingPairs>
  <TitlesOfParts>
    <vt:vector size="57" baseType="lpstr">
      <vt:lpstr>Wingdings</vt:lpstr>
      <vt:lpstr>Arial</vt:lpstr>
      <vt:lpstr>Courier New</vt:lpstr>
      <vt:lpstr>Trebuchet MS</vt:lpstr>
      <vt:lpstr>Segoe UI</vt:lpstr>
      <vt:lpstr>Georgia</vt:lpstr>
      <vt:lpstr>Cambria Math</vt:lpstr>
      <vt:lpstr>Times New Roman</vt:lpstr>
      <vt:lpstr>Calibri</vt:lpstr>
      <vt:lpstr>Office Theme</vt:lpstr>
      <vt:lpstr>Office Theme</vt:lpstr>
      <vt:lpstr> 2023 Mathematics Standards of Learning</vt:lpstr>
      <vt:lpstr>Purpose</vt:lpstr>
      <vt:lpstr>Agenda</vt:lpstr>
      <vt:lpstr>2023 Mathematics Standards of Learning Focus</vt:lpstr>
      <vt:lpstr>2023 Standards of Learning Focus</vt:lpstr>
      <vt:lpstr>2023 Mathematics SOL Guiding Principles</vt:lpstr>
      <vt:lpstr>Mathematics Process Goals for Students</vt:lpstr>
      <vt:lpstr>Standards of Learning Supporting Documents</vt:lpstr>
      <vt:lpstr>Standards Document</vt:lpstr>
      <vt:lpstr>Changes to Numbering of the SOL</vt:lpstr>
      <vt:lpstr>  Overview of Revisions (2016 to 2023 Mathematics Standards of Learning) document </vt:lpstr>
      <vt:lpstr> Overview of Revisions- Summary of Changes (1 of 2)</vt:lpstr>
      <vt:lpstr>  Overview of Revisions- Summary of Changes (2 of 2)</vt:lpstr>
      <vt:lpstr>Comparison of  2016 Mathematics SOL  to 2023 Mathematics SOL</vt:lpstr>
      <vt:lpstr>Number and Number Sense</vt:lpstr>
      <vt:lpstr>Standard 3.1 (2016) - Standard 3.NS.1 (2023) </vt:lpstr>
      <vt:lpstr>Standard 3.1 (2016) – Included in Standard 3.CE.1 (2023) </vt:lpstr>
      <vt:lpstr>Standard 3.1 (2016) - Standard 3.NS.2 (2023) </vt:lpstr>
      <vt:lpstr>Standard 3.2 (2016) - Standard 3.NS.3 (2023) 1 of 2</vt:lpstr>
      <vt:lpstr>Standard 3.2 (2016) - Standard 3.NS.3 (2023) 2 of 2 </vt:lpstr>
      <vt:lpstr>Standard 3.6 (2016) - Standard 3.NS.4 (2023) </vt:lpstr>
      <vt:lpstr>Computation and Estimation</vt:lpstr>
      <vt:lpstr>Standard 3.3 (2016) - Standard 3.CE.1 (2023) 1 of 2 </vt:lpstr>
      <vt:lpstr>Standard 3.3 (2016) - Standard 3.CE.1 (2023) 2 of 2 </vt:lpstr>
      <vt:lpstr>Standard 3.4a-c (2016) - Standard 3.CE.2 (2023) 1 of 2 </vt:lpstr>
      <vt:lpstr>Standard 3.4a-c (2016) - Standard 3.CE.2 (2023) 2 of 2 </vt:lpstr>
      <vt:lpstr>Standard 3.4d (2016) - Deleted (2023) </vt:lpstr>
      <vt:lpstr>Standard 3.5 (2016) - Deleted (2023) </vt:lpstr>
      <vt:lpstr>Measurement and Geometry</vt:lpstr>
      <vt:lpstr>Standard 3.6 (2016) - Moved to 3.NS.4 (2023) </vt:lpstr>
      <vt:lpstr>Standard 3.7 (2016) - 3.MG.1 (2023) </vt:lpstr>
      <vt:lpstr>Standard 3.8 (2016) - 3.MG.2 (2023) </vt:lpstr>
      <vt:lpstr>Standard 3.9a,b (2016) - 3.MG.3 (2023) </vt:lpstr>
      <vt:lpstr>Standard 3.9c (2016) - Deleted (2023) </vt:lpstr>
      <vt:lpstr>Standard 3.10 (2016) - deleted (2023) </vt:lpstr>
      <vt:lpstr>Standard 3.11 (2016) - Deleted (2023) </vt:lpstr>
      <vt:lpstr>Standard 3.12 (2016) - 3.MG.4 (2023) </vt:lpstr>
      <vt:lpstr>Standard 3.13 (2016) - Deleted (2023) </vt:lpstr>
      <vt:lpstr>Probability and Statistics</vt:lpstr>
      <vt:lpstr>Standard 3.14 (2016) - deleted (2023) </vt:lpstr>
      <vt:lpstr>Standard 3.15 (2016) - 3.PS.1 (2023) 1 of 2 </vt:lpstr>
      <vt:lpstr>Standard 3.15 (2016) - 3.PS.1 (2023) 2 of 2 </vt:lpstr>
      <vt:lpstr>Patterns, Functions, and Algebra</vt:lpstr>
      <vt:lpstr>Standard 3.16 (2016) - 3.Pfa.1 (2023) </vt:lpstr>
      <vt:lpstr>Standard 3.17 (2016) – Moved to 3.CE.1 and 3.CE.2 (2023)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2023 Mathematics Standards of Learning</dc:title>
  <dc:creator>Mazzacane, Tina (DOE)</dc:creator>
  <cp:lastModifiedBy>Jessica Brown</cp:lastModifiedBy>
  <cp:revision>3</cp:revision>
  <dcterms:modified xsi:type="dcterms:W3CDTF">2023-09-19T15:29:18Z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0x010100C97508C65CBC9D4582C38E14C0854F54</vt:lpwstr>
  </property>
</Properties>
</file>