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3" r:id="rId5"/>
    <p:sldMasterId id="2147483671" r:id="rId6"/>
  </p:sldMasterIdLst>
  <p:notesMasterIdLst>
    <p:notesMasterId r:id="rId46"/>
  </p:notesMasterIdLst>
  <p:sldIdLst>
    <p:sldId id="283" r:id="rId7"/>
    <p:sldId id="284" r:id="rId8"/>
    <p:sldId id="300" r:id="rId9"/>
    <p:sldId id="301" r:id="rId10"/>
    <p:sldId id="302" r:id="rId11"/>
    <p:sldId id="509" r:id="rId12"/>
    <p:sldId id="303" r:id="rId13"/>
    <p:sldId id="490" r:id="rId14"/>
    <p:sldId id="491" r:id="rId15"/>
    <p:sldId id="507" r:id="rId16"/>
    <p:sldId id="492" r:id="rId17"/>
    <p:sldId id="495" r:id="rId18"/>
    <p:sldId id="496" r:id="rId19"/>
    <p:sldId id="49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2">
          <p15:clr>
            <a:srgbClr val="747775"/>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imHGwaGYZWtwCjY2KIkLknGMqVz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61940C-F979-2D4D-5043-2A32FF03DC79}" name="Delozier, Debra (DOE)" initials="D(" userId="S::debra.delozier@doe.virginia.gov::acc54453-5e22-4839-9ba0-16d5cb61d5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7A68BD-EA9A-4F3E-A6F3-72B8424ABB20}" v="3" dt="2023-09-19T15:09:30.369"/>
  </p1510:revLst>
</p1510:revInfo>
</file>

<file path=ppt/tableStyles.xml><?xml version="1.0" encoding="utf-8"?>
<a:tblStyleLst xmlns:a="http://schemas.openxmlformats.org/drawingml/2006/main" def="{547EDAA9-EE65-407B-A108-43758340CC41}">
  <a:tblStyle styleId="{547EDAA9-EE65-407B-A108-43758340CC4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72" autoAdjust="0"/>
  </p:normalViewPr>
  <p:slideViewPr>
    <p:cSldViewPr snapToGrid="0">
      <p:cViewPr varScale="1">
        <p:scale>
          <a:sx n="118" d="100"/>
          <a:sy n="118" d="100"/>
        </p:scale>
        <p:origin x="84" y="96"/>
      </p:cViewPr>
      <p:guideLst>
        <p:guide orient="horz" pos="7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ozier, Debra (DOE)" userId="acc54453-5e22-4839-9ba0-16d5cb61d571" providerId="ADAL" clId="{347A68BD-EA9A-4F3E-A6F3-72B8424ABB20}"/>
    <pc:docChg chg="undo custSel modSld">
      <pc:chgData name="Delozier, Debra (DOE)" userId="acc54453-5e22-4839-9ba0-16d5cb61d571" providerId="ADAL" clId="{347A68BD-EA9A-4F3E-A6F3-72B8424ABB20}" dt="2023-09-19T15:24:28.200" v="91" actId="962"/>
      <pc:docMkLst>
        <pc:docMk/>
      </pc:docMkLst>
      <pc:sldChg chg="modSp mod">
        <pc:chgData name="Delozier, Debra (DOE)" userId="acc54453-5e22-4839-9ba0-16d5cb61d571" providerId="ADAL" clId="{347A68BD-EA9A-4F3E-A6F3-72B8424ABB20}" dt="2023-09-19T15:22:25.250" v="43" actId="962"/>
        <pc:sldMkLst>
          <pc:docMk/>
          <pc:sldMk cId="0" sldId="258"/>
        </pc:sldMkLst>
        <pc:picChg chg="mod">
          <ac:chgData name="Delozier, Debra (DOE)" userId="acc54453-5e22-4839-9ba0-16d5cb61d571" providerId="ADAL" clId="{347A68BD-EA9A-4F3E-A6F3-72B8424ABB20}" dt="2023-09-19T15:22:25.250" v="43" actId="962"/>
          <ac:picMkLst>
            <pc:docMk/>
            <pc:sldMk cId="0" sldId="258"/>
            <ac:picMk id="4" creationId="{ED163D02-A939-57F1-1F09-6B44C69559A3}"/>
          </ac:picMkLst>
        </pc:picChg>
      </pc:sldChg>
      <pc:sldChg chg="modSp mod">
        <pc:chgData name="Delozier, Debra (DOE)" userId="acc54453-5e22-4839-9ba0-16d5cb61d571" providerId="ADAL" clId="{347A68BD-EA9A-4F3E-A6F3-72B8424ABB20}" dt="2023-09-19T15:22:30.341" v="45" actId="962"/>
        <pc:sldMkLst>
          <pc:docMk/>
          <pc:sldMk cId="0" sldId="259"/>
        </pc:sldMkLst>
        <pc:picChg chg="mod">
          <ac:chgData name="Delozier, Debra (DOE)" userId="acc54453-5e22-4839-9ba0-16d5cb61d571" providerId="ADAL" clId="{347A68BD-EA9A-4F3E-A6F3-72B8424ABB20}" dt="2023-09-19T15:22:30.341" v="45" actId="962"/>
          <ac:picMkLst>
            <pc:docMk/>
            <pc:sldMk cId="0" sldId="259"/>
            <ac:picMk id="13" creationId="{39B626E1-D9F0-65A2-5F7A-8824EAF598D3}"/>
          </ac:picMkLst>
        </pc:picChg>
      </pc:sldChg>
      <pc:sldChg chg="modSp mod">
        <pc:chgData name="Delozier, Debra (DOE)" userId="acc54453-5e22-4839-9ba0-16d5cb61d571" providerId="ADAL" clId="{347A68BD-EA9A-4F3E-A6F3-72B8424ABB20}" dt="2023-09-19T15:22:35.324" v="47" actId="962"/>
        <pc:sldMkLst>
          <pc:docMk/>
          <pc:sldMk cId="0" sldId="260"/>
        </pc:sldMkLst>
        <pc:picChg chg="mod">
          <ac:chgData name="Delozier, Debra (DOE)" userId="acc54453-5e22-4839-9ba0-16d5cb61d571" providerId="ADAL" clId="{347A68BD-EA9A-4F3E-A6F3-72B8424ABB20}" dt="2023-09-19T15:22:35.324" v="47" actId="962"/>
          <ac:picMkLst>
            <pc:docMk/>
            <pc:sldMk cId="0" sldId="260"/>
            <ac:picMk id="8" creationId="{1F70028D-05FB-DA9A-8EBA-B75FF77CB9A7}"/>
          </ac:picMkLst>
        </pc:picChg>
      </pc:sldChg>
      <pc:sldChg chg="modSp mod">
        <pc:chgData name="Delozier, Debra (DOE)" userId="acc54453-5e22-4839-9ba0-16d5cb61d571" providerId="ADAL" clId="{347A68BD-EA9A-4F3E-A6F3-72B8424ABB20}" dt="2023-09-19T15:22:40.492" v="49" actId="962"/>
        <pc:sldMkLst>
          <pc:docMk/>
          <pc:sldMk cId="0" sldId="261"/>
        </pc:sldMkLst>
        <pc:picChg chg="mod">
          <ac:chgData name="Delozier, Debra (DOE)" userId="acc54453-5e22-4839-9ba0-16d5cb61d571" providerId="ADAL" clId="{347A68BD-EA9A-4F3E-A6F3-72B8424ABB20}" dt="2023-09-19T15:22:40.492" v="49" actId="962"/>
          <ac:picMkLst>
            <pc:docMk/>
            <pc:sldMk cId="0" sldId="261"/>
            <ac:picMk id="6" creationId="{FEBA18E4-59F6-191E-D1A7-6C0ECC39975A}"/>
          </ac:picMkLst>
        </pc:picChg>
      </pc:sldChg>
      <pc:sldChg chg="modSp mod">
        <pc:chgData name="Delozier, Debra (DOE)" userId="acc54453-5e22-4839-9ba0-16d5cb61d571" providerId="ADAL" clId="{347A68BD-EA9A-4F3E-A6F3-72B8424ABB20}" dt="2023-09-19T15:22:45.303" v="51" actId="962"/>
        <pc:sldMkLst>
          <pc:docMk/>
          <pc:sldMk cId="0" sldId="262"/>
        </pc:sldMkLst>
        <pc:picChg chg="mod">
          <ac:chgData name="Delozier, Debra (DOE)" userId="acc54453-5e22-4839-9ba0-16d5cb61d571" providerId="ADAL" clId="{347A68BD-EA9A-4F3E-A6F3-72B8424ABB20}" dt="2023-09-19T15:22:45.303" v="51" actId="962"/>
          <ac:picMkLst>
            <pc:docMk/>
            <pc:sldMk cId="0" sldId="262"/>
            <ac:picMk id="4" creationId="{D5D8FABF-F8E6-DF13-1D13-F5268FB5A9B8}"/>
          </ac:picMkLst>
        </pc:picChg>
      </pc:sldChg>
      <pc:sldChg chg="modSp mod">
        <pc:chgData name="Delozier, Debra (DOE)" userId="acc54453-5e22-4839-9ba0-16d5cb61d571" providerId="ADAL" clId="{347A68BD-EA9A-4F3E-A6F3-72B8424ABB20}" dt="2023-09-19T15:22:50.161" v="53" actId="962"/>
        <pc:sldMkLst>
          <pc:docMk/>
          <pc:sldMk cId="0" sldId="263"/>
        </pc:sldMkLst>
        <pc:graphicFrameChg chg="modGraphic">
          <ac:chgData name="Delozier, Debra (DOE)" userId="acc54453-5e22-4839-9ba0-16d5cb61d571" providerId="ADAL" clId="{347A68BD-EA9A-4F3E-A6F3-72B8424ABB20}" dt="2023-09-18T15:04:39.398" v="6" actId="207"/>
          <ac:graphicFrameMkLst>
            <pc:docMk/>
            <pc:sldMk cId="0" sldId="263"/>
            <ac:graphicFrameMk id="2" creationId="{00000000-0000-0000-0000-000000000000}"/>
          </ac:graphicFrameMkLst>
        </pc:graphicFrameChg>
        <pc:picChg chg="mod">
          <ac:chgData name="Delozier, Debra (DOE)" userId="acc54453-5e22-4839-9ba0-16d5cb61d571" providerId="ADAL" clId="{347A68BD-EA9A-4F3E-A6F3-72B8424ABB20}" dt="2023-09-19T15:22:50.161" v="53" actId="962"/>
          <ac:picMkLst>
            <pc:docMk/>
            <pc:sldMk cId="0" sldId="263"/>
            <ac:picMk id="20" creationId="{2FC84BE1-860E-283E-11F4-0CF4D914BB10}"/>
          </ac:picMkLst>
        </pc:picChg>
      </pc:sldChg>
      <pc:sldChg chg="modSp mod">
        <pc:chgData name="Delozier, Debra (DOE)" userId="acc54453-5e22-4839-9ba0-16d5cb61d571" providerId="ADAL" clId="{347A68BD-EA9A-4F3E-A6F3-72B8424ABB20}" dt="2023-09-19T15:22:54.928" v="55" actId="962"/>
        <pc:sldMkLst>
          <pc:docMk/>
          <pc:sldMk cId="0" sldId="264"/>
        </pc:sldMkLst>
        <pc:picChg chg="mod">
          <ac:chgData name="Delozier, Debra (DOE)" userId="acc54453-5e22-4839-9ba0-16d5cb61d571" providerId="ADAL" clId="{347A68BD-EA9A-4F3E-A6F3-72B8424ABB20}" dt="2023-09-19T15:22:54.928" v="55" actId="962"/>
          <ac:picMkLst>
            <pc:docMk/>
            <pc:sldMk cId="0" sldId="264"/>
            <ac:picMk id="8" creationId="{C5A4357C-6F77-F24F-0949-C52F85098565}"/>
          </ac:picMkLst>
        </pc:picChg>
      </pc:sldChg>
      <pc:sldChg chg="modSp mod">
        <pc:chgData name="Delozier, Debra (DOE)" userId="acc54453-5e22-4839-9ba0-16d5cb61d571" providerId="ADAL" clId="{347A68BD-EA9A-4F3E-A6F3-72B8424ABB20}" dt="2023-09-19T15:23:00.173" v="57" actId="962"/>
        <pc:sldMkLst>
          <pc:docMk/>
          <pc:sldMk cId="0" sldId="265"/>
        </pc:sldMkLst>
        <pc:picChg chg="mod">
          <ac:chgData name="Delozier, Debra (DOE)" userId="acc54453-5e22-4839-9ba0-16d5cb61d571" providerId="ADAL" clId="{347A68BD-EA9A-4F3E-A6F3-72B8424ABB20}" dt="2023-09-19T15:23:00.173" v="57" actId="962"/>
          <ac:picMkLst>
            <pc:docMk/>
            <pc:sldMk cId="0" sldId="265"/>
            <ac:picMk id="12" creationId="{6D66464A-22F4-A673-E300-0AEFFD16763D}"/>
          </ac:picMkLst>
        </pc:picChg>
      </pc:sldChg>
      <pc:sldChg chg="modSp mod">
        <pc:chgData name="Delozier, Debra (DOE)" userId="acc54453-5e22-4839-9ba0-16d5cb61d571" providerId="ADAL" clId="{347A68BD-EA9A-4F3E-A6F3-72B8424ABB20}" dt="2023-09-19T15:23:07.158" v="59" actId="962"/>
        <pc:sldMkLst>
          <pc:docMk/>
          <pc:sldMk cId="0" sldId="266"/>
        </pc:sldMkLst>
        <pc:picChg chg="mod">
          <ac:chgData name="Delozier, Debra (DOE)" userId="acc54453-5e22-4839-9ba0-16d5cb61d571" providerId="ADAL" clId="{347A68BD-EA9A-4F3E-A6F3-72B8424ABB20}" dt="2023-09-19T15:23:07.158" v="59" actId="962"/>
          <ac:picMkLst>
            <pc:docMk/>
            <pc:sldMk cId="0" sldId="266"/>
            <ac:picMk id="10" creationId="{EE954736-6F1D-B035-6A9B-D27836643DD6}"/>
          </ac:picMkLst>
        </pc:picChg>
      </pc:sldChg>
      <pc:sldChg chg="modSp mod">
        <pc:chgData name="Delozier, Debra (DOE)" userId="acc54453-5e22-4839-9ba0-16d5cb61d571" providerId="ADAL" clId="{347A68BD-EA9A-4F3E-A6F3-72B8424ABB20}" dt="2023-09-19T15:23:12.602" v="61" actId="962"/>
        <pc:sldMkLst>
          <pc:docMk/>
          <pc:sldMk cId="0" sldId="267"/>
        </pc:sldMkLst>
        <pc:picChg chg="mod">
          <ac:chgData name="Delozier, Debra (DOE)" userId="acc54453-5e22-4839-9ba0-16d5cb61d571" providerId="ADAL" clId="{347A68BD-EA9A-4F3E-A6F3-72B8424ABB20}" dt="2023-09-19T15:23:12.602" v="61" actId="962"/>
          <ac:picMkLst>
            <pc:docMk/>
            <pc:sldMk cId="0" sldId="267"/>
            <ac:picMk id="10" creationId="{3487560F-813B-8E02-71A9-B1DB37251B61}"/>
          </ac:picMkLst>
        </pc:picChg>
      </pc:sldChg>
      <pc:sldChg chg="modSp mod">
        <pc:chgData name="Delozier, Debra (DOE)" userId="acc54453-5e22-4839-9ba0-16d5cb61d571" providerId="ADAL" clId="{347A68BD-EA9A-4F3E-A6F3-72B8424ABB20}" dt="2023-09-19T15:23:18.277" v="63" actId="962"/>
        <pc:sldMkLst>
          <pc:docMk/>
          <pc:sldMk cId="0" sldId="268"/>
        </pc:sldMkLst>
        <pc:picChg chg="mod">
          <ac:chgData name="Delozier, Debra (DOE)" userId="acc54453-5e22-4839-9ba0-16d5cb61d571" providerId="ADAL" clId="{347A68BD-EA9A-4F3E-A6F3-72B8424ABB20}" dt="2023-09-19T15:23:18.277" v="63" actId="962"/>
          <ac:picMkLst>
            <pc:docMk/>
            <pc:sldMk cId="0" sldId="268"/>
            <ac:picMk id="4" creationId="{21B29754-82C6-CF22-8EBE-E4659F496A16}"/>
          </ac:picMkLst>
        </pc:picChg>
      </pc:sldChg>
      <pc:sldChg chg="modSp mod">
        <pc:chgData name="Delozier, Debra (DOE)" userId="acc54453-5e22-4839-9ba0-16d5cb61d571" providerId="ADAL" clId="{347A68BD-EA9A-4F3E-A6F3-72B8424ABB20}" dt="2023-09-19T15:23:23.136" v="65" actId="962"/>
        <pc:sldMkLst>
          <pc:docMk/>
          <pc:sldMk cId="0" sldId="269"/>
        </pc:sldMkLst>
        <pc:picChg chg="mod">
          <ac:chgData name="Delozier, Debra (DOE)" userId="acc54453-5e22-4839-9ba0-16d5cb61d571" providerId="ADAL" clId="{347A68BD-EA9A-4F3E-A6F3-72B8424ABB20}" dt="2023-09-19T15:23:23.136" v="65" actId="962"/>
          <ac:picMkLst>
            <pc:docMk/>
            <pc:sldMk cId="0" sldId="269"/>
            <ac:picMk id="11" creationId="{C0BD55FB-480D-09D5-E20C-0025A82C5D3A}"/>
          </ac:picMkLst>
        </pc:picChg>
      </pc:sldChg>
      <pc:sldChg chg="modSp mod">
        <pc:chgData name="Delozier, Debra (DOE)" userId="acc54453-5e22-4839-9ba0-16d5cb61d571" providerId="ADAL" clId="{347A68BD-EA9A-4F3E-A6F3-72B8424ABB20}" dt="2023-09-19T15:23:28.002" v="67" actId="962"/>
        <pc:sldMkLst>
          <pc:docMk/>
          <pc:sldMk cId="0" sldId="270"/>
        </pc:sldMkLst>
        <pc:picChg chg="mod">
          <ac:chgData name="Delozier, Debra (DOE)" userId="acc54453-5e22-4839-9ba0-16d5cb61d571" providerId="ADAL" clId="{347A68BD-EA9A-4F3E-A6F3-72B8424ABB20}" dt="2023-09-19T15:23:28.002" v="67" actId="962"/>
          <ac:picMkLst>
            <pc:docMk/>
            <pc:sldMk cId="0" sldId="270"/>
            <ac:picMk id="19" creationId="{0E91115C-9174-7191-E317-44E8CF1449E0}"/>
          </ac:picMkLst>
        </pc:picChg>
      </pc:sldChg>
      <pc:sldChg chg="modSp mod">
        <pc:chgData name="Delozier, Debra (DOE)" userId="acc54453-5e22-4839-9ba0-16d5cb61d571" providerId="ADAL" clId="{347A68BD-EA9A-4F3E-A6F3-72B8424ABB20}" dt="2023-09-19T15:23:32.968" v="69" actId="962"/>
        <pc:sldMkLst>
          <pc:docMk/>
          <pc:sldMk cId="0" sldId="271"/>
        </pc:sldMkLst>
        <pc:picChg chg="mod">
          <ac:chgData name="Delozier, Debra (DOE)" userId="acc54453-5e22-4839-9ba0-16d5cb61d571" providerId="ADAL" clId="{347A68BD-EA9A-4F3E-A6F3-72B8424ABB20}" dt="2023-09-19T15:23:32.968" v="69" actId="962"/>
          <ac:picMkLst>
            <pc:docMk/>
            <pc:sldMk cId="0" sldId="271"/>
            <ac:picMk id="10" creationId="{C032935F-FFD0-8786-ED27-6D748371833F}"/>
          </ac:picMkLst>
        </pc:picChg>
      </pc:sldChg>
      <pc:sldChg chg="modSp mod">
        <pc:chgData name="Delozier, Debra (DOE)" userId="acc54453-5e22-4839-9ba0-16d5cb61d571" providerId="ADAL" clId="{347A68BD-EA9A-4F3E-A6F3-72B8424ABB20}" dt="2023-09-19T15:23:37.798" v="71" actId="962"/>
        <pc:sldMkLst>
          <pc:docMk/>
          <pc:sldMk cId="0" sldId="272"/>
        </pc:sldMkLst>
        <pc:graphicFrameChg chg="modGraphic">
          <ac:chgData name="Delozier, Debra (DOE)" userId="acc54453-5e22-4839-9ba0-16d5cb61d571" providerId="ADAL" clId="{347A68BD-EA9A-4F3E-A6F3-72B8424ABB20}" dt="2023-09-18T12:15:52.978" v="0" actId="20577"/>
          <ac:graphicFrameMkLst>
            <pc:docMk/>
            <pc:sldMk cId="0" sldId="272"/>
            <ac:graphicFrameMk id="2" creationId="{00000000-0000-0000-0000-000000000000}"/>
          </ac:graphicFrameMkLst>
        </pc:graphicFrameChg>
        <pc:picChg chg="mod">
          <ac:chgData name="Delozier, Debra (DOE)" userId="acc54453-5e22-4839-9ba0-16d5cb61d571" providerId="ADAL" clId="{347A68BD-EA9A-4F3E-A6F3-72B8424ABB20}" dt="2023-09-19T15:23:37.798" v="71" actId="962"/>
          <ac:picMkLst>
            <pc:docMk/>
            <pc:sldMk cId="0" sldId="272"/>
            <ac:picMk id="6" creationId="{8D926521-453C-5371-D32B-0E60155B5874}"/>
          </ac:picMkLst>
        </pc:picChg>
      </pc:sldChg>
      <pc:sldChg chg="modSp mod">
        <pc:chgData name="Delozier, Debra (DOE)" userId="acc54453-5e22-4839-9ba0-16d5cb61d571" providerId="ADAL" clId="{347A68BD-EA9A-4F3E-A6F3-72B8424ABB20}" dt="2023-09-19T15:23:43.126" v="73" actId="962"/>
        <pc:sldMkLst>
          <pc:docMk/>
          <pc:sldMk cId="0" sldId="273"/>
        </pc:sldMkLst>
        <pc:picChg chg="mod">
          <ac:chgData name="Delozier, Debra (DOE)" userId="acc54453-5e22-4839-9ba0-16d5cb61d571" providerId="ADAL" clId="{347A68BD-EA9A-4F3E-A6F3-72B8424ABB20}" dt="2023-09-19T15:23:43.126" v="73" actId="962"/>
          <ac:picMkLst>
            <pc:docMk/>
            <pc:sldMk cId="0" sldId="273"/>
            <ac:picMk id="11" creationId="{118BAFBB-6B02-CCAD-1674-A84007ABD715}"/>
          </ac:picMkLst>
        </pc:picChg>
      </pc:sldChg>
      <pc:sldChg chg="modSp mod modAnim">
        <pc:chgData name="Delozier, Debra (DOE)" userId="acc54453-5e22-4839-9ba0-16d5cb61d571" providerId="ADAL" clId="{347A68BD-EA9A-4F3E-A6F3-72B8424ABB20}" dt="2023-09-19T15:23:48.194" v="75" actId="962"/>
        <pc:sldMkLst>
          <pc:docMk/>
          <pc:sldMk cId="0" sldId="274"/>
        </pc:sldMkLst>
        <pc:picChg chg="mod">
          <ac:chgData name="Delozier, Debra (DOE)" userId="acc54453-5e22-4839-9ba0-16d5cb61d571" providerId="ADAL" clId="{347A68BD-EA9A-4F3E-A6F3-72B8424ABB20}" dt="2023-09-19T15:23:48.194" v="75" actId="962"/>
          <ac:picMkLst>
            <pc:docMk/>
            <pc:sldMk cId="0" sldId="274"/>
            <ac:picMk id="7" creationId="{9F03DF4F-E98C-C8EC-8032-45B064651073}"/>
          </ac:picMkLst>
        </pc:picChg>
      </pc:sldChg>
      <pc:sldChg chg="modSp mod">
        <pc:chgData name="Delozier, Debra (DOE)" userId="acc54453-5e22-4839-9ba0-16d5cb61d571" providerId="ADAL" clId="{347A68BD-EA9A-4F3E-A6F3-72B8424ABB20}" dt="2023-09-19T15:23:53.177" v="77" actId="962"/>
        <pc:sldMkLst>
          <pc:docMk/>
          <pc:sldMk cId="0" sldId="275"/>
        </pc:sldMkLst>
        <pc:picChg chg="mod">
          <ac:chgData name="Delozier, Debra (DOE)" userId="acc54453-5e22-4839-9ba0-16d5cb61d571" providerId="ADAL" clId="{347A68BD-EA9A-4F3E-A6F3-72B8424ABB20}" dt="2023-09-19T15:23:53.177" v="77" actId="962"/>
          <ac:picMkLst>
            <pc:docMk/>
            <pc:sldMk cId="0" sldId="275"/>
            <ac:picMk id="6" creationId="{2CBFD0F9-BDD3-960A-1147-C6440CE3AF1B}"/>
          </ac:picMkLst>
        </pc:picChg>
      </pc:sldChg>
      <pc:sldChg chg="modSp mod modAnim">
        <pc:chgData name="Delozier, Debra (DOE)" userId="acc54453-5e22-4839-9ba0-16d5cb61d571" providerId="ADAL" clId="{347A68BD-EA9A-4F3E-A6F3-72B8424ABB20}" dt="2023-09-19T15:23:57.882" v="79" actId="962"/>
        <pc:sldMkLst>
          <pc:docMk/>
          <pc:sldMk cId="0" sldId="276"/>
        </pc:sldMkLst>
        <pc:spChg chg="mod">
          <ac:chgData name="Delozier, Debra (DOE)" userId="acc54453-5e22-4839-9ba0-16d5cb61d571" providerId="ADAL" clId="{347A68BD-EA9A-4F3E-A6F3-72B8424ABB20}" dt="2023-09-18T16:14:02.736" v="10" actId="14100"/>
          <ac:spMkLst>
            <pc:docMk/>
            <pc:sldMk cId="0" sldId="276"/>
            <ac:spMk id="425" creationId="{00000000-0000-0000-0000-000000000000}"/>
          </ac:spMkLst>
        </pc:spChg>
        <pc:picChg chg="mod">
          <ac:chgData name="Delozier, Debra (DOE)" userId="acc54453-5e22-4839-9ba0-16d5cb61d571" providerId="ADAL" clId="{347A68BD-EA9A-4F3E-A6F3-72B8424ABB20}" dt="2023-09-19T15:23:57.882" v="79" actId="962"/>
          <ac:picMkLst>
            <pc:docMk/>
            <pc:sldMk cId="0" sldId="276"/>
            <ac:picMk id="6" creationId="{10D5FBE3-57BB-938E-FC3F-6E37AE220FD7}"/>
          </ac:picMkLst>
        </pc:picChg>
      </pc:sldChg>
      <pc:sldChg chg="modSp mod">
        <pc:chgData name="Delozier, Debra (DOE)" userId="acc54453-5e22-4839-9ba0-16d5cb61d571" providerId="ADAL" clId="{347A68BD-EA9A-4F3E-A6F3-72B8424ABB20}" dt="2023-09-19T15:24:02.646" v="81" actId="962"/>
        <pc:sldMkLst>
          <pc:docMk/>
          <pc:sldMk cId="0" sldId="277"/>
        </pc:sldMkLst>
        <pc:picChg chg="mod">
          <ac:chgData name="Delozier, Debra (DOE)" userId="acc54453-5e22-4839-9ba0-16d5cb61d571" providerId="ADAL" clId="{347A68BD-EA9A-4F3E-A6F3-72B8424ABB20}" dt="2023-09-19T15:24:02.646" v="81" actId="962"/>
          <ac:picMkLst>
            <pc:docMk/>
            <pc:sldMk cId="0" sldId="277"/>
            <ac:picMk id="12" creationId="{40E5E8CA-0B64-0A45-3A75-A0FD884A9853}"/>
          </ac:picMkLst>
        </pc:picChg>
      </pc:sldChg>
      <pc:sldChg chg="modSp mod">
        <pc:chgData name="Delozier, Debra (DOE)" userId="acc54453-5e22-4839-9ba0-16d5cb61d571" providerId="ADAL" clId="{347A68BD-EA9A-4F3E-A6F3-72B8424ABB20}" dt="2023-09-19T15:24:08.108" v="83" actId="962"/>
        <pc:sldMkLst>
          <pc:docMk/>
          <pc:sldMk cId="0" sldId="278"/>
        </pc:sldMkLst>
        <pc:picChg chg="mod">
          <ac:chgData name="Delozier, Debra (DOE)" userId="acc54453-5e22-4839-9ba0-16d5cb61d571" providerId="ADAL" clId="{347A68BD-EA9A-4F3E-A6F3-72B8424ABB20}" dt="2023-09-19T15:24:08.108" v="83" actId="962"/>
          <ac:picMkLst>
            <pc:docMk/>
            <pc:sldMk cId="0" sldId="278"/>
            <ac:picMk id="7" creationId="{145AE1F9-639F-7952-16AE-8D4ACC2BD60E}"/>
          </ac:picMkLst>
        </pc:picChg>
      </pc:sldChg>
      <pc:sldChg chg="modSp mod">
        <pc:chgData name="Delozier, Debra (DOE)" userId="acc54453-5e22-4839-9ba0-16d5cb61d571" providerId="ADAL" clId="{347A68BD-EA9A-4F3E-A6F3-72B8424ABB20}" dt="2023-09-19T15:24:12.729" v="85" actId="962"/>
        <pc:sldMkLst>
          <pc:docMk/>
          <pc:sldMk cId="0" sldId="279"/>
        </pc:sldMkLst>
        <pc:picChg chg="mod">
          <ac:chgData name="Delozier, Debra (DOE)" userId="acc54453-5e22-4839-9ba0-16d5cb61d571" providerId="ADAL" clId="{347A68BD-EA9A-4F3E-A6F3-72B8424ABB20}" dt="2023-09-19T15:24:12.729" v="85" actId="962"/>
          <ac:picMkLst>
            <pc:docMk/>
            <pc:sldMk cId="0" sldId="279"/>
            <ac:picMk id="6" creationId="{25370EDD-CDB6-3C68-FB89-D28D1384BC93}"/>
          </ac:picMkLst>
        </pc:picChg>
      </pc:sldChg>
      <pc:sldChg chg="modSp mod">
        <pc:chgData name="Delozier, Debra (DOE)" userId="acc54453-5e22-4839-9ba0-16d5cb61d571" providerId="ADAL" clId="{347A68BD-EA9A-4F3E-A6F3-72B8424ABB20}" dt="2023-09-19T15:24:17.907" v="87" actId="962"/>
        <pc:sldMkLst>
          <pc:docMk/>
          <pc:sldMk cId="0" sldId="280"/>
        </pc:sldMkLst>
        <pc:picChg chg="mod">
          <ac:chgData name="Delozier, Debra (DOE)" userId="acc54453-5e22-4839-9ba0-16d5cb61d571" providerId="ADAL" clId="{347A68BD-EA9A-4F3E-A6F3-72B8424ABB20}" dt="2023-09-19T15:24:17.907" v="87" actId="962"/>
          <ac:picMkLst>
            <pc:docMk/>
            <pc:sldMk cId="0" sldId="280"/>
            <ac:picMk id="10" creationId="{37FBC220-788F-E27C-50E7-F419FE0ED7A2}"/>
          </ac:picMkLst>
        </pc:picChg>
      </pc:sldChg>
      <pc:sldChg chg="modSp mod">
        <pc:chgData name="Delozier, Debra (DOE)" userId="acc54453-5e22-4839-9ba0-16d5cb61d571" providerId="ADAL" clId="{347A68BD-EA9A-4F3E-A6F3-72B8424ABB20}" dt="2023-09-19T15:24:22.677" v="89" actId="962"/>
        <pc:sldMkLst>
          <pc:docMk/>
          <pc:sldMk cId="0" sldId="281"/>
        </pc:sldMkLst>
        <pc:picChg chg="mod">
          <ac:chgData name="Delozier, Debra (DOE)" userId="acc54453-5e22-4839-9ba0-16d5cb61d571" providerId="ADAL" clId="{347A68BD-EA9A-4F3E-A6F3-72B8424ABB20}" dt="2023-09-19T15:24:22.677" v="89" actId="962"/>
          <ac:picMkLst>
            <pc:docMk/>
            <pc:sldMk cId="0" sldId="281"/>
            <ac:picMk id="6" creationId="{6A35631A-1619-1B35-5BC1-0567493AED77}"/>
          </ac:picMkLst>
        </pc:picChg>
      </pc:sldChg>
      <pc:sldChg chg="modSp mod">
        <pc:chgData name="Delozier, Debra (DOE)" userId="acc54453-5e22-4839-9ba0-16d5cb61d571" providerId="ADAL" clId="{347A68BD-EA9A-4F3E-A6F3-72B8424ABB20}" dt="2023-09-19T15:24:28.200" v="91" actId="962"/>
        <pc:sldMkLst>
          <pc:docMk/>
          <pc:sldMk cId="0" sldId="282"/>
        </pc:sldMkLst>
        <pc:picChg chg="mod">
          <ac:chgData name="Delozier, Debra (DOE)" userId="acc54453-5e22-4839-9ba0-16d5cb61d571" providerId="ADAL" clId="{347A68BD-EA9A-4F3E-A6F3-72B8424ABB20}" dt="2023-09-19T15:24:28.200" v="91" actId="962"/>
          <ac:picMkLst>
            <pc:docMk/>
            <pc:sldMk cId="0" sldId="282"/>
            <ac:picMk id="6" creationId="{133CF88A-83EC-AE1F-B3C2-A913C35596EA}"/>
          </ac:picMkLst>
        </pc:picChg>
      </pc:sldChg>
      <pc:sldChg chg="modSp mod">
        <pc:chgData name="Delozier, Debra (DOE)" userId="acc54453-5e22-4839-9ba0-16d5cb61d571" providerId="ADAL" clId="{347A68BD-EA9A-4F3E-A6F3-72B8424ABB20}" dt="2023-09-19T15:21:05.443" v="15" actId="962"/>
        <pc:sldMkLst>
          <pc:docMk/>
          <pc:sldMk cId="0" sldId="283"/>
        </pc:sldMkLst>
        <pc:picChg chg="mod">
          <ac:chgData name="Delozier, Debra (DOE)" userId="acc54453-5e22-4839-9ba0-16d5cb61d571" providerId="ADAL" clId="{347A68BD-EA9A-4F3E-A6F3-72B8424ABB20}" dt="2023-09-19T15:21:05.443" v="15" actId="962"/>
          <ac:picMkLst>
            <pc:docMk/>
            <pc:sldMk cId="0" sldId="283"/>
            <ac:picMk id="4" creationId="{FBC023E8-8C40-44CB-AFB2-DEA3B8BE0207}"/>
          </ac:picMkLst>
        </pc:picChg>
      </pc:sldChg>
      <pc:sldChg chg="addSp modSp mod">
        <pc:chgData name="Delozier, Debra (DOE)" userId="acc54453-5e22-4839-9ba0-16d5cb61d571" providerId="ADAL" clId="{347A68BD-EA9A-4F3E-A6F3-72B8424ABB20}" dt="2023-09-19T15:21:10.982" v="17" actId="962"/>
        <pc:sldMkLst>
          <pc:docMk/>
          <pc:sldMk cId="0" sldId="284"/>
        </pc:sldMkLst>
        <pc:spChg chg="add mod">
          <ac:chgData name="Delozier, Debra (DOE)" userId="acc54453-5e22-4839-9ba0-16d5cb61d571" providerId="ADAL" clId="{347A68BD-EA9A-4F3E-A6F3-72B8424ABB20}" dt="2023-09-19T15:09:30.369" v="13"/>
          <ac:spMkLst>
            <pc:docMk/>
            <pc:sldMk cId="0" sldId="284"/>
            <ac:spMk id="3" creationId="{451D73B4-7179-082D-78F4-736F40BE9635}"/>
          </ac:spMkLst>
        </pc:spChg>
        <pc:picChg chg="mod">
          <ac:chgData name="Delozier, Debra (DOE)" userId="acc54453-5e22-4839-9ba0-16d5cb61d571" providerId="ADAL" clId="{347A68BD-EA9A-4F3E-A6F3-72B8424ABB20}" dt="2023-09-19T15:21:10.982" v="17" actId="962"/>
          <ac:picMkLst>
            <pc:docMk/>
            <pc:sldMk cId="0" sldId="284"/>
            <ac:picMk id="6" creationId="{D6BECAED-7B0E-469F-B7A2-FCD90E9B3E08}"/>
          </ac:picMkLst>
        </pc:picChg>
      </pc:sldChg>
      <pc:sldChg chg="modSp mod">
        <pc:chgData name="Delozier, Debra (DOE)" userId="acc54453-5e22-4839-9ba0-16d5cb61d571" providerId="ADAL" clId="{347A68BD-EA9A-4F3E-A6F3-72B8424ABB20}" dt="2023-09-19T15:21:16.652" v="19" actId="962"/>
        <pc:sldMkLst>
          <pc:docMk/>
          <pc:sldMk cId="2981734607" sldId="300"/>
        </pc:sldMkLst>
        <pc:picChg chg="mod">
          <ac:chgData name="Delozier, Debra (DOE)" userId="acc54453-5e22-4839-9ba0-16d5cb61d571" providerId="ADAL" clId="{347A68BD-EA9A-4F3E-A6F3-72B8424ABB20}" dt="2023-09-19T15:21:16.652" v="19" actId="962"/>
          <ac:picMkLst>
            <pc:docMk/>
            <pc:sldMk cId="2981734607" sldId="300"/>
            <ac:picMk id="6" creationId="{4A4C2145-EC4D-4DA3-8C63-1E9EA28EB9DC}"/>
          </ac:picMkLst>
        </pc:picChg>
      </pc:sldChg>
      <pc:sldChg chg="modSp mod">
        <pc:chgData name="Delozier, Debra (DOE)" userId="acc54453-5e22-4839-9ba0-16d5cb61d571" providerId="ADAL" clId="{347A68BD-EA9A-4F3E-A6F3-72B8424ABB20}" dt="2023-09-19T15:21:21.863" v="21" actId="962"/>
        <pc:sldMkLst>
          <pc:docMk/>
          <pc:sldMk cId="2213674628" sldId="301"/>
        </pc:sldMkLst>
        <pc:picChg chg="mod">
          <ac:chgData name="Delozier, Debra (DOE)" userId="acc54453-5e22-4839-9ba0-16d5cb61d571" providerId="ADAL" clId="{347A68BD-EA9A-4F3E-A6F3-72B8424ABB20}" dt="2023-09-19T15:21:21.863" v="21" actId="962"/>
          <ac:picMkLst>
            <pc:docMk/>
            <pc:sldMk cId="2213674628" sldId="301"/>
            <ac:picMk id="5" creationId="{021650E5-67C5-46FF-98D3-34EC875B02E5}"/>
          </ac:picMkLst>
        </pc:picChg>
      </pc:sldChg>
      <pc:sldChg chg="modSp mod">
        <pc:chgData name="Delozier, Debra (DOE)" userId="acc54453-5e22-4839-9ba0-16d5cb61d571" providerId="ADAL" clId="{347A68BD-EA9A-4F3E-A6F3-72B8424ABB20}" dt="2023-09-19T15:21:27.272" v="23" actId="962"/>
        <pc:sldMkLst>
          <pc:docMk/>
          <pc:sldMk cId="2269705013" sldId="302"/>
        </pc:sldMkLst>
        <pc:picChg chg="mod">
          <ac:chgData name="Delozier, Debra (DOE)" userId="acc54453-5e22-4839-9ba0-16d5cb61d571" providerId="ADAL" clId="{347A68BD-EA9A-4F3E-A6F3-72B8424ABB20}" dt="2023-09-19T15:21:27.272" v="23" actId="962"/>
          <ac:picMkLst>
            <pc:docMk/>
            <pc:sldMk cId="2269705013" sldId="302"/>
            <ac:picMk id="6" creationId="{8251F7D5-807D-402C-BAB5-90373352AABB}"/>
          </ac:picMkLst>
        </pc:picChg>
      </pc:sldChg>
      <pc:sldChg chg="modSp mod">
        <pc:chgData name="Delozier, Debra (DOE)" userId="acc54453-5e22-4839-9ba0-16d5cb61d571" providerId="ADAL" clId="{347A68BD-EA9A-4F3E-A6F3-72B8424ABB20}" dt="2023-09-19T15:21:37.443" v="27" actId="962"/>
        <pc:sldMkLst>
          <pc:docMk/>
          <pc:sldMk cId="1846411832" sldId="303"/>
        </pc:sldMkLst>
        <pc:picChg chg="mod">
          <ac:chgData name="Delozier, Debra (DOE)" userId="acc54453-5e22-4839-9ba0-16d5cb61d571" providerId="ADAL" clId="{347A68BD-EA9A-4F3E-A6F3-72B8424ABB20}" dt="2023-09-19T15:21:37.443" v="27" actId="962"/>
          <ac:picMkLst>
            <pc:docMk/>
            <pc:sldMk cId="1846411832" sldId="303"/>
            <ac:picMk id="5" creationId="{434AE29E-F08D-4A22-AE35-2D890379EAD6}"/>
          </ac:picMkLst>
        </pc:picChg>
      </pc:sldChg>
      <pc:sldChg chg="modSp mod">
        <pc:chgData name="Delozier, Debra (DOE)" userId="acc54453-5e22-4839-9ba0-16d5cb61d571" providerId="ADAL" clId="{347A68BD-EA9A-4F3E-A6F3-72B8424ABB20}" dt="2023-09-19T15:21:43.106" v="29" actId="962"/>
        <pc:sldMkLst>
          <pc:docMk/>
          <pc:sldMk cId="1839352329" sldId="490"/>
        </pc:sldMkLst>
        <pc:picChg chg="mod">
          <ac:chgData name="Delozier, Debra (DOE)" userId="acc54453-5e22-4839-9ba0-16d5cb61d571" providerId="ADAL" clId="{347A68BD-EA9A-4F3E-A6F3-72B8424ABB20}" dt="2023-09-19T15:21:43.106" v="29" actId="962"/>
          <ac:picMkLst>
            <pc:docMk/>
            <pc:sldMk cId="1839352329" sldId="490"/>
            <ac:picMk id="2" creationId="{9ECA216F-A4BB-4B6C-A3A2-02783E77E5C5}"/>
          </ac:picMkLst>
        </pc:picChg>
      </pc:sldChg>
      <pc:sldChg chg="modSp mod">
        <pc:chgData name="Delozier, Debra (DOE)" userId="acc54453-5e22-4839-9ba0-16d5cb61d571" providerId="ADAL" clId="{347A68BD-EA9A-4F3E-A6F3-72B8424ABB20}" dt="2023-09-19T15:21:48.046" v="31" actId="962"/>
        <pc:sldMkLst>
          <pc:docMk/>
          <pc:sldMk cId="750795339" sldId="491"/>
        </pc:sldMkLst>
        <pc:picChg chg="mod">
          <ac:chgData name="Delozier, Debra (DOE)" userId="acc54453-5e22-4839-9ba0-16d5cb61d571" providerId="ADAL" clId="{347A68BD-EA9A-4F3E-A6F3-72B8424ABB20}" dt="2023-09-19T15:21:48.046" v="31" actId="962"/>
          <ac:picMkLst>
            <pc:docMk/>
            <pc:sldMk cId="750795339" sldId="491"/>
            <ac:picMk id="6" creationId="{1AB509C7-FD7B-4225-BBEF-97CE69FCAA9F}"/>
          </ac:picMkLst>
        </pc:picChg>
      </pc:sldChg>
      <pc:sldChg chg="modSp mod">
        <pc:chgData name="Delozier, Debra (DOE)" userId="acc54453-5e22-4839-9ba0-16d5cb61d571" providerId="ADAL" clId="{347A68BD-EA9A-4F3E-A6F3-72B8424ABB20}" dt="2023-09-19T15:21:59.399" v="35" actId="962"/>
        <pc:sldMkLst>
          <pc:docMk/>
          <pc:sldMk cId="408604110" sldId="492"/>
        </pc:sldMkLst>
        <pc:picChg chg="mod">
          <ac:chgData name="Delozier, Debra (DOE)" userId="acc54453-5e22-4839-9ba0-16d5cb61d571" providerId="ADAL" clId="{347A68BD-EA9A-4F3E-A6F3-72B8424ABB20}" dt="2023-09-19T15:21:59.399" v="35" actId="962"/>
          <ac:picMkLst>
            <pc:docMk/>
            <pc:sldMk cId="408604110" sldId="492"/>
            <ac:picMk id="2" creationId="{41C50429-8290-48FE-8653-1EEFA91B3CC8}"/>
          </ac:picMkLst>
        </pc:picChg>
      </pc:sldChg>
      <pc:sldChg chg="modSp mod">
        <pc:chgData name="Delozier, Debra (DOE)" userId="acc54453-5e22-4839-9ba0-16d5cb61d571" providerId="ADAL" clId="{347A68BD-EA9A-4F3E-A6F3-72B8424ABB20}" dt="2023-09-19T15:22:09.161" v="37" actId="962"/>
        <pc:sldMkLst>
          <pc:docMk/>
          <pc:sldMk cId="116809317" sldId="495"/>
        </pc:sldMkLst>
        <pc:picChg chg="mod">
          <ac:chgData name="Delozier, Debra (DOE)" userId="acc54453-5e22-4839-9ba0-16d5cb61d571" providerId="ADAL" clId="{347A68BD-EA9A-4F3E-A6F3-72B8424ABB20}" dt="2023-09-19T15:22:09.161" v="37" actId="962"/>
          <ac:picMkLst>
            <pc:docMk/>
            <pc:sldMk cId="116809317" sldId="495"/>
            <ac:picMk id="6" creationId="{5F57B490-C7AA-414A-8B5A-6A38DB88A8DD}"/>
          </ac:picMkLst>
        </pc:picChg>
      </pc:sldChg>
      <pc:sldChg chg="modSp mod">
        <pc:chgData name="Delozier, Debra (DOE)" userId="acc54453-5e22-4839-9ba0-16d5cb61d571" providerId="ADAL" clId="{347A68BD-EA9A-4F3E-A6F3-72B8424ABB20}" dt="2023-09-19T15:22:14.393" v="39" actId="962"/>
        <pc:sldMkLst>
          <pc:docMk/>
          <pc:sldMk cId="354023812" sldId="496"/>
        </pc:sldMkLst>
        <pc:picChg chg="mod">
          <ac:chgData name="Delozier, Debra (DOE)" userId="acc54453-5e22-4839-9ba0-16d5cb61d571" providerId="ADAL" clId="{347A68BD-EA9A-4F3E-A6F3-72B8424ABB20}" dt="2023-09-19T15:22:14.393" v="39" actId="962"/>
          <ac:picMkLst>
            <pc:docMk/>
            <pc:sldMk cId="354023812" sldId="496"/>
            <ac:picMk id="2" creationId="{9A328821-E398-4BEF-BF09-C51040F17B9E}"/>
          </ac:picMkLst>
        </pc:picChg>
      </pc:sldChg>
      <pc:sldChg chg="modSp mod">
        <pc:chgData name="Delozier, Debra (DOE)" userId="acc54453-5e22-4839-9ba0-16d5cb61d571" providerId="ADAL" clId="{347A68BD-EA9A-4F3E-A6F3-72B8424ABB20}" dt="2023-09-19T15:22:19.793" v="41" actId="962"/>
        <pc:sldMkLst>
          <pc:docMk/>
          <pc:sldMk cId="0" sldId="497"/>
        </pc:sldMkLst>
        <pc:picChg chg="mod">
          <ac:chgData name="Delozier, Debra (DOE)" userId="acc54453-5e22-4839-9ba0-16d5cb61d571" providerId="ADAL" clId="{347A68BD-EA9A-4F3E-A6F3-72B8424ABB20}" dt="2023-09-19T15:22:19.793" v="41" actId="962"/>
          <ac:picMkLst>
            <pc:docMk/>
            <pc:sldMk cId="0" sldId="497"/>
            <ac:picMk id="2" creationId="{CFF003BB-9381-45C5-A0CF-E4B126F346D6}"/>
          </ac:picMkLst>
        </pc:picChg>
      </pc:sldChg>
      <pc:sldChg chg="modSp mod">
        <pc:chgData name="Delozier, Debra (DOE)" userId="acc54453-5e22-4839-9ba0-16d5cb61d571" providerId="ADAL" clId="{347A68BD-EA9A-4F3E-A6F3-72B8424ABB20}" dt="2023-09-19T15:21:54.143" v="33" actId="962"/>
        <pc:sldMkLst>
          <pc:docMk/>
          <pc:sldMk cId="0" sldId="507"/>
        </pc:sldMkLst>
        <pc:picChg chg="mod">
          <ac:chgData name="Delozier, Debra (DOE)" userId="acc54453-5e22-4839-9ba0-16d5cb61d571" providerId="ADAL" clId="{347A68BD-EA9A-4F3E-A6F3-72B8424ABB20}" dt="2023-09-19T15:21:54.143" v="33" actId="962"/>
          <ac:picMkLst>
            <pc:docMk/>
            <pc:sldMk cId="0" sldId="507"/>
            <ac:picMk id="4" creationId="{B3135400-BDBA-4A61-92C3-3E87A1E4F8FC}"/>
          </ac:picMkLst>
        </pc:picChg>
      </pc:sldChg>
      <pc:sldChg chg="modSp mod">
        <pc:chgData name="Delozier, Debra (DOE)" userId="acc54453-5e22-4839-9ba0-16d5cb61d571" providerId="ADAL" clId="{347A68BD-EA9A-4F3E-A6F3-72B8424ABB20}" dt="2023-09-19T15:21:32.475" v="25" actId="962"/>
        <pc:sldMkLst>
          <pc:docMk/>
          <pc:sldMk cId="3297143638" sldId="509"/>
        </pc:sldMkLst>
        <pc:picChg chg="mod">
          <ac:chgData name="Delozier, Debra (DOE)" userId="acc54453-5e22-4839-9ba0-16d5cb61d571" providerId="ADAL" clId="{347A68BD-EA9A-4F3E-A6F3-72B8424ABB20}" dt="2023-09-19T15:21:32.475" v="25" actId="962"/>
          <ac:picMkLst>
            <pc:docMk/>
            <pc:sldMk cId="3297143638" sldId="509"/>
            <ac:picMk id="8" creationId="{CBDAA9F2-51E2-41E6-A34A-E11948EFA10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800" b="0" i="0" u="none" strike="noStrike">
                <a:solidFill>
                  <a:srgbClr val="000000"/>
                </a:solidFill>
                <a:effectLst/>
                <a:latin typeface="Arial" panose="020B0604020202020204" pitchFamily="34" charset="0"/>
              </a:rPr>
              <a:t>Welcome to the Grade 1 presentation focused on the 2023 Mathematics Standards of Learning. </a:t>
            </a:r>
            <a:r>
              <a:rPr lang="en-US" sz="1800" b="0" i="0" u="none" strike="noStrike">
                <a:solidFill>
                  <a:srgbClr val="000000"/>
                </a:solidFill>
                <a:effectLst/>
                <a:latin typeface="Georgia" panose="02040502050405020303" pitchFamily="18" charset="0"/>
              </a:rPr>
              <a:t>The Proposed 2023 Mathematics </a:t>
            </a:r>
            <a:r>
              <a:rPr lang="en-US" sz="1800" b="0" i="1" u="none" strike="noStrike">
                <a:solidFill>
                  <a:srgbClr val="000000"/>
                </a:solidFill>
                <a:effectLst/>
                <a:latin typeface="Georgia" panose="02040502050405020303" pitchFamily="18" charset="0"/>
              </a:rPr>
              <a:t>Standards of Learning </a:t>
            </a:r>
            <a:r>
              <a:rPr lang="en-US" sz="1800" b="0" i="0" u="none" strike="noStrike">
                <a:solidFill>
                  <a:srgbClr val="000000"/>
                </a:solidFill>
                <a:effectLst/>
                <a:latin typeface="Georgia" panose="02040502050405020303" pitchFamily="18" charset="0"/>
              </a:rPr>
              <a:t>(SOL) were approved by the Board of Education on August 31, 2023.</a:t>
            </a:r>
            <a:endParaRPr/>
          </a:p>
        </p:txBody>
      </p:sp>
      <p:sp>
        <p:nvSpPr>
          <p:cNvPr id="159" name="Google Shape;15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200"/>
              <a:t>The new numbering system for the standards makes it clear within which strand a standard exists. For instance, the sample shown on the screen highlights 1.MG.3.  The number one indicates the grade level; MG indicates the Measurement and Geometry Strand; and 3 indicates that this is the third standard of learning in this strand.  The key shown at the bottom of the screen provides the abbreviations for each of the strands.</a:t>
            </a:r>
            <a:endParaRPr/>
          </a:p>
          <a:p>
            <a:pPr marL="457200" lvl="0" indent="-228600" algn="l" rtl="0">
              <a:lnSpc>
                <a:spcPct val="100000"/>
              </a:lnSpc>
              <a:spcBef>
                <a:spcPts val="0"/>
              </a:spcBef>
              <a:spcAft>
                <a:spcPts val="0"/>
              </a:spcAft>
              <a:buSzPts val="1100"/>
              <a:buNone/>
            </a:pPr>
            <a:endParaRPr sz="1200"/>
          </a:p>
          <a:p>
            <a:pPr marL="457200" lvl="0" indent="-228600" algn="l" rtl="0">
              <a:lnSpc>
                <a:spcPct val="100000"/>
              </a:lnSpc>
              <a:spcBef>
                <a:spcPts val="0"/>
              </a:spcBef>
              <a:spcAft>
                <a:spcPts val="0"/>
              </a:spcAft>
              <a:buSzPts val="1100"/>
              <a:buNone/>
            </a:pPr>
            <a:endParaRPr sz="1200"/>
          </a:p>
        </p:txBody>
      </p:sp>
      <p:sp>
        <p:nvSpPr>
          <p:cNvPr id="220" name="Google Shape;220;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An Overview of Revisions document has been created for each grade or course.  This presentation provides a detailed comparison between the 2016 Standards of Learning and the 2023 Standards of Learning and is based upon the Overview of Revisions document.</a:t>
            </a:r>
          </a:p>
        </p:txBody>
      </p:sp>
    </p:spTree>
    <p:extLst>
      <p:ext uri="{BB962C8B-B14F-4D97-AF65-F5344CB8AC3E}">
        <p14:creationId xmlns:p14="http://schemas.microsoft.com/office/powerpoint/2010/main" val="2682175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At the end of the Overview of Revisions document there is a summary of changes table. One section of the table provides an overview of the changes to the numbering of the standards. Another section provides information regarding the prominent parameter changes and clarifications. Parameter changes and clarifications might be related to an increase or decrease in the limiters of the standards or the knowledge and skills; but might also be related to the depth of understanding of the content or scope of the content.</a:t>
            </a:r>
          </a:p>
        </p:txBody>
      </p:sp>
    </p:spTree>
    <p:extLst>
      <p:ext uri="{BB962C8B-B14F-4D97-AF65-F5344CB8AC3E}">
        <p14:creationId xmlns:p14="http://schemas.microsoft.com/office/powerpoint/2010/main" val="811921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The other two sections of the table include deletions from 2016 standards and addition of content to the 2023 standards.</a:t>
            </a:r>
          </a:p>
          <a:p>
            <a:endParaRPr lang="en-US"/>
          </a:p>
        </p:txBody>
      </p:sp>
    </p:spTree>
    <p:extLst>
      <p:ext uri="{BB962C8B-B14F-4D97-AF65-F5344CB8AC3E}">
        <p14:creationId xmlns:p14="http://schemas.microsoft.com/office/powerpoint/2010/main" val="2091834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e603465f5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e603465f5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0"/>
              </a:spcAft>
              <a:buNone/>
            </a:pPr>
            <a:r>
              <a:rPr lang="en-US" sz="1800" b="0" i="0" u="none" strike="noStrike">
                <a:solidFill>
                  <a:srgbClr val="000000"/>
                </a:solidFill>
                <a:effectLst/>
                <a:latin typeface="Arial" panose="020B0604020202020204" pitchFamily="34" charset="0"/>
              </a:rPr>
              <a:t>During the remainder of the presentation, we will take a closer look at the revisions to the 2016 standards that resulted in the new 2023 standards. </a:t>
            </a:r>
            <a:endParaRPr lang="en-US" sz="2400" b="0">
              <a:effectLst/>
            </a:endParaRPr>
          </a:p>
          <a:p>
            <a:pPr marL="158750" indent="0">
              <a:buNone/>
            </a:pPr>
            <a:endParaRPr sz="1400"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e5fa75be5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g1e5fa75be59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Let’s take a look at the Number and Number Sense Strand.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3ed2e528eb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5000"/>
              </a:lnSpc>
              <a:buNone/>
            </a:pPr>
            <a:r>
              <a:rPr lang="en-US">
                <a:solidFill>
                  <a:schemeClr val="dk1"/>
                </a:solidFill>
              </a:rPr>
              <a:t>Throughout this presentation red text in the 2023 column indicates a parameter change or addition to the content at this level. Red text in the 2016 column provides notes about where content may have been moved or deleted. You will also see symbols that indicate content that is NEW to the grade level or course.</a:t>
            </a:r>
            <a:endParaRPr>
              <a:solidFill>
                <a:schemeClr val="dk1"/>
              </a:solidFill>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indent="0">
              <a:lnSpc>
                <a:spcPct val="115000"/>
              </a:lnSpc>
              <a:buNone/>
            </a:pPr>
            <a:r>
              <a:rPr lang="en-US" sz="1200">
                <a:solidFill>
                  <a:schemeClr val="dk1"/>
                </a:solidFill>
                <a:latin typeface="Calibri"/>
                <a:ea typeface="Calibri"/>
                <a:cs typeface="Calibri"/>
                <a:sym typeface="Calibri"/>
              </a:rPr>
              <a:t>SOL 1.1a, c and d have become 1.NS.1.</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indent="0">
              <a:lnSpc>
                <a:spcPct val="115000"/>
              </a:lnSpc>
              <a:buClr>
                <a:schemeClr val="dk1"/>
              </a:buClr>
              <a:buNone/>
            </a:pPr>
            <a:r>
              <a:rPr lang="en-US" sz="1200">
                <a:solidFill>
                  <a:schemeClr val="dk1"/>
                </a:solidFill>
                <a:latin typeface="Calibri"/>
                <a:ea typeface="Calibri"/>
                <a:cs typeface="Calibri"/>
                <a:sym typeface="Calibri"/>
              </a:rPr>
              <a:t>1.NS.1 includes several parameter changes -- Counting forward orally by ones has been increased from 110 to 120.  Students should be able to count forward starting at any number between 0 and 120.</a:t>
            </a:r>
            <a:endParaRPr sz="1200">
              <a:solidFill>
                <a:schemeClr val="dk1"/>
              </a:solidFill>
              <a:latin typeface="Calibri"/>
              <a:ea typeface="Calibri"/>
              <a:cs typeface="Calibri"/>
              <a:sym typeface="Calibri"/>
            </a:endParaRPr>
          </a:p>
          <a:p>
            <a:pPr marL="0" indent="0">
              <a:lnSpc>
                <a:spcPct val="115000"/>
              </a:lnSpc>
              <a:buClr>
                <a:schemeClr val="dk1"/>
              </a:buClr>
              <a:buNone/>
            </a:pPr>
            <a:r>
              <a:rPr lang="en-US" sz="1200">
                <a:solidFill>
                  <a:schemeClr val="dk1"/>
                </a:solidFill>
                <a:latin typeface="Calibri"/>
                <a:ea typeface="Calibri"/>
                <a:cs typeface="Calibri"/>
                <a:sym typeface="Calibri"/>
              </a:rPr>
              <a:t>Represent forward counting patterns by groups of 5 and groups of 10 has increased from 110 to 120.   The expectation for representing skip counting by two is limited to a total number of objects up to 30.  When representing skip counting it is recommended that tools, such as objects, coins, number paths, beaded number strings, and 120 charts be used to support student understanding of these standards.  Students should also be able to group a collection of up to 120 objects into tens and ones and counting the groups of tens and ones in order to determine the total.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97" name="Google Shape;297;g23ed2e528eb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3ed2e528eb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SOL 1.1b and SOL 1.2a, b, and c have become SOL1.NS.2.</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indent="0">
              <a:lnSpc>
                <a:spcPct val="115000"/>
              </a:lnSpc>
              <a:buNone/>
            </a:pPr>
            <a:r>
              <a:rPr lang="en-US" sz="1200">
                <a:solidFill>
                  <a:schemeClr val="dk1"/>
                </a:solidFill>
                <a:latin typeface="Calibri"/>
                <a:ea typeface="Calibri"/>
                <a:cs typeface="Calibri"/>
                <a:sym typeface="Calibri"/>
              </a:rPr>
              <a:t>The expectations for representing, comparing and ordering quantities increased from 110 to 120.  Students are expected to estimate a collection of up to 120 objects and to justify the reasonableness of an answer.  This replaces the former magnitude standards for Grade 1 and brings the expectation for estimation in line with the number of objects students are working with at this level. The parameters around the place value understanding have been expanded from the 2016 expectation where students were to identify</a:t>
            </a:r>
            <a:r>
              <a:rPr lang="en-US" sz="1200">
                <a:latin typeface="Calibri"/>
                <a:cs typeface="Calibri"/>
                <a:sym typeface="Calibri"/>
              </a:rPr>
              <a:t> the number of tens and ones that can be made from any number to 100 to the 2023 expectation where they will </a:t>
            </a:r>
            <a:r>
              <a:rPr lang="en-US" sz="1200">
                <a:solidFill>
                  <a:schemeClr val="dk1"/>
                </a:solidFill>
                <a:latin typeface="Calibri"/>
                <a:ea typeface="Calibri"/>
                <a:cs typeface="Calibri"/>
                <a:sym typeface="Calibri"/>
              </a:rPr>
              <a:t>create a concrete or pictorial representation of a number  and describe the number of groups of tens and ones when given a two-digit number as well as justify their reasoning.</a:t>
            </a:r>
            <a:endParaRPr sz="1200">
              <a:solidFill>
                <a:schemeClr val="dk1"/>
              </a:solidFill>
              <a:latin typeface="Calibri"/>
              <a:ea typeface="Calibri"/>
              <a:cs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304" name="Google Shape;304;g23ed2e528eb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ca4702c00963d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a:solidFill>
                  <a:schemeClr val="dk1"/>
                </a:solidFill>
                <a:latin typeface="Calibri"/>
                <a:ea typeface="Calibri"/>
                <a:cs typeface="Calibri"/>
                <a:sym typeface="Calibri"/>
              </a:rPr>
              <a:t>In SOL 1.NS.2, comparing and ordering numbers increased from 110 to 120 objects.</a:t>
            </a:r>
          </a:p>
          <a:p>
            <a:pPr marL="0" indent="0">
              <a:lnSpc>
                <a:spcPct val="115000"/>
              </a:lnSpc>
              <a:spcBef>
                <a:spcPts val="400"/>
              </a:spcBef>
              <a:buNone/>
            </a:pPr>
            <a:r>
              <a:rPr lang="en-US" sz="1200">
                <a:solidFill>
                  <a:schemeClr val="dk1"/>
                </a:solidFill>
                <a:latin typeface="Calibri"/>
                <a:ea typeface="Calibri"/>
                <a:cs typeface="Calibri"/>
                <a:sym typeface="Calibri"/>
              </a:rPr>
              <a:t>Students will compare two numbers between 0-120 represented pictorially or with concrete objects, using the words greater than, less than, or equal to.  Students are not expected to use the</a:t>
            </a:r>
            <a:r>
              <a:rPr lang="en-US" sz="1200">
                <a:solidFill>
                  <a:schemeClr val="dk1"/>
                </a:solidFill>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1"/>
                  </a:ext>
                </a:extLst>
              </a:rPr>
              <a:t> symbols for greater than, less than, or equal until second grade. </a:t>
            </a:r>
            <a:r>
              <a:rPr lang="en-US" sz="1200">
                <a:solidFill>
                  <a:schemeClr val="dk1"/>
                </a:solidFill>
                <a:latin typeface="Calibri"/>
                <a:ea typeface="Calibri"/>
                <a:cs typeface="Calibri"/>
                <a:sym typeface="Calibri"/>
              </a:rPr>
              <a:t> When ordering sets of objects, the number of sets continue to be limited to three, with each set containing up to 120 objects.  Identifying the place and value of each digit in a two-digit numeral has been removed from Grade 1 and is included in Grade 2.</a:t>
            </a:r>
            <a:endParaRPr lang="en-US" sz="1200">
              <a:solidFill>
                <a:schemeClr val="dk1"/>
              </a:solidFill>
              <a:latin typeface="Calibri"/>
              <a:ea typeface="Calibri"/>
              <a:cs typeface="Calibri"/>
            </a:endParaRPr>
          </a:p>
          <a:p>
            <a:pPr marL="0" lvl="0" indent="0" algn="l" rtl="0">
              <a:spcBef>
                <a:spcPts val="0"/>
              </a:spcBef>
              <a:spcAft>
                <a:spcPts val="0"/>
              </a:spcAft>
              <a:buNone/>
            </a:pPr>
            <a:endParaRPr lang="en-US"/>
          </a:p>
        </p:txBody>
      </p:sp>
      <p:sp>
        <p:nvSpPr>
          <p:cNvPr id="313" name="Google Shape;313;gca4702c00963d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3ef9bb9a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a:solidFill>
                  <a:schemeClr val="dk1"/>
                </a:solidFill>
                <a:latin typeface="Calibri"/>
                <a:ea typeface="Calibri"/>
                <a:cs typeface="Calibri"/>
                <a:sym typeface="Calibri"/>
              </a:rPr>
              <a:t>For SOL1.3, note that the ordinal numbers first through tenth are now embedded in SOL1.MG.3 which focuses on time and calendar.  In 1.MG.3h and i, ordinal numbers first through tenth are used to describe the relative position of specific days and dates on a calendar.</a:t>
            </a:r>
            <a:endParaRPr>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20" name="Google Shape;320;g23ef9bb9a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0" i="0">
                <a:solidFill>
                  <a:srgbClr val="000000"/>
                </a:solidFill>
                <a:effectLst/>
                <a:latin typeface="Arial" panose="020B0604020202020204" pitchFamily="34" charset="0"/>
              </a:rPr>
              <a:t>The purpose of this presentation is to provide a comparison of the 2016 mathematics standards of learning and the 2023 mathematics standards of learning and to highlight changes in the knowledge and skills.</a:t>
            </a:r>
            <a:endParaRPr/>
          </a:p>
        </p:txBody>
      </p:sp>
      <p:sp>
        <p:nvSpPr>
          <p:cNvPr id="167" name="Google Shape;167;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3ef9bb9add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a:solidFill>
                  <a:schemeClr val="dk1"/>
                </a:solidFill>
                <a:latin typeface="Calibri"/>
                <a:ea typeface="Calibri"/>
                <a:cs typeface="Calibri"/>
                <a:sym typeface="Calibri"/>
              </a:rPr>
              <a:t>SOL 1.4 is now SOL1.NS.3.</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US" sz="1200">
                <a:solidFill>
                  <a:schemeClr val="dk1"/>
                </a:solidFill>
                <a:latin typeface="Calibri"/>
                <a:ea typeface="Calibri"/>
                <a:cs typeface="Calibri"/>
                <a:sym typeface="Calibri"/>
              </a:rPr>
              <a:t>In the 2023 standards, greater emphasis was placed on the development of conceptual understanding of fractions through representing and solving contextual problems that involve equal sharing with two or four sharers with the region/area model and the set model limited to two or four items.  Young children intuitively understand equal sharing problems based on their experiences sharing objects with siblings or friends.  Students should describe and justify how shares are equal pieces or equal parts of the whole.  While students should use the vocabulary for halves and fourths they are not expected to use fraction notation at this level.  Note that in the 2023 standards, the topic of fractions is not introduced until Grade 1, as the Kindergarten SOLs no longer include a fraction standard.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27" name="Google Shape;327;g23ef9bb9add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3f03801d4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a:solidFill>
                  <a:schemeClr val="dk1"/>
                </a:solidFill>
                <a:latin typeface="Calibri"/>
                <a:ea typeface="Calibri"/>
                <a:cs typeface="Calibri"/>
                <a:sym typeface="Calibri"/>
              </a:rPr>
              <a:t>SOL 1.5 Magnitude has been moved to Grade 2 since the Number and Number Sense standard at that level extends to 1,000.  New estimation content for Grade 1 is embedded in SOL 1.NS.2b – students will estimate the number of objects (up to 120) in a given collection and justify the reasonableness of an answer. </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334" name="Google Shape;334;g23f03801d4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e5fa75be5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g1e5fa75be59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We will now take a look at the Computation and Estimation Strand.</a:t>
            </a:r>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3f03801d4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content of SOL 1.6 (Problem Solving with Addition and Subtraction), 1.7 (Fluency with Addition and Subtraction to 10), and 1.15 (Equality) has become SOL 1.CE.1.  Creating single step oral or written story and picture problems, using addition and subtraction within 20 has been removed from the 2023 standards.  In this standard, students will be expected to justify their solutions to single step problems, including those in context, using addition and subtraction. Determining the unknown number that will result in a sum or difference to 10 or 20 is also included in 1.CE.1g.    </a:t>
            </a:r>
            <a:endParaRPr/>
          </a:p>
        </p:txBody>
      </p:sp>
      <p:sp>
        <p:nvSpPr>
          <p:cNvPr id="346" name="Google Shape;346;g23f03801d4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7a7f081a9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a:solidFill>
                  <a:schemeClr val="dk1"/>
                </a:solidFill>
                <a:latin typeface="Calibri"/>
                <a:ea typeface="Calibri"/>
                <a:cs typeface="Calibri"/>
                <a:sym typeface="Calibri"/>
              </a:rPr>
              <a:t>1.CE.1 demonstrate fluency has been expanded to include “Recall with Automaticity” addition and subtraction facts within 10.   Also included in 1.CE.1 is investigate, recognize, and describe part-whole relationships to 20 in a variety of configurations.  </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US" sz="1200">
                <a:solidFill>
                  <a:schemeClr val="dk1"/>
                </a:solidFill>
                <a:latin typeface="Calibri"/>
                <a:ea typeface="Calibri"/>
                <a:cs typeface="Calibri"/>
                <a:sym typeface="Calibri"/>
              </a:rPr>
              <a:t>SOL 1.15 equality transition to 1.CE.1 h-l will be shown in the Patterns, Functions, and Algebra section of this presentation.  </a:t>
            </a:r>
            <a:endParaRPr sz="1200">
              <a:solidFill>
                <a:schemeClr val="dk1"/>
              </a:solidFill>
              <a:latin typeface="Calibri"/>
              <a:ea typeface="Calibri"/>
              <a:cs typeface="Calibri"/>
              <a:sym typeface="Calibri"/>
            </a:endParaRPr>
          </a:p>
        </p:txBody>
      </p:sp>
      <p:sp>
        <p:nvSpPr>
          <p:cNvPr id="354" name="Google Shape;354;g27a7f081a9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e5fa75be5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g1e5fa75be59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We will now take a look at the Measurement &amp; Geometry strand.</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3ed2e528eb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a:solidFill>
                  <a:schemeClr val="dk1"/>
                </a:solidFill>
                <a:latin typeface="Calibri"/>
                <a:ea typeface="Calibri"/>
                <a:cs typeface="Calibri"/>
                <a:sym typeface="Calibri"/>
              </a:rPr>
              <a:t>SOL 1.8 Money is now addressed in the Number Sense Strand, SOL1.NS.1. New to SOL 1.NS.1f is identifying a penny, nickel, and dime by their attributes and describing the number of pennies equivalent to a nickel and dime.  This has been moved from kindergarten to first grade. The content of SOL1.8 has moved to SOL1.NS.1g as counting collections of like coins by nickels supports orally skip counting by 5s and counting by dimes supports orally skip counting by 10s. Counting by ones (pennies), fives (nickels), and tens (dimes) up to 100 cents or less is included in SOL1.NS.1g.</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67" name="Google Shape;367;g23ed2e528eb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409e38af3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a:solidFill>
                  <a:schemeClr val="dk1"/>
                </a:solidFill>
                <a:latin typeface="Calibri"/>
                <a:ea typeface="Calibri"/>
                <a:cs typeface="Calibri"/>
                <a:sym typeface="Calibri"/>
              </a:rPr>
              <a:t>SOL 1.9 content is now located in SOL1.MG.3.  New additions to the time and calendar standard in Grade 1 include describing the units of time represented on a clock as minutes and hours and describing the location of the hour and minute hand relative to time to the hour and half-hour on an analog clock.</a:t>
            </a:r>
            <a:endParaRPr/>
          </a:p>
        </p:txBody>
      </p:sp>
      <p:sp>
        <p:nvSpPr>
          <p:cNvPr id="375" name="Google Shape;375;g2409e38af3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09e38af38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a:solidFill>
                  <a:schemeClr val="dk1"/>
                </a:solidFill>
                <a:latin typeface="Calibri"/>
                <a:ea typeface="Calibri"/>
                <a:cs typeface="Calibri"/>
                <a:sym typeface="Calibri"/>
              </a:rPr>
              <a:t>SOL 1.10 is now SOL1.MG.1 - An addition to the 2023 standards is 1.MG.1b, where students are expected to measure the length, weight, or volume of the same object or container with two different units and describe how and why the measurements differ.  An example would be measuring the length of their desk using unit cubes and then measuring it with paper clips; they then would explain why the number of units differ. The paper clip for instance is larger than a unit cube and therefore it takes fewer paper clips to measure the length of the desk.  The remaining content from SOL 1.10 is shown on the following slide.</a:t>
            </a:r>
            <a:endParaRPr sz="1200">
              <a:solidFill>
                <a:schemeClr val="dk1"/>
              </a:solidFill>
              <a:latin typeface="Calibri"/>
              <a:ea typeface="Calibri"/>
              <a:cs typeface="Calibri"/>
              <a:sym typeface="Calibri"/>
            </a:endParaRPr>
          </a:p>
        </p:txBody>
      </p:sp>
      <p:sp>
        <p:nvSpPr>
          <p:cNvPr id="384" name="Google Shape;384;g2409e38af38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409e38af3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a:solidFill>
                  <a:schemeClr val="dk1"/>
                </a:solidFill>
                <a:latin typeface="Calibri"/>
                <a:ea typeface="Calibri"/>
                <a:cs typeface="Calibri"/>
                <a:sym typeface="Calibri"/>
              </a:rPr>
              <a:t>No additional edits have been made to SOL 1.10.</a:t>
            </a:r>
            <a:endParaRPr sz="1200">
              <a:solidFill>
                <a:schemeClr val="dk1"/>
              </a:solidFill>
              <a:latin typeface="Calibri"/>
              <a:ea typeface="Calibri"/>
              <a:cs typeface="Calibri"/>
              <a:sym typeface="Calibri"/>
            </a:endParaRPr>
          </a:p>
        </p:txBody>
      </p:sp>
      <p:sp>
        <p:nvSpPr>
          <p:cNvPr id="392" name="Google Shape;392;g2409e38af3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200"/>
              <a:t>During this presentation, information will be shared regarding the 2023 Mathematics Standards of Learning documents that are currently available and the focus of the 2023 standards. Then a detailed comparison of the 2016 standards to the newly adopted 2023 standards will be provided. </a:t>
            </a:r>
            <a:endParaRPr/>
          </a:p>
        </p:txBody>
      </p:sp>
      <p:sp>
        <p:nvSpPr>
          <p:cNvPr id="175" name="Google Shape;175;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01968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409e38af3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5000"/>
              </a:lnSpc>
              <a:spcBef>
                <a:spcPts val="400"/>
              </a:spcBef>
              <a:buClr>
                <a:schemeClr val="dk1"/>
              </a:buClr>
              <a:buNone/>
            </a:pPr>
            <a:r>
              <a:rPr lang="en-US" sz="1200">
                <a:solidFill>
                  <a:schemeClr val="dk1"/>
                </a:solidFill>
                <a:latin typeface="Calibri"/>
                <a:ea typeface="Calibri"/>
                <a:cs typeface="Calibri"/>
                <a:sym typeface="Calibri"/>
              </a:rPr>
              <a:t>SOL 1.11 has become SOL 1.MG.2.  The 2023 standards no longer include tracing of triangles, squares, rectangles, and circles; students in Grade 2 will trace the faces of solid figures.  Additions to SOL1.MG.2 include drawing and naming the plane figure when given information about the number of sides, vertices, and angles.</a:t>
            </a:r>
            <a:endParaRPr sz="1200">
              <a:solidFill>
                <a:schemeClr val="dk1"/>
              </a:solidFill>
              <a:latin typeface="Calibri"/>
              <a:ea typeface="Calibri"/>
              <a:cs typeface="Calibri"/>
              <a:sym typeface="Calibri"/>
            </a:endParaRPr>
          </a:p>
        </p:txBody>
      </p:sp>
      <p:sp>
        <p:nvSpPr>
          <p:cNvPr id="400" name="Google Shape;400;g2409e38af3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7af1adf9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a:solidFill>
                  <a:schemeClr val="dk1"/>
                </a:solidFill>
                <a:latin typeface="Calibri"/>
                <a:ea typeface="Calibri"/>
                <a:cs typeface="Calibri"/>
                <a:sym typeface="Calibri"/>
              </a:rPr>
              <a:t>Also new to SOL1.MG.2 is that students will be composing larger plane figures by combining two or three simple plane figures (limited to triangles, squares and/or rectangles.)</a:t>
            </a:r>
            <a:endParaRPr sz="1200">
              <a:solidFill>
                <a:schemeClr val="dk1"/>
              </a:solidFill>
              <a:latin typeface="Calibri"/>
              <a:ea typeface="Calibri"/>
              <a:cs typeface="Calibri"/>
              <a:sym typeface="Calibri"/>
            </a:endParaRPr>
          </a:p>
        </p:txBody>
      </p:sp>
      <p:sp>
        <p:nvSpPr>
          <p:cNvPr id="408" name="Google Shape;408;g27af1adf9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e5fa75be5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g1e5fa75be59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We will now take a look at the Probability and Statistics strand.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409e38af3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a:solidFill>
                  <a:schemeClr val="dk1"/>
                </a:solidFill>
                <a:latin typeface="Calibri"/>
                <a:ea typeface="Calibri"/>
                <a:cs typeface="Calibri"/>
                <a:sym typeface="Calibri"/>
              </a:rPr>
              <a:t>SOL1.12 has become SOL1.PS.1.  Notice, that SOL1.13 sorting and classifying is now included in the statistics standard moving forward; sorting and classifying are often a part of collecting and organizing data.</a:t>
            </a:r>
          </a:p>
          <a:p>
            <a:pPr marL="0" lvl="0" indent="0" algn="l" rtl="0">
              <a:lnSpc>
                <a:spcPct val="115000"/>
              </a:lnSpc>
              <a:spcBef>
                <a:spcPts val="400"/>
              </a:spcBef>
              <a:spcAft>
                <a:spcPts val="0"/>
              </a:spcAft>
              <a:buClr>
                <a:schemeClr val="dk1"/>
              </a:buClr>
              <a:buSzPts val="1100"/>
              <a:buFont typeface="Arial"/>
              <a:buNone/>
            </a:pPr>
            <a:endParaRPr lang="en-US"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US" sz="1200">
                <a:solidFill>
                  <a:schemeClr val="dk1"/>
                </a:solidFill>
                <a:latin typeface="Calibri"/>
                <a:ea typeface="Calibri"/>
                <a:cs typeface="Calibri"/>
                <a:sym typeface="Calibri"/>
              </a:rPr>
              <a:t>New to all grade levels in the 2023 Standards Revisions is the application of the data cycle. The focus in Grade 1 remains on object graphs, picture graphs, and tables.  As a part of the data cycle, students will pose questions, collect or acquire data, organize and represent data, analyze the data, and communicate the results.  The number of data points has increased from 16 to 25 to accommodate realistic data collection in Grade 1, which may include surveying an entire class of students.  Students will also determine what data is needed to answer a posed question.</a:t>
            </a:r>
          </a:p>
          <a:p>
            <a:pPr marL="0" lvl="0" indent="0" algn="l" rtl="0">
              <a:lnSpc>
                <a:spcPct val="115000"/>
              </a:lnSpc>
              <a:spcBef>
                <a:spcPts val="400"/>
              </a:spcBef>
              <a:spcAft>
                <a:spcPts val="0"/>
              </a:spcAft>
              <a:buClr>
                <a:schemeClr val="dk1"/>
              </a:buClr>
              <a:buSzPts val="1100"/>
              <a:buFont typeface="Arial"/>
              <a:buNone/>
            </a:pPr>
            <a:endParaRPr lang="en-US"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US" sz="1200">
                <a:solidFill>
                  <a:schemeClr val="dk1"/>
                </a:solidFill>
                <a:latin typeface="Calibri"/>
                <a:ea typeface="Calibri"/>
                <a:cs typeface="Calibri"/>
                <a:sym typeface="Calibri"/>
              </a:rPr>
              <a:t>Additional content is included on the next slide.</a:t>
            </a:r>
            <a:endParaRPr sz="1200">
              <a:solidFill>
                <a:schemeClr val="dk1"/>
              </a:solidFill>
              <a:latin typeface="Calibri"/>
              <a:ea typeface="Calibri"/>
              <a:cs typeface="Calibri"/>
              <a:sym typeface="Calibri"/>
            </a:endParaRPr>
          </a:p>
        </p:txBody>
      </p:sp>
      <p:sp>
        <p:nvSpPr>
          <p:cNvPr id="421" name="Google Shape;421;g2409e38af38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409e38af38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a:solidFill>
                  <a:schemeClr val="dk1"/>
                </a:solidFill>
                <a:latin typeface="Calibri"/>
                <a:ea typeface="Calibri"/>
                <a:cs typeface="Calibri"/>
                <a:sym typeface="Calibri"/>
              </a:rPr>
              <a:t>A new expectation in SOL 1.PS.1g  includes analyzing data and communicating results by asking and answering questions about data represented in object graphs, picture graphs, and tables as well as drawing conclusions about the data and making predictions based on the data.</a:t>
            </a:r>
            <a:endParaRPr sz="1200">
              <a:solidFill>
                <a:schemeClr val="dk1"/>
              </a:solidFill>
              <a:latin typeface="Calibri"/>
              <a:ea typeface="Calibri"/>
              <a:cs typeface="Calibri"/>
              <a:sym typeface="Calibri"/>
            </a:endParaRPr>
          </a:p>
        </p:txBody>
      </p:sp>
      <p:sp>
        <p:nvSpPr>
          <p:cNvPr id="429" name="Google Shape;429;g2409e38af38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e5fa75be59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g1e5fa75be59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Let’s take a look at the Patterns, Functions and Algebra strand.</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7a7f081a91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5000"/>
              </a:lnSpc>
              <a:spcBef>
                <a:spcPts val="400"/>
              </a:spcBef>
              <a:buClr>
                <a:schemeClr val="dk1"/>
              </a:buClr>
              <a:buNone/>
            </a:pPr>
            <a:r>
              <a:rPr lang="en-US" sz="1200">
                <a:solidFill>
                  <a:schemeClr val="dk1"/>
                </a:solidFill>
                <a:latin typeface="Calibri"/>
                <a:ea typeface="Calibri"/>
                <a:cs typeface="Calibri"/>
                <a:sym typeface="Calibri"/>
              </a:rPr>
              <a:t>As noted in prior slides, the content of SOL1.13 sort and classify concrete objects has been moved to 1.PS.1.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42" name="Google Shape;442;g27a7f081a91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4248d95a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165100" indent="0">
              <a:buClr>
                <a:schemeClr val="lt1"/>
              </a:buClr>
              <a:buSzPts val="1000"/>
              <a:buNone/>
            </a:pPr>
            <a:r>
              <a:rPr lang="en-US" sz="1000" dirty="0">
                <a:solidFill>
                  <a:schemeClr val="dk1"/>
                </a:solidFill>
                <a:latin typeface="Georgia"/>
                <a:ea typeface="Georgia"/>
                <a:cs typeface="Georgia"/>
                <a:sym typeface="Georgia"/>
              </a:rPr>
              <a:t>The content of SOL 1.14 is now included in 1.PFA.1.</a:t>
            </a:r>
            <a:r>
              <a:rPr lang="en-US" dirty="0">
                <a:solidFill>
                  <a:schemeClr val="dk1"/>
                </a:solidFill>
              </a:rPr>
              <a:t> </a:t>
            </a:r>
            <a:r>
              <a:rPr lang="en-US" sz="1000" dirty="0">
                <a:solidFill>
                  <a:schemeClr val="dk1"/>
                </a:solidFill>
                <a:latin typeface="Georgia"/>
                <a:sym typeface="Georgia"/>
              </a:rPr>
              <a:t>There are no significant changes to this content; the term growing</a:t>
            </a:r>
            <a:r>
              <a:rPr lang="en-US" sz="1000" dirty="0">
                <a:solidFill>
                  <a:schemeClr val="dk1"/>
                </a:solidFill>
                <a:latin typeface="Georgia"/>
                <a:ea typeface="Georgia"/>
                <a:cs typeface="Georgia"/>
                <a:sym typeface="Georgia"/>
              </a:rPr>
              <a:t> patterns is now referred to as increasing patterns. First graders will only be working with repeating patterns or patterns that increase. An example of an increasing pattern might be 1, 3, 5, 7 etc.  </a:t>
            </a:r>
            <a:endParaRPr sz="900" dirty="0">
              <a:solidFill>
                <a:schemeClr val="dk1"/>
              </a:solidFill>
              <a:latin typeface="Georgia"/>
              <a:ea typeface="Georgia"/>
              <a:cs typeface="Georgia"/>
              <a:sym typeface="Georgia"/>
            </a:endParaRPr>
          </a:p>
          <a:p>
            <a:pPr marL="0" lvl="0" indent="0" algn="l" rtl="0">
              <a:spcBef>
                <a:spcPts val="0"/>
              </a:spcBef>
              <a:spcAft>
                <a:spcPts val="0"/>
              </a:spcAft>
              <a:buNone/>
            </a:pPr>
            <a:endParaRPr dirty="0">
              <a:solidFill>
                <a:schemeClr val="dk1"/>
              </a:solidFill>
            </a:endParaRPr>
          </a:p>
        </p:txBody>
      </p:sp>
      <p:sp>
        <p:nvSpPr>
          <p:cNvPr id="449" name="Google Shape;449;g24248d95a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4248d95a6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4999"/>
              </a:lnSpc>
              <a:spcBef>
                <a:spcPts val="400"/>
              </a:spcBef>
              <a:buNone/>
            </a:pPr>
            <a:r>
              <a:rPr lang="en-US" sz="1200">
                <a:solidFill>
                  <a:schemeClr val="dk1"/>
                </a:solidFill>
                <a:latin typeface="Calibri"/>
                <a:ea typeface="Calibri"/>
                <a:cs typeface="Calibri"/>
                <a:sym typeface="Calibri"/>
              </a:rPr>
              <a:t>SOL 1.15 developing understanding of the addition and subtraction symbols, and the equal symbol (=) as a balance representing equivalent relationships between expressions has been moved to the content standard focusing on solving problems SOL 1.CE.1.  Using concrete materials to model, identify and justify when two expressions are not equal has also been moved to 1.CE.1j.   Lastly, new expectations for students in Grade 1 includes writing an equation that could be used to represent a solution to an oral, written, or picture problem.</a:t>
            </a:r>
          </a:p>
          <a:p>
            <a:pPr marL="0" indent="0">
              <a:lnSpc>
                <a:spcPct val="115000"/>
              </a:lnSpc>
              <a:spcBef>
                <a:spcPts val="400"/>
              </a:spcBef>
              <a:buClr>
                <a:schemeClr val="dk1"/>
              </a:buClr>
              <a:buNone/>
            </a:pPr>
            <a:endParaRPr lang="en-US" sz="1200">
              <a:solidFill>
                <a:schemeClr val="dk1"/>
              </a:solidFill>
              <a:latin typeface="Calibri"/>
              <a:ea typeface="Calibri"/>
              <a:cs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4"/>
                </a:ext>
              </a:extLst>
            </a:endParaRPr>
          </a:p>
          <a:p>
            <a:pPr marL="0" lvl="0" indent="0" algn="l" rtl="0">
              <a:spcBef>
                <a:spcPts val="0"/>
              </a:spcBef>
              <a:spcAft>
                <a:spcPts val="0"/>
              </a:spcAft>
              <a:buNone/>
            </a:pPr>
            <a:endParaRPr lang="en-US"/>
          </a:p>
        </p:txBody>
      </p:sp>
      <p:sp>
        <p:nvSpPr>
          <p:cNvPr id="456" name="Google Shape;456;g24248d95a6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e5fa75be5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g1e5fa75be59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a:sym typeface="Calibri"/>
              </a:rPr>
              <a:t>This concludes the presentation on the 2023 Grade 1 Mathematics Standards of Learning revisions.  It may be helpful to refer back to this presentation as you are using the Overview of Revisions document to plan for instruction. Should you have any questions, feel free to contact the Virginia Department of Education's Mathematics Team at the email address shown on the screen.</a:t>
            </a:r>
            <a:endParaRPr lang="en-US"/>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36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0">
                <a:solidFill>
                  <a:srgbClr val="000000"/>
                </a:solidFill>
                <a:effectLst/>
                <a:latin typeface="Arial" panose="020B0604020202020204" pitchFamily="34" charset="0"/>
              </a:rPr>
              <a:t>The focus of the 2023 Mathematics Standards of Learning are included in the following slides.</a:t>
            </a:r>
            <a:endParaRPr/>
          </a:p>
        </p:txBody>
      </p:sp>
      <p:sp>
        <p:nvSpPr>
          <p:cNvPr id="205" name="Google Shape;20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5085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a:t>The mathematics standards of learning include challenging mathematics content, reinforce foundational mathematics skills, support the application of mathematical concepts, and build coherently in complexity across grade levels.</a:t>
            </a:r>
          </a:p>
          <a:p>
            <a:pPr marL="457200" marR="0" lvl="0" indent="-228600" algn="l" rtl="0">
              <a:lnSpc>
                <a:spcPct val="100000"/>
              </a:lnSpc>
              <a:spcBef>
                <a:spcPts val="0"/>
              </a:spcBef>
              <a:spcAft>
                <a:spcPts val="0"/>
              </a:spcAft>
              <a:buClr>
                <a:srgbClr val="000000"/>
              </a:buClr>
              <a:buSzPts val="1100"/>
              <a:buFont typeface="Arial"/>
              <a:buNone/>
            </a:pPr>
            <a:endParaRPr lang="en-US"/>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212" name="Google Shape;212;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5352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fontAlgn="base">
              <a:buNone/>
            </a:pPr>
            <a:r>
              <a:rPr lang="en-US" sz="1800" b="0" i="0">
                <a:solidFill>
                  <a:srgbClr val="000000"/>
                </a:solidFill>
                <a:effectLst/>
                <a:latin typeface="Times New Roman" panose="02020603050405020304" pitchFamily="18" charset="0"/>
              </a:rPr>
              <a:t>There are six Guiding Principles included in the Virginia’s 2023 Mathematics Standards of Learning document that represent the values and beliefs upon which the revised standards were created. Preparing Virginia’s students to pursue higher education, to compete in a modern workforce, and to be informed citizens requires rigorous mathematical knowledge and skills. Students must gain an understanding of fundamental ideas in number sense, computation, measurement, geometry, probability, data analysis and statistics, and algebra and functions, and they must develop proficiency in mathematical skills. </a:t>
            </a:r>
            <a:r>
              <a:rPr lang="en-US" sz="1100" b="0" i="0">
                <a:solidFill>
                  <a:srgbClr val="000000"/>
                </a:solidFill>
                <a:effectLst/>
                <a:latin typeface="Times New Roman" panose="02020603050405020304" pitchFamily="18" charset="0"/>
              </a:rPr>
              <a:t>The six guiding principles are as follows:</a:t>
            </a:r>
            <a:endParaRPr lang="en-US" b="0" i="0">
              <a:solidFill>
                <a:srgbClr val="000000"/>
              </a:solidFill>
              <a:effectLst/>
              <a:latin typeface="Segoe UI" panose="020B0502040204020203" pitchFamily="34" charset="0"/>
            </a:endParaRPr>
          </a:p>
          <a:p>
            <a:pPr marL="158750" indent="0" algn="l" rtl="0" fontAlgn="base">
              <a:buNone/>
            </a:pPr>
            <a:endParaRPr lang="en-US" b="0" i="0">
              <a:solidFill>
                <a:srgbClr val="000000"/>
              </a:solidFill>
              <a:effectLst/>
              <a:latin typeface="Segoe UI" panose="020B0502040204020203" pitchFamily="34" charset="0"/>
            </a:endParaRPr>
          </a:p>
          <a:p>
            <a:pPr algn="l" rtl="0" fontAlgn="base">
              <a:buFont typeface="+mj-lt"/>
              <a:buAutoNum type="arabicPeriod"/>
            </a:pPr>
            <a:r>
              <a:rPr lang="en-US" sz="1800" b="1" i="0">
                <a:solidFill>
                  <a:srgbClr val="000000"/>
                </a:solidFill>
                <a:effectLst/>
                <a:latin typeface="Times New Roman" panose="02020603050405020304" pitchFamily="18" charset="0"/>
              </a:rPr>
              <a:t>Raise the Floor; Remove the Ceiling: </a:t>
            </a:r>
            <a:r>
              <a:rPr lang="en-US" sz="1800" b="0" i="0">
                <a:solidFill>
                  <a:srgbClr val="000000"/>
                </a:solidFill>
                <a:effectLst/>
                <a:latin typeface="Times New Roman" panose="02020603050405020304" pitchFamily="18" charset="0"/>
              </a:rPr>
              <a:t> </a:t>
            </a:r>
          </a:p>
          <a:p>
            <a:pPr algn="l" rtl="0" fontAlgn="base">
              <a:buFont typeface="+mj-lt"/>
              <a:buAutoNum type="arabicPeriod" startAt="2"/>
            </a:pPr>
            <a:r>
              <a:rPr lang="en-US" sz="1800" b="1" i="0">
                <a:solidFill>
                  <a:srgbClr val="000000"/>
                </a:solidFill>
                <a:effectLst/>
                <a:latin typeface="Times New Roman" panose="02020603050405020304" pitchFamily="18" charset="0"/>
              </a:rPr>
              <a:t>Ensure Every Student Builds Strong Mathematics Foundational Skills: </a:t>
            </a: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3"/>
            </a:pPr>
            <a:r>
              <a:rPr lang="en-US" sz="1800" b="1" i="0">
                <a:solidFill>
                  <a:srgbClr val="000000"/>
                </a:solidFill>
                <a:effectLst/>
                <a:latin typeface="Times New Roman" panose="02020603050405020304" pitchFamily="18" charset="0"/>
              </a:rPr>
              <a:t>Master Critical Content: </a:t>
            </a: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4"/>
            </a:pPr>
            <a:r>
              <a:rPr lang="en-US" sz="1800" b="1" i="0">
                <a:solidFill>
                  <a:srgbClr val="000000"/>
                </a:solidFill>
                <a:effectLst/>
                <a:latin typeface="Times New Roman" panose="02020603050405020304" pitchFamily="18" charset="0"/>
              </a:rPr>
              <a:t>Integrate Mathematics Across All Content Areas: </a:t>
            </a: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5"/>
            </a:pPr>
            <a:r>
              <a:rPr lang="en-US" sz="1800" b="1" i="0">
                <a:solidFill>
                  <a:srgbClr val="000000"/>
                </a:solidFill>
                <a:effectLst/>
                <a:latin typeface="Times New Roman" panose="02020603050405020304" pitchFamily="18" charset="0"/>
              </a:rPr>
              <a:t>Prepare Teachers to Teach Mathematics Accurately and Effectively: </a:t>
            </a:r>
            <a:r>
              <a:rPr lang="en-US" sz="1800" b="0" i="0">
                <a:solidFill>
                  <a:srgbClr val="000000"/>
                </a:solidFill>
                <a:effectLst/>
                <a:latin typeface="Times New Roman" panose="02020603050405020304" pitchFamily="18" charset="0"/>
              </a:rPr>
              <a:t> </a:t>
            </a:r>
            <a:endParaRPr lang="en-US" sz="1100" b="0" i="0">
              <a:solidFill>
                <a:srgbClr val="000000"/>
              </a:solidFill>
              <a:effectLst/>
              <a:latin typeface="Segoe UI" panose="020B0502040204020203" pitchFamily="34" charset="0"/>
            </a:endParaRPr>
          </a:p>
          <a:p>
            <a:pPr algn="l" rtl="0" fontAlgn="base">
              <a:buFont typeface="+mj-lt"/>
              <a:buAutoNum type="arabicPeriod" startAt="5"/>
            </a:pPr>
            <a:r>
              <a:rPr lang="en-US" sz="1800" b="1" i="0">
                <a:solidFill>
                  <a:srgbClr val="000000"/>
                </a:solidFill>
                <a:effectLst/>
                <a:latin typeface="Times New Roman" panose="02020603050405020304" pitchFamily="18" charset="0"/>
              </a:rPr>
              <a:t>Apply Mathematics to Better Use Technology: </a:t>
            </a:r>
            <a:r>
              <a:rPr lang="en-US" sz="1800" b="0" i="0">
                <a:solidFill>
                  <a:srgbClr val="000000"/>
                </a:solidFill>
                <a:effectLst/>
                <a:latin typeface="Times New Roman" panose="02020603050405020304" pitchFamily="18" charset="0"/>
              </a:rPr>
              <a:t> </a:t>
            </a:r>
          </a:p>
          <a:p>
            <a:pPr marL="158750" indent="0">
              <a:buNone/>
            </a:pPr>
            <a:endParaRPr lang="en-US"/>
          </a:p>
        </p:txBody>
      </p:sp>
    </p:spTree>
    <p:extLst>
      <p:ext uri="{BB962C8B-B14F-4D97-AF65-F5344CB8AC3E}">
        <p14:creationId xmlns:p14="http://schemas.microsoft.com/office/powerpoint/2010/main" val="1537543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3" name="Google Shape;24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sz="1200"/>
              <a:t>The 2023 Mathematics Standards of Learning </a:t>
            </a:r>
            <a:r>
              <a:rPr lang="en-US" sz="1800">
                <a:solidFill>
                  <a:srgbClr val="000000"/>
                </a:solidFill>
                <a:effectLst/>
                <a:latin typeface="Times New Roman" panose="02020603050405020304" pitchFamily="18" charset="0"/>
                <a:ea typeface="Calibri" panose="020F0502020204030204" pitchFamily="34" charset="0"/>
              </a:rPr>
              <a:t>foster the application of the five mathematical process goals including reasoning, communication, problem solving, connections, and representation, and set students up to recognize and see mathematics in real-world applications.  These processes support students in building understanding of mathematics.</a:t>
            </a:r>
            <a:endParaRPr lang="en-US" sz="1200"/>
          </a:p>
          <a:p>
            <a:pPr marL="457200" marR="0" lvl="0" indent="-228600" algn="l" rtl="0">
              <a:lnSpc>
                <a:spcPct val="100000"/>
              </a:lnSpc>
              <a:spcBef>
                <a:spcPts val="0"/>
              </a:spcBef>
              <a:spcAft>
                <a:spcPts val="0"/>
              </a:spcAft>
              <a:buClr>
                <a:srgbClr val="000000"/>
              </a:buClr>
              <a:buSzPts val="1100"/>
              <a:buFont typeface="Arial"/>
              <a:buNone/>
            </a:pPr>
            <a:endParaRPr sz="1200"/>
          </a:p>
        </p:txBody>
      </p:sp>
      <p:sp>
        <p:nvSpPr>
          <p:cNvPr id="244" name="Google Shape;244;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76108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0">
                <a:solidFill>
                  <a:srgbClr val="000000"/>
                </a:solidFill>
                <a:effectLst/>
                <a:latin typeface="Arial" panose="020B0604020202020204" pitchFamily="34" charset="0"/>
              </a:rPr>
              <a:t>Virginia Department of Education documents supporting the transition to the 2023 Mathematics Standards of Learning will now be shared. Additional resources supporting the implementation of the 2023 Mathematics Standards of Learning will be made available on the VDOE Mathematics SOL website.</a:t>
            </a:r>
            <a:endParaRPr/>
          </a:p>
        </p:txBody>
      </p:sp>
      <p:sp>
        <p:nvSpPr>
          <p:cNvPr id="182" name="Google Shape;1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246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t>The 2023 Mathematics Standards of Learning Document includes the standards and the knowledge and skills associated with each standard. This slide shows an example from the Grade 1 Standards Document.</a:t>
            </a:r>
          </a:p>
          <a:p>
            <a:endParaRPr lang="en-US"/>
          </a:p>
        </p:txBody>
      </p:sp>
    </p:spTree>
    <p:extLst>
      <p:ext uri="{BB962C8B-B14F-4D97-AF65-F5344CB8AC3E}">
        <p14:creationId xmlns:p14="http://schemas.microsoft.com/office/powerpoint/2010/main" val="1347354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bg>
      <p:bgPr>
        <a:gradFill>
          <a:gsLst>
            <a:gs pos="0">
              <a:srgbClr val="3E588E"/>
            </a:gs>
            <a:gs pos="50000">
              <a:srgbClr val="1D417D"/>
            </a:gs>
            <a:gs pos="100000">
              <a:srgbClr val="003064"/>
            </a:gs>
          </a:gsLst>
          <a:lin ang="5400012" scaled="0"/>
        </a:gradFill>
        <a:effectLst/>
      </p:bgPr>
    </p:bg>
    <p:spTree>
      <p:nvGrpSpPr>
        <p:cNvPr id="1" name="Shape 11"/>
        <p:cNvGrpSpPr/>
        <p:nvPr/>
      </p:nvGrpSpPr>
      <p:grpSpPr>
        <a:xfrm>
          <a:off x="0" y="0"/>
          <a:ext cx="0" cy="0"/>
          <a:chOff x="0" y="0"/>
          <a:chExt cx="0" cy="0"/>
        </a:xfrm>
      </p:grpSpPr>
      <p:sp>
        <p:nvSpPr>
          <p:cNvPr id="12" name="Google Shape;12;p20"/>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 name="Google Shape;13;p20"/>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4" name="Google Shape;14;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 name="Google Shape;15;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20"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 name="Google Shape;18;p20"/>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3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accent3"/>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75" name="Google Shape;75;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 name="Google Shape;77;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31"/>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31"/>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85"/>
        <p:cNvGrpSpPr/>
        <p:nvPr/>
      </p:nvGrpSpPr>
      <p:grpSpPr>
        <a:xfrm>
          <a:off x="0" y="0"/>
          <a:ext cx="0" cy="0"/>
          <a:chOff x="0" y="0"/>
          <a:chExt cx="0" cy="0"/>
        </a:xfrm>
      </p:grpSpPr>
      <p:sp>
        <p:nvSpPr>
          <p:cNvPr id="86" name="Google Shape;86;p32"/>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32"/>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8" name="Google Shape;88;p32"/>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32"/>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0" name="Google Shape;90;p32"/>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4"/>
        <p:cNvGrpSpPr/>
        <p:nvPr/>
      </p:nvGrpSpPr>
      <p:grpSpPr>
        <a:xfrm>
          <a:off x="0" y="0"/>
          <a:ext cx="0" cy="0"/>
          <a:chOff x="0" y="0"/>
          <a:chExt cx="0" cy="0"/>
        </a:xfrm>
      </p:grpSpPr>
      <p:sp>
        <p:nvSpPr>
          <p:cNvPr id="95" name="Google Shape;95;p3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3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SzPts val="2400"/>
              <a:buChar char="•"/>
              <a:defRPr sz="2400"/>
            </a:lvl1pPr>
            <a:lvl2pPr marL="914400" lvl="1" indent="-361950" algn="l">
              <a:lnSpc>
                <a:spcPct val="90000"/>
              </a:lnSpc>
              <a:spcBef>
                <a:spcPts val="400"/>
              </a:spcBef>
              <a:spcAft>
                <a:spcPts val="0"/>
              </a:spcAft>
              <a:buSzPts val="2100"/>
              <a:buChar char="-"/>
              <a:defRPr sz="2100"/>
            </a:lvl2pPr>
            <a:lvl3pPr marL="1371600" lvl="2" indent="-304800" algn="l">
              <a:lnSpc>
                <a:spcPct val="90000"/>
              </a:lnSpc>
              <a:spcBef>
                <a:spcPts val="400"/>
              </a:spcBef>
              <a:spcAft>
                <a:spcPts val="0"/>
              </a:spcAft>
              <a:buSzPts val="1200"/>
              <a:buChar char="o"/>
              <a:defRPr sz="1800"/>
            </a:lvl3pPr>
            <a:lvl4pPr marL="1828800" lvl="3" indent="-323850" algn="l">
              <a:lnSpc>
                <a:spcPct val="90000"/>
              </a:lnSpc>
              <a:spcBef>
                <a:spcPts val="400"/>
              </a:spcBef>
              <a:spcAft>
                <a:spcPts val="0"/>
              </a:spcAft>
              <a:buSzPts val="1500"/>
              <a:buChar char="•"/>
              <a:defRPr sz="1500"/>
            </a:lvl4pPr>
            <a:lvl5pPr marL="2286000" lvl="4" indent="-323850" algn="l">
              <a:lnSpc>
                <a:spcPct val="9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7" name="Google Shape;97;p3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8" name="Google Shape;98;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1"/>
        <p:cNvGrpSpPr/>
        <p:nvPr/>
      </p:nvGrpSpPr>
      <p:grpSpPr>
        <a:xfrm>
          <a:off x="0" y="0"/>
          <a:ext cx="0" cy="0"/>
          <a:chOff x="0" y="0"/>
          <a:chExt cx="0" cy="0"/>
        </a:xfrm>
      </p:grpSpPr>
      <p:sp>
        <p:nvSpPr>
          <p:cNvPr id="102" name="Google Shape;102;p3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 name="Google Shape;103;p34"/>
          <p:cNvSpPr>
            <a:spLocks noGrp="1"/>
          </p:cNvSpPr>
          <p:nvPr>
            <p:ph type="pic" idx="2"/>
          </p:nvPr>
        </p:nvSpPr>
        <p:spPr>
          <a:xfrm>
            <a:off x="3887391" y="740569"/>
            <a:ext cx="4629300" cy="3655200"/>
          </a:xfrm>
          <a:prstGeom prst="rect">
            <a:avLst/>
          </a:prstGeom>
          <a:noFill/>
          <a:ln>
            <a:noFill/>
          </a:ln>
        </p:spPr>
      </p:sp>
      <p:sp>
        <p:nvSpPr>
          <p:cNvPr id="104" name="Google Shape;104;p3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5" name="Google Shape;105;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 name="Google Shape;106;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08"/>
        <p:cNvGrpSpPr/>
        <p:nvPr/>
      </p:nvGrpSpPr>
      <p:grpSpPr>
        <a:xfrm>
          <a:off x="0" y="0"/>
          <a:ext cx="0" cy="0"/>
          <a:chOff x="0" y="0"/>
          <a:chExt cx="0" cy="0"/>
        </a:xfrm>
      </p:grpSpPr>
      <p:sp>
        <p:nvSpPr>
          <p:cNvPr id="109" name="Google Shape;109;p3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35"/>
          <p:cNvSpPr>
            <a:spLocks noGrp="1"/>
          </p:cNvSpPr>
          <p:nvPr>
            <p:ph type="pic" idx="2"/>
          </p:nvPr>
        </p:nvSpPr>
        <p:spPr>
          <a:xfrm>
            <a:off x="3887391" y="740569"/>
            <a:ext cx="4629300" cy="1694400"/>
          </a:xfrm>
          <a:prstGeom prst="rect">
            <a:avLst/>
          </a:prstGeom>
          <a:noFill/>
          <a:ln>
            <a:noFill/>
          </a:ln>
        </p:spPr>
      </p:sp>
      <p:sp>
        <p:nvSpPr>
          <p:cNvPr id="111" name="Google Shape;111;p3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2" name="Google Shape;112;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35"/>
          <p:cNvSpPr>
            <a:spLocks noGrp="1"/>
          </p:cNvSpPr>
          <p:nvPr>
            <p:ph type="pic" idx="3"/>
          </p:nvPr>
        </p:nvSpPr>
        <p:spPr>
          <a:xfrm>
            <a:off x="3887391" y="2588632"/>
            <a:ext cx="2227800" cy="1694400"/>
          </a:xfrm>
          <a:prstGeom prst="rect">
            <a:avLst/>
          </a:prstGeom>
          <a:noFill/>
          <a:ln>
            <a:noFill/>
          </a:ln>
        </p:spPr>
      </p:sp>
      <p:sp>
        <p:nvSpPr>
          <p:cNvPr id="116" name="Google Shape;116;p35"/>
          <p:cNvSpPr>
            <a:spLocks noGrp="1"/>
          </p:cNvSpPr>
          <p:nvPr>
            <p:ph type="pic" idx="4"/>
          </p:nvPr>
        </p:nvSpPr>
        <p:spPr>
          <a:xfrm>
            <a:off x="6287691" y="2588631"/>
            <a:ext cx="2227800" cy="16944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17"/>
        <p:cNvGrpSpPr/>
        <p:nvPr/>
      </p:nvGrpSpPr>
      <p:grpSpPr>
        <a:xfrm>
          <a:off x="0" y="0"/>
          <a:ext cx="0" cy="0"/>
          <a:chOff x="0" y="0"/>
          <a:chExt cx="0" cy="0"/>
        </a:xfrm>
      </p:grpSpPr>
      <p:sp>
        <p:nvSpPr>
          <p:cNvPr id="118" name="Google Shape;118;p36"/>
          <p:cNvSpPr txBox="1">
            <a:spLocks noGrp="1"/>
          </p:cNvSpPr>
          <p:nvPr>
            <p:ph type="ctrTitle"/>
          </p:nvPr>
        </p:nvSpPr>
        <p:spPr>
          <a:xfrm>
            <a:off x="628651"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p36"/>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20" name="Google Shape;120;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12" scaled="0"/>
        </a:gradFill>
        <a:effectLst/>
      </p:bgPr>
    </p:bg>
    <p:spTree>
      <p:nvGrpSpPr>
        <p:cNvPr id="1" name="Shape 123"/>
        <p:cNvGrpSpPr/>
        <p:nvPr/>
      </p:nvGrpSpPr>
      <p:grpSpPr>
        <a:xfrm>
          <a:off x="0" y="0"/>
          <a:ext cx="0" cy="0"/>
          <a:chOff x="0" y="0"/>
          <a:chExt cx="0" cy="0"/>
        </a:xfrm>
      </p:grpSpPr>
      <p:sp>
        <p:nvSpPr>
          <p:cNvPr id="124" name="Google Shape;124;p37"/>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p37"/>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26" name="Google Shape;126;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 name="Google Shape;128;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37"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0" name="Google Shape;130;p37"/>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12" scaled="0"/>
        </a:gradFill>
        <a:effectLst/>
      </p:bgPr>
    </p:bg>
    <p:spTree>
      <p:nvGrpSpPr>
        <p:cNvPr id="1" name="Shape 131"/>
        <p:cNvGrpSpPr/>
        <p:nvPr/>
      </p:nvGrpSpPr>
      <p:grpSpPr>
        <a:xfrm>
          <a:off x="0" y="0"/>
          <a:ext cx="0" cy="0"/>
          <a:chOff x="0" y="0"/>
          <a:chExt cx="0" cy="0"/>
        </a:xfrm>
      </p:grpSpPr>
      <p:sp>
        <p:nvSpPr>
          <p:cNvPr id="132" name="Google Shape;132;p38"/>
          <p:cNvSpPr txBox="1">
            <a:spLocks noGrp="1"/>
          </p:cNvSpPr>
          <p:nvPr>
            <p:ph type="ctrTitle"/>
          </p:nvPr>
        </p:nvSpPr>
        <p:spPr>
          <a:xfrm>
            <a:off x="628650"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38"/>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34" name="Google Shape;134;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37"/>
        <p:cNvGrpSpPr/>
        <p:nvPr/>
      </p:nvGrpSpPr>
      <p:grpSpPr>
        <a:xfrm>
          <a:off x="0" y="0"/>
          <a:ext cx="0" cy="0"/>
          <a:chOff x="0" y="0"/>
          <a:chExt cx="0" cy="0"/>
        </a:xfrm>
      </p:grpSpPr>
      <p:sp>
        <p:nvSpPr>
          <p:cNvPr id="138" name="Google Shape;138;p39"/>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p39"/>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3" name="Google Shape;143;p39"/>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24"/>
          <p:cNvSpPr txBox="1">
            <a:spLocks noGrp="1"/>
          </p:cNvSpPr>
          <p:nvPr>
            <p:ph type="title"/>
          </p:nvPr>
        </p:nvSpPr>
        <p:spPr>
          <a:xfrm>
            <a:off x="0" y="1"/>
            <a:ext cx="9144000" cy="992981"/>
          </a:xfrm>
          <a:prstGeom prst="rect">
            <a:avLst/>
          </a:prstGeom>
          <a:solidFill>
            <a:schemeClr val="dk1"/>
          </a:solid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lt1"/>
              </a:buClr>
              <a:buSzPts val="4800"/>
              <a:buFont typeface="Georgia"/>
              <a:buNone/>
              <a:defRPr sz="3600" cap="small">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24"/>
          <p:cNvSpPr txBox="1">
            <a:spLocks noGrp="1"/>
          </p:cNvSpPr>
          <p:nvPr>
            <p:ph type="body" idx="1"/>
          </p:nvPr>
        </p:nvSpPr>
        <p:spPr>
          <a:xfrm>
            <a:off x="628650" y="1094198"/>
            <a:ext cx="7886700" cy="35385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02894" algn="l">
              <a:lnSpc>
                <a:spcPct val="90000"/>
              </a:lnSpc>
              <a:spcBef>
                <a:spcPts val="375"/>
              </a:spcBef>
              <a:spcAft>
                <a:spcPts val="0"/>
              </a:spcAft>
              <a:buSzPts val="1170"/>
              <a:buChar char="o"/>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4"/>
        <p:cNvGrpSpPr/>
        <p:nvPr/>
      </p:nvGrpSpPr>
      <p:grpSpPr>
        <a:xfrm>
          <a:off x="0" y="0"/>
          <a:ext cx="0" cy="0"/>
          <a:chOff x="0" y="0"/>
          <a:chExt cx="0" cy="0"/>
        </a:xfrm>
      </p:grpSpPr>
      <p:sp>
        <p:nvSpPr>
          <p:cNvPr id="145" name="Google Shape;145;p40"/>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40"/>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7" name="Google Shape;147;p4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p40"/>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9" name="Google Shape;149;p4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0" name="Google Shape;150;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2" name="Google Shape;152;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153"/>
        <p:cNvGrpSpPr/>
        <p:nvPr/>
      </p:nvGrpSpPr>
      <p:grpSpPr>
        <a:xfrm>
          <a:off x="0" y="0"/>
          <a:ext cx="0" cy="0"/>
          <a:chOff x="0" y="0"/>
          <a:chExt cx="0" cy="0"/>
        </a:xfrm>
      </p:grpSpPr>
      <p:sp>
        <p:nvSpPr>
          <p:cNvPr id="154" name="Google Shape;154;p41"/>
          <p:cNvSpPr txBox="1">
            <a:spLocks noGrp="1"/>
          </p:cNvSpPr>
          <p:nvPr>
            <p:ph type="subTitle" idx="1"/>
          </p:nvPr>
        </p:nvSpPr>
        <p:spPr>
          <a:xfrm>
            <a:off x="1371600" y="1733554"/>
            <a:ext cx="6400800" cy="13143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chemeClr val="dk1"/>
              </a:buClr>
              <a:buSzPts val="3200"/>
              <a:buNone/>
              <a:defRPr i="1">
                <a:solidFill>
                  <a:schemeClr val="dk1"/>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55" name="Google Shape;155;p41" title="Virginia Department of Education logo"/>
          <p:cNvPicPr preferRelativeResize="0"/>
          <p:nvPr/>
        </p:nvPicPr>
        <p:blipFill rotWithShape="1">
          <a:blip r:embed="rId2">
            <a:alphaModFix/>
          </a:blip>
          <a:srcRect/>
          <a:stretch/>
        </p:blipFill>
        <p:spPr>
          <a:xfrm>
            <a:off x="7562773" y="3826787"/>
            <a:ext cx="1471155" cy="635080"/>
          </a:xfrm>
          <a:prstGeom prst="rect">
            <a:avLst/>
          </a:prstGeom>
          <a:noFill/>
          <a:ln>
            <a:noFill/>
          </a:ln>
        </p:spPr>
      </p:pic>
      <p:sp>
        <p:nvSpPr>
          <p:cNvPr id="156" name="Google Shape;156;p41"/>
          <p:cNvSpPr txBox="1">
            <a:spLocks noGrp="1"/>
          </p:cNvSpPr>
          <p:nvPr>
            <p:ph type="title"/>
          </p:nvPr>
        </p:nvSpPr>
        <p:spPr>
          <a:xfrm>
            <a:off x="9418" y="0"/>
            <a:ext cx="9144000" cy="857400"/>
          </a:xfrm>
          <a:prstGeom prst="rect">
            <a:avLst/>
          </a:prstGeom>
          <a:solidFill>
            <a:schemeClr val="dk1"/>
          </a:solidFill>
          <a:ln>
            <a:noFill/>
          </a:ln>
        </p:spPr>
        <p:txBody>
          <a:bodyPr spcFirstLastPara="1" wrap="square" lIns="91425" tIns="45700" rIns="91425" bIns="45700" anchor="t" anchorCtr="0">
            <a:normAutofit/>
          </a:bodyPr>
          <a:lstStyle>
            <a:lvl1pPr marR="0" lvl="0"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3"/>
        <p:cNvGrpSpPr/>
        <p:nvPr/>
      </p:nvGrpSpPr>
      <p:grpSpPr>
        <a:xfrm>
          <a:off x="0" y="0"/>
          <a:ext cx="0" cy="0"/>
          <a:chOff x="0" y="0"/>
          <a:chExt cx="0" cy="0"/>
        </a:xfrm>
      </p:grpSpPr>
      <p:sp>
        <p:nvSpPr>
          <p:cNvPr id="164" name="Google Shape;164;g23ed2e528eb_0_140"/>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rtl="0">
              <a:lnSpc>
                <a:spcPct val="90000"/>
              </a:lnSpc>
              <a:spcBef>
                <a:spcPts val="0"/>
              </a:spcBef>
              <a:spcAft>
                <a:spcPts val="0"/>
              </a:spcAft>
              <a:buClr>
                <a:schemeClr val="lt1"/>
              </a:buClr>
              <a:buSzPts val="3600"/>
              <a:buFont typeface="Georgia"/>
              <a:buNone/>
              <a:defRPr sz="3600" cap="small">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5" name="Google Shape;165;g23ed2e528eb_0_1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6" name="Google Shape;166;g23ed2e528eb_0_1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7" name="Google Shape;167;g23ed2e528eb_0_1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8" name="Google Shape;168;g23ed2e528eb_0_140"/>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285750" algn="l" rtl="0">
              <a:lnSpc>
                <a:spcPct val="90000"/>
              </a:lnSpc>
              <a:spcBef>
                <a:spcPts val="400"/>
              </a:spcBef>
              <a:spcAft>
                <a:spcPts val="0"/>
              </a:spcAft>
              <a:buSzPts val="900"/>
              <a:buChar char="o"/>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38" scaled="0"/>
        </a:gradFill>
        <a:effectLst/>
      </p:bgPr>
    </p:bg>
    <p:spTree>
      <p:nvGrpSpPr>
        <p:cNvPr id="1" name="Shape 169"/>
        <p:cNvGrpSpPr/>
        <p:nvPr/>
      </p:nvGrpSpPr>
      <p:grpSpPr>
        <a:xfrm>
          <a:off x="0" y="0"/>
          <a:ext cx="0" cy="0"/>
          <a:chOff x="0" y="0"/>
          <a:chExt cx="0" cy="0"/>
        </a:xfrm>
      </p:grpSpPr>
      <p:sp>
        <p:nvSpPr>
          <p:cNvPr id="170" name="Google Shape;170;g23ed2e528eb_0_146"/>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4500"/>
              <a:buFont typeface="Georgia"/>
              <a:buNone/>
              <a:defRPr sz="45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1" name="Google Shape;171;g23ed2e528eb_0_146"/>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FA3"/>
                </a:solidFill>
              </a:defRPr>
            </a:lvl2pPr>
            <a:lvl3pPr marL="1371600" lvl="2" indent="-228600" algn="l" rtl="0">
              <a:lnSpc>
                <a:spcPct val="90000"/>
              </a:lnSpc>
              <a:spcBef>
                <a:spcPts val="400"/>
              </a:spcBef>
              <a:spcAft>
                <a:spcPts val="0"/>
              </a:spcAft>
              <a:buSzPts val="900"/>
              <a:buNone/>
              <a:defRPr sz="1400">
                <a:solidFill>
                  <a:srgbClr val="888FA3"/>
                </a:solidFill>
              </a:defRPr>
            </a:lvl3pPr>
            <a:lvl4pPr marL="1828800" lvl="3" indent="-228600" algn="l" rtl="0">
              <a:lnSpc>
                <a:spcPct val="90000"/>
              </a:lnSpc>
              <a:spcBef>
                <a:spcPts val="400"/>
              </a:spcBef>
              <a:spcAft>
                <a:spcPts val="0"/>
              </a:spcAft>
              <a:buSzPts val="1200"/>
              <a:buNone/>
              <a:defRPr sz="1200">
                <a:solidFill>
                  <a:srgbClr val="888FA3"/>
                </a:solidFill>
              </a:defRPr>
            </a:lvl4pPr>
            <a:lvl5pPr marL="2286000" lvl="4" indent="-228600" algn="l" rtl="0">
              <a:lnSpc>
                <a:spcPct val="90000"/>
              </a:lnSpc>
              <a:spcBef>
                <a:spcPts val="400"/>
              </a:spcBef>
              <a:spcAft>
                <a:spcPts val="0"/>
              </a:spcAft>
              <a:buSzPts val="1200"/>
              <a:buNone/>
              <a:defRPr sz="1200">
                <a:solidFill>
                  <a:srgbClr val="888FA3"/>
                </a:solidFill>
              </a:defRPr>
            </a:lvl5pPr>
            <a:lvl6pPr marL="2743200" lvl="5" indent="-228600" algn="l" rtl="0">
              <a:lnSpc>
                <a:spcPct val="90000"/>
              </a:lnSpc>
              <a:spcBef>
                <a:spcPts val="400"/>
              </a:spcBef>
              <a:spcAft>
                <a:spcPts val="0"/>
              </a:spcAft>
              <a:buClr>
                <a:srgbClr val="888FA3"/>
              </a:buClr>
              <a:buSzPts val="1200"/>
              <a:buNone/>
              <a:defRPr sz="1200">
                <a:solidFill>
                  <a:srgbClr val="888FA3"/>
                </a:solidFill>
              </a:defRPr>
            </a:lvl6pPr>
            <a:lvl7pPr marL="3200400" lvl="6" indent="-228600" algn="l" rtl="0">
              <a:lnSpc>
                <a:spcPct val="90000"/>
              </a:lnSpc>
              <a:spcBef>
                <a:spcPts val="400"/>
              </a:spcBef>
              <a:spcAft>
                <a:spcPts val="0"/>
              </a:spcAft>
              <a:buClr>
                <a:srgbClr val="888FA3"/>
              </a:buClr>
              <a:buSzPts val="1200"/>
              <a:buNone/>
              <a:defRPr sz="1200">
                <a:solidFill>
                  <a:srgbClr val="888FA3"/>
                </a:solidFill>
              </a:defRPr>
            </a:lvl7pPr>
            <a:lvl8pPr marL="3657600" lvl="7" indent="-228600" algn="l" rtl="0">
              <a:lnSpc>
                <a:spcPct val="90000"/>
              </a:lnSpc>
              <a:spcBef>
                <a:spcPts val="400"/>
              </a:spcBef>
              <a:spcAft>
                <a:spcPts val="0"/>
              </a:spcAft>
              <a:buClr>
                <a:srgbClr val="888FA3"/>
              </a:buClr>
              <a:buSzPts val="1200"/>
              <a:buNone/>
              <a:defRPr sz="1200">
                <a:solidFill>
                  <a:srgbClr val="888FA3"/>
                </a:solidFill>
              </a:defRPr>
            </a:lvl8pPr>
            <a:lvl9pPr marL="4114800" lvl="8" indent="-228600" algn="l" rtl="0">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172" name="Google Shape;172;g23ed2e528eb_0_14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3" name="Google Shape;173;g23ed2e528eb_0_14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4" name="Google Shape;174;g23ed2e528eb_0_14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175"/>
        <p:cNvGrpSpPr/>
        <p:nvPr/>
      </p:nvGrpSpPr>
      <p:grpSpPr>
        <a:xfrm>
          <a:off x="0" y="0"/>
          <a:ext cx="0" cy="0"/>
          <a:chOff x="0" y="0"/>
          <a:chExt cx="0" cy="0"/>
        </a:xfrm>
      </p:grpSpPr>
      <p:sp>
        <p:nvSpPr>
          <p:cNvPr id="176" name="Google Shape;176;g23ed2e528eb_0_15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7" name="Google Shape;177;g23ed2e528eb_0_15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8" name="Google Shape;178;g23ed2e528eb_0_15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9" name="Google Shape;179;g23ed2e528eb_0_15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0"/>
        <p:cNvGrpSpPr/>
        <p:nvPr/>
      </p:nvGrpSpPr>
      <p:grpSpPr>
        <a:xfrm>
          <a:off x="0" y="0"/>
          <a:ext cx="0" cy="0"/>
          <a:chOff x="0" y="0"/>
          <a:chExt cx="0" cy="0"/>
        </a:xfrm>
      </p:grpSpPr>
      <p:sp>
        <p:nvSpPr>
          <p:cNvPr id="181" name="Google Shape;181;g23ed2e528eb_0_157"/>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82" name="Google Shape;182;g23ed2e528eb_0_157"/>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lvl1pPr marL="457200" lvl="0" indent="-330200" algn="l" rtl="0">
              <a:lnSpc>
                <a:spcPct val="115000"/>
              </a:lnSpc>
              <a:spcBef>
                <a:spcPts val="0"/>
              </a:spcBef>
              <a:spcAft>
                <a:spcPts val="0"/>
              </a:spcAft>
              <a:buSzPts val="1600"/>
              <a:buChar char="●"/>
              <a:defRPr/>
            </a:lvl1pPr>
            <a:lvl2pPr marL="914400" lvl="1" indent="-330200" algn="l" rtl="0">
              <a:lnSpc>
                <a:spcPct val="115000"/>
              </a:lnSpc>
              <a:spcBef>
                <a:spcPts val="1600"/>
              </a:spcBef>
              <a:spcAft>
                <a:spcPts val="0"/>
              </a:spcAft>
              <a:buSzPts val="16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83" name="Google Shape;183;g23ed2e528eb_0_1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4"/>
        <p:cNvGrpSpPr/>
        <p:nvPr/>
      </p:nvGrpSpPr>
      <p:grpSpPr>
        <a:xfrm>
          <a:off x="0" y="0"/>
          <a:ext cx="0" cy="0"/>
          <a:chOff x="0" y="0"/>
          <a:chExt cx="0" cy="0"/>
        </a:xfrm>
      </p:grpSpPr>
      <p:sp>
        <p:nvSpPr>
          <p:cNvPr id="185" name="Google Shape;185;g23ed2e528eb_0_161"/>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Georgia"/>
              <a:buNone/>
              <a:defRPr sz="4500" cap="small"/>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6" name="Google Shape;186;g23ed2e528eb_0_161"/>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800"/>
              </a:spcBef>
              <a:spcAft>
                <a:spcPts val="0"/>
              </a:spcAft>
              <a:buSzPts val="1800"/>
              <a:buNone/>
              <a:defRPr sz="1800"/>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9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87" name="Google Shape;187;g23ed2e528eb_0_16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8" name="Google Shape;188;g23ed2e528eb_0_16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9" name="Google Shape;189;g23ed2e528eb_0_16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90" name="Google Shape;190;g23ed2e528eb_0_161" descr="VDOE Logo"/>
          <p:cNvSpPr/>
          <p:nvPr/>
        </p:nvSpPr>
        <p:spPr>
          <a:xfrm>
            <a:off x="1515526" y="689653"/>
            <a:ext cx="8170500" cy="4453800"/>
          </a:xfrm>
          <a:prstGeom prst="rect">
            <a:avLst/>
          </a:prstGeom>
          <a:blipFill rotWithShape="1">
            <a:blip r:embed="rId2">
              <a:alphaModFix amt="20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1" name="Google Shape;191;g23ed2e528eb_0_161"/>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dk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2"/>
        <p:cNvGrpSpPr/>
        <p:nvPr/>
      </p:nvGrpSpPr>
      <p:grpSpPr>
        <a:xfrm>
          <a:off x="0" y="0"/>
          <a:ext cx="0" cy="0"/>
          <a:chOff x="0" y="0"/>
          <a:chExt cx="0" cy="0"/>
        </a:xfrm>
      </p:grpSpPr>
      <p:sp>
        <p:nvSpPr>
          <p:cNvPr id="193" name="Google Shape;193;g23ed2e528eb_0_169"/>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Georgia"/>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4" name="Google Shape;194;g23ed2e528eb_0_169"/>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800"/>
              <a:buNone/>
              <a:defRPr sz="1800">
                <a:solidFill>
                  <a:schemeClr val="accent3"/>
                </a:solidFill>
              </a:defRPr>
            </a:lvl1pPr>
            <a:lvl2pPr marL="914400" lvl="1" indent="-228600" algn="l" rtl="0">
              <a:lnSpc>
                <a:spcPct val="90000"/>
              </a:lnSpc>
              <a:spcBef>
                <a:spcPts val="400"/>
              </a:spcBef>
              <a:spcAft>
                <a:spcPts val="0"/>
              </a:spcAft>
              <a:buSzPts val="1500"/>
              <a:buNone/>
              <a:defRPr sz="1500">
                <a:solidFill>
                  <a:srgbClr val="888FA3"/>
                </a:solidFill>
              </a:defRPr>
            </a:lvl2pPr>
            <a:lvl3pPr marL="1371600" lvl="2" indent="-228600" algn="l" rtl="0">
              <a:lnSpc>
                <a:spcPct val="90000"/>
              </a:lnSpc>
              <a:spcBef>
                <a:spcPts val="400"/>
              </a:spcBef>
              <a:spcAft>
                <a:spcPts val="0"/>
              </a:spcAft>
              <a:buSzPts val="900"/>
              <a:buNone/>
              <a:defRPr sz="1400">
                <a:solidFill>
                  <a:srgbClr val="888FA3"/>
                </a:solidFill>
              </a:defRPr>
            </a:lvl3pPr>
            <a:lvl4pPr marL="1828800" lvl="3" indent="-228600" algn="l" rtl="0">
              <a:lnSpc>
                <a:spcPct val="90000"/>
              </a:lnSpc>
              <a:spcBef>
                <a:spcPts val="400"/>
              </a:spcBef>
              <a:spcAft>
                <a:spcPts val="0"/>
              </a:spcAft>
              <a:buSzPts val="1200"/>
              <a:buNone/>
              <a:defRPr sz="1200">
                <a:solidFill>
                  <a:srgbClr val="888FA3"/>
                </a:solidFill>
              </a:defRPr>
            </a:lvl4pPr>
            <a:lvl5pPr marL="2286000" lvl="4" indent="-228600" algn="l" rtl="0">
              <a:lnSpc>
                <a:spcPct val="90000"/>
              </a:lnSpc>
              <a:spcBef>
                <a:spcPts val="400"/>
              </a:spcBef>
              <a:spcAft>
                <a:spcPts val="0"/>
              </a:spcAft>
              <a:buSzPts val="1200"/>
              <a:buNone/>
              <a:defRPr sz="1200">
                <a:solidFill>
                  <a:srgbClr val="888FA3"/>
                </a:solidFill>
              </a:defRPr>
            </a:lvl5pPr>
            <a:lvl6pPr marL="2743200" lvl="5" indent="-228600" algn="l" rtl="0">
              <a:lnSpc>
                <a:spcPct val="90000"/>
              </a:lnSpc>
              <a:spcBef>
                <a:spcPts val="400"/>
              </a:spcBef>
              <a:spcAft>
                <a:spcPts val="0"/>
              </a:spcAft>
              <a:buClr>
                <a:srgbClr val="888FA3"/>
              </a:buClr>
              <a:buSzPts val="1200"/>
              <a:buNone/>
              <a:defRPr sz="1200">
                <a:solidFill>
                  <a:srgbClr val="888FA3"/>
                </a:solidFill>
              </a:defRPr>
            </a:lvl6pPr>
            <a:lvl7pPr marL="3200400" lvl="6" indent="-228600" algn="l" rtl="0">
              <a:lnSpc>
                <a:spcPct val="90000"/>
              </a:lnSpc>
              <a:spcBef>
                <a:spcPts val="400"/>
              </a:spcBef>
              <a:spcAft>
                <a:spcPts val="0"/>
              </a:spcAft>
              <a:buClr>
                <a:srgbClr val="888FA3"/>
              </a:buClr>
              <a:buSzPts val="1200"/>
              <a:buNone/>
              <a:defRPr sz="1200">
                <a:solidFill>
                  <a:srgbClr val="888FA3"/>
                </a:solidFill>
              </a:defRPr>
            </a:lvl7pPr>
            <a:lvl8pPr marL="3657600" lvl="7" indent="-228600" algn="l" rtl="0">
              <a:lnSpc>
                <a:spcPct val="90000"/>
              </a:lnSpc>
              <a:spcBef>
                <a:spcPts val="400"/>
              </a:spcBef>
              <a:spcAft>
                <a:spcPts val="0"/>
              </a:spcAft>
              <a:buClr>
                <a:srgbClr val="888FA3"/>
              </a:buClr>
              <a:buSzPts val="1200"/>
              <a:buNone/>
              <a:defRPr sz="1200">
                <a:solidFill>
                  <a:srgbClr val="888FA3"/>
                </a:solidFill>
              </a:defRPr>
            </a:lvl8pPr>
            <a:lvl9pPr marL="4114800" lvl="8" indent="-228600" algn="l" rtl="0">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195" name="Google Shape;195;g23ed2e528eb_0_16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6" name="Google Shape;196;g23ed2e528eb_0_16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7" name="Google Shape;197;g23ed2e528eb_0_16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98"/>
        <p:cNvGrpSpPr/>
        <p:nvPr/>
      </p:nvGrpSpPr>
      <p:grpSpPr>
        <a:xfrm>
          <a:off x="0" y="0"/>
          <a:ext cx="0" cy="0"/>
          <a:chOff x="0" y="0"/>
          <a:chExt cx="0" cy="0"/>
        </a:xfrm>
      </p:grpSpPr>
      <p:sp>
        <p:nvSpPr>
          <p:cNvPr id="199" name="Google Shape;199;g23ed2e528eb_0_175"/>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rtl="0">
              <a:lnSpc>
                <a:spcPct val="90000"/>
              </a:lnSpc>
              <a:spcBef>
                <a:spcPts val="0"/>
              </a:spcBef>
              <a:spcAft>
                <a:spcPts val="0"/>
              </a:spcAft>
              <a:buClr>
                <a:schemeClr val="lt1"/>
              </a:buClr>
              <a:buSzPts val="3600"/>
              <a:buFont typeface="Georgia"/>
              <a:buNone/>
              <a:defRPr sz="3600" cap="small">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0" name="Google Shape;200;g23ed2e528eb_0_175"/>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285750" algn="l" rtl="0">
              <a:lnSpc>
                <a:spcPct val="90000"/>
              </a:lnSpc>
              <a:spcBef>
                <a:spcPts val="400"/>
              </a:spcBef>
              <a:spcAft>
                <a:spcPts val="0"/>
              </a:spcAft>
              <a:buSzPts val="900"/>
              <a:buChar char="o"/>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1" name="Google Shape;201;g23ed2e528eb_0_175"/>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285750" algn="l" rtl="0">
              <a:lnSpc>
                <a:spcPct val="90000"/>
              </a:lnSpc>
              <a:spcBef>
                <a:spcPts val="400"/>
              </a:spcBef>
              <a:spcAft>
                <a:spcPts val="0"/>
              </a:spcAft>
              <a:buSzPts val="900"/>
              <a:buChar char="o"/>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2" name="Google Shape;202;g23ed2e528eb_0_17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3" name="Google Shape;203;g23ed2e528eb_0_17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4" name="Google Shape;204;g23ed2e528eb_0_17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205"/>
        <p:cNvGrpSpPr/>
        <p:nvPr/>
      </p:nvGrpSpPr>
      <p:grpSpPr>
        <a:xfrm>
          <a:off x="0" y="0"/>
          <a:ext cx="0" cy="0"/>
          <a:chOff x="0" y="0"/>
          <a:chExt cx="0" cy="0"/>
        </a:xfrm>
      </p:grpSpPr>
      <p:sp>
        <p:nvSpPr>
          <p:cNvPr id="206" name="Google Shape;206;g23ed2e528eb_0_182"/>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rtl="0">
              <a:lnSpc>
                <a:spcPct val="90000"/>
              </a:lnSpc>
              <a:spcBef>
                <a:spcPts val="0"/>
              </a:spcBef>
              <a:spcAft>
                <a:spcPts val="0"/>
              </a:spcAft>
              <a:buClr>
                <a:schemeClr val="dk1"/>
              </a:buClr>
              <a:buSzPts val="3600"/>
              <a:buFont typeface="Georgia"/>
              <a:buNone/>
              <a:defRPr sz="3600" cap="small">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7" name="Google Shape;207;g23ed2e528eb_0_182"/>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SzPts val="1800"/>
              <a:buNone/>
              <a:defRPr sz="1800" b="1">
                <a:solidFill>
                  <a:schemeClr val="dk1"/>
                </a:solidFill>
              </a:defRPr>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9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08" name="Google Shape;208;g23ed2e528eb_0_182"/>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285750" algn="l" rtl="0">
              <a:lnSpc>
                <a:spcPct val="90000"/>
              </a:lnSpc>
              <a:spcBef>
                <a:spcPts val="400"/>
              </a:spcBef>
              <a:spcAft>
                <a:spcPts val="0"/>
              </a:spcAft>
              <a:buSzPts val="900"/>
              <a:buChar char="o"/>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9" name="Google Shape;209;g23ed2e528eb_0_182"/>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SzPts val="1800"/>
              <a:buNone/>
              <a:defRPr sz="1800" b="1">
                <a:solidFill>
                  <a:schemeClr val="dk1"/>
                </a:solidFill>
              </a:defRPr>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9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10" name="Google Shape;210;g23ed2e528eb_0_182"/>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285750" algn="l" rtl="0">
              <a:lnSpc>
                <a:spcPct val="90000"/>
              </a:lnSpc>
              <a:spcBef>
                <a:spcPts val="400"/>
              </a:spcBef>
              <a:spcAft>
                <a:spcPts val="0"/>
              </a:spcAft>
              <a:buSzPts val="900"/>
              <a:buChar char="o"/>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11" name="Google Shape;211;g23ed2e528eb_0_18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2" name="Google Shape;212;g23ed2e528eb_0_18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3" name="Google Shape;213;g23ed2e528eb_0_18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5"/>
        <p:cNvGrpSpPr/>
        <p:nvPr/>
      </p:nvGrpSpPr>
      <p:grpSpPr>
        <a:xfrm>
          <a:off x="0" y="0"/>
          <a:ext cx="0" cy="0"/>
          <a:chOff x="0" y="0"/>
          <a:chExt cx="0" cy="0"/>
        </a:xfrm>
      </p:grpSpPr>
      <p:pic>
        <p:nvPicPr>
          <p:cNvPr id="26" name="Google Shape;26;p25" descr="The Virginia Department of Education Banner">
            <a:hlinkClick r:id="rId2"/>
          </p:cNvPr>
          <p:cNvPicPr preferRelativeResize="0"/>
          <p:nvPr/>
        </p:nvPicPr>
        <p:blipFill rotWithShape="1">
          <a:blip r:embed="rId3">
            <a:alphaModFix/>
          </a:blip>
          <a:srcRect/>
          <a:stretch/>
        </p:blipFill>
        <p:spPr>
          <a:xfrm>
            <a:off x="63500" y="-176213"/>
            <a:ext cx="476250" cy="357188"/>
          </a:xfrm>
          <a:prstGeom prst="rect">
            <a:avLst/>
          </a:prstGeom>
          <a:noFill/>
          <a:ln>
            <a:noFill/>
          </a:ln>
        </p:spPr>
      </p:pic>
      <p:pic>
        <p:nvPicPr>
          <p:cNvPr id="27" name="Google Shape;27;p25" descr="The Virginia Department of Education Banner">
            <a:hlinkClick r:id="rId2"/>
          </p:cNvPr>
          <p:cNvPicPr preferRelativeResize="0"/>
          <p:nvPr/>
        </p:nvPicPr>
        <p:blipFill rotWithShape="1">
          <a:blip r:embed="rId3">
            <a:alphaModFix/>
          </a:blip>
          <a:srcRect/>
          <a:stretch/>
        </p:blipFill>
        <p:spPr>
          <a:xfrm>
            <a:off x="63500" y="-176213"/>
            <a:ext cx="476250" cy="357188"/>
          </a:xfrm>
          <a:prstGeom prst="rect">
            <a:avLst/>
          </a:prstGeom>
          <a:noFill/>
          <a:ln>
            <a:noFill/>
          </a:ln>
        </p:spPr>
      </p:pic>
      <p:sp>
        <p:nvSpPr>
          <p:cNvPr id="28" name="Google Shape;28;p25"/>
          <p:cNvSpPr txBox="1">
            <a:spLocks noGrp="1"/>
          </p:cNvSpPr>
          <p:nvPr>
            <p:ph type="title"/>
          </p:nvPr>
        </p:nvSpPr>
        <p:spPr>
          <a:xfrm>
            <a:off x="0" y="457200"/>
            <a:ext cx="8229600" cy="85725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 name="Google Shape;29;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sz="2400">
                <a:latin typeface="Calibri"/>
                <a:ea typeface="Calibri"/>
                <a:cs typeface="Calibri"/>
                <a:sym typeface="Calibri"/>
              </a:defRPr>
            </a:lvl1pPr>
            <a:lvl2pPr marL="914400" lvl="1" indent="-342900" algn="l">
              <a:lnSpc>
                <a:spcPct val="90000"/>
              </a:lnSpc>
              <a:spcBef>
                <a:spcPts val="400"/>
              </a:spcBef>
              <a:spcAft>
                <a:spcPts val="0"/>
              </a:spcAft>
              <a:buSzPts val="1800"/>
              <a:buChar char="-"/>
              <a:defRPr sz="2100">
                <a:latin typeface="Calibri"/>
                <a:ea typeface="Calibri"/>
                <a:cs typeface="Calibri"/>
                <a:sym typeface="Calibri"/>
              </a:defRPr>
            </a:lvl2pPr>
            <a:lvl3pPr marL="1371600" lvl="2" indent="-292100" algn="l">
              <a:lnSpc>
                <a:spcPct val="90000"/>
              </a:lnSpc>
              <a:spcBef>
                <a:spcPts val="400"/>
              </a:spcBef>
              <a:spcAft>
                <a:spcPts val="0"/>
              </a:spcAft>
              <a:buSzPts val="1000"/>
              <a:buChar char="o"/>
              <a:defRPr sz="1800">
                <a:latin typeface="Calibri"/>
                <a:ea typeface="Calibri"/>
                <a:cs typeface="Calibri"/>
                <a:sym typeface="Calibri"/>
              </a:defRPr>
            </a:lvl3pPr>
            <a:lvl4pPr marL="1828800" lvl="3" indent="-317500" algn="l">
              <a:lnSpc>
                <a:spcPct val="90000"/>
              </a:lnSpc>
              <a:spcBef>
                <a:spcPts val="400"/>
              </a:spcBef>
              <a:spcAft>
                <a:spcPts val="0"/>
              </a:spcAft>
              <a:buSzPts val="1400"/>
              <a:buChar char="•"/>
              <a:defRPr sz="1800">
                <a:latin typeface="Calibri"/>
                <a:ea typeface="Calibri"/>
                <a:cs typeface="Calibri"/>
                <a:sym typeface="Calibri"/>
              </a:defRPr>
            </a:lvl4pPr>
            <a:lvl5pPr marL="2286000" lvl="4" indent="-317500" algn="l">
              <a:lnSpc>
                <a:spcPct val="90000"/>
              </a:lnSpc>
              <a:spcBef>
                <a:spcPts val="400"/>
              </a:spcBef>
              <a:spcAft>
                <a:spcPts val="0"/>
              </a:spcAft>
              <a:buSzPts val="1400"/>
              <a:buChar char="-"/>
              <a:defRPr sz="1800">
                <a:latin typeface="Calibri"/>
                <a:ea typeface="Calibri"/>
                <a:cs typeface="Calibri"/>
                <a:sym typeface="Calibri"/>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30" name="Google Shape;30;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25"/>
          <p:cNvSpPr txBox="1">
            <a:spLocks noGrp="1"/>
          </p:cNvSpPr>
          <p:nvPr>
            <p:ph type="ftr" idx="11"/>
          </p:nvPr>
        </p:nvSpPr>
        <p:spPr>
          <a:xfrm>
            <a:off x="3124200" y="4683919"/>
            <a:ext cx="2895600" cy="3571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4"/>
        <p:cNvGrpSpPr/>
        <p:nvPr/>
      </p:nvGrpSpPr>
      <p:grpSpPr>
        <a:xfrm>
          <a:off x="0" y="0"/>
          <a:ext cx="0" cy="0"/>
          <a:chOff x="0" y="0"/>
          <a:chExt cx="0" cy="0"/>
        </a:xfrm>
      </p:grpSpPr>
      <p:sp>
        <p:nvSpPr>
          <p:cNvPr id="215" name="Google Shape;215;g23ed2e528eb_0_19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Georgia"/>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6" name="Google Shape;216;g23ed2e528eb_0_19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SzPts val="2400"/>
              <a:buChar char="•"/>
              <a:defRPr sz="2400"/>
            </a:lvl1pPr>
            <a:lvl2pPr marL="914400" lvl="1" indent="-361950" algn="l" rtl="0">
              <a:lnSpc>
                <a:spcPct val="90000"/>
              </a:lnSpc>
              <a:spcBef>
                <a:spcPts val="400"/>
              </a:spcBef>
              <a:spcAft>
                <a:spcPts val="0"/>
              </a:spcAft>
              <a:buSzPts val="2100"/>
              <a:buChar char="-"/>
              <a:defRPr sz="2100"/>
            </a:lvl2pPr>
            <a:lvl3pPr marL="1371600" lvl="2" indent="-304800" algn="l" rtl="0">
              <a:lnSpc>
                <a:spcPct val="90000"/>
              </a:lnSpc>
              <a:spcBef>
                <a:spcPts val="400"/>
              </a:spcBef>
              <a:spcAft>
                <a:spcPts val="0"/>
              </a:spcAft>
              <a:buSzPts val="1200"/>
              <a:buChar char="o"/>
              <a:defRPr sz="18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17" name="Google Shape;217;g23ed2e528eb_0_19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200"/>
              <a:buNone/>
              <a:defRPr sz="12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6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18" name="Google Shape;218;g23ed2e528eb_0_19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9" name="Google Shape;219;g23ed2e528eb_0_19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0" name="Google Shape;220;g23ed2e528eb_0_19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1"/>
        <p:cNvGrpSpPr/>
        <p:nvPr/>
      </p:nvGrpSpPr>
      <p:grpSpPr>
        <a:xfrm>
          <a:off x="0" y="0"/>
          <a:ext cx="0" cy="0"/>
          <a:chOff x="0" y="0"/>
          <a:chExt cx="0" cy="0"/>
        </a:xfrm>
      </p:grpSpPr>
      <p:sp>
        <p:nvSpPr>
          <p:cNvPr id="222" name="Google Shape;222;g23ed2e528eb_0_198"/>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Georgia"/>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3" name="Google Shape;223;g23ed2e528eb_0_198"/>
          <p:cNvSpPr>
            <a:spLocks noGrp="1"/>
          </p:cNvSpPr>
          <p:nvPr>
            <p:ph type="pic" idx="2"/>
          </p:nvPr>
        </p:nvSpPr>
        <p:spPr>
          <a:xfrm>
            <a:off x="3887391" y="740569"/>
            <a:ext cx="4629300" cy="3655200"/>
          </a:xfrm>
          <a:prstGeom prst="rect">
            <a:avLst/>
          </a:prstGeom>
          <a:noFill/>
          <a:ln>
            <a:noFill/>
          </a:ln>
        </p:spPr>
      </p:sp>
      <p:sp>
        <p:nvSpPr>
          <p:cNvPr id="224" name="Google Shape;224;g23ed2e528eb_0_198"/>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200"/>
              <a:buNone/>
              <a:defRPr sz="12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6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25" name="Google Shape;225;g23ed2e528eb_0_19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6" name="Google Shape;226;g23ed2e528eb_0_19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7" name="Google Shape;227;g23ed2e528eb_0_19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228"/>
        <p:cNvGrpSpPr/>
        <p:nvPr/>
      </p:nvGrpSpPr>
      <p:grpSpPr>
        <a:xfrm>
          <a:off x="0" y="0"/>
          <a:ext cx="0" cy="0"/>
          <a:chOff x="0" y="0"/>
          <a:chExt cx="0" cy="0"/>
        </a:xfrm>
      </p:grpSpPr>
      <p:sp>
        <p:nvSpPr>
          <p:cNvPr id="229" name="Google Shape;229;g23ed2e528eb_0_20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Georgia"/>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0" name="Google Shape;230;g23ed2e528eb_0_205"/>
          <p:cNvSpPr>
            <a:spLocks noGrp="1"/>
          </p:cNvSpPr>
          <p:nvPr>
            <p:ph type="pic" idx="2"/>
          </p:nvPr>
        </p:nvSpPr>
        <p:spPr>
          <a:xfrm>
            <a:off x="3887391" y="740569"/>
            <a:ext cx="4629300" cy="1694400"/>
          </a:xfrm>
          <a:prstGeom prst="rect">
            <a:avLst/>
          </a:prstGeom>
          <a:noFill/>
          <a:ln>
            <a:noFill/>
          </a:ln>
        </p:spPr>
      </p:sp>
      <p:sp>
        <p:nvSpPr>
          <p:cNvPr id="231" name="Google Shape;231;g23ed2e528eb_0_20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200"/>
              <a:buNone/>
              <a:defRPr sz="12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6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32" name="Google Shape;232;g23ed2e528eb_0_20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3" name="Google Shape;233;g23ed2e528eb_0_20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4" name="Google Shape;234;g23ed2e528eb_0_20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35" name="Google Shape;235;g23ed2e528eb_0_205"/>
          <p:cNvSpPr>
            <a:spLocks noGrp="1"/>
          </p:cNvSpPr>
          <p:nvPr>
            <p:ph type="pic" idx="3"/>
          </p:nvPr>
        </p:nvSpPr>
        <p:spPr>
          <a:xfrm>
            <a:off x="3887391" y="2588632"/>
            <a:ext cx="2227800" cy="1694400"/>
          </a:xfrm>
          <a:prstGeom prst="rect">
            <a:avLst/>
          </a:prstGeom>
          <a:noFill/>
          <a:ln>
            <a:noFill/>
          </a:ln>
        </p:spPr>
      </p:sp>
      <p:sp>
        <p:nvSpPr>
          <p:cNvPr id="236" name="Google Shape;236;g23ed2e528eb_0_205"/>
          <p:cNvSpPr>
            <a:spLocks noGrp="1"/>
          </p:cNvSpPr>
          <p:nvPr>
            <p:ph type="pic" idx="4"/>
          </p:nvPr>
        </p:nvSpPr>
        <p:spPr>
          <a:xfrm>
            <a:off x="6287691" y="2588631"/>
            <a:ext cx="2227800" cy="16944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37"/>
        <p:cNvGrpSpPr/>
        <p:nvPr/>
      </p:nvGrpSpPr>
      <p:grpSpPr>
        <a:xfrm>
          <a:off x="0" y="0"/>
          <a:ext cx="0" cy="0"/>
          <a:chOff x="0" y="0"/>
          <a:chExt cx="0" cy="0"/>
        </a:xfrm>
      </p:grpSpPr>
      <p:sp>
        <p:nvSpPr>
          <p:cNvPr id="238" name="Google Shape;238;g23ed2e528eb_0_214"/>
          <p:cNvSpPr txBox="1">
            <a:spLocks noGrp="1"/>
          </p:cNvSpPr>
          <p:nvPr>
            <p:ph type="ctrTitle"/>
          </p:nvPr>
        </p:nvSpPr>
        <p:spPr>
          <a:xfrm>
            <a:off x="628651" y="848182"/>
            <a:ext cx="78867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Georgia"/>
              <a:buNone/>
              <a:defRPr sz="4500" cap="small"/>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9" name="Google Shape;239;g23ed2e528eb_0_214"/>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SzPts val="1800"/>
              <a:buNone/>
              <a:defRPr sz="1800"/>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9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40" name="Google Shape;240;g23ed2e528eb_0_2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1" name="Google Shape;241;g23ed2e528eb_0_2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2" name="Google Shape;242;g23ed2e528eb_0_2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12" scaled="0"/>
        </a:gradFill>
        <a:effectLst/>
      </p:bgPr>
    </p:bg>
    <p:spTree>
      <p:nvGrpSpPr>
        <p:cNvPr id="1" name="Shape 243"/>
        <p:cNvGrpSpPr/>
        <p:nvPr/>
      </p:nvGrpSpPr>
      <p:grpSpPr>
        <a:xfrm>
          <a:off x="0" y="0"/>
          <a:ext cx="0" cy="0"/>
          <a:chOff x="0" y="0"/>
          <a:chExt cx="0" cy="0"/>
        </a:xfrm>
      </p:grpSpPr>
      <p:sp>
        <p:nvSpPr>
          <p:cNvPr id="244" name="Google Shape;244;g23ed2e528eb_0_220"/>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4500"/>
              <a:buFont typeface="Georgia"/>
              <a:buNone/>
              <a:defRPr sz="4500" cap="small"/>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5" name="Google Shape;245;g23ed2e528eb_0_220"/>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800"/>
              </a:spcBef>
              <a:spcAft>
                <a:spcPts val="0"/>
              </a:spcAft>
              <a:buSzPts val="1800"/>
              <a:buNone/>
              <a:defRPr sz="1800">
                <a:solidFill>
                  <a:schemeClr val="l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9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lt1"/>
              </a:buClr>
              <a:buSzPts val="1200"/>
              <a:buNone/>
              <a:defRPr sz="1200"/>
            </a:lvl6pPr>
            <a:lvl7pPr lvl="6" algn="ctr" rtl="0">
              <a:lnSpc>
                <a:spcPct val="90000"/>
              </a:lnSpc>
              <a:spcBef>
                <a:spcPts val="400"/>
              </a:spcBef>
              <a:spcAft>
                <a:spcPts val="0"/>
              </a:spcAft>
              <a:buClr>
                <a:schemeClr val="lt1"/>
              </a:buClr>
              <a:buSzPts val="1200"/>
              <a:buNone/>
              <a:defRPr sz="1200"/>
            </a:lvl7pPr>
            <a:lvl8pPr lvl="7" algn="ctr" rtl="0">
              <a:lnSpc>
                <a:spcPct val="90000"/>
              </a:lnSpc>
              <a:spcBef>
                <a:spcPts val="400"/>
              </a:spcBef>
              <a:spcAft>
                <a:spcPts val="0"/>
              </a:spcAft>
              <a:buClr>
                <a:schemeClr val="lt1"/>
              </a:buClr>
              <a:buSzPts val="1200"/>
              <a:buNone/>
              <a:defRPr sz="1200"/>
            </a:lvl8pPr>
            <a:lvl9pPr lvl="8" algn="ctr" rtl="0">
              <a:lnSpc>
                <a:spcPct val="90000"/>
              </a:lnSpc>
              <a:spcBef>
                <a:spcPts val="400"/>
              </a:spcBef>
              <a:spcAft>
                <a:spcPts val="0"/>
              </a:spcAft>
              <a:buClr>
                <a:schemeClr val="lt1"/>
              </a:buClr>
              <a:buSzPts val="1200"/>
              <a:buNone/>
              <a:defRPr sz="1200"/>
            </a:lvl9pPr>
          </a:lstStyle>
          <a:p>
            <a:endParaRPr/>
          </a:p>
        </p:txBody>
      </p:sp>
      <p:sp>
        <p:nvSpPr>
          <p:cNvPr id="246" name="Google Shape;246;g23ed2e528eb_0_2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7" name="Google Shape;247;g23ed2e528eb_0_2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8" name="Google Shape;248;g23ed2e528eb_0_2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9" name="Google Shape;249;g23ed2e528eb_0_220"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50" name="Google Shape;250;g23ed2e528eb_0_220"/>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12" scaled="0"/>
        </a:gradFill>
        <a:effectLst/>
      </p:bgPr>
    </p:bg>
    <p:spTree>
      <p:nvGrpSpPr>
        <p:cNvPr id="1" name="Shape 251"/>
        <p:cNvGrpSpPr/>
        <p:nvPr/>
      </p:nvGrpSpPr>
      <p:grpSpPr>
        <a:xfrm>
          <a:off x="0" y="0"/>
          <a:ext cx="0" cy="0"/>
          <a:chOff x="0" y="0"/>
          <a:chExt cx="0" cy="0"/>
        </a:xfrm>
      </p:grpSpPr>
      <p:sp>
        <p:nvSpPr>
          <p:cNvPr id="252" name="Google Shape;252;g23ed2e528eb_0_228"/>
          <p:cNvSpPr txBox="1">
            <a:spLocks noGrp="1"/>
          </p:cNvSpPr>
          <p:nvPr>
            <p:ph type="ctrTitle"/>
          </p:nvPr>
        </p:nvSpPr>
        <p:spPr>
          <a:xfrm>
            <a:off x="628650" y="848182"/>
            <a:ext cx="78867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1"/>
              </a:buClr>
              <a:buSzPts val="4500"/>
              <a:buFont typeface="Georgia"/>
              <a:buNone/>
              <a:defRPr sz="4500" cap="small"/>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3" name="Google Shape;253;g23ed2e528eb_0_228"/>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SzPts val="1800"/>
              <a:buNone/>
              <a:defRPr sz="1800">
                <a:solidFill>
                  <a:schemeClr val="l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9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lt1"/>
              </a:buClr>
              <a:buSzPts val="1200"/>
              <a:buNone/>
              <a:defRPr sz="1200"/>
            </a:lvl6pPr>
            <a:lvl7pPr lvl="6" algn="ctr" rtl="0">
              <a:lnSpc>
                <a:spcPct val="90000"/>
              </a:lnSpc>
              <a:spcBef>
                <a:spcPts val="400"/>
              </a:spcBef>
              <a:spcAft>
                <a:spcPts val="0"/>
              </a:spcAft>
              <a:buClr>
                <a:schemeClr val="lt1"/>
              </a:buClr>
              <a:buSzPts val="1200"/>
              <a:buNone/>
              <a:defRPr sz="1200"/>
            </a:lvl7pPr>
            <a:lvl8pPr lvl="7" algn="ctr" rtl="0">
              <a:lnSpc>
                <a:spcPct val="90000"/>
              </a:lnSpc>
              <a:spcBef>
                <a:spcPts val="400"/>
              </a:spcBef>
              <a:spcAft>
                <a:spcPts val="0"/>
              </a:spcAft>
              <a:buClr>
                <a:schemeClr val="lt1"/>
              </a:buClr>
              <a:buSzPts val="1200"/>
              <a:buNone/>
              <a:defRPr sz="1200"/>
            </a:lvl8pPr>
            <a:lvl9pPr lvl="8" algn="ctr" rtl="0">
              <a:lnSpc>
                <a:spcPct val="90000"/>
              </a:lnSpc>
              <a:spcBef>
                <a:spcPts val="400"/>
              </a:spcBef>
              <a:spcAft>
                <a:spcPts val="0"/>
              </a:spcAft>
              <a:buClr>
                <a:schemeClr val="lt1"/>
              </a:buClr>
              <a:buSzPts val="1200"/>
              <a:buNone/>
              <a:defRPr sz="1200"/>
            </a:lvl9pPr>
          </a:lstStyle>
          <a:p>
            <a:endParaRPr/>
          </a:p>
        </p:txBody>
      </p:sp>
      <p:sp>
        <p:nvSpPr>
          <p:cNvPr id="254" name="Google Shape;254;g23ed2e528eb_0_2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5" name="Google Shape;255;g23ed2e528eb_0_2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6" name="Google Shape;256;g23ed2e528eb_0_2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57"/>
        <p:cNvGrpSpPr/>
        <p:nvPr/>
      </p:nvGrpSpPr>
      <p:grpSpPr>
        <a:xfrm>
          <a:off x="0" y="0"/>
          <a:ext cx="0" cy="0"/>
          <a:chOff x="0" y="0"/>
          <a:chExt cx="0" cy="0"/>
        </a:xfrm>
      </p:grpSpPr>
      <p:sp>
        <p:nvSpPr>
          <p:cNvPr id="258" name="Google Shape;258;g23ed2e528eb_0_234"/>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rtl="0">
              <a:lnSpc>
                <a:spcPct val="90000"/>
              </a:lnSpc>
              <a:spcBef>
                <a:spcPts val="0"/>
              </a:spcBef>
              <a:spcAft>
                <a:spcPts val="0"/>
              </a:spcAft>
              <a:buClr>
                <a:schemeClr val="dk1"/>
              </a:buClr>
              <a:buSzPts val="3600"/>
              <a:buFont typeface="Georgia"/>
              <a:buNone/>
              <a:defRPr sz="3600" cap="small">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9" name="Google Shape;259;g23ed2e528eb_0_2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0" name="Google Shape;260;g23ed2e528eb_0_2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1" name="Google Shape;261;g23ed2e528eb_0_2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2" name="Google Shape;262;g23ed2e528eb_0_234"/>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285750" algn="l" rtl="0">
              <a:lnSpc>
                <a:spcPct val="90000"/>
              </a:lnSpc>
              <a:spcBef>
                <a:spcPts val="400"/>
              </a:spcBef>
              <a:spcAft>
                <a:spcPts val="0"/>
              </a:spcAft>
              <a:buSzPts val="900"/>
              <a:buChar char="o"/>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3" name="Google Shape;263;g23ed2e528eb_0_234"/>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285750" algn="l" rtl="0">
              <a:lnSpc>
                <a:spcPct val="90000"/>
              </a:lnSpc>
              <a:spcBef>
                <a:spcPts val="400"/>
              </a:spcBef>
              <a:spcAft>
                <a:spcPts val="0"/>
              </a:spcAft>
              <a:buSzPts val="900"/>
              <a:buChar char="o"/>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64"/>
        <p:cNvGrpSpPr/>
        <p:nvPr/>
      </p:nvGrpSpPr>
      <p:grpSpPr>
        <a:xfrm>
          <a:off x="0" y="0"/>
          <a:ext cx="0" cy="0"/>
          <a:chOff x="0" y="0"/>
          <a:chExt cx="0" cy="0"/>
        </a:xfrm>
      </p:grpSpPr>
      <p:sp>
        <p:nvSpPr>
          <p:cNvPr id="265" name="Google Shape;265;g23ed2e528eb_0_241"/>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rtl="0">
              <a:lnSpc>
                <a:spcPct val="90000"/>
              </a:lnSpc>
              <a:spcBef>
                <a:spcPts val="0"/>
              </a:spcBef>
              <a:spcAft>
                <a:spcPts val="0"/>
              </a:spcAft>
              <a:buClr>
                <a:schemeClr val="lt1"/>
              </a:buClr>
              <a:buSzPts val="3600"/>
              <a:buFont typeface="Georgia"/>
              <a:buNone/>
              <a:defRPr sz="3600" cap="small">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6" name="Google Shape;266;g23ed2e528eb_0_241"/>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SzPts val="1800"/>
              <a:buNone/>
              <a:defRPr sz="1800" b="1">
                <a:solidFill>
                  <a:schemeClr val="dk1"/>
                </a:solidFill>
              </a:defRPr>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9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67" name="Google Shape;267;g23ed2e528eb_0_241"/>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285750" algn="l" rtl="0">
              <a:lnSpc>
                <a:spcPct val="90000"/>
              </a:lnSpc>
              <a:spcBef>
                <a:spcPts val="400"/>
              </a:spcBef>
              <a:spcAft>
                <a:spcPts val="0"/>
              </a:spcAft>
              <a:buSzPts val="900"/>
              <a:buChar char="o"/>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8" name="Google Shape;268;g23ed2e528eb_0_241"/>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SzPts val="1800"/>
              <a:buNone/>
              <a:defRPr sz="1800" b="1">
                <a:solidFill>
                  <a:schemeClr val="dk1"/>
                </a:solidFill>
              </a:defRPr>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9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69" name="Google Shape;269;g23ed2e528eb_0_241"/>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285750" algn="l" rtl="0">
              <a:lnSpc>
                <a:spcPct val="90000"/>
              </a:lnSpc>
              <a:spcBef>
                <a:spcPts val="400"/>
              </a:spcBef>
              <a:spcAft>
                <a:spcPts val="0"/>
              </a:spcAft>
              <a:buSzPts val="900"/>
              <a:buChar char="o"/>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0" name="Google Shape;270;g23ed2e528eb_0_2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1" name="Google Shape;271;g23ed2e528eb_0_2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2" name="Google Shape;272;g23ed2e528eb_0_2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273"/>
        <p:cNvGrpSpPr/>
        <p:nvPr/>
      </p:nvGrpSpPr>
      <p:grpSpPr>
        <a:xfrm>
          <a:off x="0" y="0"/>
          <a:ext cx="0" cy="0"/>
          <a:chOff x="0" y="0"/>
          <a:chExt cx="0" cy="0"/>
        </a:xfrm>
      </p:grpSpPr>
      <p:sp>
        <p:nvSpPr>
          <p:cNvPr id="274" name="Google Shape;274;g23ed2e528eb_0_250"/>
          <p:cNvSpPr txBox="1">
            <a:spLocks noGrp="1"/>
          </p:cNvSpPr>
          <p:nvPr>
            <p:ph type="subTitle" idx="1"/>
          </p:nvPr>
        </p:nvSpPr>
        <p:spPr>
          <a:xfrm>
            <a:off x="1371600" y="1733554"/>
            <a:ext cx="6400800" cy="13143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640"/>
              </a:spcBef>
              <a:spcAft>
                <a:spcPts val="0"/>
              </a:spcAft>
              <a:buClr>
                <a:schemeClr val="dk1"/>
              </a:buClr>
              <a:buSzPts val="3200"/>
              <a:buNone/>
              <a:defRPr i="1">
                <a:solidFill>
                  <a:schemeClr val="dk1"/>
                </a:solidFill>
              </a:defRPr>
            </a:lvl1pPr>
            <a:lvl2pPr lvl="1" algn="ctr" rtl="0">
              <a:lnSpc>
                <a:spcPct val="100000"/>
              </a:lnSpc>
              <a:spcBef>
                <a:spcPts val="560"/>
              </a:spcBef>
              <a:spcAft>
                <a:spcPts val="0"/>
              </a:spcAft>
              <a:buClr>
                <a:srgbClr val="888888"/>
              </a:buClr>
              <a:buSzPts val="2800"/>
              <a:buNone/>
              <a:defRPr>
                <a:solidFill>
                  <a:srgbClr val="888888"/>
                </a:solidFill>
              </a:defRPr>
            </a:lvl2pPr>
            <a:lvl3pPr lvl="2" algn="ctr" rtl="0">
              <a:lnSpc>
                <a:spcPct val="100000"/>
              </a:lnSpc>
              <a:spcBef>
                <a:spcPts val="480"/>
              </a:spcBef>
              <a:spcAft>
                <a:spcPts val="0"/>
              </a:spcAft>
              <a:buClr>
                <a:srgbClr val="888888"/>
              </a:buClr>
              <a:buSzPts val="24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75" name="Google Shape;275;g23ed2e528eb_0_250" title="Virginia Department of Education logo"/>
          <p:cNvPicPr preferRelativeResize="0"/>
          <p:nvPr/>
        </p:nvPicPr>
        <p:blipFill rotWithShape="1">
          <a:blip r:embed="rId2">
            <a:alphaModFix/>
          </a:blip>
          <a:srcRect/>
          <a:stretch/>
        </p:blipFill>
        <p:spPr>
          <a:xfrm>
            <a:off x="7562773" y="3826787"/>
            <a:ext cx="1471155" cy="635080"/>
          </a:xfrm>
          <a:prstGeom prst="rect">
            <a:avLst/>
          </a:prstGeom>
          <a:noFill/>
          <a:ln>
            <a:noFill/>
          </a:ln>
        </p:spPr>
      </p:pic>
      <p:sp>
        <p:nvSpPr>
          <p:cNvPr id="276" name="Google Shape;276;g23ed2e528eb_0_250"/>
          <p:cNvSpPr txBox="1">
            <a:spLocks noGrp="1"/>
          </p:cNvSpPr>
          <p:nvPr>
            <p:ph type="title"/>
          </p:nvPr>
        </p:nvSpPr>
        <p:spPr>
          <a:xfrm>
            <a:off x="9418" y="0"/>
            <a:ext cx="9144000" cy="857400"/>
          </a:xfrm>
          <a:prstGeom prst="rect">
            <a:avLst/>
          </a:prstGeom>
          <a:solidFill>
            <a:schemeClr val="dk1"/>
          </a:solidFill>
          <a:ln>
            <a:noFill/>
          </a:ln>
        </p:spPr>
        <p:txBody>
          <a:bodyPr spcFirstLastPara="1" wrap="square" lIns="91425" tIns="45700" rIns="91425" bIns="45700" anchor="t" anchorCtr="0">
            <a:normAutofit/>
          </a:bodyPr>
          <a:lstStyle>
            <a:lvl1pPr marR="0" lvl="0"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 name="Google Shape;35;p26"/>
          <p:cNvSpPr txBox="1">
            <a:spLocks noGrp="1"/>
          </p:cNvSpPr>
          <p:nvPr>
            <p:ph type="ftr" idx="11"/>
          </p:nvPr>
        </p:nvSpPr>
        <p:spPr>
          <a:xfrm>
            <a:off x="3124200" y="4683919"/>
            <a:ext cx="2895600" cy="3571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 name="Google Shape;36;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3"/>
        <p:cNvGrpSpPr/>
        <p:nvPr/>
      </p:nvGrpSpPr>
      <p:grpSpPr>
        <a:xfrm>
          <a:off x="0" y="0"/>
          <a:ext cx="0" cy="0"/>
          <a:chOff x="0" y="0"/>
          <a:chExt cx="0" cy="0"/>
        </a:xfrm>
      </p:grpSpPr>
      <p:sp>
        <p:nvSpPr>
          <p:cNvPr id="44" name="Google Shape;44;p2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2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38" scaled="0"/>
        </a:gradFill>
        <a:effectLst/>
      </p:bgPr>
    </p:bg>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 name="Google Shape;51;p23"/>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lt1"/>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52" name="Google Shape;52;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 name="Google Shape;54;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 name="Google Shape;57;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28"/>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3" name="Google Shape;6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29"/>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29"/>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7" name="Google Shape;67;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29" descr="VDOE Logo"/>
          <p:cNvSpPr/>
          <p:nvPr/>
        </p:nvSpPr>
        <p:spPr>
          <a:xfrm>
            <a:off x="1515526" y="689653"/>
            <a:ext cx="8170500" cy="4453800"/>
          </a:xfrm>
          <a:prstGeom prst="rect">
            <a:avLst/>
          </a:prstGeom>
          <a:blipFill rotWithShape="1">
            <a:blip r:embed="rId2">
              <a:alphaModFix amt="20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1" name="Google Shape;71;p29"/>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dk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300"/>
              <a:buFont typeface="Georgia"/>
              <a:buNone/>
              <a:defRPr sz="3300" b="0" i="0" u="none" strike="noStrike" cap="none">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0" name="Google Shape;40;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1" name="Google Shape;41;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2" name="Google Shape;42;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
        <p:cNvGrpSpPr/>
        <p:nvPr/>
      </p:nvGrpSpPr>
      <p:grpSpPr>
        <a:xfrm>
          <a:off x="0" y="0"/>
          <a:ext cx="0" cy="0"/>
          <a:chOff x="0" y="0"/>
          <a:chExt cx="0" cy="0"/>
        </a:xfrm>
      </p:grpSpPr>
      <p:sp>
        <p:nvSpPr>
          <p:cNvPr id="158" name="Google Shape;158;g23ed2e528eb_0_1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9" name="Google Shape;159;g23ed2e528eb_0_13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0" name="Google Shape;160;g23ed2e528eb_0_1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61" name="Google Shape;161;g23ed2e528eb_0_1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62" name="Google Shape;162;g23ed2e528eb_0_1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0.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doe.virginia.gov/teaching-learning-assessment/k-12-standards-instruction/mathematics/standards-of-learning/2023-mathematics-sol"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png"/><Relationship Id="rId5" Type="http://schemas.openxmlformats.org/officeDocument/2006/relationships/hyperlink" Target="mailto:vdoe.mathematics@doe.virginia.gov" TargetMode="Externa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
          <p:cNvSpPr txBox="1">
            <a:spLocks noGrp="1"/>
          </p:cNvSpPr>
          <p:nvPr>
            <p:ph type="ctrTitle"/>
          </p:nvPr>
        </p:nvSpPr>
        <p:spPr>
          <a:xfrm>
            <a:off x="579230" y="980111"/>
            <a:ext cx="6777600" cy="12417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SzPct val="100000"/>
              <a:buNone/>
            </a:pPr>
            <a:br>
              <a:rPr lang="en-US" sz="5300">
                <a:solidFill>
                  <a:schemeClr val="lt1"/>
                </a:solidFill>
              </a:rPr>
            </a:br>
            <a:r>
              <a:rPr lang="en-US" sz="5300">
                <a:solidFill>
                  <a:schemeClr val="lt1"/>
                </a:solidFill>
              </a:rPr>
              <a:t>2023 Mathematics</a:t>
            </a:r>
            <a:r>
              <a:rPr lang="en-US" sz="5300" i="1">
                <a:solidFill>
                  <a:schemeClr val="lt1"/>
                </a:solidFill>
              </a:rPr>
              <a:t> Standards of Learning</a:t>
            </a:r>
            <a:endParaRPr sz="3277" cap="none">
              <a:solidFill>
                <a:schemeClr val="lt1"/>
              </a:solidFill>
            </a:endParaRPr>
          </a:p>
        </p:txBody>
      </p:sp>
      <p:sp>
        <p:nvSpPr>
          <p:cNvPr id="163" name="Google Shape;163;p1"/>
          <p:cNvSpPr txBox="1">
            <a:spLocks noGrp="1"/>
          </p:cNvSpPr>
          <p:nvPr>
            <p:ph type="subTitle" idx="1"/>
          </p:nvPr>
        </p:nvSpPr>
        <p:spPr>
          <a:xfrm>
            <a:off x="579229" y="2693324"/>
            <a:ext cx="7397451" cy="1219200"/>
          </a:xfrm>
          <a:prstGeom prst="rect">
            <a:avLst/>
          </a:prstGeom>
          <a:noFill/>
          <a:ln>
            <a:noFill/>
          </a:ln>
        </p:spPr>
        <p:txBody>
          <a:bodyPr spcFirstLastPara="1" wrap="square" lIns="68575" tIns="34275" rIns="68575" bIns="34275" anchor="t" anchorCtr="0">
            <a:normAutofit fontScale="92500"/>
          </a:bodyPr>
          <a:lstStyle/>
          <a:p>
            <a:pPr marL="457200" lvl="0" indent="-361950" algn="l" rtl="0">
              <a:lnSpc>
                <a:spcPct val="90000"/>
              </a:lnSpc>
              <a:spcBef>
                <a:spcPts val="800"/>
              </a:spcBef>
              <a:spcAft>
                <a:spcPts val="0"/>
              </a:spcAft>
              <a:buSzPts val="1800"/>
              <a:buNone/>
            </a:pPr>
            <a:r>
              <a:rPr lang="en-US" sz="2800" b="1">
                <a:latin typeface="Georgia" panose="02040502050405020303" pitchFamily="18" charset="0"/>
              </a:rPr>
              <a:t>Grade 1</a:t>
            </a:r>
            <a:endParaRPr>
              <a:latin typeface="Georgia" panose="02040502050405020303" pitchFamily="18" charset="0"/>
            </a:endParaRPr>
          </a:p>
          <a:p>
            <a:r>
              <a:rPr lang="en-US" sz="2800" b="1">
                <a:latin typeface="Georgia" panose="02040502050405020303" pitchFamily="18" charset="0"/>
              </a:rPr>
              <a:t>Overview of Revisions from 2016 to 2023</a:t>
            </a:r>
            <a:endParaRPr lang="en-US">
              <a:latin typeface="Georgia" panose="02040502050405020303" pitchFamily="18" charset="0"/>
            </a:endParaRPr>
          </a:p>
        </p:txBody>
      </p:sp>
      <p:pic>
        <p:nvPicPr>
          <p:cNvPr id="4" name="Audio 3" descr="audio icon">
            <a:hlinkClick r:id="" action="ppaction://media"/>
            <a:extLst>
              <a:ext uri="{FF2B5EF4-FFF2-40B4-BE49-F238E27FC236}">
                <a16:creationId xmlns:a16="http://schemas.microsoft.com/office/drawing/2014/main" id="{FBC023E8-8C40-44CB-AFB2-DEA3B8BE02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920"/>
    </mc:Choice>
    <mc:Fallback xmlns="">
      <p:transition spd="slow" advTm="21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9"/>
          <p:cNvSpPr txBox="1">
            <a:spLocks noGrp="1"/>
          </p:cNvSpPr>
          <p:nvPr>
            <p:ph type="title"/>
          </p:nvPr>
        </p:nvSpPr>
        <p:spPr>
          <a:xfrm>
            <a:off x="0" y="0"/>
            <a:ext cx="9144000" cy="561765"/>
          </a:xfrm>
          <a:prstGeom prst="rect">
            <a:avLst/>
          </a:prstGeom>
          <a:solidFill>
            <a:schemeClr val="dk1"/>
          </a:solidFill>
          <a:ln>
            <a:noFill/>
          </a:ln>
        </p:spPr>
        <p:txBody>
          <a:bodyPr spcFirstLastPara="1" wrap="square" lIns="617225" tIns="34275" rIns="68575" bIns="34275" anchor="b" anchorCtr="0">
            <a:normAutofit fontScale="90000"/>
          </a:bodyPr>
          <a:lstStyle/>
          <a:p>
            <a:pPr marL="0" lvl="0" indent="0" algn="l" rtl="0">
              <a:lnSpc>
                <a:spcPct val="90000"/>
              </a:lnSpc>
              <a:spcBef>
                <a:spcPts val="0"/>
              </a:spcBef>
              <a:spcAft>
                <a:spcPts val="0"/>
              </a:spcAft>
              <a:buClr>
                <a:schemeClr val="lt1"/>
              </a:buClr>
              <a:buSzPct val="111111"/>
              <a:buFont typeface="Georgia"/>
              <a:buNone/>
            </a:pPr>
            <a:r>
              <a:rPr lang="en-US"/>
              <a:t>Changes to Numbering of the SOL</a:t>
            </a:r>
            <a:endParaRPr/>
          </a:p>
        </p:txBody>
      </p:sp>
      <p:pic>
        <p:nvPicPr>
          <p:cNvPr id="17" name="Picture 16" descr="Sample 1.MG.3 standard and knowledge and skills">
            <a:extLst>
              <a:ext uri="{FF2B5EF4-FFF2-40B4-BE49-F238E27FC236}">
                <a16:creationId xmlns:a16="http://schemas.microsoft.com/office/drawing/2014/main" id="{BF52FE22-6C04-7BB7-9FE0-3464141EA8CE}"/>
              </a:ext>
            </a:extLst>
          </p:cNvPr>
          <p:cNvPicPr>
            <a:picLocks noChangeAspect="1"/>
          </p:cNvPicPr>
          <p:nvPr/>
        </p:nvPicPr>
        <p:blipFill>
          <a:blip r:embed="rId5"/>
          <a:stretch>
            <a:fillRect/>
          </a:stretch>
        </p:blipFill>
        <p:spPr>
          <a:xfrm>
            <a:off x="1455563" y="1556301"/>
            <a:ext cx="6185511" cy="2551979"/>
          </a:xfrm>
          <a:prstGeom prst="rect">
            <a:avLst/>
          </a:prstGeom>
        </p:spPr>
      </p:pic>
      <p:pic>
        <p:nvPicPr>
          <p:cNvPr id="19" name="Picture 18" descr="arrow">
            <a:extLst>
              <a:ext uri="{FF2B5EF4-FFF2-40B4-BE49-F238E27FC236}">
                <a16:creationId xmlns:a16="http://schemas.microsoft.com/office/drawing/2014/main" id="{8072F8FE-B106-B987-6087-25EF51C9FCF7}"/>
              </a:ext>
            </a:extLst>
          </p:cNvPr>
          <p:cNvPicPr>
            <a:picLocks noChangeAspect="1"/>
          </p:cNvPicPr>
          <p:nvPr/>
        </p:nvPicPr>
        <p:blipFill>
          <a:blip r:embed="rId6"/>
          <a:stretch>
            <a:fillRect/>
          </a:stretch>
        </p:blipFill>
        <p:spPr>
          <a:xfrm>
            <a:off x="837136" y="1126010"/>
            <a:ext cx="823031" cy="646232"/>
          </a:xfrm>
          <a:prstGeom prst="rect">
            <a:avLst/>
          </a:prstGeom>
        </p:spPr>
      </p:pic>
      <p:sp>
        <p:nvSpPr>
          <p:cNvPr id="10" name="Rectangle: Rounded Corners 9">
            <a:extLst>
              <a:ext uri="{FF2B5EF4-FFF2-40B4-BE49-F238E27FC236}">
                <a16:creationId xmlns:a16="http://schemas.microsoft.com/office/drawing/2014/main" id="{9FD0E0FB-75A0-7FF2-8110-14A231F77D0E}"/>
              </a:ext>
            </a:extLst>
          </p:cNvPr>
          <p:cNvSpPr/>
          <p:nvPr/>
        </p:nvSpPr>
        <p:spPr>
          <a:xfrm>
            <a:off x="339275" y="943442"/>
            <a:ext cx="664955" cy="33699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Grade</a:t>
            </a:r>
          </a:p>
        </p:txBody>
      </p:sp>
      <p:pic>
        <p:nvPicPr>
          <p:cNvPr id="21" name="Picture 20" descr="arrow">
            <a:extLst>
              <a:ext uri="{FF2B5EF4-FFF2-40B4-BE49-F238E27FC236}">
                <a16:creationId xmlns:a16="http://schemas.microsoft.com/office/drawing/2014/main" id="{970E5E0E-C15B-B0E4-7E81-59AF1B65F61A}"/>
              </a:ext>
            </a:extLst>
          </p:cNvPr>
          <p:cNvPicPr>
            <a:picLocks noChangeAspect="1"/>
          </p:cNvPicPr>
          <p:nvPr/>
        </p:nvPicPr>
        <p:blipFill>
          <a:blip r:embed="rId7"/>
          <a:stretch>
            <a:fillRect/>
          </a:stretch>
        </p:blipFill>
        <p:spPr>
          <a:xfrm>
            <a:off x="1270942" y="1590393"/>
            <a:ext cx="591363" cy="737680"/>
          </a:xfrm>
          <a:prstGeom prst="rect">
            <a:avLst/>
          </a:prstGeom>
        </p:spPr>
      </p:pic>
      <p:sp>
        <p:nvSpPr>
          <p:cNvPr id="8" name="Rectangle: Rounded Corners 7">
            <a:extLst>
              <a:ext uri="{FF2B5EF4-FFF2-40B4-BE49-F238E27FC236}">
                <a16:creationId xmlns:a16="http://schemas.microsoft.com/office/drawing/2014/main" id="{D88ED8F5-5684-A92A-B328-246C44B0BCCC}"/>
              </a:ext>
            </a:extLst>
          </p:cNvPr>
          <p:cNvSpPr/>
          <p:nvPr/>
        </p:nvSpPr>
        <p:spPr>
          <a:xfrm>
            <a:off x="72615" y="2184206"/>
            <a:ext cx="1290637" cy="77508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Measurement &amp; Geometry Strand</a:t>
            </a:r>
          </a:p>
        </p:txBody>
      </p:sp>
      <p:pic>
        <p:nvPicPr>
          <p:cNvPr id="20" name="Picture 19" descr="arrow">
            <a:extLst>
              <a:ext uri="{FF2B5EF4-FFF2-40B4-BE49-F238E27FC236}">
                <a16:creationId xmlns:a16="http://schemas.microsoft.com/office/drawing/2014/main" id="{05549840-1353-35CA-E85E-A6C849CC8BB6}"/>
              </a:ext>
            </a:extLst>
          </p:cNvPr>
          <p:cNvPicPr>
            <a:picLocks noChangeAspect="1"/>
          </p:cNvPicPr>
          <p:nvPr/>
        </p:nvPicPr>
        <p:blipFill>
          <a:blip r:embed="rId8"/>
          <a:stretch>
            <a:fillRect/>
          </a:stretch>
        </p:blipFill>
        <p:spPr>
          <a:xfrm rot="20791440">
            <a:off x="1718344" y="1084612"/>
            <a:ext cx="611988" cy="651051"/>
          </a:xfrm>
          <a:prstGeom prst="rect">
            <a:avLst/>
          </a:prstGeom>
        </p:spPr>
      </p:pic>
      <p:sp>
        <p:nvSpPr>
          <p:cNvPr id="9" name="Rectangle: Rounded Corners 8">
            <a:extLst>
              <a:ext uri="{FF2B5EF4-FFF2-40B4-BE49-F238E27FC236}">
                <a16:creationId xmlns:a16="http://schemas.microsoft.com/office/drawing/2014/main" id="{2248B53D-159A-53DC-F9EC-E9BEFDC52EE1}"/>
              </a:ext>
            </a:extLst>
          </p:cNvPr>
          <p:cNvSpPr/>
          <p:nvPr/>
        </p:nvSpPr>
        <p:spPr>
          <a:xfrm>
            <a:off x="2158028" y="638232"/>
            <a:ext cx="1628777" cy="65105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Third SOL within this strand</a:t>
            </a:r>
          </a:p>
        </p:txBody>
      </p:sp>
      <p:sp>
        <p:nvSpPr>
          <p:cNvPr id="3" name="TextBox 2">
            <a:extLst>
              <a:ext uri="{FF2B5EF4-FFF2-40B4-BE49-F238E27FC236}">
                <a16:creationId xmlns:a16="http://schemas.microsoft.com/office/drawing/2014/main" id="{C2B45164-3E9C-10AE-BED9-A5C298A901BC}"/>
              </a:ext>
            </a:extLst>
          </p:cNvPr>
          <p:cNvSpPr txBox="1"/>
          <p:nvPr/>
        </p:nvSpPr>
        <p:spPr>
          <a:xfrm>
            <a:off x="434444" y="4291561"/>
            <a:ext cx="8275111" cy="523220"/>
          </a:xfrm>
          <a:prstGeom prst="rect">
            <a:avLst/>
          </a:prstGeom>
          <a:solidFill>
            <a:schemeClr val="tx2">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a:ln>
                  <a:noFill/>
                </a:ln>
                <a:solidFill>
                  <a:srgbClr val="000000"/>
                </a:solidFill>
                <a:effectLst/>
                <a:uLnTx/>
                <a:uFillTx/>
                <a:latin typeface="Georgia" panose="02040502050405020303" pitchFamily="18" charset="0"/>
                <a:ea typeface="Times New Roman" panose="02020603050405020304" pitchFamily="18" charset="0"/>
                <a:cs typeface="Arial"/>
                <a:sym typeface="Arial"/>
              </a:rPr>
              <a:t>KEY: </a:t>
            </a:r>
            <a:r>
              <a:rPr kumimoji="0" lang="en-US" b="0" i="0" u="none" strike="noStrike" kern="0" cap="none" spc="0" normalizeH="0" baseline="0" noProof="0">
                <a:ln>
                  <a:noFill/>
                </a:ln>
                <a:solidFill>
                  <a:srgbClr val="000000"/>
                </a:solidFill>
                <a:effectLst/>
                <a:uLnTx/>
                <a:uFillTx/>
                <a:latin typeface="Georgia" panose="02040502050405020303" pitchFamily="18" charset="0"/>
                <a:ea typeface="Times New Roman" panose="02020603050405020304" pitchFamily="18" charset="0"/>
                <a:cs typeface="Arial"/>
                <a:sym typeface="Arial"/>
              </a:rPr>
              <a:t> NS = Number and Number Sense; CE = Computation and Estimation; MG = Measurement and Geometry; PS = Probability and Statistics; PFA = Patterns, Functions, and Algebra</a:t>
            </a:r>
            <a:endParaRPr kumimoji="0" lang="en-US" b="0" i="0" u="none" strike="noStrike" kern="0" cap="none" spc="0" normalizeH="0" baseline="0" noProof="0">
              <a:ln>
                <a:noFill/>
              </a:ln>
              <a:solidFill>
                <a:srgbClr val="000000"/>
              </a:solidFill>
              <a:effectLst/>
              <a:uLnTx/>
              <a:uFillTx/>
              <a:latin typeface="Georgia" panose="02040502050405020303" pitchFamily="18" charset="0"/>
              <a:ea typeface="Cambria" panose="02040503050406030204" pitchFamily="18" charset="0"/>
              <a:cs typeface="Arial"/>
              <a:sym typeface="Arial"/>
            </a:endParaRPr>
          </a:p>
        </p:txBody>
      </p:sp>
      <p:pic>
        <p:nvPicPr>
          <p:cNvPr id="4" name="Audio 3" descr="audio icon">
            <a:hlinkClick r:id="" action="ppaction://media"/>
            <a:extLst>
              <a:ext uri="{FF2B5EF4-FFF2-40B4-BE49-F238E27FC236}">
                <a16:creationId xmlns:a16="http://schemas.microsoft.com/office/drawing/2014/main" id="{B3135400-BDBA-4A61-92C3-3E87A1E4F8F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011"/>
    </mc:Choice>
    <mc:Fallback xmlns="">
      <p:transition spd="slow" advTm="43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993000"/>
          </a:xfrm>
        </p:spPr>
        <p:txBody>
          <a:bodyPr>
            <a:normAutofit fontScale="90000"/>
          </a:bodyPr>
          <a:lstStyle/>
          <a:p>
            <a:br>
              <a:rPr lang="en-US"/>
            </a:br>
            <a:br>
              <a:rPr lang="en-US"/>
            </a:br>
            <a:r>
              <a:rPr lang="en-US" sz="3100"/>
              <a:t>Overview of Revisions (2016 to 2023 Mathematics Standards of Learning) document </a:t>
            </a:r>
            <a:endParaRPr lang="en-US"/>
          </a:p>
        </p:txBody>
      </p:sp>
      <p:pic>
        <p:nvPicPr>
          <p:cNvPr id="3" name="Picture 2" descr="Sample from Grade 1 of Comparison 2016 to 2023 Standards">
            <a:extLst>
              <a:ext uri="{FF2B5EF4-FFF2-40B4-BE49-F238E27FC236}">
                <a16:creationId xmlns:a16="http://schemas.microsoft.com/office/drawing/2014/main" id="{45239914-CA01-4F17-D1A6-988A81415263}"/>
              </a:ext>
            </a:extLst>
          </p:cNvPr>
          <p:cNvPicPr>
            <a:picLocks noChangeAspect="1"/>
          </p:cNvPicPr>
          <p:nvPr/>
        </p:nvPicPr>
        <p:blipFill>
          <a:blip r:embed="rId5"/>
          <a:stretch>
            <a:fillRect/>
          </a:stretch>
        </p:blipFill>
        <p:spPr>
          <a:xfrm>
            <a:off x="1474570" y="1007785"/>
            <a:ext cx="6188544" cy="3765671"/>
          </a:xfrm>
          <a:prstGeom prst="rect">
            <a:avLst/>
          </a:prstGeom>
        </p:spPr>
      </p:pic>
      <p:pic>
        <p:nvPicPr>
          <p:cNvPr id="7" name="Picture 6" descr="Virginia Department of Education Graphic">
            <a:extLst>
              <a:ext uri="{FF2B5EF4-FFF2-40B4-BE49-F238E27FC236}">
                <a16:creationId xmlns:a16="http://schemas.microsoft.com/office/drawing/2014/main" id="{7EB4F22B-0FEF-0A14-F34C-652960823756}"/>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2" name="Audio 1" descr="audio icon">
            <a:hlinkClick r:id="" action="ppaction://media"/>
            <a:extLst>
              <a:ext uri="{FF2B5EF4-FFF2-40B4-BE49-F238E27FC236}">
                <a16:creationId xmlns:a16="http://schemas.microsoft.com/office/drawing/2014/main" id="{41C50429-8290-48FE-8653-1EEFA91B3C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08604110"/>
      </p:ext>
    </p:extLst>
  </p:cSld>
  <p:clrMapOvr>
    <a:masterClrMapping/>
  </p:clrMapOvr>
  <mc:AlternateContent xmlns:mc="http://schemas.openxmlformats.org/markup-compatibility/2006" xmlns:p14="http://schemas.microsoft.com/office/powerpoint/2010/main">
    <mc:Choice Requires="p14">
      <p:transition spd="slow" p14:dur="2000" advTm="22857"/>
    </mc:Choice>
    <mc:Fallback xmlns="">
      <p:transition spd="slow" advTm="22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1"/>
            <a:ext cx="9144000" cy="577122"/>
          </a:xfrm>
        </p:spPr>
        <p:txBody>
          <a:bodyPr>
            <a:normAutofit fontScale="90000"/>
          </a:bodyPr>
          <a:lstStyle/>
          <a:p>
            <a:br>
              <a:rPr lang="en-US" sz="3100"/>
            </a:br>
            <a:r>
              <a:rPr lang="en-US" sz="3000"/>
              <a:t>Overview of Revisions- Summary of Changes (1 of 2)</a:t>
            </a:r>
            <a:endParaRPr lang="en-US"/>
          </a:p>
        </p:txBody>
      </p:sp>
      <p:pic>
        <p:nvPicPr>
          <p:cNvPr id="5" name="Picture 4" descr="Sample from Grade 1 summary of changes page showing numbering changes and parameter/clarifications">
            <a:extLst>
              <a:ext uri="{FF2B5EF4-FFF2-40B4-BE49-F238E27FC236}">
                <a16:creationId xmlns:a16="http://schemas.microsoft.com/office/drawing/2014/main" id="{EDAF3060-08CD-312B-ACFB-2CB806674EE8}"/>
              </a:ext>
            </a:extLst>
          </p:cNvPr>
          <p:cNvPicPr>
            <a:picLocks noChangeAspect="1"/>
          </p:cNvPicPr>
          <p:nvPr/>
        </p:nvPicPr>
        <p:blipFill>
          <a:blip r:embed="rId5"/>
          <a:stretch>
            <a:fillRect/>
          </a:stretch>
        </p:blipFill>
        <p:spPr>
          <a:xfrm>
            <a:off x="1348460" y="648044"/>
            <a:ext cx="6447079" cy="3962743"/>
          </a:xfrm>
          <a:prstGeom prst="rect">
            <a:avLst/>
          </a:prstGeom>
        </p:spPr>
      </p:pic>
      <p:pic>
        <p:nvPicPr>
          <p:cNvPr id="7" name="Picture 6" descr="Virginia Department of Education Graphic">
            <a:extLst>
              <a:ext uri="{FF2B5EF4-FFF2-40B4-BE49-F238E27FC236}">
                <a16:creationId xmlns:a16="http://schemas.microsoft.com/office/drawing/2014/main" id="{B99AA392-5EA7-5A1F-4FC2-28033F53F915}"/>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6" name="Audio 5" descr="audio icon">
            <a:hlinkClick r:id="" action="ppaction://media"/>
            <a:extLst>
              <a:ext uri="{FF2B5EF4-FFF2-40B4-BE49-F238E27FC236}">
                <a16:creationId xmlns:a16="http://schemas.microsoft.com/office/drawing/2014/main" id="{5F57B490-C7AA-414A-8B5A-6A38DB88A8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16809317"/>
      </p:ext>
    </p:extLst>
  </p:cSld>
  <p:clrMapOvr>
    <a:masterClrMapping/>
  </p:clrMapOvr>
  <mc:AlternateContent xmlns:mc="http://schemas.openxmlformats.org/markup-compatibility/2006" xmlns:p14="http://schemas.microsoft.com/office/powerpoint/2010/main">
    <mc:Choice Requires="p14">
      <p:transition spd="slow" p14:dur="2000" advTm="38638"/>
    </mc:Choice>
    <mc:Fallback xmlns="">
      <p:transition spd="slow" advTm="38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667062"/>
          </a:xfrm>
        </p:spPr>
        <p:txBody>
          <a:bodyPr>
            <a:normAutofit fontScale="90000"/>
          </a:bodyPr>
          <a:lstStyle/>
          <a:p>
            <a:br>
              <a:rPr lang="en-US"/>
            </a:br>
            <a:br>
              <a:rPr lang="en-US"/>
            </a:br>
            <a:r>
              <a:rPr lang="en-US" sz="2900"/>
              <a:t>Overview of Revisions- Summary of Changes (2 of 2)</a:t>
            </a:r>
          </a:p>
        </p:txBody>
      </p:sp>
      <p:pic>
        <p:nvPicPr>
          <p:cNvPr id="5" name="Picture 4" descr="sample of deletions and additions to grade 1 from overview of revisions document">
            <a:extLst>
              <a:ext uri="{FF2B5EF4-FFF2-40B4-BE49-F238E27FC236}">
                <a16:creationId xmlns:a16="http://schemas.microsoft.com/office/drawing/2014/main" id="{1C295AD8-C5AC-A862-F09B-32A54FDA37AB}"/>
              </a:ext>
            </a:extLst>
          </p:cNvPr>
          <p:cNvPicPr>
            <a:picLocks noChangeAspect="1"/>
          </p:cNvPicPr>
          <p:nvPr/>
        </p:nvPicPr>
        <p:blipFill>
          <a:blip r:embed="rId5"/>
          <a:stretch>
            <a:fillRect/>
          </a:stretch>
        </p:blipFill>
        <p:spPr>
          <a:xfrm>
            <a:off x="1325598" y="785621"/>
            <a:ext cx="6492803" cy="3901778"/>
          </a:xfrm>
          <a:prstGeom prst="rect">
            <a:avLst/>
          </a:prstGeom>
        </p:spPr>
      </p:pic>
      <p:pic>
        <p:nvPicPr>
          <p:cNvPr id="7" name="Picture 6" descr="Virginia Department of Education Graphic">
            <a:extLst>
              <a:ext uri="{FF2B5EF4-FFF2-40B4-BE49-F238E27FC236}">
                <a16:creationId xmlns:a16="http://schemas.microsoft.com/office/drawing/2014/main" id="{51F6B764-9AC6-78D6-7377-EB794A41E86B}"/>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2" name="Audio 1" descr="audio icon">
            <a:hlinkClick r:id="" action="ppaction://media"/>
            <a:extLst>
              <a:ext uri="{FF2B5EF4-FFF2-40B4-BE49-F238E27FC236}">
                <a16:creationId xmlns:a16="http://schemas.microsoft.com/office/drawing/2014/main" id="{9A328821-E398-4BEF-BF09-C51040F17B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54023812"/>
      </p:ext>
    </p:extLst>
  </p:cSld>
  <p:clrMapOvr>
    <a:masterClrMapping/>
  </p:clrMapOvr>
  <mc:AlternateContent xmlns:mc="http://schemas.openxmlformats.org/markup-compatibility/2006" xmlns:p14="http://schemas.microsoft.com/office/powerpoint/2010/main">
    <mc:Choice Requires="p14">
      <p:transition spd="slow" p14:dur="2000" advTm="14501"/>
    </mc:Choice>
    <mc:Fallback xmlns="">
      <p:transition spd="slow" advTm="14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1e603465f54_0_18"/>
          <p:cNvSpPr txBox="1">
            <a:spLocks noGrp="1"/>
          </p:cNvSpPr>
          <p:nvPr>
            <p:ph type="ctrTitle"/>
          </p:nvPr>
        </p:nvSpPr>
        <p:spPr>
          <a:xfrm>
            <a:off x="699770" y="1325702"/>
            <a:ext cx="7886700" cy="1790700"/>
          </a:xfrm>
          <a:prstGeom prst="rect">
            <a:avLst/>
          </a:prstGeom>
        </p:spPr>
        <p:txBody>
          <a:bodyPr spcFirstLastPara="1" wrap="square" lIns="68575" tIns="34275" rIns="68575" bIns="34275" anchor="b" anchorCtr="0">
            <a:normAutofit fontScale="90000"/>
          </a:bodyPr>
          <a:lstStyle/>
          <a:p>
            <a:r>
              <a:rPr lang="en-US">
                <a:solidFill>
                  <a:schemeClr val="lt1"/>
                </a:solidFill>
              </a:rPr>
              <a:t>Comparison of </a:t>
            </a:r>
            <a:br>
              <a:rPr lang="en-US">
                <a:solidFill>
                  <a:schemeClr val="lt1"/>
                </a:solidFill>
              </a:rPr>
            </a:br>
            <a:r>
              <a:rPr lang="en-US">
                <a:solidFill>
                  <a:schemeClr val="lt1"/>
                </a:solidFill>
              </a:rPr>
              <a:t>2016 Mathematics SOL </a:t>
            </a:r>
            <a:br>
              <a:rPr lang="en-US">
                <a:solidFill>
                  <a:schemeClr val="lt1"/>
                </a:solidFill>
              </a:rPr>
            </a:br>
            <a:r>
              <a:rPr lang="en-US">
                <a:solidFill>
                  <a:schemeClr val="lt1"/>
                </a:solidFill>
              </a:rPr>
              <a:t>to 2023 Mathematics SOL</a:t>
            </a:r>
            <a:endParaRPr>
              <a:solidFill>
                <a:schemeClr val="lt1"/>
              </a:solidFill>
            </a:endParaRPr>
          </a:p>
        </p:txBody>
      </p:sp>
      <p:pic>
        <p:nvPicPr>
          <p:cNvPr id="2" name="Audio 1" descr="audio icon">
            <a:hlinkClick r:id="" action="ppaction://media"/>
            <a:extLst>
              <a:ext uri="{FF2B5EF4-FFF2-40B4-BE49-F238E27FC236}">
                <a16:creationId xmlns:a16="http://schemas.microsoft.com/office/drawing/2014/main" id="{CFF003BB-9381-45C5-A0CF-E4B126F346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03"/>
    </mc:Choice>
    <mc:Fallback xmlns="">
      <p:transition spd="slow" advTm="16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1e5fa75be59_0_17"/>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Number &amp; Number Sense</a:t>
            </a:r>
            <a:endParaRPr b="1"/>
          </a:p>
        </p:txBody>
      </p:sp>
      <p:pic>
        <p:nvPicPr>
          <p:cNvPr id="4" name="Audio 3" descr="audio icon">
            <a:hlinkClick r:id="" action="ppaction://media"/>
            <a:extLst>
              <a:ext uri="{FF2B5EF4-FFF2-40B4-BE49-F238E27FC236}">
                <a16:creationId xmlns:a16="http://schemas.microsoft.com/office/drawing/2014/main" id="{ED163D02-A939-57F1-1F09-6B44C69559A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503"/>
    </mc:Choice>
    <mc:Fallback xmlns="">
      <p:transition spd="slow" advTm="6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3ed2e528eb_0_127"/>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lvl="0" rtl="0">
              <a:lnSpc>
                <a:spcPct val="90000"/>
              </a:lnSpc>
              <a:spcBef>
                <a:spcPts val="0"/>
              </a:spcBef>
              <a:spcAft>
                <a:spcPts val="0"/>
              </a:spcAft>
              <a:buClr>
                <a:schemeClr val="lt1"/>
              </a:buClr>
              <a:buSzPts val="3240"/>
              <a:buFont typeface="Georgia"/>
              <a:buNone/>
            </a:pPr>
            <a:r>
              <a:rPr lang="en-US" sz="2840"/>
              <a:t>Standard 1.1a,c,d (2016) - Standard 1.NS.1 (2023) </a:t>
            </a:r>
            <a:endParaRPr sz="2840"/>
          </a:p>
        </p:txBody>
      </p:sp>
      <p:graphicFrame>
        <p:nvGraphicFramePr>
          <p:cNvPr id="300" name="Google Shape;300;g23ed2e528eb_0_127"/>
          <p:cNvGraphicFramePr/>
          <p:nvPr>
            <p:extLst>
              <p:ext uri="{D42A27DB-BD31-4B8C-83A1-F6EECF244321}">
                <p14:modId xmlns:p14="http://schemas.microsoft.com/office/powerpoint/2010/main" val="4010121731"/>
              </p:ext>
            </p:extLst>
          </p:nvPr>
        </p:nvGraphicFramePr>
        <p:xfrm>
          <a:off x="217871" y="604200"/>
          <a:ext cx="8597900" cy="3322260"/>
        </p:xfrm>
        <a:graphic>
          <a:graphicData uri="http://schemas.openxmlformats.org/drawingml/2006/table">
            <a:tbl>
              <a:tblPr firstRow="1">
                <a:noFill/>
                <a:tableStyleId>{547EDAA9-EE65-407B-A108-43758340CC41}</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5148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588305543"/>
                  </a:ext>
                </a:extLst>
              </a:tr>
              <a:tr h="2930520">
                <a:tc>
                  <a:txBody>
                    <a:bodyPr/>
                    <a:lstStyle/>
                    <a:p>
                      <a:pPr marL="0" lvl="0" indent="0" algn="l" rtl="0">
                        <a:lnSpc>
                          <a:spcPct val="115000"/>
                        </a:lnSpc>
                        <a:spcBef>
                          <a:spcPts val="0"/>
                        </a:spcBef>
                        <a:spcAft>
                          <a:spcPts val="0"/>
                        </a:spcAft>
                        <a:buNone/>
                      </a:pPr>
                      <a:r>
                        <a:rPr lang="en-US" sz="1000" b="1" dirty="0">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1.1 The student will</a:t>
                      </a:r>
                      <a:endParaRPr sz="1000" b="1" dirty="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b="1" dirty="0">
                          <a:latin typeface="Georgia"/>
                          <a:ea typeface="Georgia"/>
                          <a:cs typeface="Georgia"/>
                          <a:sym typeface="Georgia"/>
                        </a:rPr>
                        <a:t>count forward orally by ones to 110, starting at any number between 0 and 110;</a:t>
                      </a:r>
                      <a:endParaRPr sz="1000" b="1" dirty="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startAt="3"/>
                      </a:pPr>
                      <a:r>
                        <a:rPr lang="en-US" sz="1000" b="1" dirty="0">
                          <a:latin typeface="Georgia"/>
                          <a:ea typeface="Georgia"/>
                          <a:cs typeface="Georgia"/>
                          <a:sym typeface="Georgia"/>
                        </a:rPr>
                        <a:t>count backward orally by ones when given any number between 1 and 30; and</a:t>
                      </a:r>
                      <a:endParaRPr sz="1000" b="1" dirty="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startAt="3"/>
                      </a:pPr>
                      <a:r>
                        <a:rPr lang="en-US" sz="1000" b="1" dirty="0">
                          <a:latin typeface="Georgia"/>
                          <a:ea typeface="Georgia"/>
                          <a:cs typeface="Georgia"/>
                          <a:sym typeface="Georgia"/>
                        </a:rPr>
                        <a:t>count forward orally by ones, twos, fives, and tens to determine the total number of objects to 110.</a:t>
                      </a:r>
                      <a:endParaRPr sz="1000" b="1" dirty="0">
                        <a:latin typeface="Georgia"/>
                        <a:ea typeface="Georgia"/>
                        <a:cs typeface="Georgia"/>
                        <a:sym typeface="Georgia"/>
                      </a:endParaRPr>
                    </a:p>
                    <a:p>
                      <a:pPr marL="228600" lvl="0" indent="-228600" algn="l" rtl="0">
                        <a:lnSpc>
                          <a:spcPct val="115000"/>
                        </a:lnSpc>
                        <a:spcBef>
                          <a:spcPts val="0"/>
                        </a:spcBef>
                        <a:spcAft>
                          <a:spcPts val="0"/>
                        </a:spcAft>
                        <a:buNone/>
                      </a:pPr>
                      <a:endParaRPr sz="1000" b="1" dirty="0">
                        <a:latin typeface="Georgia"/>
                        <a:ea typeface="Georgia"/>
                        <a:cs typeface="Georgia"/>
                        <a:sym typeface="Georgia"/>
                      </a:endParaRPr>
                    </a:p>
                    <a:p>
                      <a:pPr marL="457200" lvl="0" indent="-292100" algn="l" rtl="0">
                        <a:spcBef>
                          <a:spcPts val="0"/>
                        </a:spcBef>
                        <a:spcAft>
                          <a:spcPts val="0"/>
                        </a:spcAft>
                        <a:buSzPts val="1000"/>
                        <a:buFont typeface="Georgia"/>
                        <a:buChar char="●"/>
                        <a:tabLst>
                          <a:tab pos="457200" algn="l"/>
                        </a:tabLst>
                      </a:pPr>
                      <a:r>
                        <a:rPr lang="en-US" sz="1000" dirty="0">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Count forward orally, by ones, from 0 to 110 starting at any number between 0 and 110. (a)</a:t>
                      </a:r>
                      <a:endParaRPr sz="1000" dirty="0">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
                          </a:ext>
                        </a:extLst>
                      </a:endParaRPr>
                    </a:p>
                    <a:p>
                      <a:pPr marL="457200" lvl="0" indent="-292100" algn="l" rtl="0">
                        <a:spcBef>
                          <a:spcPts val="300"/>
                        </a:spcBef>
                        <a:spcAft>
                          <a:spcPts val="0"/>
                        </a:spcAft>
                        <a:buSzPts val="1000"/>
                        <a:buFont typeface="Georgia"/>
                        <a:buChar char="●"/>
                        <a:tabLst>
                          <a:tab pos="457200" algn="l"/>
                        </a:tabLst>
                      </a:pPr>
                      <a:r>
                        <a:rPr lang="en-US" sz="1000" dirty="0">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Use the oral counting sequence to tell how many objects are in a set. (a)</a:t>
                      </a:r>
                      <a:endParaRPr sz="1000" dirty="0">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
                          </a:ext>
                        </a:extLst>
                      </a:endParaRPr>
                    </a:p>
                    <a:p>
                      <a:pPr marL="457200" lvl="0" indent="-292100" algn="l" rtl="0">
                        <a:spcBef>
                          <a:spcPts val="300"/>
                        </a:spcBef>
                        <a:spcAft>
                          <a:spcPts val="0"/>
                        </a:spcAft>
                        <a:buSzPts val="1000"/>
                        <a:buFont typeface="Georgia"/>
                        <a:buChar char="●"/>
                        <a:tabLst>
                          <a:tab pos="457200" algn="l"/>
                        </a:tabLst>
                      </a:pPr>
                      <a:r>
                        <a:rPr lang="en-US" sz="1000" dirty="0">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5"/>
                            </a:ext>
                          </a:extLst>
                        </a:rPr>
                        <a:t>Count backward orally by ones when given any number between 1 and 30. (c)</a:t>
                      </a:r>
                      <a:endParaRPr sz="1000" dirty="0">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6"/>
                          </a:ext>
                        </a:extLst>
                      </a:endParaRPr>
                    </a:p>
                    <a:p>
                      <a:pPr marL="457200" lvl="0" indent="-292100" algn="l" rtl="0">
                        <a:spcBef>
                          <a:spcPts val="300"/>
                        </a:spcBef>
                        <a:spcAft>
                          <a:spcPts val="0"/>
                        </a:spcAft>
                        <a:buSzPts val="1000"/>
                        <a:buFont typeface="Georgia"/>
                        <a:buChar char="●"/>
                        <a:tabLst>
                          <a:tab pos="457200" algn="l"/>
                        </a:tabLst>
                      </a:pPr>
                      <a:r>
                        <a:rPr lang="en-US" sz="1000" dirty="0">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7"/>
                            </a:ext>
                          </a:extLst>
                        </a:rPr>
                        <a:t>Count forward orally by ones, twos, fives, and tens to determine the total number of objects to 110. (d)</a:t>
                      </a:r>
                      <a:endParaRPr sz="1000"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200" b="1" dirty="0">
                          <a:solidFill>
                            <a:srgbClr val="202020"/>
                          </a:solidFill>
                          <a:latin typeface="Georgia"/>
                          <a:ea typeface="Georgia"/>
                          <a:cs typeface="Georgia"/>
                          <a:sym typeface="Georgia"/>
                        </a:rPr>
                        <a:t>1</a:t>
                      </a:r>
                      <a:r>
                        <a:rPr lang="en-US" sz="1000" b="1" dirty="0">
                          <a:solidFill>
                            <a:srgbClr val="202020"/>
                          </a:solidFill>
                          <a:latin typeface="Georgia"/>
                          <a:ea typeface="Georgia"/>
                          <a:cs typeface="Georgia"/>
                          <a:sym typeface="Georgia"/>
                        </a:rPr>
                        <a:t>.NS.1  The student will utilize flexible counting strategies to determine and describe quantities up to</a:t>
                      </a:r>
                      <a:r>
                        <a:rPr lang="en-US" sz="1000" b="1" dirty="0">
                          <a:solidFill>
                            <a:srgbClr val="980000"/>
                          </a:solidFill>
                          <a:latin typeface="Georgia"/>
                          <a:ea typeface="Georgia"/>
                          <a:cs typeface="Georgia"/>
                          <a:sym typeface="Georgia"/>
                        </a:rPr>
                        <a:t> 120</a:t>
                      </a:r>
                      <a:r>
                        <a:rPr lang="en-US" sz="1000" b="1" dirty="0">
                          <a:solidFill>
                            <a:srgbClr val="202020"/>
                          </a:solidFill>
                          <a:latin typeface="Georgia"/>
                          <a:ea typeface="Georgia"/>
                          <a:cs typeface="Georgia"/>
                          <a:sym typeface="Georgia"/>
                        </a:rPr>
                        <a:t>.</a:t>
                      </a:r>
                      <a:endParaRPr sz="1000" b="1" dirty="0">
                        <a:solidFill>
                          <a:srgbClr val="202020"/>
                        </a:solidFill>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dirty="0">
                          <a:latin typeface="Georgia"/>
                          <a:ea typeface="Georgia"/>
                          <a:cs typeface="Georgia"/>
                          <a:sym typeface="Georgia"/>
                        </a:rPr>
                        <a:t>Count forward orally by ones from 0 to </a:t>
                      </a:r>
                      <a:r>
                        <a:rPr lang="en-US" sz="1000" dirty="0">
                          <a:solidFill>
                            <a:srgbClr val="C00000"/>
                          </a:solidFill>
                          <a:latin typeface="Georgia"/>
                          <a:ea typeface="Georgia"/>
                          <a:cs typeface="Georgia"/>
                          <a:sym typeface="Georgia"/>
                        </a:rPr>
                        <a:t>120</a:t>
                      </a:r>
                      <a:r>
                        <a:rPr lang="en-US" sz="1000" dirty="0">
                          <a:latin typeface="Georgia"/>
                          <a:ea typeface="Georgia"/>
                          <a:cs typeface="Georgia"/>
                          <a:sym typeface="Georgia"/>
                        </a:rPr>
                        <a:t> starting at any number between 0 and </a:t>
                      </a:r>
                      <a:r>
                        <a:rPr lang="en-US" sz="1000" dirty="0">
                          <a:solidFill>
                            <a:srgbClr val="980000"/>
                          </a:solidFill>
                          <a:latin typeface="Georgia"/>
                          <a:ea typeface="Georgia"/>
                          <a:cs typeface="Georgia"/>
                          <a:sym typeface="Georgia"/>
                        </a:rPr>
                        <a:t>120</a:t>
                      </a:r>
                      <a:r>
                        <a:rPr lang="en-US" sz="1000" dirty="0">
                          <a:latin typeface="Georgia"/>
                          <a:ea typeface="Georgia"/>
                          <a:cs typeface="Georgia"/>
                          <a:sym typeface="Georgia"/>
                        </a:rPr>
                        <a:t>.</a:t>
                      </a:r>
                      <a:endParaRPr sz="1000" b="1"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Count backward orally by ones when given any number between 1 and </a:t>
                      </a:r>
                      <a:r>
                        <a:rPr lang="en-US" sz="1000" dirty="0">
                          <a:solidFill>
                            <a:srgbClr val="080808"/>
                          </a:solidFill>
                          <a:latin typeface="Georgia"/>
                          <a:ea typeface="Georgia"/>
                          <a:cs typeface="Georgia"/>
                          <a:sym typeface="Georgia"/>
                        </a:rPr>
                        <a:t>30</a:t>
                      </a:r>
                      <a:r>
                        <a:rPr lang="en-US" sz="1000" dirty="0">
                          <a:latin typeface="Georgia"/>
                          <a:ea typeface="Georgia"/>
                          <a:cs typeface="Georgia"/>
                          <a:sym typeface="Georgia"/>
                        </a:rPr>
                        <a:t>.</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Represent forward counting patterns when counting by groups of 5 and groups of 10 up to </a:t>
                      </a:r>
                      <a:r>
                        <a:rPr lang="en-US" sz="1000" dirty="0">
                          <a:solidFill>
                            <a:srgbClr val="C00000"/>
                          </a:solidFill>
                          <a:latin typeface="Georgia"/>
                          <a:ea typeface="Georgia"/>
                          <a:cs typeface="Georgia"/>
                          <a:sym typeface="Georgia"/>
                        </a:rPr>
                        <a:t>120</a:t>
                      </a:r>
                      <a:r>
                        <a:rPr lang="en-US" sz="1000" dirty="0">
                          <a:latin typeface="Georgia"/>
                          <a:ea typeface="Georgia"/>
                          <a:cs typeface="Georgia"/>
                          <a:sym typeface="Georgia"/>
                        </a:rPr>
                        <a:t> using a variety of tools ( </a:t>
                      </a:r>
                      <a:r>
                        <a:rPr lang="en-US" sz="1000" dirty="0">
                          <a:solidFill>
                            <a:srgbClr val="202020"/>
                          </a:solidFill>
                          <a:latin typeface="Georgia"/>
                          <a:ea typeface="Georgia"/>
                          <a:cs typeface="Georgia"/>
                          <a:sym typeface="Georgia"/>
                        </a:rPr>
                        <a:t>e.g.</a:t>
                      </a:r>
                      <a:r>
                        <a:rPr lang="en-US" sz="1000" dirty="0">
                          <a:latin typeface="Georgia"/>
                          <a:ea typeface="Georgia"/>
                          <a:cs typeface="Georgia"/>
                          <a:sym typeface="Georgia"/>
                        </a:rPr>
                        <a:t>, objects, coins, 120 chart).</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Represent forward counting patterns when counting by groups of 2 up to at least </a:t>
                      </a:r>
                      <a:r>
                        <a:rPr lang="en-US" sz="1000" dirty="0">
                          <a:solidFill>
                            <a:srgbClr val="980000"/>
                          </a:solidFill>
                          <a:latin typeface="Georgia"/>
                          <a:ea typeface="Georgia"/>
                          <a:cs typeface="Georgia"/>
                          <a:sym typeface="Georgia"/>
                        </a:rPr>
                        <a:t>30</a:t>
                      </a:r>
                      <a:r>
                        <a:rPr lang="en-US" sz="1000" dirty="0">
                          <a:latin typeface="Georgia"/>
                          <a:ea typeface="Georgia"/>
                          <a:cs typeface="Georgia"/>
                          <a:sym typeface="Georgia"/>
                        </a:rPr>
                        <a:t> using a variety of tools (e.g., beaded number strings, </a:t>
                      </a:r>
                      <a:r>
                        <a:rPr lang="en-US" sz="1000" dirty="0">
                          <a:solidFill>
                            <a:srgbClr val="202020"/>
                          </a:solidFill>
                          <a:latin typeface="Georgia"/>
                          <a:ea typeface="Georgia"/>
                          <a:cs typeface="Georgia"/>
                          <a:sym typeface="Georgia"/>
                        </a:rPr>
                        <a:t>number paths (a prelude to number lines),</a:t>
                      </a:r>
                      <a:r>
                        <a:rPr lang="en-US" sz="1000" dirty="0">
                          <a:solidFill>
                            <a:srgbClr val="7030A0"/>
                          </a:solidFill>
                          <a:latin typeface="Georgia"/>
                          <a:ea typeface="Georgia"/>
                          <a:cs typeface="Georgia"/>
                          <a:sym typeface="Georgia"/>
                        </a:rPr>
                        <a:t> </a:t>
                      </a:r>
                      <a:r>
                        <a:rPr lang="en-US" sz="1000" dirty="0">
                          <a:latin typeface="Georgia"/>
                          <a:ea typeface="Georgia"/>
                          <a:cs typeface="Georgia"/>
                          <a:sym typeface="Georgia"/>
                        </a:rPr>
                        <a:t>120 chart). </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Group a collection of up to </a:t>
                      </a:r>
                      <a:r>
                        <a:rPr lang="en-US" sz="1000" dirty="0">
                          <a:solidFill>
                            <a:srgbClr val="980000"/>
                          </a:solidFill>
                          <a:latin typeface="Georgia"/>
                          <a:ea typeface="Georgia"/>
                          <a:cs typeface="Georgia"/>
                          <a:sym typeface="Georgia"/>
                        </a:rPr>
                        <a:t>120</a:t>
                      </a:r>
                      <a:r>
                        <a:rPr lang="en-US" sz="1000" dirty="0">
                          <a:latin typeface="Georgia"/>
                          <a:ea typeface="Georgia"/>
                          <a:cs typeface="Georgia"/>
                          <a:sym typeface="Georgia"/>
                        </a:rPr>
                        <a:t> objects into tens and ones, and count to determine the total </a:t>
                      </a:r>
                      <a:r>
                        <a:rPr lang="en-US" sz="1000" dirty="0">
                          <a:solidFill>
                            <a:srgbClr val="202020"/>
                          </a:solidFill>
                          <a:latin typeface="Georgia"/>
                          <a:ea typeface="Georgia"/>
                          <a:cs typeface="Georgia"/>
                          <a:sym typeface="Georgia"/>
                        </a:rPr>
                        <a:t>(e.g</a:t>
                      </a:r>
                      <a:r>
                        <a:rPr lang="en-US" sz="1000" dirty="0">
                          <a:latin typeface="Georgia"/>
                          <a:ea typeface="Georgia"/>
                          <a:cs typeface="Georgia"/>
                          <a:sym typeface="Georgia"/>
                        </a:rPr>
                        <a:t>., 5 groups of ten and 6 ones is equal to 56 total objects).</a:t>
                      </a:r>
                      <a:endParaRPr sz="1000" dirty="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01" name="Google Shape;301;g23ed2e528eb_0_127"/>
          <p:cNvSpPr txBox="1"/>
          <p:nvPr/>
        </p:nvSpPr>
        <p:spPr>
          <a:xfrm>
            <a:off x="0" y="4042869"/>
            <a:ext cx="9144000" cy="9225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p>
          <a:p>
            <a:pPr marL="457200" indent="-266700">
              <a:buClr>
                <a:schemeClr val="lt1"/>
              </a:buClr>
              <a:buSzPts val="600"/>
              <a:buFont typeface="Georgia"/>
              <a:buChar char="●"/>
            </a:pPr>
            <a:r>
              <a:rPr lang="en-US" sz="1000" dirty="0">
                <a:solidFill>
                  <a:schemeClr val="lt1"/>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8"/>
                  </a:ext>
                </a:extLst>
              </a:rPr>
              <a:t>Count</a:t>
            </a:r>
            <a:r>
              <a:rPr lang="en-US" sz="1000" dirty="0">
                <a:solidFill>
                  <a:schemeClr val="lt1"/>
                </a:solidFill>
                <a:latin typeface="Georgia"/>
                <a:ea typeface="Georgia"/>
                <a:cs typeface="Georgia"/>
                <a:sym typeface="Georgia"/>
              </a:rPr>
              <a:t> forward orally by ones increased from 110 to 120</a:t>
            </a:r>
            <a:endParaRPr lang="en-US" sz="1000" dirty="0">
              <a:solidFill>
                <a:schemeClr val="lt1"/>
              </a:solidFill>
              <a:latin typeface="Georgia"/>
              <a:ea typeface="Georgia"/>
              <a:cs typeface="Georgia"/>
            </a:endParaRPr>
          </a:p>
          <a:p>
            <a:pPr marL="457200" indent="-266700">
              <a:buClr>
                <a:schemeClr val="lt1"/>
              </a:buClr>
              <a:buSzPts val="600"/>
              <a:buFont typeface="Georgia"/>
              <a:buChar char="●"/>
            </a:pPr>
            <a:r>
              <a:rPr lang="en-US" sz="1000" dirty="0">
                <a:solidFill>
                  <a:schemeClr val="lt1"/>
                </a:solidFill>
                <a:latin typeface="Georgia"/>
                <a:ea typeface="Georgia"/>
                <a:cs typeface="Georgia"/>
                <a:sym typeface="Georgia"/>
              </a:rPr>
              <a:t>Represent forward counting patterns decreased from 110 to 30 when counting by groups of 2  </a:t>
            </a:r>
            <a:endParaRPr lang="en-US" sz="1000" dirty="0">
              <a:solidFill>
                <a:schemeClr val="lt1"/>
              </a:solidFill>
              <a:latin typeface="Georgia"/>
              <a:ea typeface="Georgia"/>
              <a:cs typeface="Georgia"/>
            </a:endParaRPr>
          </a:p>
          <a:p>
            <a:pPr marL="457200" indent="-266700">
              <a:buClr>
                <a:schemeClr val="lt1"/>
              </a:buClr>
              <a:buSzPts val="600"/>
              <a:buFont typeface="Georgia"/>
              <a:buChar char="●"/>
            </a:pPr>
            <a:r>
              <a:rPr lang="en-US" sz="1000" dirty="0">
                <a:solidFill>
                  <a:schemeClr val="lt1"/>
                </a:solidFill>
                <a:latin typeface="Georgia"/>
                <a:ea typeface="Georgia"/>
                <a:cs typeface="Georgia"/>
                <a:sym typeface="Georgia"/>
              </a:rPr>
              <a:t>Represent forward counting patterns increased from 110 to 120 when counting by groups of 5 or groups of 10 </a:t>
            </a:r>
            <a:endParaRPr lang="en-US" sz="1000" dirty="0">
              <a:solidFill>
                <a:schemeClr val="lt1"/>
              </a:solidFill>
              <a:latin typeface="Georgia"/>
              <a:ea typeface="Georgia"/>
              <a:cs typeface="Georgia"/>
            </a:endParaRPr>
          </a:p>
          <a:p>
            <a:pPr marL="457200" indent="-266700">
              <a:buClr>
                <a:schemeClr val="lt1"/>
              </a:buClr>
              <a:buSzPts val="600"/>
              <a:buFont typeface="Georgia"/>
              <a:buChar char="●"/>
            </a:pPr>
            <a:r>
              <a:rPr lang="en-US" sz="1000" dirty="0">
                <a:solidFill>
                  <a:schemeClr val="lt1"/>
                </a:solidFill>
                <a:latin typeface="Georgia"/>
                <a:ea typeface="Georgia"/>
                <a:cs typeface="Georgia"/>
                <a:sym typeface="Georgia"/>
              </a:rPr>
              <a:t>Group a collection of objects by tens and ones increased from 110 to 120</a:t>
            </a:r>
            <a:endParaRPr lang="en-US" sz="1000" dirty="0">
              <a:solidFill>
                <a:schemeClr val="lt1"/>
              </a:solidFill>
              <a:latin typeface="Georgia"/>
              <a:ea typeface="Georgia"/>
              <a:cs typeface="Georgia"/>
            </a:endParaRPr>
          </a:p>
          <a:p>
            <a:pPr marL="457200" lvl="0" indent="0" algn="l" rtl="0">
              <a:lnSpc>
                <a:spcPct val="107916"/>
              </a:lnSpc>
              <a:spcBef>
                <a:spcPts val="0"/>
              </a:spcBef>
              <a:spcAft>
                <a:spcPts val="0"/>
              </a:spcAft>
              <a:buNone/>
            </a:pPr>
            <a:endParaRPr lang="en-US" sz="600" dirty="0">
              <a:solidFill>
                <a:schemeClr val="lt1"/>
              </a:solidFill>
              <a:latin typeface="Georgia"/>
              <a:ea typeface="Georgia"/>
              <a:cs typeface="Georgia"/>
              <a:sym typeface="Georgia"/>
            </a:endParaRPr>
          </a:p>
        </p:txBody>
      </p:sp>
      <p:pic>
        <p:nvPicPr>
          <p:cNvPr id="13" name="Audio 12" descr="audio icon">
            <a:hlinkClick r:id="" action="ppaction://media"/>
            <a:extLst>
              <a:ext uri="{FF2B5EF4-FFF2-40B4-BE49-F238E27FC236}">
                <a16:creationId xmlns:a16="http://schemas.microsoft.com/office/drawing/2014/main" id="{39B626E1-D9F0-65A2-5F7A-8824EAF598D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6410"/>
    </mc:Choice>
    <mc:Fallback xmlns="">
      <p:transition spd="slow" advTm="106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23ed2e528eb_0_383"/>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Autofit/>
          </a:bodyPr>
          <a:lstStyle/>
          <a:p>
            <a:pPr marL="0" lvl="0" indent="0" rtl="0">
              <a:lnSpc>
                <a:spcPct val="90000"/>
              </a:lnSpc>
              <a:spcBef>
                <a:spcPts val="0"/>
              </a:spcBef>
              <a:spcAft>
                <a:spcPts val="0"/>
              </a:spcAft>
              <a:buClr>
                <a:schemeClr val="lt1"/>
              </a:buClr>
              <a:buSzPts val="3240"/>
              <a:buFont typeface="Georgia"/>
              <a:buNone/>
            </a:pPr>
            <a:r>
              <a:rPr lang="en-US" sz="2400"/>
              <a:t>Standard 1.1b and 1.2a-c (2016) - Standard 1.NS.2 (2023) </a:t>
            </a:r>
            <a:endParaRPr sz="2400"/>
          </a:p>
        </p:txBody>
      </p:sp>
      <p:graphicFrame>
        <p:nvGraphicFramePr>
          <p:cNvPr id="307" name="Google Shape;307;g23ed2e528eb_0_383"/>
          <p:cNvGraphicFramePr/>
          <p:nvPr>
            <p:extLst>
              <p:ext uri="{D42A27DB-BD31-4B8C-83A1-F6EECF244321}">
                <p14:modId xmlns:p14="http://schemas.microsoft.com/office/powerpoint/2010/main" val="3677377844"/>
              </p:ext>
            </p:extLst>
          </p:nvPr>
        </p:nvGraphicFramePr>
        <p:xfrm>
          <a:off x="273050" y="693100"/>
          <a:ext cx="8597900" cy="3599666"/>
        </p:xfrm>
        <a:graphic>
          <a:graphicData uri="http://schemas.openxmlformats.org/drawingml/2006/table">
            <a:tbl>
              <a:tblPr firstRow="1">
                <a:noFill/>
                <a:tableStyleId>{547EDAA9-EE65-407B-A108-43758340CC41}</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717534198"/>
                  </a:ext>
                </a:extLst>
              </a:tr>
              <a:tr h="284225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1.1 The student will</a:t>
                      </a:r>
                      <a:endParaRPr sz="1000" b="1">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startAt="2"/>
                      </a:pPr>
                      <a:r>
                        <a:rPr lang="en-US" sz="1000" b="1">
                          <a:latin typeface="Georgia"/>
                          <a:ea typeface="Georgia"/>
                          <a:cs typeface="Georgia"/>
                          <a:sym typeface="Georgia"/>
                        </a:rPr>
                        <a:t>write the numerals 0 to 110 in sequence and out-of-sequence;</a:t>
                      </a:r>
                      <a:endParaRPr sz="1000">
                        <a:latin typeface="Georgia"/>
                        <a:ea typeface="Georgia"/>
                        <a:cs typeface="Georgia"/>
                        <a:sym typeface="Georgia"/>
                      </a:endParaRPr>
                    </a:p>
                    <a:p>
                      <a:pPr marL="228600" lvl="0" indent="-228600" algn="l" rtl="0">
                        <a:lnSpc>
                          <a:spcPct val="115000"/>
                        </a:lnSpc>
                        <a:spcBef>
                          <a:spcPts val="0"/>
                        </a:spcBef>
                        <a:spcAft>
                          <a:spcPts val="0"/>
                        </a:spcAft>
                        <a:buNone/>
                      </a:pPr>
                      <a:endParaRPr sz="100" b="1">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Write numerals 0-110 in sequence and out of sequence. (b)</a:t>
                      </a:r>
                      <a:endParaRPr sz="1000">
                        <a:latin typeface="Georgia"/>
                        <a:ea typeface="Georgia"/>
                        <a:cs typeface="Georgia"/>
                        <a:sym typeface="Georgia"/>
                      </a:endParaRPr>
                    </a:p>
                    <a:p>
                      <a:pPr marL="342900" lvl="0" indent="0" algn="l" rtl="0">
                        <a:spcBef>
                          <a:spcPts val="300"/>
                        </a:spcBef>
                        <a:spcAft>
                          <a:spcPts val="0"/>
                        </a:spcAft>
                        <a:buNone/>
                      </a:pPr>
                      <a:endParaRPr sz="100">
                        <a:latin typeface="Georgia"/>
                        <a:ea typeface="Georgia"/>
                        <a:cs typeface="Georgia"/>
                        <a:sym typeface="Georgia"/>
                      </a:endParaRPr>
                    </a:p>
                    <a:p>
                      <a:pPr marL="0" lvl="0" indent="0" algn="l" rtl="0">
                        <a:lnSpc>
                          <a:spcPct val="115000"/>
                        </a:lnSpc>
                        <a:spcBef>
                          <a:spcPts val="300"/>
                        </a:spcBef>
                        <a:spcAft>
                          <a:spcPts val="0"/>
                        </a:spcAft>
                        <a:buNone/>
                      </a:pPr>
                      <a:r>
                        <a:rPr lang="en-US" sz="1000" b="1">
                          <a:latin typeface="Georgia"/>
                          <a:ea typeface="Georgia"/>
                          <a:cs typeface="Georgia"/>
                          <a:sym typeface="Georgia"/>
                        </a:rPr>
                        <a:t>1.2 The student, given up to 110 objects, will</a:t>
                      </a:r>
                      <a:endParaRPr sz="1000" b="1">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b="1">
                          <a:latin typeface="Georgia"/>
                          <a:ea typeface="Georgia"/>
                          <a:cs typeface="Georgia"/>
                          <a:sym typeface="Georgia"/>
                        </a:rPr>
                        <a:t>group a collection into tens and ones and write the corresponding numeral;</a:t>
                      </a:r>
                      <a:endParaRPr sz="1000" b="1">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b="1">
                          <a:latin typeface="Georgia"/>
                          <a:ea typeface="Georgia"/>
                          <a:cs typeface="Georgia"/>
                          <a:sym typeface="Georgia"/>
                        </a:rPr>
                        <a:t>compare two numbers between 0 and 110 represented pictorially or with concrete objects, using the words </a:t>
                      </a:r>
                      <a:r>
                        <a:rPr lang="en-US" sz="1000" b="1" i="1">
                          <a:latin typeface="Georgia"/>
                          <a:ea typeface="Georgia"/>
                          <a:cs typeface="Georgia"/>
                          <a:sym typeface="Georgia"/>
                        </a:rPr>
                        <a:t>greater than, less than</a:t>
                      </a:r>
                      <a:r>
                        <a:rPr lang="en-US" sz="1000" b="1">
                          <a:latin typeface="Georgia"/>
                          <a:ea typeface="Georgia"/>
                          <a:cs typeface="Georgia"/>
                          <a:sym typeface="Georgia"/>
                        </a:rPr>
                        <a:t> or </a:t>
                      </a:r>
                      <a:r>
                        <a:rPr lang="en-US" sz="1000" b="1" i="1">
                          <a:latin typeface="Georgia"/>
                          <a:ea typeface="Georgia"/>
                          <a:cs typeface="Georgia"/>
                          <a:sym typeface="Georgia"/>
                        </a:rPr>
                        <a:t>equal to</a:t>
                      </a:r>
                      <a:r>
                        <a:rPr lang="en-US" sz="1000" b="1">
                          <a:latin typeface="Georgia"/>
                          <a:ea typeface="Georgia"/>
                          <a:cs typeface="Georgia"/>
                          <a:sym typeface="Georgia"/>
                        </a:rPr>
                        <a:t>;</a:t>
                      </a:r>
                      <a:r>
                        <a:rPr lang="en-US" sz="1000" b="1" i="1">
                          <a:latin typeface="Georgia"/>
                          <a:ea typeface="Georgia"/>
                          <a:cs typeface="Georgia"/>
                          <a:sym typeface="Georgia"/>
                        </a:rPr>
                        <a:t> </a:t>
                      </a:r>
                      <a:r>
                        <a:rPr lang="en-US" sz="1000" b="1">
                          <a:latin typeface="Georgia"/>
                          <a:ea typeface="Georgia"/>
                          <a:cs typeface="Georgia"/>
                          <a:sym typeface="Georgia"/>
                        </a:rPr>
                        <a:t>and</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b="1">
                          <a:latin typeface="Georgia"/>
                          <a:ea typeface="Georgia"/>
                          <a:cs typeface="Georgia"/>
                          <a:sym typeface="Georgia"/>
                        </a:rPr>
                        <a:t>order three or fewer sets from least to greatest and greatest to least. </a:t>
                      </a:r>
                      <a:endParaRPr sz="1000">
                        <a:latin typeface="Georgia"/>
                        <a:ea typeface="Georgia"/>
                        <a:cs typeface="Georgia"/>
                        <a:sym typeface="Georgia"/>
                      </a:endParaRPr>
                    </a:p>
                    <a:p>
                      <a:pPr marL="457200" lvl="0" indent="-342900" algn="l" rtl="0">
                        <a:spcBef>
                          <a:spcPts val="0"/>
                        </a:spcBef>
                        <a:spcAft>
                          <a:spcPts val="0"/>
                        </a:spcAft>
                        <a:buNone/>
                      </a:pPr>
                      <a:endParaRPr sz="100">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Group a collection of up to 110 objects into sets of tens and ones. (a)</a:t>
                      </a:r>
                      <a:endParaRPr sz="1000">
                        <a:latin typeface="Georgia"/>
                        <a:ea typeface="Georgia"/>
                        <a:cs typeface="Georgia"/>
                        <a:sym typeface="Georgia"/>
                      </a:endParaRPr>
                    </a:p>
                    <a:p>
                      <a:pPr marL="457200" lvl="0" indent="-292100" algn="l" rtl="0">
                        <a:spcBef>
                          <a:spcPts val="300"/>
                        </a:spcBef>
                        <a:spcAft>
                          <a:spcPts val="300"/>
                        </a:spcAft>
                        <a:buSzPts val="1000"/>
                        <a:buFont typeface="Georgia"/>
                        <a:buChar char="●"/>
                      </a:pPr>
                      <a:r>
                        <a:rPr lang="en-US" sz="1000">
                          <a:latin typeface="Georgia"/>
                          <a:ea typeface="Georgia"/>
                          <a:cs typeface="Georgia"/>
                          <a:sym typeface="Georgia"/>
                        </a:rPr>
                        <a:t>Write the numeral that corresponds to the total number of objects in a given collection of up to 110 objects that have been grouped into sets of tens and ones. (a)</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1.NS.2   The student will represent, compare, and order quantities up to</a:t>
                      </a:r>
                      <a:r>
                        <a:rPr lang="en-US" sz="1000" b="1">
                          <a:solidFill>
                            <a:srgbClr val="980000"/>
                          </a:solidFill>
                          <a:latin typeface="Georgia"/>
                          <a:ea typeface="Georgia"/>
                          <a:cs typeface="Georgia"/>
                          <a:sym typeface="Georgia"/>
                        </a:rPr>
                        <a:t> 120</a:t>
                      </a:r>
                      <a:r>
                        <a:rPr lang="en-US" sz="1000" b="1">
                          <a:solidFill>
                            <a:srgbClr val="202020"/>
                          </a:solidFill>
                          <a:latin typeface="Georgia"/>
                          <a:ea typeface="Georgia"/>
                          <a:cs typeface="Georgia"/>
                          <a:sym typeface="Georgia"/>
                        </a:rPr>
                        <a:t>.</a:t>
                      </a:r>
                      <a:endParaRPr sz="1000" b="1">
                        <a:solidFill>
                          <a:srgbClr val="202020"/>
                        </a:solidFill>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a:latin typeface="Georgia"/>
                          <a:ea typeface="Georgia"/>
                          <a:cs typeface="Georgia"/>
                          <a:sym typeface="Georgia"/>
                        </a:rPr>
                        <a:t>Read and write numerals 0-</a:t>
                      </a:r>
                      <a:r>
                        <a:rPr lang="en-US" sz="1000">
                          <a:solidFill>
                            <a:srgbClr val="980000"/>
                          </a:solidFill>
                          <a:latin typeface="Georgia"/>
                          <a:ea typeface="Georgia"/>
                          <a:cs typeface="Georgia"/>
                          <a:sym typeface="Georgia"/>
                        </a:rPr>
                        <a:t>120</a:t>
                      </a:r>
                      <a:r>
                        <a:rPr lang="en-US" sz="1000">
                          <a:latin typeface="Georgia"/>
                          <a:ea typeface="Georgia"/>
                          <a:cs typeface="Georgia"/>
                          <a:sym typeface="Georgia"/>
                        </a:rPr>
                        <a:t> in sequence and out of sequence.</a:t>
                      </a:r>
                      <a:endParaRPr sz="1000">
                        <a:latin typeface="Georgia"/>
                        <a:ea typeface="Georgia"/>
                        <a:cs typeface="Georgia"/>
                        <a:sym typeface="Georgia"/>
                      </a:endParaRPr>
                    </a:p>
                    <a:p>
                      <a:pPr marL="457200" lvl="0" indent="-292100" algn="l" rtl="0">
                        <a:spcBef>
                          <a:spcPts val="300"/>
                        </a:spcBef>
                        <a:spcAft>
                          <a:spcPts val="0"/>
                        </a:spcAft>
                        <a:buClr>
                          <a:srgbClr val="080808"/>
                        </a:buClr>
                        <a:buSzPts val="1000"/>
                        <a:buFont typeface="Georgia"/>
                        <a:buAutoNum type="alphaLcParenR"/>
                      </a:pPr>
                      <a:r>
                        <a:rPr lang="en-US" sz="1000">
                          <a:solidFill>
                            <a:srgbClr val="C00000"/>
                          </a:solidFill>
                          <a:latin typeface="Georgia"/>
                          <a:ea typeface="Georgia"/>
                          <a:cs typeface="Georgia"/>
                          <a:sym typeface="Georgia"/>
                        </a:rPr>
                        <a:t>Estimate the number of objects (up to 120) in a given collection and justify the reasonableness of an answer.</a:t>
                      </a:r>
                      <a:r>
                        <a:rPr lang="en-US" sz="1000">
                          <a:solidFill>
                            <a:srgbClr val="980000"/>
                          </a:solidFill>
                          <a:latin typeface="Georgia"/>
                          <a:ea typeface="Georgia"/>
                          <a:cs typeface="Georgia"/>
                        </a:rPr>
                        <a:t> </a:t>
                      </a:r>
                      <a:endParaRPr sz="100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solidFill>
                            <a:srgbClr val="C00000"/>
                          </a:solidFill>
                          <a:latin typeface="Georgia"/>
                          <a:ea typeface="Georgia"/>
                          <a:cs typeface="Georgia"/>
                          <a:sym typeface="Georgia"/>
                        </a:rPr>
                        <a:t>Create a concrete or pictorial representation of a number using tens and ones</a:t>
                      </a:r>
                      <a:r>
                        <a:rPr lang="en-US" sz="1000">
                          <a:latin typeface="Georgia"/>
                          <a:ea typeface="Georgia"/>
                          <a:cs typeface="Georgia"/>
                          <a:sym typeface="Georgia"/>
                        </a:rPr>
                        <a:t> and write the corresponding numeral up to</a:t>
                      </a:r>
                      <a:r>
                        <a:rPr lang="en-US" sz="1000">
                          <a:solidFill>
                            <a:srgbClr val="980000"/>
                          </a:solidFill>
                          <a:latin typeface="Georgia"/>
                          <a:ea typeface="Georgia"/>
                          <a:cs typeface="Georgia"/>
                          <a:sym typeface="Georgia"/>
                        </a:rPr>
                        <a:t> 120</a:t>
                      </a:r>
                      <a:r>
                        <a:rPr lang="en-US" sz="1000">
                          <a:latin typeface="Georgia"/>
                          <a:ea typeface="Georgia"/>
                          <a:cs typeface="Georgia"/>
                          <a:sym typeface="Georgia"/>
                        </a:rPr>
                        <a:t> (e.g., 47 can be represented as 47 ones or it can be grouped into 4 tens with 7 ones leftover).</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solidFill>
                            <a:srgbClr val="C00000"/>
                          </a:solidFill>
                          <a:latin typeface="Georgia"/>
                          <a:ea typeface="Georgia"/>
                          <a:cs typeface="Georgia"/>
                          <a:sym typeface="Georgia"/>
                        </a:rPr>
                        <a:t>Describe the number of groups of tens and ones when given a two-digit number and justify reasoning.</a:t>
                      </a:r>
                      <a:r>
                        <a:rPr lang="en-US" sz="1000">
                          <a:solidFill>
                            <a:srgbClr val="C00000"/>
                          </a:solidFill>
                          <a:latin typeface="Georgia"/>
                          <a:ea typeface="Georgia"/>
                          <a:cs typeface="Georgia"/>
                        </a:rPr>
                        <a:t> </a:t>
                      </a:r>
                      <a:endParaRPr sz="1000">
                        <a:latin typeface="Georgia"/>
                        <a:ea typeface="Georgia"/>
                        <a:cs typeface="Georgia"/>
                        <a:sym typeface="Georgia"/>
                      </a:endParaRPr>
                    </a:p>
                    <a:p>
                      <a:pPr marL="45720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08" name="Google Shape;308;g23ed2e528eb_0_383"/>
          <p:cNvSpPr txBox="1"/>
          <p:nvPr/>
        </p:nvSpPr>
        <p:spPr>
          <a:xfrm>
            <a:off x="0" y="4229265"/>
            <a:ext cx="9144000" cy="1166959"/>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9"/>
                  </a:ext>
                </a:extLst>
              </a:rPr>
              <a:t>Revisions:</a:t>
            </a:r>
            <a:endParaRPr lang="en-US" sz="1000">
              <a:solidFill>
                <a:schemeClr val="lt1"/>
              </a:solidFill>
              <a:latin typeface="Georgia"/>
              <a:ea typeface="Georgia"/>
              <a:cs typeface="Georgia"/>
              <a:sym typeface="Georgia"/>
            </a:endParaRPr>
          </a:p>
          <a:p>
            <a:pPr marL="4572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Read and write numerals, in sequence and out of sequence increased from 110 to 120</a:t>
            </a:r>
            <a:endParaRPr lang="en-US" sz="1000">
              <a:solidFill>
                <a:schemeClr val="lt1"/>
              </a:solidFill>
              <a:latin typeface="Georgia"/>
              <a:ea typeface="Georgia"/>
              <a:cs typeface="Georgia"/>
            </a:endParaRPr>
          </a:p>
          <a:p>
            <a:pPr marL="4572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Estimate a collection of objects up to 120 replaces magnitude to 500</a:t>
            </a:r>
            <a:endParaRPr lang="en-US" sz="1000">
              <a:solidFill>
                <a:schemeClr val="lt1"/>
              </a:solidFill>
              <a:latin typeface="Georgia"/>
              <a:ea typeface="Georgia"/>
              <a:cs typeface="Georgia"/>
            </a:endParaRPr>
          </a:p>
          <a:p>
            <a:pPr marL="457200" indent="-292100">
              <a:lnSpc>
                <a:spcPct val="107916"/>
              </a:lnSpc>
              <a:buClr>
                <a:schemeClr val="lt1"/>
              </a:buClr>
              <a:buSzPts val="1000"/>
              <a:buFont typeface="Georgia"/>
              <a:buChar char="●"/>
            </a:pPr>
            <a:r>
              <a:rPr lang="en-US" sz="1000">
                <a:solidFill>
                  <a:schemeClr val="lt1"/>
                </a:solidFill>
                <a:latin typeface="Georgia"/>
                <a:ea typeface="Georgia"/>
                <a:cs typeface="Georgia"/>
                <a:sym typeface="Georgia"/>
              </a:rPr>
              <a:t>Create a concrete or pictorial representation of a number using tens and ones increased from 110 to 120 </a:t>
            </a:r>
            <a:endParaRPr lang="en-US" sz="1000">
              <a:solidFill>
                <a:schemeClr val="lt1"/>
              </a:solidFill>
              <a:latin typeface="Georgia"/>
              <a:ea typeface="Georgia"/>
              <a:cs typeface="Georgia"/>
            </a:endParaRPr>
          </a:p>
          <a:p>
            <a:pPr marL="457200" indent="-292100">
              <a:lnSpc>
                <a:spcPct val="107916"/>
              </a:lnSpc>
              <a:buClr>
                <a:schemeClr val="lt1"/>
              </a:buClr>
              <a:buSzPts val="1000"/>
              <a:buFont typeface="Georgia"/>
              <a:buChar char="●"/>
            </a:pPr>
            <a:r>
              <a:rPr lang="en-US" sz="1000">
                <a:solidFill>
                  <a:schemeClr val="lt1"/>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0"/>
                  </a:ext>
                </a:extLst>
              </a:rPr>
              <a:t>Describe the number of groups of tens and ones when given a  two-digit number and justify reasoning </a:t>
            </a:r>
            <a:endParaRPr lang="en-US" sz="1000" b="1">
              <a:solidFill>
                <a:schemeClr val="lt1"/>
              </a:solidFill>
              <a:latin typeface="Georgia"/>
              <a:ea typeface="Georgia"/>
              <a:cs typeface="Georgia"/>
              <a:sym typeface="Georgia"/>
            </a:endParaRPr>
          </a:p>
        </p:txBody>
      </p:sp>
      <p:pic>
        <p:nvPicPr>
          <p:cNvPr id="309" name="Google Shape;309;g23ed2e528eb_0_383">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508806">
            <a:off x="4368860" y="2044454"/>
            <a:ext cx="574358" cy="435162"/>
          </a:xfrm>
          <a:prstGeom prst="rect">
            <a:avLst/>
          </a:prstGeom>
          <a:noFill/>
          <a:ln>
            <a:noFill/>
          </a:ln>
        </p:spPr>
      </p:pic>
      <p:pic>
        <p:nvPicPr>
          <p:cNvPr id="2" name="Google Shape;309;g23ed2e528eb_0_383">
            <a:extLst>
              <a:ext uri="{FF2B5EF4-FFF2-40B4-BE49-F238E27FC236}">
                <a16:creationId xmlns:a16="http://schemas.microsoft.com/office/drawing/2014/main" id="{CAED0E8A-75F9-27E2-5559-6A84E607E9BE}"/>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8991941">
            <a:off x="4537223" y="3090510"/>
            <a:ext cx="574358" cy="435162"/>
          </a:xfrm>
          <a:prstGeom prst="rect">
            <a:avLst/>
          </a:prstGeom>
          <a:noFill/>
          <a:ln>
            <a:noFill/>
          </a:ln>
        </p:spPr>
      </p:pic>
      <p:pic>
        <p:nvPicPr>
          <p:cNvPr id="8" name="Audio 7" descr="audio icon">
            <a:hlinkClick r:id="" action="ppaction://media"/>
            <a:extLst>
              <a:ext uri="{FF2B5EF4-FFF2-40B4-BE49-F238E27FC236}">
                <a16:creationId xmlns:a16="http://schemas.microsoft.com/office/drawing/2014/main" id="{1F70028D-05FB-DA9A-8EBA-B75FF77CB9A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8590"/>
    </mc:Choice>
    <mc:Fallback xmlns="">
      <p:transition spd="slow" advTm="78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ca4702c00963d13_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rtl="0">
              <a:lnSpc>
                <a:spcPct val="90000"/>
              </a:lnSpc>
              <a:spcBef>
                <a:spcPts val="0"/>
              </a:spcBef>
              <a:spcAft>
                <a:spcPts val="0"/>
              </a:spcAft>
              <a:buClr>
                <a:schemeClr val="lt1"/>
              </a:buClr>
              <a:buSzPts val="3240"/>
              <a:buFont typeface="Georgia"/>
              <a:buNone/>
            </a:pPr>
            <a:r>
              <a:rPr lang="en-US" sz="2840"/>
              <a:t>Standard 1.2 (2016) - Standard 1.NS.2 (2023) </a:t>
            </a:r>
            <a:endParaRPr sz="2840"/>
          </a:p>
        </p:txBody>
      </p:sp>
      <p:graphicFrame>
        <p:nvGraphicFramePr>
          <p:cNvPr id="316" name="Google Shape;316;gca4702c00963d13_0"/>
          <p:cNvGraphicFramePr/>
          <p:nvPr>
            <p:extLst>
              <p:ext uri="{D42A27DB-BD31-4B8C-83A1-F6EECF244321}">
                <p14:modId xmlns:p14="http://schemas.microsoft.com/office/powerpoint/2010/main" val="1213748615"/>
              </p:ext>
            </p:extLst>
          </p:nvPr>
        </p:nvGraphicFramePr>
        <p:xfrm>
          <a:off x="273050" y="693100"/>
          <a:ext cx="8597900" cy="3216400"/>
        </p:xfrm>
        <a:graphic>
          <a:graphicData uri="http://schemas.openxmlformats.org/drawingml/2006/table">
            <a:tbl>
              <a:tblPr firstRow="1">
                <a:noFill/>
                <a:tableStyleId>{547EDAA9-EE65-407B-A108-43758340CC41}</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912966032"/>
                  </a:ext>
                </a:extLst>
              </a:tr>
              <a:tr h="284225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1.2 The student, given up to 110 objects, will</a:t>
                      </a:r>
                      <a:endParaRPr sz="1000" b="1">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b="1">
                          <a:latin typeface="Georgia"/>
                          <a:ea typeface="Georgia"/>
                          <a:cs typeface="Georgia"/>
                          <a:sym typeface="Georgia"/>
                        </a:rPr>
                        <a:t>group a collection into tens and ones and write the corresponding numeral;</a:t>
                      </a:r>
                      <a:r>
                        <a:rPr lang="en-US" sz="1000" b="1">
                          <a:latin typeface="Georgia"/>
                          <a:ea typeface="Georgia"/>
                          <a:cs typeface="Georgia"/>
                        </a:rPr>
                        <a:t> </a:t>
                      </a:r>
                      <a:r>
                        <a:rPr lang="en-US" sz="1000" b="1">
                          <a:solidFill>
                            <a:srgbClr val="C00000"/>
                          </a:solidFill>
                          <a:latin typeface="Georgia"/>
                          <a:ea typeface="Georgia"/>
                          <a:cs typeface="Georgia"/>
                        </a:rPr>
                        <a:t>[Deleted; Included in Grade 2]</a:t>
                      </a:r>
                      <a:endParaRPr sz="1000" b="1">
                        <a:solidFill>
                          <a:srgbClr val="C00000"/>
                        </a:solidFill>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b="1">
                          <a:latin typeface="Georgia"/>
                          <a:ea typeface="Georgia"/>
                          <a:cs typeface="Georgia"/>
                          <a:sym typeface="Georgia"/>
                        </a:rPr>
                        <a:t>compare two numbers between 0 and 110 represented pictorially or with concrete objects, using the words </a:t>
                      </a:r>
                      <a:r>
                        <a:rPr lang="en-US" sz="1000" b="1" i="1">
                          <a:latin typeface="Georgia"/>
                          <a:ea typeface="Georgia"/>
                          <a:cs typeface="Georgia"/>
                          <a:sym typeface="Georgia"/>
                        </a:rPr>
                        <a:t>greater than, less than</a:t>
                      </a:r>
                      <a:r>
                        <a:rPr lang="en-US" sz="1000" b="1">
                          <a:latin typeface="Georgia"/>
                          <a:ea typeface="Georgia"/>
                          <a:cs typeface="Georgia"/>
                          <a:sym typeface="Georgia"/>
                        </a:rPr>
                        <a:t> or </a:t>
                      </a:r>
                      <a:r>
                        <a:rPr lang="en-US" sz="1000" b="1" i="1">
                          <a:latin typeface="Georgia"/>
                          <a:ea typeface="Georgia"/>
                          <a:cs typeface="Georgia"/>
                          <a:sym typeface="Georgia"/>
                        </a:rPr>
                        <a:t>equal to</a:t>
                      </a:r>
                      <a:r>
                        <a:rPr lang="en-US" sz="1000" b="1">
                          <a:latin typeface="Georgia"/>
                          <a:ea typeface="Georgia"/>
                          <a:cs typeface="Georgia"/>
                          <a:sym typeface="Georgia"/>
                        </a:rPr>
                        <a:t>;</a:t>
                      </a:r>
                      <a:r>
                        <a:rPr lang="en-US" sz="1000" b="1" i="1">
                          <a:latin typeface="Georgia"/>
                          <a:ea typeface="Georgia"/>
                          <a:cs typeface="Georgia"/>
                          <a:sym typeface="Georgia"/>
                        </a:rPr>
                        <a:t> </a:t>
                      </a:r>
                      <a:r>
                        <a:rPr lang="en-US" sz="1000" b="1">
                          <a:latin typeface="Georgia"/>
                          <a:ea typeface="Georgia"/>
                          <a:cs typeface="Georgia"/>
                          <a:sym typeface="Georgia"/>
                        </a:rPr>
                        <a:t>and</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b="1">
                          <a:latin typeface="Georgia"/>
                          <a:ea typeface="Georgia"/>
                          <a:cs typeface="Georgia"/>
                          <a:sym typeface="Georgia"/>
                        </a:rPr>
                        <a:t>order three or fewer sets from least to greatest and greatest to least.</a:t>
                      </a:r>
                      <a:r>
                        <a:rPr lang="en-US" sz="1000" b="1">
                          <a:latin typeface="Georgia"/>
                          <a:ea typeface="Georgia"/>
                          <a:cs typeface="Georgia"/>
                        </a:rPr>
                        <a:t> </a:t>
                      </a:r>
                      <a:endParaRPr lang="en-US" sz="1000">
                        <a:latin typeface="Georgia"/>
                        <a:ea typeface="Georgia"/>
                        <a:cs typeface="Georgia"/>
                      </a:endParaRPr>
                    </a:p>
                    <a:p>
                      <a:pPr marL="0" lvl="0" indent="0" algn="l" rtl="0">
                        <a:spcBef>
                          <a:spcPts val="0"/>
                        </a:spcBef>
                        <a:spcAft>
                          <a:spcPts val="0"/>
                        </a:spcAft>
                        <a:buNone/>
                      </a:pPr>
                      <a:endParaRPr lang="en-US" sz="200">
                        <a:latin typeface="Georgia"/>
                        <a:ea typeface="Georgia"/>
                        <a:cs typeface="Georgia"/>
                      </a:endParaRPr>
                    </a:p>
                    <a:p>
                      <a:pPr marL="461963" lvl="0" indent="-288925" algn="l" rtl="0">
                        <a:spcBef>
                          <a:spcPts val="300"/>
                        </a:spcBef>
                        <a:spcAft>
                          <a:spcPts val="0"/>
                        </a:spcAft>
                        <a:buSzPts val="1000"/>
                        <a:buFont typeface="Georgia"/>
                        <a:buChar char="●"/>
                      </a:pPr>
                      <a:r>
                        <a:rPr lang="en-US" sz="1000">
                          <a:latin typeface="Georgia"/>
                          <a:ea typeface="Georgia"/>
                          <a:cs typeface="Georgia"/>
                          <a:sym typeface="Georgia"/>
                        </a:rPr>
                        <a:t>Compare two numbers between 0 and 110 represented pictorially or with concrete objects, using the words </a:t>
                      </a:r>
                      <a:r>
                        <a:rPr lang="en-US" sz="1000" i="1">
                          <a:latin typeface="Georgia"/>
                          <a:ea typeface="Georgia"/>
                          <a:cs typeface="Georgia"/>
                          <a:sym typeface="Georgia"/>
                        </a:rPr>
                        <a:t>greater than, less than</a:t>
                      </a:r>
                      <a:r>
                        <a:rPr lang="en-US" sz="1000">
                          <a:latin typeface="Georgia"/>
                          <a:ea typeface="Georgia"/>
                          <a:cs typeface="Georgia"/>
                          <a:sym typeface="Georgia"/>
                        </a:rPr>
                        <a:t> or </a:t>
                      </a:r>
                      <a:r>
                        <a:rPr lang="en-US" sz="1000" i="1">
                          <a:latin typeface="Georgia"/>
                          <a:ea typeface="Georgia"/>
                          <a:cs typeface="Georgia"/>
                          <a:sym typeface="Georgia"/>
                        </a:rPr>
                        <a:t>equal to. </a:t>
                      </a:r>
                      <a:r>
                        <a:rPr lang="en-US" sz="1000">
                          <a:latin typeface="Georgia"/>
                          <a:ea typeface="Georgia"/>
                          <a:cs typeface="Georgia"/>
                          <a:sym typeface="Georgia"/>
                        </a:rPr>
                        <a:t>(b)</a:t>
                      </a:r>
                      <a:endParaRPr sz="1000">
                        <a:latin typeface="Georgia"/>
                        <a:ea typeface="Georgia"/>
                        <a:cs typeface="Georgia"/>
                        <a:sym typeface="Georgia"/>
                      </a:endParaRPr>
                    </a:p>
                    <a:p>
                      <a:pPr marL="461963" lvl="0" indent="-288925" algn="l" rtl="0">
                        <a:spcBef>
                          <a:spcPts val="300"/>
                        </a:spcBef>
                        <a:spcAft>
                          <a:spcPts val="300"/>
                        </a:spcAft>
                        <a:buSzPts val="1000"/>
                        <a:buFont typeface="Georgia"/>
                        <a:buChar char="●"/>
                      </a:pPr>
                      <a:r>
                        <a:rPr lang="en-US" sz="1000">
                          <a:latin typeface="Georgia"/>
                          <a:ea typeface="Georgia"/>
                          <a:cs typeface="Georgia"/>
                          <a:sym typeface="Georgia"/>
                        </a:rPr>
                        <a:t>Order three or fewer sets, each set containing up to 110 objects, from least to greatest and greatest to least. (c)</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1.NS.2</a:t>
                      </a:r>
                      <a:r>
                        <a:rPr lang="en-US" sz="1000" b="1">
                          <a:solidFill>
                            <a:srgbClr val="202020"/>
                          </a:solidFill>
                          <a:latin typeface="Georgia"/>
                          <a:ea typeface="Georgia"/>
                          <a:cs typeface="Georgia"/>
                        </a:rPr>
                        <a:t>  </a:t>
                      </a:r>
                      <a:r>
                        <a:rPr lang="en-US" sz="1000" b="1">
                          <a:solidFill>
                            <a:srgbClr val="202020"/>
                          </a:solidFill>
                          <a:latin typeface="Georgia"/>
                          <a:ea typeface="Georgia"/>
                          <a:cs typeface="Georgia"/>
                          <a:sym typeface="Georgia"/>
                        </a:rPr>
                        <a:t> The student will represent, compare, and order quantities up to </a:t>
                      </a:r>
                      <a:r>
                        <a:rPr lang="en-US" sz="1000" b="1">
                          <a:solidFill>
                            <a:srgbClr val="980000"/>
                          </a:solidFill>
                          <a:latin typeface="Georgia"/>
                          <a:ea typeface="Georgia"/>
                          <a:cs typeface="Georgia"/>
                          <a:sym typeface="Georgia"/>
                        </a:rPr>
                        <a:t>120.</a:t>
                      </a:r>
                      <a:endParaRPr sz="1000" b="1">
                        <a:solidFill>
                          <a:srgbClr val="980000"/>
                        </a:solidFill>
                        <a:latin typeface="Georgia"/>
                        <a:ea typeface="Georgia"/>
                        <a:cs typeface="Georgia"/>
                        <a:sym typeface="Georgia"/>
                      </a:endParaRPr>
                    </a:p>
                    <a:p>
                      <a:pPr marL="457200" lvl="0" indent="0" algn="l" rtl="0">
                        <a:spcBef>
                          <a:spcPts val="0"/>
                        </a:spcBef>
                        <a:spcAft>
                          <a:spcPts val="0"/>
                        </a:spcAft>
                        <a:buNone/>
                      </a:pP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5"/>
                      </a:pPr>
                      <a:r>
                        <a:rPr lang="en-US" sz="1000">
                          <a:latin typeface="Georgia"/>
                          <a:ea typeface="Georgia"/>
                          <a:cs typeface="Georgia"/>
                          <a:sym typeface="Georgia"/>
                        </a:rPr>
                        <a:t>Compare two numbers between 0 and </a:t>
                      </a:r>
                      <a:r>
                        <a:rPr lang="en-US" sz="1000">
                          <a:solidFill>
                            <a:srgbClr val="980000"/>
                          </a:solidFill>
                          <a:latin typeface="Georgia"/>
                          <a:ea typeface="Georgia"/>
                          <a:cs typeface="Georgia"/>
                          <a:sym typeface="Georgia"/>
                        </a:rPr>
                        <a:t>120</a:t>
                      </a:r>
                      <a:r>
                        <a:rPr lang="en-US" sz="1000">
                          <a:latin typeface="Georgia"/>
                          <a:ea typeface="Georgia"/>
                          <a:cs typeface="Georgia"/>
                          <a:sym typeface="Georgia"/>
                        </a:rPr>
                        <a:t> represented pictorially and with concrete objects using the terms </a:t>
                      </a:r>
                      <a:r>
                        <a:rPr lang="en-US" sz="1000" i="1">
                          <a:latin typeface="Georgia"/>
                          <a:ea typeface="Georgia"/>
                          <a:cs typeface="Georgia"/>
                          <a:sym typeface="Georgia"/>
                        </a:rPr>
                        <a:t>greater than</a:t>
                      </a:r>
                      <a:r>
                        <a:rPr lang="en-US" sz="1000">
                          <a:latin typeface="Georgia"/>
                          <a:ea typeface="Georgia"/>
                          <a:cs typeface="Georgia"/>
                          <a:sym typeface="Georgia"/>
                        </a:rPr>
                        <a:t>, </a:t>
                      </a:r>
                      <a:r>
                        <a:rPr lang="en-US" sz="1000" i="1">
                          <a:latin typeface="Georgia"/>
                          <a:ea typeface="Georgia"/>
                          <a:cs typeface="Georgia"/>
                          <a:sym typeface="Georgia"/>
                        </a:rPr>
                        <a:t>less than</a:t>
                      </a:r>
                      <a:r>
                        <a:rPr lang="en-US" sz="1000">
                          <a:latin typeface="Georgia"/>
                          <a:ea typeface="Georgia"/>
                          <a:cs typeface="Georgia"/>
                          <a:sym typeface="Georgia"/>
                        </a:rPr>
                        <a:t>, or </a:t>
                      </a:r>
                      <a:r>
                        <a:rPr lang="en-US" sz="1000" i="1">
                          <a:latin typeface="Georgia"/>
                          <a:ea typeface="Georgia"/>
                          <a:cs typeface="Georgia"/>
                          <a:sym typeface="Georgia"/>
                        </a:rPr>
                        <a:t>equal to</a:t>
                      </a:r>
                      <a:r>
                        <a:rPr lang="en-US" sz="1000">
                          <a:latin typeface="Georgia"/>
                          <a:ea typeface="Georgia"/>
                          <a:cs typeface="Georgia"/>
                          <a:sym typeface="Georgia"/>
                        </a:rPr>
                        <a:t>.</a:t>
                      </a:r>
                      <a:endParaRPr sz="100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startAt="5"/>
                      </a:pPr>
                      <a:r>
                        <a:rPr lang="en-US" sz="1000">
                          <a:latin typeface="Georgia"/>
                          <a:ea typeface="Georgia"/>
                          <a:cs typeface="Georgia"/>
                          <a:sym typeface="Georgia"/>
                        </a:rPr>
                        <a:t>Order three sets, each set containing up to</a:t>
                      </a:r>
                      <a:r>
                        <a:rPr lang="en-US" sz="1000">
                          <a:solidFill>
                            <a:srgbClr val="980000"/>
                          </a:solidFill>
                          <a:latin typeface="Georgia"/>
                          <a:ea typeface="Georgia"/>
                          <a:cs typeface="Georgia"/>
                          <a:sym typeface="Georgia"/>
                        </a:rPr>
                        <a:t> 120</a:t>
                      </a:r>
                      <a:r>
                        <a:rPr lang="en-US" sz="1000">
                          <a:latin typeface="Georgia"/>
                          <a:ea typeface="Georgia"/>
                          <a:cs typeface="Georgia"/>
                          <a:sym typeface="Georgia"/>
                        </a:rPr>
                        <a:t> objects, from least to greatest, and greatest to least.</a:t>
                      </a: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17" name="Google Shape;317;gca4702c00963d13_0"/>
          <p:cNvSpPr txBox="1"/>
          <p:nvPr/>
        </p:nvSpPr>
        <p:spPr>
          <a:xfrm>
            <a:off x="0" y="4562250"/>
            <a:ext cx="9144000" cy="10962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2"/>
                  </a:ext>
                </a:extLst>
              </a:rPr>
              <a:t>Revisions:</a:t>
            </a:r>
            <a:endParaRPr lang="en-US" sz="1000">
              <a:solidFill>
                <a:schemeClr val="lt1"/>
              </a:solidFill>
              <a:latin typeface="Georgia"/>
              <a:ea typeface="Georgia"/>
              <a:cs typeface="Georgia"/>
              <a:sym typeface="Georgia"/>
            </a:endParaRPr>
          </a:p>
          <a:p>
            <a:pPr marL="4572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Compare two numbers and order three sets increased from 110 to 120 objects</a:t>
            </a:r>
            <a:endParaRPr lang="en-US" sz="1000">
              <a:solidFill>
                <a:schemeClr val="lt1"/>
              </a:solidFill>
              <a:latin typeface="Georgia"/>
              <a:ea typeface="Georgia"/>
              <a:cs typeface="Georgia"/>
            </a:endParaRPr>
          </a:p>
          <a:p>
            <a:pPr marL="457200" indent="-292100">
              <a:lnSpc>
                <a:spcPct val="107916"/>
              </a:lnSpc>
              <a:buClr>
                <a:schemeClr val="lt1"/>
              </a:buClr>
              <a:buSzPts val="1000"/>
              <a:buFont typeface="Georgia"/>
              <a:buChar char="●"/>
            </a:pPr>
            <a:r>
              <a:rPr lang="en-US" sz="1000">
                <a:solidFill>
                  <a:schemeClr val="lt1"/>
                </a:solidFill>
                <a:latin typeface="Georgia"/>
                <a:ea typeface="Georgia"/>
                <a:cs typeface="Georgia"/>
                <a:sym typeface="Georgia"/>
              </a:rPr>
              <a:t>Identify the place and value of each digit in a two-digit numeral has been removed</a:t>
            </a:r>
            <a:endParaRPr lang="en-US" sz="1000">
              <a:solidFill>
                <a:schemeClr val="lt1"/>
              </a:solidFill>
              <a:latin typeface="Georgia"/>
              <a:ea typeface="Georgia"/>
              <a:cs typeface="Georgia"/>
            </a:endParaRPr>
          </a:p>
          <a:p>
            <a:pPr marL="0" lvl="0" indent="0" algn="l" rtl="0">
              <a:spcBef>
                <a:spcPts val="0"/>
              </a:spcBef>
              <a:spcAft>
                <a:spcPts val="0"/>
              </a:spcAft>
              <a:buNone/>
            </a:pPr>
            <a:endParaRPr lang="en-US" sz="1000">
              <a:solidFill>
                <a:schemeClr val="lt1"/>
              </a:solidFill>
              <a:latin typeface="Georgia"/>
              <a:ea typeface="Georgia"/>
              <a:cs typeface="Georgia"/>
              <a:sym typeface="Georgia"/>
            </a:endParaRPr>
          </a:p>
        </p:txBody>
      </p:sp>
      <p:pic>
        <p:nvPicPr>
          <p:cNvPr id="6" name="Audio 5" descr="audio icon">
            <a:hlinkClick r:id="" action="ppaction://media"/>
            <a:extLst>
              <a:ext uri="{FF2B5EF4-FFF2-40B4-BE49-F238E27FC236}">
                <a16:creationId xmlns:a16="http://schemas.microsoft.com/office/drawing/2014/main" id="{FEBA18E4-59F6-191E-D1A7-6C0ECC39975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6981"/>
    </mc:Choice>
    <mc:Fallback xmlns="">
      <p:transition spd="slow" advTm="56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23ef9bb9add_0_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lvl="0" indent="114300" rtl="0">
              <a:lnSpc>
                <a:spcPct val="90000"/>
              </a:lnSpc>
              <a:spcBef>
                <a:spcPts val="0"/>
              </a:spcBef>
              <a:spcAft>
                <a:spcPts val="0"/>
              </a:spcAft>
              <a:buClr>
                <a:schemeClr val="lt1"/>
              </a:buClr>
              <a:buSzPts val="3240"/>
              <a:buFont typeface="Georgia"/>
              <a:buNone/>
            </a:pPr>
            <a:r>
              <a:rPr lang="en-US" sz="2840"/>
              <a:t>Standard 1.3 (2016) - Standard 1.MG.3 (2023)                                                       </a:t>
            </a:r>
            <a:endParaRPr sz="2840"/>
          </a:p>
        </p:txBody>
      </p:sp>
      <p:graphicFrame>
        <p:nvGraphicFramePr>
          <p:cNvPr id="323" name="Google Shape;323;g23ef9bb9add_0_0"/>
          <p:cNvGraphicFramePr/>
          <p:nvPr>
            <p:extLst>
              <p:ext uri="{D42A27DB-BD31-4B8C-83A1-F6EECF244321}">
                <p14:modId xmlns:p14="http://schemas.microsoft.com/office/powerpoint/2010/main" val="3008386956"/>
              </p:ext>
            </p:extLst>
          </p:nvPr>
        </p:nvGraphicFramePr>
        <p:xfrm>
          <a:off x="273050" y="750765"/>
          <a:ext cx="8597900" cy="2752436"/>
        </p:xfrm>
        <a:graphic>
          <a:graphicData uri="http://schemas.openxmlformats.org/drawingml/2006/table">
            <a:tbl>
              <a:tblPr firstRow="1">
                <a:noFill/>
                <a:tableStyleId>{547EDAA9-EE65-407B-A108-43758340CC41}</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14183">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984947397"/>
                  </a:ext>
                </a:extLst>
              </a:tr>
              <a:tr h="2386706">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1.3 The student, given an ordered set of ten objects and/or pictures, will indicate the ordinal position of each object, first through tenth. </a:t>
                      </a:r>
                      <a:endParaRPr sz="1000" b="1">
                        <a:latin typeface="Georgia"/>
                        <a:ea typeface="Georgia"/>
                        <a:cs typeface="Georgia"/>
                        <a:sym typeface="Georgia"/>
                      </a:endParaRPr>
                    </a:p>
                    <a:p>
                      <a:pPr marL="0" lvl="0" indent="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Identify the ordinal positions first through tenth using ordered sets of 10 objects and/or pictures of such sets presented from:</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left to right;</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right to left;</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top to bottom; and/or</a:t>
                      </a:r>
                      <a:endParaRPr sz="1000">
                        <a:latin typeface="Georgia"/>
                        <a:ea typeface="Georgia"/>
                        <a:cs typeface="Georgia"/>
                        <a:sym typeface="Georgia"/>
                      </a:endParaRPr>
                    </a:p>
                    <a:p>
                      <a:pPr marL="685800" lvl="2" indent="-292100" algn="l" rtl="0">
                        <a:spcBef>
                          <a:spcPts val="0"/>
                        </a:spcBef>
                        <a:spcAft>
                          <a:spcPts val="300"/>
                        </a:spcAft>
                        <a:buSzPts val="1000"/>
                        <a:buFont typeface="Georgia"/>
                        <a:buChar char="o"/>
                      </a:pPr>
                      <a:r>
                        <a:rPr lang="en-US" sz="1000">
                          <a:latin typeface="Georgia"/>
                          <a:ea typeface="Georgia"/>
                          <a:cs typeface="Georgia"/>
                          <a:sym typeface="Georgia"/>
                        </a:rPr>
                        <a:t>bottom to top.</a:t>
                      </a: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1.MG.3 	The student will demonstrate an understanding of the concept of passage of time (to the nearest hour and half-hour) and the calendar.</a:t>
                      </a:r>
                      <a:endParaRPr sz="1000">
                        <a:solidFill>
                          <a:srgbClr val="202020"/>
                        </a:solidFill>
                        <a:latin typeface="Georgia"/>
                        <a:ea typeface="Georgia"/>
                        <a:cs typeface="Georgia"/>
                        <a:sym typeface="Georgia"/>
                      </a:endParaRPr>
                    </a:p>
                    <a:p>
                      <a:pPr marL="457200" lvl="0" indent="0" algn="l" rtl="0">
                        <a:spcBef>
                          <a:spcPts val="0"/>
                        </a:spcBef>
                        <a:spcAft>
                          <a:spcPts val="0"/>
                        </a:spcAft>
                        <a:buNone/>
                      </a:pP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8"/>
                      </a:pPr>
                      <a:r>
                        <a:rPr lang="en-US" sz="1000">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3"/>
                            </a:ext>
                          </a:extLst>
                        </a:rPr>
                        <a:t>Use ordinal numbers first through tenth to describe the relative position of specific days/dates (e.g., What is the first Monday in October? What day of the week is May 6th?). </a:t>
                      </a:r>
                      <a:endParaRPr sz="1000">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4"/>
                          </a:ext>
                        </a:extLst>
                      </a:endParaRPr>
                    </a:p>
                    <a:p>
                      <a:pPr marL="457200" lvl="0" indent="-292100" algn="l" rtl="0">
                        <a:spcBef>
                          <a:spcPts val="300"/>
                        </a:spcBef>
                        <a:spcAft>
                          <a:spcPts val="0"/>
                        </a:spcAft>
                        <a:buSzPts val="1000"/>
                        <a:buFont typeface="Times New Roman"/>
                        <a:buAutoNum type="alphaLcParenR" startAt="8"/>
                      </a:pPr>
                      <a:r>
                        <a:rPr lang="en-US" sz="1000">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5"/>
                            </a:ext>
                          </a:extLst>
                        </a:rPr>
                        <a:t>Determine the day/date before and after a given day/date (e.g., Today is the 8th, </a:t>
                      </a:r>
                      <a:r>
                        <a:rPr lang="en-US" sz="1000">
                          <a:solidFill>
                            <a:srgbClr val="C00000"/>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6"/>
                            </a:ext>
                          </a:extLst>
                        </a:rPr>
                        <a:t> </a:t>
                      </a:r>
                      <a:r>
                        <a:rPr lang="en-US" sz="1000">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7"/>
                            </a:ext>
                          </a:extLst>
                        </a:rPr>
                        <a:t>so yesterday was the ?), and a date that is a specific number of days/weeks in the past or future (e.g., Tim’s birthday is in 10 days, what will be the date of his birthday?).</a:t>
                      </a:r>
                      <a:endParaRPr sz="1000" b="1">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24" name="Google Shape;324;g23ef9bb9add_0_0"/>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Ordinal Numbers  moved to 1.MG.3h,i  incorporating this language with study of time and calendar</a:t>
            </a:r>
            <a:endParaRPr sz="1000">
              <a:solidFill>
                <a:schemeClr val="lt1"/>
              </a:solidFill>
              <a:latin typeface="Georgia"/>
              <a:ea typeface="Georgia"/>
              <a:cs typeface="Georgia"/>
              <a:sym typeface="Georgia"/>
            </a:endParaRPr>
          </a:p>
        </p:txBody>
      </p:sp>
      <p:pic>
        <p:nvPicPr>
          <p:cNvPr id="4" name="Audio 3" descr="audio icon">
            <a:hlinkClick r:id="" action="ppaction://media"/>
            <a:extLst>
              <a:ext uri="{FF2B5EF4-FFF2-40B4-BE49-F238E27FC236}">
                <a16:creationId xmlns:a16="http://schemas.microsoft.com/office/drawing/2014/main" id="{D5D8FABF-F8E6-DF13-1D13-F5268FB5A9B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9054"/>
    </mc:Choice>
    <mc:Fallback xmlns="">
      <p:transition spd="slow" advTm="29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600"/>
              <a:buFont typeface="Georgia"/>
              <a:buNone/>
            </a:pPr>
            <a:r>
              <a:rPr lang="en-US"/>
              <a:t>Purpose</a:t>
            </a:r>
            <a:endParaRPr/>
          </a:p>
        </p:txBody>
      </p:sp>
      <p:sp>
        <p:nvSpPr>
          <p:cNvPr id="171" name="Google Shape;171;p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800"/>
              </a:spcBef>
              <a:spcAft>
                <a:spcPts val="0"/>
              </a:spcAft>
              <a:buSzPts val="1400"/>
              <a:buChar char="•"/>
            </a:pPr>
            <a:r>
              <a:rPr lang="en-US" sz="2800">
                <a:solidFill>
                  <a:srgbClr val="000000"/>
                </a:solidFill>
                <a:latin typeface="Georgia" panose="02040502050405020303" pitchFamily="18" charset="0"/>
              </a:rPr>
              <a:t>Overview of the 2023 Mathematics</a:t>
            </a:r>
            <a:r>
              <a:rPr lang="en-US" sz="2800" i="1">
                <a:solidFill>
                  <a:srgbClr val="000000"/>
                </a:solidFill>
                <a:latin typeface="Georgia" panose="02040502050405020303" pitchFamily="18" charset="0"/>
              </a:rPr>
              <a:t> Standards of Learning</a:t>
            </a:r>
            <a:endParaRPr sz="2800">
              <a:solidFill>
                <a:srgbClr val="000000"/>
              </a:solidFill>
              <a:latin typeface="Georgia" panose="02040502050405020303" pitchFamily="18" charset="0"/>
            </a:endParaRPr>
          </a:p>
          <a:p>
            <a:pPr marL="457200" lvl="0" indent="-317500" algn="l" rtl="0">
              <a:lnSpc>
                <a:spcPct val="90000"/>
              </a:lnSpc>
              <a:spcBef>
                <a:spcPts val="800"/>
              </a:spcBef>
              <a:spcAft>
                <a:spcPts val="0"/>
              </a:spcAft>
              <a:buSzPts val="1400"/>
              <a:buChar char="•"/>
            </a:pPr>
            <a:r>
              <a:rPr lang="en-US" sz="2800">
                <a:solidFill>
                  <a:srgbClr val="000000"/>
                </a:solidFill>
                <a:latin typeface="Georgia" panose="02040502050405020303" pitchFamily="18" charset="0"/>
              </a:rPr>
              <a:t>Highlight information in the Standards (including the Knowledge and Skills)</a:t>
            </a:r>
            <a:endParaRPr sz="2800" i="1">
              <a:solidFill>
                <a:srgbClr val="000000"/>
              </a:solidFill>
              <a:latin typeface="Georgia" panose="02040502050405020303" pitchFamily="18" charset="0"/>
            </a:endParaRPr>
          </a:p>
        </p:txBody>
      </p:sp>
      <p:pic>
        <p:nvPicPr>
          <p:cNvPr id="2" name="Picture 1" descr="Virginia Department of Education Graphic&#10;">
            <a:extLst>
              <a:ext uri="{FF2B5EF4-FFF2-40B4-BE49-F238E27FC236}">
                <a16:creationId xmlns:a16="http://schemas.microsoft.com/office/drawing/2014/main" id="{A5A28D8F-8F4D-6E3B-10E0-37EB296D9CD7}"/>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6" name="Audio 5" descr="audio icon">
            <a:hlinkClick r:id="" action="ppaction://media"/>
            <a:extLst>
              <a:ext uri="{FF2B5EF4-FFF2-40B4-BE49-F238E27FC236}">
                <a16:creationId xmlns:a16="http://schemas.microsoft.com/office/drawing/2014/main" id="{D6BECAED-7B0E-469F-B7A2-FCD90E9B3E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
        <p:nvSpPr>
          <p:cNvPr id="3" name="TextBox 2">
            <a:extLst>
              <a:ext uri="{FF2B5EF4-FFF2-40B4-BE49-F238E27FC236}">
                <a16:creationId xmlns:a16="http://schemas.microsoft.com/office/drawing/2014/main" id="{451D73B4-7179-082D-78F4-736F40BE9635}"/>
              </a:ext>
            </a:extLst>
          </p:cNvPr>
          <p:cNvSpPr txBox="1"/>
          <p:nvPr/>
        </p:nvSpPr>
        <p:spPr>
          <a:xfrm>
            <a:off x="1506681" y="3672884"/>
            <a:ext cx="6130637" cy="480131"/>
          </a:xfrm>
          <a:prstGeom prst="rect">
            <a:avLst/>
          </a:prstGeom>
          <a:solidFill>
            <a:schemeClr val="bg1">
              <a:lumMod val="85000"/>
            </a:schemeClr>
          </a:solidFill>
        </p:spPr>
        <p:txBody>
          <a:bodyPr wrap="square" rtlCol="0">
            <a:spAutoFit/>
          </a:bodyPr>
          <a:lstStyle/>
          <a:p>
            <a:pPr marL="139700" lvl="0" indent="0" algn="l" rtl="0">
              <a:lnSpc>
                <a:spcPct val="90000"/>
              </a:lnSpc>
              <a:spcBef>
                <a:spcPts val="800"/>
              </a:spcBef>
              <a:spcAft>
                <a:spcPts val="0"/>
              </a:spcAft>
              <a:buSzPts val="1400"/>
              <a:buNone/>
            </a:pPr>
            <a:r>
              <a:rPr lang="en-US" sz="1400" dirty="0">
                <a:solidFill>
                  <a:srgbClr val="000000"/>
                </a:solidFill>
                <a:latin typeface="Georgia" panose="02040502050405020303" pitchFamily="18" charset="0"/>
              </a:rPr>
              <a:t>Referenced documents available at the Virginia Department of Education </a:t>
            </a:r>
            <a:r>
              <a:rPr lang="en-US" sz="1400" dirty="0">
                <a:solidFill>
                  <a:srgbClr val="000000"/>
                </a:solidFill>
                <a:latin typeface="Georgia" panose="02040502050405020303" pitchFamily="18" charset="0"/>
                <a:hlinkClick r:id="rId7"/>
              </a:rPr>
              <a:t>2023 Mathematics </a:t>
            </a:r>
            <a:r>
              <a:rPr lang="en-US" sz="1400" i="1" dirty="0">
                <a:solidFill>
                  <a:srgbClr val="000000"/>
                </a:solidFill>
                <a:latin typeface="Georgia" panose="02040502050405020303" pitchFamily="18" charset="0"/>
                <a:hlinkClick r:id="rId7"/>
              </a:rPr>
              <a:t>Standards of Learning</a:t>
            </a:r>
            <a:r>
              <a:rPr lang="en-US" sz="1400" i="1" dirty="0">
                <a:solidFill>
                  <a:srgbClr val="000000"/>
                </a:solidFill>
                <a:latin typeface="Georgia" panose="02040502050405020303" pitchFamily="18" charset="0"/>
              </a:rPr>
              <a:t> </a:t>
            </a:r>
            <a:r>
              <a:rPr lang="en-US" sz="1400" dirty="0">
                <a:solidFill>
                  <a:srgbClr val="000000"/>
                </a:solidFill>
                <a:latin typeface="Georgia" panose="02040502050405020303" pitchFamily="18" charset="0"/>
              </a:rPr>
              <a:t>webpage.</a:t>
            </a:r>
          </a:p>
        </p:txBody>
      </p:sp>
    </p:spTree>
  </p:cSld>
  <p:clrMapOvr>
    <a:masterClrMapping/>
  </p:clrMapOvr>
  <mc:AlternateContent xmlns:mc="http://schemas.openxmlformats.org/markup-compatibility/2006" xmlns:p14="http://schemas.microsoft.com/office/powerpoint/2010/main">
    <mc:Choice Requires="p14">
      <p:transition spd="slow" p14:dur="2000" advTm="18526"/>
    </mc:Choice>
    <mc:Fallback xmlns="">
      <p:transition spd="slow" advTm="18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23ef9bb9add_0_127"/>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114300" rtl="0">
              <a:lnSpc>
                <a:spcPct val="90000"/>
              </a:lnSpc>
              <a:spcBef>
                <a:spcPts val="0"/>
              </a:spcBef>
              <a:spcAft>
                <a:spcPts val="0"/>
              </a:spcAft>
              <a:buClr>
                <a:schemeClr val="lt1"/>
              </a:buClr>
              <a:buSzPts val="3240"/>
              <a:buFont typeface="Georgia"/>
              <a:buNone/>
            </a:pPr>
            <a:r>
              <a:rPr lang="en-US" sz="2840"/>
              <a:t>Standard 1.4 (2016) - Standard 1.NS.3 (2023)                                                       </a:t>
            </a:r>
            <a:endParaRPr sz="2840"/>
          </a:p>
        </p:txBody>
      </p:sp>
      <p:graphicFrame>
        <p:nvGraphicFramePr>
          <p:cNvPr id="330" name="Google Shape;330;g23ef9bb9add_0_127"/>
          <p:cNvGraphicFramePr/>
          <p:nvPr>
            <p:extLst>
              <p:ext uri="{D42A27DB-BD31-4B8C-83A1-F6EECF244321}">
                <p14:modId xmlns:p14="http://schemas.microsoft.com/office/powerpoint/2010/main" val="2740694010"/>
              </p:ext>
            </p:extLst>
          </p:nvPr>
        </p:nvGraphicFramePr>
        <p:xfrm>
          <a:off x="273050" y="693100"/>
          <a:ext cx="8597900" cy="3437360"/>
        </p:xfrm>
        <a:graphic>
          <a:graphicData uri="http://schemas.openxmlformats.org/drawingml/2006/table">
            <a:tbl>
              <a:tblPr firstRow="1">
                <a:noFill/>
                <a:tableStyleId>{547EDAA9-EE65-407B-A108-43758340CC41}</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3459413651"/>
                  </a:ext>
                </a:extLst>
              </a:tr>
              <a:tr h="284225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1.4 The student will  </a:t>
                      </a:r>
                      <a:endParaRPr sz="1000" b="1">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b="1">
                          <a:latin typeface="Georgia"/>
                          <a:ea typeface="Georgia"/>
                          <a:cs typeface="Georgia"/>
                          <a:sym typeface="Georgia"/>
                        </a:rPr>
                        <a:t>represent and solve practical problems involving equal sharing with two or four sharers; and</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b="1">
                          <a:latin typeface="Georgia"/>
                          <a:ea typeface="Georgia"/>
                          <a:cs typeface="Georgia"/>
                          <a:sym typeface="Georgia"/>
                        </a:rPr>
                        <a:t>represent and name fractions for halves and fourths, using models.</a:t>
                      </a:r>
                      <a:endParaRPr sz="1000">
                        <a:latin typeface="Georgia"/>
                        <a:ea typeface="Georgia"/>
                        <a:cs typeface="Georgia"/>
                        <a:sym typeface="Georgia"/>
                      </a:endParaRPr>
                    </a:p>
                    <a:p>
                      <a:pPr marL="228600" lvl="0" indent="-228600" algn="l" rtl="0">
                        <a:lnSpc>
                          <a:spcPct val="115000"/>
                        </a:lnSpc>
                        <a:spcBef>
                          <a:spcPts val="0"/>
                        </a:spcBef>
                        <a:spcAft>
                          <a:spcPts val="0"/>
                        </a:spcAft>
                        <a:buNone/>
                      </a:pPr>
                      <a:endParaRPr sz="1000" b="1">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Share a whole equally with two or four sharers, when given a practical situation. (a)</a:t>
                      </a:r>
                      <a:endParaRPr sz="1000">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Represent fair shares pictorially, when given a practical situation. (a)</a:t>
                      </a:r>
                      <a:endParaRPr sz="1000">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Describe shares as equal pieces or parts of the whole (e.g., halves, fourths), when given a practical situation. (a)</a:t>
                      </a:r>
                      <a:endParaRPr sz="1000">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Represent halves and fourths of a whole, using a region/area model (e.g., pie pieces, pattern blocks, paper folding, and drawings). (b)</a:t>
                      </a:r>
                      <a:endParaRPr sz="1000">
                        <a:latin typeface="Georgia"/>
                        <a:ea typeface="Georgia"/>
                        <a:cs typeface="Georgia"/>
                        <a:sym typeface="Georgia"/>
                      </a:endParaRPr>
                    </a:p>
                    <a:p>
                      <a:pPr marL="457200" lvl="0" indent="-292100" algn="l" rtl="0">
                        <a:spcBef>
                          <a:spcPts val="300"/>
                        </a:spcBef>
                        <a:spcAft>
                          <a:spcPts val="300"/>
                        </a:spcAft>
                        <a:buSzPts val="1000"/>
                        <a:buFont typeface="Georgia"/>
                        <a:buChar char="●"/>
                      </a:pPr>
                      <a:r>
                        <a:rPr lang="en-US" sz="1000">
                          <a:latin typeface="Georgia"/>
                          <a:ea typeface="Georgia"/>
                          <a:cs typeface="Georgia"/>
                          <a:sym typeface="Georgia"/>
                        </a:rPr>
                        <a:t>Name fractions represented by drawings or concrete materials for halves and fourths.  (b)</a:t>
                      </a: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1.NS.3  The student will use mathematical reasoning and justification to solve contextual problems that involve partitioning models into two and four equal-sized parts.</a:t>
                      </a:r>
                      <a:endParaRPr sz="1000" b="1">
                        <a:solidFill>
                          <a:srgbClr val="202020"/>
                        </a:solidFill>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a:latin typeface="Georgia"/>
                          <a:ea typeface="Georgia"/>
                          <a:cs typeface="Georgia"/>
                          <a:sym typeface="Georgia"/>
                        </a:rPr>
                        <a:t>Represent </a:t>
                      </a:r>
                      <a:r>
                        <a:rPr lang="en-US" sz="1000">
                          <a:solidFill>
                            <a:srgbClr val="980000"/>
                          </a:solidFill>
                          <a:latin typeface="Georgia"/>
                          <a:ea typeface="Georgia"/>
                          <a:cs typeface="Georgia"/>
                          <a:sym typeface="Georgia"/>
                        </a:rPr>
                        <a:t>equal shares</a:t>
                      </a:r>
                      <a:r>
                        <a:rPr lang="en-US" sz="1000">
                          <a:latin typeface="Georgia"/>
                          <a:ea typeface="Georgia"/>
                          <a:cs typeface="Georgia"/>
                          <a:sym typeface="Georgia"/>
                        </a:rPr>
                        <a:t> of a whole with two or four sharers, when given a contextual problem.</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Represent and name halves and fourths of a whole, using a region/area model (e.g., pie pieces, pattern blocks, paper folding, drawings) and a </a:t>
                      </a:r>
                      <a:r>
                        <a:rPr lang="en-US" sz="1000">
                          <a:solidFill>
                            <a:srgbClr val="980000"/>
                          </a:solidFill>
                          <a:latin typeface="Georgia"/>
                          <a:ea typeface="Georgia"/>
                          <a:cs typeface="Georgia"/>
                          <a:sym typeface="Georgia"/>
                        </a:rPr>
                        <a:t>set model</a:t>
                      </a:r>
                      <a:r>
                        <a:rPr lang="en-US" sz="1000">
                          <a:latin typeface="Georgia"/>
                          <a:ea typeface="Georgia"/>
                          <a:cs typeface="Georgia"/>
                          <a:sym typeface="Georgia"/>
                        </a:rPr>
                        <a:t> (e.g., eggs, marbles, counters)</a:t>
                      </a:r>
                      <a:r>
                        <a:rPr lang="en-US" sz="1000" u="none">
                          <a:solidFill>
                            <a:srgbClr val="7030A0"/>
                          </a:solidFill>
                          <a:latin typeface="Georgia"/>
                          <a:ea typeface="Georgia"/>
                          <a:cs typeface="Georgia"/>
                          <a:sym typeface="Georgia"/>
                        </a:rPr>
                        <a:t> </a:t>
                      </a:r>
                      <a:r>
                        <a:rPr lang="en-US" sz="1000">
                          <a:solidFill>
                            <a:srgbClr val="C00000"/>
                          </a:solidFill>
                          <a:latin typeface="Georgia"/>
                          <a:ea typeface="Georgia"/>
                          <a:cs typeface="Georgia"/>
                          <a:sym typeface="Georgia"/>
                        </a:rPr>
                        <a:t>limited to two or four items</a:t>
                      </a:r>
                      <a:r>
                        <a:rPr lang="en-US" sz="1000">
                          <a:solidFill>
                            <a:srgbClr val="202020"/>
                          </a:solidFill>
                          <a:latin typeface="Georgia"/>
                          <a:ea typeface="Georgia"/>
                          <a:cs typeface="Georgia"/>
                          <a:sym typeface="Georgia"/>
                        </a:rPr>
                        <a:t>.</a:t>
                      </a:r>
                      <a:endParaRPr sz="1000">
                        <a:solidFill>
                          <a:srgbClr val="20202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Describe and </a:t>
                      </a:r>
                      <a:r>
                        <a:rPr lang="en-US" sz="1000">
                          <a:solidFill>
                            <a:srgbClr val="980000"/>
                          </a:solidFill>
                          <a:latin typeface="Georgia"/>
                          <a:ea typeface="Georgia"/>
                          <a:cs typeface="Georgia"/>
                          <a:sym typeface="Georgia"/>
                        </a:rPr>
                        <a:t>justify </a:t>
                      </a:r>
                      <a:r>
                        <a:rPr lang="en-US" sz="1000">
                          <a:latin typeface="Georgia"/>
                          <a:ea typeface="Georgia"/>
                          <a:cs typeface="Georgia"/>
                          <a:sym typeface="Georgia"/>
                        </a:rPr>
                        <a:t>how shares are equal pieces or equal parts of the whole (</a:t>
                      </a:r>
                      <a:r>
                        <a:rPr lang="en-US" sz="1000">
                          <a:solidFill>
                            <a:srgbClr val="202020"/>
                          </a:solidFill>
                          <a:latin typeface="Georgia"/>
                          <a:ea typeface="Georgia"/>
                          <a:cs typeface="Georgia"/>
                          <a:sym typeface="Georgia"/>
                        </a:rPr>
                        <a:t>limited to </a:t>
                      </a:r>
                      <a:r>
                        <a:rPr lang="en-US" sz="1000">
                          <a:latin typeface="Georgia"/>
                          <a:ea typeface="Georgia"/>
                          <a:cs typeface="Georgia"/>
                          <a:sym typeface="Georgia"/>
                        </a:rPr>
                        <a:t>halves, fourths) when given a contextual problem.</a:t>
                      </a:r>
                      <a:endParaRPr sz="1000" b="1">
                        <a:solidFill>
                          <a:srgbClr val="202020"/>
                        </a:solidFill>
                        <a:latin typeface="Georgia"/>
                        <a:ea typeface="Georgia"/>
                        <a:cs typeface="Georgia"/>
                        <a:sym typeface="Georgia"/>
                      </a:endParaRPr>
                    </a:p>
                    <a:p>
                      <a:pPr marL="457200" lvl="0" indent="-228600" algn="l" rtl="0">
                        <a:spcBef>
                          <a:spcPts val="300"/>
                        </a:spcBef>
                        <a:spcAft>
                          <a:spcPts val="0"/>
                        </a:spcAft>
                        <a:buNone/>
                      </a:pPr>
                      <a:endParaRPr sz="800" b="1">
                        <a:latin typeface="Georgia"/>
                        <a:ea typeface="Georgia"/>
                        <a:cs typeface="Georgia"/>
                        <a:sym typeface="Georgia"/>
                      </a:endParaRPr>
                    </a:p>
                    <a:p>
                      <a:pPr marL="0" lvl="0" indent="0" algn="l" rtl="0">
                        <a:spcBef>
                          <a:spcPts val="1200"/>
                        </a:spcBef>
                        <a:spcAft>
                          <a:spcPts val="0"/>
                        </a:spcAft>
                        <a:buNone/>
                      </a:pP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31" name="Google Shape;331;g23ef9bb9add_0_127"/>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Represent equal shares of a whole with two or four sharers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Represent and name halves and fourths of a whole, using a set model (limited to two or four items)</a:t>
            </a:r>
            <a:endParaRPr sz="1000">
              <a:solidFill>
                <a:schemeClr val="lt1"/>
              </a:solidFill>
              <a:latin typeface="Georgia"/>
              <a:ea typeface="Georgia"/>
              <a:cs typeface="Georgia"/>
              <a:sym typeface="Georgia"/>
            </a:endParaRPr>
          </a:p>
        </p:txBody>
      </p:sp>
      <p:pic>
        <p:nvPicPr>
          <p:cNvPr id="20" name="Audio 19" descr="audio icon">
            <a:hlinkClick r:id="" action="ppaction://media"/>
            <a:extLst>
              <a:ext uri="{FF2B5EF4-FFF2-40B4-BE49-F238E27FC236}">
                <a16:creationId xmlns:a16="http://schemas.microsoft.com/office/drawing/2014/main" id="{2FC84BE1-860E-283E-11F4-0CF4D914BB1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2502"/>
    </mc:Choice>
    <mc:Fallback xmlns="">
      <p:transition spd="slow" advTm="7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23f03801d4d_0_6"/>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114300" algn="l" rtl="0">
              <a:lnSpc>
                <a:spcPct val="90000"/>
              </a:lnSpc>
              <a:spcBef>
                <a:spcPts val="0"/>
              </a:spcBef>
              <a:spcAft>
                <a:spcPts val="0"/>
              </a:spcAft>
              <a:buClr>
                <a:schemeClr val="lt1"/>
              </a:buClr>
              <a:buSzPts val="3240"/>
              <a:buFont typeface="Georgia"/>
              <a:buNone/>
            </a:pPr>
            <a:r>
              <a:rPr lang="en-US" sz="2840"/>
              <a:t>Standard 1.5 (2016) - Standard 2.NS.2 (2023)                                                        </a:t>
            </a:r>
            <a:endParaRPr sz="2840"/>
          </a:p>
        </p:txBody>
      </p:sp>
      <p:graphicFrame>
        <p:nvGraphicFramePr>
          <p:cNvPr id="337" name="Google Shape;337;g23f03801d4d_0_6"/>
          <p:cNvGraphicFramePr/>
          <p:nvPr>
            <p:extLst>
              <p:ext uri="{D42A27DB-BD31-4B8C-83A1-F6EECF244321}">
                <p14:modId xmlns:p14="http://schemas.microsoft.com/office/powerpoint/2010/main" val="79932076"/>
              </p:ext>
            </p:extLst>
          </p:nvPr>
        </p:nvGraphicFramePr>
        <p:xfrm>
          <a:off x="273050" y="693100"/>
          <a:ext cx="8597900" cy="3216400"/>
        </p:xfrm>
        <a:graphic>
          <a:graphicData uri="http://schemas.openxmlformats.org/drawingml/2006/table">
            <a:tbl>
              <a:tblPr firstRow="1">
                <a:noFill/>
                <a:tableStyleId>{547EDAA9-EE65-407B-A108-43758340CC41}</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71298267"/>
                  </a:ext>
                </a:extLst>
              </a:tr>
              <a:tr h="2842250">
                <a:tc>
                  <a:txBody>
                    <a:bodyPr/>
                    <a:lstStyle/>
                    <a:p>
                      <a:pPr marL="0" lvl="0" indent="0" algn="l" rtl="0">
                        <a:spcBef>
                          <a:spcPts val="0"/>
                        </a:spcBef>
                        <a:spcAft>
                          <a:spcPts val="0"/>
                        </a:spcAft>
                        <a:buNone/>
                      </a:pPr>
                      <a:r>
                        <a:rPr lang="en-US" sz="1000" b="1">
                          <a:latin typeface="Georgia"/>
                          <a:ea typeface="Georgia"/>
                          <a:cs typeface="Georgia"/>
                          <a:sym typeface="Georgia"/>
                        </a:rPr>
                        <a:t>1.5  The student, given a familiar problem situation involving  </a:t>
                      </a:r>
                      <a:endParaRPr sz="1000" b="1">
                        <a:latin typeface="Georgia"/>
                        <a:ea typeface="Georgia"/>
                        <a:cs typeface="Georgia"/>
                        <a:sym typeface="Georgia"/>
                      </a:endParaRPr>
                    </a:p>
                    <a:p>
                      <a:pPr marL="0" lvl="0" indent="0" algn="l" rtl="0">
                        <a:spcBef>
                          <a:spcPts val="0"/>
                        </a:spcBef>
                        <a:spcAft>
                          <a:spcPts val="0"/>
                        </a:spcAft>
                        <a:buNone/>
                      </a:pPr>
                      <a:r>
                        <a:rPr lang="en-US" sz="1000" b="1">
                          <a:latin typeface="Georgia"/>
                          <a:ea typeface="Georgia"/>
                          <a:cs typeface="Georgia"/>
                          <a:sym typeface="Georgia"/>
                        </a:rPr>
                        <a:t>        magnitude, will</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select a reasonable order of magnitude from three given quantities: a one-digit numeral, a two-digit numeral, and a three-digit numeral (e.g., 5, 50, 500); and</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explain the reasonableness of the choice.</a:t>
                      </a:r>
                      <a:endParaRPr sz="1000">
                        <a:latin typeface="Georgia"/>
                        <a:ea typeface="Georgia"/>
                        <a:cs typeface="Georgia"/>
                        <a:sym typeface="Georgia"/>
                      </a:endParaRPr>
                    </a:p>
                    <a:p>
                      <a:pPr marL="742950" lvl="0" indent="-228600" algn="l" rtl="0">
                        <a:spcBef>
                          <a:spcPts val="0"/>
                        </a:spcBef>
                        <a:spcAft>
                          <a:spcPts val="0"/>
                        </a:spcAft>
                        <a:buNone/>
                      </a:pPr>
                      <a:endParaRPr sz="1000" b="1">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Select a reasonable order of magnitude for a given set from three given quantities: a one-digit numeral, a two-digit numeral, and a three-digit numeral (e.g., 5, 50, or 500 jelly beans in jars) in a familiar problem situation. (a)</a:t>
                      </a:r>
                      <a:endParaRPr sz="1000">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Explain why a particular estimate was chosen as the most reasonable from three given quantities (a one‑digit numeral, a two‑digit numeral, and a three‑digit numeral), given a familiar problem situation. (b)</a:t>
                      </a:r>
                      <a:endParaRPr sz="1000">
                        <a:latin typeface="Georgia"/>
                        <a:ea typeface="Georgia"/>
                        <a:cs typeface="Georgia"/>
                        <a:sym typeface="Georgia"/>
                      </a:endParaRPr>
                    </a:p>
                    <a:p>
                      <a:pPr marL="0" lvl="0" indent="0" algn="l" rtl="0">
                        <a:spcBef>
                          <a:spcPts val="300"/>
                        </a:spcBef>
                        <a:spcAft>
                          <a:spcPts val="300"/>
                        </a:spcAft>
                        <a:buNone/>
                      </a:pP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07916"/>
                        </a:lnSpc>
                        <a:spcBef>
                          <a:spcPts val="0"/>
                        </a:spcBef>
                        <a:spcAft>
                          <a:spcPts val="0"/>
                        </a:spcAft>
                        <a:buNone/>
                      </a:pPr>
                      <a:r>
                        <a:rPr lang="en-US" sz="1000">
                          <a:solidFill>
                            <a:srgbClr val="980000"/>
                          </a:solidFill>
                          <a:latin typeface="Georgia"/>
                          <a:ea typeface="Georgia"/>
                          <a:cs typeface="Georgia"/>
                          <a:sym typeface="Georgia"/>
                        </a:rPr>
                        <a:t>[</a:t>
                      </a:r>
                      <a:r>
                        <a:rPr lang="en-US" sz="1000" b="1">
                          <a:solidFill>
                            <a:srgbClr val="980000"/>
                          </a:solidFill>
                          <a:latin typeface="Georgia"/>
                          <a:ea typeface="Georgia"/>
                          <a:cs typeface="Georgia"/>
                          <a:sym typeface="Georgia"/>
                        </a:rPr>
                        <a:t>Magnitude moved to Grade 2; new estimation content is included in 1.NS.2</a:t>
                      </a:r>
                      <a:r>
                        <a:rPr lang="en-US" sz="1000">
                          <a:solidFill>
                            <a:srgbClr val="980000"/>
                          </a:solidFill>
                          <a:latin typeface="Georgia"/>
                          <a:ea typeface="Georgia"/>
                          <a:cs typeface="Georgia"/>
                          <a:sym typeface="Georgia"/>
                        </a:rPr>
                        <a:t>]</a:t>
                      </a:r>
                      <a:endParaRPr sz="1000">
                        <a:solidFill>
                          <a:srgbClr val="980000"/>
                        </a:solidFill>
                        <a:latin typeface="Georgia"/>
                        <a:ea typeface="Georgia"/>
                        <a:cs typeface="Georgia"/>
                        <a:sym typeface="Georgia"/>
                      </a:endParaRPr>
                    </a:p>
                    <a:p>
                      <a:pPr marL="457200" lvl="0" indent="-228600" algn="l" rtl="0">
                        <a:spcBef>
                          <a:spcPts val="0"/>
                        </a:spcBef>
                        <a:spcAft>
                          <a:spcPts val="0"/>
                        </a:spcAft>
                        <a:buNone/>
                      </a:pPr>
                      <a:endParaRPr sz="1000" b="1">
                        <a:latin typeface="Georgia"/>
                        <a:ea typeface="Georgia"/>
                        <a:cs typeface="Georgia"/>
                        <a:sym typeface="Georgia"/>
                      </a:endParaRPr>
                    </a:p>
                    <a:p>
                      <a:pPr marL="228600" lvl="0" indent="0" algn="l" rtl="0">
                        <a:spcBef>
                          <a:spcPts val="1200"/>
                        </a:spcBef>
                        <a:spcAft>
                          <a:spcPts val="0"/>
                        </a:spcAft>
                        <a:buNone/>
                      </a:pPr>
                      <a:endParaRPr sz="800" b="1">
                        <a:latin typeface="Georgia"/>
                        <a:ea typeface="Georgia"/>
                        <a:cs typeface="Georgia"/>
                        <a:sym typeface="Georgia"/>
                      </a:endParaRPr>
                    </a:p>
                    <a:p>
                      <a:pPr marL="0" lvl="0" indent="0" algn="l" rtl="0">
                        <a:spcBef>
                          <a:spcPts val="1200"/>
                        </a:spcBef>
                        <a:spcAft>
                          <a:spcPts val="0"/>
                        </a:spcAft>
                        <a:buNone/>
                      </a:pP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38" name="Google Shape;338;g23f03801d4d_0_6"/>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3429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Magnitude to 500 [Moved to Grade 2]</a:t>
            </a:r>
            <a:endParaRPr sz="800">
              <a:solidFill>
                <a:schemeClr val="lt1"/>
              </a:solidFill>
              <a:latin typeface="Georgia"/>
              <a:ea typeface="Georgia"/>
              <a:cs typeface="Georgia"/>
              <a:sym typeface="Georgia"/>
            </a:endParaRPr>
          </a:p>
          <a:p>
            <a:pPr marL="45720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8" name="Audio 7" descr="audio icon">
            <a:hlinkClick r:id="" action="ppaction://media"/>
            <a:extLst>
              <a:ext uri="{FF2B5EF4-FFF2-40B4-BE49-F238E27FC236}">
                <a16:creationId xmlns:a16="http://schemas.microsoft.com/office/drawing/2014/main" id="{C5A4357C-6F77-F24F-0949-C52F8509856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1701"/>
    </mc:Choice>
    <mc:Fallback xmlns="">
      <p:transition spd="slow" advTm="31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1e5fa75be59_0_22"/>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Computation &amp; Estimation</a:t>
            </a:r>
            <a:endParaRPr b="1"/>
          </a:p>
        </p:txBody>
      </p:sp>
      <p:pic>
        <p:nvPicPr>
          <p:cNvPr id="12" name="Audio 11" descr="audio icon">
            <a:hlinkClick r:id="" action="ppaction://media"/>
            <a:extLst>
              <a:ext uri="{FF2B5EF4-FFF2-40B4-BE49-F238E27FC236}">
                <a16:creationId xmlns:a16="http://schemas.microsoft.com/office/drawing/2014/main" id="{6D66464A-22F4-A673-E300-0AEFFD16763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325"/>
    </mc:Choice>
    <mc:Fallback xmlns="">
      <p:transition spd="slow" advTm="9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23f03801d4d_0_0"/>
          <p:cNvSpPr txBox="1">
            <a:spLocks noGrp="1"/>
          </p:cNvSpPr>
          <p:nvPr>
            <p:ph type="title"/>
          </p:nvPr>
        </p:nvSpPr>
        <p:spPr>
          <a:xfrm>
            <a:off x="0" y="1"/>
            <a:ext cx="9144000" cy="531008"/>
          </a:xfrm>
          <a:prstGeom prst="rect">
            <a:avLst/>
          </a:prstGeom>
          <a:solidFill>
            <a:schemeClr val="dk1"/>
          </a:solidFill>
          <a:ln>
            <a:noFill/>
          </a:ln>
        </p:spPr>
        <p:txBody>
          <a:bodyPr spcFirstLastPara="1" wrap="square" lIns="617225" tIns="34275" rIns="68575" bIns="34275" anchor="ctr" anchorCtr="0">
            <a:normAutofit/>
          </a:bodyPr>
          <a:lstStyle/>
          <a:p>
            <a:pPr algn="ctr">
              <a:buSzPts val="3240"/>
            </a:pPr>
            <a:r>
              <a:rPr lang="fr-FR" sz="2840"/>
              <a:t>Standard 1.6 (2016) – Standard 1.CE.1 (2023)        </a:t>
            </a:r>
          </a:p>
        </p:txBody>
      </p:sp>
      <p:graphicFrame>
        <p:nvGraphicFramePr>
          <p:cNvPr id="349" name="Google Shape;349;g23f03801d4d_0_0"/>
          <p:cNvGraphicFramePr/>
          <p:nvPr>
            <p:extLst>
              <p:ext uri="{D42A27DB-BD31-4B8C-83A1-F6EECF244321}">
                <p14:modId xmlns:p14="http://schemas.microsoft.com/office/powerpoint/2010/main" val="1456864333"/>
              </p:ext>
            </p:extLst>
          </p:nvPr>
        </p:nvGraphicFramePr>
        <p:xfrm>
          <a:off x="120650" y="684075"/>
          <a:ext cx="8812225" cy="3376400"/>
        </p:xfrm>
        <a:graphic>
          <a:graphicData uri="http://schemas.openxmlformats.org/drawingml/2006/table">
            <a:tbl>
              <a:tblPr firstRow="1">
                <a:noFill/>
                <a:tableStyleId>{547EDAA9-EE65-407B-A108-43758340CC41}</a:tableStyleId>
              </a:tblPr>
              <a:tblGrid>
                <a:gridCol w="4381500">
                  <a:extLst>
                    <a:ext uri="{9D8B030D-6E8A-4147-A177-3AD203B41FA5}">
                      <a16:colId xmlns:a16="http://schemas.microsoft.com/office/drawing/2014/main" val="20000"/>
                    </a:ext>
                  </a:extLst>
                </a:gridCol>
                <a:gridCol w="4430725">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4043810767"/>
                  </a:ext>
                </a:extLst>
              </a:tr>
              <a:tr h="284225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1.6      The student will create and solve single-step story and</a:t>
                      </a:r>
                      <a:endParaRPr sz="1000" b="1">
                        <a:latin typeface="Georgia"/>
                        <a:ea typeface="Georgia"/>
                        <a:cs typeface="Georgia"/>
                        <a:sym typeface="Georgia"/>
                      </a:endParaRPr>
                    </a:p>
                    <a:p>
                      <a:pPr marL="0" lvl="0" indent="0" algn="l" rtl="0">
                        <a:lnSpc>
                          <a:spcPct val="115000"/>
                        </a:lnSpc>
                        <a:spcBef>
                          <a:spcPts val="0"/>
                        </a:spcBef>
                        <a:spcAft>
                          <a:spcPts val="0"/>
                        </a:spcAft>
                        <a:buNone/>
                      </a:pPr>
                      <a:r>
                        <a:rPr lang="en-US" sz="1000" b="1">
                          <a:latin typeface="Georgia"/>
                          <a:ea typeface="Georgia"/>
                          <a:cs typeface="Georgia"/>
                          <a:sym typeface="Georgia"/>
                        </a:rPr>
                        <a:t>            picture problems using addition and subtraction within </a:t>
                      </a:r>
                      <a:endParaRPr sz="1000" b="1">
                        <a:latin typeface="Georgia"/>
                        <a:ea typeface="Georgia"/>
                        <a:cs typeface="Georgia"/>
                        <a:sym typeface="Georgia"/>
                      </a:endParaRPr>
                    </a:p>
                    <a:p>
                      <a:pPr marL="0" lvl="0" indent="0" algn="l" rtl="0">
                        <a:lnSpc>
                          <a:spcPct val="115000"/>
                        </a:lnSpc>
                        <a:spcBef>
                          <a:spcPts val="0"/>
                        </a:spcBef>
                        <a:spcAft>
                          <a:spcPts val="0"/>
                        </a:spcAft>
                        <a:buNone/>
                      </a:pPr>
                      <a:r>
                        <a:rPr lang="en-US" sz="1000" b="1">
                          <a:latin typeface="Georgia"/>
                          <a:ea typeface="Georgia"/>
                          <a:cs typeface="Georgia"/>
                          <a:sym typeface="Georgia"/>
                        </a:rPr>
                        <a:t>            20.</a:t>
                      </a:r>
                      <a:endParaRPr sz="1000" b="1">
                        <a:latin typeface="Georgia"/>
                        <a:ea typeface="Georgia"/>
                        <a:cs typeface="Georgia"/>
                        <a:sym typeface="Georgia"/>
                      </a:endParaRPr>
                    </a:p>
                    <a:p>
                      <a:pPr marL="346075" lvl="0" indent="-292100" algn="l" rtl="0">
                        <a:spcBef>
                          <a:spcPts val="0"/>
                        </a:spcBef>
                        <a:spcAft>
                          <a:spcPts val="0"/>
                        </a:spcAft>
                        <a:buSzPts val="1000"/>
                        <a:buFont typeface="Georgia"/>
                        <a:buChar char="●"/>
                      </a:pPr>
                      <a:r>
                        <a:rPr lang="en-US" sz="1000">
                          <a:latin typeface="Georgia"/>
                          <a:ea typeface="Georgia"/>
                          <a:cs typeface="Georgia"/>
                          <a:sym typeface="Georgia"/>
                        </a:rPr>
                        <a:t>Create and solve single-step oral or written story and picture problems, using addition and subtraction within 20.</a:t>
                      </a:r>
                      <a:endParaRPr sz="1000">
                        <a:latin typeface="Georgia"/>
                        <a:ea typeface="Georgia"/>
                        <a:cs typeface="Georgia"/>
                        <a:sym typeface="Georgia"/>
                      </a:endParaRPr>
                    </a:p>
                    <a:p>
                      <a:pPr marL="346075" lvl="0" indent="-292100" algn="l" rtl="0">
                        <a:spcBef>
                          <a:spcPts val="300"/>
                        </a:spcBef>
                        <a:spcAft>
                          <a:spcPts val="0"/>
                        </a:spcAft>
                        <a:buSzPts val="1000"/>
                        <a:buFont typeface="Georgia"/>
                        <a:buChar char="●"/>
                      </a:pPr>
                      <a:r>
                        <a:rPr lang="en-US" sz="1000">
                          <a:latin typeface="Georgia"/>
                          <a:ea typeface="Georgia"/>
                          <a:cs typeface="Georgia"/>
                          <a:sym typeface="Georgia"/>
                        </a:rPr>
                        <a:t>Identify a number sentence to solve an oral or written story and picture problem, selecting from among addition and/or subtraction equations (e.g., number sentences).</a:t>
                      </a:r>
                      <a:endParaRPr sz="1000">
                        <a:latin typeface="Georgia"/>
                        <a:ea typeface="Georgia"/>
                        <a:cs typeface="Georgia"/>
                        <a:sym typeface="Georgia"/>
                      </a:endParaRPr>
                    </a:p>
                    <a:p>
                      <a:pPr marL="346075" lvl="0" indent="-292100" algn="l" rtl="0">
                        <a:spcBef>
                          <a:spcPts val="300"/>
                        </a:spcBef>
                        <a:spcAft>
                          <a:spcPts val="0"/>
                        </a:spcAft>
                        <a:buSzPts val="1000"/>
                        <a:buFont typeface="Georgia"/>
                        <a:buChar char="●"/>
                      </a:pPr>
                      <a:r>
                        <a:rPr lang="en-US" sz="1000">
                          <a:latin typeface="Georgia"/>
                          <a:ea typeface="Georgia"/>
                          <a:cs typeface="Georgia"/>
                          <a:sym typeface="Georgia"/>
                        </a:rPr>
                        <a:t>Combine parts contained in larger numbers up to 20 by using related combinations (e.g., 9 + 7 can be thought of as 9 broken up into 2 and 7; using doubles, 7 + 7 = 14; 14 + 2 = 16 or 7 broken up into 1 and 6; making a ten, 1 + 9 = 10; 10 + 6 = 16). </a:t>
                      </a:r>
                      <a:endParaRPr sz="1000">
                        <a:latin typeface="Georgia"/>
                        <a:ea typeface="Georgia"/>
                        <a:cs typeface="Georgia"/>
                        <a:sym typeface="Georgia"/>
                      </a:endParaRPr>
                    </a:p>
                    <a:p>
                      <a:pPr marL="346075" lvl="0" indent="-292100" algn="l" rtl="0">
                        <a:spcBef>
                          <a:spcPts val="300"/>
                        </a:spcBef>
                        <a:spcAft>
                          <a:spcPts val="0"/>
                        </a:spcAft>
                        <a:buSzPts val="1000"/>
                        <a:buFont typeface="Georgia"/>
                        <a:buChar char="●"/>
                      </a:pPr>
                      <a:r>
                        <a:rPr lang="en-US" sz="1000">
                          <a:latin typeface="Georgia"/>
                          <a:ea typeface="Georgia"/>
                          <a:cs typeface="Georgia"/>
                          <a:sym typeface="Georgia"/>
                        </a:rPr>
                        <a:t>Explain strategies used to solve addition and subtraction problems within 20 using spoken words, objects, pictorial models, and number sentences.</a:t>
                      </a:r>
                      <a:endParaRPr sz="1000" b="1">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0" lvl="0" indent="0" algn="l" rtl="0">
                        <a:spcBef>
                          <a:spcPts val="0"/>
                        </a:spcBef>
                        <a:spcAft>
                          <a:spcPts val="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457200" algn="l" rtl="0">
                        <a:spcBef>
                          <a:spcPts val="0"/>
                        </a:spcBef>
                        <a:spcAft>
                          <a:spcPts val="0"/>
                        </a:spcAft>
                        <a:buNone/>
                      </a:pPr>
                      <a:r>
                        <a:rPr lang="en-US" sz="1000" b="1">
                          <a:solidFill>
                            <a:srgbClr val="202020"/>
                          </a:solidFill>
                          <a:latin typeface="Georgia"/>
                          <a:ea typeface="Georgia"/>
                          <a:cs typeface="Georgia"/>
                          <a:sym typeface="Georgia"/>
                        </a:rPr>
                        <a:t>1.CE.1  The student will recall with automaticity addition and subtraction facts within 10 and represent, solve, and </a:t>
                      </a:r>
                      <a:r>
                        <a:rPr lang="en-US" sz="1000" b="1">
                          <a:solidFill>
                            <a:srgbClr val="980000"/>
                          </a:solidFill>
                          <a:latin typeface="Georgia"/>
                          <a:ea typeface="Georgia"/>
                          <a:cs typeface="Georgia"/>
                          <a:sym typeface="Georgia"/>
                        </a:rPr>
                        <a:t>justify</a:t>
                      </a:r>
                      <a:r>
                        <a:rPr lang="en-US" sz="1000" b="1">
                          <a:solidFill>
                            <a:srgbClr val="202020"/>
                          </a:solidFill>
                          <a:latin typeface="Georgia"/>
                          <a:ea typeface="Georgia"/>
                          <a:cs typeface="Georgia"/>
                          <a:sym typeface="Georgia"/>
                        </a:rPr>
                        <a:t> solutions to single-step problems, including those in context, using addition and subtraction with whole numbers within 20. </a:t>
                      </a:r>
                      <a:endParaRPr sz="1000" b="1">
                        <a:solidFill>
                          <a:srgbClr val="202020"/>
                        </a:solidFill>
                        <a:latin typeface="Georgia"/>
                        <a:ea typeface="Georgia"/>
                        <a:cs typeface="Georgia"/>
                        <a:sym typeface="Georgia"/>
                      </a:endParaRPr>
                    </a:p>
                    <a:p>
                      <a:pPr marL="457200" lvl="0" indent="-285750" algn="l" rtl="0">
                        <a:spcBef>
                          <a:spcPts val="600"/>
                        </a:spcBef>
                        <a:spcAft>
                          <a:spcPts val="0"/>
                        </a:spcAft>
                        <a:buNone/>
                      </a:pPr>
                      <a:r>
                        <a:rPr lang="en-US" sz="1000">
                          <a:solidFill>
                            <a:srgbClr val="202020"/>
                          </a:solidFill>
                          <a:latin typeface="Georgia"/>
                          <a:ea typeface="Georgia"/>
                          <a:cs typeface="Georgia"/>
                          <a:sym typeface="Georgia"/>
                        </a:rPr>
                        <a:t>e)      </a:t>
                      </a:r>
                      <a:r>
                        <a:rPr lang="en-US" sz="1000">
                          <a:solidFill>
                            <a:srgbClr val="202020"/>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8"/>
                            </a:ext>
                          </a:extLst>
                        </a:rPr>
                        <a:t>Solve addition and subtraction problems within 20 using various strategies (e.g., inverse relationships: if 9 + 3 = 12 then 12 - 3 = 9; decomposition using known sums/differences: 9 + 7 can be thought of as 9 decomposed into 2 and 7, then use doubles, 7 + 7 = 14; 14 + 2 = 16 or decompose the 7 into 1 and 6; making make a ten: 1 + 9 = 10; 10 + 6 = 16, etc.).</a:t>
                      </a:r>
                      <a:endParaRPr sz="1000">
                        <a:solidFill>
                          <a:srgbClr val="202020"/>
                        </a:solidFill>
                        <a:latin typeface="Georgia"/>
                        <a:ea typeface="Georgia"/>
                        <a:cs typeface="Georgia"/>
                        <a:sym typeface="Georgia"/>
                      </a:endParaRPr>
                    </a:p>
                    <a:p>
                      <a:pPr marL="457200" lvl="0" indent="-285750" algn="l" rtl="0">
                        <a:spcBef>
                          <a:spcPts val="600"/>
                        </a:spcBef>
                        <a:spcAft>
                          <a:spcPts val="0"/>
                        </a:spcAft>
                        <a:buNone/>
                      </a:pPr>
                      <a:r>
                        <a:rPr lang="en-US" sz="1000">
                          <a:solidFill>
                            <a:srgbClr val="202020"/>
                          </a:solidFill>
                          <a:latin typeface="Georgia"/>
                          <a:ea typeface="Georgia"/>
                          <a:cs typeface="Georgia"/>
                          <a:sym typeface="Georgia"/>
                        </a:rPr>
                        <a:t>f)      </a:t>
                      </a:r>
                      <a:r>
                        <a:rPr lang="en-US" sz="1000">
                          <a:solidFill>
                            <a:srgbClr val="980000"/>
                          </a:solidFill>
                          <a:latin typeface="Georgia"/>
                          <a:ea typeface="Georgia"/>
                          <a:cs typeface="Georgia"/>
                          <a:sym typeface="Georgia"/>
                        </a:rPr>
                        <a:t>Represent</a:t>
                      </a:r>
                      <a:r>
                        <a:rPr lang="en-US" sz="1000">
                          <a:solidFill>
                            <a:srgbClr val="202020"/>
                          </a:solidFill>
                          <a:latin typeface="Georgia"/>
                          <a:ea typeface="Georgia"/>
                          <a:cs typeface="Georgia"/>
                          <a:sym typeface="Georgia"/>
                        </a:rPr>
                        <a:t>, solve, and </a:t>
                      </a:r>
                      <a:r>
                        <a:rPr lang="en-US" sz="1000">
                          <a:solidFill>
                            <a:srgbClr val="980000"/>
                          </a:solidFill>
                          <a:latin typeface="Georgia"/>
                          <a:ea typeface="Georgia"/>
                          <a:cs typeface="Georgia"/>
                          <a:sym typeface="Georgia"/>
                        </a:rPr>
                        <a:t>justify </a:t>
                      </a:r>
                      <a:r>
                        <a:rPr lang="en-US" sz="1000">
                          <a:solidFill>
                            <a:srgbClr val="202020"/>
                          </a:solidFill>
                          <a:latin typeface="Georgia"/>
                          <a:ea typeface="Georgia"/>
                          <a:cs typeface="Georgia"/>
                          <a:sym typeface="Georgia"/>
                        </a:rPr>
                        <a:t>solutions to single-step addition and  subtraction problems </a:t>
                      </a:r>
                      <a:r>
                        <a:rPr lang="en-US" sz="1000">
                          <a:solidFill>
                            <a:srgbClr val="980000"/>
                          </a:solidFill>
                          <a:latin typeface="Georgia"/>
                          <a:ea typeface="Georgia"/>
                          <a:cs typeface="Georgia"/>
                          <a:sym typeface="Georgia"/>
                        </a:rPr>
                        <a:t>(join, separate, and part-part-whole) </a:t>
                      </a:r>
                      <a:r>
                        <a:rPr lang="en-US" sz="1000">
                          <a:latin typeface="Georgia"/>
                          <a:ea typeface="Georgia"/>
                          <a:cs typeface="Georgia"/>
                          <a:sym typeface="Georgia"/>
                        </a:rPr>
                        <a:t>within 20</a:t>
                      </a:r>
                      <a:r>
                        <a:rPr lang="en-US" sz="1000">
                          <a:solidFill>
                            <a:srgbClr val="980000"/>
                          </a:solidFill>
                          <a:latin typeface="Georgia"/>
                          <a:ea typeface="Georgia"/>
                          <a:cs typeface="Georgia"/>
                          <a:sym typeface="Georgia"/>
                        </a:rPr>
                        <a:t>, including those in context, using words, objects, drawings, or numbers. </a:t>
                      </a:r>
                      <a:endParaRPr sz="1000">
                        <a:solidFill>
                          <a:srgbClr val="980000"/>
                        </a:solidFill>
                        <a:latin typeface="Georgia"/>
                        <a:ea typeface="Georgia"/>
                        <a:cs typeface="Georgia"/>
                        <a:sym typeface="Georgia"/>
                      </a:endParaRPr>
                    </a:p>
                    <a:p>
                      <a:pPr marL="457200" lvl="0" indent="-285750" algn="l" rtl="0">
                        <a:spcBef>
                          <a:spcPts val="600"/>
                        </a:spcBef>
                        <a:spcAft>
                          <a:spcPts val="0"/>
                        </a:spcAft>
                        <a:buNone/>
                      </a:pPr>
                      <a:r>
                        <a:rPr lang="en-US" sz="1000">
                          <a:solidFill>
                            <a:srgbClr val="202020"/>
                          </a:solidFill>
                          <a:latin typeface="Georgia"/>
                          <a:ea typeface="Georgia"/>
                          <a:cs typeface="Georgia"/>
                          <a:sym typeface="Georgia"/>
                        </a:rPr>
                        <a:t>g)     </a:t>
                      </a:r>
                      <a:r>
                        <a:rPr lang="en-US" sz="1000">
                          <a:solidFill>
                            <a:srgbClr val="980000"/>
                          </a:solidFill>
                          <a:latin typeface="Georgia"/>
                          <a:ea typeface="Georgia"/>
                          <a:cs typeface="Georgia"/>
                          <a:sym typeface="Georgia"/>
                        </a:rPr>
                        <a:t>Determine the unknown whole number that will result in a sum or difference of 10 or 20 (e.g., 14 - __ = 10 or 15 + __ = 20). </a:t>
                      </a:r>
                      <a:endParaRPr sz="1000">
                        <a:solidFill>
                          <a:srgbClr val="202020"/>
                        </a:solidFill>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50" name="Google Shape;350;g23f03801d4d_0_0"/>
          <p:cNvSpPr txBox="1"/>
          <p:nvPr/>
        </p:nvSpPr>
        <p:spPr>
          <a:xfrm>
            <a:off x="0" y="4241125"/>
            <a:ext cx="9144000" cy="10065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indent="-292100">
              <a:lnSpc>
                <a:spcPct val="107916"/>
              </a:lnSpc>
              <a:buClr>
                <a:schemeClr val="lt1"/>
              </a:buClr>
              <a:buSzPts val="1000"/>
              <a:buFont typeface="Times New Roman"/>
              <a:buChar char="●"/>
            </a:pPr>
            <a:r>
              <a:rPr lang="en-US" sz="1000">
                <a:solidFill>
                  <a:schemeClr val="lt1"/>
                </a:solidFill>
                <a:latin typeface="Georgia"/>
                <a:ea typeface="Georgia"/>
                <a:cs typeface="Georgia"/>
                <a:sym typeface="Georgia"/>
              </a:rPr>
              <a:t>Create single-step oral or written story and picture problems, using addition and subtraction within 20 has been removed</a:t>
            </a:r>
            <a:endParaRPr sz="1000">
              <a:solidFill>
                <a:schemeClr val="lt1"/>
              </a:solidFill>
              <a:latin typeface="Georgia"/>
              <a:ea typeface="Georgia"/>
              <a:cs typeface="Georgia"/>
              <a:sym typeface="Georgia"/>
            </a:endParaRPr>
          </a:p>
          <a:p>
            <a:pPr marL="4572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Represent, solve, and justify solutions to single-step addition and subtraction problems</a:t>
            </a:r>
            <a:endParaRPr sz="1000">
              <a:solidFill>
                <a:schemeClr val="lt1"/>
              </a:solidFill>
              <a:latin typeface="Georgia"/>
              <a:ea typeface="Georgia"/>
              <a:cs typeface="Georgia"/>
              <a:sym typeface="Georgia"/>
            </a:endParaRPr>
          </a:p>
          <a:p>
            <a:pPr marL="457200" indent="-292100">
              <a:lnSpc>
                <a:spcPct val="107916"/>
              </a:lnSpc>
              <a:buClr>
                <a:schemeClr val="lt1"/>
              </a:buClr>
              <a:buSzPts val="1000"/>
              <a:buFont typeface="Times New Roman"/>
              <a:buChar char="●"/>
            </a:pPr>
            <a:r>
              <a:rPr lang="en-US" sz="1000">
                <a:solidFill>
                  <a:schemeClr val="lt1"/>
                </a:solidFill>
                <a:latin typeface="Georgia"/>
                <a:ea typeface="Georgia"/>
                <a:cs typeface="Georgia"/>
                <a:sym typeface="Georgia"/>
              </a:rPr>
              <a:t>Determine the unknown whole number that will result in a sum or difference of 10 or 20 (e.g., 14 - </a:t>
            </a:r>
            <a:r>
              <a:rPr lang="en-US" sz="1000" b="1" u="sng">
                <a:solidFill>
                  <a:schemeClr val="lt1"/>
                </a:solidFill>
                <a:latin typeface="Georgia"/>
                <a:ea typeface="Georgia"/>
                <a:cs typeface="Georgia"/>
                <a:sym typeface="Georgia"/>
              </a:rPr>
              <a:t>__</a:t>
            </a:r>
            <a:r>
              <a:rPr lang="en-US" sz="1000">
                <a:solidFill>
                  <a:schemeClr val="lt1"/>
                </a:solidFill>
                <a:latin typeface="Georgia"/>
                <a:ea typeface="Georgia"/>
                <a:cs typeface="Georgia"/>
                <a:sym typeface="Georgia"/>
              </a:rPr>
              <a:t> = 10 or 15 + </a:t>
            </a:r>
            <a:r>
              <a:rPr lang="en-US" sz="1000" u="sng">
                <a:solidFill>
                  <a:schemeClr val="lt1"/>
                </a:solidFill>
                <a:latin typeface="Georgia"/>
                <a:ea typeface="Georgia"/>
                <a:cs typeface="Georgia"/>
                <a:sym typeface="Georgia"/>
              </a:rPr>
              <a:t>__</a:t>
            </a:r>
            <a:r>
              <a:rPr lang="en-US" sz="1000">
                <a:solidFill>
                  <a:schemeClr val="lt1"/>
                </a:solidFill>
                <a:latin typeface="Georgia"/>
                <a:ea typeface="Georgia"/>
                <a:cs typeface="Georgia"/>
                <a:sym typeface="Georgia"/>
              </a:rPr>
              <a:t> = 20)</a:t>
            </a:r>
            <a:endParaRPr sz="1000" b="1">
              <a:solidFill>
                <a:schemeClr val="lt1"/>
              </a:solidFill>
              <a:latin typeface="Georgia"/>
              <a:ea typeface="Georgia"/>
              <a:cs typeface="Georgia"/>
              <a:sym typeface="Georgia"/>
            </a:endParaRPr>
          </a:p>
        </p:txBody>
      </p:sp>
      <p:pic>
        <p:nvPicPr>
          <p:cNvPr id="351" name="Google Shape;351;g23f03801d4d_0_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2040000">
            <a:off x="4077557" y="3371000"/>
            <a:ext cx="695325" cy="571500"/>
          </a:xfrm>
          <a:prstGeom prst="rect">
            <a:avLst/>
          </a:prstGeom>
          <a:noFill/>
          <a:ln>
            <a:noFill/>
          </a:ln>
        </p:spPr>
      </p:pic>
      <p:pic>
        <p:nvPicPr>
          <p:cNvPr id="10" name="Audio 9" descr="audio icon">
            <a:hlinkClick r:id="" action="ppaction://media"/>
            <a:extLst>
              <a:ext uri="{FF2B5EF4-FFF2-40B4-BE49-F238E27FC236}">
                <a16:creationId xmlns:a16="http://schemas.microsoft.com/office/drawing/2014/main" id="{EE954736-6F1D-B035-6A9B-D27836643DD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4935"/>
    </mc:Choice>
    <mc:Fallback xmlns="">
      <p:transition spd="slow" advTm="54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27a7f081a91_2_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114300" algn="l" rtl="0">
              <a:lnSpc>
                <a:spcPct val="90000"/>
              </a:lnSpc>
              <a:spcBef>
                <a:spcPts val="0"/>
              </a:spcBef>
              <a:spcAft>
                <a:spcPts val="0"/>
              </a:spcAft>
              <a:buClr>
                <a:schemeClr val="lt1"/>
              </a:buClr>
              <a:buSzPts val="3240"/>
              <a:buFont typeface="Georgia"/>
              <a:buNone/>
            </a:pPr>
            <a:r>
              <a:rPr lang="en-US" sz="2840"/>
              <a:t>Standard 1.7 (2016) - Standard 1.CE.1 (2023)                                                       </a:t>
            </a:r>
            <a:endParaRPr sz="2840"/>
          </a:p>
        </p:txBody>
      </p:sp>
      <p:graphicFrame>
        <p:nvGraphicFramePr>
          <p:cNvPr id="357" name="Google Shape;357;g27a7f081a91_2_0"/>
          <p:cNvGraphicFramePr/>
          <p:nvPr>
            <p:extLst>
              <p:ext uri="{D42A27DB-BD31-4B8C-83A1-F6EECF244321}">
                <p14:modId xmlns:p14="http://schemas.microsoft.com/office/powerpoint/2010/main" val="2878892964"/>
              </p:ext>
            </p:extLst>
          </p:nvPr>
        </p:nvGraphicFramePr>
        <p:xfrm>
          <a:off x="120650" y="693100"/>
          <a:ext cx="8812225" cy="3216400"/>
        </p:xfrm>
        <a:graphic>
          <a:graphicData uri="http://schemas.openxmlformats.org/drawingml/2006/table">
            <a:tbl>
              <a:tblPr firstRow="1">
                <a:noFill/>
                <a:tableStyleId>{547EDAA9-EE65-407B-A108-43758340CC41}</a:tableStyleId>
              </a:tblPr>
              <a:tblGrid>
                <a:gridCol w="4381500">
                  <a:extLst>
                    <a:ext uri="{9D8B030D-6E8A-4147-A177-3AD203B41FA5}">
                      <a16:colId xmlns:a16="http://schemas.microsoft.com/office/drawing/2014/main" val="20000"/>
                    </a:ext>
                  </a:extLst>
                </a:gridCol>
                <a:gridCol w="4430725">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9070257"/>
                  </a:ext>
                </a:extLst>
              </a:tr>
              <a:tr h="2842250">
                <a:tc>
                  <a:txBody>
                    <a:bodyPr/>
                    <a:lstStyle/>
                    <a:p>
                      <a:pPr marL="388620" lvl="0" indent="-388620" algn="l" rtl="0">
                        <a:spcBef>
                          <a:spcPts val="0"/>
                        </a:spcBef>
                        <a:spcAft>
                          <a:spcPts val="0"/>
                        </a:spcAft>
                        <a:buNone/>
                      </a:pPr>
                      <a:r>
                        <a:rPr lang="en-US" sz="1000" b="1">
                          <a:latin typeface="Georgia" panose="02040502050405020303" pitchFamily="18" charset="0"/>
                          <a:ea typeface="Georgia"/>
                          <a:cs typeface="Georgia"/>
                          <a:sym typeface="Georgia"/>
                        </a:rPr>
                        <a:t>1.7	 The student will </a:t>
                      </a:r>
                      <a:endParaRPr sz="1000">
                        <a:latin typeface="Georgia" panose="02040502050405020303" pitchFamily="18" charset="0"/>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panose="02040502050405020303" pitchFamily="18" charset="0"/>
                          <a:ea typeface="Georgia"/>
                          <a:cs typeface="Georgia"/>
                          <a:sym typeface="Georgia"/>
                        </a:rPr>
                        <a:t>recognize and describe with fluency part-whole relationships for numbers up to 10; and</a:t>
                      </a:r>
                      <a:endParaRPr sz="1000" b="1">
                        <a:latin typeface="Georgia" panose="02040502050405020303" pitchFamily="18" charset="0"/>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panose="02040502050405020303" pitchFamily="18" charset="0"/>
                          <a:ea typeface="Georgia"/>
                          <a:cs typeface="Georgia"/>
                          <a:sym typeface="Georgia"/>
                        </a:rPr>
                        <a:t>demonstrate fluency with addition and subtraction within 10. </a:t>
                      </a:r>
                      <a:endParaRPr sz="1000" b="1">
                        <a:latin typeface="Georgia" panose="02040502050405020303" pitchFamily="18" charset="0"/>
                        <a:ea typeface="Georgia"/>
                        <a:cs typeface="Georgia"/>
                        <a:sym typeface="Georgia"/>
                      </a:endParaRPr>
                    </a:p>
                    <a:p>
                      <a:pPr marL="0" lvl="0" indent="0" algn="l" rtl="0">
                        <a:spcBef>
                          <a:spcPts val="0"/>
                        </a:spcBef>
                        <a:spcAft>
                          <a:spcPts val="0"/>
                        </a:spcAft>
                        <a:buNone/>
                      </a:pPr>
                      <a:endParaRPr sz="1000">
                        <a:latin typeface="Georgia" panose="02040502050405020303" pitchFamily="18" charset="0"/>
                        <a:ea typeface="Georgia"/>
                        <a:cs typeface="Georgia"/>
                        <a:sym typeface="Georgia"/>
                      </a:endParaRPr>
                    </a:p>
                    <a:p>
                      <a:pPr marL="461963" lvl="0" indent="-292100" algn="l" rtl="0">
                        <a:spcBef>
                          <a:spcPts val="0"/>
                        </a:spcBef>
                        <a:spcAft>
                          <a:spcPts val="0"/>
                        </a:spcAft>
                        <a:buSzPts val="1000"/>
                        <a:buFont typeface="Georgia"/>
                        <a:buChar char="●"/>
                      </a:pPr>
                      <a:r>
                        <a:rPr lang="en-US" sz="1000">
                          <a:latin typeface="Georgia" panose="02040502050405020303" pitchFamily="18" charset="0"/>
                          <a:ea typeface="Georgia"/>
                          <a:cs typeface="Georgia"/>
                          <a:sym typeface="Georgia"/>
                        </a:rPr>
                        <a:t>Recognize and describe with fluency part-whole relationships for numbers up to 10 in a variety of configurations. (a)</a:t>
                      </a:r>
                      <a:endParaRPr sz="1000">
                        <a:latin typeface="Georgia" panose="02040502050405020303" pitchFamily="18" charset="0"/>
                        <a:ea typeface="Georgia"/>
                        <a:cs typeface="Georgia"/>
                        <a:sym typeface="Georgia"/>
                      </a:endParaRPr>
                    </a:p>
                    <a:p>
                      <a:pPr marL="461963" lvl="0" indent="-292100" algn="l" rtl="0">
                        <a:spcBef>
                          <a:spcPts val="300"/>
                        </a:spcBef>
                        <a:spcAft>
                          <a:spcPts val="0"/>
                        </a:spcAft>
                        <a:buSzPts val="1000"/>
                        <a:buFont typeface="Georgia"/>
                        <a:buChar char="●"/>
                      </a:pPr>
                      <a:r>
                        <a:rPr lang="en-US" sz="1000">
                          <a:latin typeface="Georgia" panose="02040502050405020303" pitchFamily="18" charset="0"/>
                          <a:ea typeface="Georgia"/>
                          <a:cs typeface="Georgia"/>
                          <a:sym typeface="Georgia"/>
                        </a:rPr>
                        <a:t>Identify + as a symbol for addition, - as a symbol for subtraction, and = as a symbol for equality. (b)</a:t>
                      </a:r>
                      <a:endParaRPr sz="1000">
                        <a:latin typeface="Georgia" panose="02040502050405020303" pitchFamily="18" charset="0"/>
                        <a:ea typeface="Georgia"/>
                        <a:cs typeface="Georgia"/>
                        <a:sym typeface="Georgia"/>
                      </a:endParaRPr>
                    </a:p>
                    <a:p>
                      <a:pPr marL="461963" lvl="0" indent="-292100" algn="l" rtl="0">
                        <a:spcBef>
                          <a:spcPts val="300"/>
                        </a:spcBef>
                        <a:spcAft>
                          <a:spcPts val="0"/>
                        </a:spcAft>
                        <a:buSzPts val="1000"/>
                        <a:buFont typeface="Georgia"/>
                        <a:buChar char="●"/>
                      </a:pPr>
                      <a:r>
                        <a:rPr lang="en-US" sz="1000">
                          <a:latin typeface="Georgia" panose="02040502050405020303" pitchFamily="18" charset="0"/>
                          <a:ea typeface="Georgia"/>
                          <a:cs typeface="Georgia"/>
                          <a:sym typeface="Georgia"/>
                        </a:rPr>
                        <a:t>Demonstrate fluency with addition and subtraction within 10. (b)</a:t>
                      </a:r>
                      <a:endParaRPr sz="1000">
                        <a:latin typeface="Georgia" panose="02040502050405020303" pitchFamily="18" charset="0"/>
                        <a:ea typeface="Georgia"/>
                        <a:cs typeface="Georgia"/>
                        <a:sym typeface="Georgia"/>
                      </a:endParaRPr>
                    </a:p>
                    <a:p>
                      <a:pPr marL="0" lvl="0" indent="0" algn="l" rtl="0">
                        <a:spcBef>
                          <a:spcPts val="300"/>
                        </a:spcBef>
                        <a:spcAft>
                          <a:spcPts val="0"/>
                        </a:spcAft>
                        <a:buNone/>
                      </a:pPr>
                      <a:endParaRPr sz="1000">
                        <a:latin typeface="Georgia" panose="02040502050405020303" pitchFamily="18" charset="0"/>
                        <a:ea typeface="Georgia"/>
                        <a:cs typeface="Georgia"/>
                        <a:sym typeface="Georgia"/>
                      </a:endParaRPr>
                    </a:p>
                    <a:p>
                      <a:pPr marL="0" lvl="0" indent="0" algn="l" rtl="0">
                        <a:spcBef>
                          <a:spcPts val="0"/>
                        </a:spcBef>
                        <a:spcAft>
                          <a:spcPts val="0"/>
                        </a:spcAft>
                        <a:buNone/>
                      </a:pPr>
                      <a:endParaRPr sz="1000">
                        <a:latin typeface="Georgia" panose="02040502050405020303" pitchFamily="18" charset="0"/>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457200" algn="l" rtl="0">
                        <a:spcBef>
                          <a:spcPts val="0"/>
                        </a:spcBef>
                        <a:spcAft>
                          <a:spcPts val="0"/>
                        </a:spcAft>
                        <a:buNone/>
                      </a:pPr>
                      <a:r>
                        <a:rPr lang="en-US" sz="1000" b="1">
                          <a:solidFill>
                            <a:srgbClr val="202020"/>
                          </a:solidFill>
                          <a:latin typeface="Georgia" panose="02040502050405020303" pitchFamily="18" charset="0"/>
                          <a:ea typeface="Georgia"/>
                          <a:cs typeface="Georgia"/>
                          <a:sym typeface="Georgia"/>
                        </a:rPr>
                        <a:t>1.CE.1  The student will recall with automaticity addition and subtraction facts within 10 and represent, solve, and justify solutions to single-step problems, including those in context, using addition and subtraction with whole numbers within 20. </a:t>
                      </a:r>
                      <a:endParaRPr sz="1000" b="1">
                        <a:solidFill>
                          <a:srgbClr val="202020"/>
                        </a:solidFill>
                        <a:latin typeface="Georgia" panose="02040502050405020303" pitchFamily="18" charset="0"/>
                        <a:ea typeface="Georgia"/>
                        <a:cs typeface="Georgia"/>
                        <a:sym typeface="Georgia"/>
                      </a:endParaRPr>
                    </a:p>
                    <a:p>
                      <a:pPr marL="457200" lvl="0" indent="-228600" algn="l" rtl="0">
                        <a:spcBef>
                          <a:spcPts val="300"/>
                        </a:spcBef>
                        <a:spcAft>
                          <a:spcPts val="0"/>
                        </a:spcAft>
                        <a:buNone/>
                      </a:pPr>
                      <a:r>
                        <a:rPr lang="en-US" sz="1000">
                          <a:solidFill>
                            <a:srgbClr val="202020"/>
                          </a:solidFill>
                          <a:latin typeface="Georgia" panose="02040502050405020303" pitchFamily="18" charset="0"/>
                          <a:ea typeface="Georgia"/>
                          <a:cs typeface="Georgia"/>
                          <a:sym typeface="Georgia"/>
                        </a:rPr>
                        <a:t>a)    </a:t>
                      </a:r>
                      <a:r>
                        <a:rPr lang="en-US" sz="1000">
                          <a:solidFill>
                            <a:srgbClr val="202020"/>
                          </a:solidFill>
                          <a:latin typeface="Georgia" panose="02040502050405020303" pitchFamily="18" charset="0"/>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9"/>
                            </a:ext>
                          </a:extLst>
                        </a:rPr>
                        <a:t>Recognize and describe with fluency part-part-whole relationships </a:t>
                      </a:r>
                      <a:r>
                        <a:rPr lang="en-US" sz="1000">
                          <a:solidFill>
                            <a:srgbClr val="202020"/>
                          </a:solidFill>
                          <a:latin typeface="Georgia" panose="02040502050405020303" pitchFamily="18" charset="0"/>
                          <a:ea typeface="Georgia"/>
                          <a:cs typeface="Georgia"/>
                          <a:sym typeface="Georgia"/>
                        </a:rPr>
                        <a:t>for numbers up to 10 in a variety of configurations. </a:t>
                      </a:r>
                      <a:endParaRPr sz="1000">
                        <a:solidFill>
                          <a:srgbClr val="202020"/>
                        </a:solidFill>
                        <a:latin typeface="Georgia" panose="02040502050405020303" pitchFamily="18" charset="0"/>
                        <a:ea typeface="Georgia"/>
                        <a:cs typeface="Georgia"/>
                        <a:sym typeface="Georgia"/>
                      </a:endParaRPr>
                    </a:p>
                    <a:p>
                      <a:pPr marL="457200" lvl="0" indent="-228600" algn="l" rtl="0">
                        <a:spcBef>
                          <a:spcPts val="300"/>
                        </a:spcBef>
                        <a:spcAft>
                          <a:spcPts val="0"/>
                        </a:spcAft>
                        <a:buNone/>
                      </a:pPr>
                      <a:r>
                        <a:rPr lang="en-US" sz="1000">
                          <a:solidFill>
                            <a:srgbClr val="202020"/>
                          </a:solidFill>
                          <a:latin typeface="Georgia" panose="02040502050405020303" pitchFamily="18" charset="0"/>
                          <a:ea typeface="Georgia"/>
                          <a:cs typeface="Georgia"/>
                          <a:sym typeface="Georgia"/>
                        </a:rPr>
                        <a:t>b)    Demonstrate fluency with addition and subtraction within 10 </a:t>
                      </a:r>
                      <a:r>
                        <a:rPr lang="en-US" sz="1000">
                          <a:solidFill>
                            <a:srgbClr val="980000"/>
                          </a:solidFill>
                          <a:latin typeface="Georgia" panose="02040502050405020303" pitchFamily="18" charset="0"/>
                          <a:ea typeface="Georgia"/>
                          <a:cs typeface="Georgia"/>
                          <a:sym typeface="Georgia"/>
                        </a:rPr>
                        <a:t>by applying reasoning strategies (e.g., count on/count back, one more/one less, doubles, make ten).</a:t>
                      </a:r>
                      <a:endParaRPr sz="1000">
                        <a:solidFill>
                          <a:srgbClr val="980000"/>
                        </a:solidFill>
                        <a:latin typeface="Georgia" panose="02040502050405020303" pitchFamily="18" charset="0"/>
                        <a:ea typeface="Georgia"/>
                        <a:cs typeface="Georgia"/>
                        <a:sym typeface="Georgia"/>
                      </a:endParaRPr>
                    </a:p>
                    <a:p>
                      <a:pPr marL="457200" lvl="0" indent="-228600" algn="l" rtl="0">
                        <a:spcBef>
                          <a:spcPts val="300"/>
                        </a:spcBef>
                        <a:spcAft>
                          <a:spcPts val="0"/>
                        </a:spcAft>
                        <a:buNone/>
                      </a:pPr>
                      <a:r>
                        <a:rPr lang="en-US" sz="1000">
                          <a:solidFill>
                            <a:srgbClr val="202020"/>
                          </a:solidFill>
                          <a:latin typeface="Georgia" panose="02040502050405020303" pitchFamily="18" charset="0"/>
                          <a:ea typeface="Georgia"/>
                          <a:cs typeface="Georgia"/>
                          <a:sym typeface="Georgia"/>
                        </a:rPr>
                        <a:t>c)    </a:t>
                      </a:r>
                      <a:r>
                        <a:rPr lang="en-US" sz="1000">
                          <a:solidFill>
                            <a:srgbClr val="980000"/>
                          </a:solidFill>
                          <a:latin typeface="Georgia" panose="02040502050405020303" pitchFamily="18" charset="0"/>
                          <a:ea typeface="Georgia"/>
                          <a:cs typeface="Georgia"/>
                          <a:sym typeface="Georgia"/>
                        </a:rPr>
                        <a:t>Recall with automaticity addition and subtraction facts within 10. </a:t>
                      </a:r>
                      <a:endParaRPr sz="1000">
                        <a:solidFill>
                          <a:srgbClr val="980000"/>
                        </a:solidFill>
                        <a:latin typeface="Georgia" panose="02040502050405020303" pitchFamily="18" charset="0"/>
                        <a:ea typeface="Georgia"/>
                        <a:cs typeface="Georgia"/>
                        <a:sym typeface="Georgia"/>
                      </a:endParaRPr>
                    </a:p>
                    <a:p>
                      <a:pPr marL="457200" lvl="0" indent="-228600" algn="l" rtl="0">
                        <a:spcBef>
                          <a:spcPts val="300"/>
                        </a:spcBef>
                        <a:spcAft>
                          <a:spcPts val="1200"/>
                        </a:spcAft>
                        <a:buNone/>
                      </a:pPr>
                      <a:r>
                        <a:rPr lang="en-US" sz="1000">
                          <a:solidFill>
                            <a:srgbClr val="202020"/>
                          </a:solidFill>
                          <a:latin typeface="Georgia" panose="02040502050405020303" pitchFamily="18" charset="0"/>
                          <a:ea typeface="Georgia"/>
                          <a:cs typeface="Georgia"/>
                          <a:sym typeface="Georgia"/>
                        </a:rPr>
                        <a:t>d)    Investigate, recognize, and describe part-part-whole relationships for numbers up to </a:t>
                      </a:r>
                      <a:r>
                        <a:rPr lang="en-US" sz="1000">
                          <a:solidFill>
                            <a:srgbClr val="980000"/>
                          </a:solidFill>
                          <a:latin typeface="Georgia" panose="02040502050405020303" pitchFamily="18" charset="0"/>
                          <a:ea typeface="Georgia"/>
                          <a:cs typeface="Georgia"/>
                          <a:sym typeface="Georgia"/>
                        </a:rPr>
                        <a:t>20</a:t>
                      </a:r>
                      <a:r>
                        <a:rPr lang="en-US" sz="1000">
                          <a:solidFill>
                            <a:srgbClr val="202020"/>
                          </a:solidFill>
                          <a:latin typeface="Georgia" panose="02040502050405020303" pitchFamily="18" charset="0"/>
                          <a:ea typeface="Georgia"/>
                          <a:cs typeface="Georgia"/>
                          <a:sym typeface="Georgia"/>
                        </a:rPr>
                        <a:t> in a variety of configurations (e.g., beaded racks, double ten frames, etc.).</a:t>
                      </a:r>
                      <a:endParaRPr sz="1000">
                        <a:latin typeface="Georgia" panose="02040502050405020303" pitchFamily="18" charset="0"/>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58" name="Google Shape;358;g27a7f081a91_2_0"/>
          <p:cNvSpPr txBox="1"/>
          <p:nvPr/>
        </p:nvSpPr>
        <p:spPr>
          <a:xfrm>
            <a:off x="0" y="4082200"/>
            <a:ext cx="9144000" cy="10614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Demonstrate fluency within 10 has been expanded to include ‘Recall with automaticity’</a:t>
            </a:r>
            <a:endParaRPr sz="1000">
              <a:solidFill>
                <a:schemeClr val="lt1"/>
              </a:solidFill>
              <a:latin typeface="Georgia"/>
              <a:ea typeface="Georgia"/>
              <a:cs typeface="Georgia"/>
              <a:sym typeface="Georgia"/>
            </a:endParaRPr>
          </a:p>
          <a:p>
            <a:pPr marL="4572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Investigate, recognize, and describe part-part-whole relationships to 20 in a variety of configurations</a:t>
            </a:r>
            <a:endParaRPr sz="1000">
              <a:solidFill>
                <a:schemeClr val="lt1"/>
              </a:solidFill>
              <a:latin typeface="Georgia"/>
              <a:ea typeface="Georgia"/>
              <a:cs typeface="Georgia"/>
              <a:sym typeface="Georgia"/>
            </a:endParaRPr>
          </a:p>
        </p:txBody>
      </p:sp>
      <p:pic>
        <p:nvPicPr>
          <p:cNvPr id="359" name="Google Shape;359;g27a7f081a91_2_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8897761">
            <a:off x="4359212" y="2430917"/>
            <a:ext cx="584689" cy="526576"/>
          </a:xfrm>
          <a:prstGeom prst="rect">
            <a:avLst/>
          </a:prstGeom>
          <a:noFill/>
          <a:ln>
            <a:noFill/>
          </a:ln>
        </p:spPr>
      </p:pic>
      <p:pic>
        <p:nvPicPr>
          <p:cNvPr id="10" name="Audio 9" descr="audio icon">
            <a:hlinkClick r:id="" action="ppaction://media"/>
            <a:extLst>
              <a:ext uri="{FF2B5EF4-FFF2-40B4-BE49-F238E27FC236}">
                <a16:creationId xmlns:a16="http://schemas.microsoft.com/office/drawing/2014/main" id="{3487560F-813B-8E02-71A9-B1DB37251B6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1182"/>
    </mc:Choice>
    <mc:Fallback xmlns="">
      <p:transition spd="slow" advTm="41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1e5fa75be59_0_26"/>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Measurement and Geometry</a:t>
            </a:r>
            <a:endParaRPr b="1"/>
          </a:p>
        </p:txBody>
      </p:sp>
      <p:pic>
        <p:nvPicPr>
          <p:cNvPr id="4" name="Audio 3" descr="audio icon">
            <a:hlinkClick r:id="" action="ppaction://media"/>
            <a:extLst>
              <a:ext uri="{FF2B5EF4-FFF2-40B4-BE49-F238E27FC236}">
                <a16:creationId xmlns:a16="http://schemas.microsoft.com/office/drawing/2014/main" id="{21B29754-82C6-CF22-8EBE-E4659F496A1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405"/>
    </mc:Choice>
    <mc:Fallback xmlns="">
      <p:transition spd="slow" advTm="7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23ed2e528eb_0_254"/>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rtl="0">
              <a:lnSpc>
                <a:spcPct val="90000"/>
              </a:lnSpc>
              <a:spcBef>
                <a:spcPts val="0"/>
              </a:spcBef>
              <a:spcAft>
                <a:spcPts val="0"/>
              </a:spcAft>
              <a:buClr>
                <a:schemeClr val="lt1"/>
              </a:buClr>
              <a:buSzPts val="3240"/>
              <a:buFont typeface="Georgia"/>
              <a:buNone/>
            </a:pPr>
            <a:r>
              <a:rPr lang="en-US" sz="2840"/>
              <a:t>Standard 1.8 (2016) - Standard 1.NS.1 (2023) </a:t>
            </a:r>
            <a:endParaRPr sz="2840"/>
          </a:p>
        </p:txBody>
      </p:sp>
      <p:graphicFrame>
        <p:nvGraphicFramePr>
          <p:cNvPr id="370" name="Google Shape;370;g23ed2e528eb_0_254"/>
          <p:cNvGraphicFramePr/>
          <p:nvPr>
            <p:extLst>
              <p:ext uri="{D42A27DB-BD31-4B8C-83A1-F6EECF244321}">
                <p14:modId xmlns:p14="http://schemas.microsoft.com/office/powerpoint/2010/main" val="4291182366"/>
              </p:ext>
            </p:extLst>
          </p:nvPr>
        </p:nvGraphicFramePr>
        <p:xfrm>
          <a:off x="120650" y="693100"/>
          <a:ext cx="8597900" cy="3216400"/>
        </p:xfrm>
        <a:graphic>
          <a:graphicData uri="http://schemas.openxmlformats.org/drawingml/2006/table">
            <a:tbl>
              <a:tblPr firstRow="1">
                <a:noFill/>
                <a:tableStyleId>{547EDAA9-EE65-407B-A108-43758340CC41}</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183778334"/>
                  </a:ext>
                </a:extLst>
              </a:tr>
              <a:tr h="284225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1.8 The student will determine the value of a collection of like coins (pennies, nickels, or dimes) whose total value is 100 cents or less. </a:t>
                      </a:r>
                      <a:endParaRPr sz="1000" b="1">
                        <a:latin typeface="Georgia"/>
                        <a:ea typeface="Georgia"/>
                        <a:cs typeface="Georgia"/>
                        <a:sym typeface="Georgia"/>
                      </a:endParaRPr>
                    </a:p>
                    <a:p>
                      <a:pPr marL="0" lvl="0" indent="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Count by ones to determine the value of a collection of pennies whose total value is 100 cents or less.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Group a collection of pennies by fives and tens as a way to determine the value. The total value of the collection is 100 cents or less.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Count by fives to determine the value of a collection of nickels whose total value is 100 cents or less.</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Count by tens to determine the value of a collection of dimes whose total value is 100 cents or less. </a:t>
                      </a: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1.NS.1  The student will utilize flexible counting strategies to determine and describe quantities up to </a:t>
                      </a:r>
                      <a:r>
                        <a:rPr lang="en-US" sz="1000" b="1">
                          <a:solidFill>
                            <a:srgbClr val="980000"/>
                          </a:solidFill>
                          <a:latin typeface="Georgia"/>
                          <a:ea typeface="Georgia"/>
                          <a:cs typeface="Georgia"/>
                          <a:sym typeface="Georgia"/>
                        </a:rPr>
                        <a:t>120</a:t>
                      </a:r>
                      <a:r>
                        <a:rPr lang="en-US" sz="1000" b="1">
                          <a:solidFill>
                            <a:srgbClr val="202020"/>
                          </a:solidFill>
                          <a:latin typeface="Georgia"/>
                          <a:ea typeface="Georgia"/>
                          <a:cs typeface="Georgia"/>
                          <a:sym typeface="Georgia"/>
                        </a:rPr>
                        <a:t>.</a:t>
                      </a:r>
                      <a:endParaRPr sz="1000" b="1">
                        <a:solidFill>
                          <a:srgbClr val="202020"/>
                        </a:solidFill>
                        <a:latin typeface="Georgia"/>
                        <a:ea typeface="Georgia"/>
                        <a:cs typeface="Georgia"/>
                        <a:sym typeface="Georgia"/>
                      </a:endParaRPr>
                    </a:p>
                    <a:p>
                      <a:pPr marL="457200" lvl="0" indent="0" algn="l" rtl="0">
                        <a:spcBef>
                          <a:spcPts val="0"/>
                        </a:spcBef>
                        <a:spcAft>
                          <a:spcPts val="0"/>
                        </a:spcAft>
                        <a:buNone/>
                      </a:pPr>
                      <a:endParaRPr sz="1000">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startAt="6"/>
                      </a:pPr>
                      <a:r>
                        <a:rPr lang="en-US" sz="1000">
                          <a:solidFill>
                            <a:srgbClr val="980000"/>
                          </a:solidFill>
                          <a:latin typeface="Georgia"/>
                          <a:ea typeface="Georgia"/>
                          <a:cs typeface="Georgia"/>
                          <a:sym typeface="Georgia"/>
                        </a:rPr>
                        <a:t>Identify a penny, nickel, and dime by their attributes and describe the number of pennies equivalent to a nickel and a dime. </a:t>
                      </a:r>
                      <a:endParaRPr sz="100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6"/>
                      </a:pPr>
                      <a:r>
                        <a:rPr lang="en-US" sz="1000">
                          <a:latin typeface="Georgia"/>
                          <a:ea typeface="Georgia"/>
                          <a:cs typeface="Georgia"/>
                          <a:sym typeface="Georgia"/>
                        </a:rPr>
                        <a:t>Count by ones, fives, or tens to determine the value of a collection of like coins (pennies, nickels, or dimes), whose total value is 100 cents or less.</a:t>
                      </a: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71" name="Google Shape;371;g23ed2e528eb_0_254"/>
          <p:cNvSpPr txBox="1"/>
          <p:nvPr/>
        </p:nvSpPr>
        <p:spPr>
          <a:xfrm>
            <a:off x="0" y="42955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66700" algn="l" rtl="0">
              <a:lnSpc>
                <a:spcPct val="107916"/>
              </a:lnSpc>
              <a:spcBef>
                <a:spcPts val="0"/>
              </a:spcBef>
              <a:spcAft>
                <a:spcPts val="0"/>
              </a:spcAft>
              <a:buClr>
                <a:schemeClr val="lt1"/>
              </a:buClr>
              <a:buSzPts val="600"/>
              <a:buFont typeface="Georgia"/>
              <a:buChar char="●"/>
            </a:pPr>
            <a:r>
              <a:rPr lang="en-US" sz="1000">
                <a:solidFill>
                  <a:schemeClr val="lt1"/>
                </a:solidFill>
                <a:latin typeface="Georgia"/>
                <a:ea typeface="Georgia"/>
                <a:cs typeface="Georgia"/>
                <a:sym typeface="Georgia"/>
              </a:rPr>
              <a:t>Identify penny, nickel, dime and describe the number of pennies equivalent to a nickel or dime</a:t>
            </a:r>
            <a:endParaRPr sz="1000" b="1">
              <a:solidFill>
                <a:schemeClr val="lt1"/>
              </a:solidFill>
              <a:latin typeface="Georgia"/>
              <a:ea typeface="Georgia"/>
              <a:cs typeface="Georgia"/>
              <a:sym typeface="Georgia"/>
            </a:endParaRPr>
          </a:p>
        </p:txBody>
      </p:sp>
      <p:pic>
        <p:nvPicPr>
          <p:cNvPr id="372" name="Google Shape;372;g23ed2e528eb_0_25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2460000">
            <a:off x="4143484" y="1730423"/>
            <a:ext cx="695325" cy="571500"/>
          </a:xfrm>
          <a:prstGeom prst="rect">
            <a:avLst/>
          </a:prstGeom>
          <a:noFill/>
          <a:ln>
            <a:noFill/>
          </a:ln>
        </p:spPr>
      </p:pic>
      <p:pic>
        <p:nvPicPr>
          <p:cNvPr id="11" name="Audio 10" descr="audio icon">
            <a:hlinkClick r:id="" action="ppaction://media"/>
            <a:extLst>
              <a:ext uri="{FF2B5EF4-FFF2-40B4-BE49-F238E27FC236}">
                <a16:creationId xmlns:a16="http://schemas.microsoft.com/office/drawing/2014/main" id="{C0BD55FB-480D-09D5-E20C-0025A82C5D3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1296"/>
    </mc:Choice>
    <mc:Fallback xmlns="">
      <p:transition spd="slow" advTm="61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409e38af38_0_12"/>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114300" algn="l" rtl="0">
              <a:lnSpc>
                <a:spcPct val="90000"/>
              </a:lnSpc>
              <a:spcBef>
                <a:spcPts val="0"/>
              </a:spcBef>
              <a:spcAft>
                <a:spcPts val="0"/>
              </a:spcAft>
              <a:buClr>
                <a:schemeClr val="lt1"/>
              </a:buClr>
              <a:buSzPts val="3240"/>
              <a:buFont typeface="Georgia"/>
              <a:buNone/>
            </a:pPr>
            <a:r>
              <a:rPr lang="en-US" sz="2840"/>
              <a:t>Standard 1.9 (2016) - Standard 1.MG.3 (2023)                                                     </a:t>
            </a:r>
            <a:endParaRPr sz="2840"/>
          </a:p>
        </p:txBody>
      </p:sp>
      <p:graphicFrame>
        <p:nvGraphicFramePr>
          <p:cNvPr id="378" name="Google Shape;378;g2409e38af38_0_12"/>
          <p:cNvGraphicFramePr/>
          <p:nvPr>
            <p:extLst>
              <p:ext uri="{D42A27DB-BD31-4B8C-83A1-F6EECF244321}">
                <p14:modId xmlns:p14="http://schemas.microsoft.com/office/powerpoint/2010/main" val="1763512435"/>
              </p:ext>
            </p:extLst>
          </p:nvPr>
        </p:nvGraphicFramePr>
        <p:xfrm>
          <a:off x="273050" y="693100"/>
          <a:ext cx="8597900" cy="3528800"/>
        </p:xfrm>
        <a:graphic>
          <a:graphicData uri="http://schemas.openxmlformats.org/drawingml/2006/table">
            <a:tbl>
              <a:tblPr firstRow="1">
                <a:noFill/>
                <a:tableStyleId>{547EDAA9-EE65-407B-A108-43758340CC41}</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3876086286"/>
                  </a:ext>
                </a:extLst>
              </a:tr>
              <a:tr h="284225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1.9 The student will investigate the passage of time and</a:t>
                      </a:r>
                      <a:endParaRPr sz="1000" b="1">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b="1">
                          <a:latin typeface="Georgia"/>
                          <a:ea typeface="Georgia"/>
                          <a:cs typeface="Georgia"/>
                          <a:sym typeface="Georgia"/>
                        </a:rPr>
                        <a:t>tell time to the hour and half-hour, using analog and digital clocks; and</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b="1">
                          <a:latin typeface="Georgia"/>
                          <a:ea typeface="Georgia"/>
                          <a:cs typeface="Georgia"/>
                          <a:sym typeface="Georgia"/>
                        </a:rPr>
                        <a:t>read and interpret a calendar.</a:t>
                      </a:r>
                      <a:endParaRPr sz="1000">
                        <a:latin typeface="Georgia"/>
                        <a:ea typeface="Georgia"/>
                        <a:cs typeface="Georgia"/>
                        <a:sym typeface="Georgia"/>
                      </a:endParaRPr>
                    </a:p>
                    <a:p>
                      <a:pPr marL="228600" lvl="0" indent="-22860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Identify different types of clocks (analog and digital) as instruments to measure time.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Tell time shown on an analog clock to the hour and half-hour.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Tell time shown on a digital clock to the hour and half-hour.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Match a written time (e.g., 1:00, 3:30, 11:00) to the time shown on a digital and analog clock to the hour and half-hour.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Read a calendar to locate a given day or date (e.g., What day of the week is the 10th? What date is Saturday?).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Determine the day/date before and after a given day/date (e.g., Today is the 30th, so yesterday must have been the __?). (b)</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Given a calendar, determine the number of any day of the week (e.g., How many Fridays are in the month of October?) (b)</a:t>
                      </a: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1.MG.3 	The student will demonstrate an understanding of the concept of passage of time (to the nearest hour and half-hour) and the calendar.</a:t>
                      </a:r>
                      <a:endParaRPr sz="1000" b="1">
                        <a:solidFill>
                          <a:srgbClr val="202020"/>
                        </a:solidFill>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a:latin typeface="Georgia"/>
                          <a:ea typeface="Georgia"/>
                          <a:cs typeface="Georgia"/>
                          <a:sym typeface="Georgia"/>
                        </a:rPr>
                        <a:t>Identify different tools to measure time including clocks (analog and digital) and calendar. </a:t>
                      </a:r>
                      <a:endParaRPr sz="1000">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Describe the units of time represented on a clock as minutes and hours. </a:t>
                      </a:r>
                      <a:endParaRPr sz="100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Tell time to the hour and half-hour, using analog and digital clocks. </a:t>
                      </a:r>
                      <a:endParaRPr sz="1000">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Describe the location of the hour hand relative to time to the hour and half-hour on an analog clock. </a:t>
                      </a:r>
                      <a:endParaRPr sz="1000">
                        <a:solidFill>
                          <a:srgbClr val="980000"/>
                        </a:solidFill>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Describe the location of the minute hand relative to time to the hour and half-hour on an analog clock. </a:t>
                      </a:r>
                      <a:endParaRPr sz="100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Match the time shown on a digital clock to an analog clock to the hour and half-hour. </a:t>
                      </a:r>
                      <a:endParaRPr sz="100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a:latin typeface="Georgia"/>
                          <a:ea typeface="Georgia"/>
                          <a:cs typeface="Georgia"/>
                          <a:sym typeface="Georgia"/>
                        </a:rPr>
                        <a:t>Identify specific days/dates on a calendar (e.g., What date is Saturday? How many Fridays are in October?). </a:t>
                      </a:r>
                      <a:endParaRPr sz="10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79" name="Google Shape;379;g2409e38af38_0_12"/>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indent="-292100">
              <a:lnSpc>
                <a:spcPct val="107916"/>
              </a:lnSpc>
              <a:buClr>
                <a:schemeClr val="lt1"/>
              </a:buClr>
              <a:buSzPts val="1000"/>
              <a:buFont typeface="Georgia"/>
              <a:buChar char="●"/>
            </a:pPr>
            <a:r>
              <a:rPr lang="en-US" sz="1000">
                <a:solidFill>
                  <a:schemeClr val="lt1"/>
                </a:solidFill>
                <a:latin typeface="Georgia"/>
                <a:ea typeface="Georgia"/>
                <a:cs typeface="Georgia"/>
                <a:sym typeface="Georgia"/>
              </a:rPr>
              <a:t>Describe the units of time represented on a clock as minutes and hours </a:t>
            </a:r>
            <a:endParaRPr sz="1000" b="1">
              <a:solidFill>
                <a:schemeClr val="lt1"/>
              </a:solidFill>
              <a:latin typeface="Georgia"/>
              <a:ea typeface="Georgia"/>
              <a:cs typeface="Georgia"/>
              <a:sym typeface="Georgia"/>
            </a:endParaRPr>
          </a:p>
          <a:p>
            <a:pPr marL="457200" indent="-292100">
              <a:lnSpc>
                <a:spcPct val="107916"/>
              </a:lnSpc>
              <a:buClr>
                <a:schemeClr val="lt1"/>
              </a:buClr>
              <a:buSzPts val="1000"/>
              <a:buFont typeface="Georgia"/>
              <a:buChar char="●"/>
            </a:pPr>
            <a:r>
              <a:rPr lang="en-US" sz="1000">
                <a:solidFill>
                  <a:schemeClr val="lt1"/>
                </a:solidFill>
                <a:latin typeface="Georgia"/>
                <a:ea typeface="Georgia"/>
                <a:cs typeface="Georgia"/>
                <a:sym typeface="Georgia"/>
              </a:rPr>
              <a:t>Describe the location of the minute hand and the hour hand relative to time to the hour and half-hour on analog clock</a:t>
            </a:r>
            <a:endParaRPr sz="800" b="1">
              <a:solidFill>
                <a:schemeClr val="lt1"/>
              </a:solidFill>
              <a:latin typeface="Georgia"/>
              <a:ea typeface="Georgia"/>
              <a:cs typeface="Georgia"/>
              <a:sym typeface="Georgia"/>
            </a:endParaRPr>
          </a:p>
          <a:p>
            <a:pPr marL="45720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380" name="Google Shape;380;g2409e38af38_0_1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860000">
            <a:off x="4353027" y="2806449"/>
            <a:ext cx="569993" cy="494978"/>
          </a:xfrm>
          <a:prstGeom prst="rect">
            <a:avLst/>
          </a:prstGeom>
          <a:noFill/>
          <a:ln>
            <a:noFill/>
          </a:ln>
        </p:spPr>
      </p:pic>
      <p:pic>
        <p:nvPicPr>
          <p:cNvPr id="381" name="Google Shape;381;g2409e38af38_0_1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740000">
            <a:off x="4292330" y="2104681"/>
            <a:ext cx="645742" cy="462815"/>
          </a:xfrm>
          <a:prstGeom prst="rect">
            <a:avLst/>
          </a:prstGeom>
          <a:noFill/>
          <a:ln>
            <a:noFill/>
          </a:ln>
        </p:spPr>
      </p:pic>
      <p:pic>
        <p:nvPicPr>
          <p:cNvPr id="19" name="Audio 18" descr="audio icon">
            <a:hlinkClick r:id="" action="ppaction://media"/>
            <a:extLst>
              <a:ext uri="{FF2B5EF4-FFF2-40B4-BE49-F238E27FC236}">
                <a16:creationId xmlns:a16="http://schemas.microsoft.com/office/drawing/2014/main" id="{0E91115C-9174-7191-E317-44E8CF1449E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2728"/>
    </mc:Choice>
    <mc:Fallback xmlns="">
      <p:transition spd="slow" advTm="32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2409e38af38_0_24"/>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lvl="0" algn="l" rtl="0">
              <a:lnSpc>
                <a:spcPct val="90000"/>
              </a:lnSpc>
              <a:spcBef>
                <a:spcPts val="0"/>
              </a:spcBef>
              <a:spcAft>
                <a:spcPts val="0"/>
              </a:spcAft>
              <a:buClr>
                <a:schemeClr val="lt1"/>
              </a:buClr>
              <a:buSzPct val="114084"/>
              <a:buFont typeface="Georgia"/>
              <a:buNone/>
            </a:pPr>
            <a:r>
              <a:rPr lang="en-US" sz="2840"/>
              <a:t>Standard 1.10 (2016) - Standard 1.MG.1 (2023) - 1 of 2                                                     </a:t>
            </a:r>
            <a:endParaRPr sz="2840"/>
          </a:p>
        </p:txBody>
      </p:sp>
      <p:graphicFrame>
        <p:nvGraphicFramePr>
          <p:cNvPr id="387" name="Google Shape;387;g2409e38af38_0_24"/>
          <p:cNvGraphicFramePr/>
          <p:nvPr>
            <p:extLst>
              <p:ext uri="{D42A27DB-BD31-4B8C-83A1-F6EECF244321}">
                <p14:modId xmlns:p14="http://schemas.microsoft.com/office/powerpoint/2010/main" val="894647636"/>
              </p:ext>
            </p:extLst>
          </p:nvPr>
        </p:nvGraphicFramePr>
        <p:xfrm>
          <a:off x="273050" y="693100"/>
          <a:ext cx="8597900" cy="3216400"/>
        </p:xfrm>
        <a:graphic>
          <a:graphicData uri="http://schemas.openxmlformats.org/drawingml/2006/table">
            <a:tbl>
              <a:tblPr firstRow="1">
                <a:noFill/>
                <a:tableStyleId>{547EDAA9-EE65-407B-A108-43758340CC41}</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370728994"/>
                  </a:ext>
                </a:extLst>
              </a:tr>
              <a:tr h="284225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1.10 The student will use nonstandard units to measure and compare length, weight, and volume.</a:t>
                      </a:r>
                      <a:endParaRPr sz="1000" b="1">
                        <a:latin typeface="Georgia"/>
                        <a:ea typeface="Georgia"/>
                        <a:cs typeface="Georgia"/>
                        <a:sym typeface="Georgia"/>
                      </a:endParaRPr>
                    </a:p>
                    <a:p>
                      <a:pPr marL="0" lvl="0" indent="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Measure the length of objects, using various nonstandard units (e.g., connecting cubes, paper clips, erasers).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Compare the length of two objects, using the terms </a:t>
                      </a:r>
                      <a:r>
                        <a:rPr lang="en-US" sz="1000" i="1">
                          <a:latin typeface="Georgia"/>
                          <a:ea typeface="Georgia"/>
                          <a:cs typeface="Georgia"/>
                          <a:sym typeface="Georgia"/>
                        </a:rPr>
                        <a:t>longer/shorter, taller/shorter, </a:t>
                      </a:r>
                      <a:r>
                        <a:rPr lang="en-US" sz="1000">
                          <a:latin typeface="Georgia"/>
                          <a:ea typeface="Georgia"/>
                          <a:cs typeface="Georgia"/>
                          <a:sym typeface="Georgia"/>
                        </a:rPr>
                        <a:t>or </a:t>
                      </a:r>
                      <a:r>
                        <a:rPr lang="en-US" sz="1000" i="1">
                          <a:latin typeface="Georgia"/>
                          <a:ea typeface="Georgia"/>
                          <a:cs typeface="Georgia"/>
                          <a:sym typeface="Georgia"/>
                        </a:rPr>
                        <a:t>same as</a:t>
                      </a:r>
                      <a:r>
                        <a:rPr lang="en-US" sz="1000">
                          <a:latin typeface="Georgia"/>
                          <a:ea typeface="Georgia"/>
                          <a:cs typeface="Georgia"/>
                          <a:sym typeface="Georgia"/>
                        </a:rPr>
                        <a:t>.</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Measure the weight of objects, using a balance or pan scale with various nonstandard units (e.g., paper clips, bean bags, cubes).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a balance scale or a pan scale as a tool for measuring weight.</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Compare the weight of two objects, using the terms </a:t>
                      </a:r>
                      <a:r>
                        <a:rPr lang="en-US" sz="1000" i="1">
                          <a:latin typeface="Georgia"/>
                          <a:ea typeface="Georgia"/>
                          <a:cs typeface="Georgia"/>
                          <a:sym typeface="Georgia"/>
                        </a:rPr>
                        <a:t>lighter, heavier</a:t>
                      </a:r>
                      <a:r>
                        <a:rPr lang="en-US" sz="1000">
                          <a:latin typeface="Georgia"/>
                          <a:ea typeface="Georgia"/>
                          <a:cs typeface="Georgia"/>
                          <a:sym typeface="Georgia"/>
                        </a:rPr>
                        <a:t>, or </a:t>
                      </a:r>
                      <a:r>
                        <a:rPr lang="en-US" sz="1000" i="1">
                          <a:latin typeface="Georgia"/>
                          <a:ea typeface="Georgia"/>
                          <a:cs typeface="Georgia"/>
                          <a:sym typeface="Georgia"/>
                        </a:rPr>
                        <a:t>the same</a:t>
                      </a:r>
                      <a:r>
                        <a:rPr lang="en-US" sz="1000">
                          <a:latin typeface="Georgia"/>
                          <a:ea typeface="Georgia"/>
                          <a:cs typeface="Georgia"/>
                          <a:sym typeface="Georgia"/>
                        </a:rPr>
                        <a:t>, using a balance scale.</a:t>
                      </a:r>
                      <a:endParaRPr sz="1000">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342900" lvl="0" indent="0" algn="l" rtl="0">
                        <a:spcBef>
                          <a:spcPts val="300"/>
                        </a:spcBef>
                        <a:spcAft>
                          <a:spcPts val="300"/>
                        </a:spcAft>
                        <a:buNone/>
                      </a:pP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dirty="0">
                          <a:solidFill>
                            <a:srgbClr val="202020"/>
                          </a:solidFill>
                          <a:latin typeface="Georgia"/>
                          <a:ea typeface="Georgia"/>
                          <a:cs typeface="Georgia"/>
                          <a:sym typeface="Georgia"/>
                        </a:rPr>
                        <a:t>1.MG.1  The student will reason mathematically using nonstandard units to measure and compare objects by length, weight, and volume.</a:t>
                      </a:r>
                      <a:endParaRPr sz="1000" b="1" dirty="0">
                        <a:solidFill>
                          <a:srgbClr val="202020"/>
                        </a:solidFill>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dirty="0">
                          <a:latin typeface="Georgia"/>
                          <a:ea typeface="Georgia"/>
                          <a:cs typeface="Georgia"/>
                          <a:sym typeface="Georgia"/>
                        </a:rPr>
                        <a:t>Use nonstandard units to measure the:</a:t>
                      </a:r>
                      <a:endParaRPr sz="1000" dirty="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dirty="0">
                          <a:latin typeface="Georgia"/>
                          <a:ea typeface="Georgia"/>
                          <a:cs typeface="Georgia"/>
                          <a:sym typeface="Georgia"/>
                        </a:rPr>
                        <a:t>lengths of two objects (units laid end to end with no gaps or overlaps) and compare the measurements using the terms longer/shorter, taller/shorter, or the same as;</a:t>
                      </a:r>
                      <a:endParaRPr sz="1000" dirty="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dirty="0">
                          <a:latin typeface="Georgia"/>
                          <a:ea typeface="Georgia"/>
                          <a:cs typeface="Georgia"/>
                          <a:sym typeface="Georgia"/>
                        </a:rPr>
                        <a:t>weights of two objects (using a balance scale or a pan scale) and compare the measurements using the terms lighter, heavier, or the same as; and</a:t>
                      </a:r>
                      <a:endParaRPr sz="1000" dirty="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dirty="0">
                          <a:latin typeface="Georgia"/>
                          <a:ea typeface="Georgia"/>
                          <a:cs typeface="Georgia"/>
                          <a:sym typeface="Georgia"/>
                        </a:rPr>
                        <a:t>volumes of two containers and compare the measurements using the terms more, less, or the same as.</a:t>
                      </a:r>
                      <a:endParaRPr sz="1000" dirty="0">
                        <a:latin typeface="Georgia"/>
                        <a:ea typeface="Georgia"/>
                        <a:cs typeface="Georgia"/>
                        <a:sym typeface="Georgia"/>
                      </a:endParaRPr>
                    </a:p>
                    <a:p>
                      <a:pPr marL="457200" lvl="0" indent="-292100" algn="l" rtl="0">
                        <a:spcBef>
                          <a:spcPts val="300"/>
                        </a:spcBef>
                        <a:spcAft>
                          <a:spcPts val="300"/>
                        </a:spcAft>
                        <a:buClr>
                          <a:srgbClr val="980000"/>
                        </a:buClr>
                        <a:buSzPts val="1000"/>
                        <a:buFont typeface="Georgia"/>
                        <a:buAutoNum type="alphaLcParenR"/>
                      </a:pPr>
                      <a:r>
                        <a:rPr lang="en-US" sz="1000" dirty="0">
                          <a:solidFill>
                            <a:srgbClr val="980000"/>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1"/>
                            </a:ext>
                          </a:extLst>
                        </a:rPr>
                        <a:t>Measure the length, weight, or volume of the same object or container with two different units and describe how and why the measurements differ.</a:t>
                      </a:r>
                      <a:endParaRPr sz="1000" dirty="0">
                        <a:solidFill>
                          <a:srgbClr val="980000"/>
                        </a:solidFill>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88" name="Google Shape;388;g2409e38af38_0_24"/>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indent="-292100">
              <a:lnSpc>
                <a:spcPct val="107916"/>
              </a:lnSpc>
              <a:buClr>
                <a:schemeClr val="lt1"/>
              </a:buClr>
              <a:buSzPts val="1000"/>
              <a:buFont typeface="Georgia"/>
              <a:buChar char="●"/>
            </a:pPr>
            <a:r>
              <a:rPr lang="en-US" sz="1000">
                <a:solidFill>
                  <a:schemeClr val="lt1"/>
                </a:solidFill>
                <a:latin typeface="Georgia"/>
                <a:ea typeface="Georgia"/>
                <a:cs typeface="Georgia"/>
                <a:sym typeface="Georgia"/>
              </a:rPr>
              <a:t>Measure the length, weight, or volume of the same object or container with two different units and describe how and why the measurements differ </a:t>
            </a:r>
            <a:endParaRPr sz="1000" b="1">
              <a:solidFill>
                <a:schemeClr val="lt1"/>
              </a:solidFill>
              <a:latin typeface="Georgia"/>
              <a:ea typeface="Georgia"/>
              <a:cs typeface="Georgia"/>
              <a:sym typeface="Georgia"/>
            </a:endParaRPr>
          </a:p>
          <a:p>
            <a:pPr marL="45720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389" name="Google Shape;389;g2409e38af38_0_2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573476">
            <a:off x="4292071" y="3338148"/>
            <a:ext cx="695325" cy="571500"/>
          </a:xfrm>
          <a:prstGeom prst="rect">
            <a:avLst/>
          </a:prstGeom>
          <a:noFill/>
          <a:ln>
            <a:noFill/>
          </a:ln>
        </p:spPr>
      </p:pic>
      <p:pic>
        <p:nvPicPr>
          <p:cNvPr id="10" name="Audio 9" descr="audio icon">
            <a:hlinkClick r:id="" action="ppaction://media"/>
            <a:extLst>
              <a:ext uri="{FF2B5EF4-FFF2-40B4-BE49-F238E27FC236}">
                <a16:creationId xmlns:a16="http://schemas.microsoft.com/office/drawing/2014/main" id="{C032935F-FFD0-8786-ED27-6D748371833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5815"/>
    </mc:Choice>
    <mc:Fallback xmlns="">
      <p:transition spd="slow" advTm="55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409e38af38_0_31"/>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lvl="0" algn="l" rtl="0">
              <a:lnSpc>
                <a:spcPct val="90000"/>
              </a:lnSpc>
              <a:spcBef>
                <a:spcPts val="0"/>
              </a:spcBef>
              <a:spcAft>
                <a:spcPts val="0"/>
              </a:spcAft>
              <a:buClr>
                <a:schemeClr val="lt1"/>
              </a:buClr>
              <a:buSzPct val="114084"/>
              <a:buFont typeface="Georgia"/>
              <a:buNone/>
            </a:pPr>
            <a:r>
              <a:rPr lang="en-US" sz="2840"/>
              <a:t>Standard 1.10 (2016) - Standard 1.MG.1 (2023) - 2 of 2                                                     </a:t>
            </a:r>
            <a:endParaRPr sz="2840"/>
          </a:p>
        </p:txBody>
      </p:sp>
      <p:graphicFrame>
        <p:nvGraphicFramePr>
          <p:cNvPr id="395" name="Google Shape;395;g2409e38af38_0_31"/>
          <p:cNvGraphicFramePr/>
          <p:nvPr>
            <p:extLst>
              <p:ext uri="{D42A27DB-BD31-4B8C-83A1-F6EECF244321}">
                <p14:modId xmlns:p14="http://schemas.microsoft.com/office/powerpoint/2010/main" val="1203565566"/>
              </p:ext>
            </p:extLst>
          </p:nvPr>
        </p:nvGraphicFramePr>
        <p:xfrm>
          <a:off x="273050" y="693100"/>
          <a:ext cx="8597900" cy="3216400"/>
        </p:xfrm>
        <a:graphic>
          <a:graphicData uri="http://schemas.openxmlformats.org/drawingml/2006/table">
            <a:tbl>
              <a:tblPr firstRow="1">
                <a:noFill/>
                <a:tableStyleId>{547EDAA9-EE65-407B-A108-43758340CC41}</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994405616"/>
                  </a:ext>
                </a:extLst>
              </a:tr>
              <a:tr h="284225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2"/>
                            </a:ext>
                          </a:extLst>
                        </a:rPr>
                        <a:t>1.10 The student will use nonstandard units to measure and compare length, weight, and volume.</a:t>
                      </a:r>
                      <a:endParaRPr sz="1000" b="1">
                        <a:latin typeface="Georgia"/>
                        <a:ea typeface="Georgia"/>
                        <a:cs typeface="Georgia"/>
                        <a:sym typeface="Georgia"/>
                      </a:endParaRPr>
                    </a:p>
                    <a:p>
                      <a:pPr marL="0" lvl="0" indent="0" algn="l" rtl="0">
                        <a:spcBef>
                          <a:spcPts val="0"/>
                        </a:spcBef>
                        <a:spcAft>
                          <a:spcPts val="0"/>
                        </a:spcAft>
                        <a:buNone/>
                      </a:pP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Measure the volume of objects, using various nonstandard units (e.g., connecting cubes, blocks, rice, water).</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Compare the volumes of two containers to determine whether the volume of one is </a:t>
                      </a:r>
                      <a:r>
                        <a:rPr lang="en-US" sz="1000" i="1">
                          <a:latin typeface="Georgia"/>
                          <a:ea typeface="Georgia"/>
                          <a:cs typeface="Georgia"/>
                          <a:sym typeface="Georgia"/>
                        </a:rPr>
                        <a:t>more</a:t>
                      </a:r>
                      <a:r>
                        <a:rPr lang="en-US" sz="1000">
                          <a:latin typeface="Georgia"/>
                          <a:ea typeface="Georgia"/>
                          <a:cs typeface="Georgia"/>
                          <a:sym typeface="Georgia"/>
                        </a:rPr>
                        <a:t>, </a:t>
                      </a:r>
                      <a:r>
                        <a:rPr lang="en-US" sz="1000" i="1">
                          <a:latin typeface="Georgia"/>
                          <a:ea typeface="Georgia"/>
                          <a:cs typeface="Georgia"/>
                          <a:sym typeface="Georgia"/>
                        </a:rPr>
                        <a:t>less</a:t>
                      </a:r>
                      <a:r>
                        <a:rPr lang="en-US" sz="1000">
                          <a:latin typeface="Georgia"/>
                          <a:ea typeface="Georgia"/>
                          <a:cs typeface="Georgia"/>
                          <a:sym typeface="Georgia"/>
                        </a:rPr>
                        <a:t>, or </a:t>
                      </a:r>
                      <a:r>
                        <a:rPr lang="en-US" sz="1000" i="1">
                          <a:latin typeface="Georgia"/>
                          <a:ea typeface="Georgia"/>
                          <a:cs typeface="Georgia"/>
                          <a:sym typeface="Georgia"/>
                        </a:rPr>
                        <a:t>equivalent to</a:t>
                      </a:r>
                      <a:r>
                        <a:rPr lang="en-US" sz="1000">
                          <a:latin typeface="Georgia"/>
                          <a:ea typeface="Georgia"/>
                          <a:cs typeface="Georgia"/>
                          <a:sym typeface="Georgia"/>
                        </a:rPr>
                        <a:t> the other, using nonstandard units of measure (e.g., a spoonful or scoopful of rice, sand, jellybeans).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Compare the volumes of two containers to determine whether the volume of one is </a:t>
                      </a:r>
                      <a:r>
                        <a:rPr lang="en-US" sz="1000" i="1">
                          <a:latin typeface="Georgia"/>
                          <a:ea typeface="Georgia"/>
                          <a:cs typeface="Georgia"/>
                          <a:sym typeface="Georgia"/>
                        </a:rPr>
                        <a:t>more</a:t>
                      </a:r>
                      <a:r>
                        <a:rPr lang="en-US" sz="1000">
                          <a:latin typeface="Georgia"/>
                          <a:ea typeface="Georgia"/>
                          <a:cs typeface="Georgia"/>
                          <a:sym typeface="Georgia"/>
                        </a:rPr>
                        <a:t>, </a:t>
                      </a:r>
                      <a:r>
                        <a:rPr lang="en-US" sz="1000" i="1">
                          <a:latin typeface="Georgia"/>
                          <a:ea typeface="Georgia"/>
                          <a:cs typeface="Georgia"/>
                          <a:sym typeface="Georgia"/>
                        </a:rPr>
                        <a:t>less</a:t>
                      </a:r>
                      <a:r>
                        <a:rPr lang="en-US" sz="1000">
                          <a:latin typeface="Georgia"/>
                          <a:ea typeface="Georgia"/>
                          <a:cs typeface="Georgia"/>
                          <a:sym typeface="Georgia"/>
                        </a:rPr>
                        <a:t>, or </a:t>
                      </a:r>
                      <a:r>
                        <a:rPr lang="en-US" sz="1000" i="1">
                          <a:latin typeface="Georgia"/>
                          <a:ea typeface="Georgia"/>
                          <a:cs typeface="Georgia"/>
                          <a:sym typeface="Georgia"/>
                        </a:rPr>
                        <a:t>equivalent to</a:t>
                      </a:r>
                      <a:r>
                        <a:rPr lang="en-US" sz="1000">
                          <a:latin typeface="Georgia"/>
                          <a:ea typeface="Georgia"/>
                          <a:cs typeface="Georgia"/>
                          <a:sym typeface="Georgia"/>
                        </a:rPr>
                        <a:t> the other by pouring the contents of one container into the other. </a:t>
                      </a:r>
                      <a:endParaRPr sz="1000">
                        <a:latin typeface="Georgia"/>
                        <a:ea typeface="Georgia"/>
                        <a:cs typeface="Georgia"/>
                        <a:sym typeface="Georgia"/>
                      </a:endParaRPr>
                    </a:p>
                    <a:p>
                      <a:pPr marL="342900" lvl="0" indent="0" algn="l" rtl="0">
                        <a:spcBef>
                          <a:spcPts val="300"/>
                        </a:spcBef>
                        <a:spcAft>
                          <a:spcPts val="300"/>
                        </a:spcAft>
                        <a:buNone/>
                      </a:pP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96" name="Google Shape;396;g2409e38af38_0_31"/>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Measure the length, weight, or volume of the same object or container with two different units and describe how and why the measurements differ</a:t>
            </a:r>
            <a:endParaRPr sz="1000">
              <a:solidFill>
                <a:schemeClr val="lt1"/>
              </a:solidFill>
              <a:latin typeface="Georgia"/>
              <a:ea typeface="Georgia"/>
              <a:cs typeface="Georgia"/>
              <a:sym typeface="Georgia"/>
            </a:endParaRPr>
          </a:p>
          <a:p>
            <a:pPr marL="45720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6" name="Audio 5" descr="audio icon">
            <a:hlinkClick r:id="" action="ppaction://media"/>
            <a:extLst>
              <a:ext uri="{FF2B5EF4-FFF2-40B4-BE49-F238E27FC236}">
                <a16:creationId xmlns:a16="http://schemas.microsoft.com/office/drawing/2014/main" id="{8D926521-453C-5371-D32B-0E60155B58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560"/>
    </mc:Choice>
    <mc:Fallback xmlns="">
      <p:transition spd="slow" advTm="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
          <p:cNvSpPr txBox="1">
            <a:spLocks noGrp="1"/>
          </p:cNvSpPr>
          <p:nvPr>
            <p:ph type="title"/>
          </p:nvPr>
        </p:nvSpPr>
        <p:spPr>
          <a:xfrm>
            <a:off x="0" y="0"/>
            <a:ext cx="9144000" cy="719528"/>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600"/>
              <a:buFont typeface="Georgia"/>
              <a:buNone/>
            </a:pPr>
            <a:r>
              <a:rPr lang="en-US"/>
              <a:t>Agenda</a:t>
            </a:r>
            <a:endParaRPr/>
          </a:p>
        </p:txBody>
      </p:sp>
      <p:sp>
        <p:nvSpPr>
          <p:cNvPr id="179" name="Google Shape;179;p3"/>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lnSpcReduction="10000"/>
          </a:bodyPr>
          <a:lstStyle/>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2023 Mathematics Standards of Learning Focus</a:t>
            </a:r>
          </a:p>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Standards of Learning Supporting Documents</a:t>
            </a:r>
            <a:endParaRPr lang="en-US">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Standards of Learning Document</a:t>
            </a:r>
            <a:endParaRPr lang="en-US">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Overview of Revisions (2016 to 2023 Mathematics Standards of Learning) document </a:t>
            </a:r>
          </a:p>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Comparison of 2016 to 2023 Standards</a:t>
            </a:r>
            <a:endParaRPr>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Number and Number Sense</a:t>
            </a:r>
          </a:p>
          <a:p>
            <a:pPr marL="914400" lvl="1" indent="-317500" algn="l" rtl="0">
              <a:lnSpc>
                <a:spcPct val="90000"/>
              </a:lnSpc>
              <a:spcBef>
                <a:spcPts val="400"/>
              </a:spcBef>
              <a:spcAft>
                <a:spcPts val="0"/>
              </a:spcAft>
              <a:buSzPts val="1400"/>
              <a:buChar char="-"/>
            </a:pPr>
            <a:r>
              <a:rPr lang="en-US">
                <a:solidFill>
                  <a:srgbClr val="000000"/>
                </a:solidFill>
                <a:latin typeface="Georgia" panose="02040502050405020303" pitchFamily="18" charset="0"/>
              </a:rPr>
              <a:t>Computation and Estimation</a:t>
            </a: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Measurement and Geometry</a:t>
            </a:r>
          </a:p>
          <a:p>
            <a:pPr marL="914400" lvl="1" indent="-317500" algn="l" rtl="0">
              <a:lnSpc>
                <a:spcPct val="90000"/>
              </a:lnSpc>
              <a:spcBef>
                <a:spcPts val="400"/>
              </a:spcBef>
              <a:spcAft>
                <a:spcPts val="0"/>
              </a:spcAft>
              <a:buSzPts val="1400"/>
              <a:buChar char="-"/>
            </a:pPr>
            <a:r>
              <a:rPr lang="en-US">
                <a:solidFill>
                  <a:srgbClr val="000000"/>
                </a:solidFill>
                <a:latin typeface="Georgia" panose="02040502050405020303" pitchFamily="18" charset="0"/>
              </a:rPr>
              <a:t>Probability and Statistics</a:t>
            </a: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Patterns, Functions, and Algebra</a:t>
            </a:r>
          </a:p>
          <a:p>
            <a:pPr marL="914400" lvl="1" indent="-317500" algn="l" rtl="0">
              <a:lnSpc>
                <a:spcPct val="90000"/>
              </a:lnSpc>
              <a:spcBef>
                <a:spcPts val="400"/>
              </a:spcBef>
              <a:spcAft>
                <a:spcPts val="0"/>
              </a:spcAft>
              <a:buSzPts val="1400"/>
              <a:buChar char="-"/>
            </a:pPr>
            <a:endParaRPr>
              <a:solidFill>
                <a:srgbClr val="000000"/>
              </a:solidFill>
              <a:latin typeface="Georgia" panose="02040502050405020303" pitchFamily="18" charset="0"/>
            </a:endParaRPr>
          </a:p>
        </p:txBody>
      </p:sp>
      <p:pic>
        <p:nvPicPr>
          <p:cNvPr id="2" name="Picture 1" descr="Virginia Department of Education Graphic">
            <a:extLst>
              <a:ext uri="{FF2B5EF4-FFF2-40B4-BE49-F238E27FC236}">
                <a16:creationId xmlns:a16="http://schemas.microsoft.com/office/drawing/2014/main" id="{9ADE9C3F-28E1-EE1A-DDFB-435F0CBC5FA8}"/>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6" name="Audio 5" descr="audio icon">
            <a:hlinkClick r:id="" action="ppaction://media"/>
            <a:extLst>
              <a:ext uri="{FF2B5EF4-FFF2-40B4-BE49-F238E27FC236}">
                <a16:creationId xmlns:a16="http://schemas.microsoft.com/office/drawing/2014/main" id="{4A4C2145-EC4D-4DA3-8C63-1E9EA28EB9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981734607"/>
      </p:ext>
    </p:extLst>
  </p:cSld>
  <p:clrMapOvr>
    <a:masterClrMapping/>
  </p:clrMapOvr>
  <mc:AlternateContent xmlns:mc="http://schemas.openxmlformats.org/markup-compatibility/2006" xmlns:p14="http://schemas.microsoft.com/office/powerpoint/2010/main">
    <mc:Choice Requires="p14">
      <p:transition spd="slow" p14:dur="2000" advTm="26094"/>
    </mc:Choice>
    <mc:Fallback xmlns="">
      <p:transition spd="slow" advTm="26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2409e38af38_0_4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lvl="0" algn="l" rtl="0">
              <a:lnSpc>
                <a:spcPct val="90000"/>
              </a:lnSpc>
              <a:spcBef>
                <a:spcPts val="0"/>
              </a:spcBef>
              <a:spcAft>
                <a:spcPts val="0"/>
              </a:spcAft>
              <a:buClr>
                <a:schemeClr val="lt1"/>
              </a:buClr>
              <a:buSzPts val="3240"/>
              <a:buFont typeface="Georgia"/>
              <a:buNone/>
            </a:pPr>
            <a:r>
              <a:rPr lang="en-US" sz="2840"/>
              <a:t>Standard 1.11 (2016) - Standard 1.MG.2 (2023)  - 1 of 2                                                   </a:t>
            </a:r>
            <a:endParaRPr sz="2840"/>
          </a:p>
        </p:txBody>
      </p:sp>
      <p:graphicFrame>
        <p:nvGraphicFramePr>
          <p:cNvPr id="403" name="Google Shape;403;g2409e38af38_0_40"/>
          <p:cNvGraphicFramePr/>
          <p:nvPr>
            <p:extLst>
              <p:ext uri="{D42A27DB-BD31-4B8C-83A1-F6EECF244321}">
                <p14:modId xmlns:p14="http://schemas.microsoft.com/office/powerpoint/2010/main" val="2473900146"/>
              </p:ext>
            </p:extLst>
          </p:nvPr>
        </p:nvGraphicFramePr>
        <p:xfrm>
          <a:off x="273050" y="693100"/>
          <a:ext cx="8597900" cy="3300200"/>
        </p:xfrm>
        <a:graphic>
          <a:graphicData uri="http://schemas.openxmlformats.org/drawingml/2006/table">
            <a:tbl>
              <a:tblPr firstRow="1">
                <a:noFill/>
                <a:tableStyleId>{547EDAA9-EE65-407B-A108-43758340CC41}</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869264658"/>
                  </a:ext>
                </a:extLst>
              </a:tr>
              <a:tr h="284225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1.11 The student will</a:t>
                      </a:r>
                      <a:endParaRPr sz="1000" b="1">
                        <a:latin typeface="Georgia"/>
                        <a:ea typeface="Georgia"/>
                        <a:cs typeface="Georgia"/>
                        <a:sym typeface="Georgia"/>
                      </a:endParaRPr>
                    </a:p>
                    <a:p>
                      <a:pPr marL="400050" lvl="0" indent="-292100" algn="l" rtl="0">
                        <a:lnSpc>
                          <a:spcPct val="115000"/>
                        </a:lnSpc>
                        <a:spcBef>
                          <a:spcPts val="0"/>
                        </a:spcBef>
                        <a:spcAft>
                          <a:spcPts val="0"/>
                        </a:spcAft>
                        <a:buSzPts val="1000"/>
                        <a:buFont typeface="Georgia"/>
                        <a:buAutoNum type="alphaLcParenR"/>
                      </a:pPr>
                      <a:r>
                        <a:rPr lang="en-US" sz="1000" b="1">
                          <a:latin typeface="Georgia"/>
                          <a:ea typeface="Georgia"/>
                          <a:cs typeface="Georgia"/>
                          <a:sym typeface="Georgia"/>
                        </a:rPr>
                        <a:t>identify, trace, describe, and sort plane figures (triangles, squares, rectangles, and circles) according to number of sides, vertices, and angles; and</a:t>
                      </a:r>
                      <a:endParaRPr sz="1000">
                        <a:latin typeface="Georgia"/>
                        <a:ea typeface="Georgia"/>
                        <a:cs typeface="Georgia"/>
                        <a:sym typeface="Georgia"/>
                      </a:endParaRPr>
                    </a:p>
                    <a:p>
                      <a:pPr marL="400050" lvl="0" indent="-292100" algn="l" rtl="0">
                        <a:lnSpc>
                          <a:spcPct val="115000"/>
                        </a:lnSpc>
                        <a:spcBef>
                          <a:spcPts val="0"/>
                        </a:spcBef>
                        <a:spcAft>
                          <a:spcPts val="0"/>
                        </a:spcAft>
                        <a:buSzPts val="1000"/>
                        <a:buFont typeface="Georgia"/>
                        <a:buAutoNum type="alphaLcParenR"/>
                      </a:pPr>
                      <a:r>
                        <a:rPr lang="en-US" sz="1000" b="1">
                          <a:latin typeface="Georgia"/>
                          <a:ea typeface="Georgia"/>
                          <a:cs typeface="Georgia"/>
                          <a:sym typeface="Georgia"/>
                        </a:rPr>
                        <a:t>identify and describe representations of circles, squares, rectangles, and triangles in different environments, regardless of orientation, and explain reasoning.</a:t>
                      </a:r>
                      <a:endParaRPr sz="1000">
                        <a:latin typeface="Georgia"/>
                        <a:ea typeface="Georgia"/>
                        <a:cs typeface="Georgia"/>
                        <a:sym typeface="Georgia"/>
                      </a:endParaRPr>
                    </a:p>
                    <a:p>
                      <a:pPr marL="228600" lvl="0" indent="-22860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Identify the name of the plane figure when given information about the number of sides, vertices, and angles.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Trace triangles, squares, rectangles, and circles.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Describe a circle using terms such as </a:t>
                      </a:r>
                      <a:r>
                        <a:rPr lang="en-US" sz="1000" i="1">
                          <a:latin typeface="Georgia"/>
                          <a:ea typeface="Georgia"/>
                          <a:cs typeface="Georgia"/>
                          <a:sym typeface="Georgia"/>
                        </a:rPr>
                        <a:t>round</a:t>
                      </a:r>
                      <a:r>
                        <a:rPr lang="en-US" sz="1000">
                          <a:latin typeface="Georgia"/>
                          <a:ea typeface="Georgia"/>
                          <a:cs typeface="Georgia"/>
                          <a:sym typeface="Georgia"/>
                        </a:rPr>
                        <a:t> and </a:t>
                      </a:r>
                      <a:r>
                        <a:rPr lang="en-US" sz="1000" i="1">
                          <a:latin typeface="Georgia"/>
                          <a:ea typeface="Georgia"/>
                          <a:cs typeface="Georgia"/>
                          <a:sym typeface="Georgia"/>
                        </a:rPr>
                        <a:t>curved</a:t>
                      </a:r>
                      <a:r>
                        <a:rPr lang="en-US" sz="1000">
                          <a:latin typeface="Georgia"/>
                          <a:ea typeface="Georgia"/>
                          <a:cs typeface="Georgia"/>
                          <a:sym typeface="Georgia"/>
                        </a:rPr>
                        <a:t>.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Describe triangles, squares, and rectangles by the number of sides, vertices, and angles. (a)</a:t>
                      </a:r>
                      <a:endParaRPr sz="1000">
                        <a:latin typeface="Georgia"/>
                        <a:ea typeface="Georgia"/>
                        <a:cs typeface="Georgia"/>
                        <a:sym typeface="Georgia"/>
                      </a:endParaRPr>
                    </a:p>
                    <a:p>
                      <a:pPr marL="0" lvl="0" indent="0" algn="l" rtl="0">
                        <a:spcBef>
                          <a:spcPts val="300"/>
                        </a:spcBef>
                        <a:spcAft>
                          <a:spcPts val="300"/>
                        </a:spcAft>
                        <a:buNone/>
                      </a:pP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1.MG.2  The student will describe, sort, draw, and name plane figures (circles, triangles, squares, and rectangles), and compose larger plane figures by combining simple plane figures.</a:t>
                      </a:r>
                      <a:endParaRPr sz="1000" b="1">
                        <a:solidFill>
                          <a:srgbClr val="202020"/>
                        </a:solidFill>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a:latin typeface="Georgia"/>
                          <a:ea typeface="Georgia"/>
                          <a:cs typeface="Georgia"/>
                          <a:sym typeface="Georgia"/>
                        </a:rPr>
                        <a:t>Describe triangles, squares, and rectangles using the terms sides, vertices, and angles. Describe a circle using terms such as </a:t>
                      </a:r>
                      <a:r>
                        <a:rPr lang="en-US" sz="1000" i="1">
                          <a:latin typeface="Georgia"/>
                          <a:ea typeface="Georgia"/>
                          <a:cs typeface="Georgia"/>
                          <a:sym typeface="Georgia"/>
                        </a:rPr>
                        <a:t>round</a:t>
                      </a:r>
                      <a:r>
                        <a:rPr lang="en-US" sz="1000">
                          <a:latin typeface="Georgia"/>
                          <a:ea typeface="Georgia"/>
                          <a:cs typeface="Georgia"/>
                          <a:sym typeface="Georgia"/>
                        </a:rPr>
                        <a:t> and </a:t>
                      </a:r>
                      <a:r>
                        <a:rPr lang="en-US" sz="1000" i="1">
                          <a:latin typeface="Georgia"/>
                          <a:ea typeface="Georgia"/>
                          <a:cs typeface="Georgia"/>
                          <a:sym typeface="Georgia"/>
                        </a:rPr>
                        <a:t>curved</a:t>
                      </a:r>
                      <a:r>
                        <a:rPr lang="en-US" sz="1000">
                          <a:latin typeface="Georgia"/>
                          <a:ea typeface="Georgia"/>
                          <a:cs typeface="Georgia"/>
                          <a:sym typeface="Georgia"/>
                        </a:rPr>
                        <a:t>.</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Sort plane figures based on their characteristics (e.g.,</a:t>
                      </a:r>
                      <a:r>
                        <a:rPr lang="en-US" sz="1000">
                          <a:solidFill>
                            <a:srgbClr val="7030A0"/>
                          </a:solidFill>
                          <a:latin typeface="Georgia"/>
                          <a:ea typeface="Georgia"/>
                          <a:cs typeface="Georgia"/>
                          <a:sym typeface="Georgia"/>
                        </a:rPr>
                        <a:t> </a:t>
                      </a:r>
                      <a:r>
                        <a:rPr lang="en-US" sz="1000">
                          <a:latin typeface="Georgia"/>
                          <a:ea typeface="Georgia"/>
                          <a:cs typeface="Georgia"/>
                          <a:sym typeface="Georgia"/>
                        </a:rPr>
                        <a:t>number of sides, vertices, angles, curved).</a:t>
                      </a:r>
                      <a:endParaRPr sz="1000">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Draw and name the plane figure (circle, square, rectangle, triangle) when given information about the number of sides, vertices, and angles.</a:t>
                      </a:r>
                      <a:endParaRPr sz="100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Identify, name, and describe representations of circles, squares, rectangles, and triangles, regardless of orientation, in different environments and explain reasoning.</a:t>
                      </a: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04" name="Google Shape;404;g2409e38af38_0_40"/>
          <p:cNvSpPr txBox="1"/>
          <p:nvPr/>
        </p:nvSpPr>
        <p:spPr>
          <a:xfrm>
            <a:off x="0" y="4289500"/>
            <a:ext cx="9144000" cy="8541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indent="-292100">
              <a:lnSpc>
                <a:spcPct val="107916"/>
              </a:lnSpc>
              <a:buClr>
                <a:schemeClr val="lt1"/>
              </a:buClr>
              <a:buSzPts val="1000"/>
              <a:buFont typeface="Georgia"/>
              <a:buChar char="●"/>
            </a:pPr>
            <a:r>
              <a:rPr lang="en-US" sz="1000">
                <a:solidFill>
                  <a:schemeClr val="lt1"/>
                </a:solidFill>
                <a:latin typeface="Georgia"/>
                <a:ea typeface="Georgia"/>
                <a:cs typeface="Georgia"/>
                <a:sym typeface="Georgia"/>
              </a:rPr>
              <a:t>Trace triangles, squares, rectangles, and circles has been deleted</a:t>
            </a:r>
            <a:endParaRPr sz="1000">
              <a:solidFill>
                <a:schemeClr val="lt1"/>
              </a:solidFill>
              <a:latin typeface="Georgia"/>
              <a:ea typeface="Georgia"/>
              <a:cs typeface="Georgia"/>
              <a:sym typeface="Georgia"/>
            </a:endParaRPr>
          </a:p>
          <a:p>
            <a:pPr marL="457200" indent="-292100">
              <a:lnSpc>
                <a:spcPct val="107916"/>
              </a:lnSpc>
              <a:buClr>
                <a:schemeClr val="lt1"/>
              </a:buClr>
              <a:buSzPts val="1000"/>
              <a:buFont typeface="Georgia"/>
              <a:buChar char="●"/>
            </a:pPr>
            <a:r>
              <a:rPr lang="en-US" sz="1000">
                <a:solidFill>
                  <a:schemeClr val="lt1"/>
                </a:solidFill>
                <a:latin typeface="Georgia"/>
                <a:ea typeface="Georgia"/>
                <a:cs typeface="Georgia"/>
                <a:sym typeface="Georgia"/>
              </a:rPr>
              <a:t>Draw and name the plane figure (circle, square, rectangle, triangle) when given information about the number of sides, vertices, and angles </a:t>
            </a:r>
            <a:endParaRPr sz="1000" b="1">
              <a:solidFill>
                <a:schemeClr val="lt1"/>
              </a:solidFill>
              <a:latin typeface="Georgia"/>
              <a:ea typeface="Georgia"/>
              <a:cs typeface="Georgia"/>
              <a:sym typeface="Georgia"/>
            </a:endParaRPr>
          </a:p>
          <a:p>
            <a:pPr marL="45720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405" name="Google Shape;405;g2409e38af38_0_4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2040000">
            <a:off x="4284507" y="2826040"/>
            <a:ext cx="695325" cy="571500"/>
          </a:xfrm>
          <a:prstGeom prst="rect">
            <a:avLst/>
          </a:prstGeom>
          <a:noFill/>
          <a:ln>
            <a:noFill/>
          </a:ln>
        </p:spPr>
      </p:pic>
      <p:pic>
        <p:nvPicPr>
          <p:cNvPr id="11" name="Audio 10" descr="audio icon">
            <a:hlinkClick r:id="" action="ppaction://media"/>
            <a:extLst>
              <a:ext uri="{FF2B5EF4-FFF2-40B4-BE49-F238E27FC236}">
                <a16:creationId xmlns:a16="http://schemas.microsoft.com/office/drawing/2014/main" id="{118BAFBB-6B02-CCAD-1674-A84007ABD71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6377"/>
    </mc:Choice>
    <mc:Fallback xmlns="">
      <p:transition spd="slow" advTm="36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27af1adf941_0_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lvl="0" algn="l" rtl="0">
              <a:lnSpc>
                <a:spcPct val="90000"/>
              </a:lnSpc>
              <a:spcBef>
                <a:spcPts val="0"/>
              </a:spcBef>
              <a:spcAft>
                <a:spcPts val="0"/>
              </a:spcAft>
              <a:buClr>
                <a:schemeClr val="lt1"/>
              </a:buClr>
              <a:buSzPts val="3240"/>
              <a:buFont typeface="Georgia"/>
              <a:buNone/>
            </a:pPr>
            <a:r>
              <a:rPr lang="en-US" sz="2840"/>
              <a:t>Standard 1.11 (2016) - Standard 1.MG.2 (2023) - 2 of 2                                                     </a:t>
            </a:r>
            <a:endParaRPr sz="2840"/>
          </a:p>
        </p:txBody>
      </p:sp>
      <p:graphicFrame>
        <p:nvGraphicFramePr>
          <p:cNvPr id="411" name="Google Shape;411;g27af1adf941_0_0"/>
          <p:cNvGraphicFramePr/>
          <p:nvPr>
            <p:extLst>
              <p:ext uri="{D42A27DB-BD31-4B8C-83A1-F6EECF244321}">
                <p14:modId xmlns:p14="http://schemas.microsoft.com/office/powerpoint/2010/main" val="1665611397"/>
              </p:ext>
            </p:extLst>
          </p:nvPr>
        </p:nvGraphicFramePr>
        <p:xfrm>
          <a:off x="273050" y="693100"/>
          <a:ext cx="8597900" cy="3216400"/>
        </p:xfrm>
        <a:graphic>
          <a:graphicData uri="http://schemas.openxmlformats.org/drawingml/2006/table">
            <a:tbl>
              <a:tblPr firstRow="1">
                <a:noFill/>
                <a:tableStyleId>{547EDAA9-EE65-407B-A108-43758340CC41}</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4200824763"/>
                  </a:ext>
                </a:extLst>
              </a:tr>
              <a:tr h="284225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1.11 The student will</a:t>
                      </a:r>
                      <a:endParaRPr sz="1000" b="1">
                        <a:latin typeface="Georgia"/>
                        <a:ea typeface="Georgia"/>
                        <a:cs typeface="Georgia"/>
                        <a:sym typeface="Georgia"/>
                      </a:endParaRPr>
                    </a:p>
                    <a:p>
                      <a:pPr marL="400050" lvl="0" indent="-292100" algn="l" rtl="0">
                        <a:lnSpc>
                          <a:spcPct val="115000"/>
                        </a:lnSpc>
                        <a:spcBef>
                          <a:spcPts val="0"/>
                        </a:spcBef>
                        <a:spcAft>
                          <a:spcPts val="0"/>
                        </a:spcAft>
                        <a:buSzPts val="1000"/>
                        <a:buFont typeface="Georgia"/>
                        <a:buAutoNum type="alphaLcParenR"/>
                      </a:pPr>
                      <a:r>
                        <a:rPr lang="en-US" sz="1000" b="1">
                          <a:latin typeface="Georgia"/>
                          <a:ea typeface="Georgia"/>
                          <a:cs typeface="Georgia"/>
                          <a:sym typeface="Georgia"/>
                        </a:rPr>
                        <a:t>identify, trace, describe, and sort plane figures (triangles, squares, rectangles, and circles) according to number of sides, vertices, and angles; and</a:t>
                      </a:r>
                      <a:endParaRPr sz="1000">
                        <a:latin typeface="Georgia"/>
                        <a:ea typeface="Georgia"/>
                        <a:cs typeface="Georgia"/>
                        <a:sym typeface="Georgia"/>
                      </a:endParaRPr>
                    </a:p>
                    <a:p>
                      <a:pPr marL="400050" lvl="0" indent="-292100" algn="l" rtl="0">
                        <a:lnSpc>
                          <a:spcPct val="115000"/>
                        </a:lnSpc>
                        <a:spcBef>
                          <a:spcPts val="0"/>
                        </a:spcBef>
                        <a:spcAft>
                          <a:spcPts val="0"/>
                        </a:spcAft>
                        <a:buSzPts val="1000"/>
                        <a:buFont typeface="Georgia"/>
                        <a:buAutoNum type="alphaLcParenR"/>
                      </a:pPr>
                      <a:r>
                        <a:rPr lang="en-US" sz="1000" b="1">
                          <a:latin typeface="Georgia"/>
                          <a:ea typeface="Georgia"/>
                          <a:cs typeface="Georgia"/>
                          <a:sym typeface="Georgia"/>
                        </a:rPr>
                        <a:t>identify and describe representations of circles, squares, rectangles, and triangles in different environments, regardless of orientation, and explain reasoning.</a:t>
                      </a:r>
                      <a:endParaRPr sz="1000">
                        <a:latin typeface="Georgia"/>
                        <a:ea typeface="Georgia"/>
                        <a:cs typeface="Georgia"/>
                        <a:sym typeface="Georgia"/>
                      </a:endParaRPr>
                    </a:p>
                    <a:p>
                      <a:pPr marL="0" lvl="0" indent="0" algn="l" rtl="0">
                        <a:spcBef>
                          <a:spcPts val="0"/>
                        </a:spcBef>
                        <a:spcAft>
                          <a:spcPts val="0"/>
                        </a:spcAft>
                        <a:buNone/>
                      </a:pPr>
                      <a:endParaRPr sz="1000">
                        <a:latin typeface="Georgia"/>
                        <a:ea typeface="Georgia"/>
                        <a:cs typeface="Georgia"/>
                        <a:sym typeface="Georgia"/>
                      </a:endParaRPr>
                    </a:p>
                    <a:p>
                      <a:pPr marL="398463" lvl="0" indent="-279400" algn="l" rtl="0">
                        <a:spcBef>
                          <a:spcPts val="300"/>
                        </a:spcBef>
                        <a:spcAft>
                          <a:spcPts val="0"/>
                        </a:spcAft>
                        <a:buSzPts val="1000"/>
                        <a:buFont typeface="Georgia"/>
                        <a:buChar char="●"/>
                      </a:pPr>
                      <a:r>
                        <a:rPr lang="en-US" sz="1000">
                          <a:latin typeface="Georgia"/>
                          <a:ea typeface="Georgia"/>
                          <a:cs typeface="Georgia"/>
                          <a:sym typeface="Georgia"/>
                        </a:rPr>
                        <a:t>Recognize that rectangles and squares have special types of angles called right angles. (a)</a:t>
                      </a:r>
                      <a:endParaRPr sz="1000">
                        <a:latin typeface="Georgia"/>
                        <a:ea typeface="Georgia"/>
                        <a:cs typeface="Georgia"/>
                        <a:sym typeface="Georgia"/>
                      </a:endParaRPr>
                    </a:p>
                    <a:p>
                      <a:pPr marL="398463" lvl="0" indent="-279400" algn="l" rtl="0">
                        <a:spcBef>
                          <a:spcPts val="300"/>
                        </a:spcBef>
                        <a:spcAft>
                          <a:spcPts val="0"/>
                        </a:spcAft>
                        <a:buSzPts val="1000"/>
                        <a:buFont typeface="Georgia"/>
                        <a:buChar char="●"/>
                      </a:pPr>
                      <a:r>
                        <a:rPr lang="en-US" sz="1000">
                          <a:latin typeface="Georgia"/>
                          <a:ea typeface="Georgia"/>
                          <a:cs typeface="Georgia"/>
                          <a:sym typeface="Georgia"/>
                        </a:rPr>
                        <a:t>Sort plane figures based on their characteristics (number of sides, vertices, angles, curved, etc.). (a)</a:t>
                      </a:r>
                      <a:endParaRPr sz="1000">
                        <a:latin typeface="Georgia"/>
                        <a:ea typeface="Georgia"/>
                        <a:cs typeface="Georgia"/>
                        <a:sym typeface="Georgia"/>
                      </a:endParaRPr>
                    </a:p>
                    <a:p>
                      <a:pPr marL="398463" lvl="0" indent="-279400" algn="l" rtl="0">
                        <a:spcBef>
                          <a:spcPts val="300"/>
                        </a:spcBef>
                        <a:spcAft>
                          <a:spcPts val="300"/>
                        </a:spcAft>
                        <a:buSzPts val="1000"/>
                        <a:buFont typeface="Georgia"/>
                        <a:buChar char="●"/>
                      </a:pPr>
                      <a:r>
                        <a:rPr lang="en-US" sz="1000">
                          <a:latin typeface="Georgia"/>
                          <a:ea typeface="Georgia"/>
                          <a:cs typeface="Georgia"/>
                          <a:sym typeface="Georgia"/>
                        </a:rPr>
                        <a:t>Identify and describe representations of circles, squares, rectangles, and triangles, regardless of orientation, in different environments and explain reasoning. (b)</a:t>
                      </a: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1.MG.2  The student will describe, sort, draw, and name plane figures (circles, triangles, squares, and rectangles), and compose larger plane figures by combining simple plane figures.</a:t>
                      </a:r>
                      <a:endParaRPr sz="1000" b="1">
                        <a:solidFill>
                          <a:srgbClr val="202020"/>
                        </a:solidFill>
                        <a:latin typeface="Georgia"/>
                        <a:ea typeface="Georgia"/>
                        <a:cs typeface="Georgia"/>
                        <a:sym typeface="Georgia"/>
                      </a:endParaRPr>
                    </a:p>
                    <a:p>
                      <a:pPr marL="457200" lvl="0" indent="0" algn="l" rtl="0">
                        <a:spcBef>
                          <a:spcPts val="0"/>
                        </a:spcBef>
                        <a:spcAft>
                          <a:spcPts val="0"/>
                        </a:spcAft>
                        <a:buNone/>
                      </a:pP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5"/>
                      </a:pPr>
                      <a:r>
                        <a:rPr lang="en-US" sz="1000">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5"/>
                            </a:ext>
                          </a:extLst>
                        </a:rPr>
                        <a:t>Recognize and name the angles found in rectangles and squares as right angles.</a:t>
                      </a:r>
                      <a:endParaRPr sz="1000">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6"/>
                          </a:ext>
                        </a:extLst>
                      </a:endParaRPr>
                    </a:p>
                    <a:p>
                      <a:pPr marL="457200" lvl="0" indent="-292100" algn="l" rtl="0">
                        <a:spcBef>
                          <a:spcPts val="300"/>
                        </a:spcBef>
                        <a:spcAft>
                          <a:spcPts val="0"/>
                        </a:spcAft>
                        <a:buClr>
                          <a:srgbClr val="980000"/>
                        </a:buClr>
                        <a:buSzPts val="1000"/>
                        <a:buFont typeface="Times New Roman"/>
                        <a:buAutoNum type="alphaLcParenR" startAt="5"/>
                      </a:pPr>
                      <a:r>
                        <a:rPr lang="en-US" sz="1000">
                          <a:solidFill>
                            <a:srgbClr val="980000"/>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7"/>
                            </a:ext>
                          </a:extLst>
                        </a:rPr>
                        <a:t>Compose larger plane figures by combining two or three simple plane figures (triangles, squares, and/or rectangles).</a:t>
                      </a:r>
                      <a:endParaRPr sz="1000">
                        <a:solidFill>
                          <a:srgbClr val="980000"/>
                        </a:solidFill>
                        <a:latin typeface="Georgia"/>
                        <a:ea typeface="Georgia"/>
                        <a:cs typeface="Georgia"/>
                        <a:sym typeface="Georgia"/>
                      </a:endParaRPr>
                    </a:p>
                    <a:p>
                      <a:pPr marL="457200" lvl="0" indent="0" algn="l" rtl="0">
                        <a:spcBef>
                          <a:spcPts val="300"/>
                        </a:spcBef>
                        <a:spcAft>
                          <a:spcPts val="0"/>
                        </a:spcAft>
                        <a:buNone/>
                      </a:pP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12" name="Google Shape;412;g27af1adf941_0_0"/>
          <p:cNvSpPr txBox="1"/>
          <p:nvPr/>
        </p:nvSpPr>
        <p:spPr>
          <a:xfrm>
            <a:off x="0" y="4178300"/>
            <a:ext cx="9144000" cy="9651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indent="-292100">
              <a:lnSpc>
                <a:spcPct val="107916"/>
              </a:lnSpc>
              <a:buClr>
                <a:schemeClr val="lt1"/>
              </a:buClr>
              <a:buSzPts val="1000"/>
              <a:buFont typeface="Georgia"/>
              <a:buChar char="●"/>
            </a:pPr>
            <a:r>
              <a:rPr lang="en-US" sz="1000">
                <a:solidFill>
                  <a:schemeClr val="lt1"/>
                </a:solidFill>
                <a:latin typeface="Georgia"/>
                <a:ea typeface="Georgia"/>
                <a:cs typeface="Georgia"/>
                <a:sym typeface="Georgia"/>
              </a:rPr>
              <a:t>Compose larger plane figures by combining two or three simple plane figures (triangles, squares, and/or rectangles)</a:t>
            </a:r>
            <a:r>
              <a:rPr lang="en-US" sz="1000" b="1">
                <a:solidFill>
                  <a:schemeClr val="lt1"/>
                </a:solidFill>
                <a:latin typeface="Georgia"/>
                <a:ea typeface="Georgia"/>
                <a:cs typeface="Georgia"/>
                <a:sym typeface="Georgia"/>
              </a:rPr>
              <a:t> </a:t>
            </a:r>
            <a:endParaRPr sz="1000" b="1">
              <a:solidFill>
                <a:schemeClr val="lt1"/>
              </a:solidFill>
              <a:latin typeface="Georgia"/>
              <a:ea typeface="Georgia"/>
              <a:cs typeface="Georgia"/>
              <a:sym typeface="Georgia"/>
            </a:endParaRPr>
          </a:p>
          <a:p>
            <a:pPr marL="45720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413" name="Google Shape;413;g27af1adf941_0_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80000">
            <a:off x="4139266" y="2061228"/>
            <a:ext cx="695325" cy="571500"/>
          </a:xfrm>
          <a:prstGeom prst="rect">
            <a:avLst/>
          </a:prstGeom>
          <a:noFill/>
          <a:ln>
            <a:noFill/>
          </a:ln>
        </p:spPr>
      </p:pic>
      <p:pic>
        <p:nvPicPr>
          <p:cNvPr id="7" name="Audio 6" descr="audio icon">
            <a:hlinkClick r:id="" action="ppaction://media"/>
            <a:extLst>
              <a:ext uri="{FF2B5EF4-FFF2-40B4-BE49-F238E27FC236}">
                <a16:creationId xmlns:a16="http://schemas.microsoft.com/office/drawing/2014/main" id="{9F03DF4F-E98C-C8EC-8032-45B06465107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1094"/>
    </mc:Choice>
    <mc:Fallback xmlns="">
      <p:transition spd="slow" advTm="21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1e5fa75be59_0_30"/>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Probability and Statistics</a:t>
            </a:r>
            <a:endParaRPr b="1"/>
          </a:p>
        </p:txBody>
      </p:sp>
      <p:pic>
        <p:nvPicPr>
          <p:cNvPr id="6" name="Audio 5" descr="audio icon">
            <a:hlinkClick r:id="" action="ppaction://media"/>
            <a:extLst>
              <a:ext uri="{FF2B5EF4-FFF2-40B4-BE49-F238E27FC236}">
                <a16:creationId xmlns:a16="http://schemas.microsoft.com/office/drawing/2014/main" id="{2CBFD0F9-BDD3-960A-1147-C6440CE3AF1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280"/>
    </mc:Choice>
    <mc:Fallback xmlns="">
      <p:transition spd="slow" advTm="8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409e38af38_0_47"/>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lvl="0" algn="l" rtl="0">
              <a:lnSpc>
                <a:spcPct val="90000"/>
              </a:lnSpc>
              <a:spcBef>
                <a:spcPts val="0"/>
              </a:spcBef>
              <a:spcAft>
                <a:spcPts val="0"/>
              </a:spcAft>
              <a:buClr>
                <a:schemeClr val="lt1"/>
              </a:buClr>
              <a:buSzPts val="3240"/>
              <a:buFont typeface="Georgia"/>
              <a:buNone/>
            </a:pPr>
            <a:r>
              <a:rPr lang="en-US" sz="2840"/>
              <a:t>Standard 1.12 (2016) - Standard 1.PS.1 (2023) - 1 of 2                                                     </a:t>
            </a:r>
            <a:endParaRPr sz="2840"/>
          </a:p>
        </p:txBody>
      </p:sp>
      <p:graphicFrame>
        <p:nvGraphicFramePr>
          <p:cNvPr id="424" name="Google Shape;424;g2409e38af38_0_47"/>
          <p:cNvGraphicFramePr/>
          <p:nvPr>
            <p:extLst>
              <p:ext uri="{D42A27DB-BD31-4B8C-83A1-F6EECF244321}">
                <p14:modId xmlns:p14="http://schemas.microsoft.com/office/powerpoint/2010/main" val="3163098047"/>
              </p:ext>
            </p:extLst>
          </p:nvPr>
        </p:nvGraphicFramePr>
        <p:xfrm>
          <a:off x="273050" y="676166"/>
          <a:ext cx="8597900" cy="3753830"/>
        </p:xfrm>
        <a:graphic>
          <a:graphicData uri="http://schemas.openxmlformats.org/drawingml/2006/table">
            <a:tbl>
              <a:tblPr firstRow="1">
                <a:noFill/>
                <a:tableStyleId>{547EDAA9-EE65-407B-A108-43758340CC41}</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55791">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766371300"/>
                  </a:ext>
                </a:extLst>
              </a:tr>
              <a:tr h="338810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1.12 The student will</a:t>
                      </a:r>
                      <a:endParaRPr sz="1000" b="1">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b="1">
                          <a:latin typeface="Georgia"/>
                          <a:ea typeface="Georgia"/>
                          <a:cs typeface="Georgia"/>
                          <a:sym typeface="Georgia"/>
                        </a:rPr>
                        <a:t>collect, organize, and represent various forms of data using tables, picture graphs, and object graphs; and</a:t>
                      </a:r>
                      <a:endParaRPr sz="1000">
                        <a:latin typeface="Georgia"/>
                        <a:ea typeface="Georgia"/>
                        <a:cs typeface="Georgia"/>
                        <a:sym typeface="Georgia"/>
                      </a:endParaRPr>
                    </a:p>
                    <a:p>
                      <a:pPr marL="228600" lvl="0" indent="-228600" algn="l" rtl="0">
                        <a:lnSpc>
                          <a:spcPct val="115000"/>
                        </a:lnSpc>
                        <a:spcBef>
                          <a:spcPts val="0"/>
                        </a:spcBef>
                        <a:spcAft>
                          <a:spcPts val="0"/>
                        </a:spcAft>
                        <a:buNone/>
                      </a:pPr>
                      <a:endParaRPr sz="600" b="1">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Collect and organize data using various forms of data collection (e.g., counting and tallying, informal surveys, observations, voting). Data points, collected by students, should be limited to 16 or fewer for no more than four categories. (a)</a:t>
                      </a:r>
                      <a:endParaRPr sz="1000">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Represent data in tables, picture graphs, and object graphs. (a) </a:t>
                      </a:r>
                      <a:endParaRPr sz="1000">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Analyze information displayed in tables, picture graphs, and object graphs (horizontally or vertically represented):</a:t>
                      </a:r>
                      <a:endParaRPr sz="1000">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Read the graph to determine the categories of data and the data as a whole (e.g., the total number of responses) and its parts (e.g., 15 people are wearing sneakers); and</a:t>
                      </a: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02285" lvl="0" indent="-502285" algn="l" rtl="0">
                        <a:spcBef>
                          <a:spcPts val="0"/>
                        </a:spcBef>
                        <a:spcAft>
                          <a:spcPts val="0"/>
                        </a:spcAft>
                        <a:buNone/>
                      </a:pPr>
                      <a:r>
                        <a:rPr lang="en-US" sz="1000" b="1">
                          <a:solidFill>
                            <a:srgbClr val="080808"/>
                          </a:solidFill>
                          <a:latin typeface="Georgia"/>
                          <a:ea typeface="Georgia"/>
                          <a:cs typeface="Georgia"/>
                          <a:sym typeface="Georgia"/>
                        </a:rPr>
                        <a:t>1.PS.1</a:t>
                      </a:r>
                      <a:r>
                        <a:rPr lang="en-US" sz="1000" b="1">
                          <a:solidFill>
                            <a:srgbClr val="080808"/>
                          </a:solidFill>
                          <a:latin typeface="Georgia"/>
                          <a:ea typeface="Georgia"/>
                          <a:cs typeface="Georgia"/>
                        </a:rPr>
                        <a:t>   </a:t>
                      </a:r>
                      <a:r>
                        <a:rPr lang="en-US" sz="1000" b="1">
                          <a:solidFill>
                            <a:srgbClr val="080808"/>
                          </a:solidFill>
                          <a:latin typeface="Georgia"/>
                          <a:ea typeface="Georgia"/>
                          <a:cs typeface="Georgia"/>
                          <a:sym typeface="Georgia"/>
                        </a:rPr>
                        <a:t>The student will apply the data cycle (pose questions; collect or acquire data; organize and represent data; and analyze data and communicate results) with a focus on object graphs, picture graphs, and tables.</a:t>
                      </a:r>
                      <a:endParaRPr sz="1000" b="1">
                        <a:solidFill>
                          <a:srgbClr val="080808"/>
                        </a:solidFill>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a:latin typeface="Georgia"/>
                          <a:ea typeface="Georgia"/>
                          <a:cs typeface="Georgia"/>
                          <a:sym typeface="Georgia"/>
                        </a:rPr>
                        <a:t>Sort and classify concrete objects into appropriate subsets (categories) based on one or two attributes, such as size, shape, color, and/or thickness (e.g., sort a set of objects that are both red and thick).</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Describe and label attributes of a set of objects that has been sorted.</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solidFill>
                            <a:srgbClr val="980000"/>
                          </a:solidFill>
                          <a:latin typeface="Georgia"/>
                          <a:ea typeface="Georgia"/>
                          <a:cs typeface="Georgia"/>
                          <a:sym typeface="Georgia"/>
                        </a:rPr>
                        <a:t>Pose questions, given a predetermined context, that require the collection of data</a:t>
                      </a:r>
                      <a:r>
                        <a:rPr lang="en-US" sz="1000">
                          <a:latin typeface="Georgia"/>
                          <a:ea typeface="Georgia"/>
                          <a:cs typeface="Georgia"/>
                          <a:sym typeface="Georgia"/>
                        </a:rPr>
                        <a:t> (limited to</a:t>
                      </a:r>
                      <a:r>
                        <a:rPr lang="en-US" sz="1000">
                          <a:solidFill>
                            <a:srgbClr val="980000"/>
                          </a:solidFill>
                          <a:latin typeface="Georgia"/>
                          <a:ea typeface="Georgia"/>
                          <a:cs typeface="Georgia"/>
                          <a:sym typeface="Georgia"/>
                        </a:rPr>
                        <a:t> 25</a:t>
                      </a:r>
                      <a:r>
                        <a:rPr lang="en-US" sz="1000">
                          <a:latin typeface="Georgia"/>
                          <a:ea typeface="Georgia"/>
                          <a:cs typeface="Georgia"/>
                          <a:sym typeface="Georgia"/>
                        </a:rPr>
                        <a:t> or fewer data points for no more than four categories).</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solidFill>
                            <a:srgbClr val="980000"/>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8"/>
                            </a:ext>
                          </a:extLst>
                        </a:rPr>
                        <a:t>Determine the data needed to answer a posed question</a:t>
                      </a:r>
                      <a:r>
                        <a:rPr lang="en-US" sz="1000">
                          <a:latin typeface="Georgia"/>
                          <a:ea typeface="Georgia"/>
                          <a:cs typeface="Georgia"/>
                          <a:sym typeface="Georgia"/>
                        </a:rPr>
                        <a:t> and collect the data using various methods (e.g.,</a:t>
                      </a:r>
                      <a:r>
                        <a:rPr lang="en-US" sz="1000" u="sng">
                          <a:solidFill>
                            <a:srgbClr val="7030A0"/>
                          </a:solidFill>
                          <a:latin typeface="Georgia"/>
                          <a:ea typeface="Georgia"/>
                          <a:cs typeface="Georgia"/>
                          <a:sym typeface="Georgia"/>
                        </a:rPr>
                        <a:t> </a:t>
                      </a:r>
                      <a:r>
                        <a:rPr lang="en-US" sz="1000">
                          <a:latin typeface="Georgia"/>
                          <a:ea typeface="Georgia"/>
                          <a:cs typeface="Georgia"/>
                          <a:sym typeface="Georgia"/>
                        </a:rPr>
                        <a:t>counting objects, drawing pictures, tallying</a:t>
                      </a:r>
                      <a:r>
                        <a:rPr lang="en-US" sz="1000" u="sng">
                          <a:solidFill>
                            <a:srgbClr val="7030A0"/>
                          </a:solidFill>
                          <a:latin typeface="Georgia"/>
                          <a:ea typeface="Georgia"/>
                          <a:cs typeface="Georgia"/>
                          <a:sym typeface="Georgia"/>
                        </a:rPr>
                        <a:t>)</a:t>
                      </a:r>
                      <a:r>
                        <a:rPr lang="en-US" sz="1000">
                          <a:latin typeface="Georgia"/>
                          <a:ea typeface="Georgia"/>
                          <a:cs typeface="Georgia"/>
                          <a:sym typeface="Georgia"/>
                        </a:rPr>
                        <a:t>.</a:t>
                      </a:r>
                      <a:endParaRPr sz="1000">
                        <a:latin typeface="Georgia"/>
                        <a:ea typeface="Georgia"/>
                        <a:cs typeface="Georgia"/>
                        <a:sym typeface="Georgia"/>
                      </a:endParaRPr>
                    </a:p>
                    <a:p>
                      <a:pPr marL="457200" lvl="0" indent="0" algn="l" rtl="0">
                        <a:spcBef>
                          <a:spcPts val="300"/>
                        </a:spcBef>
                        <a:spcAft>
                          <a:spcPts val="0"/>
                        </a:spcAft>
                        <a:buNone/>
                      </a:pP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25" name="Google Shape;425;g2409e38af38_0_47"/>
          <p:cNvSpPr txBox="1"/>
          <p:nvPr/>
        </p:nvSpPr>
        <p:spPr>
          <a:xfrm>
            <a:off x="0" y="4501962"/>
            <a:ext cx="9144000" cy="858088"/>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Pose questions that require the collection of data</a:t>
            </a:r>
          </a:p>
          <a:p>
            <a:pPr marL="457200" lvl="0" indent="-292100" algn="l" rtl="0">
              <a:spcBef>
                <a:spcPts val="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Determine the data needed to answer a posed question</a:t>
            </a:r>
          </a:p>
          <a:p>
            <a:pPr marL="457200" indent="-279400">
              <a:lnSpc>
                <a:spcPct val="107916"/>
              </a:lnSpc>
              <a:buClr>
                <a:schemeClr val="lt1"/>
              </a:buClr>
              <a:buSzPts val="800"/>
              <a:buFont typeface="Georgia"/>
              <a:buChar char="●"/>
            </a:pPr>
            <a:r>
              <a:rPr lang="en-US" sz="1000">
                <a:solidFill>
                  <a:schemeClr val="lt1"/>
                </a:solidFill>
                <a:latin typeface="Georgia"/>
                <a:ea typeface="Georgia"/>
                <a:cs typeface="Georgia"/>
                <a:sym typeface="Georgia"/>
              </a:rPr>
              <a:t>Limitations on data points collected by students increased from 16 to 25</a:t>
            </a:r>
            <a:endParaRPr sz="800">
              <a:solidFill>
                <a:schemeClr val="lt1"/>
              </a:solidFill>
              <a:latin typeface="Georgia"/>
              <a:ea typeface="Georgia"/>
              <a:cs typeface="Georgia"/>
              <a:sym typeface="Georgia"/>
            </a:endParaRPr>
          </a:p>
          <a:p>
            <a:pPr marL="45720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426" name="Google Shape;426;g2409e38af38_0_4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2460000">
            <a:off x="4498228" y="2990937"/>
            <a:ext cx="570310" cy="508993"/>
          </a:xfrm>
          <a:prstGeom prst="rect">
            <a:avLst/>
          </a:prstGeom>
          <a:noFill/>
          <a:ln>
            <a:noFill/>
          </a:ln>
        </p:spPr>
      </p:pic>
      <p:pic>
        <p:nvPicPr>
          <p:cNvPr id="6" name="Audio 5" descr="audio icon">
            <a:hlinkClick r:id="" action="ppaction://media"/>
            <a:extLst>
              <a:ext uri="{FF2B5EF4-FFF2-40B4-BE49-F238E27FC236}">
                <a16:creationId xmlns:a16="http://schemas.microsoft.com/office/drawing/2014/main" id="{10D5FBE3-57BB-938E-FC3F-6E37AE220FD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9116"/>
    </mc:Choice>
    <mc:Fallback xmlns="">
      <p:transition spd="slow" advTm="79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2409e38af38_0_61"/>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lvl="0" algn="l" rtl="0">
              <a:lnSpc>
                <a:spcPct val="90000"/>
              </a:lnSpc>
              <a:spcBef>
                <a:spcPts val="0"/>
              </a:spcBef>
              <a:spcAft>
                <a:spcPts val="0"/>
              </a:spcAft>
              <a:buClr>
                <a:schemeClr val="lt1"/>
              </a:buClr>
              <a:buSzPts val="3240"/>
              <a:buFont typeface="Georgia"/>
              <a:buNone/>
            </a:pPr>
            <a:r>
              <a:rPr lang="en-US" sz="2840"/>
              <a:t>Standard 1.12 (2016) - Standard 1.PS.1 (2023) - 2 of 2                                                    </a:t>
            </a:r>
            <a:endParaRPr sz="2840"/>
          </a:p>
        </p:txBody>
      </p:sp>
      <p:graphicFrame>
        <p:nvGraphicFramePr>
          <p:cNvPr id="432" name="Google Shape;432;g2409e38af38_0_61"/>
          <p:cNvGraphicFramePr/>
          <p:nvPr>
            <p:extLst>
              <p:ext uri="{D42A27DB-BD31-4B8C-83A1-F6EECF244321}">
                <p14:modId xmlns:p14="http://schemas.microsoft.com/office/powerpoint/2010/main" val="2130214584"/>
              </p:ext>
            </p:extLst>
          </p:nvPr>
        </p:nvGraphicFramePr>
        <p:xfrm>
          <a:off x="273050" y="693100"/>
          <a:ext cx="8597900" cy="3338300"/>
        </p:xfrm>
        <a:graphic>
          <a:graphicData uri="http://schemas.openxmlformats.org/drawingml/2006/table">
            <a:tbl>
              <a:tblPr firstRow="1">
                <a:noFill/>
                <a:tableStyleId>{547EDAA9-EE65-407B-A108-43758340CC41}</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434943344"/>
                  </a:ext>
                </a:extLst>
              </a:tr>
              <a:tr h="284225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1.12 The student will</a:t>
                      </a:r>
                    </a:p>
                    <a:p>
                      <a:pPr marL="457200" lvl="0" indent="-292100" algn="l" rtl="0">
                        <a:lnSpc>
                          <a:spcPct val="115000"/>
                        </a:lnSpc>
                        <a:spcBef>
                          <a:spcPts val="0"/>
                        </a:spcBef>
                        <a:spcAft>
                          <a:spcPts val="0"/>
                        </a:spcAft>
                        <a:buSzPts val="1000"/>
                        <a:buFont typeface="+mj-lt"/>
                        <a:buAutoNum type="alphaLcParenR" startAt="2"/>
                      </a:pPr>
                      <a:r>
                        <a:rPr lang="en-US" sz="1000" b="1">
                          <a:latin typeface="Georgia"/>
                          <a:ea typeface="Georgia"/>
                          <a:cs typeface="Georgia"/>
                          <a:sym typeface="Georgia"/>
                        </a:rPr>
                        <a:t>read and interpret data displayed in tables, picture graphs, and object graphs, using the vocabulary </a:t>
                      </a:r>
                      <a:r>
                        <a:rPr lang="en-US" sz="1000" b="1" i="1">
                          <a:latin typeface="Georgia"/>
                          <a:ea typeface="Georgia"/>
                          <a:cs typeface="Georgia"/>
                          <a:sym typeface="Georgia"/>
                        </a:rPr>
                        <a:t>more, less, fewer, greater than, less than, </a:t>
                      </a:r>
                      <a:r>
                        <a:rPr lang="en-US" sz="1000" b="1">
                          <a:latin typeface="Georgia"/>
                          <a:ea typeface="Georgia"/>
                          <a:cs typeface="Georgia"/>
                          <a:sym typeface="Georgia"/>
                        </a:rPr>
                        <a:t>and </a:t>
                      </a:r>
                      <a:r>
                        <a:rPr lang="en-US" sz="1000" b="1" i="1">
                          <a:latin typeface="Georgia"/>
                          <a:ea typeface="Georgia"/>
                          <a:cs typeface="Georgia"/>
                          <a:sym typeface="Georgia"/>
                        </a:rPr>
                        <a:t>equal to</a:t>
                      </a:r>
                      <a:r>
                        <a:rPr lang="en-US" sz="1000" b="1">
                          <a:latin typeface="Georgia"/>
                          <a:ea typeface="Georgia"/>
                          <a:cs typeface="Georgia"/>
                          <a:sym typeface="Georgia"/>
                        </a:rPr>
                        <a:t>.</a:t>
                      </a:r>
                      <a:endParaRPr lang="en-US" sz="1000">
                        <a:latin typeface="Georgia"/>
                        <a:ea typeface="Georgia"/>
                        <a:cs typeface="Georgia"/>
                        <a:sym typeface="Georgia"/>
                      </a:endParaRPr>
                    </a:p>
                    <a:p>
                      <a:pPr marL="228600" lvl="0" indent="-228600" algn="l" rtl="0">
                        <a:lnSpc>
                          <a:spcPct val="115000"/>
                        </a:lnSpc>
                        <a:spcBef>
                          <a:spcPts val="0"/>
                        </a:spcBef>
                        <a:spcAft>
                          <a:spcPts val="0"/>
                        </a:spcAft>
                        <a:buNone/>
                      </a:pPr>
                      <a:endParaRPr lang="en-US" sz="600" b="1">
                        <a:latin typeface="Georgia"/>
                        <a:ea typeface="Georgia"/>
                        <a:cs typeface="Georgia"/>
                        <a:sym typeface="Georgia"/>
                      </a:endParaRPr>
                    </a:p>
                    <a:p>
                      <a:pPr marL="457200" lvl="0" indent="-292100" algn="l" rtl="0">
                        <a:spcBef>
                          <a:spcPts val="300"/>
                        </a:spcBef>
                        <a:spcAft>
                          <a:spcPts val="300"/>
                        </a:spcAft>
                        <a:buSzPts val="1000"/>
                        <a:buFont typeface="Georgia"/>
                        <a:buChar char="●"/>
                      </a:pPr>
                      <a:r>
                        <a:rPr lang="en-US" sz="1000">
                          <a:latin typeface="Georgia"/>
                          <a:ea typeface="Georgia"/>
                          <a:cs typeface="Georgia"/>
                          <a:sym typeface="Georgia"/>
                        </a:rPr>
                        <a:t>Interpret the data that represents numerical relationships, to include using the words </a:t>
                      </a:r>
                      <a:r>
                        <a:rPr lang="en-US" sz="1000" i="1">
                          <a:latin typeface="Georgia"/>
                          <a:ea typeface="Georgia"/>
                          <a:cs typeface="Georgia"/>
                          <a:sym typeface="Georgia"/>
                        </a:rPr>
                        <a:t>more, less, fewer, greater than, less than, </a:t>
                      </a:r>
                      <a:r>
                        <a:rPr lang="en-US" sz="1000">
                          <a:latin typeface="Georgia"/>
                          <a:ea typeface="Georgia"/>
                          <a:cs typeface="Georgia"/>
                          <a:sym typeface="Georgia"/>
                        </a:rPr>
                        <a:t>and </a:t>
                      </a:r>
                      <a:r>
                        <a:rPr lang="en-US" sz="1000" i="1">
                          <a:latin typeface="Georgia"/>
                          <a:ea typeface="Georgia"/>
                          <a:cs typeface="Georgia"/>
                          <a:sym typeface="Georgia"/>
                        </a:rPr>
                        <a:t>equal to</a:t>
                      </a:r>
                      <a:r>
                        <a:rPr lang="en-US" sz="1000">
                          <a:latin typeface="Georgia"/>
                          <a:ea typeface="Georgia"/>
                          <a:cs typeface="Georgia"/>
                          <a:sym typeface="Georgia"/>
                        </a:rPr>
                        <a:t>. (b)</a:t>
                      </a:r>
                      <a:endParaRPr lang="en-US" sz="1000" b="1">
                        <a:latin typeface="Georgia"/>
                        <a:ea typeface="Georgia"/>
                        <a:cs typeface="Georgia"/>
                        <a:sym typeface="Georgia"/>
                      </a:endParaRPr>
                    </a:p>
                    <a:p>
                      <a:pPr marL="0" lvl="0" indent="0" algn="l" rtl="0">
                        <a:spcBef>
                          <a:spcPts val="0"/>
                        </a:spcBef>
                        <a:spcAft>
                          <a:spcPts val="0"/>
                        </a:spcAft>
                        <a:buNone/>
                      </a:pP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02919" lvl="0" indent="-502919" algn="l" rtl="0">
                        <a:spcBef>
                          <a:spcPts val="0"/>
                        </a:spcBef>
                        <a:spcAft>
                          <a:spcPts val="0"/>
                        </a:spcAft>
                        <a:buNone/>
                      </a:pPr>
                      <a:r>
                        <a:rPr lang="en-US" sz="1000" b="1">
                          <a:solidFill>
                            <a:srgbClr val="080808"/>
                          </a:solidFill>
                          <a:latin typeface="Georgia"/>
                          <a:ea typeface="Georgia"/>
                          <a:cs typeface="Georgia"/>
                          <a:sym typeface="Georgia"/>
                        </a:rPr>
                        <a:t>1.PS.1  The student will apply the data cycle (pose questions; collect or acquire data; organize and represent data; and analyze data and communicate results) with a focus on object graphs, picture graphs, and tables.</a:t>
                      </a:r>
                      <a:endParaRPr sz="1000" b="1">
                        <a:solidFill>
                          <a:srgbClr val="080808"/>
                        </a:solidFill>
                        <a:latin typeface="Georgia"/>
                        <a:ea typeface="Georgia"/>
                        <a:cs typeface="Georgia"/>
                        <a:sym typeface="Georgia"/>
                      </a:endParaRPr>
                    </a:p>
                    <a:p>
                      <a:pPr marL="457200" lvl="0" indent="0" algn="l" rtl="0">
                        <a:spcBef>
                          <a:spcPts val="0"/>
                        </a:spcBef>
                        <a:spcAft>
                          <a:spcPts val="0"/>
                        </a:spcAft>
                        <a:buNone/>
                      </a:pP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5"/>
                      </a:pPr>
                      <a:r>
                        <a:rPr lang="en-US" sz="1000">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9"/>
                            </a:ext>
                          </a:extLst>
                        </a:rPr>
                        <a:t>Organize and represent a data set by sorting the collected data using va</a:t>
                      </a:r>
                      <a:r>
                        <a:rPr lang="en-US" sz="1000">
                          <a:latin typeface="Georgia"/>
                          <a:ea typeface="Georgia"/>
                          <a:cs typeface="Georgia"/>
                          <a:sym typeface="Georgia"/>
                        </a:rPr>
                        <a:t>rious methods (e.g., tallying, T-charts).</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5"/>
                      </a:pPr>
                      <a:r>
                        <a:rPr lang="en-US" sz="1000">
                          <a:latin typeface="Georgia"/>
                          <a:ea typeface="Georgia"/>
                          <a:cs typeface="Georgia"/>
                          <a:sym typeface="Georgia"/>
                        </a:rPr>
                        <a:t>Represent a data set (vertically or horizontally)</a:t>
                      </a:r>
                      <a:r>
                        <a:rPr lang="en-US" sz="1000" u="sng">
                          <a:solidFill>
                            <a:srgbClr val="7030A0"/>
                          </a:solidFill>
                          <a:latin typeface="Georgia"/>
                          <a:ea typeface="Georgia"/>
                          <a:cs typeface="Georgia"/>
                          <a:sym typeface="Georgia"/>
                        </a:rPr>
                        <a:t> </a:t>
                      </a:r>
                      <a:r>
                        <a:rPr lang="en-US" sz="1000">
                          <a:latin typeface="Georgia"/>
                          <a:ea typeface="Georgia"/>
                          <a:cs typeface="Georgia"/>
                          <a:sym typeface="Georgia"/>
                        </a:rPr>
                        <a:t>using object graphs, picture graphs, and tables </a:t>
                      </a:r>
                      <a:endParaRPr sz="1000" strike="sngStrike">
                        <a:solidFill>
                          <a:srgbClr val="C0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5"/>
                      </a:pPr>
                      <a:r>
                        <a:rPr lang="en-US" sz="1000">
                          <a:latin typeface="Georgia"/>
                          <a:ea typeface="Georgia"/>
                          <a:cs typeface="Georgia"/>
                          <a:sym typeface="Georgia"/>
                        </a:rPr>
                        <a:t>Analyze data represented in object graphs, picture graphs, and tables and</a:t>
                      </a:r>
                      <a:r>
                        <a:rPr lang="en-US" sz="1000">
                          <a:solidFill>
                            <a:srgbClr val="980000"/>
                          </a:solidFill>
                          <a:latin typeface="Georgia"/>
                          <a:ea typeface="Georgia"/>
                          <a:cs typeface="Georgia"/>
                          <a:sym typeface="Georgia"/>
                        </a:rPr>
                        <a:t> communicate</a:t>
                      </a:r>
                      <a:r>
                        <a:rPr lang="en-US" sz="1000">
                          <a:latin typeface="Georgia"/>
                          <a:ea typeface="Georgia"/>
                          <a:cs typeface="Georgia"/>
                          <a:sym typeface="Georgia"/>
                        </a:rPr>
                        <a:t> results:</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solidFill>
                            <a:srgbClr val="980000"/>
                          </a:solidFill>
                          <a:latin typeface="Georgia"/>
                          <a:ea typeface="Georgia"/>
                          <a:cs typeface="Georgia"/>
                          <a:sym typeface="Georgia"/>
                        </a:rPr>
                        <a:t>ask and answer questions</a:t>
                      </a:r>
                      <a:r>
                        <a:rPr lang="en-US" sz="1000">
                          <a:latin typeface="Georgia"/>
                          <a:ea typeface="Georgia"/>
                          <a:cs typeface="Georgia"/>
                          <a:sym typeface="Georgia"/>
                        </a:rPr>
                        <a:t> about the data represented in object graphs, picture graphs, and tables (e.g., total number of data points represented, how many in each category, how many more or less are in one category than another); and</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solidFill>
                            <a:srgbClr val="C00000"/>
                          </a:solidFill>
                          <a:latin typeface="Georgia"/>
                          <a:ea typeface="Georgia"/>
                          <a:cs typeface="Georgia"/>
                          <a:sym typeface="Georgia"/>
                        </a:rPr>
                        <a:t>draw conclusions about the data and make predictions based on the data</a:t>
                      </a:r>
                      <a:r>
                        <a:rPr lang="en-US" sz="1000">
                          <a:latin typeface="Georgia"/>
                          <a:ea typeface="Georgia"/>
                          <a:cs typeface="Georgia"/>
                          <a:sym typeface="Georgia"/>
                        </a:rPr>
                        <a:t>.</a:t>
                      </a: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33" name="Google Shape;433;g2409e38af38_0_61"/>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Additional data analysis knowledge and skills representing the data cycle have been included</a:t>
            </a:r>
            <a:endParaRPr sz="1000">
              <a:solidFill>
                <a:schemeClr val="lt1"/>
              </a:solidFill>
              <a:latin typeface="Georgia"/>
              <a:ea typeface="Georgia"/>
              <a:cs typeface="Georgia"/>
              <a:sym typeface="Georgia"/>
            </a:endParaRPr>
          </a:p>
          <a:p>
            <a:pPr marL="457200" lvl="0" indent="-279400" algn="l" rtl="0">
              <a:lnSpc>
                <a:spcPct val="107916"/>
              </a:lnSpc>
              <a:spcBef>
                <a:spcPts val="0"/>
              </a:spcBef>
              <a:spcAft>
                <a:spcPts val="0"/>
              </a:spcAft>
              <a:buClr>
                <a:schemeClr val="lt1"/>
              </a:buClr>
              <a:buSzPts val="800"/>
              <a:buFont typeface="Georgia"/>
              <a:buChar char="●"/>
            </a:pPr>
            <a:r>
              <a:rPr lang="en-US" sz="1000">
                <a:solidFill>
                  <a:schemeClr val="lt1"/>
                </a:solidFill>
                <a:latin typeface="Georgia"/>
                <a:ea typeface="Georgia"/>
                <a:cs typeface="Georgia"/>
                <a:sym typeface="Georgia"/>
              </a:rPr>
              <a:t>Collect data points increased from 16 to 25  </a:t>
            </a:r>
            <a:endParaRPr sz="1000">
              <a:solidFill>
                <a:schemeClr val="lt1"/>
              </a:solidFill>
              <a:latin typeface="Georgia"/>
              <a:ea typeface="Georgia"/>
              <a:cs typeface="Georgia"/>
              <a:sym typeface="Georgia"/>
            </a:endParaRPr>
          </a:p>
          <a:p>
            <a:pPr marL="45720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434" name="Google Shape;434;g2409e38af38_0_6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732534">
            <a:off x="4393672" y="3162432"/>
            <a:ext cx="695325" cy="571500"/>
          </a:xfrm>
          <a:prstGeom prst="rect">
            <a:avLst/>
          </a:prstGeom>
          <a:noFill/>
          <a:ln>
            <a:noFill/>
          </a:ln>
        </p:spPr>
      </p:pic>
      <p:pic>
        <p:nvPicPr>
          <p:cNvPr id="12" name="Audio 11" descr="audio icon">
            <a:hlinkClick r:id="" action="ppaction://media"/>
            <a:extLst>
              <a:ext uri="{FF2B5EF4-FFF2-40B4-BE49-F238E27FC236}">
                <a16:creationId xmlns:a16="http://schemas.microsoft.com/office/drawing/2014/main" id="{40E5E8CA-0B64-0A45-3A75-A0FD884A985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6752"/>
    </mc:Choice>
    <mc:Fallback xmlns="">
      <p:transition spd="slow" advTm="26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1e5fa75be59_0_34"/>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Patterns, Functions &amp; Algebra</a:t>
            </a:r>
            <a:endParaRPr b="1"/>
          </a:p>
        </p:txBody>
      </p:sp>
      <p:pic>
        <p:nvPicPr>
          <p:cNvPr id="7" name="Audio 6" descr="audio icon">
            <a:hlinkClick r:id="" action="ppaction://media"/>
            <a:extLst>
              <a:ext uri="{FF2B5EF4-FFF2-40B4-BE49-F238E27FC236}">
                <a16:creationId xmlns:a16="http://schemas.microsoft.com/office/drawing/2014/main" id="{145AE1F9-639F-7952-16AE-8D4ACC2BD60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629"/>
    </mc:Choice>
    <mc:Fallback xmlns="">
      <p:transition spd="slow" advTm="8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27a7f081a91_2_7"/>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114300" algn="l" rtl="0">
              <a:lnSpc>
                <a:spcPct val="90000"/>
              </a:lnSpc>
              <a:spcBef>
                <a:spcPts val="0"/>
              </a:spcBef>
              <a:spcAft>
                <a:spcPts val="0"/>
              </a:spcAft>
              <a:buClr>
                <a:schemeClr val="lt1"/>
              </a:buClr>
              <a:buSzPts val="3240"/>
              <a:buFont typeface="Georgia"/>
              <a:buNone/>
            </a:pPr>
            <a:r>
              <a:rPr lang="en-US" sz="2840"/>
              <a:t>Standard 1.13 (2016) - Standard 1.PS.1 (2023)                                                       </a:t>
            </a:r>
            <a:endParaRPr sz="2840"/>
          </a:p>
        </p:txBody>
      </p:sp>
      <p:graphicFrame>
        <p:nvGraphicFramePr>
          <p:cNvPr id="445" name="Google Shape;445;g27a7f081a91_2_7"/>
          <p:cNvGraphicFramePr/>
          <p:nvPr>
            <p:extLst>
              <p:ext uri="{D42A27DB-BD31-4B8C-83A1-F6EECF244321}">
                <p14:modId xmlns:p14="http://schemas.microsoft.com/office/powerpoint/2010/main" val="2588638640"/>
              </p:ext>
            </p:extLst>
          </p:nvPr>
        </p:nvGraphicFramePr>
        <p:xfrm>
          <a:off x="273050" y="803168"/>
          <a:ext cx="8597900" cy="2334467"/>
        </p:xfrm>
        <a:graphic>
          <a:graphicData uri="http://schemas.openxmlformats.org/drawingml/2006/table">
            <a:tbl>
              <a:tblPr firstRow="1">
                <a:noFill/>
                <a:tableStyleId>{547EDAA9-EE65-407B-A108-43758340CC41}</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259162">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73721045"/>
                  </a:ext>
                </a:extLst>
              </a:tr>
              <a:tr h="1968737">
                <a:tc>
                  <a:txBody>
                    <a:bodyPr/>
                    <a:lstStyle/>
                    <a:p>
                      <a:pPr marL="388620" lvl="0" indent="-388620" algn="l" rtl="0">
                        <a:spcBef>
                          <a:spcPts val="0"/>
                        </a:spcBef>
                        <a:spcAft>
                          <a:spcPts val="0"/>
                        </a:spcAft>
                        <a:buNone/>
                      </a:pPr>
                      <a:r>
                        <a:rPr lang="en-US" sz="1000" b="1">
                          <a:latin typeface="Georgia"/>
                          <a:ea typeface="Georgia"/>
                          <a:cs typeface="Georgia"/>
                          <a:sym typeface="Georgia"/>
                        </a:rPr>
                        <a:t>1.13	The student will sort and classify concrete objects according to one or two attributes. </a:t>
                      </a:r>
                      <a:r>
                        <a:rPr lang="en-US" sz="1000">
                          <a:latin typeface="Georgia"/>
                          <a:ea typeface="Georgia"/>
                          <a:cs typeface="Georgia"/>
                          <a:sym typeface="Georgia"/>
                        </a:rPr>
                        <a:t> </a:t>
                      </a:r>
                      <a:endParaRPr sz="1000">
                        <a:latin typeface="Georgia"/>
                        <a:ea typeface="Georgia"/>
                        <a:cs typeface="Georgia"/>
                        <a:sym typeface="Georgia"/>
                      </a:endParaRPr>
                    </a:p>
                    <a:p>
                      <a:pPr marL="388620" lvl="0" indent="-388620" algn="l" rtl="0">
                        <a:spcBef>
                          <a:spcPts val="0"/>
                        </a:spcBef>
                        <a:spcAft>
                          <a:spcPts val="0"/>
                        </a:spcAft>
                        <a:buNone/>
                      </a:pPr>
                      <a:endParaRPr sz="100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Sort and classify concrete objects into appropriate subsets (categories) based on one or two attributes, such as size, shape, color, and/or thickness (e.g., sort a set of objects that are both red and thick).</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Label attributes of a set of objects that has been sorted.</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Name multiple ways to sort a set of objects.</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88620" lvl="0" indent="-388620" algn="l" rtl="0">
                        <a:spcBef>
                          <a:spcPts val="0"/>
                        </a:spcBef>
                        <a:spcAft>
                          <a:spcPts val="0"/>
                        </a:spcAft>
                        <a:buNone/>
                      </a:pPr>
                      <a:r>
                        <a:rPr lang="en-US" sz="1000" b="1">
                          <a:solidFill>
                            <a:srgbClr val="980000"/>
                          </a:solidFill>
                          <a:latin typeface="Georgia"/>
                          <a:ea typeface="Georgia"/>
                          <a:cs typeface="Georgia"/>
                          <a:sym typeface="Georgia"/>
                        </a:rPr>
                        <a:t>[Moved to 1.PS.1]</a:t>
                      </a:r>
                      <a:endParaRPr sz="1000" b="1">
                        <a:solidFill>
                          <a:srgbClr val="980000"/>
                        </a:solidFill>
                        <a:latin typeface="Georgia"/>
                        <a:ea typeface="Georgia"/>
                        <a:cs typeface="Georgia"/>
                        <a:sym typeface="Georgia"/>
                      </a:endParaRPr>
                    </a:p>
                    <a:p>
                      <a:pPr marL="228600" lvl="0" indent="0" algn="l" rtl="0">
                        <a:spcBef>
                          <a:spcPts val="0"/>
                        </a:spcBef>
                        <a:spcAft>
                          <a:spcPts val="0"/>
                        </a:spcAft>
                        <a:buNone/>
                      </a:pPr>
                      <a:endParaRPr sz="1000" b="1">
                        <a:solidFill>
                          <a:srgbClr val="202020"/>
                        </a:solidFill>
                        <a:latin typeface="Georgia"/>
                        <a:ea typeface="Georgia"/>
                        <a:cs typeface="Georgia"/>
                        <a:sym typeface="Georgia"/>
                      </a:endParaRPr>
                    </a:p>
                    <a:p>
                      <a:pPr marL="0" lvl="0" indent="0" algn="l" rtl="0">
                        <a:spcBef>
                          <a:spcPts val="12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46" name="Google Shape;446;g27a7f081a91_2_7"/>
          <p:cNvSpPr txBox="1"/>
          <p:nvPr/>
        </p:nvSpPr>
        <p:spPr>
          <a:xfrm>
            <a:off x="0" y="4527125"/>
            <a:ext cx="9144000" cy="7722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900">
                <a:solidFill>
                  <a:schemeClr val="lt1"/>
                </a:solidFill>
                <a:latin typeface="Georgia"/>
                <a:ea typeface="Georgia"/>
                <a:cs typeface="Georgia"/>
                <a:sym typeface="Georgia"/>
              </a:rPr>
              <a:t>Revisions:</a:t>
            </a:r>
            <a:endParaRPr sz="900">
              <a:solidFill>
                <a:schemeClr val="lt1"/>
              </a:solidFill>
              <a:latin typeface="Georgia"/>
              <a:ea typeface="Georgia"/>
              <a:cs typeface="Georgia"/>
              <a:sym typeface="Georgia"/>
            </a:endParaRPr>
          </a:p>
          <a:p>
            <a:pPr marL="457200" indent="-292100">
              <a:lnSpc>
                <a:spcPct val="115000"/>
              </a:lnSpc>
              <a:spcBef>
                <a:spcPts val="400"/>
              </a:spcBef>
              <a:buClr>
                <a:schemeClr val="lt1"/>
              </a:buClr>
              <a:buSzPts val="1000"/>
              <a:buFont typeface="Georgia"/>
              <a:buChar char="●"/>
            </a:pPr>
            <a:r>
              <a:rPr lang="en-US" sz="1000">
                <a:solidFill>
                  <a:schemeClr val="lt1"/>
                </a:solidFill>
                <a:latin typeface="Georgia"/>
                <a:ea typeface="Georgia"/>
                <a:cs typeface="Georgia"/>
                <a:sym typeface="Georgia"/>
              </a:rPr>
              <a:t>Sort and classify concrete objects has been moved to 1.PS.1</a:t>
            </a:r>
            <a:endParaRPr sz="700">
              <a:solidFill>
                <a:schemeClr val="lt1"/>
              </a:solidFill>
              <a:latin typeface="Georgia"/>
              <a:ea typeface="Georgia"/>
              <a:cs typeface="Georgia"/>
              <a:sym typeface="Georgia"/>
            </a:endParaRPr>
          </a:p>
          <a:p>
            <a:pPr marL="0" lvl="0" indent="0" algn="l" rtl="0">
              <a:spcBef>
                <a:spcPts val="0"/>
              </a:spcBef>
              <a:spcAft>
                <a:spcPts val="0"/>
              </a:spcAft>
              <a:buNone/>
            </a:pPr>
            <a:endParaRPr sz="900">
              <a:solidFill>
                <a:schemeClr val="lt1"/>
              </a:solidFill>
              <a:latin typeface="Georgia"/>
              <a:ea typeface="Georgia"/>
              <a:cs typeface="Georgia"/>
              <a:sym typeface="Georgia"/>
            </a:endParaRPr>
          </a:p>
          <a:p>
            <a:pPr marL="0" lvl="0" indent="0" algn="l" rtl="0">
              <a:lnSpc>
                <a:spcPct val="107916"/>
              </a:lnSpc>
              <a:spcBef>
                <a:spcPts val="0"/>
              </a:spcBef>
              <a:spcAft>
                <a:spcPts val="0"/>
              </a:spcAft>
              <a:buNone/>
            </a:pPr>
            <a:endParaRPr sz="1000">
              <a:solidFill>
                <a:schemeClr val="lt1"/>
              </a:solidFill>
              <a:latin typeface="Georgia"/>
              <a:ea typeface="Georgia"/>
              <a:cs typeface="Georgia"/>
              <a:sym typeface="Georgia"/>
            </a:endParaRPr>
          </a:p>
          <a:p>
            <a:pPr marL="0" lvl="0" indent="0" algn="l" rtl="0">
              <a:spcBef>
                <a:spcPts val="0"/>
              </a:spcBef>
              <a:spcAft>
                <a:spcPts val="0"/>
              </a:spcAft>
              <a:buNone/>
            </a:pPr>
            <a:endParaRPr sz="900">
              <a:solidFill>
                <a:schemeClr val="lt1"/>
              </a:solidFill>
              <a:latin typeface="Georgia"/>
              <a:ea typeface="Georgia"/>
              <a:cs typeface="Georgia"/>
              <a:sym typeface="Georgia"/>
            </a:endParaRPr>
          </a:p>
          <a:p>
            <a:pPr marL="457200" lvl="0" indent="0" algn="l" rtl="0">
              <a:spcBef>
                <a:spcPts val="0"/>
              </a:spcBef>
              <a:spcAft>
                <a:spcPts val="0"/>
              </a:spcAft>
              <a:buNone/>
            </a:pPr>
            <a:endParaRPr sz="900">
              <a:solidFill>
                <a:schemeClr val="lt1"/>
              </a:solidFill>
              <a:latin typeface="Georgia"/>
              <a:ea typeface="Georgia"/>
              <a:cs typeface="Georgia"/>
              <a:sym typeface="Georgia"/>
            </a:endParaRPr>
          </a:p>
        </p:txBody>
      </p:sp>
      <p:pic>
        <p:nvPicPr>
          <p:cNvPr id="6" name="Audio 5" descr="audio icon">
            <a:hlinkClick r:id="" action="ppaction://media"/>
            <a:extLst>
              <a:ext uri="{FF2B5EF4-FFF2-40B4-BE49-F238E27FC236}">
                <a16:creationId xmlns:a16="http://schemas.microsoft.com/office/drawing/2014/main" id="{25370EDD-CDB6-3C68-FB89-D28D1384BC9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5835"/>
    </mc:Choice>
    <mc:Fallback xmlns="">
      <p:transition spd="slow" advTm="15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4248d95a61_0_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114300" algn="l" rtl="0">
              <a:lnSpc>
                <a:spcPct val="90000"/>
              </a:lnSpc>
              <a:spcBef>
                <a:spcPts val="0"/>
              </a:spcBef>
              <a:spcAft>
                <a:spcPts val="0"/>
              </a:spcAft>
              <a:buClr>
                <a:schemeClr val="lt1"/>
              </a:buClr>
              <a:buSzPts val="3240"/>
              <a:buFont typeface="Georgia"/>
              <a:buNone/>
            </a:pPr>
            <a:r>
              <a:rPr lang="en-US" sz="2840"/>
              <a:t>Standard 1.14 (2016) - Standard 1.PFA.1 (2023)                                                       </a:t>
            </a:r>
            <a:endParaRPr sz="2840"/>
          </a:p>
        </p:txBody>
      </p:sp>
      <p:graphicFrame>
        <p:nvGraphicFramePr>
          <p:cNvPr id="452" name="Google Shape;452;g24248d95a61_0_0"/>
          <p:cNvGraphicFramePr/>
          <p:nvPr>
            <p:extLst>
              <p:ext uri="{D42A27DB-BD31-4B8C-83A1-F6EECF244321}">
                <p14:modId xmlns:p14="http://schemas.microsoft.com/office/powerpoint/2010/main" val="3728971696"/>
              </p:ext>
            </p:extLst>
          </p:nvPr>
        </p:nvGraphicFramePr>
        <p:xfrm>
          <a:off x="273050" y="718501"/>
          <a:ext cx="8597900" cy="3216400"/>
        </p:xfrm>
        <a:graphic>
          <a:graphicData uri="http://schemas.openxmlformats.org/drawingml/2006/table">
            <a:tbl>
              <a:tblPr firstRow="1">
                <a:noFill/>
                <a:tableStyleId>{547EDAA9-EE65-407B-A108-43758340CC41}</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623271365"/>
                  </a:ext>
                </a:extLst>
              </a:tr>
              <a:tr h="2842250">
                <a:tc>
                  <a:txBody>
                    <a:bodyPr/>
                    <a:lstStyle/>
                    <a:p>
                      <a:pPr marL="388620" lvl="0" indent="-388620" algn="l" rtl="0">
                        <a:spcBef>
                          <a:spcPts val="0"/>
                        </a:spcBef>
                        <a:spcAft>
                          <a:spcPts val="0"/>
                        </a:spcAft>
                        <a:buNone/>
                      </a:pPr>
                      <a:r>
                        <a:rPr lang="en-US" sz="1000" b="1">
                          <a:latin typeface="Georgia"/>
                          <a:ea typeface="Georgia"/>
                          <a:cs typeface="Georgia"/>
                          <a:sym typeface="Georgia"/>
                        </a:rPr>
                        <a:t>1.14	The student will identify, describe, extend, create, and transfer growing and repeating patterns. </a:t>
                      </a:r>
                      <a:endParaRPr sz="1000" b="1">
                        <a:latin typeface="Georgia"/>
                        <a:ea typeface="Georgia"/>
                        <a:cs typeface="Georgia"/>
                        <a:sym typeface="Georgia"/>
                      </a:endParaRPr>
                    </a:p>
                    <a:p>
                      <a:pPr marL="388620" lvl="0" indent="-38862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Identify the pattern in a given rhythmic, color, geometric figure, or numerical sequence.</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Describe the pattern in a given rhythmic, color, geometric figure, or numerical sequence in terms of the core (the part of the sequence that repeats).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Extend a repeating or growing pattern, using manipulatives, geometric figures, numbers, or calculators.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Create a repeating or growing pattern, using manipulatives, geometric figures, numbers, or calculators (e.g., the growing patterns 2, 3, 2, 4, 2, 5, 2, 6, 2, 7).</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Transfer a pattern from one form to another. </a:t>
                      </a: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solidFill>
                            <a:srgbClr val="202020"/>
                          </a:solidFill>
                          <a:latin typeface="Georgia"/>
                          <a:ea typeface="Georgia"/>
                          <a:cs typeface="Georgia"/>
                          <a:sym typeface="Georgia"/>
                        </a:rPr>
                        <a:t>1.PFA.1 The student will identify, describe, extend, create, and transfer repeating patterns and  increasing patterns using various representations. Students will demonstrate the following Knowledge and Skills: </a:t>
                      </a:r>
                    </a:p>
                    <a:p>
                      <a:pPr marL="0" lvl="0" indent="0"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solidFill>
                            <a:srgbClr val="202020"/>
                          </a:solidFill>
                          <a:latin typeface="Georgia"/>
                          <a:ea typeface="Georgia"/>
                          <a:cs typeface="Georgia"/>
                          <a:sym typeface="Georgia"/>
                        </a:rPr>
                        <a:t>Identify and describe </a:t>
                      </a:r>
                      <a:r>
                        <a:rPr lang="en-US" sz="1000">
                          <a:solidFill>
                            <a:srgbClr val="202020"/>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0"/>
                            </a:ext>
                          </a:extLst>
                        </a:rPr>
                        <a:t>repeating and</a:t>
                      </a:r>
                      <a:r>
                        <a:rPr lang="en-US" sz="1000">
                          <a:solidFill>
                            <a:srgbClr val="980000"/>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1"/>
                            </a:ext>
                          </a:extLst>
                        </a:rPr>
                        <a:t> increasing</a:t>
                      </a:r>
                      <a:r>
                        <a:rPr lang="en-US" sz="1000">
                          <a:solidFill>
                            <a:srgbClr val="202020"/>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2"/>
                            </a:ext>
                          </a:extLst>
                        </a:rPr>
                        <a:t> patterns in terms of the core. </a:t>
                      </a:r>
                      <a:endParaRPr sz="1000">
                        <a:solidFill>
                          <a:srgbClr val="20202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solidFill>
                            <a:srgbClr val="202020"/>
                          </a:solidFill>
                          <a:latin typeface="Georgia"/>
                          <a:ea typeface="Georgia"/>
                          <a:cs typeface="Georgia"/>
                          <a:sym typeface="Georgia"/>
                        </a:rPr>
                        <a:t>Analyze a repeating or </a:t>
                      </a:r>
                      <a:r>
                        <a:rPr lang="en-US" sz="1000">
                          <a:solidFill>
                            <a:srgbClr val="980000"/>
                          </a:solidFill>
                          <a:latin typeface="Georgia"/>
                          <a:ea typeface="Georgia"/>
                          <a:cs typeface="Georgia"/>
                          <a:sym typeface="Georgia"/>
                        </a:rPr>
                        <a:t>increasing </a:t>
                      </a:r>
                      <a:r>
                        <a:rPr lang="en-US" sz="1000">
                          <a:solidFill>
                            <a:srgbClr val="202020"/>
                          </a:solidFill>
                          <a:latin typeface="Georgia"/>
                          <a:ea typeface="Georgia"/>
                          <a:cs typeface="Georgia"/>
                          <a:sym typeface="Georgia"/>
                        </a:rPr>
                        <a:t>pattern and generalize the change to extend the pattern using objects, pictures, movements, colors, or geometric figures. </a:t>
                      </a:r>
                      <a:endParaRPr sz="1000">
                        <a:solidFill>
                          <a:srgbClr val="20202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solidFill>
                            <a:srgbClr val="202020"/>
                          </a:solidFill>
                          <a:latin typeface="Georgia"/>
                          <a:ea typeface="Georgia"/>
                          <a:cs typeface="Georgia"/>
                          <a:sym typeface="Georgia"/>
                        </a:rPr>
                        <a:t>Create a repeating or  </a:t>
                      </a:r>
                      <a:r>
                        <a:rPr lang="en-US" sz="1000">
                          <a:solidFill>
                            <a:srgbClr val="980000"/>
                          </a:solidFill>
                          <a:latin typeface="Georgia"/>
                          <a:ea typeface="Georgia"/>
                          <a:cs typeface="Georgia"/>
                          <a:sym typeface="Georgia"/>
                        </a:rPr>
                        <a:t>increasing</a:t>
                      </a:r>
                      <a:r>
                        <a:rPr lang="en-US" sz="1000">
                          <a:solidFill>
                            <a:srgbClr val="202020"/>
                          </a:solidFill>
                          <a:latin typeface="Georgia"/>
                          <a:ea typeface="Georgia"/>
                          <a:cs typeface="Georgia"/>
                          <a:sym typeface="Georgia"/>
                        </a:rPr>
                        <a:t> patterns using objects, pictures, movements, colors, or geometric figures. </a:t>
                      </a:r>
                      <a:endParaRPr sz="1000">
                        <a:solidFill>
                          <a:srgbClr val="20202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solidFill>
                            <a:srgbClr val="202020"/>
                          </a:solidFill>
                          <a:latin typeface="Georgia"/>
                          <a:ea typeface="Georgia"/>
                          <a:cs typeface="Georgia"/>
                          <a:sym typeface="Georgia"/>
                        </a:rPr>
                        <a:t>Transfer a repeating or </a:t>
                      </a:r>
                      <a:r>
                        <a:rPr lang="en-US" sz="1000">
                          <a:solidFill>
                            <a:srgbClr val="980000"/>
                          </a:solidFill>
                          <a:latin typeface="Georgia"/>
                          <a:ea typeface="Georgia"/>
                          <a:cs typeface="Georgia"/>
                          <a:sym typeface="Georgia"/>
                        </a:rPr>
                        <a:t>increasing</a:t>
                      </a:r>
                      <a:r>
                        <a:rPr lang="en-US" sz="1000">
                          <a:solidFill>
                            <a:srgbClr val="202020"/>
                          </a:solidFill>
                          <a:latin typeface="Georgia"/>
                          <a:ea typeface="Georgia"/>
                          <a:cs typeface="Georgia"/>
                          <a:sym typeface="Georgia"/>
                        </a:rPr>
                        <a:t> pattern from one form to another.</a:t>
                      </a:r>
                      <a:endParaRPr sz="1000">
                        <a:solidFill>
                          <a:srgbClr val="202020"/>
                        </a:solidFill>
                        <a:latin typeface="Georgia"/>
                        <a:ea typeface="Georgia"/>
                        <a:cs typeface="Georgia"/>
                        <a:sym typeface="Georgia"/>
                      </a:endParaRPr>
                    </a:p>
                    <a:p>
                      <a:pPr marL="0" lvl="0" indent="0" algn="l" rtl="0">
                        <a:spcBef>
                          <a:spcPts val="0"/>
                        </a:spcBef>
                        <a:spcAft>
                          <a:spcPts val="0"/>
                        </a:spcAft>
                        <a:buNone/>
                      </a:pPr>
                      <a:endParaRPr sz="1000">
                        <a:solidFill>
                          <a:srgbClr val="202020"/>
                        </a:solidFill>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53" name="Google Shape;453;g24248d95a61_0_0"/>
          <p:cNvSpPr txBox="1"/>
          <p:nvPr/>
        </p:nvSpPr>
        <p:spPr>
          <a:xfrm>
            <a:off x="0" y="4527125"/>
            <a:ext cx="9144000" cy="7722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900" dirty="0">
                <a:solidFill>
                  <a:schemeClr val="lt1"/>
                </a:solidFill>
                <a:latin typeface="Georgia"/>
                <a:ea typeface="Georgia"/>
                <a:cs typeface="Georgia"/>
                <a:sym typeface="Georgia"/>
              </a:rPr>
              <a:t>Revisions:</a:t>
            </a:r>
            <a:endParaRPr sz="900" dirty="0">
              <a:solidFill>
                <a:schemeClr val="lt1"/>
              </a:solidFill>
              <a:latin typeface="Georgia"/>
              <a:ea typeface="Georgia"/>
              <a:cs typeface="Georgia"/>
              <a:sym typeface="Georgia"/>
            </a:endParaRPr>
          </a:p>
          <a:p>
            <a:pPr marL="457200" indent="-292100">
              <a:buClr>
                <a:schemeClr val="lt1"/>
              </a:buClr>
              <a:buSzPts val="1000"/>
              <a:buFont typeface="Georgia"/>
              <a:buChar char="●"/>
            </a:pPr>
            <a:r>
              <a:rPr lang="en-US" sz="1000" dirty="0">
                <a:solidFill>
                  <a:schemeClr val="lt1"/>
                </a:solidFill>
                <a:latin typeface="Georgia"/>
                <a:ea typeface="Georgia"/>
                <a:cs typeface="Georgia"/>
                <a:sym typeface="Georgia"/>
              </a:rPr>
              <a:t>Growing patterns are now referred to as increasing patterns  </a:t>
            </a:r>
            <a:endParaRPr sz="900" dirty="0">
              <a:solidFill>
                <a:schemeClr val="lt1"/>
              </a:solidFill>
              <a:latin typeface="Georgia"/>
              <a:ea typeface="Georgia"/>
              <a:cs typeface="Georgia"/>
              <a:sym typeface="Georgia"/>
            </a:endParaRPr>
          </a:p>
          <a:p>
            <a:pPr marL="457200" lvl="0" indent="0" algn="l" rtl="0">
              <a:spcBef>
                <a:spcPts val="0"/>
              </a:spcBef>
              <a:spcAft>
                <a:spcPts val="0"/>
              </a:spcAft>
              <a:buNone/>
            </a:pPr>
            <a:endParaRPr sz="1000" dirty="0">
              <a:solidFill>
                <a:schemeClr val="lt1"/>
              </a:solidFill>
              <a:latin typeface="Georgia"/>
              <a:ea typeface="Georgia"/>
              <a:cs typeface="Georgia"/>
              <a:sym typeface="Georgia"/>
            </a:endParaRPr>
          </a:p>
          <a:p>
            <a:pPr marL="457200" lvl="0" indent="0" algn="l" rtl="0">
              <a:spcBef>
                <a:spcPts val="0"/>
              </a:spcBef>
              <a:spcAft>
                <a:spcPts val="0"/>
              </a:spcAft>
              <a:buNone/>
            </a:pPr>
            <a:endParaRPr sz="900" dirty="0">
              <a:solidFill>
                <a:schemeClr val="lt1"/>
              </a:solidFill>
              <a:latin typeface="Georgia"/>
              <a:ea typeface="Georgia"/>
              <a:cs typeface="Georgia"/>
              <a:sym typeface="Georgia"/>
            </a:endParaRPr>
          </a:p>
        </p:txBody>
      </p:sp>
      <p:pic>
        <p:nvPicPr>
          <p:cNvPr id="10" name="Audio 9" descr="audio icon">
            <a:hlinkClick r:id="" action="ppaction://media"/>
            <a:extLst>
              <a:ext uri="{FF2B5EF4-FFF2-40B4-BE49-F238E27FC236}">
                <a16:creationId xmlns:a16="http://schemas.microsoft.com/office/drawing/2014/main" id="{37FBC220-788F-E27C-50E7-F419FE0ED7A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4606"/>
    </mc:Choice>
    <mc:Fallback xmlns="">
      <p:transition spd="slow" advTm="34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24248d95a61_0_6"/>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114300" algn="l" rtl="0">
              <a:lnSpc>
                <a:spcPct val="90000"/>
              </a:lnSpc>
              <a:spcBef>
                <a:spcPts val="0"/>
              </a:spcBef>
              <a:spcAft>
                <a:spcPts val="0"/>
              </a:spcAft>
              <a:buClr>
                <a:schemeClr val="lt1"/>
              </a:buClr>
              <a:buSzPts val="3240"/>
              <a:buFont typeface="Georgia"/>
              <a:buNone/>
            </a:pPr>
            <a:r>
              <a:rPr lang="en-US" sz="2840"/>
              <a:t>Standard 1.15 (2016) - Standard 1.CE.1 (2023)                                                       </a:t>
            </a:r>
            <a:endParaRPr sz="2840"/>
          </a:p>
        </p:txBody>
      </p:sp>
      <p:graphicFrame>
        <p:nvGraphicFramePr>
          <p:cNvPr id="459" name="Google Shape;459;g24248d95a61_0_6"/>
          <p:cNvGraphicFramePr/>
          <p:nvPr>
            <p:extLst>
              <p:ext uri="{D42A27DB-BD31-4B8C-83A1-F6EECF244321}">
                <p14:modId xmlns:p14="http://schemas.microsoft.com/office/powerpoint/2010/main" val="1572585742"/>
              </p:ext>
            </p:extLst>
          </p:nvPr>
        </p:nvGraphicFramePr>
        <p:xfrm>
          <a:off x="273050" y="718501"/>
          <a:ext cx="8597900" cy="3490700"/>
        </p:xfrm>
        <a:graphic>
          <a:graphicData uri="http://schemas.openxmlformats.org/drawingml/2006/table">
            <a:tbl>
              <a:tblPr firstRow="1">
                <a:noFill/>
                <a:tableStyleId>{547EDAA9-EE65-407B-A108-43758340CC41}</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94257097"/>
                  </a:ext>
                </a:extLst>
              </a:tr>
              <a:tr h="2842250">
                <a:tc>
                  <a:txBody>
                    <a:bodyPr/>
                    <a:lstStyle/>
                    <a:p>
                      <a:pPr marL="387350" lvl="0" indent="-387350" algn="l" rtl="0">
                        <a:spcBef>
                          <a:spcPts val="0"/>
                        </a:spcBef>
                        <a:spcAft>
                          <a:spcPts val="0"/>
                        </a:spcAft>
                        <a:buClr>
                          <a:srgbClr val="000000"/>
                        </a:buClr>
                        <a:buFont typeface="Arial"/>
                        <a:buNone/>
                      </a:pPr>
                      <a:r>
                        <a:rPr lang="en-US" sz="1000" b="1">
                          <a:latin typeface="Georgia"/>
                          <a:ea typeface="Georgia"/>
                          <a:cs typeface="Georgia"/>
                          <a:sym typeface="Georgia"/>
                        </a:rPr>
                        <a:t>1.15 </a:t>
                      </a:r>
                      <a:r>
                        <a:rPr lang="en-US" sz="1000">
                          <a:latin typeface="Georgia"/>
                          <a:ea typeface="Georgia"/>
                          <a:cs typeface="Georgia"/>
                          <a:sym typeface="Georgia"/>
                        </a:rPr>
                        <a:t>    </a:t>
                      </a:r>
                      <a:r>
                        <a:rPr lang="en-US" sz="1000" b="1">
                          <a:latin typeface="Georgia"/>
                          <a:ea typeface="Georgia"/>
                          <a:cs typeface="Georgia"/>
                          <a:sym typeface="Georgia"/>
                        </a:rPr>
                        <a:t>The student will demonstrate an understanding of equality through the use of the equal symbol.</a:t>
                      </a:r>
                      <a:endParaRPr sz="1000" b="1">
                        <a:latin typeface="Georgia"/>
                        <a:ea typeface="Georgia"/>
                        <a:cs typeface="Georgia"/>
                        <a:sym typeface="Georgia"/>
                      </a:endParaRPr>
                    </a:p>
                    <a:p>
                      <a:pPr marL="387350" lvl="0" indent="-387350" algn="l" rtl="0">
                        <a:spcBef>
                          <a:spcPts val="0"/>
                        </a:spcBef>
                        <a:spcAft>
                          <a:spcPts val="0"/>
                        </a:spcAft>
                        <a:buClr>
                          <a:srgbClr val="000000"/>
                        </a:buClr>
                        <a:buFont typeface="Arial"/>
                        <a:buNone/>
                      </a:pPr>
                      <a:endParaRPr sz="100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Describe the concept of equality.</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equivalent values and represent equalities through the use of objects, words, and the equal (=) symbol.</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and describe expressions that are not equal (e.g., 4 + 3 is not equal to 3 + 5).</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Recognize that equations can be used to represent the relationship between two expressions of equal value (e.g., 4 + 2 = 2 + 4 and 6 + 1= 4 + 3).</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Model an equation that represents the relationship of two expressions of equal value.</a:t>
                      </a:r>
                      <a:endParaRPr sz="1000">
                        <a:latin typeface="Georgia"/>
                        <a:ea typeface="Georgia"/>
                        <a:cs typeface="Georgia"/>
                        <a:sym typeface="Georgia"/>
                      </a:endParaRPr>
                    </a:p>
                    <a:p>
                      <a:pPr marL="0" lvl="0" indent="0" algn="l" rtl="0">
                        <a:spcBef>
                          <a:spcPts val="300"/>
                        </a:spcBef>
                        <a:spcAft>
                          <a:spcPts val="0"/>
                        </a:spcAft>
                        <a:buClr>
                          <a:srgbClr val="000000"/>
                        </a:buClr>
                        <a:buFont typeface="Arial"/>
                        <a:buNone/>
                      </a:pP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457200" algn="l" rtl="0">
                        <a:spcBef>
                          <a:spcPts val="0"/>
                        </a:spcBef>
                        <a:spcAft>
                          <a:spcPts val="0"/>
                        </a:spcAft>
                        <a:buNone/>
                      </a:pPr>
                      <a:r>
                        <a:rPr lang="en-US" sz="1000" b="1">
                          <a:solidFill>
                            <a:srgbClr val="202020"/>
                          </a:solidFill>
                          <a:latin typeface="Georgia"/>
                          <a:ea typeface="Georgia"/>
                          <a:cs typeface="Georgia"/>
                          <a:sym typeface="Georgia"/>
                        </a:rPr>
                        <a:t>1.CE.1  The student will recall with a</a:t>
                      </a:r>
                      <a:r>
                        <a:rPr lang="en-US" sz="1000" b="1">
                          <a:solidFill>
                            <a:srgbClr val="202020"/>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5"/>
                            </a:ext>
                          </a:extLst>
                        </a:rPr>
                        <a:t>utomaticity addition and </a:t>
                      </a:r>
                      <a:r>
                        <a:rPr lang="en-US" sz="1000" b="1">
                          <a:solidFill>
                            <a:srgbClr val="202020"/>
                          </a:solidFill>
                          <a:latin typeface="Georgia"/>
                          <a:ea typeface="Georgia"/>
                          <a:cs typeface="Georgia"/>
                          <a:sym typeface="Georgia"/>
                        </a:rPr>
                        <a:t>subtraction facts within 10 and represent, solve, and justify solutions to single-step problems, including those in context, using addition and subtraction with whole numbers within 20.</a:t>
                      </a:r>
                    </a:p>
                    <a:p>
                      <a:pPr marL="457200" lvl="0" indent="-457200" algn="l" rtl="0">
                        <a:spcBef>
                          <a:spcPts val="0"/>
                        </a:spcBef>
                        <a:spcAft>
                          <a:spcPts val="0"/>
                        </a:spcAft>
                        <a:buNone/>
                      </a:pPr>
                      <a:endParaRPr sz="1000" b="1">
                        <a:solidFill>
                          <a:srgbClr val="202020"/>
                        </a:solidFill>
                        <a:latin typeface="Georgia"/>
                        <a:ea typeface="Georgia"/>
                        <a:cs typeface="Georgia"/>
                        <a:sym typeface="Georgia"/>
                      </a:endParaRPr>
                    </a:p>
                    <a:p>
                      <a:pPr marL="457200" lvl="0" indent="-457200" algn="l" rtl="0">
                        <a:spcBef>
                          <a:spcPts val="300"/>
                        </a:spcBef>
                        <a:spcAft>
                          <a:spcPts val="0"/>
                        </a:spcAft>
                        <a:buNone/>
                      </a:pPr>
                      <a:r>
                        <a:rPr lang="en-US" sz="1000">
                          <a:solidFill>
                            <a:srgbClr val="202020"/>
                          </a:solidFill>
                          <a:latin typeface="Georgia"/>
                          <a:ea typeface="Georgia"/>
                          <a:cs typeface="Georgia"/>
                          <a:sym typeface="Georgia"/>
                        </a:rPr>
                        <a:t>       h)  Identify and use (+) as a symbol for addition and (-) as a symbol for subtraction. </a:t>
                      </a:r>
                      <a:endParaRPr sz="1000">
                        <a:solidFill>
                          <a:srgbClr val="202020"/>
                        </a:solidFill>
                        <a:latin typeface="Georgia"/>
                        <a:ea typeface="Georgia"/>
                        <a:cs typeface="Georgia"/>
                        <a:sym typeface="Georgia"/>
                      </a:endParaRPr>
                    </a:p>
                    <a:p>
                      <a:pPr marL="400050" lvl="0" indent="-171450" algn="l" rtl="0">
                        <a:spcBef>
                          <a:spcPts val="300"/>
                        </a:spcBef>
                        <a:spcAft>
                          <a:spcPts val="0"/>
                        </a:spcAft>
                        <a:buNone/>
                      </a:pPr>
                      <a:r>
                        <a:rPr lang="en-US" sz="1000">
                          <a:solidFill>
                            <a:srgbClr val="202020"/>
                          </a:solidFill>
                          <a:latin typeface="Georgia"/>
                          <a:ea typeface="Georgia"/>
                          <a:cs typeface="Georgia"/>
                          <a:sym typeface="Georgia"/>
                        </a:rPr>
                        <a:t>i)  Describe the equal symbol (=) </a:t>
                      </a:r>
                      <a:r>
                        <a:rPr lang="en-US" sz="1000">
                          <a:solidFill>
                            <a:srgbClr val="980000"/>
                          </a:solidFill>
                          <a:latin typeface="Georgia"/>
                          <a:ea typeface="Georgia"/>
                          <a:cs typeface="Georgia"/>
                          <a:sym typeface="Georgia"/>
                        </a:rPr>
                        <a:t>as a balance</a:t>
                      </a:r>
                      <a:r>
                        <a:rPr lang="en-US" sz="1000">
                          <a:solidFill>
                            <a:srgbClr val="202020"/>
                          </a:solidFill>
                          <a:latin typeface="Georgia"/>
                          <a:ea typeface="Georgia"/>
                          <a:cs typeface="Georgia"/>
                          <a:sym typeface="Georgia"/>
                        </a:rPr>
                        <a:t> representing an equivalent relationship between expressions on either side of the equal symbol (e.g., 6 and 1 is the same as 4 and 3; 6 + 1 is balanced with 4 + 3; 6 + 1 = 4 + 3).</a:t>
                      </a:r>
                      <a:endParaRPr sz="1000">
                        <a:solidFill>
                          <a:srgbClr val="202020"/>
                        </a:solidFill>
                        <a:latin typeface="Georgia"/>
                        <a:ea typeface="Georgia"/>
                        <a:cs typeface="Georgia"/>
                        <a:sym typeface="Georgia"/>
                      </a:endParaRPr>
                    </a:p>
                    <a:p>
                      <a:pPr marL="400050" lvl="0" indent="-171450" algn="l" rtl="0">
                        <a:spcBef>
                          <a:spcPts val="300"/>
                        </a:spcBef>
                        <a:spcAft>
                          <a:spcPts val="0"/>
                        </a:spcAft>
                        <a:buNone/>
                      </a:pPr>
                      <a:r>
                        <a:rPr lang="en-US" sz="1000">
                          <a:solidFill>
                            <a:srgbClr val="202020"/>
                          </a:solidFill>
                          <a:latin typeface="Georgia"/>
                          <a:ea typeface="Georgia"/>
                          <a:cs typeface="Georgia"/>
                          <a:sym typeface="Georgia"/>
                        </a:rPr>
                        <a:t>j)  Use concrete materials to model, i</a:t>
                      </a:r>
                      <a:r>
                        <a:rPr lang="en-US" sz="1000">
                          <a:solidFill>
                            <a:srgbClr val="202020"/>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6"/>
                            </a:ext>
                          </a:extLst>
                        </a:rPr>
                        <a:t>dentify, and </a:t>
                      </a:r>
                      <a:r>
                        <a:rPr lang="en-US" sz="1000">
                          <a:solidFill>
                            <a:srgbClr val="C00000"/>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6"/>
                            </a:ext>
                          </a:extLst>
                        </a:rPr>
                        <a:t>justify </a:t>
                      </a:r>
                      <a:r>
                        <a:rPr lang="en-US" sz="1000">
                          <a:solidFill>
                            <a:srgbClr val="202020"/>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6"/>
                            </a:ext>
                          </a:extLst>
                        </a:rPr>
                        <a:t>when two expressions are not equal (e.g., 10 - 3 is not equal to 3 + 5). </a:t>
                      </a:r>
                      <a:endParaRPr sz="1000">
                        <a:solidFill>
                          <a:srgbClr val="202020"/>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7"/>
                          </a:ext>
                        </a:extLst>
                      </a:endParaRPr>
                    </a:p>
                    <a:p>
                      <a:pPr marL="400050" lvl="0" indent="-171450" algn="l" rtl="0">
                        <a:spcBef>
                          <a:spcPts val="300"/>
                        </a:spcBef>
                        <a:spcAft>
                          <a:spcPts val="0"/>
                        </a:spcAft>
                        <a:buNone/>
                      </a:pPr>
                      <a:r>
                        <a:rPr lang="en-US" sz="1000">
                          <a:solidFill>
                            <a:srgbClr val="202020"/>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8"/>
                            </a:ext>
                          </a:extLst>
                        </a:rPr>
                        <a:t>k)  Use concrete materials to model an equation that represents the relationship of two expressions of equal value. </a:t>
                      </a:r>
                      <a:endParaRPr sz="1000">
                        <a:solidFill>
                          <a:srgbClr val="202020"/>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9"/>
                          </a:ext>
                        </a:extLst>
                      </a:endParaRPr>
                    </a:p>
                    <a:p>
                      <a:pPr marL="400050" lvl="0" indent="-171450" algn="l" rtl="0">
                        <a:spcBef>
                          <a:spcPts val="300"/>
                        </a:spcBef>
                        <a:spcAft>
                          <a:spcPts val="0"/>
                        </a:spcAft>
                        <a:buNone/>
                      </a:pPr>
                      <a:r>
                        <a:rPr lang="en-US" sz="1000">
                          <a:solidFill>
                            <a:srgbClr val="202020"/>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0"/>
                            </a:ext>
                          </a:extLst>
                        </a:rPr>
                        <a:t>l)  </a:t>
                      </a:r>
                      <a:r>
                        <a:rPr lang="en-US" sz="1000">
                          <a:solidFill>
                            <a:srgbClr val="980000"/>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1"/>
                            </a:ext>
                          </a:extLst>
                        </a:rPr>
                        <a:t>Write an equation that could be used to represent the solution to an oral, written, or picture</a:t>
                      </a:r>
                      <a:r>
                        <a:rPr lang="en-US" sz="1000">
                          <a:solidFill>
                            <a:srgbClr val="980000"/>
                          </a:solidFill>
                          <a:latin typeface="Georgia"/>
                          <a:ea typeface="Georgia"/>
                          <a:cs typeface="Georgia"/>
                          <a:sym typeface="Georgia"/>
                        </a:rPr>
                        <a:t> problem.</a:t>
                      </a:r>
                      <a:endParaRPr sz="1000" b="1">
                        <a:solidFill>
                          <a:srgbClr val="202020"/>
                        </a:solidFill>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60" name="Google Shape;460;g24248d95a61_0_6"/>
          <p:cNvSpPr txBox="1"/>
          <p:nvPr/>
        </p:nvSpPr>
        <p:spPr>
          <a:xfrm>
            <a:off x="0" y="4527125"/>
            <a:ext cx="9144000" cy="7722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900">
                <a:solidFill>
                  <a:schemeClr val="lt1"/>
                </a:solidFill>
                <a:latin typeface="Georgia"/>
                <a:ea typeface="Georgia"/>
                <a:cs typeface="Georgia"/>
                <a:sym typeface="Georgia"/>
              </a:rPr>
              <a:t>Revisions:</a:t>
            </a:r>
          </a:p>
          <a:p>
            <a:pPr marL="342900" indent="-292100">
              <a:lnSpc>
                <a:spcPct val="107916"/>
              </a:lnSpc>
              <a:buClr>
                <a:schemeClr val="lt1"/>
              </a:buClr>
              <a:buSzPts val="1000"/>
              <a:buFont typeface="Georgia"/>
              <a:buChar char="●"/>
            </a:pPr>
            <a:r>
              <a:rPr lang="en-US" sz="1000">
                <a:solidFill>
                  <a:schemeClr val="lt1"/>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2"/>
                  </a:ext>
                </a:extLst>
              </a:rPr>
              <a:t>Write an equation that could be used to represent the solution to an oral, written, or picture</a:t>
            </a:r>
            <a:r>
              <a:rPr lang="en-US" sz="1000">
                <a:solidFill>
                  <a:schemeClr val="lt1"/>
                </a:solidFill>
                <a:latin typeface="Georgia"/>
                <a:ea typeface="Georgia"/>
                <a:cs typeface="Georgia"/>
                <a:sym typeface="Georgia"/>
              </a:rPr>
              <a:t> problem </a:t>
            </a:r>
            <a:endParaRPr lang="en-US" sz="1000">
              <a:solidFill>
                <a:schemeClr val="lt1"/>
              </a:solidFill>
              <a:latin typeface="Georgia"/>
              <a:ea typeface="Georgia"/>
              <a:cs typeface="Georgia"/>
            </a:endParaRPr>
          </a:p>
          <a:p>
            <a:pPr marL="0" lvl="0" indent="0" algn="l" rtl="0">
              <a:lnSpc>
                <a:spcPct val="107916"/>
              </a:lnSpc>
              <a:spcBef>
                <a:spcPts val="0"/>
              </a:spcBef>
              <a:spcAft>
                <a:spcPts val="0"/>
              </a:spcAft>
              <a:buNone/>
            </a:pPr>
            <a:endParaRPr lang="en-US" sz="1000">
              <a:solidFill>
                <a:schemeClr val="lt1"/>
              </a:solidFill>
              <a:latin typeface="Georgia"/>
              <a:ea typeface="Georgia"/>
              <a:cs typeface="Georgia"/>
              <a:sym typeface="Georgia"/>
            </a:endParaRPr>
          </a:p>
          <a:p>
            <a:pPr marL="0" lvl="0" indent="0" algn="l" rtl="0">
              <a:spcBef>
                <a:spcPts val="0"/>
              </a:spcBef>
              <a:spcAft>
                <a:spcPts val="0"/>
              </a:spcAft>
              <a:buNone/>
            </a:pPr>
            <a:endParaRPr lang="en-US" sz="900">
              <a:solidFill>
                <a:schemeClr val="lt1"/>
              </a:solidFill>
              <a:latin typeface="Georgia"/>
              <a:ea typeface="Georgia"/>
              <a:cs typeface="Georgia"/>
              <a:sym typeface="Georgia"/>
            </a:endParaRPr>
          </a:p>
          <a:p>
            <a:pPr marL="457200" lvl="0" indent="0" algn="l" rtl="0">
              <a:spcBef>
                <a:spcPts val="0"/>
              </a:spcBef>
              <a:spcAft>
                <a:spcPts val="0"/>
              </a:spcAft>
              <a:buNone/>
            </a:pPr>
            <a:endParaRPr lang="en-US" sz="900">
              <a:solidFill>
                <a:schemeClr val="lt1"/>
              </a:solidFill>
              <a:latin typeface="Georgia"/>
              <a:ea typeface="Georgia"/>
              <a:cs typeface="Georgia"/>
              <a:sym typeface="Georgia"/>
            </a:endParaRPr>
          </a:p>
        </p:txBody>
      </p:sp>
      <p:pic>
        <p:nvPicPr>
          <p:cNvPr id="6" name="Audio 5" descr="audio icon">
            <a:hlinkClick r:id="" action="ppaction://media"/>
            <a:extLst>
              <a:ext uri="{FF2B5EF4-FFF2-40B4-BE49-F238E27FC236}">
                <a16:creationId xmlns:a16="http://schemas.microsoft.com/office/drawing/2014/main" id="{6A35631A-1619-1B35-5BC1-0567493AED7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2147"/>
    </mc:Choice>
    <mc:Fallback xmlns="">
      <p:transition spd="slow" advTm="52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1e5fa75be59_0_3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SzPts val="3600"/>
              <a:buNone/>
            </a:pPr>
            <a:r>
              <a:rPr lang="en-US"/>
              <a:t>Questions?</a:t>
            </a:r>
            <a:endParaRPr/>
          </a:p>
        </p:txBody>
      </p:sp>
      <p:sp>
        <p:nvSpPr>
          <p:cNvPr id="466" name="Google Shape;466;g1e5fa75be59_0_38"/>
          <p:cNvSpPr txBox="1">
            <a:spLocks noGrp="1"/>
          </p:cNvSpPr>
          <p:nvPr>
            <p:ph type="body" idx="1"/>
          </p:nvPr>
        </p:nvSpPr>
        <p:spPr>
          <a:xfrm>
            <a:off x="1001520" y="1561930"/>
            <a:ext cx="6881880" cy="2709300"/>
          </a:xfrm>
          <a:prstGeom prst="rect">
            <a:avLst/>
          </a:prstGeom>
          <a:noFill/>
          <a:ln>
            <a:noFill/>
          </a:ln>
        </p:spPr>
        <p:txBody>
          <a:bodyPr spcFirstLastPara="1" wrap="square" lIns="68575" tIns="34275" rIns="68575" bIns="34275" anchor="t" anchorCtr="0">
            <a:normAutofit/>
          </a:bodyPr>
          <a:lstStyle/>
          <a:p>
            <a:pPr marL="0" lvl="0" indent="0" algn="ctr" rtl="0">
              <a:lnSpc>
                <a:spcPct val="100000"/>
              </a:lnSpc>
              <a:spcBef>
                <a:spcPts val="0"/>
              </a:spcBef>
              <a:spcAft>
                <a:spcPts val="0"/>
              </a:spcAft>
              <a:buSzPts val="1400"/>
              <a:buNone/>
            </a:pPr>
            <a:r>
              <a:rPr lang="en-US" sz="2800" b="1">
                <a:solidFill>
                  <a:srgbClr val="080808"/>
                </a:solidFill>
                <a:latin typeface="Georgia"/>
              </a:rPr>
              <a:t>Contact the </a:t>
            </a:r>
            <a:endParaRPr sz="2800" b="1">
              <a:solidFill>
                <a:srgbClr val="080808"/>
              </a:solidFill>
              <a:latin typeface="Georgia"/>
            </a:endParaRPr>
          </a:p>
          <a:p>
            <a:pPr marL="0" lvl="0" indent="0" algn="ctr" rtl="0">
              <a:lnSpc>
                <a:spcPct val="100000"/>
              </a:lnSpc>
              <a:spcBef>
                <a:spcPts val="0"/>
              </a:spcBef>
              <a:spcAft>
                <a:spcPts val="0"/>
              </a:spcAft>
              <a:buSzPts val="1400"/>
              <a:buNone/>
            </a:pPr>
            <a:r>
              <a:rPr lang="en-US" sz="2800" b="1">
                <a:solidFill>
                  <a:srgbClr val="080808"/>
                </a:solidFill>
                <a:latin typeface="Georgia"/>
              </a:rPr>
              <a:t>Virginia Department of Education’s Mathematics Team at </a:t>
            </a:r>
            <a:r>
              <a:rPr lang="en-US" sz="2800" b="1" u="sng">
                <a:solidFill>
                  <a:schemeClr val="hlink"/>
                </a:solidFill>
                <a:latin typeface="Georgia"/>
                <a:hlinkClick r:id="rId5"/>
              </a:rPr>
              <a:t>vdoe.mathematics@doe.virginia.gov</a:t>
            </a:r>
            <a:endParaRPr sz="2800" b="1">
              <a:latin typeface="Georgia"/>
            </a:endParaRPr>
          </a:p>
          <a:p>
            <a:pPr marL="0" lvl="0" indent="0" algn="l" rtl="0">
              <a:lnSpc>
                <a:spcPct val="90000"/>
              </a:lnSpc>
              <a:spcBef>
                <a:spcPts val="800"/>
              </a:spcBef>
              <a:spcAft>
                <a:spcPts val="0"/>
              </a:spcAft>
              <a:buSzPts val="1400"/>
              <a:buNone/>
            </a:pPr>
            <a:endParaRPr b="1">
              <a:latin typeface="Georgia"/>
            </a:endParaRPr>
          </a:p>
        </p:txBody>
      </p:sp>
      <p:pic>
        <p:nvPicPr>
          <p:cNvPr id="6" name="Audio 5" descr="audio icon">
            <a:hlinkClick r:id="" action="ppaction://media"/>
            <a:extLst>
              <a:ext uri="{FF2B5EF4-FFF2-40B4-BE49-F238E27FC236}">
                <a16:creationId xmlns:a16="http://schemas.microsoft.com/office/drawing/2014/main" id="{133CF88A-83EC-AE1F-B3C2-A913C35596E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1835"/>
    </mc:Choice>
    <mc:Fallback xmlns="">
      <p:transition spd="slow" advTm="31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7"/>
          <p:cNvSpPr txBox="1">
            <a:spLocks noGrp="1"/>
          </p:cNvSpPr>
          <p:nvPr>
            <p:ph type="title"/>
          </p:nvPr>
        </p:nvSpPr>
        <p:spPr>
          <a:xfrm>
            <a:off x="628650" y="1372019"/>
            <a:ext cx="7886700" cy="1532143"/>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ct val="111111"/>
              <a:buFont typeface="Georgia"/>
              <a:buNone/>
            </a:pPr>
            <a:r>
              <a:rPr lang="en-US"/>
              <a:t>2023 Mathematics Standards of Learning Focus</a:t>
            </a:r>
            <a:endParaRPr/>
          </a:p>
        </p:txBody>
      </p:sp>
      <p:sp>
        <p:nvSpPr>
          <p:cNvPr id="208" name="Google Shape;208;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4</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pic>
        <p:nvPicPr>
          <p:cNvPr id="5" name="Audio 4" descr="audio icon">
            <a:hlinkClick r:id="" action="ppaction://media"/>
            <a:extLst>
              <a:ext uri="{FF2B5EF4-FFF2-40B4-BE49-F238E27FC236}">
                <a16:creationId xmlns:a16="http://schemas.microsoft.com/office/drawing/2014/main" id="{021650E5-67C5-46FF-98D3-34EC875B02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213674628"/>
      </p:ext>
    </p:extLst>
  </p:cSld>
  <p:clrMapOvr>
    <a:masterClrMapping/>
  </p:clrMapOvr>
  <mc:AlternateContent xmlns:mc="http://schemas.openxmlformats.org/markup-compatibility/2006" xmlns:p14="http://schemas.microsoft.com/office/powerpoint/2010/main">
    <mc:Choice Requires="p14">
      <p:transition spd="slow" p14:dur="2000" advTm="11394"/>
    </mc:Choice>
    <mc:Fallback xmlns="">
      <p:transition spd="slow" advTm="11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100000"/>
              </a:lnSpc>
              <a:spcBef>
                <a:spcPts val="0"/>
              </a:spcBef>
              <a:spcAft>
                <a:spcPts val="0"/>
              </a:spcAft>
              <a:buClr>
                <a:schemeClr val="lt1"/>
              </a:buClr>
              <a:buSzPts val="3600"/>
              <a:buFont typeface="Georgia"/>
              <a:buNone/>
            </a:pPr>
            <a:r>
              <a:rPr lang="en-US" sz="3200"/>
              <a:t>2023 Standards of Learning Focus</a:t>
            </a:r>
            <a:endParaRPr sz="4400"/>
          </a:p>
        </p:txBody>
      </p:sp>
      <p:sp>
        <p:nvSpPr>
          <p:cNvPr id="216" name="Google Shape;216;p8"/>
          <p:cNvSpPr txBox="1">
            <a:spLocks noGrp="1"/>
          </p:cNvSpPr>
          <p:nvPr>
            <p:ph type="body" idx="1"/>
          </p:nvPr>
        </p:nvSpPr>
        <p:spPr>
          <a:xfrm>
            <a:off x="628650" y="1168339"/>
            <a:ext cx="7886700" cy="2283317"/>
          </a:xfrm>
          <a:prstGeom prst="rect">
            <a:avLst/>
          </a:prstGeom>
          <a:noFill/>
          <a:ln>
            <a:noFill/>
          </a:ln>
        </p:spPr>
        <p:txBody>
          <a:bodyPr spcFirstLastPara="1" wrap="square" lIns="68575" tIns="34275" rIns="68575" bIns="34275" anchor="t" anchorCtr="0">
            <a:normAutofit fontScale="92500"/>
          </a:bodyPr>
          <a:lstStyle/>
          <a:p>
            <a:pPr marL="139700" lvl="0" indent="0" rtl="0">
              <a:lnSpc>
                <a:spcPct val="114000"/>
              </a:lnSpc>
              <a:spcBef>
                <a:spcPts val="0"/>
              </a:spcBef>
              <a:spcAft>
                <a:spcPts val="0"/>
              </a:spcAft>
              <a:buSzPts val="1400"/>
              <a:buNone/>
            </a:pPr>
            <a:r>
              <a:rPr lang="en-US" sz="2400">
                <a:solidFill>
                  <a:srgbClr val="000000"/>
                </a:solidFill>
                <a:latin typeface="Georgia" panose="02040502050405020303" pitchFamily="18" charset="0"/>
              </a:rPr>
              <a:t>The Mathematics Standards of Learning:</a:t>
            </a:r>
          </a:p>
          <a:p>
            <a:pPr>
              <a:lnSpc>
                <a:spcPct val="114000"/>
              </a:lnSpc>
              <a:spcBef>
                <a:spcPts val="0"/>
              </a:spcBef>
            </a:pPr>
            <a:r>
              <a:rPr lang="en-US" sz="2400">
                <a:solidFill>
                  <a:srgbClr val="000000"/>
                </a:solidFill>
                <a:latin typeface="Georgia" panose="02040502050405020303" pitchFamily="18" charset="0"/>
              </a:rPr>
              <a:t>Include challenging mathematics content;</a:t>
            </a:r>
          </a:p>
          <a:p>
            <a:pPr>
              <a:lnSpc>
                <a:spcPct val="114000"/>
              </a:lnSpc>
              <a:spcBef>
                <a:spcPts val="0"/>
              </a:spcBef>
            </a:pPr>
            <a:r>
              <a:rPr lang="en-US" sz="2400">
                <a:solidFill>
                  <a:srgbClr val="000000"/>
                </a:solidFill>
                <a:latin typeface="Georgia" panose="02040502050405020303" pitchFamily="18" charset="0"/>
              </a:rPr>
              <a:t>Reinforce foundational mathematics skills;</a:t>
            </a:r>
          </a:p>
          <a:p>
            <a:pPr>
              <a:lnSpc>
                <a:spcPct val="114000"/>
              </a:lnSpc>
              <a:spcBef>
                <a:spcPts val="0"/>
              </a:spcBef>
            </a:pPr>
            <a:r>
              <a:rPr lang="en-US" sz="2400">
                <a:solidFill>
                  <a:srgbClr val="000000"/>
                </a:solidFill>
                <a:latin typeface="Georgia" panose="02040502050405020303" pitchFamily="18" charset="0"/>
              </a:rPr>
              <a:t>Support the application of mathematical concepts; and</a:t>
            </a:r>
          </a:p>
          <a:p>
            <a:pPr>
              <a:lnSpc>
                <a:spcPct val="114000"/>
              </a:lnSpc>
              <a:spcBef>
                <a:spcPts val="0"/>
              </a:spcBef>
            </a:pPr>
            <a:r>
              <a:rPr lang="en-US" sz="2400">
                <a:solidFill>
                  <a:srgbClr val="000000"/>
                </a:solidFill>
                <a:latin typeface="Georgia" panose="02040502050405020303" pitchFamily="18" charset="0"/>
              </a:rPr>
              <a:t>Build coherently in complexity across grade levels.</a:t>
            </a:r>
          </a:p>
          <a:p>
            <a:pPr marL="139700" lvl="0" indent="0" algn="r" rtl="0">
              <a:lnSpc>
                <a:spcPct val="100000"/>
              </a:lnSpc>
              <a:spcBef>
                <a:spcPts val="0"/>
              </a:spcBef>
              <a:spcAft>
                <a:spcPts val="0"/>
              </a:spcAft>
              <a:buSzPts val="1400"/>
              <a:buNone/>
            </a:pPr>
            <a:endParaRPr lang="en-US" sz="2400" i="1">
              <a:solidFill>
                <a:srgbClr val="000000"/>
              </a:solidFill>
              <a:latin typeface="Georgia" panose="02040502050405020303" pitchFamily="18" charset="0"/>
            </a:endParaRPr>
          </a:p>
          <a:p>
            <a:pPr marL="139700" lvl="0" indent="0" algn="r" rtl="0">
              <a:lnSpc>
                <a:spcPct val="100000"/>
              </a:lnSpc>
              <a:spcBef>
                <a:spcPts val="0"/>
              </a:spcBef>
              <a:spcAft>
                <a:spcPts val="0"/>
              </a:spcAft>
              <a:buSzPts val="1400"/>
              <a:buNone/>
            </a:pPr>
            <a:endParaRPr lang="en-US" sz="2400" i="1">
              <a:solidFill>
                <a:srgbClr val="000000"/>
              </a:solidFill>
              <a:latin typeface="Georgia" panose="02040502050405020303" pitchFamily="18" charset="0"/>
            </a:endParaRPr>
          </a:p>
        </p:txBody>
      </p:sp>
      <p:pic>
        <p:nvPicPr>
          <p:cNvPr id="2" name="Picture 1" descr="Virginia Department of Education Graphic">
            <a:extLst>
              <a:ext uri="{FF2B5EF4-FFF2-40B4-BE49-F238E27FC236}">
                <a16:creationId xmlns:a16="http://schemas.microsoft.com/office/drawing/2014/main" id="{A1446C6E-E061-4CFA-92A1-A453D5E50D4A}"/>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6" name="Audio 5" descr="audio icon">
            <a:hlinkClick r:id="" action="ppaction://media"/>
            <a:extLst>
              <a:ext uri="{FF2B5EF4-FFF2-40B4-BE49-F238E27FC236}">
                <a16:creationId xmlns:a16="http://schemas.microsoft.com/office/drawing/2014/main" id="{8251F7D5-807D-402C-BAB5-90373352AA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269705013"/>
      </p:ext>
    </p:extLst>
  </p:cSld>
  <p:clrMapOvr>
    <a:masterClrMapping/>
  </p:clrMapOvr>
  <mc:AlternateContent xmlns:mc="http://schemas.openxmlformats.org/markup-compatibility/2006" xmlns:p14="http://schemas.microsoft.com/office/powerpoint/2010/main">
    <mc:Choice Requires="p14">
      <p:transition spd="slow" p14:dur="2000" advTm="18097"/>
    </mc:Choice>
    <mc:Fallback xmlns="">
      <p:transition spd="slow" advTm="18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421-4CD9-621F-90DB-E1C884724603}"/>
              </a:ext>
            </a:extLst>
          </p:cNvPr>
          <p:cNvSpPr>
            <a:spLocks noGrp="1"/>
          </p:cNvSpPr>
          <p:nvPr>
            <p:ph type="title"/>
          </p:nvPr>
        </p:nvSpPr>
        <p:spPr>
          <a:xfrm>
            <a:off x="0" y="0"/>
            <a:ext cx="9144000" cy="659423"/>
          </a:xfrm>
          <a:solidFill>
            <a:schemeClr val="tx1"/>
          </a:solidFill>
          <a:ln>
            <a:solidFill>
              <a:schemeClr val="bg2"/>
            </a:solidFill>
          </a:ln>
        </p:spPr>
        <p:txBody>
          <a:bodyPr>
            <a:normAutofit fontScale="90000"/>
          </a:bodyPr>
          <a:lstStyle/>
          <a:p>
            <a:r>
              <a:rPr lang="en-US">
                <a:solidFill>
                  <a:schemeClr val="bg1"/>
                </a:solidFill>
                <a:latin typeface="Georgia"/>
              </a:rPr>
              <a:t>2023 Mathematics SOL Guiding Principles</a:t>
            </a:r>
          </a:p>
        </p:txBody>
      </p:sp>
      <p:sp>
        <p:nvSpPr>
          <p:cNvPr id="3" name="Text Placeholder 2">
            <a:extLst>
              <a:ext uri="{FF2B5EF4-FFF2-40B4-BE49-F238E27FC236}">
                <a16:creationId xmlns:a16="http://schemas.microsoft.com/office/drawing/2014/main" id="{338168D4-940F-7046-AA3E-2636360D0A0F}"/>
              </a:ext>
            </a:extLst>
          </p:cNvPr>
          <p:cNvSpPr>
            <a:spLocks noGrp="1"/>
          </p:cNvSpPr>
          <p:nvPr>
            <p:ph type="body" idx="1"/>
          </p:nvPr>
        </p:nvSpPr>
        <p:spPr>
          <a:xfrm>
            <a:off x="565442" y="909923"/>
            <a:ext cx="7886700" cy="3538500"/>
          </a:xfrm>
        </p:spPr>
        <p:txBody>
          <a:bodyPr>
            <a:noAutofit/>
          </a:bodyPr>
          <a:lstStyle/>
          <a:p>
            <a:pPr>
              <a:buClrTx/>
              <a:buFont typeface="Arial" panose="020B0604020202020204" pitchFamily="34" charset="0"/>
              <a:buChar char="•"/>
            </a:pPr>
            <a:r>
              <a:rPr lang="en-US" sz="2400">
                <a:solidFill>
                  <a:srgbClr val="080808"/>
                </a:solidFill>
                <a:latin typeface="Georgia"/>
              </a:rPr>
              <a:t>Raise the Floor; Remove the Ceiling</a:t>
            </a:r>
            <a:endParaRPr lang="en" sz="2400">
              <a:solidFill>
                <a:srgbClr val="080808"/>
              </a:solidFill>
              <a:latin typeface="Georgia"/>
              <a:ea typeface="+mn-lt"/>
              <a:cs typeface="+mn-lt"/>
            </a:endParaRPr>
          </a:p>
          <a:p>
            <a:pPr>
              <a:buClrTx/>
              <a:buFont typeface="Arial" panose="020B0604020202020204" pitchFamily="34" charset="0"/>
              <a:buChar char="•"/>
            </a:pPr>
            <a:r>
              <a:rPr lang="en" sz="2400">
                <a:solidFill>
                  <a:srgbClr val="080808"/>
                </a:solidFill>
                <a:latin typeface="Georgia"/>
                <a:ea typeface="+mn-lt"/>
                <a:cs typeface="+mn-lt"/>
              </a:rPr>
              <a:t>Ensure Every Student Builds Strong Mathematics Foundational Skills</a:t>
            </a:r>
          </a:p>
          <a:p>
            <a:pPr>
              <a:buClrTx/>
              <a:buFont typeface="Arial" panose="020B0604020202020204" pitchFamily="34" charset="0"/>
              <a:buChar char="•"/>
            </a:pPr>
            <a:r>
              <a:rPr lang="en" sz="2400">
                <a:solidFill>
                  <a:srgbClr val="080808"/>
                </a:solidFill>
                <a:latin typeface="Georgia"/>
                <a:ea typeface="+mn-lt"/>
                <a:cs typeface="+mn-lt"/>
              </a:rPr>
              <a:t>Master Critical Content</a:t>
            </a:r>
            <a:endParaRPr lang="en" sz="2400">
              <a:solidFill>
                <a:srgbClr val="080808"/>
              </a:solidFill>
              <a:latin typeface="Georgia"/>
              <a:ea typeface="+mn-lt"/>
            </a:endParaRPr>
          </a:p>
          <a:p>
            <a:pPr>
              <a:buClrTx/>
              <a:buFont typeface="Arial" panose="020B0604020202020204" pitchFamily="34" charset="0"/>
              <a:buChar char="•"/>
            </a:pPr>
            <a:r>
              <a:rPr lang="en" sz="2400">
                <a:solidFill>
                  <a:srgbClr val="080808"/>
                </a:solidFill>
                <a:latin typeface="Georgia"/>
                <a:ea typeface="+mn-lt"/>
              </a:rPr>
              <a:t>Integrate</a:t>
            </a:r>
            <a:r>
              <a:rPr lang="en" sz="2400">
                <a:solidFill>
                  <a:srgbClr val="080808"/>
                </a:solidFill>
                <a:latin typeface="Georgia"/>
                <a:ea typeface="+mn-lt"/>
                <a:cs typeface="+mn-lt"/>
              </a:rPr>
              <a:t> Mathematics Across All Content Areas</a:t>
            </a:r>
            <a:endParaRPr lang="en" sz="2400">
              <a:solidFill>
                <a:srgbClr val="080808"/>
              </a:solidFill>
              <a:latin typeface="Georgia"/>
              <a:cs typeface="Calibri"/>
            </a:endParaRPr>
          </a:p>
          <a:p>
            <a:pPr>
              <a:buClrTx/>
              <a:buFont typeface="Arial" panose="020B0604020202020204" pitchFamily="34" charset="0"/>
              <a:buChar char="•"/>
            </a:pPr>
            <a:r>
              <a:rPr lang="en" sz="2400">
                <a:solidFill>
                  <a:srgbClr val="080808"/>
                </a:solidFill>
                <a:latin typeface="Georgia"/>
                <a:ea typeface="+mn-lt"/>
                <a:cs typeface="+mn-lt"/>
              </a:rPr>
              <a:t>Prepare Teachers to Teach Mathematics Accurately and Effectively</a:t>
            </a:r>
            <a:endParaRPr lang="en" sz="2400">
              <a:solidFill>
                <a:srgbClr val="080808"/>
              </a:solidFill>
              <a:latin typeface="Georgia"/>
              <a:cs typeface="Calibri" panose="020F0502020204030204"/>
            </a:endParaRPr>
          </a:p>
          <a:p>
            <a:pPr>
              <a:buClrTx/>
              <a:buFont typeface="Arial" panose="020B0604020202020204" pitchFamily="34" charset="0"/>
              <a:buChar char="•"/>
            </a:pPr>
            <a:r>
              <a:rPr lang="en" sz="2400">
                <a:solidFill>
                  <a:srgbClr val="080808"/>
                </a:solidFill>
                <a:latin typeface="Georgia"/>
                <a:cs typeface="Calibri" panose="020F0502020204030204"/>
              </a:rPr>
              <a:t>Apply</a:t>
            </a:r>
            <a:r>
              <a:rPr lang="en" sz="2400">
                <a:solidFill>
                  <a:srgbClr val="080808"/>
                </a:solidFill>
                <a:latin typeface="Georgia"/>
                <a:ea typeface="+mn-lt"/>
                <a:cs typeface="+mn-lt"/>
              </a:rPr>
              <a:t> Mathematics to Better Use Technology</a:t>
            </a:r>
            <a:endParaRPr lang="en" sz="2400">
              <a:solidFill>
                <a:srgbClr val="080808"/>
              </a:solidFill>
              <a:latin typeface="Georgia"/>
              <a:cs typeface="Calibri" panose="020F0502020204030204"/>
            </a:endParaRPr>
          </a:p>
          <a:p>
            <a:pPr marL="139700" indent="0">
              <a:buClrTx/>
              <a:buNone/>
            </a:pPr>
            <a:endParaRPr lang="en" sz="1400" b="1">
              <a:solidFill>
                <a:srgbClr val="000000"/>
              </a:solidFill>
              <a:latin typeface="Georgia"/>
              <a:cs typeface="Arial"/>
            </a:endParaRPr>
          </a:p>
          <a:p>
            <a:pPr>
              <a:lnSpc>
                <a:spcPct val="100000"/>
              </a:lnSpc>
              <a:buFont typeface="Wingdings"/>
              <a:buChar char="ü"/>
            </a:pPr>
            <a:endParaRPr lang="en-US" sz="1800">
              <a:latin typeface="Georgia"/>
            </a:endParaRPr>
          </a:p>
        </p:txBody>
      </p:sp>
      <p:pic>
        <p:nvPicPr>
          <p:cNvPr id="6" name="Picture 5" descr="Virginia Department of Education graphic&#10;">
            <a:extLst>
              <a:ext uri="{FF2B5EF4-FFF2-40B4-BE49-F238E27FC236}">
                <a16:creationId xmlns:a16="http://schemas.microsoft.com/office/drawing/2014/main" id="{A82B33CC-5158-FF80-5C9C-62F0BFAE246C}"/>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8" name="Audio 7" descr="audio icon">
            <a:hlinkClick r:id="" action="ppaction://media"/>
            <a:extLst>
              <a:ext uri="{FF2B5EF4-FFF2-40B4-BE49-F238E27FC236}">
                <a16:creationId xmlns:a16="http://schemas.microsoft.com/office/drawing/2014/main" id="{CBDAA9F2-51E2-41E6-A34A-E11948EFA1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297143638"/>
      </p:ext>
    </p:extLst>
  </p:cSld>
  <p:clrMapOvr>
    <a:masterClrMapping/>
  </p:clrMapOvr>
  <mc:AlternateContent xmlns:mc="http://schemas.openxmlformats.org/markup-compatibility/2006" xmlns:p14="http://schemas.microsoft.com/office/powerpoint/2010/main">
    <mc:Choice Requires="p14">
      <p:transition spd="slow" p14:dur="2000" advTm="87916"/>
    </mc:Choice>
    <mc:Fallback xmlns="">
      <p:transition spd="slow" advTm="87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title"/>
          </p:nvPr>
        </p:nvSpPr>
        <p:spPr>
          <a:prstGeom prst="rect">
            <a:avLst/>
          </a:prstGeom>
        </p:spPr>
        <p:txBody>
          <a:bodyPr spcFirstLastPara="1" vert="horz" lIns="91440" tIns="45720" rIns="91440" bIns="45720" rtlCol="0" anchor="ctr" anchorCtr="0">
            <a:normAutofit/>
          </a:bodyPr>
          <a:lstStyle/>
          <a:p>
            <a:pPr marL="457200" lvl="0">
              <a:spcBef>
                <a:spcPct val="0"/>
              </a:spcBef>
              <a:spcAft>
                <a:spcPts val="0"/>
              </a:spcAft>
              <a:buSzPct val="111111"/>
            </a:pPr>
            <a:r>
              <a:rPr lang="en-US" sz="3200" kern="1200">
                <a:solidFill>
                  <a:schemeClr val="bg1"/>
                </a:solidFill>
                <a:ea typeface="+mj-ea"/>
                <a:cs typeface="+mj-cs"/>
              </a:rPr>
              <a:t>Mathematics Process Goals for Students</a:t>
            </a:r>
          </a:p>
        </p:txBody>
      </p:sp>
      <p:sp>
        <p:nvSpPr>
          <p:cNvPr id="266" name="Google Shape;266;p12"/>
          <p:cNvSpPr txBox="1"/>
          <p:nvPr/>
        </p:nvSpPr>
        <p:spPr>
          <a:xfrm>
            <a:off x="646968" y="1964409"/>
            <a:ext cx="3832087" cy="1849945"/>
          </a:xfrm>
          <a:prstGeom prst="rect">
            <a:avLst/>
          </a:prstGeom>
        </p:spPr>
        <p:txBody>
          <a:bodyPr spcFirstLastPara="1" vert="horz" lIns="91440" tIns="45720" rIns="91440" bIns="45720" rtlCol="0" anchor="ctr" anchorCtr="0">
            <a:normAutofit/>
          </a:bodyPr>
          <a:lstStyle/>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en-US" sz="2400" b="0" i="0" u="none" strike="noStrike" kern="1200" cap="none" spc="0" normalizeH="0" baseline="0" noProof="0">
                <a:ln>
                  <a:noFill/>
                </a:ln>
                <a:solidFill>
                  <a:srgbClr val="000000"/>
                </a:solidFill>
                <a:effectLst/>
                <a:uLnTx/>
                <a:uFillTx/>
                <a:latin typeface="Georgia" panose="02040502050405020303" pitchFamily="18" charset="0"/>
                <a:ea typeface="+mn-ea"/>
                <a:cs typeface="Arial"/>
                <a:sym typeface="Calibri"/>
              </a:rPr>
              <a:t>The content of the mathematics standards is intended to support the five process goals for students.</a:t>
            </a:r>
            <a:endParaRPr kumimoji="0" lang="en-US" sz="2400" b="0" i="0" u="none" strike="noStrike" kern="1200" cap="none" spc="0" normalizeH="0" baseline="0" noProof="0">
              <a:ln>
                <a:noFill/>
              </a:ln>
              <a:solidFill>
                <a:srgbClr val="000000"/>
              </a:solidFill>
              <a:effectLst/>
              <a:uLnTx/>
              <a:uFillTx/>
              <a:latin typeface="Georgia" panose="02040502050405020303" pitchFamily="18" charset="0"/>
              <a:ea typeface="+mn-ea"/>
              <a:cs typeface="Arial"/>
              <a:sym typeface="Arial"/>
            </a:endParaRPr>
          </a:p>
        </p:txBody>
      </p:sp>
      <p:pic>
        <p:nvPicPr>
          <p:cNvPr id="3" name="Picture 2" descr="Math understanding Diagram showing the process skills of reasoning, communication, problem solving, connections and representation in a funnel resulting in mathematical understanding">
            <a:extLst>
              <a:ext uri="{FF2B5EF4-FFF2-40B4-BE49-F238E27FC236}">
                <a16:creationId xmlns:a16="http://schemas.microsoft.com/office/drawing/2014/main" id="{96E597AF-7A6D-9F96-0494-092FC0FD40FC}"/>
              </a:ext>
            </a:extLst>
          </p:cNvPr>
          <p:cNvPicPr>
            <a:picLocks noChangeAspect="1"/>
          </p:cNvPicPr>
          <p:nvPr/>
        </p:nvPicPr>
        <p:blipFill>
          <a:blip r:embed="rId5"/>
          <a:stretch>
            <a:fillRect/>
          </a:stretch>
        </p:blipFill>
        <p:spPr>
          <a:xfrm>
            <a:off x="4809617" y="1382900"/>
            <a:ext cx="4048056" cy="3420608"/>
          </a:xfrm>
          <a:prstGeom prst="rect">
            <a:avLst/>
          </a:prstGeom>
        </p:spPr>
      </p:pic>
      <p:pic>
        <p:nvPicPr>
          <p:cNvPr id="2" name="Picture 1" descr="Virginia Department of Education Graphic">
            <a:extLst>
              <a:ext uri="{FF2B5EF4-FFF2-40B4-BE49-F238E27FC236}">
                <a16:creationId xmlns:a16="http://schemas.microsoft.com/office/drawing/2014/main" id="{BAC73C7D-D915-E147-E382-238002396C83}"/>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5" name="Audio 4" descr="audio icon">
            <a:hlinkClick r:id="" action="ppaction://media"/>
            <a:extLst>
              <a:ext uri="{FF2B5EF4-FFF2-40B4-BE49-F238E27FC236}">
                <a16:creationId xmlns:a16="http://schemas.microsoft.com/office/drawing/2014/main" id="{434AE29E-F08D-4A22-AE35-2D890379EA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846411832"/>
      </p:ext>
    </p:extLst>
  </p:cSld>
  <p:clrMapOvr>
    <a:masterClrMapping/>
  </p:clrMapOvr>
  <mc:AlternateContent xmlns:mc="http://schemas.openxmlformats.org/markup-compatibility/2006" xmlns:p14="http://schemas.microsoft.com/office/powerpoint/2010/main">
    <mc:Choice Requires="p14">
      <p:transition spd="slow" p14:dur="2000" advTm="29666"/>
    </mc:Choice>
    <mc:Fallback xmlns="">
      <p:transition spd="slow" advTm="29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
          <p:cNvSpPr txBox="1">
            <a:spLocks noGrp="1"/>
          </p:cNvSpPr>
          <p:nvPr>
            <p:ph type="title"/>
          </p:nvPr>
        </p:nvSpPr>
        <p:spPr>
          <a:xfrm>
            <a:off x="628650" y="1307672"/>
            <a:ext cx="7886700" cy="1862747"/>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500"/>
              <a:buNone/>
            </a:pPr>
            <a:r>
              <a:rPr lang="en-US"/>
              <a:t>Standards of Learning Supporting Documents</a:t>
            </a:r>
            <a:endParaRPr i="1"/>
          </a:p>
        </p:txBody>
      </p:sp>
      <p:sp>
        <p:nvSpPr>
          <p:cNvPr id="185" name="Google Shape;185;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8</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pic>
        <p:nvPicPr>
          <p:cNvPr id="2" name="Audio 1" descr="audio icon">
            <a:hlinkClick r:id="" action="ppaction://media"/>
            <a:extLst>
              <a:ext uri="{FF2B5EF4-FFF2-40B4-BE49-F238E27FC236}">
                <a16:creationId xmlns:a16="http://schemas.microsoft.com/office/drawing/2014/main" id="{9ECA216F-A4BB-4B6C-A3A2-02783E77E5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839352329"/>
      </p:ext>
    </p:extLst>
  </p:cSld>
  <p:clrMapOvr>
    <a:masterClrMapping/>
  </p:clrMapOvr>
  <mc:AlternateContent xmlns:mc="http://schemas.openxmlformats.org/markup-compatibility/2006" xmlns:p14="http://schemas.microsoft.com/office/powerpoint/2010/main">
    <mc:Choice Requires="p14">
      <p:transition spd="slow" p14:dur="2000" advTm="23922"/>
    </mc:Choice>
    <mc:Fallback xmlns="">
      <p:transition spd="slow" advTm="23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734518"/>
          </a:xfrm>
        </p:spPr>
        <p:txBody>
          <a:bodyPr anchor="ctr">
            <a:normAutofit/>
          </a:bodyPr>
          <a:lstStyle/>
          <a:p>
            <a:r>
              <a:rPr lang="en-US" sz="3200"/>
              <a:t>Standards Document</a:t>
            </a:r>
          </a:p>
        </p:txBody>
      </p:sp>
      <p:pic>
        <p:nvPicPr>
          <p:cNvPr id="5" name="Picture 4" descr="Virginia Department of Education Graphic">
            <a:extLst>
              <a:ext uri="{FF2B5EF4-FFF2-40B4-BE49-F238E27FC236}">
                <a16:creationId xmlns:a16="http://schemas.microsoft.com/office/drawing/2014/main" id="{1437603A-9996-D4C2-DFBC-017B4E2C139A}"/>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3" name="Picture 2" descr="Sample 1.NS.1 from standards document">
            <a:extLst>
              <a:ext uri="{FF2B5EF4-FFF2-40B4-BE49-F238E27FC236}">
                <a16:creationId xmlns:a16="http://schemas.microsoft.com/office/drawing/2014/main" id="{6395AC06-38AF-19E4-0155-334B449E2C0C}"/>
              </a:ext>
            </a:extLst>
          </p:cNvPr>
          <p:cNvPicPr>
            <a:picLocks noChangeAspect="1"/>
          </p:cNvPicPr>
          <p:nvPr/>
        </p:nvPicPr>
        <p:blipFill>
          <a:blip r:embed="rId6"/>
          <a:stretch>
            <a:fillRect/>
          </a:stretch>
        </p:blipFill>
        <p:spPr>
          <a:xfrm>
            <a:off x="809712" y="924557"/>
            <a:ext cx="7524575" cy="3652706"/>
          </a:xfrm>
          <a:prstGeom prst="rect">
            <a:avLst/>
          </a:prstGeom>
        </p:spPr>
      </p:pic>
      <p:pic>
        <p:nvPicPr>
          <p:cNvPr id="6" name="Audio 5" descr="audio icon">
            <a:hlinkClick r:id="" action="ppaction://media"/>
            <a:extLst>
              <a:ext uri="{FF2B5EF4-FFF2-40B4-BE49-F238E27FC236}">
                <a16:creationId xmlns:a16="http://schemas.microsoft.com/office/drawing/2014/main" id="{1AB509C7-FD7B-4225-BBEF-97CE69FCAA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750795339"/>
      </p:ext>
    </p:extLst>
  </p:cSld>
  <p:clrMapOvr>
    <a:masterClrMapping/>
  </p:clrMapOvr>
  <mc:AlternateContent xmlns:mc="http://schemas.openxmlformats.org/markup-compatibility/2006" xmlns:p14="http://schemas.microsoft.com/office/powerpoint/2010/main">
    <mc:Choice Requires="p14">
      <p:transition spd="slow" p14:dur="2000" advTm="20944"/>
    </mc:Choice>
    <mc:Fallback xmlns="">
      <p:transition spd="slow" advTm="20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7508C65CBC9D4582C38E14C0854F54" ma:contentTypeVersion="9" ma:contentTypeDescription="Create a new document." ma:contentTypeScope="" ma:versionID="64ab457752b98d02ffcc907e46ac53de">
  <xsd:schema xmlns:xsd="http://www.w3.org/2001/XMLSchema" xmlns:xs="http://www.w3.org/2001/XMLSchema" xmlns:p="http://schemas.microsoft.com/office/2006/metadata/properties" xmlns:ns2="7bc1f62a-0564-4892-a8bf-7c18ec584b15" xmlns:ns3="0f6edea1-9d2e-49f8-b5b3-3e90d7018543" targetNamespace="http://schemas.microsoft.com/office/2006/metadata/properties" ma:root="true" ma:fieldsID="fd4a78179981080f485d8d9b881d18a4" ns2:_="" ns3:_="">
    <xsd:import namespace="7bc1f62a-0564-4892-a8bf-7c18ec584b15"/>
    <xsd:import namespace="0f6edea1-9d2e-49f8-b5b3-3e90d70185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c1f62a-0564-4892-a8bf-7c18ec584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6edea1-9d2e-49f8-b5b3-3e90d701854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F9BC044-B17B-4CE6-B75F-8607414E13D8}">
  <ds:schemaRefs>
    <ds:schemaRef ds:uri="0f6edea1-9d2e-49f8-b5b3-3e90d7018543"/>
    <ds:schemaRef ds:uri="7bc1f62a-0564-4892-a8bf-7c18ec584b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A7FEFF0-0169-4816-A4B5-F6AFA3C12E37}">
  <ds:schemaRefs>
    <ds:schemaRef ds:uri="http://schemas.microsoft.com/sharepoint/v3/contenttype/forms"/>
  </ds:schemaRefs>
</ds:datastoreItem>
</file>

<file path=customXml/itemProps3.xml><?xml version="1.0" encoding="utf-8"?>
<ds:datastoreItem xmlns:ds="http://schemas.openxmlformats.org/officeDocument/2006/customXml" ds:itemID="{1D3C5615-4CF8-440A-BE0D-7A032B50DEF8}">
  <ds:schemaRefs>
    <ds:schemaRef ds:uri="0f6edea1-9d2e-49f8-b5b3-3e90d7018543"/>
    <ds:schemaRef ds:uri="7bc1f62a-0564-4892-a8bf-7c18ec584b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TotalTime>
  <Words>8661</Words>
  <Application>Microsoft Office PowerPoint</Application>
  <PresentationFormat>On-screen Show (16:9)</PresentationFormat>
  <Paragraphs>468</Paragraphs>
  <Slides>39</Slides>
  <Notes>39</Notes>
  <HiddenSlides>0</HiddenSlides>
  <MMClips>39</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39</vt:i4>
      </vt:variant>
    </vt:vector>
  </HeadingPairs>
  <TitlesOfParts>
    <vt:vector size="50" baseType="lpstr">
      <vt:lpstr>Arial</vt:lpstr>
      <vt:lpstr>Calibri</vt:lpstr>
      <vt:lpstr>Courier New</vt:lpstr>
      <vt:lpstr>Georgia</vt:lpstr>
      <vt:lpstr>Segoe UI</vt:lpstr>
      <vt:lpstr>Times New Roman</vt:lpstr>
      <vt:lpstr>Trebuchet MS</vt:lpstr>
      <vt:lpstr>Wingdings</vt:lpstr>
      <vt:lpstr>Office Theme</vt:lpstr>
      <vt:lpstr>Office Theme</vt:lpstr>
      <vt:lpstr>Office Theme</vt:lpstr>
      <vt:lpstr> 2023 Mathematics Standards of Learning</vt:lpstr>
      <vt:lpstr>Purpose</vt:lpstr>
      <vt:lpstr>Agenda</vt:lpstr>
      <vt:lpstr>2023 Mathematics Standards of Learning Focus</vt:lpstr>
      <vt:lpstr>2023 Standards of Learning Focus</vt:lpstr>
      <vt:lpstr>2023 Mathematics SOL Guiding Principles</vt:lpstr>
      <vt:lpstr>Mathematics Process Goals for Students</vt:lpstr>
      <vt:lpstr>Standards of Learning Supporting Documents</vt:lpstr>
      <vt:lpstr>Standards Document</vt:lpstr>
      <vt:lpstr>Changes to Numbering of the SOL</vt:lpstr>
      <vt:lpstr>  Overview of Revisions (2016 to 2023 Mathematics Standards of Learning) document </vt:lpstr>
      <vt:lpstr> Overview of Revisions- Summary of Changes (1 of 2)</vt:lpstr>
      <vt:lpstr>  Overview of Revisions- Summary of Changes (2 of 2)</vt:lpstr>
      <vt:lpstr>Comparison of  2016 Mathematics SOL  to 2023 Mathematics SOL</vt:lpstr>
      <vt:lpstr>Number &amp; Number Sense</vt:lpstr>
      <vt:lpstr>Standard 1.1a,c,d (2016) - Standard 1.NS.1 (2023) </vt:lpstr>
      <vt:lpstr>Standard 1.1b and 1.2a-c (2016) - Standard 1.NS.2 (2023) </vt:lpstr>
      <vt:lpstr>Standard 1.2 (2016) - Standard 1.NS.2 (2023) </vt:lpstr>
      <vt:lpstr>Standard 1.3 (2016) - Standard 1.MG.3 (2023)                                                       </vt:lpstr>
      <vt:lpstr>Standard 1.4 (2016) - Standard 1.NS.3 (2023)                                                       </vt:lpstr>
      <vt:lpstr>Standard 1.5 (2016) - Standard 2.NS.2 (2023)                                                        </vt:lpstr>
      <vt:lpstr>Computation &amp; Estimation</vt:lpstr>
      <vt:lpstr>Standard 1.6 (2016) – Standard 1.CE.1 (2023)        </vt:lpstr>
      <vt:lpstr>Standard 1.7 (2016) - Standard 1.CE.1 (2023)                                                       </vt:lpstr>
      <vt:lpstr>Measurement and Geometry</vt:lpstr>
      <vt:lpstr>Standard 1.8 (2016) - Standard 1.NS.1 (2023) </vt:lpstr>
      <vt:lpstr>Standard 1.9 (2016) - Standard 1.MG.3 (2023)                                                     </vt:lpstr>
      <vt:lpstr>Standard 1.10 (2016) - Standard 1.MG.1 (2023) - 1 of 2                                                     </vt:lpstr>
      <vt:lpstr>Standard 1.10 (2016) - Standard 1.MG.1 (2023) - 2 of 2                                                     </vt:lpstr>
      <vt:lpstr>Standard 1.11 (2016) - Standard 1.MG.2 (2023)  - 1 of 2                                                   </vt:lpstr>
      <vt:lpstr>Standard 1.11 (2016) - Standard 1.MG.2 (2023) - 2 of 2                                                     </vt:lpstr>
      <vt:lpstr>Probability and Statistics</vt:lpstr>
      <vt:lpstr>Standard 1.12 (2016) - Standard 1.PS.1 (2023) - 1 of 2                                                     </vt:lpstr>
      <vt:lpstr>Standard 1.12 (2016) - Standard 1.PS.1 (2023) - 2 of 2                                                    </vt:lpstr>
      <vt:lpstr>Patterns, Functions &amp; Algebra</vt:lpstr>
      <vt:lpstr>Standard 1.13 (2016) - Standard 1.PS.1 (2023)                                                       </vt:lpstr>
      <vt:lpstr>Standard 1.14 (2016) - Standard 1.PFA.1 (2023)                                                       </vt:lpstr>
      <vt:lpstr>Standard 1.15 (2016) - Standard 1.CE.1 (2023)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Mathematics Standards of Learning</dc:title>
  <dc:creator>Mazzacane, Tina (DOE)</dc:creator>
  <cp:lastModifiedBy>Jessica Brown</cp:lastModifiedBy>
  <cp:revision>3</cp:revision>
  <dcterms:modified xsi:type="dcterms:W3CDTF">2023-09-21T18:40:44Z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0x010100C97508C65CBC9D4582C38E14C0854F54</vt:lpwstr>
  </property>
</Properties>
</file>