
<file path=[Content_Types].xml><?xml version="1.0" encoding="utf-8"?>
<Types xmlns="http://schemas.openxmlformats.org/package/2006/content-types">
  <Default Extension="fntdata" ContentType="application/x-fontdata"/>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3" r:id="rId5"/>
  </p:sldMasterIdLst>
  <p:notesMasterIdLst>
    <p:notesMasterId r:id="rId45"/>
  </p:notesMasterIdLst>
  <p:sldIdLst>
    <p:sldId id="256" r:id="rId6"/>
    <p:sldId id="257" r:id="rId7"/>
    <p:sldId id="300" r:id="rId8"/>
    <p:sldId id="301" r:id="rId9"/>
    <p:sldId id="302" r:id="rId10"/>
    <p:sldId id="508" r:id="rId11"/>
    <p:sldId id="303" r:id="rId12"/>
    <p:sldId id="490" r:id="rId13"/>
    <p:sldId id="491" r:id="rId14"/>
    <p:sldId id="507" r:id="rId15"/>
    <p:sldId id="492" r:id="rId16"/>
    <p:sldId id="495" r:id="rId17"/>
    <p:sldId id="496" r:id="rId18"/>
    <p:sldId id="497" r:id="rId19"/>
    <p:sldId id="293" r:id="rId20"/>
    <p:sldId id="273" r:id="rId21"/>
    <p:sldId id="274" r:id="rId22"/>
    <p:sldId id="275" r:id="rId23"/>
    <p:sldId id="276" r:id="rId24"/>
    <p:sldId id="277" r:id="rId25"/>
    <p:sldId id="278" r:id="rId26"/>
    <p:sldId id="294" r:id="rId27"/>
    <p:sldId id="279" r:id="rId28"/>
    <p:sldId id="280" r:id="rId29"/>
    <p:sldId id="281" r:id="rId30"/>
    <p:sldId id="282" r:id="rId31"/>
    <p:sldId id="283" r:id="rId32"/>
    <p:sldId id="295" r:id="rId33"/>
    <p:sldId id="284" r:id="rId34"/>
    <p:sldId id="285" r:id="rId35"/>
    <p:sldId id="286" r:id="rId36"/>
    <p:sldId id="287" r:id="rId37"/>
    <p:sldId id="288" r:id="rId38"/>
    <p:sldId id="289" r:id="rId39"/>
    <p:sldId id="296" r:id="rId40"/>
    <p:sldId id="290" r:id="rId41"/>
    <p:sldId id="291" r:id="rId42"/>
    <p:sldId id="292" r:id="rId43"/>
    <p:sldId id="298" r:id="rId44"/>
  </p:sldIdLst>
  <p:sldSz cx="9144000" cy="5143500" type="screen16x9"/>
  <p:notesSz cx="6858000" cy="9144000"/>
  <p:embeddedFontLst>
    <p:embeddedFont>
      <p:font typeface="Calibri" panose="020F0502020204030204" pitchFamily="34" charset="0"/>
      <p:regular r:id="rId46"/>
      <p:bold r:id="rId47"/>
      <p:italic r:id="rId48"/>
      <p:boldItalic r:id="rId49"/>
    </p:embeddedFont>
    <p:embeddedFont>
      <p:font typeface="Georgia" panose="02040502050405020303" pitchFamily="18" charset="0"/>
      <p:regular r:id="rId50"/>
      <p:bold r:id="rId51"/>
      <p:italic r:id="rId52"/>
      <p:boldItalic r:id="rId53"/>
    </p:embeddedFont>
    <p:embeddedFont>
      <p:font typeface="Roboto" panose="02000000000000000000" charset="0"/>
      <p:regular r:id="rId54"/>
      <p:bold r:id="rId55"/>
      <p:italic r:id="rId56"/>
      <p:boldItalic r:id="rId57"/>
    </p:embeddedFont>
    <p:embeddedFont>
      <p:font typeface="Segoe UI" panose="020B0502040204020203" pitchFamily="34" charset="0"/>
      <p:regular r:id="rId58"/>
      <p:bold r:id="rId59"/>
      <p:italic r:id="rId60"/>
      <p:boldItalic r:id="rId61"/>
    </p:embeddedFont>
    <p:embeddedFont>
      <p:font typeface="Trebuchet MS" panose="020B060302020202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6" roundtripDataSignature="AMtx7mik7wN/UMJ3Sg7d0fqILxmvJGFHH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stin Maffei" initials="" lastIdx="1" clrIdx="0"/>
  <p:cmAuthor id="1" name="Williams-Faus, Kristin (DOE)" initials="WFK(" lastIdx="2" clrIdx="1">
    <p:extLst>
      <p:ext uri="{19B8F6BF-5375-455C-9EA6-DF929625EA0E}">
        <p15:presenceInfo xmlns:p15="http://schemas.microsoft.com/office/powerpoint/2012/main" userId="S::Kristin.Williams-Faus@doe.virginia.gov::bb249410-065f-4233-9c0a-3b7f492cd5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9CB5CB5-99B5-4D6F-AD7B-05101AC426EB}">
  <a:tblStyle styleId="{79CB5CB5-99B5-4D6F-AD7B-05101AC426EB}"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24D357CF-195E-46EC-A0E7-378A8C712D0B}"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6190"/>
  </p:normalViewPr>
  <p:slideViewPr>
    <p:cSldViewPr snapToGrid="0">
      <p:cViewPr varScale="1">
        <p:scale>
          <a:sx n="126" d="100"/>
          <a:sy n="126" d="100"/>
        </p:scale>
        <p:origin x="1194"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customschemas.google.com/relationships/presentationmetadata" Target="metadata"/><Relationship Id="rId5" Type="http://schemas.openxmlformats.org/officeDocument/2006/relationships/slideMaster" Target="slideMasters/slideMaster2.xml"/><Relationship Id="rId61" Type="http://schemas.openxmlformats.org/officeDocument/2006/relationships/font" Target="fonts/font16.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6.fntdata"/><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5.fntdata"/><Relationship Id="rId55" Type="http://schemas.openxmlformats.org/officeDocument/2006/relationships/font" Target="fonts/font1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zzacane, Tina (DOE)" userId="08cddc4d-fc7f-456c-bc5e-59516dea7ed5" providerId="ADAL" clId="{4FD42B69-71C2-4CA7-A016-9B7C313FA8F4}"/>
    <pc:docChg chg="modSld">
      <pc:chgData name="Mazzacane, Tina (DOE)" userId="08cddc4d-fc7f-456c-bc5e-59516dea7ed5" providerId="ADAL" clId="{4FD42B69-71C2-4CA7-A016-9B7C313FA8F4}" dt="2023-09-21T13:02:43.554" v="18" actId="1076"/>
      <pc:docMkLst>
        <pc:docMk/>
      </pc:docMkLst>
      <pc:sldChg chg="modSp mod">
        <pc:chgData name="Mazzacane, Tina (DOE)" userId="08cddc4d-fc7f-456c-bc5e-59516dea7ed5" providerId="ADAL" clId="{4FD42B69-71C2-4CA7-A016-9B7C313FA8F4}" dt="2023-09-21T12:59:00.079" v="5" actId="27107"/>
        <pc:sldMkLst>
          <pc:docMk/>
          <pc:sldMk cId="0" sldId="284"/>
        </pc:sldMkLst>
        <pc:graphicFrameChg chg="modGraphic">
          <ac:chgData name="Mazzacane, Tina (DOE)" userId="08cddc4d-fc7f-456c-bc5e-59516dea7ed5" providerId="ADAL" clId="{4FD42B69-71C2-4CA7-A016-9B7C313FA8F4}" dt="2023-09-21T12:59:00.079" v="5" actId="27107"/>
          <ac:graphicFrameMkLst>
            <pc:docMk/>
            <pc:sldMk cId="0" sldId="284"/>
            <ac:graphicFrameMk id="423" creationId="{00000000-0000-0000-0000-000000000000}"/>
          </ac:graphicFrameMkLst>
        </pc:graphicFrameChg>
      </pc:sldChg>
      <pc:sldChg chg="modSp mod">
        <pc:chgData name="Mazzacane, Tina (DOE)" userId="08cddc4d-fc7f-456c-bc5e-59516dea7ed5" providerId="ADAL" clId="{4FD42B69-71C2-4CA7-A016-9B7C313FA8F4}" dt="2023-09-21T13:02:43.554" v="18" actId="1076"/>
        <pc:sldMkLst>
          <pc:docMk/>
          <pc:sldMk cId="0" sldId="285"/>
        </pc:sldMkLst>
        <pc:spChg chg="mod">
          <ac:chgData name="Mazzacane, Tina (DOE)" userId="08cddc4d-fc7f-456c-bc5e-59516dea7ed5" providerId="ADAL" clId="{4FD42B69-71C2-4CA7-A016-9B7C313FA8F4}" dt="2023-09-21T13:02:43.554" v="18" actId="1076"/>
          <ac:spMkLst>
            <pc:docMk/>
            <pc:sldMk cId="0" sldId="285"/>
            <ac:spMk id="432" creationId="{00000000-0000-0000-0000-000000000000}"/>
          </ac:spMkLst>
        </pc:spChg>
        <pc:graphicFrameChg chg="modGraphic">
          <ac:chgData name="Mazzacane, Tina (DOE)" userId="08cddc4d-fc7f-456c-bc5e-59516dea7ed5" providerId="ADAL" clId="{4FD42B69-71C2-4CA7-A016-9B7C313FA8F4}" dt="2023-09-21T13:00:50.188" v="17" actId="20577"/>
          <ac:graphicFrameMkLst>
            <pc:docMk/>
            <pc:sldMk cId="0" sldId="285"/>
            <ac:graphicFrameMk id="431" creationId="{00000000-0000-0000-0000-000000000000}"/>
          </ac:graphicFrameMkLst>
        </pc:graphicFrameChg>
      </pc:sldChg>
    </pc:docChg>
  </pc:docChgLst>
  <pc:docChgLst>
    <pc:chgData name="Brown, Jessica (DOE)" userId="0d37cb1b-1f94-4053-8726-4e34988e32fd" providerId="ADAL" clId="{38D627CC-632D-40B9-AB1E-E27BCBFDC40C}"/>
    <pc:docChg chg="modSld">
      <pc:chgData name="Brown, Jessica (DOE)" userId="0d37cb1b-1f94-4053-8726-4e34988e32fd" providerId="ADAL" clId="{38D627CC-632D-40B9-AB1E-E27BCBFDC40C}" dt="2023-09-25T17:29:31.339" v="0" actId="1076"/>
      <pc:docMkLst>
        <pc:docMk/>
      </pc:docMkLst>
      <pc:sldChg chg="modSp mod">
        <pc:chgData name="Brown, Jessica (DOE)" userId="0d37cb1b-1f94-4053-8726-4e34988e32fd" providerId="ADAL" clId="{38D627CC-632D-40B9-AB1E-E27BCBFDC40C}" dt="2023-09-25T17:29:31.339" v="0" actId="1076"/>
        <pc:sldMkLst>
          <pc:docMk/>
          <pc:sldMk cId="0" sldId="288"/>
        </pc:sldMkLst>
        <pc:picChg chg="mod">
          <ac:chgData name="Brown, Jessica (DOE)" userId="0d37cb1b-1f94-4053-8726-4e34988e32fd" providerId="ADAL" clId="{38D627CC-632D-40B9-AB1E-E27BCBFDC40C}" dt="2023-09-25T17:29:31.339" v="0" actId="1076"/>
          <ac:picMkLst>
            <pc:docMk/>
            <pc:sldMk cId="0" sldId="288"/>
            <ac:picMk id="2" creationId="{1C907BBF-C857-890E-5570-4852A20575C7}"/>
          </ac:picMkLst>
        </pc:picChg>
      </pc:sldChg>
    </pc:docChg>
  </pc:docChgLst>
  <pc:docChgLst>
    <pc:chgData name="fraleywalsh" userId="S::fraleywalsh_gmail.com#ext#@covgov.onmicrosoft.com::c115e7a2-d7b4-41c5-921b-dd05f5ca5621" providerId="AD" clId="Web-{577439F7-08E4-8922-CD45-E1A9D75F97C0}"/>
    <pc:docChg chg="modSld">
      <pc:chgData name="fraleywalsh" userId="S::fraleywalsh_gmail.com#ext#@covgov.onmicrosoft.com::c115e7a2-d7b4-41c5-921b-dd05f5ca5621" providerId="AD" clId="Web-{577439F7-08E4-8922-CD45-E1A9D75F97C0}" dt="2023-09-21T14:22:28.479" v="0" actId="1076"/>
      <pc:docMkLst>
        <pc:docMk/>
      </pc:docMkLst>
      <pc:sldChg chg="modSp">
        <pc:chgData name="fraleywalsh" userId="S::fraleywalsh_gmail.com#ext#@covgov.onmicrosoft.com::c115e7a2-d7b4-41c5-921b-dd05f5ca5621" providerId="AD" clId="Web-{577439F7-08E4-8922-CD45-E1A9D75F97C0}" dt="2023-09-21T14:22:28.479" v="0" actId="1076"/>
        <pc:sldMkLst>
          <pc:docMk/>
          <pc:sldMk cId="0" sldId="288"/>
        </pc:sldMkLst>
        <pc:picChg chg="mod">
          <ac:chgData name="fraleywalsh" userId="S::fraleywalsh_gmail.com#ext#@covgov.onmicrosoft.com::c115e7a2-d7b4-41c5-921b-dd05f5ca5621" providerId="AD" clId="Web-{577439F7-08E4-8922-CD45-E1A9D75F97C0}" dt="2023-09-21T14:22:28.479" v="0" actId="1076"/>
          <ac:picMkLst>
            <pc:docMk/>
            <pc:sldMk cId="0" sldId="288"/>
            <ac:picMk id="3" creationId="{5E1B83C6-CC00-FF06-FC10-C9214162F57C}"/>
          </ac:picMkLst>
        </pc:picChg>
      </pc:sldChg>
    </pc:docChg>
  </pc:docChgLst>
  <pc:docChgLst>
    <pc:chgData name="Carol Walsh" userId="4778c2e04d35277b" providerId="LiveId" clId="{C7FC04A4-AC52-EA4B-B9CD-6ED36AEFD99A}"/>
    <pc:docChg chg="custSel modSld">
      <pc:chgData name="Carol Walsh" userId="4778c2e04d35277b" providerId="LiveId" clId="{C7FC04A4-AC52-EA4B-B9CD-6ED36AEFD99A}" dt="2023-09-21T14:25:40.837" v="1"/>
      <pc:docMkLst>
        <pc:docMk/>
      </pc:docMkLst>
      <pc:sldChg chg="addSp delSp modSp mod delAnim modAnim">
        <pc:chgData name="Carol Walsh" userId="4778c2e04d35277b" providerId="LiveId" clId="{C7FC04A4-AC52-EA4B-B9CD-6ED36AEFD99A}" dt="2023-09-21T14:25:40.837" v="1"/>
        <pc:sldMkLst>
          <pc:docMk/>
          <pc:sldMk cId="0" sldId="288"/>
        </pc:sldMkLst>
        <pc:picChg chg="add mod">
          <ac:chgData name="Carol Walsh" userId="4778c2e04d35277b" providerId="LiveId" clId="{C7FC04A4-AC52-EA4B-B9CD-6ED36AEFD99A}" dt="2023-09-21T14:25:40.837" v="1"/>
          <ac:picMkLst>
            <pc:docMk/>
            <pc:sldMk cId="0" sldId="288"/>
            <ac:picMk id="2" creationId="{1C907BBF-C857-890E-5570-4852A20575C7}"/>
          </ac:picMkLst>
        </pc:picChg>
        <pc:picChg chg="del">
          <ac:chgData name="Carol Walsh" userId="4778c2e04d35277b" providerId="LiveId" clId="{C7FC04A4-AC52-EA4B-B9CD-6ED36AEFD99A}" dt="2023-09-21T14:23:52.604" v="0" actId="478"/>
          <ac:picMkLst>
            <pc:docMk/>
            <pc:sldMk cId="0" sldId="288"/>
            <ac:picMk id="3" creationId="{5E1B83C6-CC00-FF06-FC10-C9214162F57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a:solidFill>
                  <a:srgbClr val="000000"/>
                </a:solidFill>
                <a:effectLst/>
                <a:latin typeface="Arial" panose="020B0604020202020204" pitchFamily="34" charset="0"/>
              </a:rPr>
              <a:t>Welcome to the Geometry presentation focused on the 2023 Mathematics Standards of Learning. </a:t>
            </a:r>
            <a:r>
              <a:rPr lang="en-US" sz="1100" b="0" i="0" u="none" strike="noStrike">
                <a:solidFill>
                  <a:srgbClr val="000000"/>
                </a:solidFill>
                <a:effectLst/>
                <a:latin typeface="Georgia" panose="02040502050405020303" pitchFamily="18" charset="0"/>
              </a:rPr>
              <a:t>The Proposed 2023 Mathematics </a:t>
            </a:r>
            <a:r>
              <a:rPr lang="en-US" sz="1100" b="0" i="1" u="none" strike="noStrike">
                <a:solidFill>
                  <a:srgbClr val="000000"/>
                </a:solidFill>
                <a:effectLst/>
                <a:latin typeface="Georgia" panose="02040502050405020303" pitchFamily="18" charset="0"/>
              </a:rPr>
              <a:t>Standards of Learning (SOL)</a:t>
            </a:r>
            <a:r>
              <a:rPr lang="en-US" sz="1100" b="0" i="0" u="none" strike="noStrike">
                <a:solidFill>
                  <a:srgbClr val="000000"/>
                </a:solidFill>
                <a:effectLst/>
                <a:latin typeface="Georgia" panose="02040502050405020303" pitchFamily="18" charset="0"/>
              </a:rPr>
              <a:t> were approved by the Board of Education on August 31, 2023.</a:t>
            </a:r>
            <a:r>
              <a:rPr lang="en-US" sz="1100" b="0" i="0">
                <a:solidFill>
                  <a:srgbClr val="000000"/>
                </a:solidFill>
                <a:effectLst/>
                <a:latin typeface="Georgia" panose="02040502050405020303" pitchFamily="18" charset="0"/>
              </a:rPr>
              <a:t>​</a:t>
            </a:r>
            <a:endParaRPr lang="en-US"/>
          </a:p>
          <a:p>
            <a:pPr marL="0" lvl="0" indent="0" algn="l" rtl="0">
              <a:lnSpc>
                <a:spcPct val="100000"/>
              </a:lnSpc>
              <a:spcBef>
                <a:spcPts val="0"/>
              </a:spcBef>
              <a:spcAft>
                <a:spcPts val="0"/>
              </a:spcAft>
              <a:buSzPts val="1100"/>
              <a:buNone/>
            </a:pPr>
            <a:endParaRPr/>
          </a:p>
        </p:txBody>
      </p:sp>
      <p:sp>
        <p:nvSpPr>
          <p:cNvPr id="159" name="Google Shape;15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sz="1200"/>
              <a:t>The new numbering system for the standards makes it clear within which strand a standard exists. For instance, the sample shown on the screen highlights G.PC.3.  G indicates the course - Geometry; PC indicates the Polygons and Circles Strand; and 3 indicates that this is the third standard of learning in this strand.  The key shown at the bottom of the screen provides the abbreviations for each of the strands.</a:t>
            </a:r>
            <a:endParaRPr/>
          </a:p>
          <a:p>
            <a:pPr marL="457200" lvl="0" indent="-228600" algn="l" rtl="0">
              <a:lnSpc>
                <a:spcPct val="100000"/>
              </a:lnSpc>
              <a:spcBef>
                <a:spcPts val="0"/>
              </a:spcBef>
              <a:spcAft>
                <a:spcPts val="0"/>
              </a:spcAft>
              <a:buSzPts val="1100"/>
              <a:buNone/>
            </a:pPr>
            <a:endParaRPr sz="1200"/>
          </a:p>
          <a:p>
            <a:pPr marL="457200" lvl="0" indent="-228600" algn="l" rtl="0">
              <a:lnSpc>
                <a:spcPct val="100000"/>
              </a:lnSpc>
              <a:spcBef>
                <a:spcPts val="0"/>
              </a:spcBef>
              <a:spcAft>
                <a:spcPts val="0"/>
              </a:spcAft>
              <a:buSzPts val="1100"/>
              <a:buNone/>
            </a:pPr>
            <a:endParaRPr sz="1200"/>
          </a:p>
        </p:txBody>
      </p:sp>
      <p:sp>
        <p:nvSpPr>
          <p:cNvPr id="220" name="Google Shape;220;p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An Overview of Revisions document has been created for each grade or course.  This presentation provides a detailed comparison between the 2016 Standards of Learning and the 2023 Standards of Learning and is based upon the Overview of Revisions document.</a:t>
            </a:r>
          </a:p>
        </p:txBody>
      </p:sp>
    </p:spTree>
    <p:extLst>
      <p:ext uri="{BB962C8B-B14F-4D97-AF65-F5344CB8AC3E}">
        <p14:creationId xmlns:p14="http://schemas.microsoft.com/office/powerpoint/2010/main" val="2682175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At the end of the Overview of Revisions document there is a summary of changes table. One section of the table provides an overview of the changes to the numbering of the standards. Another section provides information regarding the prominent parameter changes and clarifications. Parameter changes and clarifications might be related to an increase or decrease in the limiters of the standards or the knowledge and skills; but might also be related to the depth of understanding of the content or scope of the content.</a:t>
            </a:r>
          </a:p>
        </p:txBody>
      </p:sp>
    </p:spTree>
    <p:extLst>
      <p:ext uri="{BB962C8B-B14F-4D97-AF65-F5344CB8AC3E}">
        <p14:creationId xmlns:p14="http://schemas.microsoft.com/office/powerpoint/2010/main" val="811921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The other two sections of the table include deletions from 2016 standards and addition of content to the 2023 standards.</a:t>
            </a:r>
          </a:p>
          <a:p>
            <a:endParaRPr lang="en-US"/>
          </a:p>
        </p:txBody>
      </p:sp>
    </p:spTree>
    <p:extLst>
      <p:ext uri="{BB962C8B-B14F-4D97-AF65-F5344CB8AC3E}">
        <p14:creationId xmlns:p14="http://schemas.microsoft.com/office/powerpoint/2010/main" val="2091834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e603465f5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1e603465f5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spcBef>
                <a:spcPts val="0"/>
              </a:spcBef>
              <a:spcAft>
                <a:spcPts val="0"/>
              </a:spcAft>
              <a:buNone/>
            </a:pPr>
            <a:r>
              <a:rPr lang="en-US" sz="1800" b="0" i="0" u="none" strike="noStrike">
                <a:solidFill>
                  <a:srgbClr val="000000"/>
                </a:solidFill>
                <a:effectLst/>
                <a:latin typeface="Arial" panose="020B0604020202020204" pitchFamily="34" charset="0"/>
              </a:rPr>
              <a:t>During the remainder of the presentation, we will take a closer look at the revisions to the 2016 standards that resulted in the new 2023 standards. </a:t>
            </a:r>
            <a:endParaRPr lang="en-US" sz="2400" b="0">
              <a:effectLst/>
            </a:endParaRPr>
          </a:p>
          <a:p>
            <a:pPr marL="158750" indent="0">
              <a:buNone/>
            </a:pPr>
            <a:endParaRPr sz="1400"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e5fa75be5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2" name="Google Shape;492;g1e5fa75be59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a:solidFill>
                  <a:srgbClr val="000000"/>
                </a:solidFill>
                <a:effectLst/>
                <a:latin typeface="Arial" panose="020B0604020202020204" pitchFamily="34" charset="0"/>
              </a:rPr>
              <a:t>We will first examine the changes that occurred in the Reasoning, Lines, and Transformations strand.</a:t>
            </a:r>
            <a:endParaRPr lang="en-US" sz="1400" b="0">
              <a:effectLs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778b36aea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800" b="0" i="0" u="none" strike="noStrike">
                <a:solidFill>
                  <a:srgbClr val="000000"/>
                </a:solidFill>
                <a:effectLst/>
                <a:latin typeface="Arial" panose="020B0604020202020204" pitchFamily="34" charset="0"/>
              </a:rPr>
              <a:t>Throughout this presentation red text in the 2023 column indicates a change or addition to the content at this level. Red text in the 2016 column provides notes about where content may have been moved or deleted. You will also see symbols that indicate content that is NEW to the grade level or course.</a:t>
            </a:r>
          </a:p>
          <a:p>
            <a:pPr marL="0" lvl="0" indent="0" algn="l" rtl="0">
              <a:lnSpc>
                <a:spcPct val="100000"/>
              </a:lnSpc>
              <a:spcBef>
                <a:spcPts val="0"/>
              </a:spcBef>
              <a:spcAft>
                <a:spcPts val="0"/>
              </a:spcAft>
              <a:buSzPts val="1100"/>
              <a:buNone/>
            </a:pPr>
            <a:endParaRPr lang="en-US" sz="1800" b="0" i="0" u="none" strike="noStrike">
              <a:solidFill>
                <a:srgbClr val="000000"/>
              </a:solidFill>
              <a:effectLst/>
              <a:latin typeface="Arial" panose="020B0604020202020204" pitchFamily="34" charset="0"/>
            </a:endParaRPr>
          </a:p>
          <a:p>
            <a:pPr marL="0" lvl="0" indent="0" algn="l" rtl="0">
              <a:lnSpc>
                <a:spcPct val="100000"/>
              </a:lnSpc>
              <a:spcBef>
                <a:spcPts val="0"/>
              </a:spcBef>
              <a:spcAft>
                <a:spcPts val="0"/>
              </a:spcAft>
              <a:buSzPts val="1100"/>
              <a:buNone/>
            </a:pPr>
            <a:r>
              <a:rPr lang="en-US"/>
              <a:t>The 2016 standard G.1 becomes standard G.RLT.1 in the revised 2023 SOL.  The first strand in the Geometry standards is  “Reasoning, Lines, and Transformations,” which is denoted by the acronym “RLT” in the standard numbers.</a:t>
            </a:r>
            <a:endParaRPr/>
          </a:p>
          <a:p>
            <a:pPr marL="0" lvl="0" indent="0" algn="l" rtl="0">
              <a:lnSpc>
                <a:spcPct val="100000"/>
              </a:lnSpc>
              <a:spcBef>
                <a:spcPts val="0"/>
              </a:spcBef>
              <a:spcAft>
                <a:spcPts val="0"/>
              </a:spcAft>
              <a:buSzPts val="1100"/>
              <a:buNone/>
            </a:pPr>
            <a:r>
              <a:rPr lang="en-US"/>
              <a:t>The following revisions are included in the 2023 Geometry Standards of Learning.</a:t>
            </a:r>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The study of propositional logic in the standards should include statements which represent geometric relationships. The purpose of learning propositional logic in Geometry is the application of the learned rules to understand and represent geometric relationships.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The use of and interpretation of Venn diagrams will be expected from students. This should also include representations of contextual situations, including geometric relationships. An example of using Venn diagrams to represent relationships might include the properties of quadrilaterals.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The use of deductive reasoning and determining the validity of a logical argument, including the use of counterexample, should be embedded across the Geometry standards</a:t>
            </a:r>
            <a:endParaRPr/>
          </a:p>
        </p:txBody>
      </p:sp>
      <p:sp>
        <p:nvSpPr>
          <p:cNvPr id="336" name="Google Shape;336;g2778b36ae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797691ddee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Standard G.2 becomes Standard G.RLT.2</a:t>
            </a:r>
            <a:endParaRPr/>
          </a:p>
          <a:p>
            <a:pPr marL="0" lvl="0" indent="0" algn="l" rtl="0">
              <a:lnSpc>
                <a:spcPct val="100000"/>
              </a:lnSpc>
              <a:spcBef>
                <a:spcPts val="0"/>
              </a:spcBef>
              <a:spcAft>
                <a:spcPts val="0"/>
              </a:spcAft>
              <a:buSzPts val="1100"/>
              <a:buNone/>
            </a:pPr>
            <a:r>
              <a:rPr lang="en-US" sz="1100">
                <a:solidFill>
                  <a:schemeClr val="lt1"/>
                </a:solidFill>
                <a:latin typeface="Georgia"/>
                <a:ea typeface="Georgia"/>
                <a:cs typeface="Georgia"/>
                <a:sym typeface="Georgia"/>
              </a:rPr>
              <a:t>In part a of G.RLT.2, students will still be expected to prove two lines are parallel, but also prove and JUSTIFY angle pair relationships. </a:t>
            </a:r>
            <a:endParaRPr/>
          </a:p>
        </p:txBody>
      </p:sp>
      <p:sp>
        <p:nvSpPr>
          <p:cNvPr id="344" name="Google Shape;344;g2797691dde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797691ddee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The content in G.3a and G.3b is still found within the 2023 Geometry Standards of Learning, as indicated in the first column.</a:t>
            </a:r>
            <a:endParaRPr/>
          </a:p>
          <a:p>
            <a:pPr marL="0" lvl="0" indent="0" algn="l" rtl="0">
              <a:lnSpc>
                <a:spcPct val="100000"/>
              </a:lnSpc>
              <a:spcBef>
                <a:spcPts val="0"/>
              </a:spcBef>
              <a:spcAft>
                <a:spcPts val="0"/>
              </a:spcAft>
              <a:buSzPts val="1100"/>
              <a:buNone/>
            </a:pPr>
            <a:r>
              <a:rPr lang="en-US"/>
              <a:t>The distance, midpoint, and slope formulas are incorporated into the 2023 Geometry standards where those skills are needed in coordinate geometry. </a:t>
            </a:r>
            <a:endParaRPr/>
          </a:p>
          <a:p>
            <a:pPr marL="457200" lvl="0" indent="-298450" algn="l" rtl="0">
              <a:lnSpc>
                <a:spcPct val="100000"/>
              </a:lnSpc>
              <a:spcBef>
                <a:spcPts val="0"/>
              </a:spcBef>
              <a:spcAft>
                <a:spcPts val="0"/>
              </a:spcAft>
              <a:buSzPts val="1100"/>
              <a:buChar char="●"/>
            </a:pPr>
            <a:r>
              <a:rPr lang="en-US"/>
              <a:t>Proving theories and properties of quadrilaterals on the coordinate plane in G.PC.1 will utilize the distance, midpoint, and slope formulas, including the determination of whether two lines in the coordinate plane are parallel, perpendicular, or neither.</a:t>
            </a:r>
            <a:endParaRPr/>
          </a:p>
          <a:p>
            <a:pPr marL="457200" lvl="0" indent="-298450" algn="l" rtl="0">
              <a:lnSpc>
                <a:spcPct val="100000"/>
              </a:lnSpc>
              <a:spcBef>
                <a:spcPts val="0"/>
              </a:spcBef>
              <a:spcAft>
                <a:spcPts val="0"/>
              </a:spcAft>
              <a:buSzPts val="1100"/>
              <a:buChar char="●"/>
            </a:pPr>
            <a:r>
              <a:rPr lang="en-US"/>
              <a:t>Properties of circles on the coordinate plane in G.PC.4 will utilize the distance and midpoint formulas.</a:t>
            </a:r>
            <a:endParaRPr/>
          </a:p>
          <a:p>
            <a:pPr marL="457200" lvl="0" indent="-298450" algn="l" rtl="0">
              <a:lnSpc>
                <a:spcPct val="100000"/>
              </a:lnSpc>
              <a:spcBef>
                <a:spcPts val="0"/>
              </a:spcBef>
              <a:spcAft>
                <a:spcPts val="0"/>
              </a:spcAft>
              <a:buSzPts val="1100"/>
              <a:buChar char="●"/>
            </a:pPr>
            <a:r>
              <a:rPr lang="en-US"/>
              <a:t>Determining whether triangles on the coordinate plane are congruent in G.TR.2 and determining whether triangles on the coordinate plane are similar in G.TR.3 will utilize the distance formula, the slope formula, and</a:t>
            </a:r>
            <a:r>
              <a:rPr lang="en-US">
                <a:solidFill>
                  <a:schemeClr val="dk1"/>
                </a:solidFill>
              </a:rPr>
              <a:t> the determination of whether two lines of the coordinate plane to be parallel, perpendicular, or neither. Comparing slope to determine whether two lines are parallel, perpendicular, or neither is also included in the 2023 Algebra 1 standards.</a:t>
            </a:r>
            <a:endParaRPr/>
          </a:p>
        </p:txBody>
      </p:sp>
      <p:sp>
        <p:nvSpPr>
          <p:cNvPr id="351" name="Google Shape;351;g2797691dde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797691ddee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The 2016 standards G.3c and G.3d become standard G.RLT.3 in the 2023 Geometry standards.</a:t>
            </a:r>
            <a:endParaRPr/>
          </a:p>
          <a:p>
            <a:pPr marL="0" lvl="0" indent="0" algn="l" rtl="0">
              <a:lnSpc>
                <a:spcPct val="100000"/>
              </a:lnSpc>
              <a:spcBef>
                <a:spcPts val="0"/>
              </a:spcBef>
              <a:spcAft>
                <a:spcPts val="0"/>
              </a:spcAft>
              <a:buSzPts val="1100"/>
              <a:buNone/>
            </a:pPr>
            <a:r>
              <a:rPr lang="en-US"/>
              <a:t>New for 2023, students will be analyzing figures to locate, count, and draw lines of symmetry. Students will also be expected to analyze figures in context to determine whether a figure has point symmetry, line symmetry, both, or neither.</a:t>
            </a:r>
            <a:endParaRPr/>
          </a:p>
        </p:txBody>
      </p:sp>
      <p:sp>
        <p:nvSpPr>
          <p:cNvPr id="358" name="Google Shape;358;g2797691ddee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sz="1200"/>
              <a:t>Our purpose is to provide an overview of the changes to the standards and to highlight information included in the knowledge and skills.</a:t>
            </a:r>
            <a:endParaRPr/>
          </a:p>
        </p:txBody>
      </p:sp>
      <p:sp>
        <p:nvSpPr>
          <p:cNvPr id="167" name="Google Shape;167;p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7b915133ad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The 2016 G.4 standard addressing constructions is no longer a standalone standard and instead has been included in other 2023 Geometry standards where the skills may be used. On this slide you can see G.4a through G.4d.</a:t>
            </a:r>
            <a:endParaRPr/>
          </a:p>
          <a:p>
            <a:pPr marL="457200" lvl="0" indent="-298450" algn="l" rtl="0">
              <a:lnSpc>
                <a:spcPct val="100000"/>
              </a:lnSpc>
              <a:spcBef>
                <a:spcPts val="0"/>
              </a:spcBef>
              <a:spcAft>
                <a:spcPts val="0"/>
              </a:spcAft>
              <a:buSzPts val="1100"/>
              <a:buChar char="●"/>
            </a:pPr>
            <a:r>
              <a:rPr lang="en-US"/>
              <a:t>Students will use constructions of a congruent line segment, a congruent angle, and/or perpendicular line constructions to create a congruent triangle in G.TR.2 and verify properties of quadrilaterals in G.PC.1.</a:t>
            </a:r>
            <a:endParaRPr/>
          </a:p>
          <a:p>
            <a:pPr marL="0" lvl="0" indent="0" algn="l" rtl="0">
              <a:lnSpc>
                <a:spcPct val="100000"/>
              </a:lnSpc>
              <a:spcBef>
                <a:spcPts val="0"/>
              </a:spcBef>
              <a:spcAft>
                <a:spcPts val="0"/>
              </a:spcAft>
              <a:buSzPts val="1100"/>
              <a:buNone/>
            </a:pPr>
            <a:endParaRPr/>
          </a:p>
        </p:txBody>
      </p:sp>
      <p:sp>
        <p:nvSpPr>
          <p:cNvPr id="366" name="Google Shape;366;g27b915133a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797691ddee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The 2016 standard G.4 continues with e) through h) SOL G.4h will be deleted and not included in the 2023 Geometry Standards.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Students will use constructions of an angle congruent to a given angle to create a congruent triangle in G.TR.2 and use constructions of the bisector of a given angle, of an angle congruent to a given angle, and a line parallel to a given line through a point not on the line to verify properties of quadrilaterals in G.PC.1.</a:t>
            </a:r>
          </a:p>
          <a:p>
            <a:pPr marL="0" lvl="0" indent="0" algn="l" rtl="0">
              <a:lnSpc>
                <a:spcPct val="100000"/>
              </a:lnSpc>
              <a:spcBef>
                <a:spcPts val="0"/>
              </a:spcBef>
              <a:spcAft>
                <a:spcPts val="0"/>
              </a:spcAft>
              <a:buSzPts val="1100"/>
              <a:buNone/>
            </a:pPr>
            <a:endParaRPr/>
          </a:p>
        </p:txBody>
      </p:sp>
      <p:sp>
        <p:nvSpPr>
          <p:cNvPr id="373" name="Google Shape;373;g2797691ddee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e5fa75be5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7" name="Google Shape;497;g1e5fa75be59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a:solidFill>
                  <a:srgbClr val="000000"/>
                </a:solidFill>
                <a:effectLst/>
                <a:latin typeface="Arial" panose="020B0604020202020204" pitchFamily="34" charset="0"/>
              </a:rPr>
              <a:t>We will now examine the changes that occurred in the Triangles strand.</a:t>
            </a:r>
            <a:endParaRPr lang="en-US" sz="1400" b="0">
              <a:effectLs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797691ddee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2016 standard G.5 becomes standard G.TR.1 in the 2023 Geometry standards. Note that TR represents the strand name, “Triangles”.</a:t>
            </a:r>
            <a:endParaRPr/>
          </a:p>
          <a:p>
            <a:pPr marL="0" lvl="0" indent="0" algn="l" rtl="0">
              <a:lnSpc>
                <a:spcPct val="100000"/>
              </a:lnSpc>
              <a:spcBef>
                <a:spcPts val="0"/>
              </a:spcBef>
              <a:spcAft>
                <a:spcPts val="0"/>
              </a:spcAft>
              <a:buSzPts val="1100"/>
              <a:buNone/>
            </a:pPr>
            <a:r>
              <a:rPr lang="en-US"/>
              <a:t>When provided with two angles of a triangle, students will be expected to solve for either individual or all interior and exterior angles of a triangle.</a:t>
            </a:r>
            <a:endParaRPr/>
          </a:p>
        </p:txBody>
      </p:sp>
      <p:sp>
        <p:nvSpPr>
          <p:cNvPr id="380" name="Google Shape;380;g2797691ddee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797691ddee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2016 Geometry standard G.6 becomes the 2023 standard G.TR.2</a:t>
            </a:r>
            <a:endParaRPr/>
          </a:p>
          <a:p>
            <a:pPr marL="0" lvl="0" indent="0" algn="l" rtl="0">
              <a:lnSpc>
                <a:spcPct val="100000"/>
              </a:lnSpc>
              <a:spcBef>
                <a:spcPts val="0"/>
              </a:spcBef>
              <a:spcAft>
                <a:spcPts val="0"/>
              </a:spcAft>
              <a:buSzPts val="1100"/>
              <a:buNone/>
            </a:pPr>
            <a:r>
              <a:rPr lang="en-US"/>
              <a:t>Here is our first example of the use of constructions as a method of understanding or proof of the properties of a geometric figure as students will be combining individual construction methods to construct a triangle congruent to a given triangle.</a:t>
            </a:r>
            <a:endParaRPr/>
          </a:p>
          <a:p>
            <a:pPr marL="0" lvl="0" indent="0" algn="l" rtl="0">
              <a:lnSpc>
                <a:spcPct val="100000"/>
              </a:lnSpc>
              <a:spcBef>
                <a:spcPts val="0"/>
              </a:spcBef>
              <a:spcAft>
                <a:spcPts val="0"/>
              </a:spcAft>
              <a:buSzPts val="1100"/>
              <a:buNone/>
            </a:pPr>
            <a:endParaRPr/>
          </a:p>
        </p:txBody>
      </p:sp>
      <p:sp>
        <p:nvSpPr>
          <p:cNvPr id="388" name="Google Shape;388;g2797691ddee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797691ddee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2016 Geometry standard G.7 becomes 2023 standard G.TR.3</a:t>
            </a:r>
            <a:endParaRPr/>
          </a:p>
          <a:p>
            <a:pPr marL="0" lvl="0" indent="0" algn="l" rtl="0">
              <a:lnSpc>
                <a:spcPct val="100000"/>
              </a:lnSpc>
              <a:spcBef>
                <a:spcPts val="0"/>
              </a:spcBef>
              <a:spcAft>
                <a:spcPts val="0"/>
              </a:spcAft>
              <a:buClr>
                <a:schemeClr val="dk1"/>
              </a:buClr>
              <a:buSzPts val="1100"/>
              <a:buFont typeface="Arial"/>
              <a:buNone/>
            </a:pPr>
            <a:r>
              <a:rPr lang="en-US"/>
              <a:t>There are two new content expectations in parts d) and e). Students will recognize similarity using rigid transformations and solve problems involving attributes of similar triangles.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
        <p:nvSpPr>
          <p:cNvPr id="396" name="Google Shape;396;g2797691ddee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7b915133ad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The 2016 standard G.8 becomes 2023 Geometry standard G.TR.4. This slide addresses the 2016 SOL G.8a and G.8b which become G.TR.4 part a) and parts d) through g). 2016 SOL G.8c will be addressed on the next slide. </a:t>
            </a:r>
            <a:endParaRPr/>
          </a:p>
          <a:p>
            <a:pPr marL="0" lvl="0" indent="0" algn="l" rtl="0">
              <a:lnSpc>
                <a:spcPct val="100000"/>
              </a:lnSpc>
              <a:spcBef>
                <a:spcPts val="0"/>
              </a:spcBef>
              <a:spcAft>
                <a:spcPts val="0"/>
              </a:spcAft>
              <a:buSzPts val="1100"/>
              <a:buNone/>
            </a:pPr>
            <a:r>
              <a:rPr lang="en-US"/>
              <a:t>Solving problems involving right triangles using the Pythagorean Theorem and its converse has the added expectation in the 2023 Geometry SOL of recognizing Pythagorean Triples.</a:t>
            </a:r>
            <a:endParaRPr/>
          </a:p>
          <a:p>
            <a:pPr marL="0" lvl="0" indent="0" algn="l" rtl="0">
              <a:lnSpc>
                <a:spcPct val="100000"/>
              </a:lnSpc>
              <a:spcBef>
                <a:spcPts val="0"/>
              </a:spcBef>
              <a:spcAft>
                <a:spcPts val="0"/>
              </a:spcAft>
              <a:buSzPts val="1100"/>
              <a:buNone/>
            </a:pPr>
            <a:r>
              <a:rPr lang="en-US"/>
              <a:t>Solving problems involving right triangles using special right triangles will remain the same.</a:t>
            </a:r>
            <a:endParaRPr/>
          </a:p>
        </p:txBody>
      </p:sp>
      <p:sp>
        <p:nvSpPr>
          <p:cNvPr id="404" name="Google Shape;404;g27b915133ad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797691ddee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The rest of Standard G.8 from the 2016 standards and G.TR.4 from the 2023 SOL involves right triangle trigonometry.</a:t>
            </a:r>
            <a:endParaRPr/>
          </a:p>
          <a:p>
            <a:pPr marL="0" lvl="0" indent="0" algn="l" rtl="0">
              <a:lnSpc>
                <a:spcPct val="100000"/>
              </a:lnSpc>
              <a:spcBef>
                <a:spcPts val="0"/>
              </a:spcBef>
              <a:spcAft>
                <a:spcPts val="0"/>
              </a:spcAft>
              <a:buSzPts val="1100"/>
              <a:buNone/>
            </a:pPr>
            <a:r>
              <a:rPr lang="en-US"/>
              <a:t>In the 2023 SOLs, new expectations for students include the modeling of problems and finding and verifying trigonometric ratios. This will help to build a foundational understanding of how and why the trigonometric ratios can be used to solve problems involving right triangles.</a:t>
            </a:r>
            <a:endParaRPr/>
          </a:p>
          <a:p>
            <a:pPr marL="0" lvl="0" indent="0" algn="l" rtl="0">
              <a:lnSpc>
                <a:spcPct val="100000"/>
              </a:lnSpc>
              <a:spcBef>
                <a:spcPts val="0"/>
              </a:spcBef>
              <a:spcAft>
                <a:spcPts val="0"/>
              </a:spcAft>
              <a:buSzPts val="1100"/>
              <a:buNone/>
            </a:pPr>
            <a:endParaRPr/>
          </a:p>
        </p:txBody>
      </p:sp>
      <p:sp>
        <p:nvSpPr>
          <p:cNvPr id="411" name="Google Shape;411;g2797691ddee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1e5fa75be59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2" name="Google Shape;502;g1e5fa75be59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dirty="0">
                <a:solidFill>
                  <a:srgbClr val="000000"/>
                </a:solidFill>
                <a:effectLst/>
                <a:latin typeface="Arial" panose="020B0604020202020204" pitchFamily="34" charset="0"/>
              </a:rPr>
              <a:t>We will now look at the changes that occurred in the Polygons and Circles strand.</a:t>
            </a:r>
            <a:endParaRPr lang="en-US" sz="1400" b="0" dirty="0">
              <a:effectLst/>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797691ddee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a:t>The G.9 2016 standard is now the G.PC.1 2023 Geometry standard.</a:t>
            </a:r>
            <a:endParaRPr/>
          </a:p>
          <a:p>
            <a:pPr marL="0" lvl="0" indent="0" algn="l" rtl="0">
              <a:lnSpc>
                <a:spcPct val="115000"/>
              </a:lnSpc>
              <a:spcBef>
                <a:spcPts val="1200"/>
              </a:spcBef>
              <a:spcAft>
                <a:spcPts val="0"/>
              </a:spcAft>
              <a:buClr>
                <a:schemeClr val="dk1"/>
              </a:buClr>
              <a:buSzPts val="1100"/>
              <a:buFont typeface="Arial"/>
              <a:buNone/>
            </a:pPr>
            <a:r>
              <a:rPr lang="en-US"/>
              <a:t>The 2023 standard now includes having students prove and justify theorems of quadrilaterals and justify properties of quadrilaterals. Additionally, students will use congruent segment, congruent angle, angle bisector, perpendicular line, and/or parallel line constructions to verify the properties of quadrilaterals.  Direct proofs are not specifically listed in the new standard but would fall under deductive reasoning to prove and justify the theorems and properties  in the 2023 standards and should be included.</a:t>
            </a:r>
            <a:endParaRPr/>
          </a:p>
          <a:p>
            <a:pPr marL="0" lvl="0" indent="0" algn="l" rtl="0">
              <a:lnSpc>
                <a:spcPct val="100000"/>
              </a:lnSpc>
              <a:spcBef>
                <a:spcPts val="1200"/>
              </a:spcBef>
              <a:spcAft>
                <a:spcPts val="0"/>
              </a:spcAft>
              <a:buSzPts val="1100"/>
              <a:buNone/>
            </a:pPr>
            <a:endParaRPr/>
          </a:p>
        </p:txBody>
      </p:sp>
      <p:sp>
        <p:nvSpPr>
          <p:cNvPr id="420" name="Google Shape;420;g2797691ddee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200"/>
              <a:t>During this presentation, information will be shared regarding the 2023 Mathematics Standards of Learning documents that are currently available and the focus of the 2023 standards. Then a detailed comparison of the 2016 standards to the newly adopted 2023 standards will be provided. </a:t>
            </a:r>
            <a:endParaRPr/>
          </a:p>
        </p:txBody>
      </p:sp>
      <p:sp>
        <p:nvSpPr>
          <p:cNvPr id="175" name="Google Shape;175;p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01968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7b56ac94a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a:t>The 2016 standard G.10 is now the G.PC.2 2023 standard</a:t>
            </a:r>
            <a:endParaRPr/>
          </a:p>
          <a:p>
            <a:pPr marL="0" lvl="0" indent="0" algn="l" rtl="0">
              <a:lnSpc>
                <a:spcPct val="115000"/>
              </a:lnSpc>
              <a:spcBef>
                <a:spcPts val="1200"/>
              </a:spcBef>
              <a:spcAft>
                <a:spcPts val="0"/>
              </a:spcAft>
              <a:buClr>
                <a:schemeClr val="dk1"/>
              </a:buClr>
              <a:buSzPts val="1100"/>
              <a:buFont typeface="Arial"/>
              <a:buNone/>
            </a:pPr>
            <a:r>
              <a:rPr lang="en-US"/>
              <a:t>The 2023 standard now includes verifying and justifying angle and side relationships in convex polygons. Not included in this new standard is the use of tessellations to solve for angle measurements of a regular polygon.</a:t>
            </a:r>
            <a:endParaRPr/>
          </a:p>
          <a:p>
            <a:pPr marL="0" lvl="0" indent="0" algn="l" rtl="0">
              <a:lnSpc>
                <a:spcPct val="100000"/>
              </a:lnSpc>
              <a:spcBef>
                <a:spcPts val="1200"/>
              </a:spcBef>
              <a:spcAft>
                <a:spcPts val="0"/>
              </a:spcAft>
              <a:buSzPts val="1100"/>
              <a:buNone/>
            </a:pPr>
            <a:endParaRPr/>
          </a:p>
        </p:txBody>
      </p:sp>
      <p:sp>
        <p:nvSpPr>
          <p:cNvPr id="428" name="Google Shape;428;g27b56ac94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7b56ac94a4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a:t>The G.11 2016 standard is now the G.PC.3 2023 Geometry standard. There are two slides showing this change in order to show all of the content bullets from the 2016 standard. </a:t>
            </a:r>
            <a:endParaRPr/>
          </a:p>
          <a:p>
            <a:pPr marL="0" lvl="0" indent="0" algn="l" rtl="0">
              <a:lnSpc>
                <a:spcPct val="115000"/>
              </a:lnSpc>
              <a:spcBef>
                <a:spcPts val="1200"/>
              </a:spcBef>
              <a:spcAft>
                <a:spcPts val="0"/>
              </a:spcAft>
              <a:buClr>
                <a:schemeClr val="dk1"/>
              </a:buClr>
              <a:buSzPts val="1100"/>
              <a:buFont typeface="Arial"/>
              <a:buNone/>
            </a:pPr>
            <a:r>
              <a:rPr lang="en-US"/>
              <a:t>The 2023 standard now includes determining the proportional relationship between the arc length or area of a circle and the other parts of the circle and using the arc length or sector area to solve for unknown parts of the circle. No longer included in the standard are determining lengths of segments and non-central angles formed by intersecting chords, secants and/or tangents.</a:t>
            </a:r>
            <a:endParaRPr/>
          </a:p>
          <a:p>
            <a:pPr marL="0" lvl="0" indent="0" algn="l" rtl="0">
              <a:lnSpc>
                <a:spcPct val="100000"/>
              </a:lnSpc>
              <a:spcBef>
                <a:spcPts val="1200"/>
              </a:spcBef>
              <a:spcAft>
                <a:spcPts val="0"/>
              </a:spcAft>
              <a:buSzPts val="1100"/>
              <a:buNone/>
            </a:pPr>
            <a:endParaRPr/>
          </a:p>
        </p:txBody>
      </p:sp>
      <p:sp>
        <p:nvSpPr>
          <p:cNvPr id="436" name="Google Shape;436;g27b56ac94a4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7b56ac94a4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a:t>This is the continuation of the previous slide where G.11 2016 standard is now the G.PC.3 2023 standard</a:t>
            </a:r>
            <a:endParaRPr/>
          </a:p>
          <a:p>
            <a:pPr marL="0" lvl="0" indent="0" algn="l" rtl="0">
              <a:lnSpc>
                <a:spcPct val="100000"/>
              </a:lnSpc>
              <a:spcBef>
                <a:spcPts val="1200"/>
              </a:spcBef>
              <a:spcAft>
                <a:spcPts val="0"/>
              </a:spcAft>
              <a:buSzPts val="1100"/>
              <a:buNone/>
            </a:pPr>
            <a:endParaRPr/>
          </a:p>
        </p:txBody>
      </p:sp>
      <p:sp>
        <p:nvSpPr>
          <p:cNvPr id="444" name="Google Shape;444;g27b56ac94a4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7b56ac94a4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lang="en-US"/>
              <a:t>The G.12 2016 standard is now the G.PC.4 2023 standard. There are two slides showing this change in order to show all of the content bullets from the 2016 standard. </a:t>
            </a:r>
          </a:p>
          <a:p>
            <a:pPr marL="0" lvl="0" indent="0" algn="l" rtl="0">
              <a:lnSpc>
                <a:spcPct val="115000"/>
              </a:lnSpc>
              <a:spcBef>
                <a:spcPts val="1200"/>
              </a:spcBef>
              <a:spcAft>
                <a:spcPts val="0"/>
              </a:spcAft>
              <a:buClr>
                <a:schemeClr val="dk1"/>
              </a:buClr>
              <a:buSzPts val="1100"/>
              <a:buFont typeface="Arial"/>
              <a:buNone/>
            </a:pPr>
            <a:r>
              <a:rPr lang="en-US"/>
              <a:t>The 2023 standard now includes stating specifically that students will use the coordinate planes to solve problems including equations of circles. Additionally, when given the center and radius of a circle, students will use the Pythagorean Theorem to derive the equation of a circle.</a:t>
            </a:r>
            <a:endParaRPr/>
          </a:p>
          <a:p>
            <a:pPr marL="0" lvl="0" indent="0" algn="l" rtl="0">
              <a:lnSpc>
                <a:spcPct val="100000"/>
              </a:lnSpc>
              <a:spcBef>
                <a:spcPts val="1200"/>
              </a:spcBef>
              <a:spcAft>
                <a:spcPts val="0"/>
              </a:spcAft>
              <a:buSzPts val="1100"/>
              <a:buNone/>
            </a:pPr>
            <a:endParaRPr/>
          </a:p>
        </p:txBody>
      </p:sp>
      <p:sp>
        <p:nvSpPr>
          <p:cNvPr id="452" name="Google Shape;452;g27b56ac94a4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7b56ac94a4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a:t>The G.12 2016 standard is now the G.PC.4 2023 standard. This slide shows 2016 SOL G.16 involving equations of a circle and the 2023 G.PC.4c knowledge and skills.</a:t>
            </a:r>
          </a:p>
          <a:p>
            <a:pPr marL="0" lvl="0" indent="0" algn="l" rtl="0">
              <a:lnSpc>
                <a:spcPct val="115000"/>
              </a:lnSpc>
              <a:spcBef>
                <a:spcPts val="1200"/>
              </a:spcBef>
              <a:spcAft>
                <a:spcPts val="0"/>
              </a:spcAft>
              <a:buClr>
                <a:schemeClr val="dk1"/>
              </a:buClr>
              <a:buSzPts val="1100"/>
              <a:buFont typeface="Arial"/>
              <a:buNone/>
            </a:pPr>
            <a:r>
              <a:rPr lang="en-US"/>
              <a:t>The 2023 standard now includes stating specifically that students will use the coordinate planes to solve problems including equations of circles. </a:t>
            </a:r>
          </a:p>
        </p:txBody>
      </p:sp>
      <p:sp>
        <p:nvSpPr>
          <p:cNvPr id="460" name="Google Shape;460;g27b56ac94a4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1e5fa75be5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7" name="Google Shape;507;g1e5fa75be59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a:solidFill>
                  <a:srgbClr val="000000"/>
                </a:solidFill>
                <a:effectLst/>
                <a:latin typeface="Arial" panose="020B0604020202020204" pitchFamily="34" charset="0"/>
              </a:rPr>
              <a:t>We will now discuss the changes that occurred in the Three-Dimensional Figures strand.</a:t>
            </a:r>
            <a:endParaRPr lang="en-US" sz="1400" b="0">
              <a:effectLs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7b56ac94a4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a:t>The G.13 2016 standard is now the G.DF.1 2023 standard.</a:t>
            </a:r>
            <a:endParaRPr/>
          </a:p>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lang="en-US"/>
              <a:t>The 2023 standard now includes students creating models involving surface area and volume of three-dimensional figures, identifying the shape of a two-dimensional cross section of a three-dimensional figure, and solving multi-step problems involving surface area. </a:t>
            </a:r>
            <a:r>
              <a:rPr lang="en-US" sz="1100">
                <a:solidFill>
                  <a:schemeClr val="lt1"/>
                </a:solidFill>
                <a:latin typeface="Georgia"/>
                <a:ea typeface="Georgia"/>
                <a:cs typeface="Georgia"/>
                <a:sym typeface="Georgia"/>
              </a:rPr>
              <a:t>Hemispheres (half of a sphere) are still included in the 2023 standard, while not specifically listed.</a:t>
            </a:r>
            <a:endParaRPr/>
          </a:p>
          <a:p>
            <a:pPr marL="0" lvl="0" indent="0" algn="l" rtl="0">
              <a:lnSpc>
                <a:spcPct val="100000"/>
              </a:lnSpc>
              <a:spcBef>
                <a:spcPts val="1200"/>
              </a:spcBef>
              <a:spcAft>
                <a:spcPts val="0"/>
              </a:spcAft>
              <a:buSzPts val="1100"/>
              <a:buNone/>
            </a:pPr>
            <a:endParaRPr/>
          </a:p>
        </p:txBody>
      </p:sp>
      <p:sp>
        <p:nvSpPr>
          <p:cNvPr id="468" name="Google Shape;468;g27b56ac94a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7b56ac94a4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lang="en-US"/>
              <a:t>The G.14 2016 Geometry standard is now the G.DF.2 2023 standard. There are two slides showing this change in order to show all of the content bullets from the 2016 standard. </a:t>
            </a:r>
          </a:p>
          <a:p>
            <a:pPr marL="0" lvl="0" indent="0" algn="l" rtl="0">
              <a:lnSpc>
                <a:spcPct val="100000"/>
              </a:lnSpc>
              <a:spcBef>
                <a:spcPts val="1200"/>
              </a:spcBef>
              <a:spcAft>
                <a:spcPts val="0"/>
              </a:spcAft>
              <a:buSzPts val="1100"/>
              <a:buNone/>
            </a:pPr>
            <a:r>
              <a:rPr lang="en-US"/>
              <a:t>In G.DF.2a and b, students will describe the relationship between the original and changed figure. In G.DF.2f, students will recognize when two- and three-dimensional figures are similar.</a:t>
            </a:r>
            <a:endParaRPr/>
          </a:p>
        </p:txBody>
      </p:sp>
      <p:sp>
        <p:nvSpPr>
          <p:cNvPr id="476" name="Google Shape;476;g27b56ac94a4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7b56ac94a4_0_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a:t>The G.14 2016 standard is now the G.DF.2 2023 standard. This slide includes the additional content from the 2016 SOL G.14 that did not fit on the first slide.</a:t>
            </a:r>
            <a:endParaRPr/>
          </a:p>
          <a:p>
            <a:pPr marL="0" lvl="0" indent="0" algn="l" rtl="0">
              <a:lnSpc>
                <a:spcPct val="100000"/>
              </a:lnSpc>
              <a:spcBef>
                <a:spcPts val="1200"/>
              </a:spcBef>
              <a:spcAft>
                <a:spcPts val="0"/>
              </a:spcAft>
              <a:buSzPts val="1100"/>
              <a:buNone/>
            </a:pPr>
            <a:endParaRPr/>
          </a:p>
        </p:txBody>
      </p:sp>
      <p:sp>
        <p:nvSpPr>
          <p:cNvPr id="484" name="Google Shape;484;g27b56ac94a4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1e5fa75be59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7" name="Google Shape;517;g1e5fa75be59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rtl="0">
              <a:spcBef>
                <a:spcPts val="0"/>
              </a:spcBef>
              <a:spcAft>
                <a:spcPts val="0"/>
              </a:spcAft>
              <a:buNone/>
            </a:pPr>
            <a:r>
              <a:rPr lang="en-US" sz="1800" b="0" i="0" u="none" strike="noStrike">
                <a:solidFill>
                  <a:srgbClr val="000000"/>
                </a:solidFill>
                <a:effectLst/>
                <a:latin typeface="Calibri" panose="020F0502020204030204" pitchFamily="34" charset="0"/>
              </a:rPr>
              <a:t>This concludes the presentation on the 2023 Geometry Standards of Learning revisions.  It may be helpful to refer to this presentation as you are using the Overview of Revisions document to plan for instruction.</a:t>
            </a:r>
            <a:endParaRPr lang="en-US" b="0">
              <a:effectLst/>
            </a:endParaRPr>
          </a:p>
          <a:p>
            <a:pPr marL="158750" indent="0" rtl="0">
              <a:spcBef>
                <a:spcPts val="360"/>
              </a:spcBef>
              <a:spcAft>
                <a:spcPts val="0"/>
              </a:spcAft>
              <a:buNone/>
            </a:pPr>
            <a:r>
              <a:rPr lang="en-US" sz="1800" b="0" i="0" u="none" strike="noStrike">
                <a:solidFill>
                  <a:srgbClr val="000000"/>
                </a:solidFill>
                <a:effectLst/>
                <a:latin typeface="Calibri" panose="020F0502020204030204" pitchFamily="34" charset="0"/>
              </a:rPr>
              <a:t>Should you have any questions, feel free to contact a member of the Mathematics Team at email address shown on the screen.</a:t>
            </a:r>
            <a:br>
              <a:rPr lang="en-US"/>
            </a:b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a:solidFill>
                  <a:srgbClr val="000000"/>
                </a:solidFill>
                <a:effectLst/>
                <a:latin typeface="Arial" panose="020B0604020202020204" pitchFamily="34" charset="0"/>
              </a:rPr>
              <a:t>The focus of the 2023 Mathematics Standards of Learning are included in the following slides.</a:t>
            </a:r>
            <a:endParaRPr lang="en-US"/>
          </a:p>
          <a:p>
            <a:pPr marL="0" lvl="0" indent="0" algn="l" rtl="0">
              <a:lnSpc>
                <a:spcPct val="100000"/>
              </a:lnSpc>
              <a:spcBef>
                <a:spcPts val="0"/>
              </a:spcBef>
              <a:spcAft>
                <a:spcPts val="0"/>
              </a:spcAft>
              <a:buSzPts val="1100"/>
              <a:buNone/>
            </a:pPr>
            <a:endParaRPr/>
          </a:p>
        </p:txBody>
      </p:sp>
      <p:sp>
        <p:nvSpPr>
          <p:cNvPr id="205" name="Google Shape;20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75085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US"/>
              <a:t>The mathematics standards of learning include challenging mathematics content, reinforce foundational mathematics skills, support the application of mathematical concepts, and build coherently in complexity across grade levels.</a:t>
            </a:r>
          </a:p>
          <a:p>
            <a:pPr marL="457200" marR="0" lvl="0" indent="-228600" algn="l" rtl="0">
              <a:lnSpc>
                <a:spcPct val="100000"/>
              </a:lnSpc>
              <a:spcBef>
                <a:spcPts val="0"/>
              </a:spcBef>
              <a:spcAft>
                <a:spcPts val="0"/>
              </a:spcAft>
              <a:buClr>
                <a:srgbClr val="000000"/>
              </a:buClr>
              <a:buSzPts val="1100"/>
              <a:buFont typeface="Arial"/>
              <a:buNone/>
            </a:pPr>
            <a:endParaRPr lang="en-US"/>
          </a:p>
          <a:p>
            <a:pPr marL="457200" marR="0" lvl="0" indent="-228600" algn="l" rtl="0">
              <a:lnSpc>
                <a:spcPct val="100000"/>
              </a:lnSpc>
              <a:spcBef>
                <a:spcPts val="0"/>
              </a:spcBef>
              <a:spcAft>
                <a:spcPts val="0"/>
              </a:spcAft>
              <a:buClr>
                <a:srgbClr val="000000"/>
              </a:buClr>
              <a:buSzPts val="1100"/>
              <a:buFont typeface="Arial"/>
              <a:buNone/>
            </a:pPr>
            <a:endParaRPr/>
          </a:p>
        </p:txBody>
      </p:sp>
      <p:sp>
        <p:nvSpPr>
          <p:cNvPr id="212" name="Google Shape;212;p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53522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rtl="0" fontAlgn="base">
              <a:buNone/>
            </a:pPr>
            <a:r>
              <a:rPr lang="en-US" sz="1800" b="0" i="0">
                <a:solidFill>
                  <a:srgbClr val="000000"/>
                </a:solidFill>
                <a:effectLst/>
                <a:latin typeface="Times New Roman" panose="02020603050405020304" pitchFamily="18" charset="0"/>
              </a:rPr>
              <a:t>There are six Guiding Principles included in the Virginia’s 2023 Mathematics Standards of Learning document that represent the values and beliefs upon which the revised standards were created. Preparing Virginia’s students to pursue higher education, to compete in a modern workforce, and to be informed citizens requires rigorous mathematical knowledge and skills. Students must gain an understanding of fundamental ideas in number sense, computation, measurement, geometry, probability, data analysis and statistics, and algebra and functions, and they must develop proficiency in mathematical skills. </a:t>
            </a:r>
            <a:r>
              <a:rPr lang="en-US" sz="1100" b="0" i="0">
                <a:solidFill>
                  <a:srgbClr val="000000"/>
                </a:solidFill>
                <a:effectLst/>
                <a:latin typeface="Times New Roman" panose="02020603050405020304" pitchFamily="18" charset="0"/>
              </a:rPr>
              <a:t>The six guiding principles are as follows:</a:t>
            </a:r>
            <a:endParaRPr lang="en-US" b="0" i="0">
              <a:solidFill>
                <a:srgbClr val="000000"/>
              </a:solidFill>
              <a:effectLst/>
              <a:latin typeface="Segoe UI" panose="020B0502040204020203" pitchFamily="34" charset="0"/>
            </a:endParaRPr>
          </a:p>
          <a:p>
            <a:pPr marL="158750" indent="0" algn="l" rtl="0" fontAlgn="base">
              <a:buNone/>
            </a:pPr>
            <a:endParaRPr lang="en-US" b="0" i="0">
              <a:solidFill>
                <a:srgbClr val="000000"/>
              </a:solidFill>
              <a:effectLst/>
              <a:latin typeface="Segoe UI" panose="020B0502040204020203" pitchFamily="34" charset="0"/>
            </a:endParaRPr>
          </a:p>
          <a:p>
            <a:pPr algn="l" rtl="0" fontAlgn="base">
              <a:buFont typeface="+mj-lt"/>
              <a:buAutoNum type="arabicPeriod"/>
            </a:pPr>
            <a:r>
              <a:rPr lang="en-US" sz="1800" b="1" i="0">
                <a:solidFill>
                  <a:srgbClr val="000000"/>
                </a:solidFill>
                <a:effectLst/>
                <a:latin typeface="Times New Roman" panose="02020603050405020304" pitchFamily="18" charset="0"/>
              </a:rPr>
              <a:t>Raise the Floor; Remove the Ceiling: </a:t>
            </a:r>
            <a:r>
              <a:rPr lang="en-US" sz="1800" b="0" i="0">
                <a:solidFill>
                  <a:srgbClr val="000000"/>
                </a:solidFill>
                <a:effectLst/>
                <a:latin typeface="Times New Roman" panose="02020603050405020304" pitchFamily="18" charset="0"/>
              </a:rPr>
              <a:t> </a:t>
            </a:r>
          </a:p>
          <a:p>
            <a:pPr algn="l" rtl="0" fontAlgn="base">
              <a:buFont typeface="+mj-lt"/>
              <a:buAutoNum type="arabicPeriod" startAt="2"/>
            </a:pPr>
            <a:r>
              <a:rPr lang="en-US" sz="1800" b="1" i="0">
                <a:solidFill>
                  <a:srgbClr val="000000"/>
                </a:solidFill>
                <a:effectLst/>
                <a:latin typeface="Times New Roman" panose="02020603050405020304" pitchFamily="18" charset="0"/>
              </a:rPr>
              <a:t>Ensure Every Student Builds Strong Mathematics Foundational Skills: </a:t>
            </a:r>
            <a:r>
              <a:rPr lang="en-US" sz="1800" b="0" i="0">
                <a:solidFill>
                  <a:srgbClr val="000000"/>
                </a:solidFill>
                <a:effectLst/>
                <a:latin typeface="Times New Roman" panose="02020603050405020304" pitchFamily="18" charset="0"/>
              </a:rPr>
              <a:t> </a:t>
            </a:r>
            <a:endParaRPr lang="en-US" b="0" i="0">
              <a:solidFill>
                <a:srgbClr val="000000"/>
              </a:solidFill>
              <a:effectLst/>
              <a:latin typeface="Segoe UI" panose="020B0502040204020203" pitchFamily="34" charset="0"/>
            </a:endParaRPr>
          </a:p>
          <a:p>
            <a:pPr algn="l" rtl="0" fontAlgn="base">
              <a:buFont typeface="+mj-lt"/>
              <a:buAutoNum type="arabicPeriod" startAt="3"/>
            </a:pPr>
            <a:r>
              <a:rPr lang="en-US" sz="1800" b="1" i="0">
                <a:solidFill>
                  <a:srgbClr val="000000"/>
                </a:solidFill>
                <a:effectLst/>
                <a:latin typeface="Times New Roman" panose="02020603050405020304" pitchFamily="18" charset="0"/>
              </a:rPr>
              <a:t>Master Critical Content: </a:t>
            </a:r>
            <a:r>
              <a:rPr lang="en-US" sz="1800" b="0" i="0">
                <a:solidFill>
                  <a:srgbClr val="000000"/>
                </a:solidFill>
                <a:effectLst/>
                <a:latin typeface="Times New Roman" panose="02020603050405020304" pitchFamily="18" charset="0"/>
              </a:rPr>
              <a:t> </a:t>
            </a:r>
            <a:endParaRPr lang="en-US" b="0" i="0">
              <a:solidFill>
                <a:srgbClr val="000000"/>
              </a:solidFill>
              <a:effectLst/>
              <a:latin typeface="Segoe UI" panose="020B0502040204020203" pitchFamily="34" charset="0"/>
            </a:endParaRPr>
          </a:p>
          <a:p>
            <a:pPr algn="l" rtl="0" fontAlgn="base">
              <a:buFont typeface="+mj-lt"/>
              <a:buAutoNum type="arabicPeriod" startAt="4"/>
            </a:pPr>
            <a:r>
              <a:rPr lang="en-US" sz="1800" b="1" i="0">
                <a:solidFill>
                  <a:srgbClr val="000000"/>
                </a:solidFill>
                <a:effectLst/>
                <a:latin typeface="Times New Roman" panose="02020603050405020304" pitchFamily="18" charset="0"/>
              </a:rPr>
              <a:t>Integrate Mathematics Across All Content Areas: </a:t>
            </a:r>
            <a:r>
              <a:rPr lang="en-US" sz="1800" b="0" i="0">
                <a:solidFill>
                  <a:srgbClr val="000000"/>
                </a:solidFill>
                <a:effectLst/>
                <a:latin typeface="Times New Roman" panose="02020603050405020304" pitchFamily="18" charset="0"/>
              </a:rPr>
              <a:t> </a:t>
            </a:r>
            <a:endParaRPr lang="en-US" b="0" i="0">
              <a:solidFill>
                <a:srgbClr val="000000"/>
              </a:solidFill>
              <a:effectLst/>
              <a:latin typeface="Segoe UI" panose="020B0502040204020203" pitchFamily="34" charset="0"/>
            </a:endParaRPr>
          </a:p>
          <a:p>
            <a:pPr algn="l" rtl="0" fontAlgn="base">
              <a:buFont typeface="+mj-lt"/>
              <a:buAutoNum type="arabicPeriod" startAt="5"/>
            </a:pPr>
            <a:r>
              <a:rPr lang="en-US" sz="1800" b="1" i="0">
                <a:solidFill>
                  <a:srgbClr val="000000"/>
                </a:solidFill>
                <a:effectLst/>
                <a:latin typeface="Times New Roman" panose="02020603050405020304" pitchFamily="18" charset="0"/>
              </a:rPr>
              <a:t>Prepare Teachers to Teach Mathematics Accurately and Effectively: </a:t>
            </a:r>
            <a:r>
              <a:rPr lang="en-US" sz="1800" b="0" i="0">
                <a:solidFill>
                  <a:srgbClr val="000000"/>
                </a:solidFill>
                <a:effectLst/>
                <a:latin typeface="Times New Roman" panose="02020603050405020304" pitchFamily="18" charset="0"/>
              </a:rPr>
              <a:t> </a:t>
            </a:r>
            <a:endParaRPr lang="en-US" sz="1100" b="0" i="0">
              <a:solidFill>
                <a:srgbClr val="000000"/>
              </a:solidFill>
              <a:effectLst/>
              <a:latin typeface="Segoe UI" panose="020B0502040204020203" pitchFamily="34" charset="0"/>
            </a:endParaRPr>
          </a:p>
          <a:p>
            <a:pPr algn="l" rtl="0" fontAlgn="base">
              <a:buFont typeface="+mj-lt"/>
              <a:buAutoNum type="arabicPeriod" startAt="5"/>
            </a:pPr>
            <a:r>
              <a:rPr lang="en-US" sz="1800" b="1" i="0">
                <a:solidFill>
                  <a:srgbClr val="000000"/>
                </a:solidFill>
                <a:effectLst/>
                <a:latin typeface="Times New Roman" panose="02020603050405020304" pitchFamily="18" charset="0"/>
              </a:rPr>
              <a:t>Apply Mathematics to Better Use Technology: </a:t>
            </a:r>
            <a:r>
              <a:rPr lang="en-US" sz="1800" b="0" i="0">
                <a:solidFill>
                  <a:srgbClr val="000000"/>
                </a:solidFill>
                <a:effectLst/>
                <a:latin typeface="Times New Roman" panose="02020603050405020304" pitchFamily="18" charset="0"/>
              </a:rPr>
              <a:t> </a:t>
            </a:r>
          </a:p>
          <a:p>
            <a:pPr marL="158750" indent="0">
              <a:buNone/>
            </a:pPr>
            <a:endParaRPr lang="en-US"/>
          </a:p>
        </p:txBody>
      </p:sp>
    </p:spTree>
    <p:extLst>
      <p:ext uri="{BB962C8B-B14F-4D97-AF65-F5344CB8AC3E}">
        <p14:creationId xmlns:p14="http://schemas.microsoft.com/office/powerpoint/2010/main" val="1537543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3" name="Google Shape;24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US" sz="1200"/>
              <a:t>The 2023 Mathematics Standards of Learning </a:t>
            </a:r>
            <a:r>
              <a:rPr lang="en-US" sz="1800">
                <a:solidFill>
                  <a:srgbClr val="000000"/>
                </a:solidFill>
                <a:effectLst/>
                <a:latin typeface="Times New Roman" panose="02020603050405020304" pitchFamily="18" charset="0"/>
                <a:ea typeface="Calibri" panose="020F0502020204030204" pitchFamily="34" charset="0"/>
              </a:rPr>
              <a:t>foster the application of the five mathematical process goals including reasoning, communication, problem solving, connections, and representation, and set students up to recognize and see mathematics in real-world applications.  These processes support students in building understanding of mathematics.</a:t>
            </a:r>
            <a:endParaRPr lang="en-US" sz="1200"/>
          </a:p>
          <a:p>
            <a:pPr marL="457200" marR="0" lvl="0" indent="-228600" algn="l" rtl="0">
              <a:lnSpc>
                <a:spcPct val="100000"/>
              </a:lnSpc>
              <a:spcBef>
                <a:spcPts val="0"/>
              </a:spcBef>
              <a:spcAft>
                <a:spcPts val="0"/>
              </a:spcAft>
              <a:buClr>
                <a:srgbClr val="000000"/>
              </a:buClr>
              <a:buSzPts val="1100"/>
              <a:buFont typeface="Arial"/>
              <a:buNone/>
            </a:pPr>
            <a:endParaRPr sz="1200"/>
          </a:p>
        </p:txBody>
      </p:sp>
      <p:sp>
        <p:nvSpPr>
          <p:cNvPr id="244" name="Google Shape;244;p1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76108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Virginia Department of Education documents supporting the transition to the 2023 Mathematics Standards of Learning will now be shared. </a:t>
            </a:r>
            <a:endParaRPr/>
          </a:p>
        </p:txBody>
      </p:sp>
      <p:sp>
        <p:nvSpPr>
          <p:cNvPr id="182" name="Google Shape;18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2469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t>The 2023 Mathematics Standards of Learning Document includes the standards and the knowledge and skills associated with each standard. This slide shows an example from the Geometry Standards Document.</a:t>
            </a:r>
          </a:p>
          <a:p>
            <a:endParaRPr lang="en-US"/>
          </a:p>
        </p:txBody>
      </p:sp>
    </p:spTree>
    <p:extLst>
      <p:ext uri="{BB962C8B-B14F-4D97-AF65-F5344CB8AC3E}">
        <p14:creationId xmlns:p14="http://schemas.microsoft.com/office/powerpoint/2010/main" val="13473541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oe.virginia.gov/"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type="title">
  <p:cSld name="TITLE">
    <p:bg>
      <p:bgPr>
        <a:gradFill>
          <a:gsLst>
            <a:gs pos="0">
              <a:srgbClr val="3E588E"/>
            </a:gs>
            <a:gs pos="50000">
              <a:srgbClr val="1D417D"/>
            </a:gs>
            <a:gs pos="100000">
              <a:srgbClr val="003064"/>
            </a:gs>
          </a:gsLst>
          <a:lin ang="5400012" scaled="0"/>
        </a:gradFill>
        <a:effectLst/>
      </p:bgPr>
    </p:bg>
    <p:spTree>
      <p:nvGrpSpPr>
        <p:cNvPr id="1" name="Shape 11"/>
        <p:cNvGrpSpPr/>
        <p:nvPr/>
      </p:nvGrpSpPr>
      <p:grpSpPr>
        <a:xfrm>
          <a:off x="0" y="0"/>
          <a:ext cx="0" cy="0"/>
          <a:chOff x="0" y="0"/>
          <a:chExt cx="0" cy="0"/>
        </a:xfrm>
      </p:grpSpPr>
      <p:sp>
        <p:nvSpPr>
          <p:cNvPr id="12" name="Google Shape;12;p20"/>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 name="Google Shape;13;p20"/>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4" name="Google Shape;14;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 name="Google Shape;15;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 name="Google Shape;16;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7" name="Google Shape;17;p20" descr="VDOE Logo"/>
          <p:cNvSpPr/>
          <p:nvPr/>
        </p:nvSpPr>
        <p:spPr>
          <a:xfrm>
            <a:off x="1515526" y="689653"/>
            <a:ext cx="8170500" cy="4453800"/>
          </a:xfrm>
          <a:prstGeom prst="rect">
            <a:avLst/>
          </a:prstGeom>
          <a:blipFill rotWithShape="1">
            <a:blip r:embed="rId2">
              <a:alphaModFix amt="6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8" name="Google Shape;18;p20"/>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lt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30"/>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eorgia"/>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 name="Google Shape;74;p30"/>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800"/>
              <a:buNone/>
              <a:defRPr sz="1800">
                <a:solidFill>
                  <a:schemeClr val="accent3"/>
                </a:solidFill>
              </a:defRPr>
            </a:lvl1pPr>
            <a:lvl2pPr marL="914400" lvl="1" indent="-228600" algn="l">
              <a:lnSpc>
                <a:spcPct val="90000"/>
              </a:lnSpc>
              <a:spcBef>
                <a:spcPts val="400"/>
              </a:spcBef>
              <a:spcAft>
                <a:spcPts val="0"/>
              </a:spcAft>
              <a:buSzPts val="1500"/>
              <a:buNone/>
              <a:defRPr sz="1500">
                <a:solidFill>
                  <a:srgbClr val="888FA3"/>
                </a:solidFill>
              </a:defRPr>
            </a:lvl2pPr>
            <a:lvl3pPr marL="1371600" lvl="2" indent="-228600" algn="l">
              <a:lnSpc>
                <a:spcPct val="90000"/>
              </a:lnSpc>
              <a:spcBef>
                <a:spcPts val="400"/>
              </a:spcBef>
              <a:spcAft>
                <a:spcPts val="0"/>
              </a:spcAft>
              <a:buSzPts val="900"/>
              <a:buNone/>
              <a:defRPr sz="1400">
                <a:solidFill>
                  <a:srgbClr val="888FA3"/>
                </a:solidFill>
              </a:defRPr>
            </a:lvl3pPr>
            <a:lvl4pPr marL="1828800" lvl="3" indent="-228600" algn="l">
              <a:lnSpc>
                <a:spcPct val="90000"/>
              </a:lnSpc>
              <a:spcBef>
                <a:spcPts val="400"/>
              </a:spcBef>
              <a:spcAft>
                <a:spcPts val="0"/>
              </a:spcAft>
              <a:buSzPts val="1200"/>
              <a:buNone/>
              <a:defRPr sz="1200">
                <a:solidFill>
                  <a:srgbClr val="888FA3"/>
                </a:solidFill>
              </a:defRPr>
            </a:lvl4pPr>
            <a:lvl5pPr marL="2286000" lvl="4" indent="-228600" algn="l">
              <a:lnSpc>
                <a:spcPct val="90000"/>
              </a:lnSpc>
              <a:spcBef>
                <a:spcPts val="400"/>
              </a:spcBef>
              <a:spcAft>
                <a:spcPts val="0"/>
              </a:spcAft>
              <a:buSzPts val="1200"/>
              <a:buNone/>
              <a:defRPr sz="1200">
                <a:solidFill>
                  <a:srgbClr val="888FA3"/>
                </a:solidFill>
              </a:defRPr>
            </a:lvl5pPr>
            <a:lvl6pPr marL="2743200" lvl="5" indent="-228600" algn="l">
              <a:lnSpc>
                <a:spcPct val="90000"/>
              </a:lnSpc>
              <a:spcBef>
                <a:spcPts val="400"/>
              </a:spcBef>
              <a:spcAft>
                <a:spcPts val="0"/>
              </a:spcAft>
              <a:buClr>
                <a:srgbClr val="888FA3"/>
              </a:buClr>
              <a:buSzPts val="1200"/>
              <a:buNone/>
              <a:defRPr sz="1200">
                <a:solidFill>
                  <a:srgbClr val="888FA3"/>
                </a:solidFill>
              </a:defRPr>
            </a:lvl6pPr>
            <a:lvl7pPr marL="3200400" lvl="6" indent="-228600" algn="l">
              <a:lnSpc>
                <a:spcPct val="90000"/>
              </a:lnSpc>
              <a:spcBef>
                <a:spcPts val="400"/>
              </a:spcBef>
              <a:spcAft>
                <a:spcPts val="0"/>
              </a:spcAft>
              <a:buClr>
                <a:srgbClr val="888FA3"/>
              </a:buClr>
              <a:buSzPts val="1200"/>
              <a:buNone/>
              <a:defRPr sz="1200">
                <a:solidFill>
                  <a:srgbClr val="888FA3"/>
                </a:solidFill>
              </a:defRPr>
            </a:lvl7pPr>
            <a:lvl8pPr marL="3657600" lvl="7" indent="-228600" algn="l">
              <a:lnSpc>
                <a:spcPct val="90000"/>
              </a:lnSpc>
              <a:spcBef>
                <a:spcPts val="400"/>
              </a:spcBef>
              <a:spcAft>
                <a:spcPts val="0"/>
              </a:spcAft>
              <a:buClr>
                <a:srgbClr val="888FA3"/>
              </a:buClr>
              <a:buSzPts val="1200"/>
              <a:buNone/>
              <a:defRPr sz="1200">
                <a:solidFill>
                  <a:srgbClr val="888FA3"/>
                </a:solidFill>
              </a:defRPr>
            </a:lvl8pPr>
            <a:lvl9pPr marL="4114800" lvl="8" indent="-228600" algn="l">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75" name="Google Shape;75;p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 name="Google Shape;76;p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7" name="Google Shape;77;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8"/>
        <p:cNvGrpSpPr/>
        <p:nvPr/>
      </p:nvGrpSpPr>
      <p:grpSpPr>
        <a:xfrm>
          <a:off x="0" y="0"/>
          <a:ext cx="0" cy="0"/>
          <a:chOff x="0" y="0"/>
          <a:chExt cx="0" cy="0"/>
        </a:xfrm>
      </p:grpSpPr>
      <p:sp>
        <p:nvSpPr>
          <p:cNvPr id="79" name="Google Shape;79;p31"/>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 name="Google Shape;80;p31"/>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1" name="Google Shape;81;p31"/>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2" name="Google Shape;82;p3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 name="Google Shape;83;p3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 name="Google Shape;84;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85"/>
        <p:cNvGrpSpPr/>
        <p:nvPr/>
      </p:nvGrpSpPr>
      <p:grpSpPr>
        <a:xfrm>
          <a:off x="0" y="0"/>
          <a:ext cx="0" cy="0"/>
          <a:chOff x="0" y="0"/>
          <a:chExt cx="0" cy="0"/>
        </a:xfrm>
      </p:grpSpPr>
      <p:sp>
        <p:nvSpPr>
          <p:cNvPr id="86" name="Google Shape;86;p32"/>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7" name="Google Shape;87;p32"/>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8" name="Google Shape;88;p32"/>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9" name="Google Shape;89;p32"/>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0" name="Google Shape;90;p32"/>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1" name="Google Shape;91;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2" name="Google Shape;92;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3" name="Google Shape;93;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4"/>
        <p:cNvGrpSpPr/>
        <p:nvPr/>
      </p:nvGrpSpPr>
      <p:grpSpPr>
        <a:xfrm>
          <a:off x="0" y="0"/>
          <a:ext cx="0" cy="0"/>
          <a:chOff x="0" y="0"/>
          <a:chExt cx="0" cy="0"/>
        </a:xfrm>
      </p:grpSpPr>
      <p:sp>
        <p:nvSpPr>
          <p:cNvPr id="95" name="Google Shape;95;p3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 name="Google Shape;96;p33"/>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SzPts val="2400"/>
              <a:buChar char="•"/>
              <a:defRPr sz="2400"/>
            </a:lvl1pPr>
            <a:lvl2pPr marL="914400" lvl="1" indent="-361950" algn="l">
              <a:lnSpc>
                <a:spcPct val="90000"/>
              </a:lnSpc>
              <a:spcBef>
                <a:spcPts val="400"/>
              </a:spcBef>
              <a:spcAft>
                <a:spcPts val="0"/>
              </a:spcAft>
              <a:buSzPts val="2100"/>
              <a:buChar char="-"/>
              <a:defRPr sz="2100"/>
            </a:lvl2pPr>
            <a:lvl3pPr marL="1371600" lvl="2" indent="-304800" algn="l">
              <a:lnSpc>
                <a:spcPct val="90000"/>
              </a:lnSpc>
              <a:spcBef>
                <a:spcPts val="400"/>
              </a:spcBef>
              <a:spcAft>
                <a:spcPts val="0"/>
              </a:spcAft>
              <a:buSzPts val="1200"/>
              <a:buChar char="o"/>
              <a:defRPr sz="1800"/>
            </a:lvl3pPr>
            <a:lvl4pPr marL="1828800" lvl="3" indent="-323850" algn="l">
              <a:lnSpc>
                <a:spcPct val="90000"/>
              </a:lnSpc>
              <a:spcBef>
                <a:spcPts val="400"/>
              </a:spcBef>
              <a:spcAft>
                <a:spcPts val="0"/>
              </a:spcAft>
              <a:buSzPts val="1500"/>
              <a:buChar char="•"/>
              <a:defRPr sz="1500"/>
            </a:lvl4pPr>
            <a:lvl5pPr marL="2286000" lvl="4" indent="-323850" algn="l">
              <a:lnSpc>
                <a:spcPct val="90000"/>
              </a:lnSpc>
              <a:spcBef>
                <a:spcPts val="400"/>
              </a:spcBef>
              <a:spcAft>
                <a:spcPts val="0"/>
              </a:spcAft>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97" name="Google Shape;97;p33"/>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98" name="Google Shape;98;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9" name="Google Shape;99;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0" name="Google Shape;100;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1"/>
        <p:cNvGrpSpPr/>
        <p:nvPr/>
      </p:nvGrpSpPr>
      <p:grpSpPr>
        <a:xfrm>
          <a:off x="0" y="0"/>
          <a:ext cx="0" cy="0"/>
          <a:chOff x="0" y="0"/>
          <a:chExt cx="0" cy="0"/>
        </a:xfrm>
      </p:grpSpPr>
      <p:sp>
        <p:nvSpPr>
          <p:cNvPr id="102" name="Google Shape;102;p3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3" name="Google Shape;103;p34"/>
          <p:cNvSpPr>
            <a:spLocks noGrp="1"/>
          </p:cNvSpPr>
          <p:nvPr>
            <p:ph type="pic" idx="2"/>
          </p:nvPr>
        </p:nvSpPr>
        <p:spPr>
          <a:xfrm>
            <a:off x="3887391" y="740569"/>
            <a:ext cx="4629300" cy="3655200"/>
          </a:xfrm>
          <a:prstGeom prst="rect">
            <a:avLst/>
          </a:prstGeom>
          <a:noFill/>
          <a:ln>
            <a:noFill/>
          </a:ln>
        </p:spPr>
      </p:sp>
      <p:sp>
        <p:nvSpPr>
          <p:cNvPr id="104" name="Google Shape;104;p34"/>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5" name="Google Shape;105;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6" name="Google Shape;106;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7" name="Google Shape;107;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08"/>
        <p:cNvGrpSpPr/>
        <p:nvPr/>
      </p:nvGrpSpPr>
      <p:grpSpPr>
        <a:xfrm>
          <a:off x="0" y="0"/>
          <a:ext cx="0" cy="0"/>
          <a:chOff x="0" y="0"/>
          <a:chExt cx="0" cy="0"/>
        </a:xfrm>
      </p:grpSpPr>
      <p:sp>
        <p:nvSpPr>
          <p:cNvPr id="109" name="Google Shape;109;p3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0" name="Google Shape;110;p35"/>
          <p:cNvSpPr>
            <a:spLocks noGrp="1"/>
          </p:cNvSpPr>
          <p:nvPr>
            <p:ph type="pic" idx="2"/>
          </p:nvPr>
        </p:nvSpPr>
        <p:spPr>
          <a:xfrm>
            <a:off x="3887391" y="740569"/>
            <a:ext cx="4629300" cy="1694400"/>
          </a:xfrm>
          <a:prstGeom prst="rect">
            <a:avLst/>
          </a:prstGeom>
          <a:noFill/>
          <a:ln>
            <a:noFill/>
          </a:ln>
        </p:spPr>
      </p:sp>
      <p:sp>
        <p:nvSpPr>
          <p:cNvPr id="111" name="Google Shape;111;p35"/>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2" name="Google Shape;112;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3" name="Google Shape;113;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 name="Google Shape;114;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5" name="Google Shape;115;p35"/>
          <p:cNvSpPr>
            <a:spLocks noGrp="1"/>
          </p:cNvSpPr>
          <p:nvPr>
            <p:ph type="pic" idx="3"/>
          </p:nvPr>
        </p:nvSpPr>
        <p:spPr>
          <a:xfrm>
            <a:off x="3887391" y="2588632"/>
            <a:ext cx="2227800" cy="1694400"/>
          </a:xfrm>
          <a:prstGeom prst="rect">
            <a:avLst/>
          </a:prstGeom>
          <a:noFill/>
          <a:ln>
            <a:noFill/>
          </a:ln>
        </p:spPr>
      </p:sp>
      <p:sp>
        <p:nvSpPr>
          <p:cNvPr id="116" name="Google Shape;116;p35"/>
          <p:cNvSpPr>
            <a:spLocks noGrp="1"/>
          </p:cNvSpPr>
          <p:nvPr>
            <p:ph type="pic" idx="4"/>
          </p:nvPr>
        </p:nvSpPr>
        <p:spPr>
          <a:xfrm>
            <a:off x="6287691" y="2588631"/>
            <a:ext cx="2227800" cy="16944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17"/>
        <p:cNvGrpSpPr/>
        <p:nvPr/>
      </p:nvGrpSpPr>
      <p:grpSpPr>
        <a:xfrm>
          <a:off x="0" y="0"/>
          <a:ext cx="0" cy="0"/>
          <a:chOff x="0" y="0"/>
          <a:chExt cx="0" cy="0"/>
        </a:xfrm>
      </p:grpSpPr>
      <p:sp>
        <p:nvSpPr>
          <p:cNvPr id="118" name="Google Shape;118;p36"/>
          <p:cNvSpPr txBox="1">
            <a:spLocks noGrp="1"/>
          </p:cNvSpPr>
          <p:nvPr>
            <p:ph type="ctrTitle"/>
          </p:nvPr>
        </p:nvSpPr>
        <p:spPr>
          <a:xfrm>
            <a:off x="628651" y="848182"/>
            <a:ext cx="7886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9" name="Google Shape;119;p36"/>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SzPts val="1800"/>
              <a:buNone/>
              <a:defRPr sz="1800"/>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20" name="Google Shape;120;p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1" name="Google Shape;121;p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2" name="Google Shape;122;p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Slide">
  <p:cSld name="1_Title Slide">
    <p:bg>
      <p:bgPr>
        <a:gradFill>
          <a:gsLst>
            <a:gs pos="0">
              <a:srgbClr val="3E588E"/>
            </a:gs>
            <a:gs pos="50000">
              <a:srgbClr val="1D417D"/>
            </a:gs>
            <a:gs pos="100000">
              <a:srgbClr val="003064"/>
            </a:gs>
          </a:gsLst>
          <a:lin ang="5400012" scaled="0"/>
        </a:gradFill>
        <a:effectLst/>
      </p:bgPr>
    </p:bg>
    <p:spTree>
      <p:nvGrpSpPr>
        <p:cNvPr id="1" name="Shape 123"/>
        <p:cNvGrpSpPr/>
        <p:nvPr/>
      </p:nvGrpSpPr>
      <p:grpSpPr>
        <a:xfrm>
          <a:off x="0" y="0"/>
          <a:ext cx="0" cy="0"/>
          <a:chOff x="0" y="0"/>
          <a:chExt cx="0" cy="0"/>
        </a:xfrm>
      </p:grpSpPr>
      <p:sp>
        <p:nvSpPr>
          <p:cNvPr id="124" name="Google Shape;124;p37"/>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5" name="Google Shape;125;p37"/>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26" name="Google Shape;126;p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7" name="Google Shape;127;p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8" name="Google Shape;128;p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9" name="Google Shape;129;p37" descr="VDOE Logo"/>
          <p:cNvSpPr/>
          <p:nvPr/>
        </p:nvSpPr>
        <p:spPr>
          <a:xfrm>
            <a:off x="1515526" y="689653"/>
            <a:ext cx="8170500" cy="4453800"/>
          </a:xfrm>
          <a:prstGeom prst="rect">
            <a:avLst/>
          </a:prstGeom>
          <a:blipFill rotWithShape="1">
            <a:blip r:embed="rId2">
              <a:alphaModFix amt="6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0" name="Google Shape;130;p37"/>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lt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Title Slide">
  <p:cSld name="3_Title Slide">
    <p:bg>
      <p:bgPr>
        <a:gradFill>
          <a:gsLst>
            <a:gs pos="0">
              <a:srgbClr val="3E5B91"/>
            </a:gs>
            <a:gs pos="50000">
              <a:srgbClr val="1A4480"/>
            </a:gs>
            <a:gs pos="100000">
              <a:srgbClr val="003064"/>
            </a:gs>
          </a:gsLst>
          <a:lin ang="5400012" scaled="0"/>
        </a:gradFill>
        <a:effectLst/>
      </p:bgPr>
    </p:bg>
    <p:spTree>
      <p:nvGrpSpPr>
        <p:cNvPr id="1" name="Shape 131"/>
        <p:cNvGrpSpPr/>
        <p:nvPr/>
      </p:nvGrpSpPr>
      <p:grpSpPr>
        <a:xfrm>
          <a:off x="0" y="0"/>
          <a:ext cx="0" cy="0"/>
          <a:chOff x="0" y="0"/>
          <a:chExt cx="0" cy="0"/>
        </a:xfrm>
      </p:grpSpPr>
      <p:sp>
        <p:nvSpPr>
          <p:cNvPr id="132" name="Google Shape;132;p38"/>
          <p:cNvSpPr txBox="1">
            <a:spLocks noGrp="1"/>
          </p:cNvSpPr>
          <p:nvPr>
            <p:ph type="ctrTitle"/>
          </p:nvPr>
        </p:nvSpPr>
        <p:spPr>
          <a:xfrm>
            <a:off x="628650" y="848182"/>
            <a:ext cx="7886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3" name="Google Shape;133;p38"/>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34" name="Google Shape;134;p3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5" name="Google Shape;135;p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 name="Google Shape;136;p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37"/>
        <p:cNvGrpSpPr/>
        <p:nvPr/>
      </p:nvGrpSpPr>
      <p:grpSpPr>
        <a:xfrm>
          <a:off x="0" y="0"/>
          <a:ext cx="0" cy="0"/>
          <a:chOff x="0" y="0"/>
          <a:chExt cx="0" cy="0"/>
        </a:xfrm>
      </p:grpSpPr>
      <p:sp>
        <p:nvSpPr>
          <p:cNvPr id="138" name="Google Shape;138;p39"/>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9" name="Google Shape;139;p3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0" name="Google Shape;140;p3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1" name="Google Shape;141;p3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42" name="Google Shape;142;p39"/>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3" name="Google Shape;143;p39"/>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sp>
        <p:nvSpPr>
          <p:cNvPr id="20" name="Google Shape;20;p24"/>
          <p:cNvSpPr txBox="1">
            <a:spLocks noGrp="1"/>
          </p:cNvSpPr>
          <p:nvPr>
            <p:ph type="title"/>
          </p:nvPr>
        </p:nvSpPr>
        <p:spPr>
          <a:xfrm>
            <a:off x="0" y="1"/>
            <a:ext cx="9144000" cy="992981"/>
          </a:xfrm>
          <a:prstGeom prst="rect">
            <a:avLst/>
          </a:prstGeom>
          <a:solidFill>
            <a:schemeClr val="dk1"/>
          </a:solidFill>
          <a:ln>
            <a:noFill/>
          </a:ln>
        </p:spPr>
        <p:txBody>
          <a:bodyPr spcFirstLastPara="1" wrap="square" lIns="822950" tIns="45700" rIns="91425" bIns="45700" anchor="b" anchorCtr="0">
            <a:normAutofit/>
          </a:bodyPr>
          <a:lstStyle>
            <a:lvl1pPr lvl="0" algn="l">
              <a:lnSpc>
                <a:spcPct val="90000"/>
              </a:lnSpc>
              <a:spcBef>
                <a:spcPts val="0"/>
              </a:spcBef>
              <a:spcAft>
                <a:spcPts val="0"/>
              </a:spcAft>
              <a:buClr>
                <a:schemeClr val="lt1"/>
              </a:buClr>
              <a:buSzPts val="4800"/>
              <a:buFont typeface="Georgia"/>
              <a:buNone/>
              <a:defRPr sz="3600" cap="small">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24"/>
          <p:cNvSpPr txBox="1">
            <a:spLocks noGrp="1"/>
          </p:cNvSpPr>
          <p:nvPr>
            <p:ph type="body" idx="1"/>
          </p:nvPr>
        </p:nvSpPr>
        <p:spPr>
          <a:xfrm>
            <a:off x="628650" y="1094198"/>
            <a:ext cx="7886700" cy="35385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02894" algn="l">
              <a:lnSpc>
                <a:spcPct val="90000"/>
              </a:lnSpc>
              <a:spcBef>
                <a:spcPts val="375"/>
              </a:spcBef>
              <a:spcAft>
                <a:spcPts val="0"/>
              </a:spcAft>
              <a:buSzPts val="1170"/>
              <a:buChar char="o"/>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44"/>
        <p:cNvGrpSpPr/>
        <p:nvPr/>
      </p:nvGrpSpPr>
      <p:grpSpPr>
        <a:xfrm>
          <a:off x="0" y="0"/>
          <a:ext cx="0" cy="0"/>
          <a:chOff x="0" y="0"/>
          <a:chExt cx="0" cy="0"/>
        </a:xfrm>
      </p:grpSpPr>
      <p:sp>
        <p:nvSpPr>
          <p:cNvPr id="145" name="Google Shape;145;p40"/>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6" name="Google Shape;146;p40"/>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47" name="Google Shape;147;p40"/>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8" name="Google Shape;148;p40"/>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49" name="Google Shape;149;p40"/>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0" name="Google Shape;150;p4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1" name="Google Shape;151;p4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2" name="Google Shape;152;p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1">
  <p:cSld name="Title Slide">
    <p:spTree>
      <p:nvGrpSpPr>
        <p:cNvPr id="1" name="Shape 153"/>
        <p:cNvGrpSpPr/>
        <p:nvPr/>
      </p:nvGrpSpPr>
      <p:grpSpPr>
        <a:xfrm>
          <a:off x="0" y="0"/>
          <a:ext cx="0" cy="0"/>
          <a:chOff x="0" y="0"/>
          <a:chExt cx="0" cy="0"/>
        </a:xfrm>
      </p:grpSpPr>
      <p:sp>
        <p:nvSpPr>
          <p:cNvPr id="154" name="Google Shape;154;p41"/>
          <p:cNvSpPr txBox="1">
            <a:spLocks noGrp="1"/>
          </p:cNvSpPr>
          <p:nvPr>
            <p:ph type="subTitle" idx="1"/>
          </p:nvPr>
        </p:nvSpPr>
        <p:spPr>
          <a:xfrm>
            <a:off x="1371600" y="1733554"/>
            <a:ext cx="6400800" cy="13143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chemeClr val="dk1"/>
              </a:buClr>
              <a:buSzPts val="3200"/>
              <a:buNone/>
              <a:defRPr i="1">
                <a:solidFill>
                  <a:schemeClr val="dk1"/>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55" name="Google Shape;155;p41" title="Virginia Department of Education logo"/>
          <p:cNvPicPr preferRelativeResize="0"/>
          <p:nvPr/>
        </p:nvPicPr>
        <p:blipFill rotWithShape="1">
          <a:blip r:embed="rId2">
            <a:alphaModFix/>
          </a:blip>
          <a:srcRect/>
          <a:stretch/>
        </p:blipFill>
        <p:spPr>
          <a:xfrm>
            <a:off x="7562773" y="3826787"/>
            <a:ext cx="1471155" cy="635080"/>
          </a:xfrm>
          <a:prstGeom prst="rect">
            <a:avLst/>
          </a:prstGeom>
          <a:noFill/>
          <a:ln>
            <a:noFill/>
          </a:ln>
        </p:spPr>
      </p:pic>
      <p:sp>
        <p:nvSpPr>
          <p:cNvPr id="156" name="Google Shape;156;p41"/>
          <p:cNvSpPr txBox="1">
            <a:spLocks noGrp="1"/>
          </p:cNvSpPr>
          <p:nvPr>
            <p:ph type="title"/>
          </p:nvPr>
        </p:nvSpPr>
        <p:spPr>
          <a:xfrm>
            <a:off x="9418" y="0"/>
            <a:ext cx="9144000" cy="857400"/>
          </a:xfrm>
          <a:prstGeom prst="rect">
            <a:avLst/>
          </a:prstGeom>
          <a:solidFill>
            <a:schemeClr val="dk1"/>
          </a:solidFill>
          <a:ln>
            <a:noFill/>
          </a:ln>
        </p:spPr>
        <p:txBody>
          <a:bodyPr spcFirstLastPara="1" wrap="square" lIns="91425" tIns="45700" rIns="91425" bIns="45700" anchor="t" anchorCtr="0">
            <a:normAutofit/>
          </a:bodyPr>
          <a:lstStyle>
            <a:lvl1pPr marR="0" lvl="0"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5"/>
        <p:cNvGrpSpPr/>
        <p:nvPr/>
      </p:nvGrpSpPr>
      <p:grpSpPr>
        <a:xfrm>
          <a:off x="0" y="0"/>
          <a:ext cx="0" cy="0"/>
          <a:chOff x="0" y="0"/>
          <a:chExt cx="0" cy="0"/>
        </a:xfrm>
      </p:grpSpPr>
      <p:pic>
        <p:nvPicPr>
          <p:cNvPr id="26" name="Google Shape;26;p25" descr="The Virginia Department of Education Banner">
            <a:hlinkClick r:id="rId2"/>
          </p:cNvPr>
          <p:cNvPicPr preferRelativeResize="0"/>
          <p:nvPr/>
        </p:nvPicPr>
        <p:blipFill rotWithShape="1">
          <a:blip r:embed="rId3">
            <a:alphaModFix/>
          </a:blip>
          <a:srcRect/>
          <a:stretch/>
        </p:blipFill>
        <p:spPr>
          <a:xfrm>
            <a:off x="63500" y="-176213"/>
            <a:ext cx="476250" cy="357188"/>
          </a:xfrm>
          <a:prstGeom prst="rect">
            <a:avLst/>
          </a:prstGeom>
          <a:noFill/>
          <a:ln>
            <a:noFill/>
          </a:ln>
        </p:spPr>
      </p:pic>
      <p:pic>
        <p:nvPicPr>
          <p:cNvPr id="27" name="Google Shape;27;p25" descr="The Virginia Department of Education Banner">
            <a:hlinkClick r:id="rId2"/>
          </p:cNvPr>
          <p:cNvPicPr preferRelativeResize="0"/>
          <p:nvPr/>
        </p:nvPicPr>
        <p:blipFill rotWithShape="1">
          <a:blip r:embed="rId3">
            <a:alphaModFix/>
          </a:blip>
          <a:srcRect/>
          <a:stretch/>
        </p:blipFill>
        <p:spPr>
          <a:xfrm>
            <a:off x="63500" y="-176213"/>
            <a:ext cx="476250" cy="357188"/>
          </a:xfrm>
          <a:prstGeom prst="rect">
            <a:avLst/>
          </a:prstGeom>
          <a:noFill/>
          <a:ln>
            <a:noFill/>
          </a:ln>
        </p:spPr>
      </p:pic>
      <p:sp>
        <p:nvSpPr>
          <p:cNvPr id="28" name="Google Shape;28;p25"/>
          <p:cNvSpPr txBox="1">
            <a:spLocks noGrp="1"/>
          </p:cNvSpPr>
          <p:nvPr>
            <p:ph type="title"/>
          </p:nvPr>
        </p:nvSpPr>
        <p:spPr>
          <a:xfrm>
            <a:off x="0" y="457200"/>
            <a:ext cx="8229600" cy="85725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 name="Google Shape;29;p2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sz="2400">
                <a:latin typeface="Calibri"/>
                <a:ea typeface="Calibri"/>
                <a:cs typeface="Calibri"/>
                <a:sym typeface="Calibri"/>
              </a:defRPr>
            </a:lvl1pPr>
            <a:lvl2pPr marL="914400" lvl="1" indent="-342900" algn="l">
              <a:lnSpc>
                <a:spcPct val="90000"/>
              </a:lnSpc>
              <a:spcBef>
                <a:spcPts val="400"/>
              </a:spcBef>
              <a:spcAft>
                <a:spcPts val="0"/>
              </a:spcAft>
              <a:buSzPts val="1800"/>
              <a:buChar char="-"/>
              <a:defRPr sz="2100">
                <a:latin typeface="Calibri"/>
                <a:ea typeface="Calibri"/>
                <a:cs typeface="Calibri"/>
                <a:sym typeface="Calibri"/>
              </a:defRPr>
            </a:lvl2pPr>
            <a:lvl3pPr marL="1371600" lvl="2" indent="-292100" algn="l">
              <a:lnSpc>
                <a:spcPct val="90000"/>
              </a:lnSpc>
              <a:spcBef>
                <a:spcPts val="400"/>
              </a:spcBef>
              <a:spcAft>
                <a:spcPts val="0"/>
              </a:spcAft>
              <a:buSzPts val="1000"/>
              <a:buChar char="o"/>
              <a:defRPr sz="1800">
                <a:latin typeface="Calibri"/>
                <a:ea typeface="Calibri"/>
                <a:cs typeface="Calibri"/>
                <a:sym typeface="Calibri"/>
              </a:defRPr>
            </a:lvl3pPr>
            <a:lvl4pPr marL="1828800" lvl="3" indent="-317500" algn="l">
              <a:lnSpc>
                <a:spcPct val="90000"/>
              </a:lnSpc>
              <a:spcBef>
                <a:spcPts val="400"/>
              </a:spcBef>
              <a:spcAft>
                <a:spcPts val="0"/>
              </a:spcAft>
              <a:buSzPts val="1400"/>
              <a:buChar char="•"/>
              <a:defRPr sz="1800">
                <a:latin typeface="Calibri"/>
                <a:ea typeface="Calibri"/>
                <a:cs typeface="Calibri"/>
                <a:sym typeface="Calibri"/>
              </a:defRPr>
            </a:lvl4pPr>
            <a:lvl5pPr marL="2286000" lvl="4" indent="-317500" algn="l">
              <a:lnSpc>
                <a:spcPct val="90000"/>
              </a:lnSpc>
              <a:spcBef>
                <a:spcPts val="400"/>
              </a:spcBef>
              <a:spcAft>
                <a:spcPts val="0"/>
              </a:spcAft>
              <a:buSzPts val="1400"/>
              <a:buChar char="-"/>
              <a:defRPr sz="1800">
                <a:latin typeface="Calibri"/>
                <a:ea typeface="Calibri"/>
                <a:cs typeface="Calibri"/>
                <a:sym typeface="Calibri"/>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30" name="Google Shape;30;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 name="Google Shape;31;p25"/>
          <p:cNvSpPr txBox="1">
            <a:spLocks noGrp="1"/>
          </p:cNvSpPr>
          <p:nvPr>
            <p:ph type="ftr" idx="11"/>
          </p:nvPr>
        </p:nvSpPr>
        <p:spPr>
          <a:xfrm>
            <a:off x="3124200" y="4683919"/>
            <a:ext cx="2895600" cy="357188"/>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 name="Google Shape;32;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 name="Google Shape;35;p26"/>
          <p:cNvSpPr txBox="1">
            <a:spLocks noGrp="1"/>
          </p:cNvSpPr>
          <p:nvPr>
            <p:ph type="ftr" idx="11"/>
          </p:nvPr>
        </p:nvSpPr>
        <p:spPr>
          <a:xfrm>
            <a:off x="3124200" y="4683919"/>
            <a:ext cx="2895600" cy="357188"/>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 name="Google Shape;36;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3"/>
        <p:cNvGrpSpPr/>
        <p:nvPr/>
      </p:nvGrpSpPr>
      <p:grpSpPr>
        <a:xfrm>
          <a:off x="0" y="0"/>
          <a:ext cx="0" cy="0"/>
          <a:chOff x="0" y="0"/>
          <a:chExt cx="0" cy="0"/>
        </a:xfrm>
      </p:grpSpPr>
      <p:sp>
        <p:nvSpPr>
          <p:cNvPr id="44" name="Google Shape;44;p22"/>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 name="Google Shape;45;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 name="Google Shape;46;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7" name="Google Shape;47;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8" name="Google Shape;48;p22"/>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gradFill>
          <a:gsLst>
            <a:gs pos="0">
              <a:schemeClr val="dk1"/>
            </a:gs>
            <a:gs pos="50000">
              <a:srgbClr val="1A4480"/>
            </a:gs>
            <a:gs pos="100000">
              <a:srgbClr val="3E5B91"/>
            </a:gs>
          </a:gsLst>
          <a:lin ang="16200038" scaled="0"/>
        </a:gradFill>
        <a:effectLst/>
      </p:bgPr>
    </p:bg>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1" name="Google Shape;51;p23"/>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800"/>
              <a:buNone/>
              <a:defRPr sz="1800">
                <a:solidFill>
                  <a:schemeClr val="lt1"/>
                </a:solidFill>
              </a:defRPr>
            </a:lvl1pPr>
            <a:lvl2pPr marL="914400" lvl="1" indent="-228600" algn="l">
              <a:lnSpc>
                <a:spcPct val="90000"/>
              </a:lnSpc>
              <a:spcBef>
                <a:spcPts val="400"/>
              </a:spcBef>
              <a:spcAft>
                <a:spcPts val="0"/>
              </a:spcAft>
              <a:buSzPts val="1500"/>
              <a:buNone/>
              <a:defRPr sz="1500">
                <a:solidFill>
                  <a:srgbClr val="888FA3"/>
                </a:solidFill>
              </a:defRPr>
            </a:lvl2pPr>
            <a:lvl3pPr marL="1371600" lvl="2" indent="-228600" algn="l">
              <a:lnSpc>
                <a:spcPct val="90000"/>
              </a:lnSpc>
              <a:spcBef>
                <a:spcPts val="400"/>
              </a:spcBef>
              <a:spcAft>
                <a:spcPts val="0"/>
              </a:spcAft>
              <a:buSzPts val="900"/>
              <a:buNone/>
              <a:defRPr sz="1400">
                <a:solidFill>
                  <a:srgbClr val="888FA3"/>
                </a:solidFill>
              </a:defRPr>
            </a:lvl3pPr>
            <a:lvl4pPr marL="1828800" lvl="3" indent="-228600" algn="l">
              <a:lnSpc>
                <a:spcPct val="90000"/>
              </a:lnSpc>
              <a:spcBef>
                <a:spcPts val="400"/>
              </a:spcBef>
              <a:spcAft>
                <a:spcPts val="0"/>
              </a:spcAft>
              <a:buSzPts val="1200"/>
              <a:buNone/>
              <a:defRPr sz="1200">
                <a:solidFill>
                  <a:srgbClr val="888FA3"/>
                </a:solidFill>
              </a:defRPr>
            </a:lvl4pPr>
            <a:lvl5pPr marL="2286000" lvl="4" indent="-228600" algn="l">
              <a:lnSpc>
                <a:spcPct val="90000"/>
              </a:lnSpc>
              <a:spcBef>
                <a:spcPts val="400"/>
              </a:spcBef>
              <a:spcAft>
                <a:spcPts val="0"/>
              </a:spcAft>
              <a:buSzPts val="1200"/>
              <a:buNone/>
              <a:defRPr sz="1200">
                <a:solidFill>
                  <a:srgbClr val="888FA3"/>
                </a:solidFill>
              </a:defRPr>
            </a:lvl5pPr>
            <a:lvl6pPr marL="2743200" lvl="5" indent="-228600" algn="l">
              <a:lnSpc>
                <a:spcPct val="90000"/>
              </a:lnSpc>
              <a:spcBef>
                <a:spcPts val="400"/>
              </a:spcBef>
              <a:spcAft>
                <a:spcPts val="0"/>
              </a:spcAft>
              <a:buClr>
                <a:srgbClr val="888FA3"/>
              </a:buClr>
              <a:buSzPts val="1200"/>
              <a:buNone/>
              <a:defRPr sz="1200">
                <a:solidFill>
                  <a:srgbClr val="888FA3"/>
                </a:solidFill>
              </a:defRPr>
            </a:lvl6pPr>
            <a:lvl7pPr marL="3200400" lvl="6" indent="-228600" algn="l">
              <a:lnSpc>
                <a:spcPct val="90000"/>
              </a:lnSpc>
              <a:spcBef>
                <a:spcPts val="400"/>
              </a:spcBef>
              <a:spcAft>
                <a:spcPts val="0"/>
              </a:spcAft>
              <a:buClr>
                <a:srgbClr val="888FA3"/>
              </a:buClr>
              <a:buSzPts val="1200"/>
              <a:buNone/>
              <a:defRPr sz="1200">
                <a:solidFill>
                  <a:srgbClr val="888FA3"/>
                </a:solidFill>
              </a:defRPr>
            </a:lvl7pPr>
            <a:lvl8pPr marL="3657600" lvl="7" indent="-228600" algn="l">
              <a:lnSpc>
                <a:spcPct val="90000"/>
              </a:lnSpc>
              <a:spcBef>
                <a:spcPts val="400"/>
              </a:spcBef>
              <a:spcAft>
                <a:spcPts val="0"/>
              </a:spcAft>
              <a:buClr>
                <a:srgbClr val="888FA3"/>
              </a:buClr>
              <a:buSzPts val="1200"/>
              <a:buNone/>
              <a:defRPr sz="1200">
                <a:solidFill>
                  <a:srgbClr val="888FA3"/>
                </a:solidFill>
              </a:defRPr>
            </a:lvl8pPr>
            <a:lvl9pPr marL="4114800" lvl="8" indent="-228600" algn="l">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52" name="Google Shape;52;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 name="Google Shape;53;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 name="Google Shape;54;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type="titleOnly">
  <p:cSld name="TITLE_ONLY">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7" name="Google Shape;57;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8" name="Google Shape;58;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 name="Google Shape;59;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0"/>
        <p:cNvGrpSpPr/>
        <p:nvPr/>
      </p:nvGrpSpPr>
      <p:grpSpPr>
        <a:xfrm>
          <a:off x="0" y="0"/>
          <a:ext cx="0" cy="0"/>
          <a:chOff x="0" y="0"/>
          <a:chExt cx="0" cy="0"/>
        </a:xfrm>
      </p:grpSpPr>
      <p:sp>
        <p:nvSpPr>
          <p:cNvPr id="61" name="Google Shape;61;p28"/>
          <p:cNvSpPr txBox="1">
            <a:spLocks noGrp="1"/>
          </p:cNvSpPr>
          <p:nvPr>
            <p:ph type="title"/>
          </p:nvPr>
        </p:nvSpPr>
        <p:spPr>
          <a:xfrm>
            <a:off x="311700" y="8137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28"/>
          <p:cNvSpPr txBox="1">
            <a:spLocks noGrp="1"/>
          </p:cNvSpPr>
          <p:nvPr>
            <p:ph type="body" idx="1"/>
          </p:nvPr>
        </p:nvSpPr>
        <p:spPr>
          <a:xfrm>
            <a:off x="448625" y="1386425"/>
            <a:ext cx="8520600" cy="34164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SzPts val="1600"/>
              <a:buChar char="●"/>
              <a:defRPr/>
            </a:lvl1pPr>
            <a:lvl2pPr marL="914400" lvl="1" indent="-330200" algn="l">
              <a:lnSpc>
                <a:spcPct val="115000"/>
              </a:lnSpc>
              <a:spcBef>
                <a:spcPts val="1600"/>
              </a:spcBef>
              <a:spcAft>
                <a:spcPts val="0"/>
              </a:spcAft>
              <a:buSzPts val="16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3" name="Google Shape;63;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4"/>
        <p:cNvGrpSpPr/>
        <p:nvPr/>
      </p:nvGrpSpPr>
      <p:grpSpPr>
        <a:xfrm>
          <a:off x="0" y="0"/>
          <a:ext cx="0" cy="0"/>
          <a:chOff x="0" y="0"/>
          <a:chExt cx="0" cy="0"/>
        </a:xfrm>
      </p:grpSpPr>
      <p:sp>
        <p:nvSpPr>
          <p:cNvPr id="65" name="Google Shape;65;p29"/>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 name="Google Shape;66;p29"/>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67" name="Google Shape;67;p2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 name="Google Shape;68;p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 name="Google Shape;69;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0" name="Google Shape;70;p29" descr="VDOE Logo"/>
          <p:cNvSpPr/>
          <p:nvPr/>
        </p:nvSpPr>
        <p:spPr>
          <a:xfrm>
            <a:off x="1515526" y="689653"/>
            <a:ext cx="8170500" cy="4453800"/>
          </a:xfrm>
          <a:prstGeom prst="rect">
            <a:avLst/>
          </a:prstGeom>
          <a:blipFill rotWithShape="1">
            <a:blip r:embed="rId2">
              <a:alphaModFix amt="20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1" name="Google Shape;71;p29"/>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dk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lt1"/>
              </a:buClr>
              <a:buSzPts val="3300"/>
              <a:buFont typeface="Georgia"/>
              <a:buNone/>
              <a:defRPr sz="3300" b="0" i="0" u="none" strike="noStrike" cap="none">
                <a:solidFill>
                  <a:schemeClr val="lt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rgbClr val="555555"/>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2pPr>
            <a:lvl3pPr marL="1371600" marR="0" lvl="2" indent="-292100" algn="l" rtl="0">
              <a:lnSpc>
                <a:spcPct val="90000"/>
              </a:lnSpc>
              <a:spcBef>
                <a:spcPts val="400"/>
              </a:spcBef>
              <a:spcAft>
                <a:spcPts val="0"/>
              </a:spcAft>
              <a:buClr>
                <a:schemeClr val="accent1"/>
              </a:buClr>
              <a:buSzPts val="1000"/>
              <a:buFont typeface="Courier New"/>
              <a:buChar char="o"/>
              <a:defRPr sz="1500" b="0" i="0" u="none" strike="noStrike" cap="none">
                <a:solidFill>
                  <a:srgbClr val="555555"/>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Arial"/>
              <a:buChar char="•"/>
              <a:defRPr sz="1400" b="0" i="0" u="none" strike="noStrike" cap="none">
                <a:solidFill>
                  <a:srgbClr val="555555"/>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555555"/>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8" name="Google Shape;8;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9" name="Google Shape;9;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10" name="Google Shape;10;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Georgia"/>
              <a:buNone/>
              <a:defRPr sz="33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9" name="Google Shape;39;p2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rgbClr val="555555"/>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2pPr>
            <a:lvl3pPr marL="1371600" marR="0" lvl="2" indent="-292100" algn="l" rtl="0">
              <a:lnSpc>
                <a:spcPct val="90000"/>
              </a:lnSpc>
              <a:spcBef>
                <a:spcPts val="400"/>
              </a:spcBef>
              <a:spcAft>
                <a:spcPts val="0"/>
              </a:spcAft>
              <a:buClr>
                <a:schemeClr val="accent1"/>
              </a:buClr>
              <a:buSzPts val="1000"/>
              <a:buFont typeface="Courier New"/>
              <a:buChar char="o"/>
              <a:defRPr sz="1500" b="0" i="0" u="none" strike="noStrike" cap="none">
                <a:solidFill>
                  <a:srgbClr val="555555"/>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Arial"/>
              <a:buChar char="•"/>
              <a:defRPr sz="1400" b="0" i="0" u="none" strike="noStrike" cap="none">
                <a:solidFill>
                  <a:srgbClr val="555555"/>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555555"/>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0" name="Google Shape;40;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1" name="Google Shape;41;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2" name="Google Shape;42;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www.doe.virginia.gov/teaching-learning-assessment/k-12-standards-instruction/mathematics/standards-of-learning/2023-mathematics-sol"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4.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6.png"/><Relationship Id="rId5" Type="http://schemas.openxmlformats.org/officeDocument/2006/relationships/hyperlink" Target="mailto:vdoe.mathematics@doe.virginia.gov" TargetMode="External"/><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
          <p:cNvSpPr txBox="1">
            <a:spLocks noGrp="1"/>
          </p:cNvSpPr>
          <p:nvPr>
            <p:ph type="ctrTitle"/>
          </p:nvPr>
        </p:nvSpPr>
        <p:spPr>
          <a:xfrm>
            <a:off x="579230" y="980111"/>
            <a:ext cx="6777600" cy="12417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SzPct val="100000"/>
              <a:buNone/>
            </a:pPr>
            <a:br>
              <a:rPr lang="en-US" sz="5300">
                <a:solidFill>
                  <a:schemeClr val="lt1"/>
                </a:solidFill>
              </a:rPr>
            </a:br>
            <a:r>
              <a:rPr lang="en-US" sz="5300">
                <a:solidFill>
                  <a:schemeClr val="lt1"/>
                </a:solidFill>
              </a:rPr>
              <a:t>2023 Mathematics</a:t>
            </a:r>
            <a:r>
              <a:rPr lang="en-US" sz="5300" i="1">
                <a:solidFill>
                  <a:schemeClr val="lt1"/>
                </a:solidFill>
              </a:rPr>
              <a:t> Standards of Learning</a:t>
            </a:r>
            <a:endParaRPr sz="3277" cap="none">
              <a:solidFill>
                <a:schemeClr val="lt1"/>
              </a:solidFill>
            </a:endParaRPr>
          </a:p>
        </p:txBody>
      </p:sp>
      <p:sp>
        <p:nvSpPr>
          <p:cNvPr id="162" name="Google Shape;162;p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1</a:t>
            </a:fld>
            <a:endParaRPr/>
          </a:p>
        </p:txBody>
      </p:sp>
      <p:sp>
        <p:nvSpPr>
          <p:cNvPr id="163" name="Google Shape;163;p1"/>
          <p:cNvSpPr txBox="1">
            <a:spLocks noGrp="1"/>
          </p:cNvSpPr>
          <p:nvPr>
            <p:ph type="subTitle" idx="1"/>
          </p:nvPr>
        </p:nvSpPr>
        <p:spPr>
          <a:xfrm>
            <a:off x="579230" y="2517974"/>
            <a:ext cx="7373052" cy="1219200"/>
          </a:xfrm>
          <a:prstGeom prst="rect">
            <a:avLst/>
          </a:prstGeom>
          <a:noFill/>
          <a:ln>
            <a:noFill/>
          </a:ln>
        </p:spPr>
        <p:txBody>
          <a:bodyPr spcFirstLastPara="1" wrap="square" lIns="68575" tIns="34275" rIns="68575" bIns="34275" anchor="t" anchorCtr="0">
            <a:normAutofit fontScale="92500"/>
          </a:bodyPr>
          <a:lstStyle/>
          <a:p>
            <a:pPr marL="457200" lvl="0" indent="-361950" algn="l" rtl="0">
              <a:lnSpc>
                <a:spcPct val="90000"/>
              </a:lnSpc>
              <a:spcBef>
                <a:spcPts val="800"/>
              </a:spcBef>
              <a:spcAft>
                <a:spcPts val="0"/>
              </a:spcAft>
              <a:buSzPts val="1800"/>
              <a:buNone/>
            </a:pPr>
            <a:r>
              <a:rPr lang="en-US" sz="2800" b="1">
                <a:latin typeface="Georgia" panose="02040502050405020303" pitchFamily="18" charset="0"/>
              </a:rPr>
              <a:t>Geometry</a:t>
            </a:r>
            <a:endParaRPr>
              <a:latin typeface="Georgia" panose="02040502050405020303" pitchFamily="18" charset="0"/>
            </a:endParaRPr>
          </a:p>
          <a:p>
            <a:pPr marL="457200" lvl="0" indent="-361950" algn="l" rtl="0">
              <a:lnSpc>
                <a:spcPct val="90000"/>
              </a:lnSpc>
              <a:spcBef>
                <a:spcPts val="800"/>
              </a:spcBef>
              <a:spcAft>
                <a:spcPts val="0"/>
              </a:spcAft>
              <a:buSzPts val="1800"/>
              <a:buNone/>
            </a:pPr>
            <a:r>
              <a:rPr lang="en-US" sz="2800" b="1">
                <a:latin typeface="Georgia" panose="02040502050405020303" pitchFamily="18" charset="0"/>
              </a:rPr>
              <a:t>Overview of Revisions  from 2016 to 2023</a:t>
            </a:r>
            <a:endParaRPr>
              <a:latin typeface="Georgia" panose="02040502050405020303" pitchFamily="18" charset="0"/>
            </a:endParaRPr>
          </a:p>
        </p:txBody>
      </p:sp>
      <p:pic>
        <p:nvPicPr>
          <p:cNvPr id="2" name="Recorded Sound" descr="audio icon&#10;">
            <a:hlinkClick r:id="" action="ppaction://media"/>
            <a:extLst>
              <a:ext uri="{FF2B5EF4-FFF2-40B4-BE49-F238E27FC236}">
                <a16:creationId xmlns:a16="http://schemas.microsoft.com/office/drawing/2014/main" id="{A3B5314D-EBC2-D590-6783-80D842A029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99882" y="3716667"/>
            <a:ext cx="304800" cy="3570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13" name="Picture 12">
            <a:extLst>
              <a:ext uri="{FF2B5EF4-FFF2-40B4-BE49-F238E27FC236}">
                <a16:creationId xmlns:a16="http://schemas.microsoft.com/office/drawing/2014/main" id="{1E558468-46D4-0A45-F1C6-D2C073C3A1F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64693" y="1507608"/>
            <a:ext cx="6502734" cy="2425825"/>
          </a:xfrm>
          <a:prstGeom prst="rect">
            <a:avLst/>
          </a:prstGeom>
        </p:spPr>
      </p:pic>
      <p:sp>
        <p:nvSpPr>
          <p:cNvPr id="222" name="Google Shape;222;p9"/>
          <p:cNvSpPr txBox="1">
            <a:spLocks noGrp="1"/>
          </p:cNvSpPr>
          <p:nvPr>
            <p:ph type="title"/>
          </p:nvPr>
        </p:nvSpPr>
        <p:spPr>
          <a:xfrm>
            <a:off x="0" y="0"/>
            <a:ext cx="9144000" cy="561765"/>
          </a:xfrm>
          <a:prstGeom prst="rect">
            <a:avLst/>
          </a:prstGeom>
          <a:solidFill>
            <a:schemeClr val="dk1"/>
          </a:solidFill>
          <a:ln>
            <a:noFill/>
          </a:ln>
        </p:spPr>
        <p:txBody>
          <a:bodyPr spcFirstLastPara="1" wrap="square" lIns="617225" tIns="34275" rIns="68575" bIns="34275" anchor="b" anchorCtr="0">
            <a:normAutofit fontScale="90000"/>
          </a:bodyPr>
          <a:lstStyle/>
          <a:p>
            <a:pPr marL="0" lvl="0" indent="0" algn="l" rtl="0">
              <a:lnSpc>
                <a:spcPct val="90000"/>
              </a:lnSpc>
              <a:spcBef>
                <a:spcPts val="0"/>
              </a:spcBef>
              <a:spcAft>
                <a:spcPts val="0"/>
              </a:spcAft>
              <a:buClr>
                <a:schemeClr val="lt1"/>
              </a:buClr>
              <a:buSzPct val="111111"/>
              <a:buFont typeface="Georgia"/>
              <a:buNone/>
            </a:pPr>
            <a:r>
              <a:rPr lang="en-US"/>
              <a:t>Changes to Numbering of the SOL</a:t>
            </a:r>
            <a:endParaRPr/>
          </a:p>
        </p:txBody>
      </p:sp>
      <p:sp>
        <p:nvSpPr>
          <p:cNvPr id="223" name="Google Shape;223;p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solidFill>
                  <a:srgbClr val="000000"/>
                </a:solidFill>
              </a:rPr>
              <a:t>10</a:t>
            </a:fld>
            <a:endParaRPr>
              <a:solidFill>
                <a:srgbClr val="000000"/>
              </a:solidFill>
            </a:endParaRPr>
          </a:p>
        </p:txBody>
      </p:sp>
      <p:cxnSp>
        <p:nvCxnSpPr>
          <p:cNvPr id="14" name="Straight Arrow Connector 13">
            <a:extLst>
              <a:ext uri="{FF2B5EF4-FFF2-40B4-BE49-F238E27FC236}">
                <a16:creationId xmlns:a16="http://schemas.microsoft.com/office/drawing/2014/main" id="{FEE67B87-6AC1-F3D6-1ACF-790D2B553055}"/>
              </a:ext>
              <a:ext uri="{C183D7F6-B498-43B3-948B-1728B52AA6E4}">
                <adec:decorative xmlns:adec="http://schemas.microsoft.com/office/drawing/2017/decorative" val="1"/>
              </a:ext>
            </a:extLst>
          </p:cNvPr>
          <p:cNvCxnSpPr>
            <a:cxnSpLocks/>
          </p:cNvCxnSpPr>
          <p:nvPr/>
        </p:nvCxnSpPr>
        <p:spPr>
          <a:xfrm flipV="1">
            <a:off x="1335453" y="1805707"/>
            <a:ext cx="352934" cy="505503"/>
          </a:xfrm>
          <a:prstGeom prst="straightConnector1">
            <a:avLst/>
          </a:prstGeom>
          <a:ln w="63500" cap="sq">
            <a:solidFill>
              <a:schemeClr val="bg1">
                <a:lumMod val="50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D88ED8F5-5684-A92A-B328-246C44B0BCCC}"/>
              </a:ext>
            </a:extLst>
          </p:cNvPr>
          <p:cNvSpPr/>
          <p:nvPr/>
        </p:nvSpPr>
        <p:spPr>
          <a:xfrm>
            <a:off x="78836" y="2322415"/>
            <a:ext cx="1290637" cy="775087"/>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Georgia" panose="02040502050405020303" pitchFamily="18" charset="0"/>
              </a:rPr>
              <a:t>Polygons &amp; Circles Strand</a:t>
            </a:r>
          </a:p>
        </p:txBody>
      </p:sp>
      <p:cxnSp>
        <p:nvCxnSpPr>
          <p:cNvPr id="16" name="Straight Arrow Connector 15">
            <a:extLst>
              <a:ext uri="{FF2B5EF4-FFF2-40B4-BE49-F238E27FC236}">
                <a16:creationId xmlns:a16="http://schemas.microsoft.com/office/drawing/2014/main" id="{ED253CA1-CA5B-817C-3937-3FD92844CF91}"/>
              </a:ext>
              <a:ext uri="{C183D7F6-B498-43B3-948B-1728B52AA6E4}">
                <adec:decorative xmlns:adec="http://schemas.microsoft.com/office/drawing/2017/decorative" val="1"/>
              </a:ext>
            </a:extLst>
          </p:cNvPr>
          <p:cNvCxnSpPr>
            <a:cxnSpLocks/>
          </p:cNvCxnSpPr>
          <p:nvPr/>
        </p:nvCxnSpPr>
        <p:spPr>
          <a:xfrm flipH="1">
            <a:off x="1931442" y="1177345"/>
            <a:ext cx="495299" cy="371951"/>
          </a:xfrm>
          <a:prstGeom prst="straightConnector1">
            <a:avLst/>
          </a:prstGeom>
          <a:ln w="63500" cap="sq">
            <a:solidFill>
              <a:schemeClr val="bg1">
                <a:lumMod val="50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2248B53D-159A-53DC-F9EC-E9BEFDC52EE1}"/>
              </a:ext>
            </a:extLst>
          </p:cNvPr>
          <p:cNvSpPr/>
          <p:nvPr/>
        </p:nvSpPr>
        <p:spPr>
          <a:xfrm>
            <a:off x="2449495" y="634343"/>
            <a:ext cx="1628777" cy="651051"/>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Georgia" panose="02040502050405020303" pitchFamily="18" charset="0"/>
              </a:rPr>
              <a:t>Third SOL within this strand</a:t>
            </a:r>
          </a:p>
        </p:txBody>
      </p:sp>
      <p:sp>
        <p:nvSpPr>
          <p:cNvPr id="2" name="TextBox 1">
            <a:extLst>
              <a:ext uri="{FF2B5EF4-FFF2-40B4-BE49-F238E27FC236}">
                <a16:creationId xmlns:a16="http://schemas.microsoft.com/office/drawing/2014/main" id="{1C86A421-3BB8-5025-7BA7-E10326525D01}"/>
              </a:ext>
            </a:extLst>
          </p:cNvPr>
          <p:cNvSpPr txBox="1"/>
          <p:nvPr/>
        </p:nvSpPr>
        <p:spPr>
          <a:xfrm>
            <a:off x="490809" y="4110860"/>
            <a:ext cx="8162381" cy="584775"/>
          </a:xfrm>
          <a:prstGeom prst="rect">
            <a:avLst/>
          </a:prstGeom>
          <a:solidFill>
            <a:schemeClr val="tx2">
              <a:lumMod val="85000"/>
            </a:schemeClr>
          </a:solidFill>
        </p:spPr>
        <p:txBody>
          <a:bodyPr wrap="square" rtlCol="0">
            <a:spAutoFit/>
          </a:bodyPr>
          <a:lstStyle/>
          <a:p>
            <a:r>
              <a:rPr lang="en-US" sz="1600" b="1">
                <a:effectLst/>
                <a:latin typeface="Georgia" panose="02040502050405020303" pitchFamily="18" charset="0"/>
                <a:ea typeface="Times New Roman" panose="02020603050405020304" pitchFamily="18" charset="0"/>
              </a:rPr>
              <a:t>KEY: </a:t>
            </a:r>
            <a:r>
              <a:rPr lang="en-US" sz="1600">
                <a:effectLst/>
                <a:latin typeface="Georgia" panose="02040502050405020303" pitchFamily="18" charset="0"/>
                <a:ea typeface="Times New Roman" panose="02020603050405020304" pitchFamily="18" charset="0"/>
              </a:rPr>
              <a:t>RLT = Reasoning, Lines, and Transformations; TR = Triangles; PC = Polygons and Circles; DF = Two-Dimensional and Three-Dimensional Figures</a:t>
            </a:r>
            <a:endParaRPr lang="en-US" sz="1600">
              <a:effectLst/>
              <a:latin typeface="Georgia" panose="02040502050405020303" pitchFamily="18" charset="0"/>
              <a:ea typeface="Cambria" panose="02040503050406030204" pitchFamily="18" charset="0"/>
            </a:endParaRPr>
          </a:p>
        </p:txBody>
      </p:sp>
      <p:pic>
        <p:nvPicPr>
          <p:cNvPr id="4" name="Picture 3">
            <a:extLst>
              <a:ext uri="{FF2B5EF4-FFF2-40B4-BE49-F238E27FC236}">
                <a16:creationId xmlns:a16="http://schemas.microsoft.com/office/drawing/2014/main" id="{8015C52C-5DD1-A738-4604-7F4B6989D6E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885432" y="4767302"/>
            <a:ext cx="2231136" cy="345489"/>
          </a:xfrm>
          <a:prstGeom prst="rect">
            <a:avLst/>
          </a:prstGeom>
        </p:spPr>
      </p:pic>
      <p:cxnSp>
        <p:nvCxnSpPr>
          <p:cNvPr id="5" name="Straight Arrow Connector 4">
            <a:extLst>
              <a:ext uri="{FF2B5EF4-FFF2-40B4-BE49-F238E27FC236}">
                <a16:creationId xmlns:a16="http://schemas.microsoft.com/office/drawing/2014/main" id="{EFAC27E3-714B-C2FD-753F-E40B6C15A699}"/>
              </a:ext>
              <a:ext uri="{C183D7F6-B498-43B3-948B-1728B52AA6E4}">
                <adec:decorative xmlns:adec="http://schemas.microsoft.com/office/drawing/2017/decorative" val="1"/>
              </a:ext>
            </a:extLst>
          </p:cNvPr>
          <p:cNvCxnSpPr>
            <a:cxnSpLocks/>
          </p:cNvCxnSpPr>
          <p:nvPr/>
        </p:nvCxnSpPr>
        <p:spPr>
          <a:xfrm>
            <a:off x="975992" y="1217806"/>
            <a:ext cx="483811" cy="352750"/>
          </a:xfrm>
          <a:prstGeom prst="straightConnector1">
            <a:avLst/>
          </a:prstGeom>
          <a:ln w="63500" cap="sq">
            <a:solidFill>
              <a:schemeClr val="bg1">
                <a:lumMod val="50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9FD0E0FB-75A0-7FF2-8110-14A231F77D0E}"/>
              </a:ext>
            </a:extLst>
          </p:cNvPr>
          <p:cNvSpPr/>
          <p:nvPr/>
        </p:nvSpPr>
        <p:spPr>
          <a:xfrm>
            <a:off x="205885" y="885078"/>
            <a:ext cx="758619" cy="336991"/>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Georgia" panose="02040502050405020303" pitchFamily="18" charset="0"/>
              </a:rPr>
              <a:t>Course</a:t>
            </a:r>
          </a:p>
        </p:txBody>
      </p:sp>
      <p:pic>
        <p:nvPicPr>
          <p:cNvPr id="6" name="Recorded Sound" descr="audio icon">
            <a:hlinkClick r:id="" action="ppaction://media"/>
            <a:extLst>
              <a:ext uri="{FF2B5EF4-FFF2-40B4-BE49-F238E27FC236}">
                <a16:creationId xmlns:a16="http://schemas.microsoft.com/office/drawing/2014/main" id="{125FBAB0-5DFE-EC16-BA17-6C24EFC317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86650" y="272570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993000"/>
          </a:xfrm>
        </p:spPr>
        <p:txBody>
          <a:bodyPr>
            <a:normAutofit fontScale="90000"/>
          </a:bodyPr>
          <a:lstStyle/>
          <a:p>
            <a:br>
              <a:rPr lang="en-US"/>
            </a:br>
            <a:br>
              <a:rPr lang="en-US"/>
            </a:br>
            <a:r>
              <a:rPr lang="en-US" sz="3100"/>
              <a:t>Overview of Revisions (2016 to 2023 Mathematics Standards of Learning) document </a:t>
            </a:r>
            <a:endParaRPr lang="en-US"/>
          </a:p>
        </p:txBody>
      </p:sp>
      <p:pic>
        <p:nvPicPr>
          <p:cNvPr id="5" name="Picture 4" descr="comparison of geometry standards chart SOL 2016 to SOL 2023">
            <a:extLst>
              <a:ext uri="{FF2B5EF4-FFF2-40B4-BE49-F238E27FC236}">
                <a16:creationId xmlns:a16="http://schemas.microsoft.com/office/drawing/2014/main" id="{EC575B4D-3CA0-25B2-09F9-0FC6C14B918C}"/>
              </a:ext>
            </a:extLst>
          </p:cNvPr>
          <p:cNvPicPr>
            <a:picLocks noChangeAspect="1"/>
          </p:cNvPicPr>
          <p:nvPr/>
        </p:nvPicPr>
        <p:blipFill>
          <a:blip r:embed="rId5"/>
          <a:stretch>
            <a:fillRect/>
          </a:stretch>
        </p:blipFill>
        <p:spPr>
          <a:xfrm>
            <a:off x="1896256" y="993000"/>
            <a:ext cx="5578738" cy="3788105"/>
          </a:xfrm>
          <a:prstGeom prst="rect">
            <a:avLst/>
          </a:prstGeom>
        </p:spPr>
      </p:pic>
      <p:pic>
        <p:nvPicPr>
          <p:cNvPr id="7" name="Picture 6">
            <a:extLst>
              <a:ext uri="{FF2B5EF4-FFF2-40B4-BE49-F238E27FC236}">
                <a16:creationId xmlns:a16="http://schemas.microsoft.com/office/drawing/2014/main" id="{7EB4F22B-0FEF-0A14-F34C-65296082375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885432" y="4767302"/>
            <a:ext cx="2231136" cy="345489"/>
          </a:xfrm>
          <a:prstGeom prst="rect">
            <a:avLst/>
          </a:prstGeom>
        </p:spPr>
      </p:pic>
      <p:pic>
        <p:nvPicPr>
          <p:cNvPr id="2" name="Recorded Sound" descr="audio icon">
            <a:hlinkClick r:id="" action="ppaction://media"/>
            <a:extLst>
              <a:ext uri="{FF2B5EF4-FFF2-40B4-BE49-F238E27FC236}">
                <a16:creationId xmlns:a16="http://schemas.microsoft.com/office/drawing/2014/main" id="{E19ED978-EA6F-C7C7-81AC-6115134100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90981" y="3535350"/>
            <a:ext cx="304800" cy="304800"/>
          </a:xfrm>
          <a:prstGeom prst="rect">
            <a:avLst/>
          </a:prstGeom>
        </p:spPr>
      </p:pic>
    </p:spTree>
    <p:extLst>
      <p:ext uri="{BB962C8B-B14F-4D97-AF65-F5344CB8AC3E}">
        <p14:creationId xmlns:p14="http://schemas.microsoft.com/office/powerpoint/2010/main" val="408604110"/>
      </p:ext>
    </p:ext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1"/>
            <a:ext cx="9144000" cy="577122"/>
          </a:xfrm>
        </p:spPr>
        <p:txBody>
          <a:bodyPr>
            <a:normAutofit fontScale="90000"/>
          </a:bodyPr>
          <a:lstStyle/>
          <a:p>
            <a:br>
              <a:rPr lang="en-US" sz="3100"/>
            </a:br>
            <a:r>
              <a:rPr lang="en-US" sz="3000"/>
              <a:t>Overview of Revisions- Summary of Changes (1 of 2)</a:t>
            </a:r>
            <a:endParaRPr lang="en-US"/>
          </a:p>
        </p:txBody>
      </p:sp>
      <p:pic>
        <p:nvPicPr>
          <p:cNvPr id="6" name="Picture 5" descr="Overview of revisions changes to numbering and parameter changes and clarifications">
            <a:extLst>
              <a:ext uri="{FF2B5EF4-FFF2-40B4-BE49-F238E27FC236}">
                <a16:creationId xmlns:a16="http://schemas.microsoft.com/office/drawing/2014/main" id="{D42BDD93-D902-C5AE-E1A5-5F093A25F570}"/>
              </a:ext>
            </a:extLst>
          </p:cNvPr>
          <p:cNvPicPr>
            <a:picLocks noChangeAspect="1"/>
          </p:cNvPicPr>
          <p:nvPr/>
        </p:nvPicPr>
        <p:blipFill>
          <a:blip r:embed="rId5"/>
          <a:stretch>
            <a:fillRect/>
          </a:stretch>
        </p:blipFill>
        <p:spPr>
          <a:xfrm>
            <a:off x="667199" y="629829"/>
            <a:ext cx="7809601" cy="4084765"/>
          </a:xfrm>
          <a:prstGeom prst="rect">
            <a:avLst/>
          </a:prstGeom>
        </p:spPr>
      </p:pic>
      <p:pic>
        <p:nvPicPr>
          <p:cNvPr id="7" name="Picture 6">
            <a:extLst>
              <a:ext uri="{FF2B5EF4-FFF2-40B4-BE49-F238E27FC236}">
                <a16:creationId xmlns:a16="http://schemas.microsoft.com/office/drawing/2014/main" id="{B99AA392-5EA7-5A1F-4FC2-28033F53F91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885432" y="4767302"/>
            <a:ext cx="2231136" cy="345489"/>
          </a:xfrm>
          <a:prstGeom prst="rect">
            <a:avLst/>
          </a:prstGeom>
        </p:spPr>
      </p:pic>
      <p:pic>
        <p:nvPicPr>
          <p:cNvPr id="2" name="Recorded Sound" descr="audio icon">
            <a:hlinkClick r:id="" action="ppaction://media"/>
            <a:extLst>
              <a:ext uri="{FF2B5EF4-FFF2-40B4-BE49-F238E27FC236}">
                <a16:creationId xmlns:a16="http://schemas.microsoft.com/office/drawing/2014/main" id="{04BD84F2-3FD0-2B80-5B91-839A514909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54800" y="4714594"/>
            <a:ext cx="304800" cy="304800"/>
          </a:xfrm>
          <a:prstGeom prst="rect">
            <a:avLst/>
          </a:prstGeom>
        </p:spPr>
      </p:pic>
    </p:spTree>
    <p:extLst>
      <p:ext uri="{BB962C8B-B14F-4D97-AF65-F5344CB8AC3E}">
        <p14:creationId xmlns:p14="http://schemas.microsoft.com/office/powerpoint/2010/main" val="116809317"/>
      </p:ext>
    </p:ext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667062"/>
          </a:xfrm>
        </p:spPr>
        <p:txBody>
          <a:bodyPr>
            <a:normAutofit fontScale="90000"/>
          </a:bodyPr>
          <a:lstStyle/>
          <a:p>
            <a:br>
              <a:rPr lang="en-US"/>
            </a:br>
            <a:br>
              <a:rPr lang="en-US"/>
            </a:br>
            <a:r>
              <a:rPr lang="en-US" sz="2900"/>
              <a:t>Overview of Revisions- Summary of Changes (2 of 2)</a:t>
            </a:r>
          </a:p>
        </p:txBody>
      </p:sp>
      <p:pic>
        <p:nvPicPr>
          <p:cNvPr id="5" name="Picture 4" descr="chart showing deletions from Geometry 2016 and additions to geometry 2023 SOL">
            <a:extLst>
              <a:ext uri="{FF2B5EF4-FFF2-40B4-BE49-F238E27FC236}">
                <a16:creationId xmlns:a16="http://schemas.microsoft.com/office/drawing/2014/main" id="{BD29709A-24C9-2FC0-2D60-03D9666E0C0D}"/>
              </a:ext>
            </a:extLst>
          </p:cNvPr>
          <p:cNvPicPr>
            <a:picLocks noChangeAspect="1"/>
          </p:cNvPicPr>
          <p:nvPr/>
        </p:nvPicPr>
        <p:blipFill>
          <a:blip r:embed="rId5"/>
          <a:stretch>
            <a:fillRect/>
          </a:stretch>
        </p:blipFill>
        <p:spPr>
          <a:xfrm>
            <a:off x="1191718" y="667062"/>
            <a:ext cx="6934152" cy="4123607"/>
          </a:xfrm>
          <a:prstGeom prst="rect">
            <a:avLst/>
          </a:prstGeom>
        </p:spPr>
      </p:pic>
      <p:pic>
        <p:nvPicPr>
          <p:cNvPr id="7" name="Picture 6">
            <a:extLst>
              <a:ext uri="{FF2B5EF4-FFF2-40B4-BE49-F238E27FC236}">
                <a16:creationId xmlns:a16="http://schemas.microsoft.com/office/drawing/2014/main" id="{51F6B764-9AC6-78D6-7377-EB794A41E86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885432" y="4767302"/>
            <a:ext cx="2231136" cy="345489"/>
          </a:xfrm>
          <a:prstGeom prst="rect">
            <a:avLst/>
          </a:prstGeom>
        </p:spPr>
      </p:pic>
      <p:pic>
        <p:nvPicPr>
          <p:cNvPr id="2" name="Recorded Sound" descr="audio icon">
            <a:hlinkClick r:id="" action="ppaction://media"/>
            <a:extLst>
              <a:ext uri="{FF2B5EF4-FFF2-40B4-BE49-F238E27FC236}">
                <a16:creationId xmlns:a16="http://schemas.microsoft.com/office/drawing/2014/main" id="{24FC0ABE-DB82-780F-E99F-90D082561CD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49200" y="4462502"/>
            <a:ext cx="304800" cy="304800"/>
          </a:xfrm>
          <a:prstGeom prst="rect">
            <a:avLst/>
          </a:prstGeom>
        </p:spPr>
      </p:pic>
    </p:spTree>
    <p:extLst>
      <p:ext uri="{BB962C8B-B14F-4D97-AF65-F5344CB8AC3E}">
        <p14:creationId xmlns:p14="http://schemas.microsoft.com/office/powerpoint/2010/main" val="354023812"/>
      </p:ext>
    </p:ext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1e603465f54_0_18"/>
          <p:cNvSpPr txBox="1">
            <a:spLocks noGrp="1"/>
          </p:cNvSpPr>
          <p:nvPr>
            <p:ph type="ctrTitle"/>
          </p:nvPr>
        </p:nvSpPr>
        <p:spPr>
          <a:xfrm>
            <a:off x="699770" y="1325702"/>
            <a:ext cx="7886700" cy="1790700"/>
          </a:xfrm>
          <a:prstGeom prst="rect">
            <a:avLst/>
          </a:prstGeom>
        </p:spPr>
        <p:txBody>
          <a:bodyPr spcFirstLastPara="1" wrap="square" lIns="68575" tIns="34275" rIns="68575" bIns="34275" anchor="b" anchorCtr="0">
            <a:normAutofit fontScale="90000"/>
          </a:bodyPr>
          <a:lstStyle/>
          <a:p>
            <a:r>
              <a:rPr lang="en-US">
                <a:solidFill>
                  <a:schemeClr val="lt1"/>
                </a:solidFill>
              </a:rPr>
              <a:t>Comparison of </a:t>
            </a:r>
            <a:br>
              <a:rPr lang="en-US">
                <a:solidFill>
                  <a:schemeClr val="lt1"/>
                </a:solidFill>
              </a:rPr>
            </a:br>
            <a:r>
              <a:rPr lang="en-US">
                <a:solidFill>
                  <a:schemeClr val="lt1"/>
                </a:solidFill>
              </a:rPr>
              <a:t>2016 Mathematics SOL </a:t>
            </a:r>
            <a:br>
              <a:rPr lang="en-US">
                <a:solidFill>
                  <a:schemeClr val="lt1"/>
                </a:solidFill>
              </a:rPr>
            </a:br>
            <a:r>
              <a:rPr lang="en-US">
                <a:solidFill>
                  <a:schemeClr val="lt1"/>
                </a:solidFill>
              </a:rPr>
              <a:t>to 2023 Mathematics SOL</a:t>
            </a:r>
            <a:endParaRPr>
              <a:solidFill>
                <a:schemeClr val="lt1"/>
              </a:solidFill>
            </a:endParaRPr>
          </a:p>
        </p:txBody>
      </p:sp>
      <p:pic>
        <p:nvPicPr>
          <p:cNvPr id="2" name="Recorded Sound" descr="audio icon">
            <a:hlinkClick r:id="" action="ppaction://media"/>
            <a:extLst>
              <a:ext uri="{FF2B5EF4-FFF2-40B4-BE49-F238E27FC236}">
                <a16:creationId xmlns:a16="http://schemas.microsoft.com/office/drawing/2014/main" id="{D09A691C-0612-78EE-5A6E-934CB18B1A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56400" y="432735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g1e5fa75be59_0_17"/>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fontScale="90000"/>
          </a:bodyPr>
          <a:lstStyle/>
          <a:p>
            <a:pPr lvl="0" algn="ctr" rtl="0">
              <a:lnSpc>
                <a:spcPct val="100000"/>
              </a:lnSpc>
              <a:spcBef>
                <a:spcPts val="0"/>
              </a:spcBef>
              <a:spcAft>
                <a:spcPts val="600"/>
              </a:spcAft>
              <a:buSzPts val="3600"/>
              <a:buNone/>
            </a:pPr>
            <a:r>
              <a:rPr lang="en-US">
                <a:solidFill>
                  <a:schemeClr val="lt1"/>
                </a:solidFill>
              </a:rPr>
              <a:t>Reasoning, Lines, and Transformations</a:t>
            </a:r>
            <a:endParaRPr/>
          </a:p>
        </p:txBody>
      </p:sp>
      <p:pic>
        <p:nvPicPr>
          <p:cNvPr id="2" name="Recorded Sound" descr="audio icon">
            <a:hlinkClick r:id="" action="ppaction://media"/>
            <a:extLst>
              <a:ext uri="{FF2B5EF4-FFF2-40B4-BE49-F238E27FC236}">
                <a16:creationId xmlns:a16="http://schemas.microsoft.com/office/drawing/2014/main" id="{117FD603-E61A-022F-D6C5-E97D0595ED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8400" y="462975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2778b36aeaf_0_0"/>
          <p:cNvSpPr txBox="1">
            <a:spLocks noGrp="1"/>
          </p:cNvSpPr>
          <p:nvPr>
            <p:ph type="title"/>
          </p:nvPr>
        </p:nvSpPr>
        <p:spPr>
          <a:xfrm>
            <a:off x="0" y="0"/>
            <a:ext cx="9144000" cy="621615"/>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sz="2800"/>
              <a:t>Standard G.1 (2016) - Standard G.RLT.1 (2023)</a:t>
            </a:r>
            <a:endParaRPr sz="2800"/>
          </a:p>
        </p:txBody>
      </p:sp>
      <p:graphicFrame>
        <p:nvGraphicFramePr>
          <p:cNvPr id="339" name="Google Shape;339;g2778b36aeaf_0_0"/>
          <p:cNvGraphicFramePr/>
          <p:nvPr>
            <p:extLst>
              <p:ext uri="{D42A27DB-BD31-4B8C-83A1-F6EECF244321}">
                <p14:modId xmlns:p14="http://schemas.microsoft.com/office/powerpoint/2010/main" val="2216503011"/>
              </p:ext>
            </p:extLst>
          </p:nvPr>
        </p:nvGraphicFramePr>
        <p:xfrm>
          <a:off x="501575" y="833263"/>
          <a:ext cx="8140850" cy="3332480"/>
        </p:xfrm>
        <a:graphic>
          <a:graphicData uri="http://schemas.openxmlformats.org/drawingml/2006/table">
            <a:tbl>
              <a:tblPr firstRow="1">
                <a:noFill/>
                <a:tableStyleId>{24D357CF-195E-46EC-A0E7-378A8C712D0B}</a:tableStyleId>
              </a:tblPr>
              <a:tblGrid>
                <a:gridCol w="3986475">
                  <a:extLst>
                    <a:ext uri="{9D8B030D-6E8A-4147-A177-3AD203B41FA5}">
                      <a16:colId xmlns:a16="http://schemas.microsoft.com/office/drawing/2014/main" val="20000"/>
                    </a:ext>
                  </a:extLst>
                </a:gridCol>
                <a:gridCol w="4154375">
                  <a:extLst>
                    <a:ext uri="{9D8B030D-6E8A-4147-A177-3AD203B41FA5}">
                      <a16:colId xmlns:a16="http://schemas.microsoft.com/office/drawing/2014/main" val="20001"/>
                    </a:ext>
                  </a:extLst>
                </a:gridCol>
              </a:tblGrid>
              <a:tr h="0">
                <a:tc>
                  <a:txBody>
                    <a:bodyPr/>
                    <a:lstStyle/>
                    <a:p>
                      <a:pPr marL="182880" lvl="0" indent="-182880" algn="ctr" rtl="0">
                        <a:spcBef>
                          <a:spcPts val="0"/>
                        </a:spcBef>
                        <a:spcAft>
                          <a:spcPts val="0"/>
                        </a:spcAft>
                        <a:buNone/>
                      </a:pPr>
                      <a:r>
                        <a:rPr lang="en-US" sz="1200" b="1" dirty="0">
                          <a:latin typeface="Georgia"/>
                          <a:ea typeface="Georgia"/>
                          <a:cs typeface="Georgia"/>
                          <a:sym typeface="Georgia"/>
                        </a:rPr>
                        <a:t>2016 SOL</a:t>
                      </a:r>
                      <a:endParaRPr sz="1200" b="1" dirty="0">
                        <a:latin typeface="Georgia"/>
                        <a:ea typeface="Georgia"/>
                        <a:cs typeface="Georgia"/>
                        <a:sym typeface="Georgia"/>
                      </a:endParaRPr>
                    </a:p>
                  </a:txBody>
                  <a:tcPr marL="63500" marR="63500" marT="63500" marB="63500">
                    <a:solidFill>
                      <a:srgbClr val="CCCCCC"/>
                    </a:solidFill>
                  </a:tcPr>
                </a:tc>
                <a:tc>
                  <a:txBody>
                    <a:bodyPr/>
                    <a:lstStyle/>
                    <a:p>
                      <a:pPr marL="658495" lvl="0" indent="-658495" algn="ctr" rtl="0">
                        <a:spcBef>
                          <a:spcPts val="0"/>
                        </a:spcBef>
                        <a:spcAft>
                          <a:spcPts val="0"/>
                        </a:spcAft>
                        <a:buNone/>
                      </a:pPr>
                      <a:r>
                        <a:rPr lang="en-US" sz="1200" b="1" dirty="0">
                          <a:solidFill>
                            <a:srgbClr val="202020"/>
                          </a:solidFill>
                          <a:latin typeface="Georgia"/>
                          <a:ea typeface="Georgia"/>
                          <a:cs typeface="Georgia"/>
                          <a:sym typeface="Georgia"/>
                        </a:rPr>
                        <a:t>2023 SOL</a:t>
                      </a:r>
                      <a:endParaRPr sz="1200" b="1" dirty="0">
                        <a:solidFill>
                          <a:srgbClr val="202020"/>
                        </a:solidFill>
                        <a:latin typeface="Georgia"/>
                        <a:ea typeface="Georgia"/>
                        <a:cs typeface="Georgia"/>
                        <a:sym typeface="Georgia"/>
                      </a:endParaRPr>
                    </a:p>
                  </a:txBody>
                  <a:tcPr marL="73025" marR="73025" marT="63500" marB="63500">
                    <a:solidFill>
                      <a:srgbClr val="CCCCCC"/>
                    </a:solidFill>
                  </a:tcPr>
                </a:tc>
                <a:extLst>
                  <a:ext uri="{0D108BD9-81ED-4DB2-BD59-A6C34878D82A}">
                    <a16:rowId xmlns:a16="http://schemas.microsoft.com/office/drawing/2014/main" val="185545266"/>
                  </a:ext>
                </a:extLst>
              </a:tr>
              <a:tr h="0">
                <a:tc>
                  <a:txBody>
                    <a:bodyPr/>
                    <a:lstStyle/>
                    <a:p>
                      <a:pPr marL="182880" lvl="0" indent="-182880" algn="l" rtl="0">
                        <a:spcBef>
                          <a:spcPts val="0"/>
                        </a:spcBef>
                        <a:spcAft>
                          <a:spcPts val="0"/>
                        </a:spcAft>
                        <a:buNone/>
                      </a:pPr>
                      <a:r>
                        <a:rPr lang="en-US" sz="1000" b="1" dirty="0">
                          <a:latin typeface="Georgia"/>
                          <a:ea typeface="Georgia"/>
                          <a:cs typeface="Georgia"/>
                          <a:sym typeface="Georgia"/>
                        </a:rPr>
                        <a:t>G.1 The student will use deductive reasoning to construct and judge the validity of a logical argument consisting of a set of premises and a conclusion. This will include</a:t>
                      </a:r>
                      <a:endParaRPr sz="1000" b="1" dirty="0">
                        <a:latin typeface="Georgia"/>
                        <a:ea typeface="Georgia"/>
                        <a:cs typeface="Georgia"/>
                        <a:sym typeface="Georgia"/>
                      </a:endParaRPr>
                    </a:p>
                    <a:p>
                      <a:pPr marL="457200" lvl="0" indent="-244475" algn="l" rtl="0">
                        <a:spcBef>
                          <a:spcPts val="0"/>
                        </a:spcBef>
                        <a:spcAft>
                          <a:spcPts val="0"/>
                        </a:spcAft>
                        <a:buSzPts val="1000"/>
                        <a:buFont typeface="Georgia"/>
                        <a:buAutoNum type="alphaLcParenR"/>
                      </a:pPr>
                      <a:r>
                        <a:rPr lang="en-US" sz="1000" b="1" dirty="0">
                          <a:latin typeface="Georgia"/>
                          <a:ea typeface="Georgia"/>
                          <a:cs typeface="Georgia"/>
                          <a:sym typeface="Georgia"/>
                        </a:rPr>
                        <a:t>identifying the converse, inverse, and contrapositive of a conditional statement;</a:t>
                      </a:r>
                      <a:endParaRPr sz="1000" b="1" dirty="0">
                        <a:latin typeface="Georgia"/>
                        <a:ea typeface="Georgia"/>
                        <a:cs typeface="Georgia"/>
                        <a:sym typeface="Georgia"/>
                      </a:endParaRPr>
                    </a:p>
                    <a:p>
                      <a:pPr marL="457200" lvl="0" indent="-244475" algn="l" rtl="0">
                        <a:spcBef>
                          <a:spcPts val="0"/>
                        </a:spcBef>
                        <a:spcAft>
                          <a:spcPts val="0"/>
                        </a:spcAft>
                        <a:buSzPts val="1000"/>
                        <a:buFont typeface="Georgia"/>
                        <a:buAutoNum type="alphaLcParenR"/>
                      </a:pPr>
                      <a:r>
                        <a:rPr lang="en-US" sz="1000" b="1" dirty="0">
                          <a:latin typeface="Georgia"/>
                          <a:ea typeface="Georgia"/>
                          <a:cs typeface="Georgia"/>
                          <a:sym typeface="Georgia"/>
                        </a:rPr>
                        <a:t>translating a short verbal argument into symbolic form; and</a:t>
                      </a:r>
                      <a:endParaRPr sz="1000" b="1" dirty="0">
                        <a:latin typeface="Georgia"/>
                        <a:ea typeface="Georgia"/>
                        <a:cs typeface="Georgia"/>
                        <a:sym typeface="Georgia"/>
                      </a:endParaRPr>
                    </a:p>
                    <a:p>
                      <a:pPr marL="457200" lvl="0" indent="-244475" algn="l" rtl="0">
                        <a:spcBef>
                          <a:spcPts val="0"/>
                        </a:spcBef>
                        <a:spcAft>
                          <a:spcPts val="0"/>
                        </a:spcAft>
                        <a:buSzPts val="1000"/>
                        <a:buFont typeface="Georgia"/>
                        <a:buAutoNum type="alphaLcParenR"/>
                      </a:pPr>
                      <a:r>
                        <a:rPr lang="en-US" sz="1000" b="1" dirty="0">
                          <a:latin typeface="Georgia"/>
                          <a:ea typeface="Georgia"/>
                          <a:cs typeface="Georgia"/>
                          <a:sym typeface="Georgia"/>
                        </a:rPr>
                        <a:t>determining the validity of a logical argument. </a:t>
                      </a:r>
                      <a:endParaRPr sz="1000" b="1" dirty="0">
                        <a:latin typeface="Georgia"/>
                        <a:ea typeface="Georgia"/>
                        <a:cs typeface="Georgia"/>
                        <a:sym typeface="Georgia"/>
                      </a:endParaRPr>
                    </a:p>
                    <a:p>
                      <a:pPr marL="228600" lvl="0" indent="-228600" algn="l" rtl="0">
                        <a:spcBef>
                          <a:spcPts val="0"/>
                        </a:spcBef>
                        <a:spcAft>
                          <a:spcPts val="0"/>
                        </a:spcAft>
                        <a:buNone/>
                      </a:pPr>
                      <a:endParaRPr sz="1000" b="1" dirty="0">
                        <a:latin typeface="Georgia"/>
                        <a:ea typeface="Georgia"/>
                        <a:cs typeface="Georgia"/>
                        <a:sym typeface="Georgia"/>
                      </a:endParaRPr>
                    </a:p>
                    <a:p>
                      <a:pPr marL="571500" lvl="0" indent="-292100" algn="l" rtl="0">
                        <a:spcBef>
                          <a:spcPts val="0"/>
                        </a:spcBef>
                        <a:spcAft>
                          <a:spcPts val="0"/>
                        </a:spcAft>
                        <a:buSzPts val="1000"/>
                        <a:buFont typeface="Georgia"/>
                        <a:buChar char="●"/>
                      </a:pPr>
                      <a:r>
                        <a:rPr lang="en-US" sz="1000" dirty="0">
                          <a:latin typeface="Georgia"/>
                          <a:ea typeface="Georgia"/>
                          <a:cs typeface="Georgia"/>
                          <a:sym typeface="Georgia"/>
                        </a:rPr>
                        <a:t>Identify the converse, inverse, and contrapositive of a conditional statement. (a)</a:t>
                      </a:r>
                      <a:endParaRPr sz="1000" dirty="0">
                        <a:latin typeface="Georgia"/>
                        <a:ea typeface="Georgia"/>
                        <a:cs typeface="Georgia"/>
                        <a:sym typeface="Georgia"/>
                      </a:endParaRPr>
                    </a:p>
                    <a:p>
                      <a:pPr marL="571500" lvl="0" indent="-292100" algn="l" rtl="0">
                        <a:spcBef>
                          <a:spcPts val="0"/>
                        </a:spcBef>
                        <a:spcAft>
                          <a:spcPts val="0"/>
                        </a:spcAft>
                        <a:buSzPts val="1000"/>
                        <a:buFont typeface="Georgia"/>
                        <a:buChar char="●"/>
                      </a:pPr>
                      <a:r>
                        <a:rPr lang="en-US" sz="1000" dirty="0">
                          <a:latin typeface="Georgia"/>
                          <a:ea typeface="Georgia"/>
                          <a:cs typeface="Georgia"/>
                          <a:sym typeface="Georgia"/>
                        </a:rPr>
                        <a:t>Translate verbal arguments into symbolic form using the symbols of formal logic. (b)</a:t>
                      </a:r>
                      <a:endParaRPr sz="1000" dirty="0">
                        <a:latin typeface="Georgia"/>
                        <a:ea typeface="Georgia"/>
                        <a:cs typeface="Georgia"/>
                        <a:sym typeface="Georgia"/>
                      </a:endParaRPr>
                    </a:p>
                    <a:p>
                      <a:pPr marL="571500" lvl="0" indent="-292100" algn="l" rtl="0">
                        <a:spcBef>
                          <a:spcPts val="0"/>
                        </a:spcBef>
                        <a:spcAft>
                          <a:spcPts val="0"/>
                        </a:spcAft>
                        <a:buSzPts val="1000"/>
                        <a:buFont typeface="Georgia"/>
                        <a:buChar char="●"/>
                      </a:pPr>
                      <a:r>
                        <a:rPr lang="en-US" sz="1000" dirty="0">
                          <a:latin typeface="Georgia"/>
                          <a:ea typeface="Georgia"/>
                          <a:cs typeface="Georgia"/>
                          <a:sym typeface="Georgia"/>
                        </a:rPr>
                        <a:t>Determine the validity of a logical argument using valid forms of deductive reasoning. (c)</a:t>
                      </a:r>
                      <a:endParaRPr sz="1000" dirty="0">
                        <a:latin typeface="Georgia"/>
                        <a:ea typeface="Georgia"/>
                        <a:cs typeface="Georgia"/>
                        <a:sym typeface="Georgia"/>
                      </a:endParaRPr>
                    </a:p>
                    <a:p>
                      <a:pPr marL="571500" lvl="0" indent="-292100" algn="l" rtl="0">
                        <a:spcBef>
                          <a:spcPts val="0"/>
                        </a:spcBef>
                        <a:spcAft>
                          <a:spcPts val="0"/>
                        </a:spcAft>
                        <a:buSzPts val="1000"/>
                        <a:buFont typeface="Georgia"/>
                        <a:buChar char="●"/>
                      </a:pPr>
                      <a:r>
                        <a:rPr lang="en-US" sz="1000" dirty="0">
                          <a:latin typeface="Georgia"/>
                          <a:ea typeface="Georgia"/>
                          <a:cs typeface="Georgia"/>
                          <a:sym typeface="Georgia"/>
                        </a:rPr>
                        <a:t>Determine that an argument is false using a counterexample. (c) </a:t>
                      </a:r>
                      <a:r>
                        <a:rPr lang="en-US" sz="1000" dirty="0">
                          <a:solidFill>
                            <a:srgbClr val="980000"/>
                          </a:solidFill>
                          <a:latin typeface="Georgia"/>
                          <a:ea typeface="Georgia"/>
                          <a:cs typeface="Georgia"/>
                          <a:sym typeface="Georgia"/>
                        </a:rPr>
                        <a:t> </a:t>
                      </a:r>
                      <a:endParaRPr sz="1000" dirty="0">
                        <a:solidFill>
                          <a:srgbClr val="980000"/>
                        </a:solidFill>
                        <a:latin typeface="Georgia"/>
                        <a:ea typeface="Georgia"/>
                        <a:cs typeface="Georgia"/>
                        <a:sym typeface="Georgia"/>
                      </a:endParaRPr>
                    </a:p>
                  </a:txBody>
                  <a:tcPr marL="63500" marR="63500" marT="63500" marB="63500"/>
                </a:tc>
                <a:tc>
                  <a:txBody>
                    <a:bodyPr/>
                    <a:lstStyle/>
                    <a:p>
                      <a:pPr marL="658495" lvl="0" indent="-658495" algn="l" rtl="0">
                        <a:spcBef>
                          <a:spcPts val="0"/>
                        </a:spcBef>
                        <a:spcAft>
                          <a:spcPts val="0"/>
                        </a:spcAft>
                        <a:buNone/>
                      </a:pPr>
                      <a:r>
                        <a:rPr lang="en-US" sz="1000" b="1" dirty="0">
                          <a:solidFill>
                            <a:srgbClr val="202020"/>
                          </a:solidFill>
                          <a:latin typeface="Georgia"/>
                          <a:ea typeface="Georgia"/>
                          <a:cs typeface="Georgia"/>
                          <a:sym typeface="Georgia"/>
                        </a:rPr>
                        <a:t>G.R</a:t>
                      </a:r>
                      <a:r>
                        <a:rPr lang="en-US" sz="1000" b="1" dirty="0">
                          <a:latin typeface="Georgia"/>
                          <a:ea typeface="Georgia"/>
                          <a:cs typeface="Georgia"/>
                          <a:sym typeface="Georgia"/>
                        </a:rPr>
                        <a:t>LT.1  The student will translate logic statements, identify conditional statements, and use and interpret Venn diagrams.</a:t>
                      </a:r>
                      <a:endParaRPr sz="1000" b="1" dirty="0">
                        <a:latin typeface="Georgia"/>
                        <a:ea typeface="Georgia"/>
                        <a:cs typeface="Georgia"/>
                        <a:sym typeface="Georgia"/>
                      </a:endParaRPr>
                    </a:p>
                    <a:p>
                      <a:pPr marL="658495" lvl="0" indent="-658495" algn="l" rtl="0">
                        <a:spcBef>
                          <a:spcPts val="0"/>
                        </a:spcBef>
                        <a:spcAft>
                          <a:spcPts val="0"/>
                        </a:spcAft>
                        <a:buNone/>
                      </a:pPr>
                      <a:endParaRPr sz="1000" b="1" dirty="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dirty="0">
                          <a:latin typeface="Georgia"/>
                          <a:ea typeface="Georgia"/>
                          <a:cs typeface="Georgia"/>
                          <a:sym typeface="Georgia"/>
                        </a:rPr>
                        <a:t>Translate propositional statements and compound statements into symbolic form, including negations (~</a:t>
                      </a:r>
                      <a:r>
                        <a:rPr lang="en-US" sz="1000" i="1" dirty="0">
                          <a:latin typeface="Georgia"/>
                          <a:ea typeface="Georgia"/>
                          <a:cs typeface="Georgia"/>
                          <a:sym typeface="Georgia"/>
                        </a:rPr>
                        <a:t>p</a:t>
                      </a:r>
                      <a:r>
                        <a:rPr lang="en-US" sz="1000" dirty="0">
                          <a:latin typeface="Georgia"/>
                          <a:ea typeface="Georgia"/>
                          <a:cs typeface="Georgia"/>
                          <a:sym typeface="Georgia"/>
                        </a:rPr>
                        <a:t>, read “</a:t>
                      </a:r>
                      <a:r>
                        <a:rPr lang="en-US" sz="1000" i="1" dirty="0">
                          <a:latin typeface="Georgia"/>
                          <a:ea typeface="Georgia"/>
                          <a:cs typeface="Georgia"/>
                          <a:sym typeface="Georgia"/>
                        </a:rPr>
                        <a:t>not p</a:t>
                      </a:r>
                      <a:r>
                        <a:rPr lang="en-US" sz="1000" dirty="0">
                          <a:latin typeface="Georgia"/>
                          <a:ea typeface="Georgia"/>
                          <a:cs typeface="Georgia"/>
                          <a:sym typeface="Georgia"/>
                        </a:rPr>
                        <a:t>”), conjunctions (</a:t>
                      </a:r>
                      <a:r>
                        <a:rPr lang="en-US" sz="1000" i="1" dirty="0">
                          <a:latin typeface="Georgia"/>
                          <a:ea typeface="Georgia"/>
                          <a:cs typeface="Georgia"/>
                          <a:sym typeface="Georgia"/>
                        </a:rPr>
                        <a:t>p </a:t>
                      </a:r>
                      <a:r>
                        <a:rPr lang="en-US" sz="1000" dirty="0">
                          <a:solidFill>
                            <a:srgbClr val="4B4F58"/>
                          </a:solidFill>
                          <a:latin typeface="Roboto"/>
                          <a:ea typeface="Roboto"/>
                          <a:cs typeface="Roboto"/>
                          <a:sym typeface="Roboto"/>
                        </a:rPr>
                        <a:t>∧ </a:t>
                      </a:r>
                      <a:r>
                        <a:rPr lang="en-US" sz="1000" dirty="0">
                          <a:latin typeface="Georgia"/>
                          <a:ea typeface="Georgia"/>
                          <a:cs typeface="Georgia"/>
                          <a:sym typeface="Georgia"/>
                        </a:rPr>
                        <a:t>q, read “</a:t>
                      </a:r>
                      <a:r>
                        <a:rPr lang="en-US" sz="1000" i="1" dirty="0">
                          <a:latin typeface="Georgia"/>
                          <a:ea typeface="Georgia"/>
                          <a:cs typeface="Georgia"/>
                          <a:sym typeface="Georgia"/>
                        </a:rPr>
                        <a:t>p</a:t>
                      </a:r>
                      <a:r>
                        <a:rPr lang="en-US" sz="1000" dirty="0">
                          <a:latin typeface="Georgia"/>
                          <a:ea typeface="Georgia"/>
                          <a:cs typeface="Georgia"/>
                          <a:sym typeface="Georgia"/>
                        </a:rPr>
                        <a:t> </a:t>
                      </a:r>
                      <a:r>
                        <a:rPr lang="en-US" sz="1000" i="1" dirty="0">
                          <a:latin typeface="Georgia"/>
                          <a:ea typeface="Georgia"/>
                          <a:cs typeface="Georgia"/>
                          <a:sym typeface="Georgia"/>
                        </a:rPr>
                        <a:t>and</a:t>
                      </a:r>
                      <a:r>
                        <a:rPr lang="en-US" sz="1000" dirty="0">
                          <a:latin typeface="Georgia"/>
                          <a:ea typeface="Georgia"/>
                          <a:cs typeface="Georgia"/>
                          <a:sym typeface="Georgia"/>
                        </a:rPr>
                        <a:t> </a:t>
                      </a:r>
                      <a:r>
                        <a:rPr lang="en-US" sz="1000" i="1" dirty="0">
                          <a:latin typeface="Georgia"/>
                          <a:ea typeface="Georgia"/>
                          <a:cs typeface="Georgia"/>
                          <a:sym typeface="Georgia"/>
                        </a:rPr>
                        <a:t>q”</a:t>
                      </a:r>
                      <a:r>
                        <a:rPr lang="en-US" sz="1000" dirty="0">
                          <a:latin typeface="Georgia"/>
                          <a:ea typeface="Georgia"/>
                          <a:cs typeface="Georgia"/>
                          <a:sym typeface="Georgia"/>
                        </a:rPr>
                        <a:t>), disjunctions (</a:t>
                      </a:r>
                      <a:r>
                        <a:rPr lang="en-US" sz="1000" i="1" dirty="0">
                          <a:latin typeface="Georgia"/>
                          <a:ea typeface="Georgia"/>
                          <a:cs typeface="Georgia"/>
                          <a:sym typeface="Georgia"/>
                        </a:rPr>
                        <a:t>p </a:t>
                      </a:r>
                      <a:r>
                        <a:rPr lang="en-US" sz="1000" dirty="0">
                          <a:solidFill>
                            <a:srgbClr val="4B4F58"/>
                          </a:solidFill>
                          <a:latin typeface="Roboto"/>
                          <a:ea typeface="Roboto"/>
                          <a:cs typeface="Roboto"/>
                          <a:sym typeface="Roboto"/>
                        </a:rPr>
                        <a:t>∨ </a:t>
                      </a:r>
                      <a:r>
                        <a:rPr lang="en-US" sz="1000" dirty="0">
                          <a:latin typeface="Georgia"/>
                          <a:ea typeface="Georgia"/>
                          <a:cs typeface="Georgia"/>
                          <a:sym typeface="Georgia"/>
                        </a:rPr>
                        <a:t>q, read “</a:t>
                      </a:r>
                      <a:r>
                        <a:rPr lang="en-US" sz="1000" i="1" dirty="0">
                          <a:latin typeface="Georgia"/>
                          <a:ea typeface="Georgia"/>
                          <a:cs typeface="Georgia"/>
                          <a:sym typeface="Georgia"/>
                        </a:rPr>
                        <a:t>p</a:t>
                      </a:r>
                      <a:r>
                        <a:rPr lang="en-US" sz="1000" dirty="0">
                          <a:latin typeface="Georgia"/>
                          <a:ea typeface="Georgia"/>
                          <a:cs typeface="Georgia"/>
                          <a:sym typeface="Georgia"/>
                        </a:rPr>
                        <a:t> </a:t>
                      </a:r>
                      <a:r>
                        <a:rPr lang="en-US" sz="1000" i="1" dirty="0">
                          <a:latin typeface="Georgia"/>
                          <a:ea typeface="Georgia"/>
                          <a:cs typeface="Georgia"/>
                          <a:sym typeface="Georgia"/>
                        </a:rPr>
                        <a:t>or</a:t>
                      </a:r>
                      <a:r>
                        <a:rPr lang="en-US" sz="1000" dirty="0">
                          <a:latin typeface="Georgia"/>
                          <a:ea typeface="Georgia"/>
                          <a:cs typeface="Georgia"/>
                          <a:sym typeface="Georgia"/>
                        </a:rPr>
                        <a:t> </a:t>
                      </a:r>
                      <a:r>
                        <a:rPr lang="en-US" sz="1000" i="1" dirty="0">
                          <a:latin typeface="Georgia"/>
                          <a:ea typeface="Georgia"/>
                          <a:cs typeface="Georgia"/>
                          <a:sym typeface="Georgia"/>
                        </a:rPr>
                        <a:t>q”</a:t>
                      </a:r>
                      <a:r>
                        <a:rPr lang="en-US" sz="1000" dirty="0">
                          <a:latin typeface="Georgia"/>
                          <a:ea typeface="Georgia"/>
                          <a:cs typeface="Georgia"/>
                          <a:sym typeface="Georgia"/>
                        </a:rPr>
                        <a:t>), conditionals (</a:t>
                      </a:r>
                      <a:r>
                        <a:rPr lang="en-US" sz="1000" i="1" dirty="0">
                          <a:latin typeface="Georgia"/>
                          <a:ea typeface="Georgia"/>
                          <a:cs typeface="Georgia"/>
                          <a:sym typeface="Georgia"/>
                        </a:rPr>
                        <a:t>p</a:t>
                      </a:r>
                      <a:r>
                        <a:rPr lang="en-US" sz="1000" dirty="0">
                          <a:latin typeface="Georgia"/>
                          <a:ea typeface="Georgia"/>
                          <a:cs typeface="Georgia"/>
                          <a:sym typeface="Georgia"/>
                        </a:rPr>
                        <a:t> → </a:t>
                      </a:r>
                      <a:r>
                        <a:rPr lang="en-US" sz="1000" i="1" dirty="0">
                          <a:latin typeface="Georgia"/>
                          <a:ea typeface="Georgia"/>
                          <a:cs typeface="Georgia"/>
                          <a:sym typeface="Georgia"/>
                        </a:rPr>
                        <a:t>q</a:t>
                      </a:r>
                      <a:r>
                        <a:rPr lang="en-US" sz="1000" dirty="0">
                          <a:latin typeface="Georgia"/>
                          <a:ea typeface="Georgia"/>
                          <a:cs typeface="Georgia"/>
                          <a:sym typeface="Georgia"/>
                        </a:rPr>
                        <a:t>, read “</a:t>
                      </a:r>
                      <a:r>
                        <a:rPr lang="en-US" sz="1000" i="1" dirty="0">
                          <a:latin typeface="Georgia"/>
                          <a:ea typeface="Georgia"/>
                          <a:cs typeface="Georgia"/>
                          <a:sym typeface="Georgia"/>
                        </a:rPr>
                        <a:t>if p then q”</a:t>
                      </a:r>
                      <a:r>
                        <a:rPr lang="en-US" sz="1000" dirty="0">
                          <a:latin typeface="Georgia"/>
                          <a:ea typeface="Georgia"/>
                          <a:cs typeface="Georgia"/>
                          <a:sym typeface="Georgia"/>
                        </a:rPr>
                        <a:t>), and biconditionals (</a:t>
                      </a:r>
                      <a:r>
                        <a:rPr lang="en-US" sz="1000" i="1" dirty="0">
                          <a:latin typeface="Georgia"/>
                          <a:ea typeface="Georgia"/>
                          <a:cs typeface="Georgia"/>
                          <a:sym typeface="Georgia"/>
                        </a:rPr>
                        <a:t>p</a:t>
                      </a:r>
                      <a:r>
                        <a:rPr lang="en-US" sz="1000" dirty="0">
                          <a:latin typeface="Georgia"/>
                          <a:ea typeface="Georgia"/>
                          <a:cs typeface="Georgia"/>
                          <a:sym typeface="Georgia"/>
                        </a:rPr>
                        <a:t> ↔</a:t>
                      </a:r>
                      <a:r>
                        <a:rPr lang="en-US" sz="1000" i="1" dirty="0">
                          <a:latin typeface="Georgia"/>
                          <a:ea typeface="Georgia"/>
                          <a:cs typeface="Georgia"/>
                          <a:sym typeface="Georgia"/>
                        </a:rPr>
                        <a:t> q</a:t>
                      </a:r>
                      <a:r>
                        <a:rPr lang="en-US" sz="1000" dirty="0">
                          <a:latin typeface="Georgia"/>
                          <a:ea typeface="Georgia"/>
                          <a:cs typeface="Georgia"/>
                          <a:sym typeface="Georgia"/>
                        </a:rPr>
                        <a:t>, read “</a:t>
                      </a:r>
                      <a:r>
                        <a:rPr lang="en-US" sz="1000" i="1" dirty="0">
                          <a:latin typeface="Georgia"/>
                          <a:ea typeface="Georgia"/>
                          <a:cs typeface="Georgia"/>
                          <a:sym typeface="Georgia"/>
                        </a:rPr>
                        <a:t>p</a:t>
                      </a:r>
                      <a:r>
                        <a:rPr lang="en-US" sz="1000" dirty="0">
                          <a:latin typeface="Georgia"/>
                          <a:ea typeface="Georgia"/>
                          <a:cs typeface="Georgia"/>
                          <a:sym typeface="Georgia"/>
                        </a:rPr>
                        <a:t> </a:t>
                      </a:r>
                      <a:r>
                        <a:rPr lang="en-US" sz="1000" i="1" dirty="0">
                          <a:latin typeface="Georgia"/>
                          <a:ea typeface="Georgia"/>
                          <a:cs typeface="Georgia"/>
                          <a:sym typeface="Georgia"/>
                        </a:rPr>
                        <a:t>if and only if</a:t>
                      </a:r>
                      <a:r>
                        <a:rPr lang="en-US" sz="1000" dirty="0">
                          <a:latin typeface="Georgia"/>
                          <a:ea typeface="Georgia"/>
                          <a:cs typeface="Georgia"/>
                          <a:sym typeface="Georgia"/>
                        </a:rPr>
                        <a:t> </a:t>
                      </a:r>
                      <a:r>
                        <a:rPr lang="en-US" sz="1000" i="1" dirty="0">
                          <a:latin typeface="Georgia"/>
                          <a:ea typeface="Georgia"/>
                          <a:cs typeface="Georgia"/>
                          <a:sym typeface="Georgia"/>
                        </a:rPr>
                        <a:t>q”</a:t>
                      </a:r>
                      <a:r>
                        <a:rPr lang="en-US" sz="1000" dirty="0">
                          <a:latin typeface="Georgia"/>
                          <a:ea typeface="Georgia"/>
                          <a:cs typeface="Georgia"/>
                          <a:sym typeface="Georgia"/>
                        </a:rPr>
                        <a:t>), </a:t>
                      </a:r>
                      <a:r>
                        <a:rPr lang="en-US" sz="1000" dirty="0">
                          <a:solidFill>
                            <a:srgbClr val="980000"/>
                          </a:solidFill>
                          <a:latin typeface="Georgia"/>
                          <a:ea typeface="Georgia"/>
                          <a:cs typeface="Georgia"/>
                          <a:sym typeface="Georgia"/>
                        </a:rPr>
                        <a:t>including statements representing geometric relationships</a:t>
                      </a:r>
                      <a:r>
                        <a:rPr lang="en-US" sz="1000" dirty="0">
                          <a:latin typeface="Georgia"/>
                          <a:ea typeface="Georgia"/>
                          <a:cs typeface="Georgia"/>
                          <a:sym typeface="Georgia"/>
                        </a:rPr>
                        <a:t>.</a:t>
                      </a:r>
                      <a:endParaRPr sz="1000" dirty="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dirty="0">
                          <a:latin typeface="Georgia"/>
                          <a:ea typeface="Georgia"/>
                          <a:cs typeface="Georgia"/>
                          <a:sym typeface="Georgia"/>
                        </a:rPr>
                        <a:t>Identify and determine the validity of the converse, inverse, and contrapositive of a conditional statement, and </a:t>
                      </a:r>
                      <a:r>
                        <a:rPr lang="en-US" sz="1000" dirty="0">
                          <a:solidFill>
                            <a:srgbClr val="980000"/>
                          </a:solidFill>
                          <a:latin typeface="Georgia"/>
                          <a:ea typeface="Georgia"/>
                          <a:cs typeface="Georgia"/>
                          <a:sym typeface="Georgia"/>
                        </a:rPr>
                        <a:t>recognize the connection between a biconditional statement and a true conditional statement with a true converse, including statements representing geometric relationships</a:t>
                      </a:r>
                      <a:r>
                        <a:rPr lang="en-US" sz="1000" dirty="0">
                          <a:latin typeface="Georgia"/>
                          <a:ea typeface="Georgia"/>
                          <a:cs typeface="Georgia"/>
                          <a:sym typeface="Georgia"/>
                        </a:rPr>
                        <a:t>. </a:t>
                      </a:r>
                      <a:endParaRPr sz="1000" dirty="0">
                        <a:latin typeface="Georgia"/>
                        <a:ea typeface="Georgia"/>
                        <a:cs typeface="Georgia"/>
                        <a:sym typeface="Georgia"/>
                      </a:endParaRPr>
                    </a:p>
                    <a:p>
                      <a:pPr marL="457200" lvl="0" indent="-292100" algn="l" rtl="0">
                        <a:spcBef>
                          <a:spcPts val="0"/>
                        </a:spcBef>
                        <a:spcAft>
                          <a:spcPts val="0"/>
                        </a:spcAft>
                        <a:buClr>
                          <a:srgbClr val="980000"/>
                        </a:buClr>
                        <a:buSzPts val="1000"/>
                        <a:buFont typeface="Georgia"/>
                        <a:buAutoNum type="alphaLcParenR"/>
                      </a:pPr>
                      <a:r>
                        <a:rPr lang="en-US" sz="1000" dirty="0">
                          <a:solidFill>
                            <a:srgbClr val="980000"/>
                          </a:solidFill>
                          <a:latin typeface="Georgia"/>
                          <a:ea typeface="Georgia"/>
                          <a:cs typeface="Georgia"/>
                          <a:sym typeface="Georgia"/>
                        </a:rPr>
                        <a:t>Use Venn diagrams to represent set relationships, including union, intersection, subset, and negation.</a:t>
                      </a:r>
                      <a:endParaRPr sz="1000" dirty="0">
                        <a:solidFill>
                          <a:srgbClr val="980000"/>
                        </a:solidFill>
                        <a:latin typeface="Georgia"/>
                        <a:ea typeface="Georgia"/>
                        <a:cs typeface="Georgia"/>
                        <a:sym typeface="Georgia"/>
                      </a:endParaRPr>
                    </a:p>
                    <a:p>
                      <a:pPr marL="457200" lvl="0" indent="-292100" algn="l" rtl="0">
                        <a:spcBef>
                          <a:spcPts val="0"/>
                        </a:spcBef>
                        <a:spcAft>
                          <a:spcPts val="0"/>
                        </a:spcAft>
                        <a:buClr>
                          <a:srgbClr val="980000"/>
                        </a:buClr>
                        <a:buSzPts val="1000"/>
                        <a:buFont typeface="Georgia"/>
                        <a:buAutoNum type="alphaLcParenR"/>
                      </a:pPr>
                      <a:r>
                        <a:rPr lang="en-US" sz="1000" dirty="0">
                          <a:solidFill>
                            <a:srgbClr val="980000"/>
                          </a:solidFill>
                          <a:latin typeface="Georgia"/>
                          <a:ea typeface="Georgia"/>
                          <a:cs typeface="Georgia"/>
                          <a:sym typeface="Georgia"/>
                        </a:rPr>
                        <a:t>Interpret Venn diagrams, including those representing contextual situations.</a:t>
                      </a:r>
                      <a:endParaRPr sz="1000" dirty="0">
                        <a:solidFill>
                          <a:srgbClr val="980000"/>
                        </a:solidFill>
                        <a:latin typeface="Georgia"/>
                        <a:ea typeface="Georgia"/>
                        <a:cs typeface="Georgia"/>
                        <a:sym typeface="Georgia"/>
                      </a:endParaRPr>
                    </a:p>
                  </a:txBody>
                  <a:tcPr marL="73025" marR="73025" marT="63500" marB="63500"/>
                </a:tc>
                <a:extLst>
                  <a:ext uri="{0D108BD9-81ED-4DB2-BD59-A6C34878D82A}">
                    <a16:rowId xmlns:a16="http://schemas.microsoft.com/office/drawing/2014/main" val="10001"/>
                  </a:ext>
                </a:extLst>
              </a:tr>
            </a:tbl>
          </a:graphicData>
        </a:graphic>
      </p:graphicFrame>
      <p:sp>
        <p:nvSpPr>
          <p:cNvPr id="340" name="Google Shape;340;g2778b36aeaf_0_0"/>
          <p:cNvSpPr/>
          <p:nvPr/>
        </p:nvSpPr>
        <p:spPr>
          <a:xfrm>
            <a:off x="0" y="4425075"/>
            <a:ext cx="9144000" cy="7185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000" u="sng">
                <a:solidFill>
                  <a:schemeClr val="lt1"/>
                </a:solidFill>
                <a:latin typeface="Georgia"/>
                <a:ea typeface="Georgia"/>
                <a:cs typeface="Georgia"/>
                <a:sym typeface="Georgia"/>
              </a:rPr>
              <a:t>Revisions</a:t>
            </a:r>
            <a:r>
              <a:rPr lang="en-US" sz="1000">
                <a:solidFill>
                  <a:schemeClr val="lt1"/>
                </a:solidFill>
                <a:latin typeface="Georgia"/>
                <a:ea typeface="Georgia"/>
                <a:cs typeface="Georgia"/>
                <a:sym typeface="Georgia"/>
              </a:rPr>
              <a:t>:</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G.RLT.1a - The study of propositional logic should include statements which represent geometric relationships.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G.RLT.1b - Students will need to recognize the connection between a biconditional statement and a true conditional statement with a true converse.</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G.RLT.1c,d - Students will represent set relationships using Venn diagrams and interpret Venn diagrams.</a:t>
            </a:r>
            <a:endParaRPr sz="1000">
              <a:solidFill>
                <a:schemeClr val="lt1"/>
              </a:solidFill>
              <a:latin typeface="Georgia"/>
              <a:ea typeface="Georgia"/>
              <a:cs typeface="Georgia"/>
              <a:sym typeface="Georgia"/>
            </a:endParaRPr>
          </a:p>
        </p:txBody>
      </p:sp>
      <p:pic>
        <p:nvPicPr>
          <p:cNvPr id="341" name="Google Shape;341;g2778b36aeaf_0_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6259389" y="3948550"/>
            <a:ext cx="518159" cy="434385"/>
          </a:xfrm>
          <a:prstGeom prst="rect">
            <a:avLst/>
          </a:prstGeom>
          <a:noFill/>
          <a:ln>
            <a:noFill/>
          </a:ln>
        </p:spPr>
      </p:pic>
      <p:pic>
        <p:nvPicPr>
          <p:cNvPr id="2" name="Google Shape;341;g2778b36aeaf_0_0">
            <a:extLst>
              <a:ext uri="{FF2B5EF4-FFF2-40B4-BE49-F238E27FC236}">
                <a16:creationId xmlns:a16="http://schemas.microsoft.com/office/drawing/2014/main" id="{179BADAA-3229-256B-6FFC-BF4E847E658E}"/>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383345" y="3465014"/>
            <a:ext cx="518159" cy="434385"/>
          </a:xfrm>
          <a:prstGeom prst="rect">
            <a:avLst/>
          </a:prstGeom>
          <a:noFill/>
          <a:ln>
            <a:noFill/>
          </a:ln>
        </p:spPr>
      </p:pic>
      <p:pic>
        <p:nvPicPr>
          <p:cNvPr id="3" name="Google Shape;341;g2778b36aeaf_0_0">
            <a:extLst>
              <a:ext uri="{FF2B5EF4-FFF2-40B4-BE49-F238E27FC236}">
                <a16:creationId xmlns:a16="http://schemas.microsoft.com/office/drawing/2014/main" id="{C94B0E33-BF42-3113-282D-887FA594B114}"/>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413068" y="2887001"/>
            <a:ext cx="518159" cy="434385"/>
          </a:xfrm>
          <a:prstGeom prst="rect">
            <a:avLst/>
          </a:prstGeom>
          <a:noFill/>
          <a:ln>
            <a:noFill/>
          </a:ln>
        </p:spPr>
      </p:pic>
      <p:pic>
        <p:nvPicPr>
          <p:cNvPr id="4" name="Recorded Sound" descr="audio icon">
            <a:hlinkClick r:id="" action="ppaction://media"/>
            <a:extLst>
              <a:ext uri="{FF2B5EF4-FFF2-40B4-BE49-F238E27FC236}">
                <a16:creationId xmlns:a16="http://schemas.microsoft.com/office/drawing/2014/main" id="{3E0132D1-7932-FCB7-34A2-7BF0CEA0E2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0800" y="4058777"/>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4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g2797691ddee_0_5"/>
          <p:cNvSpPr txBox="1">
            <a:spLocks noGrp="1"/>
          </p:cNvSpPr>
          <p:nvPr>
            <p:ph type="title"/>
          </p:nvPr>
        </p:nvSpPr>
        <p:spPr>
          <a:xfrm>
            <a:off x="0" y="0"/>
            <a:ext cx="9144000" cy="572400"/>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sz="2800"/>
              <a:t>Standard G.2 (2016) - Standard G.RLT.2 (2023)</a:t>
            </a:r>
            <a:endParaRPr sz="2800"/>
          </a:p>
        </p:txBody>
      </p:sp>
      <p:graphicFrame>
        <p:nvGraphicFramePr>
          <p:cNvPr id="347" name="Google Shape;347;g2797691ddee_0_5"/>
          <p:cNvGraphicFramePr/>
          <p:nvPr>
            <p:extLst>
              <p:ext uri="{D42A27DB-BD31-4B8C-83A1-F6EECF244321}">
                <p14:modId xmlns:p14="http://schemas.microsoft.com/office/powerpoint/2010/main" val="2286176701"/>
              </p:ext>
            </p:extLst>
          </p:nvPr>
        </p:nvGraphicFramePr>
        <p:xfrm>
          <a:off x="501575" y="743429"/>
          <a:ext cx="8140850" cy="3446780"/>
        </p:xfrm>
        <a:graphic>
          <a:graphicData uri="http://schemas.openxmlformats.org/drawingml/2006/table">
            <a:tbl>
              <a:tblPr firstRow="1">
                <a:noFill/>
                <a:tableStyleId>{24D357CF-195E-46EC-A0E7-378A8C712D0B}</a:tableStyleId>
              </a:tblPr>
              <a:tblGrid>
                <a:gridCol w="3986475">
                  <a:extLst>
                    <a:ext uri="{9D8B030D-6E8A-4147-A177-3AD203B41FA5}">
                      <a16:colId xmlns:a16="http://schemas.microsoft.com/office/drawing/2014/main" val="20000"/>
                    </a:ext>
                  </a:extLst>
                </a:gridCol>
                <a:gridCol w="4154375">
                  <a:extLst>
                    <a:ext uri="{9D8B030D-6E8A-4147-A177-3AD203B41FA5}">
                      <a16:colId xmlns:a16="http://schemas.microsoft.com/office/drawing/2014/main" val="20001"/>
                    </a:ext>
                  </a:extLst>
                </a:gridCol>
              </a:tblGrid>
              <a:tr h="0">
                <a:tc>
                  <a:txBody>
                    <a:bodyPr/>
                    <a:lstStyle/>
                    <a:p>
                      <a:pPr marL="182880" lvl="0" indent="-18288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B w="12700" cap="flat" cmpd="sng">
                      <a:solidFill>
                        <a:srgbClr val="000000"/>
                      </a:solidFill>
                      <a:prstDash val="solid"/>
                      <a:round/>
                      <a:headEnd type="none" w="sm" len="sm"/>
                      <a:tailEnd type="none" w="sm" len="sm"/>
                    </a:lnB>
                    <a:solidFill>
                      <a:srgbClr val="CCCCCC"/>
                    </a:solidFill>
                  </a:tcPr>
                </a:tc>
                <a:tc>
                  <a:txBody>
                    <a:bodyPr/>
                    <a:lstStyle/>
                    <a:p>
                      <a:pPr marL="658495" lvl="0" indent="-658495" algn="ctr" rtl="0">
                        <a:spcBef>
                          <a:spcPts val="0"/>
                        </a:spcBef>
                        <a:spcAft>
                          <a:spcPts val="0"/>
                        </a:spcAft>
                        <a:buNone/>
                      </a:pPr>
                      <a:r>
                        <a:rPr lang="en-US" sz="1200" b="1">
                          <a:solidFill>
                            <a:srgbClr val="202020"/>
                          </a:solidFill>
                          <a:latin typeface="Georgia"/>
                          <a:ea typeface="Georgia"/>
                          <a:cs typeface="Georgia"/>
                          <a:sym typeface="Georgia"/>
                        </a:rPr>
                        <a:t>2023 SOL</a:t>
                      </a:r>
                      <a:endParaRPr sz="1200" b="1">
                        <a:solidFill>
                          <a:srgbClr val="202020"/>
                        </a:solidFill>
                        <a:latin typeface="Georgia"/>
                        <a:ea typeface="Georgia"/>
                        <a:cs typeface="Georgia"/>
                        <a:sym typeface="Georgia"/>
                      </a:endParaRPr>
                    </a:p>
                  </a:txBody>
                  <a:tcPr marL="73025" marR="73025" marT="63500" marB="63500">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0">
                <a:tc>
                  <a:txBody>
                    <a:bodyPr/>
                    <a:lstStyle/>
                    <a:p>
                      <a:pPr marL="182880" lvl="0" indent="-182880" algn="l" rtl="0">
                        <a:spcBef>
                          <a:spcPts val="0"/>
                        </a:spcBef>
                        <a:spcAft>
                          <a:spcPts val="0"/>
                        </a:spcAft>
                        <a:buNone/>
                      </a:pPr>
                      <a:r>
                        <a:rPr lang="en-US" sz="1000" b="1">
                          <a:latin typeface="Georgia"/>
                          <a:ea typeface="Georgia"/>
                          <a:cs typeface="Georgia"/>
                          <a:sym typeface="Georgia"/>
                        </a:rPr>
                        <a:t>G.2 The student will use the relationships between angles formed by two lines intersected by a transversal to</a:t>
                      </a:r>
                      <a:endParaRPr sz="1000" b="1">
                        <a:latin typeface="Georgia"/>
                        <a:ea typeface="Georgia"/>
                        <a:cs typeface="Georgia"/>
                        <a:sym typeface="Georgia"/>
                      </a:endParaRPr>
                    </a:p>
                    <a:p>
                      <a:pPr marL="4572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prove two or more lines are parallel; and</a:t>
                      </a:r>
                      <a:endParaRPr sz="1000" b="1">
                        <a:latin typeface="Georgia"/>
                        <a:ea typeface="Georgia"/>
                        <a:cs typeface="Georgia"/>
                        <a:sym typeface="Georgia"/>
                      </a:endParaRPr>
                    </a:p>
                    <a:p>
                      <a:pPr marL="4572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solve problems, including practical problems, involving angles formed when parallel lines are intersected by a transversal.</a:t>
                      </a:r>
                      <a:endParaRPr sz="1000" b="1">
                        <a:latin typeface="Georgia"/>
                        <a:ea typeface="Georgia"/>
                        <a:cs typeface="Georgia"/>
                        <a:sym typeface="Georgia"/>
                      </a:endParaRPr>
                    </a:p>
                    <a:p>
                      <a:pPr marL="228600" lvl="0" indent="0" algn="l" rtl="0">
                        <a:spcBef>
                          <a:spcPts val="0"/>
                        </a:spcBef>
                        <a:spcAft>
                          <a:spcPts val="0"/>
                        </a:spcAft>
                        <a:buNone/>
                      </a:pPr>
                      <a:endParaRPr sz="1000" b="1">
                        <a:latin typeface="Georgia"/>
                        <a:ea typeface="Georgia"/>
                        <a:cs typeface="Georgia"/>
                        <a:sym typeface="Georgia"/>
                      </a:endParaRPr>
                    </a:p>
                    <a:p>
                      <a:pPr marL="628650" lvl="0" indent="-292100" algn="l" rtl="0">
                        <a:spcBef>
                          <a:spcPts val="0"/>
                        </a:spcBef>
                        <a:spcAft>
                          <a:spcPts val="0"/>
                        </a:spcAft>
                        <a:buSzPts val="1000"/>
                        <a:buFont typeface="Georgia"/>
                        <a:buChar char="●"/>
                      </a:pPr>
                      <a:r>
                        <a:rPr lang="en-US" sz="1000">
                          <a:latin typeface="Georgia"/>
                          <a:ea typeface="Georgia"/>
                          <a:cs typeface="Georgia"/>
                          <a:sym typeface="Georgia"/>
                        </a:rPr>
                        <a:t>Prove two or more lines are parallel given angle measurements expressed numerically or algebraically. (a)</a:t>
                      </a:r>
                      <a:endParaRPr sz="1000">
                        <a:latin typeface="Georgia"/>
                        <a:ea typeface="Georgia"/>
                        <a:cs typeface="Georgia"/>
                        <a:sym typeface="Georgia"/>
                      </a:endParaRPr>
                    </a:p>
                    <a:p>
                      <a:pPr marL="628650" lvl="0" indent="-292100" algn="l" rtl="0">
                        <a:spcBef>
                          <a:spcPts val="300"/>
                        </a:spcBef>
                        <a:spcAft>
                          <a:spcPts val="0"/>
                        </a:spcAft>
                        <a:buSzPts val="1000"/>
                        <a:buFont typeface="Georgia"/>
                        <a:buChar char="●"/>
                      </a:pPr>
                      <a:r>
                        <a:rPr lang="en-US" sz="1000">
                          <a:latin typeface="Georgia"/>
                          <a:ea typeface="Georgia"/>
                          <a:cs typeface="Georgia"/>
                          <a:sym typeface="Georgia"/>
                        </a:rPr>
                        <a:t>Prove two lines are parallel using deductive proofs given relationships between and among angles. (a)</a:t>
                      </a:r>
                      <a:endParaRPr sz="1000">
                        <a:latin typeface="Georgia"/>
                        <a:ea typeface="Georgia"/>
                        <a:cs typeface="Georgia"/>
                        <a:sym typeface="Georgia"/>
                      </a:endParaRPr>
                    </a:p>
                    <a:p>
                      <a:pPr marL="628650" lvl="0" indent="-292100" algn="l" rtl="0">
                        <a:spcBef>
                          <a:spcPts val="300"/>
                        </a:spcBef>
                        <a:spcAft>
                          <a:spcPts val="0"/>
                        </a:spcAft>
                        <a:buSzPts val="1000"/>
                        <a:buFont typeface="Georgia"/>
                        <a:buChar char="●"/>
                      </a:pPr>
                      <a:r>
                        <a:rPr lang="en-US" sz="1000">
                          <a:latin typeface="Georgia"/>
                          <a:ea typeface="Georgia"/>
                          <a:cs typeface="Georgia"/>
                          <a:sym typeface="Georgia"/>
                        </a:rPr>
                        <a:t>Solve problems by using the relationships between pairs of angles formed by the intersection of two parallel lines and a transversal including corresponding angles, alternate interior angles, alternate exterior angles, same-side (consecutive) interior angles, and same-side (consecutive) exterior angles. (b)</a:t>
                      </a:r>
                      <a:endParaRPr sz="1000">
                        <a:latin typeface="Georgia"/>
                        <a:ea typeface="Georgia"/>
                        <a:cs typeface="Georgia"/>
                        <a:sym typeface="Georgia"/>
                      </a:endParaRPr>
                    </a:p>
                    <a:p>
                      <a:pPr marL="628650" lvl="0" indent="-292100" algn="l" rtl="0">
                        <a:spcBef>
                          <a:spcPts val="300"/>
                        </a:spcBef>
                        <a:spcAft>
                          <a:spcPts val="300"/>
                        </a:spcAft>
                        <a:buSzPts val="1000"/>
                        <a:buFont typeface="Georgia"/>
                        <a:buChar char="●"/>
                      </a:pPr>
                      <a:r>
                        <a:rPr lang="en-US" sz="1000">
                          <a:latin typeface="Georgia"/>
                          <a:ea typeface="Georgia"/>
                          <a:cs typeface="Georgia"/>
                          <a:sym typeface="Georgia"/>
                        </a:rPr>
                        <a:t>Solve problems, including practical problems, involving intersecting and parallel lines. (b)</a:t>
                      </a:r>
                      <a:endParaRPr sz="10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58495" lvl="0" indent="-658495" algn="l" rtl="0">
                        <a:spcBef>
                          <a:spcPts val="0"/>
                        </a:spcBef>
                        <a:spcAft>
                          <a:spcPts val="0"/>
                        </a:spcAft>
                        <a:buNone/>
                      </a:pPr>
                      <a:r>
                        <a:rPr lang="en-US" sz="1000" b="1" dirty="0">
                          <a:latin typeface="Georgia"/>
                          <a:ea typeface="Georgia"/>
                          <a:cs typeface="Georgia"/>
                          <a:sym typeface="Georgia"/>
                        </a:rPr>
                        <a:t>G.RLT.2  The student will analyze, prove, and justify the relationships of parallel lines cut by a transversal.</a:t>
                      </a:r>
                      <a:endParaRPr sz="1000" b="1" dirty="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dirty="0">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Prove and </a:t>
                      </a:r>
                      <a:r>
                        <a:rPr lang="en-US" sz="1000" dirty="0">
                          <a:solidFill>
                            <a:srgbClr val="980000"/>
                          </a:solidFill>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justify </a:t>
                      </a:r>
                      <a:r>
                        <a:rPr lang="en-US" sz="1000" dirty="0">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angle pair relationships formed by two parallel lines and a transversal, including:</a:t>
                      </a:r>
                      <a:endParaRPr sz="1000" dirty="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dirty="0">
                          <a:latin typeface="Georgia"/>
                          <a:ea typeface="Georgia"/>
                          <a:cs typeface="Georgia"/>
                          <a:sym typeface="Georgia"/>
                        </a:rPr>
                        <a:t>corresponding angles;</a:t>
                      </a:r>
                      <a:endParaRPr sz="1000" dirty="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dirty="0">
                          <a:latin typeface="Georgia"/>
                          <a:ea typeface="Georgia"/>
                          <a:cs typeface="Georgia"/>
                          <a:sym typeface="Georgia"/>
                        </a:rPr>
                        <a:t>alternate interior angles;</a:t>
                      </a:r>
                      <a:endParaRPr sz="1000" dirty="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dirty="0">
                          <a:latin typeface="Georgia"/>
                          <a:ea typeface="Georgia"/>
                          <a:cs typeface="Georgia"/>
                          <a:sym typeface="Georgia"/>
                        </a:rPr>
                        <a:t>alternate exterior angles; </a:t>
                      </a:r>
                      <a:endParaRPr sz="1000" dirty="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dirty="0">
                          <a:latin typeface="Georgia"/>
                          <a:ea typeface="Georgia"/>
                          <a:cs typeface="Georgia"/>
                          <a:sym typeface="Georgia"/>
                        </a:rPr>
                        <a:t>same-side (consecutive) interior angles; and </a:t>
                      </a:r>
                      <a:endParaRPr sz="1000" dirty="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dirty="0">
                          <a:latin typeface="Georgia"/>
                          <a:ea typeface="Georgia"/>
                          <a:cs typeface="Georgia"/>
                          <a:sym typeface="Georgia"/>
                        </a:rPr>
                        <a:t>same-side (consecutive) exterior angles.</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Prove two or more lines are parallel given angle measurements expressed numerically or algebraically.</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Solve problems by using the relationships between pairs of angles formed by the intersection of two parallel lines and a transversal.</a:t>
                      </a:r>
                      <a:endParaRPr sz="1000" dirty="0">
                        <a:latin typeface="Georgia"/>
                        <a:ea typeface="Georgia"/>
                        <a:cs typeface="Georgia"/>
                        <a:sym typeface="Georgia"/>
                      </a:endParaRPr>
                    </a:p>
                    <a:p>
                      <a:pPr marL="0" lvl="0" indent="0" algn="l" rtl="0">
                        <a:spcBef>
                          <a:spcPts val="300"/>
                        </a:spcBef>
                        <a:spcAft>
                          <a:spcPts val="0"/>
                        </a:spcAft>
                        <a:buNone/>
                      </a:pPr>
                      <a:endParaRPr sz="1000" b="1" dirty="0">
                        <a:solidFill>
                          <a:srgbClr val="202020"/>
                        </a:solidFill>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48" name="Google Shape;348;g2797691ddee_0_5"/>
          <p:cNvSpPr/>
          <p:nvPr/>
        </p:nvSpPr>
        <p:spPr>
          <a:xfrm>
            <a:off x="0" y="4467069"/>
            <a:ext cx="9144000" cy="676481"/>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000" u="sng">
                <a:solidFill>
                  <a:schemeClr val="lt1"/>
                </a:solidFill>
                <a:latin typeface="Georgia"/>
                <a:ea typeface="Georgia"/>
                <a:cs typeface="Georgia"/>
                <a:sym typeface="Georgia"/>
              </a:rPr>
              <a:t>Revisions</a:t>
            </a:r>
            <a:r>
              <a:rPr lang="en-US" sz="1000">
                <a:solidFill>
                  <a:schemeClr val="lt1"/>
                </a:solidFill>
                <a:latin typeface="Georgia"/>
                <a:ea typeface="Georgia"/>
                <a:cs typeface="Georgia"/>
                <a:sym typeface="Georgia"/>
              </a:rPr>
              <a:t>:</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SOL G.2 is now labeled SOL G.RLT.2 in the 2023 standards. In part a) of G.RLT.2, students will still be expected to prove two lines are parallel, but also prove and justify angle pair relationships. </a:t>
            </a:r>
            <a:endParaRPr sz="1000">
              <a:solidFill>
                <a:schemeClr val="lt1"/>
              </a:solidFill>
              <a:latin typeface="Georgia"/>
              <a:ea typeface="Georgia"/>
              <a:cs typeface="Georgia"/>
              <a:sym typeface="Georgia"/>
            </a:endParaRPr>
          </a:p>
          <a:p>
            <a:pPr marL="0" lvl="0" indent="0" algn="l" rtl="0">
              <a:spcBef>
                <a:spcPts val="0"/>
              </a:spcBef>
              <a:spcAft>
                <a:spcPts val="0"/>
              </a:spcAft>
              <a:buNone/>
            </a:pPr>
            <a:endParaRPr sz="1000">
              <a:solidFill>
                <a:schemeClr val="lt1"/>
              </a:solidFill>
              <a:latin typeface="Georgia"/>
              <a:ea typeface="Georgia"/>
              <a:cs typeface="Georgia"/>
              <a:sym typeface="Georgia"/>
            </a:endParaRPr>
          </a:p>
        </p:txBody>
      </p:sp>
      <p:pic>
        <p:nvPicPr>
          <p:cNvPr id="2" name="Recorded Sound" descr="audio icon">
            <a:hlinkClick r:id="" action="ppaction://media"/>
            <a:extLst>
              <a:ext uri="{FF2B5EF4-FFF2-40B4-BE49-F238E27FC236}">
                <a16:creationId xmlns:a16="http://schemas.microsoft.com/office/drawing/2014/main" id="{47A208BD-F49B-4D5C-D8A2-C5C154AB8D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5200" y="3893959"/>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2797691ddee_0_12"/>
          <p:cNvSpPr txBox="1">
            <a:spLocks noGrp="1"/>
          </p:cNvSpPr>
          <p:nvPr>
            <p:ph type="title"/>
          </p:nvPr>
        </p:nvSpPr>
        <p:spPr>
          <a:xfrm>
            <a:off x="0" y="0"/>
            <a:ext cx="9144000" cy="659567"/>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sz="2800"/>
              <a:t>Standard G.3a and G.3b (2016) - Deleted</a:t>
            </a:r>
            <a:endParaRPr sz="2800"/>
          </a:p>
        </p:txBody>
      </p:sp>
      <p:graphicFrame>
        <p:nvGraphicFramePr>
          <p:cNvPr id="354" name="Google Shape;354;g2797691ddee_0_12"/>
          <p:cNvGraphicFramePr/>
          <p:nvPr>
            <p:extLst>
              <p:ext uri="{D42A27DB-BD31-4B8C-83A1-F6EECF244321}">
                <p14:modId xmlns:p14="http://schemas.microsoft.com/office/powerpoint/2010/main" val="1255026999"/>
              </p:ext>
            </p:extLst>
          </p:nvPr>
        </p:nvGraphicFramePr>
        <p:xfrm>
          <a:off x="123225" y="1056000"/>
          <a:ext cx="8877125" cy="2989580"/>
        </p:xfrm>
        <a:graphic>
          <a:graphicData uri="http://schemas.openxmlformats.org/drawingml/2006/table">
            <a:tbl>
              <a:tblPr firstRow="1">
                <a:noFill/>
                <a:tableStyleId>{24D357CF-195E-46EC-A0E7-378A8C712D0B}</a:tableStyleId>
              </a:tblPr>
              <a:tblGrid>
                <a:gridCol w="4347025">
                  <a:extLst>
                    <a:ext uri="{9D8B030D-6E8A-4147-A177-3AD203B41FA5}">
                      <a16:colId xmlns:a16="http://schemas.microsoft.com/office/drawing/2014/main" val="20000"/>
                    </a:ext>
                  </a:extLst>
                </a:gridCol>
                <a:gridCol w="4530100">
                  <a:extLst>
                    <a:ext uri="{9D8B030D-6E8A-4147-A177-3AD203B41FA5}">
                      <a16:colId xmlns:a16="http://schemas.microsoft.com/office/drawing/2014/main" val="20001"/>
                    </a:ext>
                  </a:extLst>
                </a:gridCol>
              </a:tblGrid>
              <a:tr h="0">
                <a:tc>
                  <a:txBody>
                    <a:bodyPr/>
                    <a:lstStyle/>
                    <a:p>
                      <a:pPr marL="182880" lvl="0" indent="-18288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B w="12700" cap="flat" cmpd="sng">
                      <a:solidFill>
                        <a:srgbClr val="000000"/>
                      </a:solidFill>
                      <a:prstDash val="solid"/>
                      <a:round/>
                      <a:headEnd type="none" w="sm" len="sm"/>
                      <a:tailEnd type="none" w="sm" len="sm"/>
                    </a:lnB>
                    <a:solidFill>
                      <a:srgbClr val="CCCCCC"/>
                    </a:solidFill>
                  </a:tcPr>
                </a:tc>
                <a:tc>
                  <a:txBody>
                    <a:bodyPr/>
                    <a:lstStyle/>
                    <a:p>
                      <a:pPr marL="658495" lvl="0" indent="-658495" algn="ctr" rtl="0">
                        <a:spcBef>
                          <a:spcPts val="0"/>
                        </a:spcBef>
                        <a:spcAft>
                          <a:spcPts val="0"/>
                        </a:spcAft>
                        <a:buNone/>
                      </a:pPr>
                      <a:r>
                        <a:rPr lang="en-US" sz="1200" b="1">
                          <a:solidFill>
                            <a:srgbClr val="202020"/>
                          </a:solidFill>
                          <a:latin typeface="Georgia"/>
                          <a:ea typeface="Georgia"/>
                          <a:cs typeface="Georgia"/>
                          <a:sym typeface="Georgia"/>
                        </a:rPr>
                        <a:t>2023 SOL</a:t>
                      </a:r>
                      <a:endParaRPr sz="1200" b="1">
                        <a:solidFill>
                          <a:srgbClr val="202020"/>
                        </a:solidFill>
                        <a:latin typeface="Georgia"/>
                        <a:ea typeface="Georgia"/>
                        <a:cs typeface="Georgia"/>
                        <a:sym typeface="Georgia"/>
                      </a:endParaRPr>
                    </a:p>
                  </a:txBody>
                  <a:tcPr marL="73025" marR="73025" marT="63500" marB="63500">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0">
                <a:tc>
                  <a:txBody>
                    <a:bodyPr/>
                    <a:lstStyle/>
                    <a:p>
                      <a:pPr marL="344488" lvl="0" indent="-284163" algn="l" rtl="0">
                        <a:spcBef>
                          <a:spcPts val="0"/>
                        </a:spcBef>
                        <a:spcAft>
                          <a:spcPts val="0"/>
                        </a:spcAft>
                        <a:buNone/>
                      </a:pPr>
                      <a:r>
                        <a:rPr lang="en-US" sz="1000" b="1">
                          <a:latin typeface="Georgia"/>
                          <a:ea typeface="Georgia"/>
                          <a:cs typeface="Georgia"/>
                          <a:sym typeface="Georgia"/>
                        </a:rPr>
                        <a:t>G.3 The student will solve problems involving symmetry and transformation. This will include</a:t>
                      </a:r>
                      <a:endParaRPr sz="1000" b="1">
                        <a:latin typeface="Georgia"/>
                        <a:ea typeface="Georgia"/>
                        <a:cs typeface="Georgia"/>
                        <a:sym typeface="Georgia"/>
                      </a:endParaRPr>
                    </a:p>
                    <a:p>
                      <a:pPr marL="3429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investigating and using formulas for determining distance, midpoint, and slope; </a:t>
                      </a:r>
                      <a:endParaRPr sz="1000" b="1">
                        <a:latin typeface="Georgia"/>
                        <a:ea typeface="Georgia"/>
                        <a:cs typeface="Georgia"/>
                        <a:sym typeface="Georgia"/>
                      </a:endParaRPr>
                    </a:p>
                    <a:p>
                      <a:pPr marL="3429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applying slope to verify and determine whether lines are parallel or perpendicular;</a:t>
                      </a:r>
                      <a:endParaRPr sz="1000" b="1">
                        <a:latin typeface="Georgia"/>
                        <a:ea typeface="Georgia"/>
                        <a:cs typeface="Georgia"/>
                        <a:sym typeface="Georgia"/>
                      </a:endParaRPr>
                    </a:p>
                    <a:p>
                      <a:pPr marL="228600" lvl="0" indent="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Determine the coordinates of the midpoint or endpoint of a segment, using the midpoint formula. (a) </a:t>
                      </a:r>
                      <a:r>
                        <a:rPr lang="en-US" sz="1000">
                          <a:solidFill>
                            <a:srgbClr val="980000"/>
                          </a:solidFill>
                          <a:latin typeface="Georgia"/>
                          <a:ea typeface="Georgia"/>
                          <a:cs typeface="Georgia"/>
                          <a:sym typeface="Georgia"/>
                        </a:rPr>
                        <a:t>[Included in G.PC.1 and G.PC.4]</a:t>
                      </a:r>
                      <a:endParaRPr sz="1000">
                        <a:solidFill>
                          <a:srgbClr val="980000"/>
                        </a:solidFill>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Use a formula to determine the slope of a line. (a)  </a:t>
                      </a:r>
                      <a:r>
                        <a:rPr lang="en-US" sz="1000">
                          <a:solidFill>
                            <a:srgbClr val="980000"/>
                          </a:solidFill>
                          <a:latin typeface="Georgia"/>
                          <a:ea typeface="Georgia"/>
                          <a:cs typeface="Georgia"/>
                          <a:sym typeface="Georgia"/>
                        </a:rPr>
                        <a:t>[Included in Algebra 1 and G.PC.1]</a:t>
                      </a:r>
                      <a:endParaRPr sz="1000">
                        <a:solidFill>
                          <a:srgbClr val="980000"/>
                        </a:solidFill>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Apply the distance formula to determine the length of a line segment when given the coordinates of the endpoints. (a) </a:t>
                      </a:r>
                      <a:r>
                        <a:rPr lang="en-US" sz="1000">
                          <a:solidFill>
                            <a:srgbClr val="980000"/>
                          </a:solidFill>
                          <a:latin typeface="Georgia"/>
                          <a:ea typeface="Georgia"/>
                          <a:cs typeface="Georgia"/>
                          <a:sym typeface="Georgia"/>
                        </a:rPr>
                        <a:t>[Included in G.TR.2, G.TR.3, and G.PC.1]</a:t>
                      </a:r>
                      <a:endParaRPr sz="1000">
                        <a:solidFill>
                          <a:srgbClr val="980000"/>
                        </a:solidFill>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Compare the slopes to determine whether two lines are parallel, perpendicular, or neither. (b) </a:t>
                      </a:r>
                      <a:r>
                        <a:rPr lang="en-US" sz="1000">
                          <a:solidFill>
                            <a:srgbClr val="980000"/>
                          </a:solidFill>
                          <a:latin typeface="Georgia"/>
                          <a:ea typeface="Georgia"/>
                          <a:cs typeface="Georgia"/>
                          <a:sym typeface="Georgia"/>
                        </a:rPr>
                        <a:t>[Included in Algebra 1 and G.PC.1]</a:t>
                      </a:r>
                      <a:endParaRPr sz="1000">
                        <a:solidFill>
                          <a:srgbClr val="980000"/>
                        </a:solidFill>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300"/>
                        </a:spcAft>
                        <a:buNone/>
                      </a:pPr>
                      <a:endParaRPr sz="1000" b="1" dirty="0">
                        <a:solidFill>
                          <a:srgbClr val="202020"/>
                        </a:solidFill>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55" name="Google Shape;355;g2797691ddee_0_12"/>
          <p:cNvSpPr/>
          <p:nvPr/>
        </p:nvSpPr>
        <p:spPr>
          <a:xfrm>
            <a:off x="0" y="4338802"/>
            <a:ext cx="9144000" cy="804697"/>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000" u="sng">
                <a:solidFill>
                  <a:schemeClr val="lt1"/>
                </a:solidFill>
                <a:latin typeface="Georgia"/>
                <a:ea typeface="Georgia"/>
                <a:cs typeface="Georgia"/>
                <a:sym typeface="Georgia"/>
              </a:rPr>
              <a:t>Revisions</a:t>
            </a:r>
            <a:r>
              <a:rPr lang="en-US" sz="1000">
                <a:solidFill>
                  <a:schemeClr val="lt1"/>
                </a:solidFill>
                <a:latin typeface="Georgia"/>
                <a:ea typeface="Georgia"/>
                <a:cs typeface="Georgia"/>
                <a:sym typeface="Georgia"/>
              </a:rPr>
              <a:t>:</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2016 G.3 a, b - The distance, midpoint, and slope formulas will be incorporated into standards where those skills are needed coordinate geometry.</a:t>
            </a:r>
            <a:endParaRPr sz="1000">
              <a:solidFill>
                <a:schemeClr val="lt1"/>
              </a:solidFill>
              <a:latin typeface="Georgia"/>
              <a:ea typeface="Georgia"/>
              <a:cs typeface="Georgia"/>
              <a:sym typeface="Georgia"/>
            </a:endParaRPr>
          </a:p>
        </p:txBody>
      </p:sp>
      <p:pic>
        <p:nvPicPr>
          <p:cNvPr id="2" name="Recorded Sound" descr="audio icon">
            <a:hlinkClick r:id="" action="ppaction://media"/>
            <a:extLst>
              <a:ext uri="{FF2B5EF4-FFF2-40B4-BE49-F238E27FC236}">
                <a16:creationId xmlns:a16="http://schemas.microsoft.com/office/drawing/2014/main" id="{88204975-1CE0-95D0-6943-7043F30FEE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86000" y="4019541"/>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2797691ddee_0_19"/>
          <p:cNvSpPr txBox="1">
            <a:spLocks noGrp="1"/>
          </p:cNvSpPr>
          <p:nvPr>
            <p:ph type="title"/>
          </p:nvPr>
        </p:nvSpPr>
        <p:spPr>
          <a:xfrm>
            <a:off x="0" y="0"/>
            <a:ext cx="9144000" cy="757003"/>
          </a:xfrm>
          <a:prstGeom prst="rect">
            <a:avLst/>
          </a:prstGeom>
          <a:solidFill>
            <a:schemeClr val="dk1"/>
          </a:solidFill>
          <a:ln>
            <a:noFill/>
          </a:ln>
        </p:spPr>
        <p:txBody>
          <a:bodyPr spcFirstLastPara="1" wrap="square" lIns="617225" tIns="34275" rIns="68575" bIns="34275" anchor="b" anchorCtr="0">
            <a:normAutofit fontScale="90000"/>
          </a:bodyPr>
          <a:lstStyle/>
          <a:p>
            <a:pPr marL="0" lvl="0" indent="0" algn="l" rtl="0">
              <a:lnSpc>
                <a:spcPct val="90000"/>
              </a:lnSpc>
              <a:spcBef>
                <a:spcPts val="0"/>
              </a:spcBef>
              <a:spcAft>
                <a:spcPts val="0"/>
              </a:spcAft>
              <a:buClr>
                <a:schemeClr val="lt1"/>
              </a:buClr>
              <a:buSzPts val="3600"/>
              <a:buFont typeface="Georgia"/>
              <a:buNone/>
            </a:pPr>
            <a:r>
              <a:rPr lang="en-US" sz="2800"/>
              <a:t>Standard G.3c and G.3d (2016) - Standard G.RLT.3 (2023)</a:t>
            </a:r>
            <a:endParaRPr sz="2800"/>
          </a:p>
        </p:txBody>
      </p:sp>
      <p:graphicFrame>
        <p:nvGraphicFramePr>
          <p:cNvPr id="361" name="Google Shape;361;g2797691ddee_0_19"/>
          <p:cNvGraphicFramePr/>
          <p:nvPr>
            <p:extLst>
              <p:ext uri="{D42A27DB-BD31-4B8C-83A1-F6EECF244321}">
                <p14:modId xmlns:p14="http://schemas.microsoft.com/office/powerpoint/2010/main" val="3235133630"/>
              </p:ext>
            </p:extLst>
          </p:nvPr>
        </p:nvGraphicFramePr>
        <p:xfrm>
          <a:off x="102175" y="1056000"/>
          <a:ext cx="8929725" cy="3446780"/>
        </p:xfrm>
        <a:graphic>
          <a:graphicData uri="http://schemas.openxmlformats.org/drawingml/2006/table">
            <a:tbl>
              <a:tblPr firstRow="1">
                <a:noFill/>
                <a:tableStyleId>{24D357CF-195E-46EC-A0E7-378A8C712D0B}</a:tableStyleId>
              </a:tblPr>
              <a:tblGrid>
                <a:gridCol w="4372775">
                  <a:extLst>
                    <a:ext uri="{9D8B030D-6E8A-4147-A177-3AD203B41FA5}">
                      <a16:colId xmlns:a16="http://schemas.microsoft.com/office/drawing/2014/main" val="20000"/>
                    </a:ext>
                  </a:extLst>
                </a:gridCol>
                <a:gridCol w="4556950">
                  <a:extLst>
                    <a:ext uri="{9D8B030D-6E8A-4147-A177-3AD203B41FA5}">
                      <a16:colId xmlns:a16="http://schemas.microsoft.com/office/drawing/2014/main" val="20001"/>
                    </a:ext>
                  </a:extLst>
                </a:gridCol>
              </a:tblGrid>
              <a:tr h="0">
                <a:tc>
                  <a:txBody>
                    <a:bodyPr/>
                    <a:lstStyle/>
                    <a:p>
                      <a:pPr marL="182880" lvl="0" indent="-18288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B w="12700" cap="flat" cmpd="sng">
                      <a:solidFill>
                        <a:srgbClr val="000000"/>
                      </a:solidFill>
                      <a:prstDash val="solid"/>
                      <a:round/>
                      <a:headEnd type="none" w="sm" len="sm"/>
                      <a:tailEnd type="none" w="sm" len="sm"/>
                    </a:lnB>
                    <a:solidFill>
                      <a:srgbClr val="CCCCCC"/>
                    </a:solidFill>
                  </a:tcPr>
                </a:tc>
                <a:tc>
                  <a:txBody>
                    <a:bodyPr/>
                    <a:lstStyle/>
                    <a:p>
                      <a:pPr marL="658495" lvl="0" indent="-658495" algn="ctr" rtl="0">
                        <a:spcBef>
                          <a:spcPts val="0"/>
                        </a:spcBef>
                        <a:spcAft>
                          <a:spcPts val="0"/>
                        </a:spcAft>
                        <a:buNone/>
                      </a:pPr>
                      <a:r>
                        <a:rPr lang="en-US" sz="1200" b="1">
                          <a:solidFill>
                            <a:srgbClr val="202020"/>
                          </a:solidFill>
                          <a:latin typeface="Georgia"/>
                          <a:ea typeface="Georgia"/>
                          <a:cs typeface="Georgia"/>
                          <a:sym typeface="Georgia"/>
                        </a:rPr>
                        <a:t>2023 SOL</a:t>
                      </a:r>
                      <a:endParaRPr sz="1200" b="1">
                        <a:solidFill>
                          <a:srgbClr val="202020"/>
                        </a:solidFill>
                        <a:latin typeface="Georgia"/>
                        <a:ea typeface="Georgia"/>
                        <a:cs typeface="Georgia"/>
                        <a:sym typeface="Georgia"/>
                      </a:endParaRPr>
                    </a:p>
                  </a:txBody>
                  <a:tcPr marL="73025" marR="73025" marT="63500" marB="63500">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0">
                <a:tc>
                  <a:txBody>
                    <a:bodyPr/>
                    <a:lstStyle/>
                    <a:p>
                      <a:pPr marL="182880" lvl="0" indent="-182880" algn="l" rtl="0">
                        <a:spcBef>
                          <a:spcPts val="0"/>
                        </a:spcBef>
                        <a:spcAft>
                          <a:spcPts val="0"/>
                        </a:spcAft>
                        <a:buNone/>
                      </a:pPr>
                      <a:r>
                        <a:rPr lang="en-US" sz="1000" b="1">
                          <a:solidFill>
                            <a:srgbClr val="202020"/>
                          </a:solidFill>
                          <a:latin typeface="Georgia"/>
                          <a:ea typeface="Georgia"/>
                          <a:cs typeface="Georgia"/>
                          <a:sym typeface="Georgia"/>
                        </a:rPr>
                        <a:t>G.3 The student will solve problems involving symmetry and transformation. This will include</a:t>
                      </a:r>
                      <a:endParaRPr sz="1000" b="1">
                        <a:solidFill>
                          <a:srgbClr val="202020"/>
                        </a:solidFill>
                        <a:latin typeface="Georgia"/>
                        <a:ea typeface="Georgia"/>
                        <a:cs typeface="Georgia"/>
                        <a:sym typeface="Georgia"/>
                      </a:endParaRPr>
                    </a:p>
                    <a:p>
                      <a:pPr marL="0" lvl="0" indent="0" algn="l" rtl="0">
                        <a:spcBef>
                          <a:spcPts val="0"/>
                        </a:spcBef>
                        <a:spcAft>
                          <a:spcPts val="0"/>
                        </a:spcAft>
                        <a:buNone/>
                      </a:pPr>
                      <a:r>
                        <a:rPr lang="en-US" sz="1000" b="1">
                          <a:solidFill>
                            <a:srgbClr val="202020"/>
                          </a:solidFill>
                          <a:latin typeface="Georgia"/>
                          <a:ea typeface="Georgia"/>
                          <a:cs typeface="Georgia"/>
                          <a:sym typeface="Georgia"/>
                        </a:rPr>
                        <a:t>c) investigating symmetry and determining whether a figure is symmetric with respect to a line or a point; and</a:t>
                      </a:r>
                      <a:endParaRPr sz="1000" b="1">
                        <a:solidFill>
                          <a:srgbClr val="202020"/>
                        </a:solidFill>
                        <a:latin typeface="Georgia"/>
                        <a:ea typeface="Georgia"/>
                        <a:cs typeface="Georgia"/>
                        <a:sym typeface="Georgia"/>
                      </a:endParaRPr>
                    </a:p>
                    <a:p>
                      <a:pPr marL="0" lvl="0" indent="0" algn="l" rtl="0">
                        <a:spcBef>
                          <a:spcPts val="0"/>
                        </a:spcBef>
                        <a:spcAft>
                          <a:spcPts val="0"/>
                        </a:spcAft>
                        <a:buNone/>
                      </a:pPr>
                      <a:r>
                        <a:rPr lang="en-US" sz="1000" b="1">
                          <a:solidFill>
                            <a:srgbClr val="202020"/>
                          </a:solidFill>
                          <a:latin typeface="Georgia"/>
                          <a:ea typeface="Georgia"/>
                          <a:cs typeface="Georgia"/>
                          <a:sym typeface="Georgia"/>
                        </a:rPr>
                        <a:t>d) determining whether a figure has been translated, reflected, rotated, or dilated, using coordinate methods.</a:t>
                      </a:r>
                      <a:endParaRPr sz="1000" b="1">
                        <a:solidFill>
                          <a:srgbClr val="202020"/>
                        </a:solidFill>
                        <a:latin typeface="Georgia"/>
                        <a:ea typeface="Georgia"/>
                        <a:cs typeface="Georgia"/>
                        <a:sym typeface="Georgia"/>
                      </a:endParaRPr>
                    </a:p>
                    <a:p>
                      <a:pPr marL="0" lvl="0" indent="0" algn="l" rtl="0">
                        <a:spcBef>
                          <a:spcPts val="0"/>
                        </a:spcBef>
                        <a:spcAft>
                          <a:spcPts val="0"/>
                        </a:spcAft>
                        <a:buNone/>
                      </a:pPr>
                      <a:endParaRPr sz="1000">
                        <a:solidFill>
                          <a:srgbClr val="202020"/>
                        </a:solidFill>
                        <a:latin typeface="Georgia"/>
                        <a:ea typeface="Georgia"/>
                        <a:cs typeface="Georgia"/>
                        <a:sym typeface="Georgia"/>
                      </a:endParaRPr>
                    </a:p>
                    <a:p>
                      <a:pPr marL="342900" lvl="0" indent="-292100" algn="l" rtl="0">
                        <a:spcBef>
                          <a:spcPts val="300"/>
                        </a:spcBef>
                        <a:spcAft>
                          <a:spcPts val="0"/>
                        </a:spcAft>
                        <a:buClr>
                          <a:srgbClr val="202020"/>
                        </a:buClr>
                        <a:buSzPts val="1000"/>
                        <a:buFont typeface="Georgia"/>
                        <a:buChar char="●"/>
                      </a:pPr>
                      <a:r>
                        <a:rPr lang="en-US" sz="1000">
                          <a:solidFill>
                            <a:srgbClr val="202020"/>
                          </a:solidFill>
                          <a:latin typeface="Georgia"/>
                          <a:ea typeface="Georgia"/>
                          <a:cs typeface="Georgia"/>
                          <a:sym typeface="Georgia"/>
                        </a:rPr>
                        <a:t>Determine whether a figure has point symmetry, line symmetry, both, or neither. (c)</a:t>
                      </a:r>
                      <a:endParaRPr sz="1000">
                        <a:solidFill>
                          <a:srgbClr val="202020"/>
                        </a:solidFill>
                        <a:latin typeface="Georgia"/>
                        <a:ea typeface="Georgia"/>
                        <a:cs typeface="Georgia"/>
                        <a:sym typeface="Georgia"/>
                      </a:endParaRPr>
                    </a:p>
                    <a:p>
                      <a:pPr marL="342900" lvl="0" indent="-292100" algn="l" rtl="0">
                        <a:spcBef>
                          <a:spcPts val="300"/>
                        </a:spcBef>
                        <a:spcAft>
                          <a:spcPts val="0"/>
                        </a:spcAft>
                        <a:buClr>
                          <a:srgbClr val="202020"/>
                        </a:buClr>
                        <a:buSzPts val="1000"/>
                        <a:buFont typeface="Georgia"/>
                        <a:buChar char="●"/>
                      </a:pPr>
                      <a:r>
                        <a:rPr lang="en-US" sz="1000">
                          <a:solidFill>
                            <a:srgbClr val="202020"/>
                          </a:solidFill>
                          <a:latin typeface="Georgia"/>
                          <a:ea typeface="Georgia"/>
                          <a:cs typeface="Georgia"/>
                          <a:sym typeface="Georgia"/>
                        </a:rPr>
                        <a:t>Given an image and preimage, identify the transformation or combination of transformations that has/have occurred. Transformations include:</a:t>
                      </a:r>
                      <a:endParaRPr sz="1000">
                        <a:solidFill>
                          <a:srgbClr val="202020"/>
                        </a:solidFill>
                        <a:latin typeface="Georgia"/>
                        <a:ea typeface="Georgia"/>
                        <a:cs typeface="Georgia"/>
                        <a:sym typeface="Georgia"/>
                      </a:endParaRPr>
                    </a:p>
                    <a:p>
                      <a:pPr marL="685800" lvl="2" indent="-292100" algn="l" rtl="0">
                        <a:spcBef>
                          <a:spcPts val="300"/>
                        </a:spcBef>
                        <a:spcAft>
                          <a:spcPts val="0"/>
                        </a:spcAft>
                        <a:buClr>
                          <a:srgbClr val="202020"/>
                        </a:buClr>
                        <a:buSzPts val="1000"/>
                        <a:buFont typeface="Georgia"/>
                        <a:buChar char="o"/>
                      </a:pPr>
                      <a:r>
                        <a:rPr lang="en-US" sz="1000">
                          <a:solidFill>
                            <a:srgbClr val="202020"/>
                          </a:solidFill>
                          <a:latin typeface="Georgia"/>
                          <a:ea typeface="Georgia"/>
                          <a:cs typeface="Georgia"/>
                          <a:sym typeface="Georgia"/>
                        </a:rPr>
                        <a:t>a translation; </a:t>
                      </a:r>
                      <a:endParaRPr sz="1000" b="1">
                        <a:solidFill>
                          <a:srgbClr val="202020"/>
                        </a:solidFill>
                        <a:latin typeface="Georgia"/>
                        <a:ea typeface="Georgia"/>
                        <a:cs typeface="Georgia"/>
                        <a:sym typeface="Georgia"/>
                      </a:endParaRPr>
                    </a:p>
                    <a:p>
                      <a:pPr marL="685800" lvl="2" indent="-292100" algn="l" rtl="0">
                        <a:spcBef>
                          <a:spcPts val="0"/>
                        </a:spcBef>
                        <a:spcAft>
                          <a:spcPts val="0"/>
                        </a:spcAft>
                        <a:buClr>
                          <a:srgbClr val="202020"/>
                        </a:buClr>
                        <a:buSzPts val="1000"/>
                        <a:buFont typeface="Georgia"/>
                        <a:buChar char="o"/>
                      </a:pPr>
                      <a:r>
                        <a:rPr lang="en-US" sz="1000">
                          <a:solidFill>
                            <a:srgbClr val="202020"/>
                          </a:solidFill>
                          <a:latin typeface="Georgia"/>
                          <a:ea typeface="Georgia"/>
                          <a:cs typeface="Georgia"/>
                          <a:sym typeface="Georgia"/>
                        </a:rPr>
                        <a:t>a reflection over any horizontal or vertical line or the lines </a:t>
                      </a:r>
                      <a:br>
                        <a:rPr lang="en-US" sz="1000">
                          <a:solidFill>
                            <a:srgbClr val="202020"/>
                          </a:solidFill>
                          <a:latin typeface="Georgia"/>
                          <a:ea typeface="Georgia"/>
                          <a:cs typeface="Georgia"/>
                          <a:sym typeface="Georgia"/>
                        </a:rPr>
                      </a:br>
                      <a:r>
                        <a:rPr lang="en-US" sz="1000" i="1">
                          <a:solidFill>
                            <a:srgbClr val="202020"/>
                          </a:solidFill>
                          <a:latin typeface="Georgia"/>
                          <a:ea typeface="Georgia"/>
                          <a:cs typeface="Georgia"/>
                          <a:sym typeface="Georgia"/>
                        </a:rPr>
                        <a:t>y</a:t>
                      </a:r>
                      <a:r>
                        <a:rPr lang="en-US" sz="1000">
                          <a:solidFill>
                            <a:srgbClr val="202020"/>
                          </a:solidFill>
                          <a:latin typeface="Georgia"/>
                          <a:ea typeface="Georgia"/>
                          <a:cs typeface="Georgia"/>
                          <a:sym typeface="Georgia"/>
                        </a:rPr>
                        <a:t> = </a:t>
                      </a:r>
                      <a:r>
                        <a:rPr lang="en-US" sz="1000" i="1">
                          <a:solidFill>
                            <a:srgbClr val="202020"/>
                          </a:solidFill>
                          <a:latin typeface="Georgia"/>
                          <a:ea typeface="Georgia"/>
                          <a:cs typeface="Georgia"/>
                          <a:sym typeface="Georgia"/>
                        </a:rPr>
                        <a:t>x</a:t>
                      </a:r>
                      <a:r>
                        <a:rPr lang="en-US" sz="1000">
                          <a:solidFill>
                            <a:srgbClr val="202020"/>
                          </a:solidFill>
                          <a:latin typeface="Georgia"/>
                          <a:ea typeface="Georgia"/>
                          <a:cs typeface="Georgia"/>
                          <a:sym typeface="Georgia"/>
                        </a:rPr>
                        <a:t> or </a:t>
                      </a:r>
                      <a:r>
                        <a:rPr lang="en-US" sz="1000" i="1">
                          <a:solidFill>
                            <a:srgbClr val="202020"/>
                          </a:solidFill>
                          <a:latin typeface="Georgia"/>
                          <a:ea typeface="Georgia"/>
                          <a:cs typeface="Georgia"/>
                          <a:sym typeface="Georgia"/>
                        </a:rPr>
                        <a:t>y</a:t>
                      </a:r>
                      <a:r>
                        <a:rPr lang="en-US" sz="1000">
                          <a:solidFill>
                            <a:srgbClr val="202020"/>
                          </a:solidFill>
                          <a:latin typeface="Georgia"/>
                          <a:ea typeface="Georgia"/>
                          <a:cs typeface="Georgia"/>
                          <a:sym typeface="Georgia"/>
                        </a:rPr>
                        <a:t> = −</a:t>
                      </a:r>
                      <a:r>
                        <a:rPr lang="en-US" sz="1000" i="1">
                          <a:solidFill>
                            <a:srgbClr val="202020"/>
                          </a:solidFill>
                          <a:latin typeface="Georgia"/>
                          <a:ea typeface="Georgia"/>
                          <a:cs typeface="Georgia"/>
                          <a:sym typeface="Georgia"/>
                        </a:rPr>
                        <a:t>x;</a:t>
                      </a:r>
                      <a:endParaRPr sz="1000" b="1">
                        <a:solidFill>
                          <a:srgbClr val="202020"/>
                        </a:solidFill>
                        <a:latin typeface="Georgia"/>
                        <a:ea typeface="Georgia"/>
                        <a:cs typeface="Georgia"/>
                        <a:sym typeface="Georgia"/>
                      </a:endParaRPr>
                    </a:p>
                    <a:p>
                      <a:pPr marL="685800" lvl="2" indent="-292100" algn="l" rtl="0">
                        <a:spcBef>
                          <a:spcPts val="0"/>
                        </a:spcBef>
                        <a:spcAft>
                          <a:spcPts val="0"/>
                        </a:spcAft>
                        <a:buClr>
                          <a:srgbClr val="202020"/>
                        </a:buClr>
                        <a:buSzPts val="1000"/>
                        <a:buFont typeface="Georgia"/>
                        <a:buChar char="o"/>
                      </a:pPr>
                      <a:r>
                        <a:rPr lang="en-US" sz="1000">
                          <a:solidFill>
                            <a:srgbClr val="202020"/>
                          </a:solidFill>
                          <a:latin typeface="Georgia"/>
                          <a:ea typeface="Georgia"/>
                          <a:cs typeface="Georgia"/>
                          <a:sym typeface="Georgia"/>
                        </a:rPr>
                        <a:t>a clockwise or counterclockwise rotation of 90°, 180°, 270°, or 360° on a coordinate grid where the center of rotation is limited to the origin; and</a:t>
                      </a:r>
                      <a:endParaRPr sz="1000" b="1">
                        <a:solidFill>
                          <a:srgbClr val="202020"/>
                        </a:solidFill>
                        <a:latin typeface="Georgia"/>
                        <a:ea typeface="Georgia"/>
                        <a:cs typeface="Georgia"/>
                        <a:sym typeface="Georgia"/>
                      </a:endParaRPr>
                    </a:p>
                    <a:p>
                      <a:pPr marL="685800" lvl="2" indent="-292100" algn="l" rtl="0">
                        <a:spcBef>
                          <a:spcPts val="0"/>
                        </a:spcBef>
                        <a:spcAft>
                          <a:spcPts val="300"/>
                        </a:spcAft>
                        <a:buClr>
                          <a:srgbClr val="202020"/>
                        </a:buClr>
                        <a:buSzPts val="1000"/>
                        <a:buFont typeface="Georgia"/>
                        <a:buChar char="o"/>
                      </a:pPr>
                      <a:r>
                        <a:rPr lang="en-US" sz="1000">
                          <a:solidFill>
                            <a:srgbClr val="202020"/>
                          </a:solidFill>
                          <a:latin typeface="Georgia"/>
                          <a:ea typeface="Georgia"/>
                          <a:cs typeface="Georgia"/>
                          <a:sym typeface="Georgia"/>
                        </a:rPr>
                        <a:t>dilations, from a fixed point on a coordinate grid.</a:t>
                      </a:r>
                      <a:endParaRPr sz="1000">
                        <a:solidFill>
                          <a:srgbClr val="202020"/>
                        </a:solidFill>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58495" lvl="0" indent="-658495" algn="l" rtl="0">
                        <a:spcBef>
                          <a:spcPts val="0"/>
                        </a:spcBef>
                        <a:spcAft>
                          <a:spcPts val="0"/>
                        </a:spcAft>
                        <a:buNone/>
                      </a:pPr>
                      <a:r>
                        <a:rPr lang="en-US" sz="1000" b="1" dirty="0">
                          <a:solidFill>
                            <a:srgbClr val="202020"/>
                          </a:solidFill>
                          <a:latin typeface="Georgia"/>
                          <a:ea typeface="Georgia"/>
                          <a:cs typeface="Georgia"/>
                          <a:sym typeface="Georgia"/>
                        </a:rPr>
                        <a:t>G.RLT.3  The student will solve problems, including contextual problems, involving symmetry and transformation.</a:t>
                      </a:r>
                      <a:endParaRPr sz="1000" b="1" dirty="0">
                        <a:solidFill>
                          <a:srgbClr val="202020"/>
                        </a:solidFill>
                        <a:latin typeface="Georgia"/>
                        <a:ea typeface="Georgia"/>
                        <a:cs typeface="Georgia"/>
                        <a:sym typeface="Georgia"/>
                      </a:endParaRPr>
                    </a:p>
                    <a:p>
                      <a:pPr marL="0" lvl="0" indent="0" algn="l" rtl="0">
                        <a:spcBef>
                          <a:spcPts val="0"/>
                        </a:spcBef>
                        <a:spcAft>
                          <a:spcPts val="0"/>
                        </a:spcAft>
                        <a:buNone/>
                      </a:pPr>
                      <a:endParaRPr sz="1000" dirty="0">
                        <a:solidFill>
                          <a:srgbClr val="202020"/>
                        </a:solidFill>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a:pPr>
                      <a:r>
                        <a:rPr lang="en-US" sz="1000" dirty="0">
                          <a:solidFill>
                            <a:srgbClr val="980000"/>
                          </a:solidFill>
                          <a:latin typeface="Georgia"/>
                          <a:ea typeface="Georgia"/>
                          <a:cs typeface="Georgia"/>
                          <a:sym typeface="Georgia"/>
                        </a:rPr>
                        <a:t>Locate, count, and draw lines of symmetry given a figure, including figures in context. </a:t>
                      </a:r>
                      <a:endParaRPr sz="1000" dirty="0">
                        <a:solidFill>
                          <a:srgbClr val="980000"/>
                        </a:solidFill>
                        <a:latin typeface="Georgia"/>
                        <a:ea typeface="Georgia"/>
                        <a:cs typeface="Georgia"/>
                        <a:sym typeface="Georgia"/>
                      </a:endParaRPr>
                    </a:p>
                    <a:p>
                      <a:pPr marL="457200" lvl="0" indent="-292100" algn="l" rtl="0">
                        <a:spcBef>
                          <a:spcPts val="300"/>
                        </a:spcBef>
                        <a:spcAft>
                          <a:spcPts val="0"/>
                        </a:spcAft>
                        <a:buClr>
                          <a:srgbClr val="202020"/>
                        </a:buClr>
                        <a:buSzPts val="1000"/>
                        <a:buFont typeface="Georgia"/>
                        <a:buAutoNum type="alphaLcParenR"/>
                      </a:pPr>
                      <a:r>
                        <a:rPr lang="en-US" sz="1000" dirty="0">
                          <a:solidFill>
                            <a:srgbClr val="202020"/>
                          </a:solidFill>
                          <a:latin typeface="Georgia"/>
                          <a:ea typeface="Georgia"/>
                          <a:cs typeface="Georgia"/>
                          <a:sym typeface="Georgia"/>
                        </a:rPr>
                        <a:t>Determine whether a figure has point symmetry, line symmetry, both, or neither, </a:t>
                      </a:r>
                      <a:r>
                        <a:rPr lang="en-US" sz="1000" dirty="0">
                          <a:solidFill>
                            <a:srgbClr val="980000"/>
                          </a:solidFill>
                          <a:latin typeface="Georgia"/>
                          <a:ea typeface="Georgia"/>
                          <a:cs typeface="Georgia"/>
                          <a:sym typeface="Georgia"/>
                        </a:rPr>
                        <a:t>including figures in context</a:t>
                      </a:r>
                      <a:r>
                        <a:rPr lang="en-US" sz="1000" dirty="0">
                          <a:solidFill>
                            <a:srgbClr val="202020"/>
                          </a:solidFill>
                          <a:latin typeface="Georgia"/>
                          <a:ea typeface="Georgia"/>
                          <a:cs typeface="Georgia"/>
                          <a:sym typeface="Georgia"/>
                        </a:rPr>
                        <a:t>. </a:t>
                      </a:r>
                      <a:endParaRPr sz="1000" dirty="0">
                        <a:solidFill>
                          <a:srgbClr val="202020"/>
                        </a:solidFill>
                        <a:latin typeface="Georgia"/>
                        <a:ea typeface="Georgia"/>
                        <a:cs typeface="Georgia"/>
                        <a:sym typeface="Georgia"/>
                      </a:endParaRPr>
                    </a:p>
                    <a:p>
                      <a:pPr marL="457200" lvl="0" indent="-292100" algn="l" rtl="0">
                        <a:spcBef>
                          <a:spcPts val="300"/>
                        </a:spcBef>
                        <a:spcAft>
                          <a:spcPts val="0"/>
                        </a:spcAft>
                        <a:buClr>
                          <a:srgbClr val="202020"/>
                        </a:buClr>
                        <a:buSzPts val="1000"/>
                        <a:buFont typeface="Georgia"/>
                        <a:buAutoNum type="alphaLcParenR"/>
                      </a:pPr>
                      <a:r>
                        <a:rPr lang="en-US" sz="1000" dirty="0">
                          <a:solidFill>
                            <a:srgbClr val="202020"/>
                          </a:solidFill>
                          <a:latin typeface="Georgia"/>
                          <a:ea typeface="Georgia"/>
                          <a:cs typeface="Georgia"/>
                          <a:sym typeface="Georgia"/>
                        </a:rPr>
                        <a:t>Given an image or preimage, identify the transformation or combination of transformations that has/have occurred. Transformations include:</a:t>
                      </a:r>
                      <a:endParaRPr sz="1000" dirty="0">
                        <a:solidFill>
                          <a:srgbClr val="202020"/>
                        </a:solidFill>
                        <a:latin typeface="Georgia"/>
                        <a:ea typeface="Georgia"/>
                        <a:cs typeface="Georgia"/>
                        <a:sym typeface="Georgia"/>
                      </a:endParaRPr>
                    </a:p>
                    <a:p>
                      <a:pPr marL="685800" lvl="1" indent="-292100" algn="l" rtl="0">
                        <a:spcBef>
                          <a:spcPts val="300"/>
                        </a:spcBef>
                        <a:spcAft>
                          <a:spcPts val="0"/>
                        </a:spcAft>
                        <a:buClr>
                          <a:srgbClr val="202020"/>
                        </a:buClr>
                        <a:buSzPts val="1000"/>
                        <a:buFont typeface="Georgia"/>
                        <a:buAutoNum type="romanLcParenR"/>
                      </a:pPr>
                      <a:r>
                        <a:rPr lang="en-US" sz="1000" dirty="0">
                          <a:solidFill>
                            <a:srgbClr val="202020"/>
                          </a:solidFill>
                          <a:latin typeface="Georgia"/>
                          <a:ea typeface="Georgia"/>
                          <a:cs typeface="Georgia"/>
                          <a:sym typeface="Georgia"/>
                        </a:rPr>
                        <a:t>translations;</a:t>
                      </a:r>
                      <a:endParaRPr sz="1000" b="1" dirty="0">
                        <a:solidFill>
                          <a:srgbClr val="202020"/>
                        </a:solidFill>
                        <a:latin typeface="Georgia"/>
                        <a:ea typeface="Georgia"/>
                        <a:cs typeface="Georgia"/>
                        <a:sym typeface="Georgia"/>
                      </a:endParaRPr>
                    </a:p>
                    <a:p>
                      <a:pPr marL="685800" lvl="1" indent="-292100" algn="l" rtl="0">
                        <a:spcBef>
                          <a:spcPts val="300"/>
                        </a:spcBef>
                        <a:spcAft>
                          <a:spcPts val="0"/>
                        </a:spcAft>
                        <a:buClr>
                          <a:srgbClr val="202020"/>
                        </a:buClr>
                        <a:buSzPts val="1000"/>
                        <a:buFont typeface="Georgia"/>
                        <a:buAutoNum type="romanLcParenR"/>
                      </a:pPr>
                      <a:r>
                        <a:rPr lang="en-US" sz="1000" dirty="0">
                          <a:solidFill>
                            <a:srgbClr val="202020"/>
                          </a:solidFill>
                          <a:latin typeface="Georgia"/>
                          <a:ea typeface="Georgia"/>
                          <a:cs typeface="Georgia"/>
                          <a:sym typeface="Georgia"/>
                        </a:rPr>
                        <a:t>reflections over any horizontal or vertical line or the lines </a:t>
                      </a:r>
                      <a:r>
                        <a:rPr lang="en-US" sz="1000" i="1" dirty="0">
                          <a:solidFill>
                            <a:srgbClr val="202020"/>
                          </a:solidFill>
                          <a:latin typeface="Georgia"/>
                          <a:ea typeface="Georgia"/>
                          <a:cs typeface="Georgia"/>
                          <a:sym typeface="Georgia"/>
                        </a:rPr>
                        <a:t>y = x </a:t>
                      </a:r>
                      <a:r>
                        <a:rPr lang="en-US" sz="1000" dirty="0">
                          <a:solidFill>
                            <a:srgbClr val="202020"/>
                          </a:solidFill>
                          <a:latin typeface="Georgia"/>
                          <a:ea typeface="Georgia"/>
                          <a:cs typeface="Georgia"/>
                          <a:sym typeface="Georgia"/>
                        </a:rPr>
                        <a:t>or </a:t>
                      </a:r>
                      <a:r>
                        <a:rPr lang="en-US" sz="1000" i="1" dirty="0">
                          <a:solidFill>
                            <a:srgbClr val="202020"/>
                          </a:solidFill>
                          <a:latin typeface="Georgia"/>
                          <a:ea typeface="Georgia"/>
                          <a:cs typeface="Georgia"/>
                          <a:sym typeface="Georgia"/>
                        </a:rPr>
                        <a:t>y</a:t>
                      </a:r>
                      <a:r>
                        <a:rPr lang="en-US" sz="1000" dirty="0">
                          <a:solidFill>
                            <a:srgbClr val="202020"/>
                          </a:solidFill>
                          <a:latin typeface="Georgia"/>
                          <a:ea typeface="Georgia"/>
                          <a:cs typeface="Georgia"/>
                          <a:sym typeface="Georgia"/>
                        </a:rPr>
                        <a:t> = -</a:t>
                      </a:r>
                      <a:r>
                        <a:rPr lang="en-US" sz="1000" i="1" dirty="0">
                          <a:solidFill>
                            <a:srgbClr val="202020"/>
                          </a:solidFill>
                          <a:latin typeface="Georgia"/>
                          <a:ea typeface="Georgia"/>
                          <a:cs typeface="Georgia"/>
                          <a:sym typeface="Georgia"/>
                        </a:rPr>
                        <a:t>x</a:t>
                      </a:r>
                      <a:r>
                        <a:rPr lang="en-US" sz="1000" dirty="0">
                          <a:solidFill>
                            <a:srgbClr val="202020"/>
                          </a:solidFill>
                          <a:latin typeface="Georgia"/>
                          <a:ea typeface="Georgia"/>
                          <a:cs typeface="Georgia"/>
                          <a:sym typeface="Georgia"/>
                        </a:rPr>
                        <a:t>;</a:t>
                      </a:r>
                      <a:endParaRPr sz="1000" b="1" dirty="0">
                        <a:solidFill>
                          <a:srgbClr val="202020"/>
                        </a:solidFill>
                        <a:latin typeface="Georgia"/>
                        <a:ea typeface="Georgia"/>
                        <a:cs typeface="Georgia"/>
                        <a:sym typeface="Georgia"/>
                      </a:endParaRPr>
                    </a:p>
                    <a:p>
                      <a:pPr marL="685800" lvl="1" indent="-292100" algn="l" rtl="0">
                        <a:spcBef>
                          <a:spcPts val="300"/>
                        </a:spcBef>
                        <a:spcAft>
                          <a:spcPts val="0"/>
                        </a:spcAft>
                        <a:buClr>
                          <a:srgbClr val="202020"/>
                        </a:buClr>
                        <a:buSzPts val="1000"/>
                        <a:buFont typeface="Georgia"/>
                        <a:buAutoNum type="romanLcParenR"/>
                      </a:pPr>
                      <a:r>
                        <a:rPr lang="en-US" sz="1000" dirty="0">
                          <a:solidFill>
                            <a:srgbClr val="202020"/>
                          </a:solidFill>
                          <a:latin typeface="Georgia"/>
                          <a:ea typeface="Georgia"/>
                          <a:cs typeface="Georgia"/>
                          <a:sym typeface="Georgia"/>
                        </a:rPr>
                        <a:t>clockwise or counterclockwise rotations of 90°, 180°, 270°, or 360° on a coordinate grid where the center of rotation is limited to the origin; and</a:t>
                      </a:r>
                      <a:endParaRPr sz="1000" dirty="0">
                        <a:solidFill>
                          <a:srgbClr val="202020"/>
                        </a:solidFill>
                        <a:latin typeface="Georgia"/>
                        <a:ea typeface="Georgia"/>
                        <a:cs typeface="Georgia"/>
                        <a:sym typeface="Georgia"/>
                      </a:endParaRPr>
                    </a:p>
                    <a:p>
                      <a:pPr marL="685800" lvl="1" indent="-292100" algn="l" rtl="0">
                        <a:spcBef>
                          <a:spcPts val="300"/>
                        </a:spcBef>
                        <a:spcAft>
                          <a:spcPts val="300"/>
                        </a:spcAft>
                        <a:buClr>
                          <a:srgbClr val="202020"/>
                        </a:buClr>
                        <a:buSzPts val="1000"/>
                        <a:buFont typeface="Georgia"/>
                        <a:buAutoNum type="romanLcParenR"/>
                      </a:pPr>
                      <a:r>
                        <a:rPr lang="en-US" sz="1000" dirty="0">
                          <a:solidFill>
                            <a:srgbClr val="202020"/>
                          </a:solidFill>
                          <a:latin typeface="Georgia"/>
                          <a:ea typeface="Georgia"/>
                          <a:cs typeface="Georgia"/>
                          <a:sym typeface="Georgia"/>
                        </a:rPr>
                        <a:t>dilations, from a fixed point on a coordinate grid.</a:t>
                      </a:r>
                      <a:endParaRPr sz="1000" b="1" dirty="0">
                        <a:solidFill>
                          <a:srgbClr val="202020"/>
                        </a:solidFill>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62" name="Google Shape;362;g2797691ddee_0_19"/>
          <p:cNvSpPr/>
          <p:nvPr/>
        </p:nvSpPr>
        <p:spPr>
          <a:xfrm>
            <a:off x="0" y="4565780"/>
            <a:ext cx="9144000" cy="57772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000" u="sng">
                <a:solidFill>
                  <a:schemeClr val="lt1"/>
                </a:solidFill>
                <a:latin typeface="Georgia"/>
                <a:ea typeface="Georgia"/>
                <a:cs typeface="Georgia"/>
                <a:sym typeface="Georgia"/>
              </a:rPr>
              <a:t>Revisions</a:t>
            </a:r>
            <a:r>
              <a:rPr lang="en-US" sz="1000">
                <a:solidFill>
                  <a:schemeClr val="lt1"/>
                </a:solidFill>
                <a:latin typeface="Georgia"/>
                <a:ea typeface="Georgia"/>
                <a:cs typeface="Georgia"/>
                <a:sym typeface="Georgia"/>
              </a:rPr>
              <a:t>:</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G.RLT.3a - Students will be required analyze a figure to locate, count, and draw lines of symmetry, including figures in context.</a:t>
            </a: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G.RLT.3b – Students will determine whether a figure in context has point symmetry, line symmetry, both or neither.</a:t>
            </a:r>
            <a:endParaRPr sz="1000">
              <a:solidFill>
                <a:schemeClr val="lt1"/>
              </a:solidFill>
              <a:latin typeface="Georgia"/>
              <a:ea typeface="Georgia"/>
              <a:cs typeface="Georgia"/>
              <a:sym typeface="Georgia"/>
            </a:endParaRPr>
          </a:p>
        </p:txBody>
      </p:sp>
      <p:pic>
        <p:nvPicPr>
          <p:cNvPr id="363" name="Google Shape;363;g2797691ddee_0_19">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716780" y="1963711"/>
            <a:ext cx="427220" cy="367307"/>
          </a:xfrm>
          <a:prstGeom prst="rect">
            <a:avLst/>
          </a:prstGeom>
          <a:noFill/>
          <a:ln>
            <a:noFill/>
          </a:ln>
        </p:spPr>
      </p:pic>
      <p:pic>
        <p:nvPicPr>
          <p:cNvPr id="2" name="Recorded Sound" descr="audio icon">
            <a:hlinkClick r:id="" action="ppaction://media"/>
            <a:extLst>
              <a:ext uri="{FF2B5EF4-FFF2-40B4-BE49-F238E27FC236}">
                <a16:creationId xmlns:a16="http://schemas.microsoft.com/office/drawing/2014/main" id="{87AA4F78-073E-FAA6-7969-C159DB904A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34000" y="439043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a:t>Purpose</a:t>
            </a:r>
            <a:endParaRPr/>
          </a:p>
        </p:txBody>
      </p:sp>
      <p:sp>
        <p:nvSpPr>
          <p:cNvPr id="170" name="Google Shape;170;p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2</a:t>
            </a:fld>
            <a:endParaRPr/>
          </a:p>
        </p:txBody>
      </p:sp>
      <p:sp>
        <p:nvSpPr>
          <p:cNvPr id="171" name="Google Shape;171;p2"/>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a:bodyPr>
          <a:lstStyle/>
          <a:p>
            <a:pPr marL="457200" lvl="0" indent="-317500" algn="l" rtl="0">
              <a:lnSpc>
                <a:spcPct val="90000"/>
              </a:lnSpc>
              <a:spcBef>
                <a:spcPts val="800"/>
              </a:spcBef>
              <a:spcAft>
                <a:spcPts val="0"/>
              </a:spcAft>
              <a:buSzPts val="1400"/>
              <a:buChar char="•"/>
            </a:pPr>
            <a:r>
              <a:rPr lang="en-US" sz="2800" dirty="0">
                <a:solidFill>
                  <a:srgbClr val="000000"/>
                </a:solidFill>
                <a:latin typeface="Georgia" panose="02040502050405020303" pitchFamily="18" charset="0"/>
              </a:rPr>
              <a:t>Overview of the 2023 Mathematics</a:t>
            </a:r>
            <a:r>
              <a:rPr lang="en-US" sz="2800" i="1" dirty="0">
                <a:solidFill>
                  <a:srgbClr val="000000"/>
                </a:solidFill>
                <a:latin typeface="Georgia" panose="02040502050405020303" pitchFamily="18" charset="0"/>
              </a:rPr>
              <a:t> Standards of Learning</a:t>
            </a:r>
            <a:endParaRPr sz="2800" dirty="0">
              <a:solidFill>
                <a:srgbClr val="000000"/>
              </a:solidFill>
              <a:latin typeface="Georgia" panose="02040502050405020303" pitchFamily="18" charset="0"/>
            </a:endParaRPr>
          </a:p>
          <a:p>
            <a:pPr marL="457200" lvl="0" indent="-317500" algn="l" rtl="0">
              <a:lnSpc>
                <a:spcPct val="90000"/>
              </a:lnSpc>
              <a:spcBef>
                <a:spcPts val="800"/>
              </a:spcBef>
              <a:spcAft>
                <a:spcPts val="0"/>
              </a:spcAft>
              <a:buSzPts val="1400"/>
              <a:buChar char="•"/>
            </a:pPr>
            <a:r>
              <a:rPr lang="en-US" sz="2800" dirty="0">
                <a:solidFill>
                  <a:srgbClr val="000000"/>
                </a:solidFill>
                <a:latin typeface="Georgia" panose="02040502050405020303" pitchFamily="18" charset="0"/>
              </a:rPr>
              <a:t>Highlight information included in the Standards (including the Knowledge and Skills)</a:t>
            </a:r>
            <a:endParaRPr sz="2800" i="1" dirty="0">
              <a:solidFill>
                <a:srgbClr val="000000"/>
              </a:solidFill>
              <a:latin typeface="Georgia" panose="02040502050405020303" pitchFamily="18" charset="0"/>
            </a:endParaRPr>
          </a:p>
        </p:txBody>
      </p:sp>
      <p:pic>
        <p:nvPicPr>
          <p:cNvPr id="2" name="Picture 1">
            <a:extLst>
              <a:ext uri="{FF2B5EF4-FFF2-40B4-BE49-F238E27FC236}">
                <a16:creationId xmlns:a16="http://schemas.microsoft.com/office/drawing/2014/main" id="{A5A28D8F-8F4D-6E3B-10E0-37EB296D9CD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3" name="Recorded Sound" descr="audio icon">
            <a:hlinkClick r:id="" action="ppaction://media"/>
            <a:extLst>
              <a:ext uri="{FF2B5EF4-FFF2-40B4-BE49-F238E27FC236}">
                <a16:creationId xmlns:a16="http://schemas.microsoft.com/office/drawing/2014/main" id="{BD5D0CE4-5220-7747-C9CF-173E8A9B73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10948" y="4242761"/>
            <a:ext cx="304800" cy="304800"/>
          </a:xfrm>
          <a:prstGeom prst="rect">
            <a:avLst/>
          </a:prstGeom>
        </p:spPr>
      </p:pic>
      <p:sp>
        <p:nvSpPr>
          <p:cNvPr id="4" name="TextBox 3">
            <a:extLst>
              <a:ext uri="{FF2B5EF4-FFF2-40B4-BE49-F238E27FC236}">
                <a16:creationId xmlns:a16="http://schemas.microsoft.com/office/drawing/2014/main" id="{9FDC4C95-844C-1F50-8374-DAF1B59EC32C}"/>
              </a:ext>
            </a:extLst>
          </p:cNvPr>
          <p:cNvSpPr txBox="1"/>
          <p:nvPr/>
        </p:nvSpPr>
        <p:spPr>
          <a:xfrm>
            <a:off x="1506681" y="3672884"/>
            <a:ext cx="6130637" cy="480131"/>
          </a:xfrm>
          <a:prstGeom prst="rect">
            <a:avLst/>
          </a:prstGeom>
          <a:solidFill>
            <a:schemeClr val="bg1">
              <a:lumMod val="85000"/>
            </a:schemeClr>
          </a:solidFill>
        </p:spPr>
        <p:txBody>
          <a:bodyPr wrap="square" rtlCol="0">
            <a:spAutoFit/>
          </a:bodyPr>
          <a:lstStyle/>
          <a:p>
            <a:pPr marL="139700" lvl="0" indent="0" algn="l" rtl="0">
              <a:lnSpc>
                <a:spcPct val="90000"/>
              </a:lnSpc>
              <a:spcBef>
                <a:spcPts val="800"/>
              </a:spcBef>
              <a:spcAft>
                <a:spcPts val="0"/>
              </a:spcAft>
              <a:buSzPts val="1400"/>
              <a:buNone/>
            </a:pPr>
            <a:r>
              <a:rPr lang="en-US" sz="1400" dirty="0">
                <a:solidFill>
                  <a:srgbClr val="000000"/>
                </a:solidFill>
                <a:latin typeface="Georgia" panose="02040502050405020303" pitchFamily="18" charset="0"/>
              </a:rPr>
              <a:t>Referenced documents available at the Virginia Department of Education </a:t>
            </a:r>
            <a:r>
              <a:rPr lang="en-US" sz="1400" dirty="0">
                <a:solidFill>
                  <a:srgbClr val="000000"/>
                </a:solidFill>
                <a:latin typeface="Georgia" panose="02040502050405020303" pitchFamily="18" charset="0"/>
                <a:hlinkClick r:id="rId7"/>
              </a:rPr>
              <a:t>2023 Mathematics </a:t>
            </a:r>
            <a:r>
              <a:rPr lang="en-US" sz="1400" i="1" dirty="0">
                <a:solidFill>
                  <a:srgbClr val="000000"/>
                </a:solidFill>
                <a:latin typeface="Georgia" panose="02040502050405020303" pitchFamily="18" charset="0"/>
                <a:hlinkClick r:id="rId7"/>
              </a:rPr>
              <a:t>Standards of Learning</a:t>
            </a:r>
            <a:r>
              <a:rPr lang="en-US" sz="1400" i="1" dirty="0">
                <a:solidFill>
                  <a:srgbClr val="000000"/>
                </a:solidFill>
                <a:latin typeface="Georgia" panose="02040502050405020303" pitchFamily="18" charset="0"/>
              </a:rPr>
              <a:t> </a:t>
            </a:r>
            <a:r>
              <a:rPr lang="en-US" sz="1400" dirty="0">
                <a:solidFill>
                  <a:srgbClr val="000000"/>
                </a:solidFill>
                <a:latin typeface="Georgia" panose="02040502050405020303" pitchFamily="18" charset="0"/>
              </a:rPr>
              <a:t>webpage.</a:t>
            </a: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g27b915133ad_0_1"/>
          <p:cNvSpPr txBox="1">
            <a:spLocks noGrp="1"/>
          </p:cNvSpPr>
          <p:nvPr>
            <p:ph type="title"/>
          </p:nvPr>
        </p:nvSpPr>
        <p:spPr>
          <a:xfrm>
            <a:off x="0" y="0"/>
            <a:ext cx="9144000" cy="586605"/>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sz="2800"/>
              <a:t>Standard G.4 (2016) – Deleted (1 of 2)</a:t>
            </a:r>
            <a:endParaRPr sz="2800"/>
          </a:p>
        </p:txBody>
      </p:sp>
      <p:graphicFrame>
        <p:nvGraphicFramePr>
          <p:cNvPr id="369" name="Google Shape;369;g27b915133ad_0_1"/>
          <p:cNvGraphicFramePr/>
          <p:nvPr>
            <p:extLst>
              <p:ext uri="{D42A27DB-BD31-4B8C-83A1-F6EECF244321}">
                <p14:modId xmlns:p14="http://schemas.microsoft.com/office/powerpoint/2010/main" val="2607963138"/>
              </p:ext>
            </p:extLst>
          </p:nvPr>
        </p:nvGraphicFramePr>
        <p:xfrm>
          <a:off x="117650" y="786177"/>
          <a:ext cx="8908700" cy="2913380"/>
        </p:xfrm>
        <a:graphic>
          <a:graphicData uri="http://schemas.openxmlformats.org/drawingml/2006/table">
            <a:tbl>
              <a:tblPr firstRow="1">
                <a:noFill/>
                <a:tableStyleId>{24D357CF-195E-46EC-A0E7-378A8C712D0B}</a:tableStyleId>
              </a:tblPr>
              <a:tblGrid>
                <a:gridCol w="4362475">
                  <a:extLst>
                    <a:ext uri="{9D8B030D-6E8A-4147-A177-3AD203B41FA5}">
                      <a16:colId xmlns:a16="http://schemas.microsoft.com/office/drawing/2014/main" val="20000"/>
                    </a:ext>
                  </a:extLst>
                </a:gridCol>
                <a:gridCol w="4546225">
                  <a:extLst>
                    <a:ext uri="{9D8B030D-6E8A-4147-A177-3AD203B41FA5}">
                      <a16:colId xmlns:a16="http://schemas.microsoft.com/office/drawing/2014/main" val="20001"/>
                    </a:ext>
                  </a:extLst>
                </a:gridCol>
              </a:tblGrid>
              <a:tr h="0">
                <a:tc>
                  <a:txBody>
                    <a:bodyPr/>
                    <a:lstStyle/>
                    <a:p>
                      <a:pPr marL="182880" lvl="0" indent="-18288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B w="12700" cap="flat" cmpd="sng">
                      <a:solidFill>
                        <a:srgbClr val="000000"/>
                      </a:solidFill>
                      <a:prstDash val="solid"/>
                      <a:round/>
                      <a:headEnd type="none" w="sm" len="sm"/>
                      <a:tailEnd type="none" w="sm" len="sm"/>
                    </a:lnB>
                    <a:solidFill>
                      <a:srgbClr val="CCCCCC"/>
                    </a:solidFill>
                  </a:tcPr>
                </a:tc>
                <a:tc>
                  <a:txBody>
                    <a:bodyPr/>
                    <a:lstStyle/>
                    <a:p>
                      <a:pPr marL="658495" lvl="0" indent="-658495" algn="ctr" rtl="0">
                        <a:spcBef>
                          <a:spcPts val="0"/>
                        </a:spcBef>
                        <a:spcAft>
                          <a:spcPts val="0"/>
                        </a:spcAft>
                        <a:buNone/>
                      </a:pPr>
                      <a:r>
                        <a:rPr lang="en-US" sz="1200" b="1">
                          <a:solidFill>
                            <a:srgbClr val="202020"/>
                          </a:solidFill>
                          <a:latin typeface="Georgia"/>
                          <a:ea typeface="Georgia"/>
                          <a:cs typeface="Georgia"/>
                          <a:sym typeface="Georgia"/>
                        </a:rPr>
                        <a:t>2023 SOL</a:t>
                      </a:r>
                      <a:endParaRPr sz="1200" b="1">
                        <a:solidFill>
                          <a:srgbClr val="202020"/>
                        </a:solidFill>
                        <a:latin typeface="Georgia"/>
                        <a:ea typeface="Georgia"/>
                        <a:cs typeface="Georgia"/>
                        <a:sym typeface="Georgia"/>
                      </a:endParaRPr>
                    </a:p>
                  </a:txBody>
                  <a:tcPr marL="73025" marR="73025" marT="63500" marB="63500">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0">
                <a:tc>
                  <a:txBody>
                    <a:bodyPr/>
                    <a:lstStyle/>
                    <a:p>
                      <a:pPr marL="182880" lvl="0" indent="-182880" algn="l" rtl="0">
                        <a:spcBef>
                          <a:spcPts val="0"/>
                        </a:spcBef>
                        <a:spcAft>
                          <a:spcPts val="0"/>
                        </a:spcAft>
                        <a:buNone/>
                      </a:pPr>
                      <a:r>
                        <a:rPr lang="en-US" sz="1000" b="1">
                          <a:latin typeface="Georgia"/>
                          <a:ea typeface="Georgia"/>
                          <a:cs typeface="Georgia"/>
                          <a:sym typeface="Georgia"/>
                        </a:rPr>
                        <a:t>G.4 The student will construct and justify the constructions of</a:t>
                      </a:r>
                      <a:endParaRPr sz="1000" b="1">
                        <a:latin typeface="Georgia"/>
                        <a:ea typeface="Georgia"/>
                        <a:cs typeface="Georgia"/>
                        <a:sym typeface="Georgia"/>
                      </a:endParaRPr>
                    </a:p>
                    <a:p>
                      <a:pPr marL="40005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a line segment congruent to a given line segment; </a:t>
                      </a:r>
                      <a:r>
                        <a:rPr lang="en-US" sz="1000" b="1">
                          <a:solidFill>
                            <a:srgbClr val="980000"/>
                          </a:solidFill>
                          <a:latin typeface="Georgia"/>
                          <a:ea typeface="Georgia"/>
                          <a:cs typeface="Georgia"/>
                          <a:sym typeface="Georgia"/>
                        </a:rPr>
                        <a:t>[Included in G.TR.2 and G.PC.1]</a:t>
                      </a:r>
                      <a:endParaRPr sz="1000" b="1">
                        <a:solidFill>
                          <a:srgbClr val="980000"/>
                        </a:solidFill>
                        <a:latin typeface="Georgia"/>
                        <a:ea typeface="Georgia"/>
                        <a:cs typeface="Georgia"/>
                        <a:sym typeface="Georgia"/>
                      </a:endParaRPr>
                    </a:p>
                    <a:p>
                      <a:pPr marL="40005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the perpendicular bisector of a line segment; </a:t>
                      </a:r>
                      <a:endParaRPr sz="1000" b="1">
                        <a:latin typeface="Georgia"/>
                        <a:ea typeface="Georgia"/>
                        <a:cs typeface="Georgia"/>
                        <a:sym typeface="Georgia"/>
                      </a:endParaRPr>
                    </a:p>
                    <a:p>
                      <a:pPr marL="40005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a perpendicular to a given line from a point not on the line; </a:t>
                      </a:r>
                      <a:r>
                        <a:rPr lang="en-US" sz="1000" b="1">
                          <a:solidFill>
                            <a:srgbClr val="980000"/>
                          </a:solidFill>
                          <a:latin typeface="Georgia"/>
                          <a:ea typeface="Georgia"/>
                          <a:cs typeface="Georgia"/>
                          <a:sym typeface="Georgia"/>
                        </a:rPr>
                        <a:t>[Included in G.TR.2 and G.PC.1]</a:t>
                      </a:r>
                      <a:endParaRPr sz="1000" b="1">
                        <a:solidFill>
                          <a:srgbClr val="980000"/>
                        </a:solidFill>
                        <a:latin typeface="Georgia"/>
                        <a:ea typeface="Georgia"/>
                        <a:cs typeface="Georgia"/>
                        <a:sym typeface="Georgia"/>
                      </a:endParaRPr>
                    </a:p>
                    <a:p>
                      <a:pPr marL="40005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a perpendicular to a given line at a given point on the line; </a:t>
                      </a:r>
                      <a:r>
                        <a:rPr lang="en-US" sz="1000" b="1">
                          <a:solidFill>
                            <a:srgbClr val="980000"/>
                          </a:solidFill>
                          <a:latin typeface="Georgia"/>
                          <a:ea typeface="Georgia"/>
                          <a:cs typeface="Georgia"/>
                          <a:sym typeface="Georgia"/>
                        </a:rPr>
                        <a:t>[Included in G.TR.2 and G.PC.1]</a:t>
                      </a:r>
                      <a:endParaRPr sz="1000" b="1">
                        <a:solidFill>
                          <a:srgbClr val="980000"/>
                        </a:solidFill>
                        <a:latin typeface="Georgia"/>
                        <a:ea typeface="Georgia"/>
                        <a:cs typeface="Georgia"/>
                        <a:sym typeface="Georgia"/>
                      </a:endParaRPr>
                    </a:p>
                    <a:p>
                      <a:pPr marL="228600" lvl="0" indent="0" algn="l" rtl="0">
                        <a:spcBef>
                          <a:spcPts val="0"/>
                        </a:spcBef>
                        <a:spcAft>
                          <a:spcPts val="0"/>
                        </a:spcAft>
                        <a:buNone/>
                      </a:pPr>
                      <a:endParaRPr sz="1000" b="1">
                        <a:latin typeface="Georgia"/>
                        <a:ea typeface="Georgia"/>
                        <a:cs typeface="Georgia"/>
                        <a:sym typeface="Georgia"/>
                      </a:endParaRPr>
                    </a:p>
                    <a:p>
                      <a:pPr marL="685800" lvl="0" indent="-292100" algn="l" rtl="0">
                        <a:spcBef>
                          <a:spcPts val="0"/>
                        </a:spcBef>
                        <a:spcAft>
                          <a:spcPts val="0"/>
                        </a:spcAft>
                        <a:buSzPts val="1000"/>
                        <a:buFont typeface="Georgia"/>
                        <a:buChar char="●"/>
                      </a:pPr>
                      <a:r>
                        <a:rPr lang="en-US" sz="1000">
                          <a:latin typeface="Georgia"/>
                          <a:ea typeface="Georgia"/>
                          <a:cs typeface="Georgia"/>
                          <a:sym typeface="Georgia"/>
                        </a:rPr>
                        <a:t>Construct and justify the constructions of</a:t>
                      </a:r>
                      <a:endParaRPr sz="1000">
                        <a:latin typeface="Georgia"/>
                        <a:ea typeface="Georgia"/>
                        <a:cs typeface="Georgia"/>
                        <a:sym typeface="Georgia"/>
                      </a:endParaRPr>
                    </a:p>
                    <a:p>
                      <a:pPr marL="971550" lvl="2" indent="-292100" algn="l" rtl="0">
                        <a:spcBef>
                          <a:spcPts val="300"/>
                        </a:spcBef>
                        <a:spcAft>
                          <a:spcPts val="0"/>
                        </a:spcAft>
                        <a:buSzPts val="1000"/>
                        <a:buFont typeface="Georgia"/>
                        <a:buChar char="o"/>
                      </a:pPr>
                      <a:r>
                        <a:rPr lang="en-US" sz="1000">
                          <a:latin typeface="Georgia"/>
                          <a:ea typeface="Georgia"/>
                          <a:cs typeface="Georgia"/>
                          <a:sym typeface="Georgia"/>
                        </a:rPr>
                        <a:t>a line segment congruent to a given line segment; (a)</a:t>
                      </a:r>
                      <a:endParaRPr sz="1000">
                        <a:latin typeface="Georgia"/>
                        <a:ea typeface="Georgia"/>
                        <a:cs typeface="Georgia"/>
                        <a:sym typeface="Georgia"/>
                      </a:endParaRPr>
                    </a:p>
                    <a:p>
                      <a:pPr marL="971550" lvl="2" indent="-292100" algn="l" rtl="0">
                        <a:spcBef>
                          <a:spcPts val="0"/>
                        </a:spcBef>
                        <a:spcAft>
                          <a:spcPts val="0"/>
                        </a:spcAft>
                        <a:buSzPts val="1000"/>
                        <a:buFont typeface="Georgia"/>
                        <a:buChar char="o"/>
                      </a:pPr>
                      <a:r>
                        <a:rPr lang="en-US" sz="1000">
                          <a:latin typeface="Georgia"/>
                          <a:ea typeface="Georgia"/>
                          <a:cs typeface="Georgia"/>
                          <a:sym typeface="Georgia"/>
                        </a:rPr>
                        <a:t>the perpendicular bisector of a line segment; (b)</a:t>
                      </a:r>
                      <a:endParaRPr sz="1000">
                        <a:latin typeface="Georgia"/>
                        <a:ea typeface="Georgia"/>
                        <a:cs typeface="Georgia"/>
                        <a:sym typeface="Georgia"/>
                      </a:endParaRPr>
                    </a:p>
                    <a:p>
                      <a:pPr marL="971550" lvl="2" indent="-292100" algn="l" rtl="0">
                        <a:spcBef>
                          <a:spcPts val="0"/>
                        </a:spcBef>
                        <a:spcAft>
                          <a:spcPts val="0"/>
                        </a:spcAft>
                        <a:buSzPts val="1000"/>
                        <a:buFont typeface="Georgia"/>
                        <a:buChar char="o"/>
                      </a:pPr>
                      <a:r>
                        <a:rPr lang="en-US" sz="1000">
                          <a:latin typeface="Georgia"/>
                          <a:ea typeface="Georgia"/>
                          <a:cs typeface="Georgia"/>
                          <a:sym typeface="Georgia"/>
                        </a:rPr>
                        <a:t>a perpendicular to a given line from a point not on the line; (c)</a:t>
                      </a:r>
                      <a:endParaRPr sz="1000">
                        <a:latin typeface="Georgia"/>
                        <a:ea typeface="Georgia"/>
                        <a:cs typeface="Georgia"/>
                        <a:sym typeface="Georgia"/>
                      </a:endParaRPr>
                    </a:p>
                    <a:p>
                      <a:pPr marL="971550" lvl="2" indent="-292100" algn="l" rtl="0">
                        <a:spcBef>
                          <a:spcPts val="0"/>
                        </a:spcBef>
                        <a:spcAft>
                          <a:spcPts val="0"/>
                        </a:spcAft>
                        <a:buSzPts val="1000"/>
                        <a:buFont typeface="Georgia"/>
                        <a:buChar char="o"/>
                      </a:pPr>
                      <a:r>
                        <a:rPr lang="en-US" sz="1000">
                          <a:latin typeface="Georgia"/>
                          <a:ea typeface="Georgia"/>
                          <a:cs typeface="Georgia"/>
                          <a:sym typeface="Georgia"/>
                        </a:rPr>
                        <a:t>a perpendicular to a given line at a given point on the line; (d)</a:t>
                      </a:r>
                      <a:endParaRPr sz="1000">
                        <a:solidFill>
                          <a:srgbClr val="202020"/>
                        </a:solidFill>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300"/>
                        </a:spcAft>
                        <a:buNone/>
                      </a:pPr>
                      <a:endParaRPr sz="1000" b="1" dirty="0">
                        <a:solidFill>
                          <a:srgbClr val="202020"/>
                        </a:solidFill>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70" name="Google Shape;370;g27b915133ad_0_1"/>
          <p:cNvSpPr/>
          <p:nvPr/>
        </p:nvSpPr>
        <p:spPr>
          <a:xfrm>
            <a:off x="0" y="4438800"/>
            <a:ext cx="9144000" cy="7047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000" u="sng">
                <a:solidFill>
                  <a:schemeClr val="lt1"/>
                </a:solidFill>
                <a:latin typeface="Georgia"/>
                <a:ea typeface="Georgia"/>
                <a:cs typeface="Georgia"/>
                <a:sym typeface="Georgia"/>
              </a:rPr>
              <a:t>Revisions</a:t>
            </a:r>
            <a:r>
              <a:rPr lang="en-US" sz="1000">
                <a:solidFill>
                  <a:schemeClr val="lt1"/>
                </a:solidFill>
                <a:latin typeface="Georgia"/>
                <a:ea typeface="Georgia"/>
                <a:cs typeface="Georgia"/>
                <a:sym typeface="Georgia"/>
              </a:rPr>
              <a:t>:</a:t>
            </a: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The 2016 G.4 standard addressing constructions is no longer a standalone standard and instead has been included in other 2023 Geometry standards where the skills may be used. Specific constructions  from SOL G.4 a-g will be included in G.TR.2 and G.PC.1. </a:t>
            </a:r>
          </a:p>
        </p:txBody>
      </p:sp>
      <p:pic>
        <p:nvPicPr>
          <p:cNvPr id="2" name="Recorded Sound" descr="audio icon">
            <a:hlinkClick r:id="" action="ppaction://media"/>
            <a:extLst>
              <a:ext uri="{FF2B5EF4-FFF2-40B4-BE49-F238E27FC236}">
                <a16:creationId xmlns:a16="http://schemas.microsoft.com/office/drawing/2014/main" id="{3C1B0DBB-79D5-CFB0-A5F9-7E876A0B1D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62000" y="3946928"/>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2797691ddee_0_31"/>
          <p:cNvSpPr txBox="1">
            <a:spLocks noGrp="1"/>
          </p:cNvSpPr>
          <p:nvPr>
            <p:ph type="title"/>
          </p:nvPr>
        </p:nvSpPr>
        <p:spPr>
          <a:xfrm>
            <a:off x="0" y="0"/>
            <a:ext cx="9144000" cy="694200"/>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sz="2800"/>
              <a:t>Standard G.4 (2016) – Deleted (2 of 2)</a:t>
            </a:r>
            <a:endParaRPr sz="2800"/>
          </a:p>
        </p:txBody>
      </p:sp>
      <p:graphicFrame>
        <p:nvGraphicFramePr>
          <p:cNvPr id="376" name="Google Shape;376;g2797691ddee_0_31"/>
          <p:cNvGraphicFramePr/>
          <p:nvPr>
            <p:extLst>
              <p:ext uri="{D42A27DB-BD31-4B8C-83A1-F6EECF244321}">
                <p14:modId xmlns:p14="http://schemas.microsoft.com/office/powerpoint/2010/main" val="1822871152"/>
              </p:ext>
            </p:extLst>
          </p:nvPr>
        </p:nvGraphicFramePr>
        <p:xfrm>
          <a:off x="112700" y="1056000"/>
          <a:ext cx="8908700" cy="2913380"/>
        </p:xfrm>
        <a:graphic>
          <a:graphicData uri="http://schemas.openxmlformats.org/drawingml/2006/table">
            <a:tbl>
              <a:tblPr firstRow="1">
                <a:noFill/>
                <a:tableStyleId>{24D357CF-195E-46EC-A0E7-378A8C712D0B}</a:tableStyleId>
              </a:tblPr>
              <a:tblGrid>
                <a:gridCol w="4362475">
                  <a:extLst>
                    <a:ext uri="{9D8B030D-6E8A-4147-A177-3AD203B41FA5}">
                      <a16:colId xmlns:a16="http://schemas.microsoft.com/office/drawing/2014/main" val="20000"/>
                    </a:ext>
                  </a:extLst>
                </a:gridCol>
                <a:gridCol w="4546225">
                  <a:extLst>
                    <a:ext uri="{9D8B030D-6E8A-4147-A177-3AD203B41FA5}">
                      <a16:colId xmlns:a16="http://schemas.microsoft.com/office/drawing/2014/main" val="20001"/>
                    </a:ext>
                  </a:extLst>
                </a:gridCol>
              </a:tblGrid>
              <a:tr h="0">
                <a:tc>
                  <a:txBody>
                    <a:bodyPr/>
                    <a:lstStyle/>
                    <a:p>
                      <a:pPr marL="182880" lvl="0" indent="-18288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B w="12700" cap="flat" cmpd="sng">
                      <a:solidFill>
                        <a:srgbClr val="000000"/>
                      </a:solidFill>
                      <a:prstDash val="solid"/>
                      <a:round/>
                      <a:headEnd type="none" w="sm" len="sm"/>
                      <a:tailEnd type="none" w="sm" len="sm"/>
                    </a:lnB>
                    <a:solidFill>
                      <a:srgbClr val="CCCCCC"/>
                    </a:solidFill>
                  </a:tcPr>
                </a:tc>
                <a:tc>
                  <a:txBody>
                    <a:bodyPr/>
                    <a:lstStyle/>
                    <a:p>
                      <a:pPr marL="658495" lvl="0" indent="-658495" algn="ctr" rtl="0">
                        <a:spcBef>
                          <a:spcPts val="0"/>
                        </a:spcBef>
                        <a:spcAft>
                          <a:spcPts val="0"/>
                        </a:spcAft>
                        <a:buNone/>
                      </a:pPr>
                      <a:r>
                        <a:rPr lang="en-US" sz="1200" b="1">
                          <a:solidFill>
                            <a:srgbClr val="202020"/>
                          </a:solidFill>
                          <a:latin typeface="Georgia"/>
                          <a:ea typeface="Georgia"/>
                          <a:cs typeface="Georgia"/>
                          <a:sym typeface="Georgia"/>
                        </a:rPr>
                        <a:t>2023 SOL</a:t>
                      </a:r>
                      <a:endParaRPr sz="1200" b="1">
                        <a:solidFill>
                          <a:srgbClr val="202020"/>
                        </a:solidFill>
                        <a:latin typeface="Georgia"/>
                        <a:ea typeface="Georgia"/>
                        <a:cs typeface="Georgia"/>
                        <a:sym typeface="Georgia"/>
                      </a:endParaRPr>
                    </a:p>
                  </a:txBody>
                  <a:tcPr marL="73025" marR="73025" marT="63500" marB="63500">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0">
                <a:tc>
                  <a:txBody>
                    <a:bodyPr/>
                    <a:lstStyle/>
                    <a:p>
                      <a:pPr marL="182880" lvl="0" indent="-182880" algn="l" rtl="0">
                        <a:spcBef>
                          <a:spcPts val="0"/>
                        </a:spcBef>
                        <a:spcAft>
                          <a:spcPts val="0"/>
                        </a:spcAft>
                        <a:buNone/>
                      </a:pPr>
                      <a:r>
                        <a:rPr lang="en-US" sz="1000" b="1">
                          <a:latin typeface="Georgia"/>
                          <a:ea typeface="Georgia"/>
                          <a:cs typeface="Georgia"/>
                          <a:sym typeface="Georgia"/>
                        </a:rPr>
                        <a:t>G.4 The student will construct and justify the constructions of</a:t>
                      </a:r>
                      <a:endParaRPr sz="1000" b="1">
                        <a:solidFill>
                          <a:srgbClr val="980000"/>
                        </a:solidFill>
                        <a:latin typeface="Georgia"/>
                        <a:ea typeface="Georgia"/>
                        <a:cs typeface="Georgia"/>
                        <a:sym typeface="Georgia"/>
                      </a:endParaRPr>
                    </a:p>
                    <a:p>
                      <a:pPr marL="400050" lvl="0" indent="-244475" algn="l" rtl="0">
                        <a:spcBef>
                          <a:spcPts val="0"/>
                        </a:spcBef>
                        <a:spcAft>
                          <a:spcPts val="0"/>
                        </a:spcAft>
                        <a:buSzPts val="1000"/>
                        <a:buFont typeface="Georgia"/>
                        <a:buAutoNum type="alphaLcParenR" startAt="5"/>
                      </a:pPr>
                      <a:r>
                        <a:rPr lang="en-US" sz="1000" b="1">
                          <a:latin typeface="Georgia"/>
                          <a:ea typeface="Georgia"/>
                          <a:cs typeface="Georgia"/>
                          <a:sym typeface="Georgia"/>
                        </a:rPr>
                        <a:t>the bisector of a given angle; </a:t>
                      </a:r>
                      <a:r>
                        <a:rPr lang="en-US" sz="1000" b="1">
                          <a:solidFill>
                            <a:srgbClr val="980000"/>
                          </a:solidFill>
                          <a:latin typeface="Georgia"/>
                          <a:ea typeface="Georgia"/>
                          <a:cs typeface="Georgia"/>
                          <a:sym typeface="Georgia"/>
                        </a:rPr>
                        <a:t>[Included in G.PC.1]</a:t>
                      </a:r>
                      <a:endParaRPr sz="1000" b="1">
                        <a:solidFill>
                          <a:srgbClr val="980000"/>
                        </a:solidFill>
                        <a:latin typeface="Georgia"/>
                        <a:ea typeface="Georgia"/>
                        <a:cs typeface="Georgia"/>
                        <a:sym typeface="Georgia"/>
                      </a:endParaRPr>
                    </a:p>
                    <a:p>
                      <a:pPr marL="400050" lvl="0" indent="-244475" algn="l" rtl="0">
                        <a:spcBef>
                          <a:spcPts val="0"/>
                        </a:spcBef>
                        <a:spcAft>
                          <a:spcPts val="0"/>
                        </a:spcAft>
                        <a:buSzPts val="1000"/>
                        <a:buFont typeface="Georgia"/>
                        <a:buAutoNum type="alphaLcParenR" startAt="5"/>
                      </a:pPr>
                      <a:r>
                        <a:rPr lang="en-US" sz="1000" b="1">
                          <a:latin typeface="Georgia"/>
                          <a:ea typeface="Georgia"/>
                          <a:cs typeface="Georgia"/>
                          <a:sym typeface="Georgia"/>
                        </a:rPr>
                        <a:t>an angle congruent to a given angle; </a:t>
                      </a:r>
                      <a:r>
                        <a:rPr lang="en-US" sz="1000" b="1">
                          <a:solidFill>
                            <a:srgbClr val="980000"/>
                          </a:solidFill>
                          <a:latin typeface="Georgia"/>
                          <a:ea typeface="Georgia"/>
                          <a:cs typeface="Georgia"/>
                          <a:sym typeface="Georgia"/>
                        </a:rPr>
                        <a:t>[Included in G.TR.2 and G.PC.1]</a:t>
                      </a:r>
                      <a:endParaRPr sz="1000" b="1">
                        <a:solidFill>
                          <a:srgbClr val="980000"/>
                        </a:solidFill>
                        <a:latin typeface="Georgia"/>
                        <a:ea typeface="Georgia"/>
                        <a:cs typeface="Georgia"/>
                        <a:sym typeface="Georgia"/>
                      </a:endParaRPr>
                    </a:p>
                    <a:p>
                      <a:pPr marL="400050" lvl="0" indent="-244475" algn="l" rtl="0">
                        <a:spcBef>
                          <a:spcPts val="0"/>
                        </a:spcBef>
                        <a:spcAft>
                          <a:spcPts val="0"/>
                        </a:spcAft>
                        <a:buSzPts val="1000"/>
                        <a:buFont typeface="Georgia"/>
                        <a:buAutoNum type="alphaLcParenR" startAt="5"/>
                      </a:pPr>
                      <a:r>
                        <a:rPr lang="en-US" sz="1000" b="1">
                          <a:latin typeface="Georgia"/>
                          <a:ea typeface="Georgia"/>
                          <a:cs typeface="Georgia"/>
                          <a:sym typeface="Georgia"/>
                        </a:rPr>
                        <a:t>a line parallel to a given line through a point not on the line; and  </a:t>
                      </a:r>
                      <a:r>
                        <a:rPr lang="en-US" sz="1000" b="1">
                          <a:solidFill>
                            <a:srgbClr val="980000"/>
                          </a:solidFill>
                          <a:latin typeface="Georgia"/>
                          <a:ea typeface="Georgia"/>
                          <a:cs typeface="Georgia"/>
                          <a:sym typeface="Georgia"/>
                        </a:rPr>
                        <a:t>[Included in G.PC.1]</a:t>
                      </a:r>
                      <a:endParaRPr sz="1000" b="1">
                        <a:solidFill>
                          <a:srgbClr val="980000"/>
                        </a:solidFill>
                        <a:latin typeface="Georgia"/>
                        <a:ea typeface="Georgia"/>
                        <a:cs typeface="Georgia"/>
                        <a:sym typeface="Georgia"/>
                      </a:endParaRPr>
                    </a:p>
                    <a:p>
                      <a:pPr marL="400050" lvl="0" indent="-244475" algn="l" rtl="0">
                        <a:spcBef>
                          <a:spcPts val="0"/>
                        </a:spcBef>
                        <a:spcAft>
                          <a:spcPts val="0"/>
                        </a:spcAft>
                        <a:buSzPts val="1000"/>
                        <a:buFont typeface="Georgia"/>
                        <a:buAutoNum type="alphaLcParenR" startAt="5"/>
                      </a:pPr>
                      <a:r>
                        <a:rPr lang="en-US" sz="1000" b="1">
                          <a:latin typeface="Georgia"/>
                          <a:ea typeface="Georgia"/>
                          <a:cs typeface="Georgia"/>
                          <a:sym typeface="Georgia"/>
                        </a:rPr>
                        <a:t>an equilateral triangle, a square, and a regular hexagon inscribed in a circle. </a:t>
                      </a:r>
                      <a:r>
                        <a:rPr lang="en-US" sz="1000" b="1">
                          <a:solidFill>
                            <a:srgbClr val="980000"/>
                          </a:solidFill>
                          <a:latin typeface="Georgia"/>
                          <a:ea typeface="Georgia"/>
                          <a:cs typeface="Georgia"/>
                          <a:sym typeface="Georgia"/>
                        </a:rPr>
                        <a:t>[Deleted]</a:t>
                      </a:r>
                      <a:endParaRPr sz="1000" b="1">
                        <a:solidFill>
                          <a:srgbClr val="980000"/>
                        </a:solidFill>
                        <a:latin typeface="Georgia"/>
                        <a:ea typeface="Georgia"/>
                        <a:cs typeface="Georgia"/>
                        <a:sym typeface="Georgia"/>
                      </a:endParaRPr>
                    </a:p>
                    <a:p>
                      <a:pPr marL="228600" lvl="0" indent="0" algn="l" rtl="0">
                        <a:spcBef>
                          <a:spcPts val="0"/>
                        </a:spcBef>
                        <a:spcAft>
                          <a:spcPts val="0"/>
                        </a:spcAft>
                        <a:buNone/>
                      </a:pPr>
                      <a:endParaRPr sz="1000" b="1">
                        <a:latin typeface="Georgia"/>
                        <a:ea typeface="Georgia"/>
                        <a:cs typeface="Georgia"/>
                        <a:sym typeface="Georgia"/>
                      </a:endParaRPr>
                    </a:p>
                    <a:p>
                      <a:pPr marL="685800" lvl="0" indent="-292100" algn="l" rtl="0">
                        <a:spcBef>
                          <a:spcPts val="0"/>
                        </a:spcBef>
                        <a:spcAft>
                          <a:spcPts val="0"/>
                        </a:spcAft>
                        <a:buSzPts val="1000"/>
                        <a:buFont typeface="Georgia"/>
                        <a:buChar char="●"/>
                      </a:pPr>
                      <a:r>
                        <a:rPr lang="en-US" sz="1000">
                          <a:latin typeface="Georgia"/>
                          <a:ea typeface="Georgia"/>
                          <a:cs typeface="Georgia"/>
                          <a:sym typeface="Georgia"/>
                        </a:rPr>
                        <a:t>Construct and justify the constructions of</a:t>
                      </a:r>
                      <a:endParaRPr sz="1000">
                        <a:latin typeface="Georgia"/>
                        <a:ea typeface="Georgia"/>
                        <a:cs typeface="Georgia"/>
                        <a:sym typeface="Georgia"/>
                      </a:endParaRPr>
                    </a:p>
                    <a:p>
                      <a:pPr marL="971550" lvl="2" indent="-292100" algn="l" rtl="0">
                        <a:spcBef>
                          <a:spcPts val="300"/>
                        </a:spcBef>
                        <a:spcAft>
                          <a:spcPts val="0"/>
                        </a:spcAft>
                        <a:buSzPts val="1000"/>
                        <a:buFont typeface="Georgia"/>
                        <a:buChar char="o"/>
                      </a:pPr>
                      <a:r>
                        <a:rPr lang="en-US" sz="1000">
                          <a:latin typeface="Georgia"/>
                          <a:ea typeface="Georgia"/>
                          <a:cs typeface="Georgia"/>
                          <a:sym typeface="Georgia"/>
                        </a:rPr>
                        <a:t>the bisector of a given angle; (e)</a:t>
                      </a:r>
                      <a:endParaRPr sz="1000">
                        <a:latin typeface="Georgia"/>
                        <a:ea typeface="Georgia"/>
                        <a:cs typeface="Georgia"/>
                        <a:sym typeface="Georgia"/>
                      </a:endParaRPr>
                    </a:p>
                    <a:p>
                      <a:pPr marL="971550" lvl="2" indent="-292100" algn="l" rtl="0">
                        <a:spcBef>
                          <a:spcPts val="0"/>
                        </a:spcBef>
                        <a:spcAft>
                          <a:spcPts val="0"/>
                        </a:spcAft>
                        <a:buSzPts val="1000"/>
                        <a:buFont typeface="Georgia"/>
                        <a:buChar char="o"/>
                      </a:pPr>
                      <a:r>
                        <a:rPr lang="en-US" sz="1000">
                          <a:latin typeface="Georgia"/>
                          <a:ea typeface="Georgia"/>
                          <a:cs typeface="Georgia"/>
                          <a:sym typeface="Georgia"/>
                        </a:rPr>
                        <a:t>an angle congruent to a given angle; (f)</a:t>
                      </a:r>
                      <a:endParaRPr sz="1000">
                        <a:latin typeface="Georgia"/>
                        <a:ea typeface="Georgia"/>
                        <a:cs typeface="Georgia"/>
                        <a:sym typeface="Georgia"/>
                      </a:endParaRPr>
                    </a:p>
                    <a:p>
                      <a:pPr marL="971550" lvl="2" indent="-292100" algn="l" rtl="0">
                        <a:spcBef>
                          <a:spcPts val="0"/>
                        </a:spcBef>
                        <a:spcAft>
                          <a:spcPts val="0"/>
                        </a:spcAft>
                        <a:buSzPts val="1000"/>
                        <a:buFont typeface="Georgia"/>
                        <a:buChar char="o"/>
                      </a:pPr>
                      <a:r>
                        <a:rPr lang="en-US" sz="1000">
                          <a:latin typeface="Georgia"/>
                          <a:ea typeface="Georgia"/>
                          <a:cs typeface="Georgia"/>
                          <a:sym typeface="Georgia"/>
                        </a:rPr>
                        <a:t>a line parallel to a given line through a point not on the given line; (g) and</a:t>
                      </a:r>
                      <a:endParaRPr sz="1000">
                        <a:latin typeface="Georgia"/>
                        <a:ea typeface="Georgia"/>
                        <a:cs typeface="Georgia"/>
                        <a:sym typeface="Georgia"/>
                      </a:endParaRPr>
                    </a:p>
                    <a:p>
                      <a:pPr marL="971550" lvl="2" indent="-292100" algn="l" rtl="0">
                        <a:spcBef>
                          <a:spcPts val="0"/>
                        </a:spcBef>
                        <a:spcAft>
                          <a:spcPts val="300"/>
                        </a:spcAft>
                        <a:buSzPts val="1000"/>
                        <a:buFont typeface="Georgia"/>
                        <a:buChar char="o"/>
                      </a:pPr>
                      <a:r>
                        <a:rPr lang="en-US" sz="1000">
                          <a:latin typeface="Georgia"/>
                          <a:ea typeface="Georgia"/>
                          <a:cs typeface="Georgia"/>
                          <a:sym typeface="Georgia"/>
                        </a:rPr>
                        <a:t>an equilateral triangle, a square, and a regular hexagon inscribed in a circle. (h)</a:t>
                      </a:r>
                      <a:endParaRPr sz="1000">
                        <a:solidFill>
                          <a:srgbClr val="202020"/>
                        </a:solidFill>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300"/>
                        </a:spcAft>
                        <a:buNone/>
                      </a:pPr>
                      <a:endParaRPr sz="1000" b="1" dirty="0">
                        <a:solidFill>
                          <a:srgbClr val="202020"/>
                        </a:solidFill>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77" name="Google Shape;377;g2797691ddee_0_31"/>
          <p:cNvSpPr/>
          <p:nvPr/>
        </p:nvSpPr>
        <p:spPr>
          <a:xfrm>
            <a:off x="0" y="4449275"/>
            <a:ext cx="9144000" cy="6942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000" u="sng">
                <a:solidFill>
                  <a:schemeClr val="lt1"/>
                </a:solidFill>
                <a:latin typeface="Georgia"/>
                <a:ea typeface="Georgia"/>
                <a:cs typeface="Georgia"/>
                <a:sym typeface="Georgia"/>
              </a:rPr>
              <a:t>Revisions</a:t>
            </a:r>
            <a:r>
              <a:rPr lang="en-US" sz="1000">
                <a:solidFill>
                  <a:schemeClr val="lt1"/>
                </a:solidFill>
                <a:latin typeface="Georgia"/>
                <a:ea typeface="Georgia"/>
                <a:cs typeface="Georgia"/>
                <a:sym typeface="Georgia"/>
              </a:rPr>
              <a:t>:</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The 2016 G.4 standard addressing constructions is no longer a standalone standard and instead has been included in other 2023 Geometry standards where the skills may be used. Specific constructions  from SOL G.4 a-g will be included in G.TR.2 and G.PC.1. </a:t>
            </a: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SOL G.4h will be deleted.</a:t>
            </a:r>
          </a:p>
        </p:txBody>
      </p:sp>
      <p:pic>
        <p:nvPicPr>
          <p:cNvPr id="2" name="Recorded Sound" descr="audio icon">
            <a:hlinkClick r:id="" action="ppaction://media"/>
            <a:extLst>
              <a:ext uri="{FF2B5EF4-FFF2-40B4-BE49-F238E27FC236}">
                <a16:creationId xmlns:a16="http://schemas.microsoft.com/office/drawing/2014/main" id="{790F5C3D-6D7D-C92C-E4F4-D08C669DDD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9200" y="408885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g1e5fa75be59_0_22"/>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a:t>Triangles</a:t>
            </a:r>
            <a:endParaRPr b="1"/>
          </a:p>
        </p:txBody>
      </p:sp>
      <p:pic>
        <p:nvPicPr>
          <p:cNvPr id="2" name="Recorded Sound" descr="audio icon">
            <a:hlinkClick r:id="" action="ppaction://media"/>
            <a:extLst>
              <a:ext uri="{FF2B5EF4-FFF2-40B4-BE49-F238E27FC236}">
                <a16:creationId xmlns:a16="http://schemas.microsoft.com/office/drawing/2014/main" id="{9A69BEBE-D1ED-550A-73C7-CB4A351B06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54000" y="411855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2797691ddee_0_45"/>
          <p:cNvSpPr txBox="1">
            <a:spLocks noGrp="1"/>
          </p:cNvSpPr>
          <p:nvPr>
            <p:ph type="title"/>
          </p:nvPr>
        </p:nvSpPr>
        <p:spPr>
          <a:xfrm>
            <a:off x="0" y="0"/>
            <a:ext cx="9144000" cy="652072"/>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sz="2800"/>
              <a:t>Standard G.5 (2016) - Standard G.TR.1 (2023)</a:t>
            </a:r>
            <a:endParaRPr sz="2800"/>
          </a:p>
        </p:txBody>
      </p:sp>
      <p:graphicFrame>
        <p:nvGraphicFramePr>
          <p:cNvPr id="383" name="Google Shape;383;g2797691ddee_0_45"/>
          <p:cNvGraphicFramePr/>
          <p:nvPr>
            <p:extLst>
              <p:ext uri="{D42A27DB-BD31-4B8C-83A1-F6EECF244321}">
                <p14:modId xmlns:p14="http://schemas.microsoft.com/office/powerpoint/2010/main" val="2288443904"/>
              </p:ext>
            </p:extLst>
          </p:nvPr>
        </p:nvGraphicFramePr>
        <p:xfrm>
          <a:off x="102175" y="838642"/>
          <a:ext cx="8992850" cy="3637280"/>
        </p:xfrm>
        <a:graphic>
          <a:graphicData uri="http://schemas.openxmlformats.org/drawingml/2006/table">
            <a:tbl>
              <a:tblPr firstRow="1">
                <a:noFill/>
                <a:tableStyleId>{24D357CF-195E-46EC-A0E7-378A8C712D0B}</a:tableStyleId>
              </a:tblPr>
              <a:tblGrid>
                <a:gridCol w="4403675">
                  <a:extLst>
                    <a:ext uri="{9D8B030D-6E8A-4147-A177-3AD203B41FA5}">
                      <a16:colId xmlns:a16="http://schemas.microsoft.com/office/drawing/2014/main" val="20000"/>
                    </a:ext>
                  </a:extLst>
                </a:gridCol>
                <a:gridCol w="4589175">
                  <a:extLst>
                    <a:ext uri="{9D8B030D-6E8A-4147-A177-3AD203B41FA5}">
                      <a16:colId xmlns:a16="http://schemas.microsoft.com/office/drawing/2014/main" val="20001"/>
                    </a:ext>
                  </a:extLst>
                </a:gridCol>
              </a:tblGrid>
              <a:tr h="0">
                <a:tc>
                  <a:txBody>
                    <a:bodyPr/>
                    <a:lstStyle/>
                    <a:p>
                      <a:pPr marL="182880" lvl="0" indent="-18288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B w="12700" cap="flat" cmpd="sng">
                      <a:solidFill>
                        <a:srgbClr val="000000"/>
                      </a:solidFill>
                      <a:prstDash val="solid"/>
                      <a:round/>
                      <a:headEnd type="none" w="sm" len="sm"/>
                      <a:tailEnd type="none" w="sm" len="sm"/>
                    </a:lnB>
                    <a:solidFill>
                      <a:srgbClr val="CCCCCC"/>
                    </a:solidFill>
                  </a:tcPr>
                </a:tc>
                <a:tc>
                  <a:txBody>
                    <a:bodyPr/>
                    <a:lstStyle/>
                    <a:p>
                      <a:pPr marL="658495" lvl="0" indent="-658495" algn="ctr" rtl="0">
                        <a:spcBef>
                          <a:spcPts val="0"/>
                        </a:spcBef>
                        <a:spcAft>
                          <a:spcPts val="0"/>
                        </a:spcAft>
                        <a:buNone/>
                      </a:pPr>
                      <a:r>
                        <a:rPr lang="en-US" sz="1200" b="1">
                          <a:solidFill>
                            <a:srgbClr val="202020"/>
                          </a:solidFill>
                          <a:latin typeface="Georgia"/>
                          <a:ea typeface="Georgia"/>
                          <a:cs typeface="Georgia"/>
                          <a:sym typeface="Georgia"/>
                        </a:rPr>
                        <a:t>2023 SOL</a:t>
                      </a:r>
                      <a:endParaRPr sz="1200" b="1">
                        <a:solidFill>
                          <a:srgbClr val="202020"/>
                        </a:solidFill>
                        <a:latin typeface="Georgia"/>
                        <a:ea typeface="Georgia"/>
                        <a:cs typeface="Georgia"/>
                        <a:sym typeface="Georgia"/>
                      </a:endParaRPr>
                    </a:p>
                  </a:txBody>
                  <a:tcPr marL="73025" marR="73025" marT="63500" marB="63500">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0">
                <a:tc>
                  <a:txBody>
                    <a:bodyPr/>
                    <a:lstStyle/>
                    <a:p>
                      <a:pPr marL="182880" lvl="0" indent="-182880" algn="l" rtl="0">
                        <a:spcBef>
                          <a:spcPts val="0"/>
                        </a:spcBef>
                        <a:spcAft>
                          <a:spcPts val="0"/>
                        </a:spcAft>
                        <a:buNone/>
                      </a:pPr>
                      <a:r>
                        <a:rPr lang="en-US" sz="1000" b="1">
                          <a:latin typeface="Georgia"/>
                          <a:ea typeface="Georgia"/>
                          <a:cs typeface="Georgia"/>
                          <a:sym typeface="Georgia"/>
                        </a:rPr>
                        <a:t>G.5 The student, given information concerning the lengths of sides and/or measures of angles in triangles, will solve problems, including practical problems. This will include</a:t>
                      </a:r>
                      <a:endParaRPr sz="1000" b="1">
                        <a:latin typeface="Georgia"/>
                        <a:ea typeface="Georgia"/>
                        <a:cs typeface="Georgia"/>
                        <a:sym typeface="Georgia"/>
                      </a:endParaRPr>
                    </a:p>
                    <a:p>
                      <a:pPr marL="4572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ordering the sides by length, given angle measures;</a:t>
                      </a:r>
                      <a:endParaRPr sz="1000" b="1">
                        <a:latin typeface="Georgia"/>
                        <a:ea typeface="Georgia"/>
                        <a:cs typeface="Georgia"/>
                        <a:sym typeface="Georgia"/>
                      </a:endParaRPr>
                    </a:p>
                    <a:p>
                      <a:pPr marL="4572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ordering the angles by degree measure, given side lengths;</a:t>
                      </a:r>
                      <a:endParaRPr sz="1000" b="1">
                        <a:latin typeface="Georgia"/>
                        <a:ea typeface="Georgia"/>
                        <a:cs typeface="Georgia"/>
                        <a:sym typeface="Georgia"/>
                      </a:endParaRPr>
                    </a:p>
                    <a:p>
                      <a:pPr marL="4572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determining whether a triangle exists; and</a:t>
                      </a:r>
                      <a:endParaRPr sz="1000" b="1">
                        <a:latin typeface="Georgia"/>
                        <a:ea typeface="Georgia"/>
                        <a:cs typeface="Georgia"/>
                        <a:sym typeface="Georgia"/>
                      </a:endParaRPr>
                    </a:p>
                    <a:p>
                      <a:pPr marL="4572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determining the range in which the length of the third side must lie.</a:t>
                      </a:r>
                      <a:endParaRPr sz="1000" b="1">
                        <a:latin typeface="Georgia"/>
                        <a:ea typeface="Georgia"/>
                        <a:cs typeface="Georgia"/>
                        <a:sym typeface="Georgia"/>
                      </a:endParaRPr>
                    </a:p>
                    <a:p>
                      <a:pPr marL="182880" lvl="0" indent="0" algn="l" rtl="0">
                        <a:spcBef>
                          <a:spcPts val="0"/>
                        </a:spcBef>
                        <a:spcAft>
                          <a:spcPts val="0"/>
                        </a:spcAft>
                        <a:buNone/>
                      </a:pPr>
                      <a:endParaRPr sz="1000" b="1">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Given information about the lengths of sides and/or measures of angles in triangles, solve problems, including practical problems. (a, b, c, d)</a:t>
                      </a:r>
                      <a:endParaRPr sz="1000">
                        <a:latin typeface="Georgia"/>
                        <a:ea typeface="Georgia"/>
                        <a:cs typeface="Georgia"/>
                        <a:sym typeface="Georgia"/>
                      </a:endParaRPr>
                    </a:p>
                    <a:p>
                      <a:pPr marL="457200" lvl="0" indent="-292100" algn="l" rtl="0">
                        <a:spcBef>
                          <a:spcPts val="300"/>
                        </a:spcBef>
                        <a:spcAft>
                          <a:spcPts val="0"/>
                        </a:spcAft>
                        <a:buSzPts val="1000"/>
                        <a:buFont typeface="Georgia"/>
                        <a:buChar char="●"/>
                      </a:pPr>
                      <a:r>
                        <a:rPr lang="en-US" sz="1000">
                          <a:latin typeface="Georgia"/>
                          <a:ea typeface="Georgia"/>
                          <a:cs typeface="Georgia"/>
                          <a:sym typeface="Georgia"/>
                        </a:rPr>
                        <a:t>Order the sides of a triangle by their lengths when given information about the measures of the angles. (a)</a:t>
                      </a:r>
                      <a:endParaRPr sz="1000">
                        <a:latin typeface="Georgia"/>
                        <a:ea typeface="Georgia"/>
                        <a:cs typeface="Georgia"/>
                        <a:sym typeface="Georgia"/>
                      </a:endParaRPr>
                    </a:p>
                    <a:p>
                      <a:pPr marL="457200" lvl="0" indent="-292100" algn="l" rtl="0">
                        <a:spcBef>
                          <a:spcPts val="300"/>
                        </a:spcBef>
                        <a:spcAft>
                          <a:spcPts val="0"/>
                        </a:spcAft>
                        <a:buSzPts val="1000"/>
                        <a:buFont typeface="Georgia"/>
                        <a:buChar char="●"/>
                      </a:pPr>
                      <a:r>
                        <a:rPr lang="en-US" sz="1000">
                          <a:latin typeface="Georgia"/>
                          <a:ea typeface="Georgia"/>
                          <a:cs typeface="Georgia"/>
                          <a:sym typeface="Georgia"/>
                        </a:rPr>
                        <a:t>Order the angles of a triangle by their measures when given information about the lengths of the sides. (b)</a:t>
                      </a:r>
                      <a:endParaRPr sz="1000">
                        <a:latin typeface="Georgia"/>
                        <a:ea typeface="Georgia"/>
                        <a:cs typeface="Georgia"/>
                        <a:sym typeface="Georgia"/>
                      </a:endParaRPr>
                    </a:p>
                    <a:p>
                      <a:pPr marL="457200" lvl="0" indent="-292100" algn="l" rtl="0">
                        <a:spcBef>
                          <a:spcPts val="300"/>
                        </a:spcBef>
                        <a:spcAft>
                          <a:spcPts val="0"/>
                        </a:spcAft>
                        <a:buSzPts val="1000"/>
                        <a:buFont typeface="Georgia"/>
                        <a:buChar char="●"/>
                      </a:pPr>
                      <a:r>
                        <a:rPr lang="en-US" sz="1000">
                          <a:latin typeface="Georgia"/>
                          <a:ea typeface="Georgia"/>
                          <a:cs typeface="Georgia"/>
                          <a:sym typeface="Georgia"/>
                        </a:rPr>
                        <a:t>Given the lengths of three segments, determine whether a triangle could be formed. (c)</a:t>
                      </a:r>
                      <a:endParaRPr sz="1000">
                        <a:latin typeface="Georgia"/>
                        <a:ea typeface="Georgia"/>
                        <a:cs typeface="Georgia"/>
                        <a:sym typeface="Georgia"/>
                      </a:endParaRPr>
                    </a:p>
                    <a:p>
                      <a:pPr marL="457200" lvl="0" indent="-292100" algn="l" rtl="0">
                        <a:spcBef>
                          <a:spcPts val="300"/>
                        </a:spcBef>
                        <a:spcAft>
                          <a:spcPts val="300"/>
                        </a:spcAft>
                        <a:buSzPts val="1000"/>
                        <a:buFont typeface="Georgia"/>
                        <a:buChar char="●"/>
                      </a:pPr>
                      <a:r>
                        <a:rPr lang="en-US" sz="1000">
                          <a:latin typeface="Georgia"/>
                          <a:ea typeface="Georgia"/>
                          <a:cs typeface="Georgia"/>
                          <a:sym typeface="Georgia"/>
                        </a:rPr>
                        <a:t>Given the lengths of two sides of a triangle, determine the range in which the length of the third side must lie. (d)</a:t>
                      </a:r>
                      <a:endParaRPr sz="10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67055" lvl="0" indent="-567055" algn="l" rtl="0">
                        <a:spcBef>
                          <a:spcPts val="0"/>
                        </a:spcBef>
                        <a:spcAft>
                          <a:spcPts val="0"/>
                        </a:spcAft>
                        <a:buNone/>
                      </a:pPr>
                      <a:r>
                        <a:rPr lang="en-US" sz="1000" b="1" dirty="0">
                          <a:solidFill>
                            <a:srgbClr val="202020"/>
                          </a:solidFill>
                          <a:latin typeface="Georgia"/>
                          <a:ea typeface="Georgia"/>
                          <a:cs typeface="Georgia"/>
                          <a:sym typeface="Georgia"/>
                        </a:rPr>
                        <a:t>G.TR.1  The student will determine the relationships between the measures of angles and lengths of sides in triangles, including problems in context.</a:t>
                      </a:r>
                      <a:endParaRPr sz="1000" b="1" dirty="0">
                        <a:solidFill>
                          <a:srgbClr val="202020"/>
                        </a:solidFill>
                        <a:latin typeface="Georgia"/>
                        <a:ea typeface="Georgia"/>
                        <a:cs typeface="Georgia"/>
                        <a:sym typeface="Georgia"/>
                      </a:endParaRPr>
                    </a:p>
                    <a:p>
                      <a:pPr marL="567055" lvl="0" indent="-567055" algn="l" rtl="0">
                        <a:spcBef>
                          <a:spcPts val="0"/>
                        </a:spcBef>
                        <a:spcAft>
                          <a:spcPts val="0"/>
                        </a:spcAft>
                        <a:buNone/>
                      </a:pPr>
                      <a:endParaRPr sz="1000" b="1" dirty="0">
                        <a:solidFill>
                          <a:srgbClr val="20202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dirty="0">
                          <a:latin typeface="Georgia"/>
                          <a:ea typeface="Georgia"/>
                          <a:cs typeface="Georgia"/>
                          <a:sym typeface="Georgia"/>
                        </a:rPr>
                        <a:t>Given the lengths of three segments, determine whether a triangle could be formed. </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Given the lengths of two sides of a triangle, determine the range in which the length of the third side must lie.</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Order the sides of a triangle by their lengths when given information about the measures of the angles.</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Order the angles of a triangle by their measures when given information about the lengths of the sides. </a:t>
                      </a:r>
                      <a:endParaRPr sz="1000" dirty="0">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a:pPr>
                      <a:r>
                        <a:rPr lang="en-US" sz="1000" dirty="0">
                          <a:solidFill>
                            <a:srgbClr val="980000"/>
                          </a:solidFill>
                          <a:latin typeface="Georgia"/>
                          <a:ea typeface="Georgia"/>
                          <a:cs typeface="Georgia"/>
                          <a:sym typeface="Georgia"/>
                        </a:rPr>
                        <a:t>Solve for interior and exterior angles of a triangle, when given two angles.</a:t>
                      </a:r>
                      <a:endParaRPr sz="1000" dirty="0">
                        <a:solidFill>
                          <a:srgbClr val="980000"/>
                        </a:solidFill>
                        <a:latin typeface="Georgia"/>
                        <a:ea typeface="Georgia"/>
                        <a:cs typeface="Georgia"/>
                        <a:sym typeface="Georgia"/>
                      </a:endParaRPr>
                    </a:p>
                    <a:p>
                      <a:pPr marL="0" lvl="0" indent="0" algn="l" rtl="0">
                        <a:spcBef>
                          <a:spcPts val="300"/>
                        </a:spcBef>
                        <a:spcAft>
                          <a:spcPts val="300"/>
                        </a:spcAft>
                        <a:buNone/>
                      </a:pPr>
                      <a:endParaRPr sz="1000" b="1" dirty="0">
                        <a:solidFill>
                          <a:srgbClr val="202020"/>
                        </a:solidFill>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84" name="Google Shape;384;g2797691ddee_0_45"/>
          <p:cNvSpPr/>
          <p:nvPr/>
        </p:nvSpPr>
        <p:spPr>
          <a:xfrm>
            <a:off x="0" y="4571975"/>
            <a:ext cx="9144000" cy="5715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000" u="sng">
                <a:solidFill>
                  <a:schemeClr val="lt1"/>
                </a:solidFill>
                <a:latin typeface="Georgia"/>
                <a:ea typeface="Georgia"/>
                <a:cs typeface="Georgia"/>
                <a:sym typeface="Georgia"/>
              </a:rPr>
              <a:t>Revisions</a:t>
            </a:r>
            <a:r>
              <a:rPr lang="en-US" sz="1000">
                <a:solidFill>
                  <a:schemeClr val="lt1"/>
                </a:solidFill>
                <a:latin typeface="Georgia"/>
                <a:ea typeface="Georgia"/>
                <a:cs typeface="Georgia"/>
                <a:sym typeface="Georgia"/>
              </a:rPr>
              <a:t>:</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G.TR.1e - Students will solve for interior and exterior angles of a triangle when two angle measures are provided.</a:t>
            </a:r>
            <a:endParaRPr sz="1000">
              <a:solidFill>
                <a:schemeClr val="lt1"/>
              </a:solidFill>
              <a:latin typeface="Georgia"/>
              <a:ea typeface="Georgia"/>
              <a:cs typeface="Georgia"/>
              <a:sym typeface="Georgia"/>
            </a:endParaRPr>
          </a:p>
        </p:txBody>
      </p:sp>
      <p:pic>
        <p:nvPicPr>
          <p:cNvPr id="385" name="Google Shape;385;g2797691ddee_0_45">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5461628" y="3339838"/>
            <a:ext cx="422011" cy="362732"/>
          </a:xfrm>
          <a:prstGeom prst="rect">
            <a:avLst/>
          </a:prstGeom>
          <a:noFill/>
          <a:ln>
            <a:noFill/>
          </a:ln>
        </p:spPr>
      </p:pic>
      <p:pic>
        <p:nvPicPr>
          <p:cNvPr id="2" name="Recorded Sound" descr="audio icon">
            <a:hlinkClick r:id="" action="ppaction://media"/>
            <a:extLst>
              <a:ext uri="{FF2B5EF4-FFF2-40B4-BE49-F238E27FC236}">
                <a16:creationId xmlns:a16="http://schemas.microsoft.com/office/drawing/2014/main" id="{C64063A3-7B91-B208-C5E8-FD45E25DCC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19600" y="4000058"/>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2797691ddee_0_52"/>
          <p:cNvSpPr txBox="1">
            <a:spLocks noGrp="1"/>
          </p:cNvSpPr>
          <p:nvPr>
            <p:ph type="title"/>
          </p:nvPr>
        </p:nvSpPr>
        <p:spPr>
          <a:xfrm>
            <a:off x="0" y="0"/>
            <a:ext cx="9144000" cy="660455"/>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sz="2800"/>
              <a:t>Standard G.6 (2016) - Standard G.TR.2 (2023)</a:t>
            </a:r>
            <a:endParaRPr sz="2800"/>
          </a:p>
        </p:txBody>
      </p:sp>
      <p:graphicFrame>
        <p:nvGraphicFramePr>
          <p:cNvPr id="391" name="Google Shape;391;g2797691ddee_0_52"/>
          <p:cNvGraphicFramePr/>
          <p:nvPr>
            <p:extLst>
              <p:ext uri="{D42A27DB-BD31-4B8C-83A1-F6EECF244321}">
                <p14:modId xmlns:p14="http://schemas.microsoft.com/office/powerpoint/2010/main" val="851592589"/>
              </p:ext>
            </p:extLst>
          </p:nvPr>
        </p:nvGraphicFramePr>
        <p:xfrm>
          <a:off x="96612" y="965039"/>
          <a:ext cx="8950775" cy="2684780"/>
        </p:xfrm>
        <a:graphic>
          <a:graphicData uri="http://schemas.openxmlformats.org/drawingml/2006/table">
            <a:tbl>
              <a:tblPr firstRow="1">
                <a:noFill/>
                <a:tableStyleId>{24D357CF-195E-46EC-A0E7-378A8C712D0B}</a:tableStyleId>
              </a:tblPr>
              <a:tblGrid>
                <a:gridCol w="4383075">
                  <a:extLst>
                    <a:ext uri="{9D8B030D-6E8A-4147-A177-3AD203B41FA5}">
                      <a16:colId xmlns:a16="http://schemas.microsoft.com/office/drawing/2014/main" val="20000"/>
                    </a:ext>
                  </a:extLst>
                </a:gridCol>
                <a:gridCol w="4567700">
                  <a:extLst>
                    <a:ext uri="{9D8B030D-6E8A-4147-A177-3AD203B41FA5}">
                      <a16:colId xmlns:a16="http://schemas.microsoft.com/office/drawing/2014/main" val="20001"/>
                    </a:ext>
                  </a:extLst>
                </a:gridCol>
              </a:tblGrid>
              <a:tr h="0">
                <a:tc>
                  <a:txBody>
                    <a:bodyPr/>
                    <a:lstStyle/>
                    <a:p>
                      <a:pPr marL="182880" lvl="0" indent="-18288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B w="12700" cap="flat" cmpd="sng">
                      <a:solidFill>
                        <a:srgbClr val="000000"/>
                      </a:solidFill>
                      <a:prstDash val="solid"/>
                      <a:round/>
                      <a:headEnd type="none" w="sm" len="sm"/>
                      <a:tailEnd type="none" w="sm" len="sm"/>
                    </a:lnB>
                    <a:solidFill>
                      <a:srgbClr val="CCCCCC"/>
                    </a:solidFill>
                  </a:tcPr>
                </a:tc>
                <a:tc>
                  <a:txBody>
                    <a:bodyPr/>
                    <a:lstStyle/>
                    <a:p>
                      <a:pPr marL="658495" lvl="0" indent="-658495" algn="ctr" rtl="0">
                        <a:spcBef>
                          <a:spcPts val="0"/>
                        </a:spcBef>
                        <a:spcAft>
                          <a:spcPts val="0"/>
                        </a:spcAft>
                        <a:buNone/>
                      </a:pPr>
                      <a:r>
                        <a:rPr lang="en-US" sz="1200" b="1">
                          <a:solidFill>
                            <a:srgbClr val="202020"/>
                          </a:solidFill>
                          <a:latin typeface="Georgia"/>
                          <a:ea typeface="Georgia"/>
                          <a:cs typeface="Georgia"/>
                          <a:sym typeface="Georgia"/>
                        </a:rPr>
                        <a:t>2023 SOL</a:t>
                      </a:r>
                      <a:endParaRPr sz="1200" b="1">
                        <a:solidFill>
                          <a:srgbClr val="202020"/>
                        </a:solidFill>
                        <a:latin typeface="Georgia"/>
                        <a:ea typeface="Georgia"/>
                        <a:cs typeface="Georgia"/>
                        <a:sym typeface="Georgia"/>
                      </a:endParaRPr>
                    </a:p>
                  </a:txBody>
                  <a:tcPr marL="73025" marR="73025" marT="63500" marB="63500">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US" sz="1000" b="1">
                          <a:latin typeface="Georgia"/>
                          <a:ea typeface="Georgia"/>
                          <a:cs typeface="Georgia"/>
                          <a:sym typeface="Georgia"/>
                        </a:rPr>
                        <a:t>G.6 The student, given information in the form of a figure or statement, will prove two triangles are congruent.</a:t>
                      </a:r>
                      <a:endParaRPr sz="1000" b="1">
                        <a:latin typeface="Georgia"/>
                        <a:ea typeface="Georgia"/>
                        <a:cs typeface="Georgia"/>
                        <a:sym typeface="Georgia"/>
                      </a:endParaRPr>
                    </a:p>
                    <a:p>
                      <a:pPr marL="342900" lvl="0" indent="-292100" algn="l" rtl="0">
                        <a:spcBef>
                          <a:spcPts val="1200"/>
                        </a:spcBef>
                        <a:spcAft>
                          <a:spcPts val="0"/>
                        </a:spcAft>
                        <a:buSzPts val="1000"/>
                        <a:buFont typeface="Georgia"/>
                        <a:buChar char="●"/>
                      </a:pPr>
                      <a:r>
                        <a:rPr lang="en-US" sz="1000">
                          <a:latin typeface="Georgia"/>
                          <a:ea typeface="Georgia"/>
                          <a:cs typeface="Georgia"/>
                          <a:sym typeface="Georgia"/>
                        </a:rPr>
                        <a:t>Prove two triangles congruent given relationships among angles and sides of triangles expressed numerically or algebraically.</a:t>
                      </a:r>
                      <a:endParaRPr sz="1000" b="1">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Prove two triangles congruent given representations in the coordinate plane and using coordinate methods (distance formula and slope formula).</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Use direct proofs to prove two triangles congruent.</a:t>
                      </a:r>
                      <a:endParaRPr sz="1000" b="1">
                        <a:solidFill>
                          <a:srgbClr val="202020"/>
                        </a:solidFill>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67055" lvl="0" indent="-567055" algn="l" rtl="0">
                        <a:spcBef>
                          <a:spcPts val="0"/>
                        </a:spcBef>
                        <a:spcAft>
                          <a:spcPts val="0"/>
                        </a:spcAft>
                        <a:buNone/>
                      </a:pPr>
                      <a:r>
                        <a:rPr lang="en-US" sz="1000" b="1" dirty="0">
                          <a:solidFill>
                            <a:srgbClr val="202020"/>
                          </a:solidFill>
                          <a:latin typeface="Georgia"/>
                          <a:ea typeface="Georgia"/>
                          <a:cs typeface="Georgia"/>
                          <a:sym typeface="Georgia"/>
                        </a:rPr>
                        <a:t>G.TR.2  The student will, given information in the form of a figure or statement, prove and justify two triangles are congruent using direct and indirect proofs, and solve problems involving measured attributes of congruent triangles.</a:t>
                      </a:r>
                      <a:endParaRPr sz="1000" b="1" dirty="0">
                        <a:solidFill>
                          <a:srgbClr val="202020"/>
                        </a:solidFill>
                        <a:latin typeface="Georgia"/>
                        <a:ea typeface="Georgia"/>
                        <a:cs typeface="Georgia"/>
                        <a:sym typeface="Georgia"/>
                      </a:endParaRPr>
                    </a:p>
                    <a:p>
                      <a:pPr marL="457200" lvl="0" indent="-292100" algn="l" rtl="0">
                        <a:spcBef>
                          <a:spcPts val="0"/>
                        </a:spcBef>
                        <a:spcAft>
                          <a:spcPts val="0"/>
                        </a:spcAft>
                        <a:buClr>
                          <a:srgbClr val="202020"/>
                        </a:buClr>
                        <a:buSzPts val="1000"/>
                        <a:buFont typeface="Georgia"/>
                        <a:buAutoNum type="alphaLcParenR"/>
                      </a:pPr>
                      <a:r>
                        <a:rPr lang="en-US" sz="1000" dirty="0">
                          <a:solidFill>
                            <a:srgbClr val="202020"/>
                          </a:solidFill>
                          <a:latin typeface="Georgia"/>
                          <a:ea typeface="Georgia"/>
                          <a:cs typeface="Georgia"/>
                          <a:sym typeface="Georgia"/>
                        </a:rPr>
                        <a:t>Use definitions, postulates, and theorems (including Side-Side-Side (SSS); Side-Angle-Side (SAS); Angle-Side-Angle (ASA); Angle-Angle-Side (AAS); and Hypotenuse-Leg (HL)) to prove and justify two triangles are congruent.</a:t>
                      </a:r>
                      <a:endParaRPr sz="1000" dirty="0">
                        <a:solidFill>
                          <a:srgbClr val="202020"/>
                        </a:solidFill>
                        <a:latin typeface="Georgia"/>
                        <a:ea typeface="Georgia"/>
                        <a:cs typeface="Georgia"/>
                        <a:sym typeface="Georgia"/>
                      </a:endParaRPr>
                    </a:p>
                    <a:p>
                      <a:pPr marL="457200" lvl="0" indent="-292100" algn="l" rtl="0">
                        <a:spcBef>
                          <a:spcPts val="300"/>
                        </a:spcBef>
                        <a:spcAft>
                          <a:spcPts val="0"/>
                        </a:spcAft>
                        <a:buClr>
                          <a:srgbClr val="202020"/>
                        </a:buClr>
                        <a:buSzPts val="1000"/>
                        <a:buFont typeface="Georgia"/>
                        <a:buAutoNum type="alphaLcParenR"/>
                      </a:pPr>
                      <a:r>
                        <a:rPr lang="en-US" sz="1000" dirty="0">
                          <a:solidFill>
                            <a:srgbClr val="202020"/>
                          </a:solidFill>
                          <a:latin typeface="Georgia"/>
                          <a:ea typeface="Georgia"/>
                          <a:cs typeface="Georgia"/>
                          <a:sym typeface="Georgia"/>
                        </a:rPr>
                        <a:t>Use algebraic methods to prove that two triangles are congruent.</a:t>
                      </a:r>
                      <a:endParaRPr sz="1000" dirty="0">
                        <a:solidFill>
                          <a:srgbClr val="202020"/>
                        </a:solidFill>
                        <a:latin typeface="Georgia"/>
                        <a:ea typeface="Georgia"/>
                        <a:cs typeface="Georgia"/>
                        <a:sym typeface="Georgia"/>
                      </a:endParaRPr>
                    </a:p>
                    <a:p>
                      <a:pPr marL="457200" lvl="0" indent="-292100" algn="l" rtl="0">
                        <a:spcBef>
                          <a:spcPts val="300"/>
                        </a:spcBef>
                        <a:spcAft>
                          <a:spcPts val="0"/>
                        </a:spcAft>
                        <a:buClr>
                          <a:srgbClr val="202020"/>
                        </a:buClr>
                        <a:buSzPts val="1000"/>
                        <a:buFont typeface="Georgia"/>
                        <a:buAutoNum type="alphaLcParenR"/>
                      </a:pPr>
                      <a:r>
                        <a:rPr lang="en-US" sz="1000" dirty="0">
                          <a:solidFill>
                            <a:srgbClr val="202020"/>
                          </a:solidFill>
                          <a:latin typeface="Georgia"/>
                          <a:ea typeface="Georgia"/>
                          <a:cs typeface="Georgia"/>
                          <a:sym typeface="Georgia"/>
                        </a:rPr>
                        <a:t>Use coordinate methods, such as the slope formula and the distance formula, to prove two triangles are congruent.</a:t>
                      </a:r>
                      <a:endParaRPr sz="1000" dirty="0">
                        <a:solidFill>
                          <a:srgbClr val="202020"/>
                        </a:solidFill>
                        <a:latin typeface="Georgia"/>
                        <a:ea typeface="Georgia"/>
                        <a:cs typeface="Georgia"/>
                        <a:sym typeface="Georgia"/>
                      </a:endParaRPr>
                    </a:p>
                    <a:p>
                      <a:pPr marL="457200" lvl="0" indent="-292100" algn="l" rtl="0">
                        <a:spcBef>
                          <a:spcPts val="300"/>
                        </a:spcBef>
                        <a:spcAft>
                          <a:spcPts val="300"/>
                        </a:spcAft>
                        <a:buClr>
                          <a:srgbClr val="980000"/>
                        </a:buClr>
                        <a:buSzPts val="1000"/>
                        <a:buFont typeface="Georgia"/>
                        <a:buAutoNum type="alphaLcParenR"/>
                      </a:pPr>
                      <a:r>
                        <a:rPr lang="en-US" sz="1000" dirty="0">
                          <a:solidFill>
                            <a:srgbClr val="980000"/>
                          </a:solidFill>
                          <a:latin typeface="Georgia"/>
                          <a:ea typeface="Georgia"/>
                          <a:cs typeface="Georgia"/>
                          <a:sym typeface="Georgia"/>
                        </a:rPr>
                        <a:t>Given a triangle, use congruent segment, congruent angle, and/or perpendicular line constructions to create a congruent triangle (SSS, SAS, ASA, AAS, and HL). </a:t>
                      </a:r>
                      <a:endParaRPr sz="1000" b="1" dirty="0">
                        <a:solidFill>
                          <a:srgbClr val="980000"/>
                        </a:solidFill>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92" name="Google Shape;392;g2797691ddee_0_52"/>
          <p:cNvSpPr/>
          <p:nvPr/>
        </p:nvSpPr>
        <p:spPr>
          <a:xfrm>
            <a:off x="0" y="4542020"/>
            <a:ext cx="9144000" cy="60158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000" u="sng">
                <a:solidFill>
                  <a:schemeClr val="lt1"/>
                </a:solidFill>
                <a:latin typeface="Georgia"/>
                <a:ea typeface="Georgia"/>
                <a:cs typeface="Georgia"/>
                <a:sym typeface="Georgia"/>
              </a:rPr>
              <a:t>Revisions</a:t>
            </a:r>
            <a:r>
              <a:rPr lang="en-US" sz="1000">
                <a:solidFill>
                  <a:schemeClr val="lt1"/>
                </a:solidFill>
                <a:latin typeface="Georgia"/>
                <a:ea typeface="Georgia"/>
                <a:cs typeface="Georgia"/>
                <a:sym typeface="Georgia"/>
              </a:rPr>
              <a:t>:</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G.TR.2d - Students will be constructing  a triangle congruent to a given triangle.</a:t>
            </a:r>
            <a:endParaRPr sz="1000">
              <a:solidFill>
                <a:schemeClr val="lt1"/>
              </a:solidFill>
              <a:latin typeface="Georgia"/>
              <a:ea typeface="Georgia"/>
              <a:cs typeface="Georgia"/>
              <a:sym typeface="Georgia"/>
            </a:endParaRPr>
          </a:p>
        </p:txBody>
      </p:sp>
      <p:pic>
        <p:nvPicPr>
          <p:cNvPr id="393" name="Google Shape;393;g2797691ddee_0_52">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6479237" y="3455030"/>
            <a:ext cx="528665" cy="389578"/>
          </a:xfrm>
          <a:prstGeom prst="rect">
            <a:avLst/>
          </a:prstGeom>
          <a:noFill/>
          <a:ln>
            <a:noFill/>
          </a:ln>
        </p:spPr>
      </p:pic>
      <p:pic>
        <p:nvPicPr>
          <p:cNvPr id="2" name="Recorded Sound" descr="audio icon">
            <a:hlinkClick r:id="" action="ppaction://media"/>
            <a:extLst>
              <a:ext uri="{FF2B5EF4-FFF2-40B4-BE49-F238E27FC236}">
                <a16:creationId xmlns:a16="http://schemas.microsoft.com/office/drawing/2014/main" id="{DDE6071B-7E49-E363-5594-137B6DFD5F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45200" y="4178461"/>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2797691ddee_0_60"/>
          <p:cNvSpPr txBox="1">
            <a:spLocks noGrp="1"/>
          </p:cNvSpPr>
          <p:nvPr>
            <p:ph type="title"/>
          </p:nvPr>
        </p:nvSpPr>
        <p:spPr>
          <a:xfrm>
            <a:off x="0" y="0"/>
            <a:ext cx="9144000" cy="566836"/>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sz="2800"/>
              <a:t>Standard G.7 (2016) - Standard G.TR.3 (2023)</a:t>
            </a:r>
            <a:endParaRPr sz="2800"/>
          </a:p>
        </p:txBody>
      </p:sp>
      <p:graphicFrame>
        <p:nvGraphicFramePr>
          <p:cNvPr id="399" name="Google Shape;399;g2797691ddee_0_60"/>
          <p:cNvGraphicFramePr/>
          <p:nvPr>
            <p:extLst>
              <p:ext uri="{D42A27DB-BD31-4B8C-83A1-F6EECF244321}">
                <p14:modId xmlns:p14="http://schemas.microsoft.com/office/powerpoint/2010/main" val="2949786919"/>
              </p:ext>
            </p:extLst>
          </p:nvPr>
        </p:nvGraphicFramePr>
        <p:xfrm>
          <a:off x="448514" y="791163"/>
          <a:ext cx="8140850" cy="3218180"/>
        </p:xfrm>
        <a:graphic>
          <a:graphicData uri="http://schemas.openxmlformats.org/drawingml/2006/table">
            <a:tbl>
              <a:tblPr firstRow="1">
                <a:noFill/>
                <a:tableStyleId>{24D357CF-195E-46EC-A0E7-378A8C712D0B}</a:tableStyleId>
              </a:tblPr>
              <a:tblGrid>
                <a:gridCol w="3986475">
                  <a:extLst>
                    <a:ext uri="{9D8B030D-6E8A-4147-A177-3AD203B41FA5}">
                      <a16:colId xmlns:a16="http://schemas.microsoft.com/office/drawing/2014/main" val="20000"/>
                    </a:ext>
                  </a:extLst>
                </a:gridCol>
                <a:gridCol w="4154375">
                  <a:extLst>
                    <a:ext uri="{9D8B030D-6E8A-4147-A177-3AD203B41FA5}">
                      <a16:colId xmlns:a16="http://schemas.microsoft.com/office/drawing/2014/main" val="20001"/>
                    </a:ext>
                  </a:extLst>
                </a:gridCol>
              </a:tblGrid>
              <a:tr h="0">
                <a:tc>
                  <a:txBody>
                    <a:bodyPr/>
                    <a:lstStyle/>
                    <a:p>
                      <a:pPr marL="182880" lvl="0" indent="-18288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B w="12700" cap="flat" cmpd="sng">
                      <a:solidFill>
                        <a:srgbClr val="000000"/>
                      </a:solidFill>
                      <a:prstDash val="solid"/>
                      <a:round/>
                      <a:headEnd type="none" w="sm" len="sm"/>
                      <a:tailEnd type="none" w="sm" len="sm"/>
                    </a:lnB>
                    <a:solidFill>
                      <a:srgbClr val="CCCCCC"/>
                    </a:solidFill>
                  </a:tcPr>
                </a:tc>
                <a:tc>
                  <a:txBody>
                    <a:bodyPr/>
                    <a:lstStyle/>
                    <a:p>
                      <a:pPr marL="658495" lvl="0" indent="-658495" algn="ctr" rtl="0">
                        <a:spcBef>
                          <a:spcPts val="0"/>
                        </a:spcBef>
                        <a:spcAft>
                          <a:spcPts val="0"/>
                        </a:spcAft>
                        <a:buNone/>
                      </a:pPr>
                      <a:r>
                        <a:rPr lang="en-US" sz="1200" b="1">
                          <a:solidFill>
                            <a:srgbClr val="202020"/>
                          </a:solidFill>
                          <a:latin typeface="Georgia"/>
                          <a:ea typeface="Georgia"/>
                          <a:cs typeface="Georgia"/>
                          <a:sym typeface="Georgia"/>
                        </a:rPr>
                        <a:t>2023 SOL</a:t>
                      </a:r>
                      <a:endParaRPr sz="1200" b="1">
                        <a:solidFill>
                          <a:srgbClr val="202020"/>
                        </a:solidFill>
                        <a:latin typeface="Georgia"/>
                        <a:ea typeface="Georgia"/>
                        <a:cs typeface="Georgia"/>
                        <a:sym typeface="Georgia"/>
                      </a:endParaRPr>
                    </a:p>
                  </a:txBody>
                  <a:tcPr marL="73025" marR="73025" marT="63500" marB="63500">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US" sz="1000" b="1">
                          <a:latin typeface="Georgia"/>
                          <a:ea typeface="Georgia"/>
                          <a:cs typeface="Georgia"/>
                          <a:sym typeface="Georgia"/>
                        </a:rPr>
                        <a:t>G.7 The student, given information in the form of a figure or statement, will prove two triangles are similar.</a:t>
                      </a:r>
                      <a:endParaRPr sz="1000" b="1">
                        <a:latin typeface="Georgia"/>
                        <a:ea typeface="Georgia"/>
                        <a:cs typeface="Georgia"/>
                        <a:sym typeface="Georgia"/>
                      </a:endParaRPr>
                    </a:p>
                    <a:p>
                      <a:pPr marL="342900" lvl="0" indent="-292100" algn="l" rtl="0">
                        <a:spcBef>
                          <a:spcPts val="1200"/>
                        </a:spcBef>
                        <a:spcAft>
                          <a:spcPts val="0"/>
                        </a:spcAft>
                        <a:buSzPts val="1000"/>
                        <a:buFont typeface="Georgia"/>
                        <a:buChar char="●"/>
                      </a:pPr>
                      <a:r>
                        <a:rPr lang="en-US" sz="1000">
                          <a:latin typeface="Georgia"/>
                          <a:ea typeface="Georgia"/>
                          <a:cs typeface="Georgia"/>
                          <a:sym typeface="Georgia"/>
                        </a:rPr>
                        <a:t>Prove two triangles similar given relationships among angles and sides of triangles expressed numerically or algebraically.</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Prove two triangles similar given representations in the coordinate plane and using coordinate methods (distance formula and slope formula).</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Use direct proofs to prove triangles similar.</a:t>
                      </a:r>
                      <a:endParaRPr sz="10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67055" lvl="0" indent="-567055" algn="l" rtl="0">
                        <a:spcBef>
                          <a:spcPts val="0"/>
                        </a:spcBef>
                        <a:spcAft>
                          <a:spcPts val="0"/>
                        </a:spcAft>
                        <a:buNone/>
                      </a:pPr>
                      <a:r>
                        <a:rPr lang="en-US" sz="1000" b="1" dirty="0">
                          <a:solidFill>
                            <a:srgbClr val="202020"/>
                          </a:solidFill>
                          <a:latin typeface="Georgia"/>
                          <a:ea typeface="Georgia"/>
                          <a:cs typeface="Georgia"/>
                          <a:sym typeface="Georgia"/>
                        </a:rPr>
                        <a:t>G.TR.3  The student will, given information in the form of a figure or statement, prove and justify two triangles are similar using direct and indirect proofs, and solve problems, including those in context, involving measured attributes of similar triangles.</a:t>
                      </a:r>
                      <a:endParaRPr sz="1000" b="1" dirty="0">
                        <a:solidFill>
                          <a:srgbClr val="202020"/>
                        </a:solidFill>
                        <a:latin typeface="Georgia"/>
                        <a:ea typeface="Georgia"/>
                        <a:cs typeface="Georgia"/>
                        <a:sym typeface="Georgia"/>
                      </a:endParaRPr>
                    </a:p>
                    <a:p>
                      <a:pPr marL="567055" lvl="0" indent="-567055" algn="l" rtl="0">
                        <a:spcBef>
                          <a:spcPts val="0"/>
                        </a:spcBef>
                        <a:spcAft>
                          <a:spcPts val="0"/>
                        </a:spcAft>
                        <a:buNone/>
                      </a:pPr>
                      <a:endParaRPr sz="1000" b="1" dirty="0">
                        <a:solidFill>
                          <a:srgbClr val="202020"/>
                        </a:solidFill>
                        <a:latin typeface="Georgia"/>
                        <a:ea typeface="Georgia"/>
                        <a:cs typeface="Georgia"/>
                        <a:sym typeface="Georgia"/>
                      </a:endParaRPr>
                    </a:p>
                    <a:p>
                      <a:pPr marL="457200" lvl="0" indent="-292100" algn="l" rtl="0">
                        <a:spcBef>
                          <a:spcPts val="0"/>
                        </a:spcBef>
                        <a:spcAft>
                          <a:spcPts val="0"/>
                        </a:spcAft>
                        <a:buClr>
                          <a:srgbClr val="202020"/>
                        </a:buClr>
                        <a:buSzPts val="1000"/>
                        <a:buFont typeface="Georgia"/>
                        <a:buAutoNum type="alphaLcParenR"/>
                      </a:pPr>
                      <a:r>
                        <a:rPr lang="en-US" sz="1000" dirty="0">
                          <a:solidFill>
                            <a:srgbClr val="202020"/>
                          </a:solidFill>
                          <a:latin typeface="Georgia"/>
                          <a:ea typeface="Georgia"/>
                          <a:cs typeface="Georgia"/>
                          <a:sym typeface="Georgia"/>
                        </a:rPr>
                        <a:t>Use definitions, postulates, and theorems (including Side-Angle-Side (SAS); Side-Side-Side (SSS); and Angle-Angle (AA)) to prove and justify that triangles are similar.</a:t>
                      </a:r>
                      <a:endParaRPr sz="1000" dirty="0">
                        <a:solidFill>
                          <a:srgbClr val="202020"/>
                        </a:solidFill>
                        <a:latin typeface="Georgia"/>
                        <a:ea typeface="Georgia"/>
                        <a:cs typeface="Georgia"/>
                        <a:sym typeface="Georgia"/>
                      </a:endParaRPr>
                    </a:p>
                    <a:p>
                      <a:pPr marL="457200" lvl="0" indent="-292100" algn="l" rtl="0">
                        <a:spcBef>
                          <a:spcPts val="300"/>
                        </a:spcBef>
                        <a:spcAft>
                          <a:spcPts val="0"/>
                        </a:spcAft>
                        <a:buClr>
                          <a:srgbClr val="202020"/>
                        </a:buClr>
                        <a:buSzPts val="1000"/>
                        <a:buFont typeface="Georgia"/>
                        <a:buAutoNum type="alphaLcParenR"/>
                      </a:pPr>
                      <a:r>
                        <a:rPr lang="en-US" sz="1000" dirty="0">
                          <a:solidFill>
                            <a:srgbClr val="202020"/>
                          </a:solidFill>
                          <a:latin typeface="Georgia"/>
                          <a:ea typeface="Georgia"/>
                          <a:cs typeface="Georgia"/>
                          <a:sym typeface="Georgia"/>
                        </a:rPr>
                        <a:t>Use algebraic methods to prove that triangles are similar.</a:t>
                      </a:r>
                      <a:endParaRPr sz="1000" dirty="0">
                        <a:solidFill>
                          <a:srgbClr val="202020"/>
                        </a:solidFill>
                        <a:latin typeface="Georgia"/>
                        <a:ea typeface="Georgia"/>
                        <a:cs typeface="Georgia"/>
                        <a:sym typeface="Georgia"/>
                      </a:endParaRPr>
                    </a:p>
                    <a:p>
                      <a:pPr marL="457200" lvl="0" indent="-292100" algn="l" rtl="0">
                        <a:spcBef>
                          <a:spcPts val="300"/>
                        </a:spcBef>
                        <a:spcAft>
                          <a:spcPts val="0"/>
                        </a:spcAft>
                        <a:buClr>
                          <a:srgbClr val="202020"/>
                        </a:buClr>
                        <a:buSzPts val="1000"/>
                        <a:buFont typeface="Georgia"/>
                        <a:buAutoNum type="alphaLcParenR"/>
                      </a:pPr>
                      <a:r>
                        <a:rPr lang="en-US" sz="1000" dirty="0">
                          <a:solidFill>
                            <a:srgbClr val="202020"/>
                          </a:solidFill>
                          <a:latin typeface="Georgia"/>
                          <a:ea typeface="Georgia"/>
                          <a:cs typeface="Georgia"/>
                          <a:sym typeface="Georgia"/>
                        </a:rPr>
                        <a:t>Use coordinate methods, such as the slope formula and the distance formula, to prove two triangles are similar.</a:t>
                      </a:r>
                      <a:endParaRPr sz="1000" dirty="0">
                        <a:solidFill>
                          <a:srgbClr val="202020"/>
                        </a:solidFill>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a:pPr>
                      <a:r>
                        <a:rPr lang="en-US" sz="1000" dirty="0">
                          <a:solidFill>
                            <a:srgbClr val="980000"/>
                          </a:solidFill>
                          <a:latin typeface="Georgia"/>
                          <a:ea typeface="Georgia"/>
                          <a:cs typeface="Georgia"/>
                          <a:sym typeface="Georgia"/>
                        </a:rPr>
                        <a:t>Describe a sequence of transformations that can be used to verify similarity of triangles located in the same plane.</a:t>
                      </a:r>
                      <a:endParaRPr sz="1000" dirty="0">
                        <a:solidFill>
                          <a:srgbClr val="980000"/>
                        </a:solidFill>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a:pPr>
                      <a:r>
                        <a:rPr lang="en-US" sz="1000" dirty="0">
                          <a:solidFill>
                            <a:srgbClr val="980000"/>
                          </a:solidFill>
                          <a:latin typeface="Georgia"/>
                          <a:ea typeface="Georgia"/>
                          <a:cs typeface="Georgia"/>
                          <a:sym typeface="Georgia"/>
                        </a:rPr>
                        <a:t>Solve problems, including those in context, involving attributes of similar triangles.</a:t>
                      </a:r>
                      <a:endParaRPr sz="1000" dirty="0">
                        <a:solidFill>
                          <a:srgbClr val="980000"/>
                        </a:solidFill>
                        <a:latin typeface="Georgia"/>
                        <a:ea typeface="Georgia"/>
                        <a:cs typeface="Georgia"/>
                        <a:sym typeface="Georgia"/>
                      </a:endParaRPr>
                    </a:p>
                    <a:p>
                      <a:pPr marL="0" lvl="0" indent="0" algn="l" rtl="0">
                        <a:spcBef>
                          <a:spcPts val="300"/>
                        </a:spcBef>
                        <a:spcAft>
                          <a:spcPts val="300"/>
                        </a:spcAft>
                        <a:buNone/>
                      </a:pPr>
                      <a:endParaRPr sz="1000" b="1" dirty="0">
                        <a:solidFill>
                          <a:srgbClr val="980000"/>
                        </a:solidFill>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00" name="Google Shape;400;g2797691ddee_0_60"/>
          <p:cNvSpPr/>
          <p:nvPr/>
        </p:nvSpPr>
        <p:spPr>
          <a:xfrm>
            <a:off x="0" y="4459800"/>
            <a:ext cx="9144000" cy="6837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000" u="sng">
                <a:solidFill>
                  <a:schemeClr val="lt1"/>
                </a:solidFill>
                <a:latin typeface="Georgia"/>
                <a:ea typeface="Georgia"/>
                <a:cs typeface="Georgia"/>
                <a:sym typeface="Georgia"/>
              </a:rPr>
              <a:t>Revisions</a:t>
            </a:r>
            <a:r>
              <a:rPr lang="en-US" sz="1000">
                <a:solidFill>
                  <a:schemeClr val="lt1"/>
                </a:solidFill>
                <a:latin typeface="Georgia"/>
                <a:ea typeface="Georgia"/>
                <a:cs typeface="Georgia"/>
                <a:sym typeface="Georgia"/>
              </a:rPr>
              <a:t>:</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G.TR.3d - Students will describe the transformations that can be used to verify similarity of triangles.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G.TR.3e - Students will also solve problems involving the attributes of similar triangles.</a:t>
            </a:r>
            <a:endParaRPr sz="1000">
              <a:solidFill>
                <a:schemeClr val="lt1"/>
              </a:solidFill>
              <a:latin typeface="Georgia"/>
              <a:ea typeface="Georgia"/>
              <a:cs typeface="Georgia"/>
              <a:sym typeface="Georgia"/>
            </a:endParaRPr>
          </a:p>
        </p:txBody>
      </p:sp>
      <p:pic>
        <p:nvPicPr>
          <p:cNvPr id="401" name="Google Shape;401;g2797691ddee_0_6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270696" y="3087268"/>
            <a:ext cx="424790" cy="397945"/>
          </a:xfrm>
          <a:prstGeom prst="rect">
            <a:avLst/>
          </a:prstGeom>
          <a:noFill/>
          <a:ln>
            <a:noFill/>
          </a:ln>
        </p:spPr>
      </p:pic>
      <p:pic>
        <p:nvPicPr>
          <p:cNvPr id="2" name="Google Shape;401;g2797691ddee_0_60">
            <a:extLst>
              <a:ext uri="{FF2B5EF4-FFF2-40B4-BE49-F238E27FC236}">
                <a16:creationId xmlns:a16="http://schemas.microsoft.com/office/drawing/2014/main" id="{FF88B7A4-C266-E734-E83F-1F222361D966}"/>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6047155" y="3574561"/>
            <a:ext cx="424790" cy="397945"/>
          </a:xfrm>
          <a:prstGeom prst="rect">
            <a:avLst/>
          </a:prstGeom>
          <a:noFill/>
          <a:ln>
            <a:noFill/>
          </a:ln>
        </p:spPr>
      </p:pic>
      <p:pic>
        <p:nvPicPr>
          <p:cNvPr id="3" name="Recorded Sound" descr="audio icon">
            <a:hlinkClick r:id="" action="ppaction://media"/>
            <a:extLst>
              <a:ext uri="{FF2B5EF4-FFF2-40B4-BE49-F238E27FC236}">
                <a16:creationId xmlns:a16="http://schemas.microsoft.com/office/drawing/2014/main" id="{F1A689C6-19B0-6284-3BF6-A5C41D7F32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65896" y="4047537"/>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27b915133ad_0_12"/>
          <p:cNvSpPr txBox="1">
            <a:spLocks noGrp="1"/>
          </p:cNvSpPr>
          <p:nvPr>
            <p:ph type="title"/>
          </p:nvPr>
        </p:nvSpPr>
        <p:spPr>
          <a:xfrm>
            <a:off x="0" y="0"/>
            <a:ext cx="9144000" cy="592111"/>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sz="2800"/>
              <a:t>Standard G.8a and G.8b - Standard G.TR.4</a:t>
            </a:r>
            <a:endParaRPr sz="2800"/>
          </a:p>
        </p:txBody>
      </p:sp>
      <p:graphicFrame>
        <p:nvGraphicFramePr>
          <p:cNvPr id="407" name="Google Shape;407;g27b915133ad_0_12"/>
          <p:cNvGraphicFramePr/>
          <p:nvPr>
            <p:extLst>
              <p:ext uri="{D42A27DB-BD31-4B8C-83A1-F6EECF244321}">
                <p14:modId xmlns:p14="http://schemas.microsoft.com/office/powerpoint/2010/main" val="2279836877"/>
              </p:ext>
            </p:extLst>
          </p:nvPr>
        </p:nvGraphicFramePr>
        <p:xfrm>
          <a:off x="112400" y="763691"/>
          <a:ext cx="8919200" cy="3218180"/>
        </p:xfrm>
        <a:graphic>
          <a:graphicData uri="http://schemas.openxmlformats.org/drawingml/2006/table">
            <a:tbl>
              <a:tblPr firstRow="1">
                <a:noFill/>
                <a:tableStyleId>{24D357CF-195E-46EC-A0E7-378A8C712D0B}</a:tableStyleId>
              </a:tblPr>
              <a:tblGrid>
                <a:gridCol w="4367625">
                  <a:extLst>
                    <a:ext uri="{9D8B030D-6E8A-4147-A177-3AD203B41FA5}">
                      <a16:colId xmlns:a16="http://schemas.microsoft.com/office/drawing/2014/main" val="20000"/>
                    </a:ext>
                  </a:extLst>
                </a:gridCol>
                <a:gridCol w="4551575">
                  <a:extLst>
                    <a:ext uri="{9D8B030D-6E8A-4147-A177-3AD203B41FA5}">
                      <a16:colId xmlns:a16="http://schemas.microsoft.com/office/drawing/2014/main" val="20001"/>
                    </a:ext>
                  </a:extLst>
                </a:gridCol>
              </a:tblGrid>
              <a:tr h="0">
                <a:tc>
                  <a:txBody>
                    <a:bodyPr/>
                    <a:lstStyle/>
                    <a:p>
                      <a:pPr marL="182880" lvl="0" indent="-18288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B w="12700" cap="flat" cmpd="sng">
                      <a:solidFill>
                        <a:srgbClr val="000000"/>
                      </a:solidFill>
                      <a:prstDash val="solid"/>
                      <a:round/>
                      <a:headEnd type="none" w="sm" len="sm"/>
                      <a:tailEnd type="none" w="sm" len="sm"/>
                    </a:lnB>
                    <a:solidFill>
                      <a:srgbClr val="CCCCCC"/>
                    </a:solidFill>
                  </a:tcPr>
                </a:tc>
                <a:tc>
                  <a:txBody>
                    <a:bodyPr/>
                    <a:lstStyle/>
                    <a:p>
                      <a:pPr marL="658495" lvl="0" indent="-658495" algn="ctr" rtl="0">
                        <a:spcBef>
                          <a:spcPts val="0"/>
                        </a:spcBef>
                        <a:spcAft>
                          <a:spcPts val="0"/>
                        </a:spcAft>
                        <a:buNone/>
                      </a:pPr>
                      <a:r>
                        <a:rPr lang="en-US" sz="1200" b="1">
                          <a:solidFill>
                            <a:srgbClr val="202020"/>
                          </a:solidFill>
                          <a:latin typeface="Georgia"/>
                          <a:ea typeface="Georgia"/>
                          <a:cs typeface="Georgia"/>
                          <a:sym typeface="Georgia"/>
                        </a:rPr>
                        <a:t>2023 SOL</a:t>
                      </a:r>
                      <a:endParaRPr sz="1200" b="1">
                        <a:solidFill>
                          <a:srgbClr val="202020"/>
                        </a:solidFill>
                        <a:latin typeface="Georgia"/>
                        <a:ea typeface="Georgia"/>
                        <a:cs typeface="Georgia"/>
                        <a:sym typeface="Georgia"/>
                      </a:endParaRPr>
                    </a:p>
                  </a:txBody>
                  <a:tcPr marL="73025" marR="73025" marT="63500" marB="63500">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0">
                <a:tc>
                  <a:txBody>
                    <a:bodyPr/>
                    <a:lstStyle/>
                    <a:p>
                      <a:pPr marL="182880" lvl="0" indent="-182880" algn="l" rtl="0">
                        <a:spcBef>
                          <a:spcPts val="0"/>
                        </a:spcBef>
                        <a:spcAft>
                          <a:spcPts val="0"/>
                        </a:spcAft>
                        <a:buNone/>
                      </a:pPr>
                      <a:r>
                        <a:rPr lang="en-US" sz="1000" b="1">
                          <a:latin typeface="Georgia"/>
                          <a:ea typeface="Georgia"/>
                          <a:cs typeface="Georgia"/>
                          <a:sym typeface="Georgia"/>
                        </a:rPr>
                        <a:t>G.8 The student will solve problems, including practical problems, involving right triangles. This will include applying</a:t>
                      </a:r>
                      <a:endParaRPr sz="1000" b="1">
                        <a:latin typeface="Georgia"/>
                        <a:ea typeface="Georgia"/>
                        <a:cs typeface="Georgia"/>
                        <a:sym typeface="Georgia"/>
                      </a:endParaRPr>
                    </a:p>
                    <a:p>
                      <a:pPr marL="51435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the Pythagorean Theorem and its converse;</a:t>
                      </a:r>
                      <a:endParaRPr sz="1000" b="1">
                        <a:latin typeface="Georgia"/>
                        <a:ea typeface="Georgia"/>
                        <a:cs typeface="Georgia"/>
                        <a:sym typeface="Georgia"/>
                      </a:endParaRPr>
                    </a:p>
                    <a:p>
                      <a:pPr marL="51435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properties of special right triangles; and</a:t>
                      </a:r>
                      <a:endParaRPr sz="1000" b="1">
                        <a:latin typeface="Georgia"/>
                        <a:ea typeface="Georgia"/>
                        <a:cs typeface="Georgia"/>
                        <a:sym typeface="Georgia"/>
                      </a:endParaRPr>
                    </a:p>
                    <a:p>
                      <a:pPr marL="182880" lvl="0" indent="0" algn="l" rtl="0">
                        <a:spcBef>
                          <a:spcPts val="0"/>
                        </a:spcBef>
                        <a:spcAft>
                          <a:spcPts val="0"/>
                        </a:spcAft>
                        <a:buNone/>
                      </a:pPr>
                      <a:endParaRPr sz="1000" b="1">
                        <a:latin typeface="Georgia"/>
                        <a:ea typeface="Georgia"/>
                        <a:cs typeface="Georgia"/>
                        <a:sym typeface="Georgia"/>
                      </a:endParaRPr>
                    </a:p>
                    <a:p>
                      <a:pPr marL="514350" lvl="0" indent="-292100" algn="l" rtl="0">
                        <a:spcBef>
                          <a:spcPts val="0"/>
                        </a:spcBef>
                        <a:spcAft>
                          <a:spcPts val="0"/>
                        </a:spcAft>
                        <a:buSzPts val="1000"/>
                        <a:buFont typeface="Georgia"/>
                        <a:buChar char="●"/>
                      </a:pPr>
                      <a:r>
                        <a:rPr lang="en-US" sz="1000">
                          <a:latin typeface="Georgia"/>
                          <a:ea typeface="Georgia"/>
                          <a:cs typeface="Georgia"/>
                          <a:sym typeface="Georgia"/>
                        </a:rPr>
                        <a:t>Solve problems, including practical problems, using right triangle trigonometry and properties of special right triangles. (a, b, c)</a:t>
                      </a:r>
                      <a:endParaRPr sz="1000">
                        <a:latin typeface="Georgia"/>
                        <a:ea typeface="Georgia"/>
                        <a:cs typeface="Georgia"/>
                        <a:sym typeface="Georgia"/>
                      </a:endParaRPr>
                    </a:p>
                    <a:p>
                      <a:pPr marL="514350" lvl="0" indent="-292100" algn="l" rtl="0">
                        <a:spcBef>
                          <a:spcPts val="300"/>
                        </a:spcBef>
                        <a:spcAft>
                          <a:spcPts val="0"/>
                        </a:spcAft>
                        <a:buSzPts val="1000"/>
                        <a:buFont typeface="Georgia"/>
                        <a:buChar char="●"/>
                      </a:pPr>
                      <a:r>
                        <a:rPr lang="en-US" sz="1000">
                          <a:latin typeface="Georgia"/>
                          <a:ea typeface="Georgia"/>
                          <a:cs typeface="Georgia"/>
                          <a:sym typeface="Georgia"/>
                        </a:rPr>
                        <a:t>Determine whether a triangle formed with three given lengths is a right triangle. (a)</a:t>
                      </a:r>
                      <a:endParaRPr sz="1000">
                        <a:latin typeface="Georgia"/>
                        <a:ea typeface="Georgia"/>
                        <a:cs typeface="Georgia"/>
                        <a:sym typeface="Georgia"/>
                      </a:endParaRPr>
                    </a:p>
                    <a:p>
                      <a:pPr marL="514350" lvl="0" indent="-292100" algn="l" rtl="0">
                        <a:spcBef>
                          <a:spcPts val="300"/>
                        </a:spcBef>
                        <a:spcAft>
                          <a:spcPts val="0"/>
                        </a:spcAft>
                        <a:buSzPts val="1000"/>
                        <a:buFont typeface="Georgia"/>
                        <a:buChar char="●"/>
                      </a:pPr>
                      <a:r>
                        <a:rPr lang="en-US" sz="1000">
                          <a:latin typeface="Georgia"/>
                          <a:ea typeface="Georgia"/>
                          <a:cs typeface="Georgia"/>
                          <a:sym typeface="Georgia"/>
                        </a:rPr>
                        <a:t>Solve for missing lengths in geometric figures, using properties of 45°-45°-90° triangles where rationalizing denominators may be necessary. (b)</a:t>
                      </a:r>
                      <a:endParaRPr sz="1000">
                        <a:latin typeface="Georgia"/>
                        <a:ea typeface="Georgia"/>
                        <a:cs typeface="Georgia"/>
                        <a:sym typeface="Georgia"/>
                      </a:endParaRPr>
                    </a:p>
                    <a:p>
                      <a:pPr marL="514350" lvl="0" indent="-292100" algn="l" rtl="0">
                        <a:spcBef>
                          <a:spcPts val="300"/>
                        </a:spcBef>
                        <a:spcAft>
                          <a:spcPts val="300"/>
                        </a:spcAft>
                        <a:buSzPts val="1000"/>
                        <a:buFont typeface="Georgia"/>
                        <a:buChar char="●"/>
                      </a:pPr>
                      <a:r>
                        <a:rPr lang="en-US" sz="1000">
                          <a:latin typeface="Georgia"/>
                          <a:ea typeface="Georgia"/>
                          <a:cs typeface="Georgia"/>
                          <a:sym typeface="Georgia"/>
                        </a:rPr>
                        <a:t>Solve for missing lengths in geometric figures, using properties of 30°-60°-90° triangles where rationalizing denominators may be necessary. (b).</a:t>
                      </a:r>
                      <a:endParaRPr sz="10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48640" lvl="0" indent="-548640" algn="l" rtl="0">
                        <a:spcBef>
                          <a:spcPts val="0"/>
                        </a:spcBef>
                        <a:spcAft>
                          <a:spcPts val="0"/>
                        </a:spcAft>
                        <a:buNone/>
                      </a:pPr>
                      <a:r>
                        <a:rPr lang="en-US" sz="1000" b="1" dirty="0">
                          <a:latin typeface="Georgia"/>
                          <a:ea typeface="Georgia"/>
                          <a:cs typeface="Georgia"/>
                          <a:sym typeface="Georgia"/>
                        </a:rPr>
                        <a:t>G.TR.4 	The student will model and solve problems, including those in context, involving trigonometry in right triangles and applications of the Pythagorean Theorem.</a:t>
                      </a:r>
                      <a:endParaRPr sz="1000" b="1" dirty="0">
                        <a:latin typeface="Georgia"/>
                        <a:ea typeface="Georgia"/>
                        <a:cs typeface="Georgia"/>
                        <a:sym typeface="Georgia"/>
                      </a:endParaRPr>
                    </a:p>
                    <a:p>
                      <a:pPr marL="0" lvl="0" indent="0" algn="l" rtl="0">
                        <a:spcBef>
                          <a:spcPts val="0"/>
                        </a:spcBef>
                        <a:spcAft>
                          <a:spcPts val="0"/>
                        </a:spcAft>
                        <a:buNone/>
                      </a:pPr>
                      <a:endParaRPr sz="1000" dirty="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dirty="0">
                          <a:latin typeface="Georgia"/>
                          <a:ea typeface="Georgia"/>
                          <a:cs typeface="Georgia"/>
                          <a:sym typeface="Georgia"/>
                        </a:rPr>
                        <a:t>Determine whether a triangle formed with three given lengths is a right triangle.</a:t>
                      </a:r>
                      <a:endParaRPr sz="1000" dirty="0">
                        <a:latin typeface="Georgia"/>
                        <a:ea typeface="Georgia"/>
                        <a:cs typeface="Georgia"/>
                        <a:sym typeface="Georgia"/>
                      </a:endParaRPr>
                    </a:p>
                    <a:p>
                      <a:pPr marL="457200" lvl="0" indent="0" algn="l" rtl="0">
                        <a:spcBef>
                          <a:spcPts val="300"/>
                        </a:spcBef>
                        <a:spcAft>
                          <a:spcPts val="0"/>
                        </a:spcAft>
                        <a:buNone/>
                      </a:pP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4"/>
                      </a:pPr>
                      <a:r>
                        <a:rPr lang="en-US" sz="1000" dirty="0">
                          <a:latin typeface="Georgia"/>
                          <a:ea typeface="Georgia"/>
                          <a:cs typeface="Georgia"/>
                          <a:sym typeface="Georgia"/>
                        </a:rPr>
                        <a:t>Solve problems using the properties of special right triangles.</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4"/>
                      </a:pPr>
                      <a:r>
                        <a:rPr lang="en-US" sz="1000" dirty="0">
                          <a:latin typeface="Georgia"/>
                          <a:ea typeface="Georgia"/>
                          <a:cs typeface="Georgia"/>
                          <a:sym typeface="Georgia"/>
                        </a:rPr>
                        <a:t>Solve for missing lengths in geometric figures, using properties of 45°-45°-90° triangles, where rationalizing denominators may be necessary. </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4"/>
                      </a:pPr>
                      <a:r>
                        <a:rPr lang="en-US" sz="1000" dirty="0">
                          <a:latin typeface="Georgia"/>
                          <a:ea typeface="Georgia"/>
                          <a:cs typeface="Georgia"/>
                          <a:sym typeface="Georgia"/>
                        </a:rPr>
                        <a:t>Solve for missing lengths in geometric figures, using properties of 30°-60°-90° triangles, where rationalizing denominators may be necessary. </a:t>
                      </a:r>
                      <a:endParaRPr lang="en-US" sz="1000" dirty="0">
                        <a:solidFill>
                          <a:srgbClr val="00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4"/>
                      </a:pPr>
                      <a:r>
                        <a:rPr lang="en-US" sz="1000" dirty="0">
                          <a:solidFill>
                            <a:srgbClr val="000000"/>
                          </a:solidFill>
                          <a:latin typeface="Georgia"/>
                          <a:ea typeface="Georgia"/>
                          <a:cs typeface="Georgia"/>
                          <a:sym typeface="Georgia"/>
                        </a:rPr>
                        <a:t>Solve problems, including those in context, involving right triangles using the Pythagorean Theorem and its converse, </a:t>
                      </a:r>
                      <a:r>
                        <a:rPr lang="en-US" sz="1000" dirty="0">
                          <a:solidFill>
                            <a:srgbClr val="C00000"/>
                          </a:solidFill>
                          <a:latin typeface="Georgia"/>
                          <a:ea typeface="Georgia"/>
                          <a:cs typeface="Georgia"/>
                          <a:sym typeface="Georgia"/>
                        </a:rPr>
                        <a:t>including recognizing Pythagorean Triples. </a:t>
                      </a:r>
                      <a:endParaRPr sz="1000" b="1" dirty="0">
                        <a:solidFill>
                          <a:srgbClr val="C00000"/>
                        </a:solidFill>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08" name="Google Shape;408;g27b915133ad_0_12"/>
          <p:cNvSpPr/>
          <p:nvPr/>
        </p:nvSpPr>
        <p:spPr>
          <a:xfrm>
            <a:off x="0" y="4342800"/>
            <a:ext cx="9144000" cy="8007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000" u="sng">
                <a:solidFill>
                  <a:schemeClr val="lt1"/>
                </a:solidFill>
                <a:latin typeface="Georgia"/>
                <a:ea typeface="Georgia"/>
                <a:cs typeface="Georgia"/>
                <a:sym typeface="Georgia"/>
              </a:rPr>
              <a:t>Revisions</a:t>
            </a:r>
            <a:r>
              <a:rPr lang="en-US" sz="1000">
                <a:solidFill>
                  <a:schemeClr val="lt1"/>
                </a:solidFill>
                <a:latin typeface="Georgia"/>
                <a:ea typeface="Georgia"/>
                <a:cs typeface="Georgia"/>
                <a:sym typeface="Georgia"/>
              </a:rPr>
              <a:t>:</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G.TR.4 - Students will solve problems involving right triangles using the Pythagorean Theorem and its converse, including recognizing Pythagorean Triples</a:t>
            </a:r>
            <a:endParaRPr sz="1000">
              <a:solidFill>
                <a:schemeClr val="lt1"/>
              </a:solidFill>
              <a:latin typeface="Georgia"/>
              <a:ea typeface="Georgia"/>
              <a:cs typeface="Georgia"/>
              <a:sym typeface="Georgia"/>
            </a:endParaRPr>
          </a:p>
        </p:txBody>
      </p:sp>
      <p:pic>
        <p:nvPicPr>
          <p:cNvPr id="2" name="Recorded Sound" descr="audio icon">
            <a:hlinkClick r:id="" action="ppaction://media"/>
            <a:extLst>
              <a:ext uri="{FF2B5EF4-FFF2-40B4-BE49-F238E27FC236}">
                <a16:creationId xmlns:a16="http://schemas.microsoft.com/office/drawing/2014/main" id="{A216C2A2-1E83-508B-CB62-4ECFFE6F29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68400" y="3878801"/>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g2797691ddee_0_67"/>
          <p:cNvSpPr txBox="1">
            <a:spLocks noGrp="1"/>
          </p:cNvSpPr>
          <p:nvPr>
            <p:ph type="title"/>
          </p:nvPr>
        </p:nvSpPr>
        <p:spPr>
          <a:xfrm>
            <a:off x="0" y="0"/>
            <a:ext cx="9144000" cy="629587"/>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sz="2800"/>
              <a:t>Standard G.8c - Standard G.TR.4</a:t>
            </a:r>
            <a:endParaRPr sz="2800"/>
          </a:p>
        </p:txBody>
      </p:sp>
      <p:graphicFrame>
        <p:nvGraphicFramePr>
          <p:cNvPr id="414" name="Google Shape;414;g2797691ddee_0_67"/>
          <p:cNvGraphicFramePr/>
          <p:nvPr>
            <p:extLst>
              <p:ext uri="{D42A27DB-BD31-4B8C-83A1-F6EECF244321}">
                <p14:modId xmlns:p14="http://schemas.microsoft.com/office/powerpoint/2010/main" val="1706293256"/>
              </p:ext>
            </p:extLst>
          </p:nvPr>
        </p:nvGraphicFramePr>
        <p:xfrm>
          <a:off x="91675" y="1056000"/>
          <a:ext cx="8919200" cy="1846580"/>
        </p:xfrm>
        <a:graphic>
          <a:graphicData uri="http://schemas.openxmlformats.org/drawingml/2006/table">
            <a:tbl>
              <a:tblPr firstRow="1">
                <a:noFill/>
                <a:tableStyleId>{24D357CF-195E-46EC-A0E7-378A8C712D0B}</a:tableStyleId>
              </a:tblPr>
              <a:tblGrid>
                <a:gridCol w="4367625">
                  <a:extLst>
                    <a:ext uri="{9D8B030D-6E8A-4147-A177-3AD203B41FA5}">
                      <a16:colId xmlns:a16="http://schemas.microsoft.com/office/drawing/2014/main" val="20000"/>
                    </a:ext>
                  </a:extLst>
                </a:gridCol>
                <a:gridCol w="4551575">
                  <a:extLst>
                    <a:ext uri="{9D8B030D-6E8A-4147-A177-3AD203B41FA5}">
                      <a16:colId xmlns:a16="http://schemas.microsoft.com/office/drawing/2014/main" val="20001"/>
                    </a:ext>
                  </a:extLst>
                </a:gridCol>
              </a:tblGrid>
              <a:tr h="0">
                <a:tc>
                  <a:txBody>
                    <a:bodyPr/>
                    <a:lstStyle/>
                    <a:p>
                      <a:pPr marL="182880" lvl="0" indent="-18288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B w="12700" cap="flat" cmpd="sng">
                      <a:solidFill>
                        <a:srgbClr val="000000"/>
                      </a:solidFill>
                      <a:prstDash val="solid"/>
                      <a:round/>
                      <a:headEnd type="none" w="sm" len="sm"/>
                      <a:tailEnd type="none" w="sm" len="sm"/>
                    </a:lnB>
                    <a:solidFill>
                      <a:srgbClr val="CCCCCC"/>
                    </a:solidFill>
                  </a:tcPr>
                </a:tc>
                <a:tc>
                  <a:txBody>
                    <a:bodyPr/>
                    <a:lstStyle/>
                    <a:p>
                      <a:pPr marL="658495" lvl="0" indent="-658495" algn="ctr" rtl="0">
                        <a:spcBef>
                          <a:spcPts val="0"/>
                        </a:spcBef>
                        <a:spcAft>
                          <a:spcPts val="0"/>
                        </a:spcAft>
                        <a:buNone/>
                      </a:pPr>
                      <a:r>
                        <a:rPr lang="en-US" sz="1200" b="1">
                          <a:solidFill>
                            <a:srgbClr val="202020"/>
                          </a:solidFill>
                          <a:latin typeface="Georgia"/>
                          <a:ea typeface="Georgia"/>
                          <a:cs typeface="Georgia"/>
                          <a:sym typeface="Georgia"/>
                        </a:rPr>
                        <a:t>2023 SOL</a:t>
                      </a:r>
                      <a:endParaRPr sz="1200" b="1">
                        <a:solidFill>
                          <a:srgbClr val="202020"/>
                        </a:solidFill>
                        <a:latin typeface="Georgia"/>
                        <a:ea typeface="Georgia"/>
                        <a:cs typeface="Georgia"/>
                        <a:sym typeface="Georgia"/>
                      </a:endParaRPr>
                    </a:p>
                  </a:txBody>
                  <a:tcPr marL="73025" marR="73025" marT="63500" marB="63500">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0">
                <a:tc>
                  <a:txBody>
                    <a:bodyPr/>
                    <a:lstStyle/>
                    <a:p>
                      <a:pPr marL="182880" lvl="0" indent="-182880" algn="l" rtl="0">
                        <a:spcBef>
                          <a:spcPts val="0"/>
                        </a:spcBef>
                        <a:spcAft>
                          <a:spcPts val="0"/>
                        </a:spcAft>
                        <a:buNone/>
                      </a:pPr>
                      <a:r>
                        <a:rPr lang="en-US" sz="1000" b="1">
                          <a:latin typeface="Georgia"/>
                          <a:ea typeface="Georgia"/>
                          <a:cs typeface="Georgia"/>
                          <a:sym typeface="Georgia"/>
                        </a:rPr>
                        <a:t>G.8 The student will solve problems, including practical problems, involving right triangles. This will include applying</a:t>
                      </a:r>
                      <a:endParaRPr sz="1000" b="1">
                        <a:latin typeface="Georgia"/>
                        <a:ea typeface="Georgia"/>
                        <a:cs typeface="Georgia"/>
                        <a:sym typeface="Georgia"/>
                      </a:endParaRPr>
                    </a:p>
                    <a:p>
                      <a:pPr marL="514350" lvl="0" indent="-244475" algn="l" rtl="0">
                        <a:spcBef>
                          <a:spcPts val="0"/>
                        </a:spcBef>
                        <a:spcAft>
                          <a:spcPts val="0"/>
                        </a:spcAft>
                        <a:buSzPts val="1000"/>
                        <a:buFont typeface="Georgia"/>
                        <a:buAutoNum type="alphaLcParenR" startAt="3"/>
                      </a:pPr>
                      <a:r>
                        <a:rPr lang="en-US" sz="1000" b="1">
                          <a:latin typeface="Georgia"/>
                          <a:ea typeface="Georgia"/>
                          <a:cs typeface="Georgia"/>
                          <a:sym typeface="Georgia"/>
                        </a:rPr>
                        <a:t>trigonometric ratios.</a:t>
                      </a:r>
                      <a:endParaRPr sz="1000" b="1">
                        <a:latin typeface="Georgia"/>
                        <a:ea typeface="Georgia"/>
                        <a:cs typeface="Georgia"/>
                        <a:sym typeface="Georgia"/>
                      </a:endParaRPr>
                    </a:p>
                    <a:p>
                      <a:pPr marL="182880" lvl="0" indent="0" algn="l" rtl="0">
                        <a:spcBef>
                          <a:spcPts val="0"/>
                        </a:spcBef>
                        <a:spcAft>
                          <a:spcPts val="0"/>
                        </a:spcAft>
                        <a:buNone/>
                      </a:pPr>
                      <a:endParaRPr sz="1000" b="1">
                        <a:latin typeface="Georgia"/>
                        <a:ea typeface="Georgia"/>
                        <a:cs typeface="Georgia"/>
                        <a:sym typeface="Georgia"/>
                      </a:endParaRPr>
                    </a:p>
                    <a:p>
                      <a:pPr marL="514350" lvl="0" indent="-292100" algn="l" rtl="0">
                        <a:spcBef>
                          <a:spcPts val="0"/>
                        </a:spcBef>
                        <a:spcAft>
                          <a:spcPts val="0"/>
                        </a:spcAft>
                        <a:buSzPts val="1000"/>
                        <a:buFont typeface="Georgia"/>
                        <a:buChar char="●"/>
                      </a:pPr>
                      <a:r>
                        <a:rPr lang="en-US" sz="1000">
                          <a:latin typeface="Georgia"/>
                          <a:ea typeface="Georgia"/>
                          <a:cs typeface="Georgia"/>
                          <a:sym typeface="Georgia"/>
                        </a:rPr>
                        <a:t>Solve problems, including practical problems, using right triangle trigonometry and properties of special right triangles. (a, b, c)</a:t>
                      </a:r>
                      <a:endParaRPr sz="1000">
                        <a:latin typeface="Georgia"/>
                        <a:ea typeface="Georgia"/>
                        <a:cs typeface="Georgia"/>
                        <a:sym typeface="Georgia"/>
                      </a:endParaRPr>
                    </a:p>
                    <a:p>
                      <a:pPr marL="514350" lvl="0" indent="-292100" algn="l" rtl="0">
                        <a:spcBef>
                          <a:spcPts val="300"/>
                        </a:spcBef>
                        <a:spcAft>
                          <a:spcPts val="300"/>
                        </a:spcAft>
                        <a:buSzPts val="1000"/>
                        <a:buFont typeface="Georgia"/>
                        <a:buChar char="●"/>
                      </a:pPr>
                      <a:r>
                        <a:rPr lang="en-US" sz="1000">
                          <a:latin typeface="Georgia"/>
                          <a:ea typeface="Georgia"/>
                          <a:cs typeface="Georgia"/>
                          <a:sym typeface="Georgia"/>
                        </a:rPr>
                        <a:t>Solve problems, including practical problems, involving right triangles with missing side lengths or angle measurements, using sine, cosine, and tangent ratios. (c)</a:t>
                      </a:r>
                      <a:endParaRPr sz="10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48640" lvl="0" indent="-548640" algn="l" rtl="0">
                        <a:spcBef>
                          <a:spcPts val="0"/>
                        </a:spcBef>
                        <a:spcAft>
                          <a:spcPts val="0"/>
                        </a:spcAft>
                        <a:buNone/>
                      </a:pPr>
                      <a:r>
                        <a:rPr lang="en-US" sz="1000" b="1" dirty="0">
                          <a:latin typeface="Georgia"/>
                          <a:ea typeface="Georgia"/>
                          <a:cs typeface="Georgia"/>
                          <a:sym typeface="Georgia"/>
                        </a:rPr>
                        <a:t>G.TR.4 	The student will model and solve problems, including those in context, involving trigonometry in right triangles and applications of the Pythagorean Theorem.</a:t>
                      </a:r>
                      <a:endParaRPr sz="1000" b="1" dirty="0">
                        <a:latin typeface="Georgia"/>
                        <a:ea typeface="Georgia"/>
                        <a:cs typeface="Georgia"/>
                        <a:sym typeface="Georgia"/>
                      </a:endParaRPr>
                    </a:p>
                    <a:p>
                      <a:pPr marL="0" lvl="0" indent="0" algn="l" rtl="0">
                        <a:spcBef>
                          <a:spcPts val="0"/>
                        </a:spcBef>
                        <a:spcAft>
                          <a:spcPts val="0"/>
                        </a:spcAft>
                        <a:buNone/>
                      </a:pPr>
                      <a:endParaRPr sz="1000" dirty="0">
                        <a:latin typeface="Georgia"/>
                        <a:ea typeface="Georgia"/>
                        <a:cs typeface="Georgia"/>
                        <a:sym typeface="Georgia"/>
                      </a:endParaRPr>
                    </a:p>
                    <a:p>
                      <a:pPr marL="457200" lvl="0" indent="-292100" algn="l" rtl="0">
                        <a:spcBef>
                          <a:spcPts val="0"/>
                        </a:spcBef>
                        <a:spcAft>
                          <a:spcPts val="0"/>
                        </a:spcAft>
                        <a:buClr>
                          <a:srgbClr val="980000"/>
                        </a:buClr>
                        <a:buSzPts val="1000"/>
                        <a:buFont typeface="Georgia"/>
                        <a:buAutoNum type="alphaLcParenR" startAt="2"/>
                      </a:pPr>
                      <a:r>
                        <a:rPr lang="en-US" sz="1000" dirty="0">
                          <a:solidFill>
                            <a:srgbClr val="980000"/>
                          </a:solidFill>
                          <a:latin typeface="Georgia"/>
                          <a:ea typeface="Georgia"/>
                          <a:cs typeface="Georgia"/>
                          <a:sym typeface="Georgia"/>
                        </a:rPr>
                        <a:t>Find and verify trigonometric ratios using right triangles.</a:t>
                      </a:r>
                      <a:endParaRPr sz="1000" dirty="0">
                        <a:solidFill>
                          <a:srgbClr val="980000"/>
                        </a:solidFill>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startAt="2"/>
                      </a:pPr>
                      <a:r>
                        <a:rPr lang="en-US" sz="1000" dirty="0">
                          <a:solidFill>
                            <a:srgbClr val="980000"/>
                          </a:solidFill>
                          <a:latin typeface="Georgia"/>
                          <a:ea typeface="Georgia"/>
                          <a:cs typeface="Georgia"/>
                          <a:sym typeface="Georgia"/>
                        </a:rPr>
                        <a:t>Model</a:t>
                      </a:r>
                      <a:r>
                        <a:rPr lang="en-US" sz="1000" dirty="0">
                          <a:latin typeface="Georgia"/>
                          <a:ea typeface="Georgia"/>
                          <a:cs typeface="Georgia"/>
                          <a:sym typeface="Georgia"/>
                        </a:rPr>
                        <a:t> and solve problems, including those in context, involving right triangle trigonometry (sine, cosine, and tangent ratios).</a:t>
                      </a:r>
                      <a:endParaRPr sz="1000" b="1" dirty="0">
                        <a:solidFill>
                          <a:srgbClr val="980000"/>
                        </a:solidFill>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15" name="Google Shape;415;g2797691ddee_0_67"/>
          <p:cNvSpPr/>
          <p:nvPr/>
        </p:nvSpPr>
        <p:spPr>
          <a:xfrm>
            <a:off x="0" y="4342800"/>
            <a:ext cx="9144000" cy="8007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000" u="sng">
                <a:solidFill>
                  <a:schemeClr val="lt1"/>
                </a:solidFill>
                <a:latin typeface="Georgia"/>
                <a:ea typeface="Georgia"/>
                <a:cs typeface="Georgia"/>
                <a:sym typeface="Georgia"/>
              </a:rPr>
              <a:t>Revisions</a:t>
            </a:r>
            <a:r>
              <a:rPr lang="en-US" sz="1000">
                <a:solidFill>
                  <a:schemeClr val="lt1"/>
                </a:solidFill>
                <a:latin typeface="Georgia"/>
                <a:ea typeface="Georgia"/>
                <a:cs typeface="Georgia"/>
                <a:sym typeface="Georgia"/>
              </a:rPr>
              <a:t>:</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G.TR.4b - Students will find and verify trigonometric ratios using measurements in right triangles.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G.TR.4c - Students will be expected to model problems involving right triangle trigonometry.</a:t>
            </a:r>
            <a:endParaRPr sz="1000">
              <a:solidFill>
                <a:schemeClr val="lt1"/>
              </a:solidFill>
              <a:latin typeface="Georgia"/>
              <a:ea typeface="Georgia"/>
              <a:cs typeface="Georgia"/>
              <a:sym typeface="Georgia"/>
            </a:endParaRPr>
          </a:p>
        </p:txBody>
      </p:sp>
      <p:pic>
        <p:nvPicPr>
          <p:cNvPr id="417" name="Google Shape;417;g2797691ddee_0_67">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156425" y="1979290"/>
            <a:ext cx="397239" cy="299587"/>
          </a:xfrm>
          <a:prstGeom prst="rect">
            <a:avLst/>
          </a:prstGeom>
          <a:noFill/>
          <a:ln>
            <a:noFill/>
          </a:ln>
        </p:spPr>
      </p:pic>
      <p:pic>
        <p:nvPicPr>
          <p:cNvPr id="2" name="Recorded Sound" descr="audio icon">
            <a:hlinkClick r:id="" action="ppaction://media"/>
            <a:extLst>
              <a:ext uri="{FF2B5EF4-FFF2-40B4-BE49-F238E27FC236}">
                <a16:creationId xmlns:a16="http://schemas.microsoft.com/office/drawing/2014/main" id="{8C90D505-F0CE-6D92-FB38-321492F220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6425" y="382587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g1e5fa75be59_0_26"/>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a:t>Polygons and Circles</a:t>
            </a:r>
            <a:endParaRPr b="1"/>
          </a:p>
        </p:txBody>
      </p:sp>
      <p:pic>
        <p:nvPicPr>
          <p:cNvPr id="4" name="Audio Recording Sep 17, 2023 at 7:29:20 PM" descr="audio icon">
            <a:hlinkClick r:id="" action="ppaction://media"/>
            <a:extLst>
              <a:ext uri="{FF2B5EF4-FFF2-40B4-BE49-F238E27FC236}">
                <a16:creationId xmlns:a16="http://schemas.microsoft.com/office/drawing/2014/main" id="{4C684021-3988-822B-EC31-84B60A59CB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37600" y="395815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2797691ddee_0_74"/>
          <p:cNvSpPr txBox="1">
            <a:spLocks noGrp="1"/>
          </p:cNvSpPr>
          <p:nvPr>
            <p:ph type="title"/>
          </p:nvPr>
        </p:nvSpPr>
        <p:spPr>
          <a:xfrm>
            <a:off x="0" y="0"/>
            <a:ext cx="9144000" cy="571500"/>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sz="2800"/>
              <a:t>Standard G.9 - Standard G.PC.1</a:t>
            </a:r>
            <a:endParaRPr sz="2800"/>
          </a:p>
        </p:txBody>
      </p:sp>
      <p:graphicFrame>
        <p:nvGraphicFramePr>
          <p:cNvPr id="423" name="Google Shape;423;g2797691ddee_0_74"/>
          <p:cNvGraphicFramePr/>
          <p:nvPr>
            <p:extLst>
              <p:ext uri="{D42A27DB-BD31-4B8C-83A1-F6EECF244321}">
                <p14:modId xmlns:p14="http://schemas.microsoft.com/office/powerpoint/2010/main" val="1565056399"/>
              </p:ext>
            </p:extLst>
          </p:nvPr>
        </p:nvGraphicFramePr>
        <p:xfrm>
          <a:off x="465075" y="842347"/>
          <a:ext cx="8140850" cy="3141980"/>
        </p:xfrm>
        <a:graphic>
          <a:graphicData uri="http://schemas.openxmlformats.org/drawingml/2006/table">
            <a:tbl>
              <a:tblPr firstRow="1">
                <a:noFill/>
                <a:tableStyleId>{24D357CF-195E-46EC-A0E7-378A8C712D0B}</a:tableStyleId>
              </a:tblPr>
              <a:tblGrid>
                <a:gridCol w="3986475">
                  <a:extLst>
                    <a:ext uri="{9D8B030D-6E8A-4147-A177-3AD203B41FA5}">
                      <a16:colId xmlns:a16="http://schemas.microsoft.com/office/drawing/2014/main" val="20000"/>
                    </a:ext>
                  </a:extLst>
                </a:gridCol>
                <a:gridCol w="4154375">
                  <a:extLst>
                    <a:ext uri="{9D8B030D-6E8A-4147-A177-3AD203B41FA5}">
                      <a16:colId xmlns:a16="http://schemas.microsoft.com/office/drawing/2014/main" val="20001"/>
                    </a:ext>
                  </a:extLst>
                </a:gridCol>
              </a:tblGrid>
              <a:tr h="0">
                <a:tc>
                  <a:txBody>
                    <a:bodyPr/>
                    <a:lstStyle/>
                    <a:p>
                      <a:pPr marL="182880" lvl="0" indent="-18288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B w="12700" cap="flat" cmpd="sng">
                      <a:solidFill>
                        <a:srgbClr val="000000"/>
                      </a:solidFill>
                      <a:prstDash val="solid"/>
                      <a:round/>
                      <a:headEnd type="none" w="sm" len="sm"/>
                      <a:tailEnd type="none" w="sm" len="sm"/>
                    </a:lnB>
                    <a:solidFill>
                      <a:srgbClr val="CCCCCC"/>
                    </a:solidFill>
                  </a:tcPr>
                </a:tc>
                <a:tc>
                  <a:txBody>
                    <a:bodyPr/>
                    <a:lstStyle/>
                    <a:p>
                      <a:pPr marL="658495" lvl="0" indent="-658495" algn="ctr" rtl="0">
                        <a:spcBef>
                          <a:spcPts val="0"/>
                        </a:spcBef>
                        <a:spcAft>
                          <a:spcPts val="0"/>
                        </a:spcAft>
                        <a:buNone/>
                      </a:pPr>
                      <a:r>
                        <a:rPr lang="en-US" sz="1200" b="1">
                          <a:solidFill>
                            <a:srgbClr val="202020"/>
                          </a:solidFill>
                          <a:latin typeface="Georgia"/>
                          <a:ea typeface="Georgia"/>
                          <a:cs typeface="Georgia"/>
                          <a:sym typeface="Georgia"/>
                        </a:rPr>
                        <a:t>2023 SOL</a:t>
                      </a:r>
                      <a:endParaRPr sz="1200" u="sng">
                        <a:solidFill>
                          <a:srgbClr val="202020"/>
                        </a:solidFill>
                        <a:latin typeface="Georgia"/>
                        <a:ea typeface="Georgia"/>
                        <a:cs typeface="Georgia"/>
                        <a:sym typeface="Georgia"/>
                      </a:endParaRPr>
                    </a:p>
                  </a:txBody>
                  <a:tcPr marL="73025" marR="73025" marT="63500" marB="63500">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US" sz="1000" b="1">
                          <a:latin typeface="Georgia"/>
                          <a:ea typeface="Georgia"/>
                          <a:cs typeface="Georgia"/>
                          <a:sym typeface="Georgia"/>
                        </a:rPr>
                        <a:t>G.9 The student will verify and use properties of quadrilaterals to solve problems, including practical problems.</a:t>
                      </a:r>
                      <a:endParaRPr sz="1000" b="1">
                        <a:latin typeface="Georgia"/>
                        <a:ea typeface="Georgia"/>
                        <a:cs typeface="Georgia"/>
                        <a:sym typeface="Georgia"/>
                      </a:endParaRPr>
                    </a:p>
                    <a:p>
                      <a:pPr marL="342900" lvl="0" indent="-292100" algn="l" rtl="0">
                        <a:spcBef>
                          <a:spcPts val="1200"/>
                        </a:spcBef>
                        <a:spcAft>
                          <a:spcPts val="0"/>
                        </a:spcAft>
                        <a:buSzPts val="1000"/>
                        <a:buFont typeface="Georgia"/>
                        <a:buChar char="●"/>
                      </a:pPr>
                      <a:r>
                        <a:rPr lang="en-US" sz="1000">
                          <a:latin typeface="Georgia"/>
                          <a:ea typeface="Georgia"/>
                          <a:cs typeface="Georgia"/>
                          <a:sym typeface="Georgia"/>
                        </a:rPr>
                        <a:t>Solve problems, including practical problems,</a:t>
                      </a:r>
                      <a:r>
                        <a:rPr lang="en-US" sz="1000">
                          <a:solidFill>
                            <a:srgbClr val="FF0000"/>
                          </a:solidFill>
                          <a:latin typeface="Georgia"/>
                          <a:ea typeface="Georgia"/>
                          <a:cs typeface="Georgia"/>
                          <a:sym typeface="Georgia"/>
                        </a:rPr>
                        <a:t> </a:t>
                      </a:r>
                      <a:r>
                        <a:rPr lang="en-US" sz="1000">
                          <a:latin typeface="Georgia"/>
                          <a:ea typeface="Georgia"/>
                          <a:cs typeface="Georgia"/>
                          <a:sym typeface="Georgia"/>
                        </a:rPr>
                        <a:t>using the properties specific to parallelograms, rectangles, rhombi, squares, isosceles trapezoids, and trapezoids.</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Prove that quadrilaterals have specific properties, using coordinate and algebraic methods, such as the distance formula, slope, and midpoint formula.</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Prove the properties of quadrilaterals, using direct proofs.</a:t>
                      </a:r>
                      <a:endParaRPr sz="1000" b="1">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67055" lvl="0" indent="-567055" algn="l" rtl="0">
                        <a:spcBef>
                          <a:spcPts val="0"/>
                        </a:spcBef>
                        <a:spcAft>
                          <a:spcPts val="0"/>
                        </a:spcAft>
                        <a:buNone/>
                      </a:pPr>
                      <a:r>
                        <a:rPr lang="en-US" sz="1000" b="1" dirty="0">
                          <a:solidFill>
                            <a:srgbClr val="202020"/>
                          </a:solidFill>
                          <a:latin typeface="Georgia"/>
                          <a:ea typeface="Georgia"/>
                          <a:cs typeface="Georgia"/>
                          <a:sym typeface="Georgia"/>
                        </a:rPr>
                        <a:t>G.PC.1  The student will </a:t>
                      </a:r>
                      <a:r>
                        <a:rPr lang="en-US" sz="1000" b="1" dirty="0">
                          <a:solidFill>
                            <a:srgbClr val="980000"/>
                          </a:solidFill>
                          <a:latin typeface="Georgia"/>
                          <a:ea typeface="Georgia"/>
                          <a:cs typeface="Georgia"/>
                          <a:sym typeface="Georgia"/>
                        </a:rPr>
                        <a:t>prove and justify theorems and properties of quadrilaterals</a:t>
                      </a:r>
                      <a:r>
                        <a:rPr lang="en-US" sz="1000" b="1" dirty="0">
                          <a:latin typeface="Georgia"/>
                          <a:ea typeface="Georgia"/>
                          <a:cs typeface="Georgia"/>
                          <a:sym typeface="Georgia"/>
                        </a:rPr>
                        <a:t>, and</a:t>
                      </a:r>
                      <a:r>
                        <a:rPr lang="en-US" sz="1000" b="1" u="none" dirty="0">
                          <a:latin typeface="Georgia"/>
                          <a:ea typeface="Georgia"/>
                          <a:cs typeface="Georgia"/>
                          <a:sym typeface="Georgia"/>
                        </a:rPr>
                        <a:t> </a:t>
                      </a:r>
                      <a:r>
                        <a:rPr lang="en-US" sz="1000" b="1" dirty="0">
                          <a:solidFill>
                            <a:srgbClr val="202020"/>
                          </a:solidFill>
                          <a:latin typeface="Georgia"/>
                          <a:ea typeface="Georgia"/>
                          <a:cs typeface="Georgia"/>
                          <a:sym typeface="Georgia"/>
                        </a:rPr>
                        <a:t>verify and use properties of quadrilaterals to solve problems, including the relationships between the sides, angles, and diagonals</a:t>
                      </a:r>
                      <a:r>
                        <a:rPr lang="en-US" sz="1000" b="1" dirty="0">
                          <a:solidFill>
                            <a:srgbClr val="C00000"/>
                          </a:solidFill>
                          <a:latin typeface="Georgia"/>
                          <a:ea typeface="Georgia"/>
                          <a:cs typeface="Georgia"/>
                          <a:sym typeface="Georgia"/>
                        </a:rPr>
                        <a:t>. </a:t>
                      </a:r>
                      <a:endParaRPr sz="1000" b="1" dirty="0">
                        <a:solidFill>
                          <a:srgbClr val="202020"/>
                        </a:solidFill>
                        <a:latin typeface="Georgia"/>
                        <a:ea typeface="Georgia"/>
                        <a:cs typeface="Georgia"/>
                        <a:sym typeface="Georgia"/>
                      </a:endParaRPr>
                    </a:p>
                    <a:p>
                      <a:pPr marL="567055" lvl="0" indent="-567055" algn="l" rtl="0">
                        <a:spcBef>
                          <a:spcPts val="0"/>
                        </a:spcBef>
                        <a:spcAft>
                          <a:spcPts val="0"/>
                        </a:spcAft>
                        <a:buNone/>
                      </a:pPr>
                      <a:endParaRPr sz="1000" b="1" dirty="0">
                        <a:solidFill>
                          <a:srgbClr val="20202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dirty="0">
                          <a:latin typeface="Georgia"/>
                          <a:ea typeface="Georgia"/>
                          <a:cs typeface="Georgia"/>
                          <a:sym typeface="Georgia"/>
                        </a:rPr>
                        <a:t>Solve problems</a:t>
                      </a:r>
                      <a:r>
                        <a:rPr lang="en-US" sz="1000" dirty="0">
                          <a:solidFill>
                            <a:srgbClr val="C00000"/>
                          </a:solidFill>
                          <a:latin typeface="Georgia"/>
                          <a:ea typeface="Georgia"/>
                          <a:cs typeface="Georgia"/>
                          <a:sym typeface="Georgia"/>
                        </a:rPr>
                        <a:t> </a:t>
                      </a:r>
                      <a:r>
                        <a:rPr lang="en-US" sz="1000" dirty="0">
                          <a:latin typeface="Georgia"/>
                          <a:ea typeface="Georgia"/>
                          <a:cs typeface="Georgia"/>
                          <a:sym typeface="Georgia"/>
                        </a:rPr>
                        <a:t>using the properties specific to parallelograms, rectangles, rhombi, squares,</a:t>
                      </a:r>
                      <a:r>
                        <a:rPr lang="en-US" sz="1000" dirty="0">
                          <a:solidFill>
                            <a:srgbClr val="980000"/>
                          </a:solidFill>
                          <a:latin typeface="Georgia"/>
                          <a:ea typeface="Georgia"/>
                          <a:cs typeface="Georgia"/>
                          <a:sym typeface="Georgia"/>
                        </a:rPr>
                        <a:t> </a:t>
                      </a:r>
                      <a:r>
                        <a:rPr lang="en-US" sz="1000" dirty="0">
                          <a:latin typeface="Georgia"/>
                          <a:ea typeface="Georgia"/>
                          <a:cs typeface="Georgia"/>
                          <a:sym typeface="Georgia"/>
                        </a:rPr>
                        <a:t>isosceles trapezoids,</a:t>
                      </a:r>
                      <a:r>
                        <a:rPr lang="en-US" sz="1000" dirty="0">
                          <a:solidFill>
                            <a:srgbClr val="980000"/>
                          </a:solidFill>
                          <a:latin typeface="Georgia"/>
                          <a:ea typeface="Georgia"/>
                          <a:cs typeface="Georgia"/>
                          <a:sym typeface="Georgia"/>
                        </a:rPr>
                        <a:t> </a:t>
                      </a:r>
                      <a:r>
                        <a:rPr lang="en-US" sz="1000" dirty="0">
                          <a:latin typeface="Georgia"/>
                          <a:ea typeface="Georgia"/>
                          <a:cs typeface="Georgia"/>
                          <a:sym typeface="Georgia"/>
                        </a:rPr>
                        <a:t>and trapezoids.</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Prove</a:t>
                      </a:r>
                      <a:r>
                        <a:rPr lang="en-US" sz="1000" dirty="0">
                          <a:solidFill>
                            <a:srgbClr val="980000"/>
                          </a:solidFill>
                          <a:latin typeface="Georgia"/>
                          <a:ea typeface="Georgia"/>
                          <a:cs typeface="Georgia"/>
                          <a:sym typeface="Georgia"/>
                        </a:rPr>
                        <a:t> </a:t>
                      </a:r>
                      <a:r>
                        <a:rPr lang="en-US" sz="1000" dirty="0">
                          <a:latin typeface="Georgia"/>
                          <a:ea typeface="Georgia"/>
                          <a:cs typeface="Georgia"/>
                          <a:sym typeface="Georgia"/>
                        </a:rPr>
                        <a:t>and</a:t>
                      </a:r>
                      <a:r>
                        <a:rPr lang="en-US" sz="1000" dirty="0">
                          <a:solidFill>
                            <a:srgbClr val="980000"/>
                          </a:solidFill>
                          <a:latin typeface="Georgia"/>
                          <a:ea typeface="Georgia"/>
                          <a:cs typeface="Georgia"/>
                          <a:sym typeface="Georgia"/>
                        </a:rPr>
                        <a:t> justify</a:t>
                      </a:r>
                      <a:r>
                        <a:rPr lang="en-US" sz="1000" dirty="0">
                          <a:solidFill>
                            <a:srgbClr val="7030A0"/>
                          </a:solidFill>
                          <a:latin typeface="Georgia"/>
                          <a:ea typeface="Georgia"/>
                          <a:cs typeface="Georgia"/>
                          <a:sym typeface="Georgia"/>
                        </a:rPr>
                        <a:t> </a:t>
                      </a:r>
                      <a:r>
                        <a:rPr lang="en-US" sz="1000" dirty="0">
                          <a:latin typeface="Georgia"/>
                          <a:ea typeface="Georgia"/>
                          <a:cs typeface="Georgia"/>
                          <a:sym typeface="Georgia"/>
                        </a:rPr>
                        <a:t>that quadrilaterals have specific properties, using coordinate and algebraic methods, such as the slope formula, the distance formula, and the midpoint formula. </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solidFill>
                            <a:srgbClr val="980000"/>
                          </a:solidFill>
                          <a:latin typeface="Georgia"/>
                          <a:ea typeface="Georgia"/>
                          <a:cs typeface="Georgia"/>
                          <a:sym typeface="Georgia"/>
                        </a:rPr>
                        <a:t>Prove and justify theorems </a:t>
                      </a:r>
                      <a:r>
                        <a:rPr lang="en-US" sz="1000" dirty="0">
                          <a:latin typeface="Georgia"/>
                          <a:ea typeface="Georgia"/>
                          <a:cs typeface="Georgia"/>
                          <a:sym typeface="Georgia"/>
                        </a:rPr>
                        <a:t>and</a:t>
                      </a:r>
                      <a:r>
                        <a:rPr lang="en-US" sz="1000" dirty="0">
                          <a:solidFill>
                            <a:srgbClr val="980000"/>
                          </a:solidFill>
                          <a:latin typeface="Georgia"/>
                          <a:ea typeface="Georgia"/>
                          <a:cs typeface="Georgia"/>
                          <a:sym typeface="Georgia"/>
                        </a:rPr>
                        <a:t> </a:t>
                      </a:r>
                      <a:r>
                        <a:rPr lang="en-US" sz="1000" dirty="0">
                          <a:latin typeface="Georgia"/>
                          <a:ea typeface="Georgia"/>
                          <a:cs typeface="Georgia"/>
                          <a:sym typeface="Georgia"/>
                        </a:rPr>
                        <a:t> properties of quadrilaterals using deductive reasoning.</a:t>
                      </a:r>
                      <a:endParaRPr sz="1000" dirty="0">
                        <a:latin typeface="Georgia"/>
                        <a:ea typeface="Georgia"/>
                        <a:cs typeface="Georgia"/>
                        <a:sym typeface="Georgia"/>
                      </a:endParaRPr>
                    </a:p>
                    <a:p>
                      <a:pPr marL="457200" lvl="0" indent="-292100" algn="l" rtl="0">
                        <a:spcBef>
                          <a:spcPts val="300"/>
                        </a:spcBef>
                        <a:spcAft>
                          <a:spcPts val="300"/>
                        </a:spcAft>
                        <a:buClr>
                          <a:srgbClr val="980000"/>
                        </a:buClr>
                        <a:buSzPts val="1000"/>
                        <a:buFont typeface="Times New Roman"/>
                        <a:buAutoNum type="alphaLcParenR"/>
                      </a:pPr>
                      <a:r>
                        <a:rPr lang="en-US" sz="1000" dirty="0">
                          <a:solidFill>
                            <a:srgbClr val="980000"/>
                          </a:solidFill>
                          <a:latin typeface="Georgia"/>
                          <a:ea typeface="Georgia"/>
                          <a:cs typeface="Georgia"/>
                          <a:sym typeface="Georgia"/>
                        </a:rPr>
                        <a:t>Use congruent segment, congruent angle, angle bisector, perpendicular line, and/or parallel line constructions to verify properties of quadrilaterals. </a:t>
                      </a:r>
                      <a:endParaRPr sz="1000" b="1" dirty="0">
                        <a:solidFill>
                          <a:srgbClr val="980000"/>
                        </a:solidFill>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24" name="Google Shape;424;g2797691ddee_0_74"/>
          <p:cNvSpPr/>
          <p:nvPr/>
        </p:nvSpPr>
        <p:spPr>
          <a:xfrm>
            <a:off x="0" y="4412526"/>
            <a:ext cx="9144000" cy="7239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000" u="sng">
                <a:solidFill>
                  <a:schemeClr val="lt1"/>
                </a:solidFill>
                <a:latin typeface="Georgia"/>
                <a:ea typeface="Georgia"/>
                <a:cs typeface="Georgia"/>
                <a:sym typeface="Georgia"/>
              </a:rPr>
              <a:t>Revisions</a:t>
            </a:r>
            <a:r>
              <a:rPr lang="en-US" sz="1000">
                <a:solidFill>
                  <a:schemeClr val="lt1"/>
                </a:solidFill>
                <a:latin typeface="Georgia"/>
                <a:ea typeface="Georgia"/>
                <a:cs typeface="Georgia"/>
                <a:sym typeface="Georgia"/>
              </a:rPr>
              <a:t>:</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G.PC.1b - Students will  prove  and justify that quadrilaterals  have specific properties</a:t>
            </a: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G.PC.1c – Students will prove and justify theorems and properties of quadrilaterals using deductive reasoning.</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G.PC.1d - Students will use  constructions to verify properties of quadrilaterals</a:t>
            </a:r>
            <a:endParaRPr sz="1000">
              <a:solidFill>
                <a:schemeClr val="lt1"/>
              </a:solidFill>
              <a:latin typeface="Georgia"/>
              <a:ea typeface="Georgia"/>
              <a:cs typeface="Georgia"/>
              <a:sym typeface="Georgia"/>
            </a:endParaRPr>
          </a:p>
        </p:txBody>
      </p:sp>
      <p:pic>
        <p:nvPicPr>
          <p:cNvPr id="425" name="Google Shape;425;g2797691ddee_0_74">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6574759" y="4027740"/>
            <a:ext cx="433144" cy="396811"/>
          </a:xfrm>
          <a:prstGeom prst="rect">
            <a:avLst/>
          </a:prstGeom>
          <a:noFill/>
          <a:ln>
            <a:noFill/>
          </a:ln>
        </p:spPr>
      </p:pic>
      <p:pic>
        <p:nvPicPr>
          <p:cNvPr id="3" name="Audio Recording Sep 17, 2023 at 7:30:33 PM" descr="audio icon">
            <a:hlinkClick r:id="" action="ppaction://media"/>
            <a:extLst>
              <a:ext uri="{FF2B5EF4-FFF2-40B4-BE49-F238E27FC236}">
                <a16:creationId xmlns:a16="http://schemas.microsoft.com/office/drawing/2014/main" id="{DD0F10BE-7D50-79C4-2868-1567CBAAB9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80980" y="331015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
          <p:cNvSpPr txBox="1">
            <a:spLocks noGrp="1"/>
          </p:cNvSpPr>
          <p:nvPr>
            <p:ph type="title"/>
          </p:nvPr>
        </p:nvSpPr>
        <p:spPr>
          <a:xfrm>
            <a:off x="0" y="0"/>
            <a:ext cx="9144000" cy="719528"/>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a:t>Agenda</a:t>
            </a:r>
            <a:endParaRPr/>
          </a:p>
        </p:txBody>
      </p:sp>
      <p:sp>
        <p:nvSpPr>
          <p:cNvPr id="178" name="Google Shape;178;p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3</a:t>
            </a:fld>
            <a:endParaRPr/>
          </a:p>
        </p:txBody>
      </p:sp>
      <p:sp>
        <p:nvSpPr>
          <p:cNvPr id="179" name="Google Shape;179;p3"/>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a:bodyPr>
          <a:lstStyle/>
          <a:p>
            <a:pPr marL="457200" lvl="0" indent="-317500" algn="l" rtl="0">
              <a:lnSpc>
                <a:spcPct val="90000"/>
              </a:lnSpc>
              <a:spcBef>
                <a:spcPts val="800"/>
              </a:spcBef>
              <a:spcAft>
                <a:spcPts val="0"/>
              </a:spcAft>
              <a:buSzPts val="1400"/>
              <a:buChar char="•"/>
            </a:pPr>
            <a:r>
              <a:rPr lang="en-US" sz="2100">
                <a:solidFill>
                  <a:srgbClr val="000000"/>
                </a:solidFill>
                <a:latin typeface="Georgia" panose="02040502050405020303" pitchFamily="18" charset="0"/>
              </a:rPr>
              <a:t>2023 Mathematics Standards of Learning Focus</a:t>
            </a:r>
          </a:p>
          <a:p>
            <a:pPr marL="457200" lvl="0" indent="-317500" algn="l" rtl="0">
              <a:lnSpc>
                <a:spcPct val="90000"/>
              </a:lnSpc>
              <a:spcBef>
                <a:spcPts val="800"/>
              </a:spcBef>
              <a:spcAft>
                <a:spcPts val="0"/>
              </a:spcAft>
              <a:buSzPts val="1400"/>
              <a:buChar char="•"/>
            </a:pPr>
            <a:r>
              <a:rPr lang="en-US" sz="2100">
                <a:solidFill>
                  <a:srgbClr val="000000"/>
                </a:solidFill>
                <a:latin typeface="Georgia" panose="02040502050405020303" pitchFamily="18" charset="0"/>
              </a:rPr>
              <a:t>Documents Currently Available</a:t>
            </a:r>
            <a:endParaRPr lang="en-US">
              <a:solidFill>
                <a:srgbClr val="000000"/>
              </a:solidFill>
              <a:latin typeface="Georgia" panose="02040502050405020303" pitchFamily="18" charset="0"/>
            </a:endParaRP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Standards of Learning Document</a:t>
            </a:r>
            <a:endParaRPr lang="en-US">
              <a:solidFill>
                <a:srgbClr val="000000"/>
              </a:solidFill>
              <a:latin typeface="Georgia" panose="02040502050405020303" pitchFamily="18" charset="0"/>
            </a:endParaRP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Overview of Revisions (2016 to 2023 Mathematics Standards of Learning) document </a:t>
            </a:r>
          </a:p>
          <a:p>
            <a:pPr marL="457200" lvl="0" indent="-317500" algn="l" rtl="0">
              <a:lnSpc>
                <a:spcPct val="90000"/>
              </a:lnSpc>
              <a:spcBef>
                <a:spcPts val="800"/>
              </a:spcBef>
              <a:spcAft>
                <a:spcPts val="0"/>
              </a:spcAft>
              <a:buSzPts val="1400"/>
              <a:buChar char="•"/>
            </a:pPr>
            <a:r>
              <a:rPr lang="en-US" sz="2100">
                <a:solidFill>
                  <a:srgbClr val="000000"/>
                </a:solidFill>
                <a:latin typeface="Georgia" panose="02040502050405020303" pitchFamily="18" charset="0"/>
              </a:rPr>
              <a:t>Comparison of 2016 to 2023 Standards</a:t>
            </a:r>
            <a:endParaRPr>
              <a:solidFill>
                <a:srgbClr val="000000"/>
              </a:solidFill>
              <a:latin typeface="Georgia" panose="02040502050405020303" pitchFamily="18" charset="0"/>
            </a:endParaRP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Reasoning, Lines, and Transformations</a:t>
            </a:r>
          </a:p>
          <a:p>
            <a:pPr marL="914400" lvl="1" indent="-317500" algn="l" rtl="0">
              <a:lnSpc>
                <a:spcPct val="90000"/>
              </a:lnSpc>
              <a:spcBef>
                <a:spcPts val="400"/>
              </a:spcBef>
              <a:spcAft>
                <a:spcPts val="0"/>
              </a:spcAft>
              <a:buSzPts val="1400"/>
              <a:buChar char="-"/>
            </a:pPr>
            <a:r>
              <a:rPr lang="en-US">
                <a:solidFill>
                  <a:srgbClr val="000000"/>
                </a:solidFill>
                <a:latin typeface="Georgia" panose="02040502050405020303" pitchFamily="18" charset="0"/>
              </a:rPr>
              <a:t>Triangles</a:t>
            </a: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Polygons and Circles</a:t>
            </a:r>
          </a:p>
          <a:p>
            <a:pPr marL="914400" lvl="1" indent="-317500" algn="l" rtl="0">
              <a:lnSpc>
                <a:spcPct val="90000"/>
              </a:lnSpc>
              <a:spcBef>
                <a:spcPts val="400"/>
              </a:spcBef>
              <a:spcAft>
                <a:spcPts val="0"/>
              </a:spcAft>
              <a:buSzPts val="1400"/>
              <a:buChar char="-"/>
            </a:pPr>
            <a:r>
              <a:rPr lang="en-US">
                <a:solidFill>
                  <a:srgbClr val="000000"/>
                </a:solidFill>
                <a:latin typeface="Georgia" panose="02040502050405020303" pitchFamily="18" charset="0"/>
              </a:rPr>
              <a:t>Two- and Three-Dimensional Figures</a:t>
            </a:r>
            <a:endParaRPr lang="en-US" sz="1800">
              <a:solidFill>
                <a:srgbClr val="000000"/>
              </a:solidFill>
              <a:latin typeface="Georgia" panose="02040502050405020303" pitchFamily="18" charset="0"/>
            </a:endParaRPr>
          </a:p>
          <a:p>
            <a:pPr marL="914400" lvl="1" indent="-317500" algn="l" rtl="0">
              <a:lnSpc>
                <a:spcPct val="90000"/>
              </a:lnSpc>
              <a:spcBef>
                <a:spcPts val="400"/>
              </a:spcBef>
              <a:spcAft>
                <a:spcPts val="0"/>
              </a:spcAft>
              <a:buSzPts val="1400"/>
              <a:buChar char="-"/>
            </a:pPr>
            <a:endParaRPr>
              <a:solidFill>
                <a:srgbClr val="000000"/>
              </a:solidFill>
              <a:latin typeface="Georgia" panose="02040502050405020303" pitchFamily="18" charset="0"/>
            </a:endParaRPr>
          </a:p>
        </p:txBody>
      </p:sp>
      <p:pic>
        <p:nvPicPr>
          <p:cNvPr id="2" name="Picture 1">
            <a:extLst>
              <a:ext uri="{FF2B5EF4-FFF2-40B4-BE49-F238E27FC236}">
                <a16:creationId xmlns:a16="http://schemas.microsoft.com/office/drawing/2014/main" id="{9ADE9C3F-28E1-EE1A-DDFB-435F0CBC5FA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3" name="Recorded Sound" descr="audio icon">
            <a:hlinkClick r:id="" action="ppaction://media"/>
            <a:extLst>
              <a:ext uri="{FF2B5EF4-FFF2-40B4-BE49-F238E27FC236}">
                <a16:creationId xmlns:a16="http://schemas.microsoft.com/office/drawing/2014/main" id="{AABB173E-7528-AB83-E510-7DFE212626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33071" y="4049303"/>
            <a:ext cx="304800" cy="304800"/>
          </a:xfrm>
          <a:prstGeom prst="rect">
            <a:avLst/>
          </a:prstGeom>
        </p:spPr>
      </p:pic>
    </p:spTree>
    <p:extLst>
      <p:ext uri="{BB962C8B-B14F-4D97-AF65-F5344CB8AC3E}">
        <p14:creationId xmlns:p14="http://schemas.microsoft.com/office/powerpoint/2010/main" val="2981734607"/>
      </p:ext>
    </p:ext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g27b56ac94a4_0_0"/>
          <p:cNvSpPr txBox="1">
            <a:spLocks noGrp="1"/>
          </p:cNvSpPr>
          <p:nvPr>
            <p:ph type="title"/>
          </p:nvPr>
        </p:nvSpPr>
        <p:spPr>
          <a:xfrm>
            <a:off x="0" y="0"/>
            <a:ext cx="9144000" cy="571500"/>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sz="2800"/>
              <a:t>Standard G.10 - Standard G.PC.2</a:t>
            </a:r>
            <a:endParaRPr sz="2800"/>
          </a:p>
        </p:txBody>
      </p:sp>
      <p:graphicFrame>
        <p:nvGraphicFramePr>
          <p:cNvPr id="431" name="Google Shape;431;g27b56ac94a4_0_0"/>
          <p:cNvGraphicFramePr/>
          <p:nvPr>
            <p:extLst>
              <p:ext uri="{D42A27DB-BD31-4B8C-83A1-F6EECF244321}">
                <p14:modId xmlns:p14="http://schemas.microsoft.com/office/powerpoint/2010/main" val="1969750022"/>
              </p:ext>
            </p:extLst>
          </p:nvPr>
        </p:nvGraphicFramePr>
        <p:xfrm>
          <a:off x="371400" y="765507"/>
          <a:ext cx="8140850" cy="3180080"/>
        </p:xfrm>
        <a:graphic>
          <a:graphicData uri="http://schemas.openxmlformats.org/drawingml/2006/table">
            <a:tbl>
              <a:tblPr firstRow="1">
                <a:noFill/>
                <a:tableStyleId>{24D357CF-195E-46EC-A0E7-378A8C712D0B}</a:tableStyleId>
              </a:tblPr>
              <a:tblGrid>
                <a:gridCol w="3986475">
                  <a:extLst>
                    <a:ext uri="{9D8B030D-6E8A-4147-A177-3AD203B41FA5}">
                      <a16:colId xmlns:a16="http://schemas.microsoft.com/office/drawing/2014/main" val="20000"/>
                    </a:ext>
                  </a:extLst>
                </a:gridCol>
                <a:gridCol w="4154375">
                  <a:extLst>
                    <a:ext uri="{9D8B030D-6E8A-4147-A177-3AD203B41FA5}">
                      <a16:colId xmlns:a16="http://schemas.microsoft.com/office/drawing/2014/main" val="20001"/>
                    </a:ext>
                  </a:extLst>
                </a:gridCol>
              </a:tblGrid>
              <a:tr h="0">
                <a:tc>
                  <a:txBody>
                    <a:bodyPr/>
                    <a:lstStyle/>
                    <a:p>
                      <a:pPr marL="182880" lvl="0" indent="-18288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B w="12700" cap="flat" cmpd="sng">
                      <a:solidFill>
                        <a:srgbClr val="000000"/>
                      </a:solidFill>
                      <a:prstDash val="solid"/>
                      <a:round/>
                      <a:headEnd type="none" w="sm" len="sm"/>
                      <a:tailEnd type="none" w="sm" len="sm"/>
                    </a:lnB>
                    <a:solidFill>
                      <a:srgbClr val="CCCCCC"/>
                    </a:solidFill>
                  </a:tcPr>
                </a:tc>
                <a:tc>
                  <a:txBody>
                    <a:bodyPr/>
                    <a:lstStyle/>
                    <a:p>
                      <a:pPr marL="658495" lvl="0" indent="-658495" algn="ctr" rtl="0">
                        <a:spcBef>
                          <a:spcPts val="0"/>
                        </a:spcBef>
                        <a:spcAft>
                          <a:spcPts val="0"/>
                        </a:spcAft>
                        <a:buNone/>
                      </a:pPr>
                      <a:r>
                        <a:rPr lang="en-US" sz="1200" b="1">
                          <a:solidFill>
                            <a:srgbClr val="202020"/>
                          </a:solidFill>
                          <a:latin typeface="Georgia"/>
                          <a:ea typeface="Georgia"/>
                          <a:cs typeface="Georgia"/>
                          <a:sym typeface="Georgia"/>
                        </a:rPr>
                        <a:t>2023 SOL</a:t>
                      </a:r>
                      <a:endParaRPr sz="1200" u="sng">
                        <a:solidFill>
                          <a:srgbClr val="202020"/>
                        </a:solidFill>
                        <a:latin typeface="Georgia"/>
                        <a:ea typeface="Georgia"/>
                        <a:cs typeface="Georgia"/>
                        <a:sym typeface="Georgia"/>
                      </a:endParaRPr>
                    </a:p>
                  </a:txBody>
                  <a:tcPr marL="73025" marR="73025" marT="63500" marB="63500">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0">
                <a:tc>
                  <a:txBody>
                    <a:bodyPr/>
                    <a:lstStyle/>
                    <a:p>
                      <a:pPr marL="182880" lvl="0" indent="-182880" algn="l" rtl="0">
                        <a:spcBef>
                          <a:spcPts val="0"/>
                        </a:spcBef>
                        <a:spcAft>
                          <a:spcPts val="0"/>
                        </a:spcAft>
                        <a:buNone/>
                      </a:pPr>
                      <a:r>
                        <a:rPr lang="en-US" sz="1000" b="1">
                          <a:latin typeface="Georgia"/>
                          <a:ea typeface="Georgia"/>
                          <a:cs typeface="Georgia"/>
                          <a:sym typeface="Georgia"/>
                        </a:rPr>
                        <a:t>G.10 The student will solve problems, including practical problems, involving angles of convex polygons. This will include determining the</a:t>
                      </a:r>
                      <a:endParaRPr sz="1000" b="1">
                        <a:latin typeface="Georgia"/>
                        <a:ea typeface="Georgia"/>
                        <a:cs typeface="Georgia"/>
                        <a:sym typeface="Georgia"/>
                      </a:endParaRPr>
                    </a:p>
                    <a:p>
                      <a:pPr marL="3429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sum of the interior and/or exterior angles;</a:t>
                      </a:r>
                      <a:endParaRPr sz="1000" b="1">
                        <a:latin typeface="Georgia"/>
                        <a:ea typeface="Georgia"/>
                        <a:cs typeface="Georgia"/>
                        <a:sym typeface="Georgia"/>
                      </a:endParaRPr>
                    </a:p>
                    <a:p>
                      <a:pPr marL="3429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measure of an interior and/or exterior angle; and</a:t>
                      </a:r>
                      <a:endParaRPr sz="1000" b="1">
                        <a:latin typeface="Georgia"/>
                        <a:ea typeface="Georgia"/>
                        <a:cs typeface="Georgia"/>
                        <a:sym typeface="Georgia"/>
                      </a:endParaRPr>
                    </a:p>
                    <a:p>
                      <a:pPr marL="3429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number of sides of a regular polygon.</a:t>
                      </a:r>
                      <a:endParaRPr sz="1000" b="1">
                        <a:latin typeface="Georgia"/>
                        <a:ea typeface="Georgia"/>
                        <a:cs typeface="Georgia"/>
                        <a:sym typeface="Georgia"/>
                      </a:endParaRPr>
                    </a:p>
                    <a:p>
                      <a:pPr marL="228600" lvl="0" indent="-22860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Solve problems, including practical problems, involving angles of convex polygons. (a, b, c)</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Determine the sum of the measures of the interior and exterior angles of a convex polygon.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Determine the measure of each interior and exterior angle of a regular polygon. (b)</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Determine angle measures of a regular polygon in a tessellation. (b) </a:t>
                      </a:r>
                      <a:r>
                        <a:rPr lang="en-US" sz="1000">
                          <a:solidFill>
                            <a:srgbClr val="980000"/>
                          </a:solidFill>
                          <a:latin typeface="Georgia"/>
                          <a:ea typeface="Georgia"/>
                          <a:cs typeface="Georgia"/>
                          <a:sym typeface="Georgia"/>
                        </a:rPr>
                        <a:t>[Deleted]</a:t>
                      </a:r>
                      <a:endParaRPr sz="1000">
                        <a:solidFill>
                          <a:srgbClr val="980000"/>
                        </a:solidFill>
                        <a:latin typeface="Georgia"/>
                        <a:ea typeface="Georgia"/>
                        <a:cs typeface="Georgia"/>
                        <a:sym typeface="Georgia"/>
                      </a:endParaRPr>
                    </a:p>
                    <a:p>
                      <a:pPr marL="342900" lvl="0" indent="-304800" algn="l" rtl="0">
                        <a:spcBef>
                          <a:spcPts val="300"/>
                        </a:spcBef>
                        <a:spcAft>
                          <a:spcPts val="300"/>
                        </a:spcAft>
                        <a:buSzPts val="1200"/>
                        <a:buFont typeface="Times New Roman"/>
                        <a:buChar char="●"/>
                      </a:pPr>
                      <a:r>
                        <a:rPr lang="en-US" sz="1000">
                          <a:latin typeface="Georgia"/>
                          <a:ea typeface="Georgia"/>
                          <a:cs typeface="Georgia"/>
                          <a:sym typeface="Georgia"/>
                        </a:rPr>
                        <a:t>Determine the number of sides of a regular polygon, given the measures of interior or exterior angles of the polygon. (c)</a:t>
                      </a:r>
                      <a:endParaRPr sz="1000">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48640" lvl="0" indent="-548640" algn="l" rtl="0">
                        <a:spcBef>
                          <a:spcPts val="0"/>
                        </a:spcBef>
                        <a:spcAft>
                          <a:spcPts val="0"/>
                        </a:spcAft>
                        <a:buNone/>
                      </a:pPr>
                      <a:r>
                        <a:rPr lang="en-US" sz="1000" b="1" dirty="0">
                          <a:solidFill>
                            <a:srgbClr val="202020"/>
                          </a:solidFill>
                          <a:latin typeface="Georgia"/>
                          <a:ea typeface="Georgia"/>
                          <a:cs typeface="Georgia"/>
                          <a:sym typeface="Georgia"/>
                        </a:rPr>
                        <a:t>G.PC.2  The student will </a:t>
                      </a:r>
                      <a:r>
                        <a:rPr lang="en-US" sz="1000" b="1" dirty="0">
                          <a:solidFill>
                            <a:srgbClr val="980000"/>
                          </a:solidFill>
                          <a:latin typeface="Georgia"/>
                          <a:ea typeface="Georgia"/>
                          <a:cs typeface="Georgia"/>
                          <a:sym typeface="Georgia"/>
                        </a:rPr>
                        <a:t>verify relationships </a:t>
                      </a:r>
                      <a:r>
                        <a:rPr lang="en-US" sz="1000" b="1" dirty="0">
                          <a:solidFill>
                            <a:srgbClr val="202020"/>
                          </a:solidFill>
                          <a:latin typeface="Georgia"/>
                          <a:ea typeface="Georgia"/>
                          <a:cs typeface="Georgia"/>
                          <a:sym typeface="Georgia"/>
                        </a:rPr>
                        <a:t>and solve problems, involving </a:t>
                      </a:r>
                      <a:r>
                        <a:rPr lang="en-US" sz="1000" b="1" dirty="0">
                          <a:latin typeface="Georgia"/>
                          <a:ea typeface="Georgia"/>
                          <a:cs typeface="Georgia"/>
                          <a:sym typeface="Georgia"/>
                        </a:rPr>
                        <a:t>the number of sides and measures of </a:t>
                      </a:r>
                      <a:r>
                        <a:rPr lang="en-US" sz="1000" b="1" dirty="0">
                          <a:solidFill>
                            <a:srgbClr val="202020"/>
                          </a:solidFill>
                          <a:latin typeface="Georgia"/>
                          <a:ea typeface="Georgia"/>
                          <a:cs typeface="Georgia"/>
                          <a:sym typeface="Georgia"/>
                        </a:rPr>
                        <a:t>angles of convex polygons.</a:t>
                      </a:r>
                      <a:endParaRPr sz="1000" b="1" dirty="0">
                        <a:solidFill>
                          <a:srgbClr val="202020"/>
                        </a:solidFill>
                        <a:latin typeface="Georgia"/>
                        <a:ea typeface="Georgia"/>
                        <a:cs typeface="Georgia"/>
                        <a:sym typeface="Georgia"/>
                      </a:endParaRPr>
                    </a:p>
                    <a:p>
                      <a:pPr marL="0" lvl="0" indent="0" algn="l" rtl="0">
                        <a:spcBef>
                          <a:spcPts val="0"/>
                        </a:spcBef>
                        <a:spcAft>
                          <a:spcPts val="0"/>
                        </a:spcAft>
                        <a:buNone/>
                      </a:pPr>
                      <a:endParaRPr sz="1000" dirty="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dirty="0">
                          <a:latin typeface="Georgia"/>
                          <a:ea typeface="Georgia"/>
                          <a:cs typeface="Georgia"/>
                          <a:sym typeface="Georgia"/>
                        </a:rPr>
                        <a:t>Solve problems</a:t>
                      </a:r>
                      <a:r>
                        <a:rPr lang="en-US" sz="1000" dirty="0">
                          <a:solidFill>
                            <a:srgbClr val="202020"/>
                          </a:solidFill>
                          <a:latin typeface="Georgia"/>
                          <a:ea typeface="Georgia"/>
                          <a:cs typeface="Georgia"/>
                          <a:sym typeface="Georgia"/>
                        </a:rPr>
                        <a:t>, i</a:t>
                      </a:r>
                      <a:r>
                        <a:rPr lang="en-US" sz="1000" dirty="0">
                          <a:latin typeface="Georgia"/>
                          <a:ea typeface="Georgia"/>
                          <a:cs typeface="Georgia"/>
                          <a:sym typeface="Georgia"/>
                        </a:rPr>
                        <a:t>nvolving the number of sides of a regular polygon</a:t>
                      </a:r>
                      <a:r>
                        <a:rPr lang="en-US" sz="1000" dirty="0">
                          <a:solidFill>
                            <a:srgbClr val="C00000"/>
                          </a:solidFill>
                          <a:latin typeface="Georgia"/>
                          <a:ea typeface="Georgia"/>
                          <a:cs typeface="Georgia"/>
                          <a:sym typeface="Georgia"/>
                        </a:rPr>
                        <a:t> </a:t>
                      </a:r>
                      <a:r>
                        <a:rPr lang="en-US" sz="1000" dirty="0">
                          <a:latin typeface="Georgia"/>
                          <a:ea typeface="Georgia"/>
                          <a:cs typeface="Georgia"/>
                          <a:sym typeface="Georgia"/>
                        </a:rPr>
                        <a:t>given the measures of the interior and exterior angles of the polygon. </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solidFill>
                            <a:srgbClr val="980000"/>
                          </a:solidFill>
                          <a:latin typeface="Georgia"/>
                          <a:ea typeface="Georgia"/>
                          <a:cs typeface="Georgia"/>
                          <a:sym typeface="Georgia"/>
                        </a:rPr>
                        <a:t>Justify the relationship</a:t>
                      </a:r>
                      <a:r>
                        <a:rPr lang="en-US" sz="1000" dirty="0">
                          <a:latin typeface="Georgia"/>
                          <a:ea typeface="Georgia"/>
                          <a:cs typeface="Georgia"/>
                          <a:sym typeface="Georgia"/>
                        </a:rPr>
                        <a:t> between</a:t>
                      </a:r>
                      <a:r>
                        <a:rPr lang="en-US" sz="1000" dirty="0">
                          <a:solidFill>
                            <a:srgbClr val="7030A0"/>
                          </a:solidFill>
                          <a:latin typeface="Georgia"/>
                          <a:ea typeface="Georgia"/>
                          <a:cs typeface="Georgia"/>
                          <a:sym typeface="Georgia"/>
                        </a:rPr>
                        <a:t> </a:t>
                      </a:r>
                      <a:r>
                        <a:rPr lang="en-US" sz="1000" dirty="0">
                          <a:latin typeface="Georgia"/>
                          <a:ea typeface="Georgia"/>
                          <a:cs typeface="Georgia"/>
                          <a:sym typeface="Georgia"/>
                        </a:rPr>
                        <a:t>the sum of the measures of the interior and exterior angles of a convex polygon and solve problems involving the sum of the measures of the angles. </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solidFill>
                            <a:srgbClr val="980000"/>
                          </a:solidFill>
                          <a:latin typeface="Georgia"/>
                          <a:ea typeface="Georgia"/>
                          <a:cs typeface="Georgia"/>
                          <a:sym typeface="Georgia"/>
                        </a:rPr>
                        <a:t>Justify the relationship </a:t>
                      </a:r>
                      <a:r>
                        <a:rPr lang="en-US" sz="1000" dirty="0">
                          <a:latin typeface="Georgia"/>
                          <a:ea typeface="Georgia"/>
                          <a:cs typeface="Georgia"/>
                          <a:sym typeface="Georgia"/>
                        </a:rPr>
                        <a:t>between</a:t>
                      </a:r>
                      <a:r>
                        <a:rPr lang="en-US" sz="1000" dirty="0">
                          <a:solidFill>
                            <a:srgbClr val="980000"/>
                          </a:solidFill>
                          <a:latin typeface="Georgia"/>
                          <a:ea typeface="Georgia"/>
                          <a:cs typeface="Georgia"/>
                          <a:sym typeface="Georgia"/>
                        </a:rPr>
                        <a:t> </a:t>
                      </a:r>
                      <a:r>
                        <a:rPr lang="en-US" sz="1000" dirty="0">
                          <a:latin typeface="Georgia"/>
                          <a:ea typeface="Georgia"/>
                          <a:cs typeface="Georgia"/>
                          <a:sym typeface="Georgia"/>
                        </a:rPr>
                        <a:t>the measure of each interior and exterior angle of a regular polygon and solve problems involving the measures of the angles.</a:t>
                      </a:r>
                      <a:endParaRPr sz="1000" dirty="0">
                        <a:latin typeface="Georgia"/>
                        <a:ea typeface="Georgia"/>
                        <a:cs typeface="Georgia"/>
                        <a:sym typeface="Georgia"/>
                      </a:endParaRPr>
                    </a:p>
                    <a:p>
                      <a:pPr marL="0" lvl="0" indent="0" algn="l" rtl="0">
                        <a:spcBef>
                          <a:spcPts val="300"/>
                        </a:spcBef>
                        <a:spcAft>
                          <a:spcPts val="0"/>
                        </a:spcAft>
                        <a:buNone/>
                      </a:pPr>
                      <a:endParaRPr sz="1000" dirty="0">
                        <a:latin typeface="Georgia"/>
                        <a:ea typeface="Georgia"/>
                        <a:cs typeface="Georgia"/>
                        <a:sym typeface="Georgia"/>
                      </a:endParaRPr>
                    </a:p>
                    <a:p>
                      <a:pPr marL="114300" lvl="0" indent="0" algn="l" rtl="0">
                        <a:spcBef>
                          <a:spcPts val="300"/>
                        </a:spcBef>
                        <a:spcAft>
                          <a:spcPts val="300"/>
                        </a:spcAft>
                        <a:buNone/>
                      </a:pPr>
                      <a:endParaRPr sz="1000" b="1" dirty="0">
                        <a:solidFill>
                          <a:srgbClr val="202020"/>
                        </a:solidFill>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32" name="Google Shape;432;g27b56ac94a4_0_0"/>
          <p:cNvSpPr/>
          <p:nvPr/>
        </p:nvSpPr>
        <p:spPr>
          <a:xfrm>
            <a:off x="0" y="4386787"/>
            <a:ext cx="9144000" cy="783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000" u="sng">
                <a:solidFill>
                  <a:schemeClr val="lt1"/>
                </a:solidFill>
                <a:latin typeface="Georgia"/>
                <a:ea typeface="Georgia"/>
                <a:cs typeface="Georgia"/>
                <a:sym typeface="Georgia"/>
              </a:rPr>
              <a:t>Revisions</a:t>
            </a:r>
            <a:r>
              <a:rPr lang="en-US" sz="1000">
                <a:solidFill>
                  <a:schemeClr val="lt1"/>
                </a:solidFill>
                <a:latin typeface="Georgia"/>
                <a:ea typeface="Georgia"/>
                <a:cs typeface="Georgia"/>
                <a:sym typeface="Georgia"/>
              </a:rPr>
              <a:t>:</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G.PC.2b and G.PC.2c - Students will verify and justify angle and side relationships in convex polygons </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The use of tessellations to solve for angle measures of a regular polygon is removed from the standard.</a:t>
            </a:r>
            <a:endParaRPr sz="1000">
              <a:solidFill>
                <a:schemeClr val="lt1"/>
              </a:solidFill>
              <a:latin typeface="Georgia"/>
              <a:ea typeface="Georgia"/>
              <a:cs typeface="Georgia"/>
              <a:sym typeface="Georgia"/>
            </a:endParaRPr>
          </a:p>
        </p:txBody>
      </p:sp>
      <p:pic>
        <p:nvPicPr>
          <p:cNvPr id="3" name="Audio Recording Sep 17, 2023 at 7:31:17 PM" descr="audio icon">
            <a:hlinkClick r:id="" action="ppaction://media"/>
            <a:extLst>
              <a:ext uri="{FF2B5EF4-FFF2-40B4-BE49-F238E27FC236}">
                <a16:creationId xmlns:a16="http://schemas.microsoft.com/office/drawing/2014/main" id="{8EDDA83D-1E78-2808-1F03-394EA0BDBC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06400" y="3609743"/>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g27b56ac94a4_0_19"/>
          <p:cNvSpPr txBox="1">
            <a:spLocks noGrp="1"/>
          </p:cNvSpPr>
          <p:nvPr>
            <p:ph type="title"/>
          </p:nvPr>
        </p:nvSpPr>
        <p:spPr>
          <a:xfrm>
            <a:off x="0" y="0"/>
            <a:ext cx="9144000" cy="625963"/>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sz="2800"/>
              <a:t>Standard G.11 - Standard G.PC.3 (1 of 2)</a:t>
            </a:r>
            <a:endParaRPr sz="2800"/>
          </a:p>
        </p:txBody>
      </p:sp>
      <p:graphicFrame>
        <p:nvGraphicFramePr>
          <p:cNvPr id="439" name="Google Shape;439;g27b56ac94a4_0_19"/>
          <p:cNvGraphicFramePr/>
          <p:nvPr>
            <p:extLst>
              <p:ext uri="{D42A27DB-BD31-4B8C-83A1-F6EECF244321}">
                <p14:modId xmlns:p14="http://schemas.microsoft.com/office/powerpoint/2010/main" val="4080641391"/>
              </p:ext>
            </p:extLst>
          </p:nvPr>
        </p:nvGraphicFramePr>
        <p:xfrm>
          <a:off x="501575" y="808957"/>
          <a:ext cx="8140850" cy="3359029"/>
        </p:xfrm>
        <a:graphic>
          <a:graphicData uri="http://schemas.openxmlformats.org/drawingml/2006/table">
            <a:tbl>
              <a:tblPr firstRow="1">
                <a:noFill/>
                <a:tableStyleId>{24D357CF-195E-46EC-A0E7-378A8C712D0B}</a:tableStyleId>
              </a:tblPr>
              <a:tblGrid>
                <a:gridCol w="3986475">
                  <a:extLst>
                    <a:ext uri="{9D8B030D-6E8A-4147-A177-3AD203B41FA5}">
                      <a16:colId xmlns:a16="http://schemas.microsoft.com/office/drawing/2014/main" val="20000"/>
                    </a:ext>
                  </a:extLst>
                </a:gridCol>
                <a:gridCol w="4154375">
                  <a:extLst>
                    <a:ext uri="{9D8B030D-6E8A-4147-A177-3AD203B41FA5}">
                      <a16:colId xmlns:a16="http://schemas.microsoft.com/office/drawing/2014/main" val="20001"/>
                    </a:ext>
                  </a:extLst>
                </a:gridCol>
              </a:tblGrid>
              <a:tr h="286674">
                <a:tc>
                  <a:txBody>
                    <a:bodyPr/>
                    <a:lstStyle/>
                    <a:p>
                      <a:pPr marL="182880" lvl="0" indent="-18288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B w="12700" cap="flat" cmpd="sng">
                      <a:solidFill>
                        <a:srgbClr val="000000"/>
                      </a:solidFill>
                      <a:prstDash val="solid"/>
                      <a:round/>
                      <a:headEnd type="none" w="sm" len="sm"/>
                      <a:tailEnd type="none" w="sm" len="sm"/>
                    </a:lnB>
                    <a:solidFill>
                      <a:srgbClr val="CCCCCC"/>
                    </a:solidFill>
                  </a:tcPr>
                </a:tc>
                <a:tc>
                  <a:txBody>
                    <a:bodyPr/>
                    <a:lstStyle/>
                    <a:p>
                      <a:pPr marL="658495" lvl="0" indent="-658495" algn="ctr" rtl="0">
                        <a:spcBef>
                          <a:spcPts val="0"/>
                        </a:spcBef>
                        <a:spcAft>
                          <a:spcPts val="0"/>
                        </a:spcAft>
                        <a:buNone/>
                      </a:pPr>
                      <a:r>
                        <a:rPr lang="en-US" sz="1200" b="1">
                          <a:solidFill>
                            <a:srgbClr val="202020"/>
                          </a:solidFill>
                          <a:latin typeface="Georgia"/>
                          <a:ea typeface="Georgia"/>
                          <a:cs typeface="Georgia"/>
                          <a:sym typeface="Georgia"/>
                        </a:rPr>
                        <a:t>2023 SOL</a:t>
                      </a:r>
                      <a:endParaRPr sz="1200" b="1">
                        <a:solidFill>
                          <a:srgbClr val="202020"/>
                        </a:solidFill>
                        <a:latin typeface="Georgia"/>
                        <a:ea typeface="Georgia"/>
                        <a:cs typeface="Georgia"/>
                        <a:sym typeface="Georgia"/>
                      </a:endParaRPr>
                    </a:p>
                  </a:txBody>
                  <a:tcPr marL="73025" marR="73025" marT="63500" marB="63500">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3049149">
                <a:tc>
                  <a:txBody>
                    <a:bodyPr/>
                    <a:lstStyle/>
                    <a:p>
                      <a:pPr marL="182880" lvl="0" indent="-182880" algn="l" rtl="0">
                        <a:spcBef>
                          <a:spcPts val="0"/>
                        </a:spcBef>
                        <a:spcAft>
                          <a:spcPts val="0"/>
                        </a:spcAft>
                        <a:buNone/>
                      </a:pPr>
                      <a:r>
                        <a:rPr lang="en-US" sz="1000" b="1">
                          <a:latin typeface="Georgia"/>
                          <a:ea typeface="Georgia"/>
                          <a:cs typeface="Georgia"/>
                          <a:sym typeface="Georgia"/>
                        </a:rPr>
                        <a:t>G.11 The student will solve problems, including practical problems, by applying properties of circles. This will include determining</a:t>
                      </a:r>
                      <a:endParaRPr sz="1000" b="1">
                        <a:latin typeface="Georgia"/>
                        <a:ea typeface="Georgia"/>
                        <a:cs typeface="Georgia"/>
                        <a:sym typeface="Georgia"/>
                      </a:endParaRPr>
                    </a:p>
                    <a:p>
                      <a:pPr marL="4572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angle measures formed by intersecting chords, secants, and/or tangents; </a:t>
                      </a:r>
                      <a:r>
                        <a:rPr lang="en-US" sz="1000" b="1">
                          <a:solidFill>
                            <a:srgbClr val="980000"/>
                          </a:solidFill>
                          <a:latin typeface="Georgia"/>
                          <a:ea typeface="Georgia"/>
                          <a:cs typeface="Georgia"/>
                          <a:sym typeface="Georgia"/>
                        </a:rPr>
                        <a:t>[Deleted]</a:t>
                      </a:r>
                      <a:endParaRPr sz="1000" b="1">
                        <a:solidFill>
                          <a:srgbClr val="980000"/>
                        </a:solidFill>
                        <a:latin typeface="Georgia"/>
                        <a:ea typeface="Georgia"/>
                        <a:cs typeface="Georgia"/>
                        <a:sym typeface="Georgia"/>
                      </a:endParaRPr>
                    </a:p>
                    <a:p>
                      <a:pPr marL="4572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lengths of segments formed by intersecting chords, secants, and/or tangents; </a:t>
                      </a:r>
                      <a:r>
                        <a:rPr lang="en-US" sz="1000" b="1">
                          <a:solidFill>
                            <a:srgbClr val="980000"/>
                          </a:solidFill>
                          <a:latin typeface="Georgia"/>
                          <a:ea typeface="Georgia"/>
                          <a:cs typeface="Georgia"/>
                          <a:sym typeface="Georgia"/>
                        </a:rPr>
                        <a:t>[Deleted]</a:t>
                      </a:r>
                      <a:endParaRPr sz="1000" b="1">
                        <a:solidFill>
                          <a:srgbClr val="980000"/>
                        </a:solidFill>
                        <a:latin typeface="Georgia"/>
                        <a:ea typeface="Georgia"/>
                        <a:cs typeface="Georgia"/>
                        <a:sym typeface="Georgia"/>
                      </a:endParaRPr>
                    </a:p>
                    <a:p>
                      <a:pPr marL="4572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arc length; and</a:t>
                      </a:r>
                      <a:endParaRPr sz="1000" b="1">
                        <a:latin typeface="Georgia"/>
                        <a:ea typeface="Georgia"/>
                        <a:cs typeface="Georgia"/>
                        <a:sym typeface="Georgia"/>
                      </a:endParaRPr>
                    </a:p>
                    <a:p>
                      <a:pPr marL="4572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area of a sector.</a:t>
                      </a:r>
                      <a:endParaRPr sz="1000" b="1">
                        <a:latin typeface="Georgia"/>
                        <a:ea typeface="Georgia"/>
                        <a:cs typeface="Georgia"/>
                        <a:sym typeface="Georgia"/>
                      </a:endParaRPr>
                    </a:p>
                    <a:p>
                      <a:pPr marL="228600" lvl="0" indent="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Solve problems, including practical problems, by applying properties of circles. (a, b, c, d)</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 Determine angle measures and arc measures associated  with</a:t>
                      </a:r>
                      <a:endParaRPr sz="1000">
                        <a:latin typeface="Georgia"/>
                        <a:ea typeface="Georgia"/>
                        <a:cs typeface="Georgia"/>
                        <a:sym typeface="Georgia"/>
                      </a:endParaRPr>
                    </a:p>
                    <a:p>
                      <a:pPr marL="685800" lvl="2" indent="-292100" algn="l" rtl="0">
                        <a:spcBef>
                          <a:spcPts val="300"/>
                        </a:spcBef>
                        <a:spcAft>
                          <a:spcPts val="0"/>
                        </a:spcAft>
                        <a:buSzPts val="1000"/>
                        <a:buFont typeface="Georgia"/>
                        <a:buChar char="o"/>
                      </a:pPr>
                      <a:r>
                        <a:rPr lang="en-US" sz="1000">
                          <a:latin typeface="Georgia"/>
                          <a:ea typeface="Georgia"/>
                          <a:cs typeface="Georgia"/>
                          <a:sym typeface="Georgia"/>
                        </a:rPr>
                        <a:t>two intersecting chords;</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two intersecting secants; </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an intersecting secant and tangent;</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two intersecting tangents; and</a:t>
                      </a:r>
                      <a:endParaRPr sz="1000">
                        <a:latin typeface="Georgia"/>
                        <a:ea typeface="Georgia"/>
                        <a:cs typeface="Georgia"/>
                        <a:sym typeface="Georgia"/>
                      </a:endParaRPr>
                    </a:p>
                    <a:p>
                      <a:pPr marL="685800" lvl="2" indent="-292100" algn="l" rtl="0">
                        <a:spcBef>
                          <a:spcPts val="0"/>
                        </a:spcBef>
                        <a:spcAft>
                          <a:spcPts val="300"/>
                        </a:spcAft>
                        <a:buSzPts val="1000"/>
                        <a:buFont typeface="Georgia"/>
                        <a:buChar char="o"/>
                      </a:pPr>
                      <a:r>
                        <a:rPr lang="en-US" sz="1000">
                          <a:latin typeface="Georgia"/>
                          <a:ea typeface="Georgia"/>
                          <a:cs typeface="Georgia"/>
                          <a:sym typeface="Georgia"/>
                        </a:rPr>
                        <a:t>central and inscribed angles. (a)</a:t>
                      </a:r>
                      <a:endParaRPr sz="10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48640" lvl="0" indent="-548640" algn="l" rtl="0">
                        <a:spcBef>
                          <a:spcPts val="0"/>
                        </a:spcBef>
                        <a:spcAft>
                          <a:spcPts val="0"/>
                        </a:spcAft>
                        <a:buNone/>
                      </a:pPr>
                      <a:r>
                        <a:rPr lang="en-US" sz="1000" b="1" dirty="0">
                          <a:solidFill>
                            <a:srgbClr val="202020"/>
                          </a:solidFill>
                          <a:latin typeface="Georgia"/>
                          <a:ea typeface="Georgia"/>
                          <a:cs typeface="Georgia"/>
                          <a:sym typeface="Georgia"/>
                        </a:rPr>
                        <a:t>G.PC.3  The student will solve problems, including those in context, by applying properties of circles. </a:t>
                      </a:r>
                      <a:endParaRPr sz="1000" b="1" dirty="0">
                        <a:solidFill>
                          <a:srgbClr val="202020"/>
                        </a:solidFill>
                        <a:latin typeface="Georgia"/>
                        <a:ea typeface="Georgia"/>
                        <a:cs typeface="Georgia"/>
                        <a:sym typeface="Georgia"/>
                      </a:endParaRPr>
                    </a:p>
                    <a:p>
                      <a:pPr marL="0" lvl="0" indent="0" algn="l" rtl="0">
                        <a:spcBef>
                          <a:spcPts val="0"/>
                        </a:spcBef>
                        <a:spcAft>
                          <a:spcPts val="0"/>
                        </a:spcAft>
                        <a:buNone/>
                      </a:pPr>
                      <a:endParaRPr sz="1000" dirty="0">
                        <a:latin typeface="Georgia"/>
                        <a:ea typeface="Georgia"/>
                        <a:cs typeface="Georgia"/>
                        <a:sym typeface="Georgia"/>
                      </a:endParaRPr>
                    </a:p>
                    <a:p>
                      <a:pPr marL="457200" lvl="0" indent="-292100" algn="l" rtl="0">
                        <a:spcBef>
                          <a:spcPts val="0"/>
                        </a:spcBef>
                        <a:spcAft>
                          <a:spcPts val="0"/>
                        </a:spcAft>
                        <a:buClr>
                          <a:srgbClr val="980000"/>
                        </a:buClr>
                        <a:buSzPts val="1000"/>
                        <a:buFont typeface="Georgia"/>
                        <a:buAutoNum type="alphaLcParenR"/>
                      </a:pPr>
                      <a:r>
                        <a:rPr lang="en-US" sz="1000" dirty="0">
                          <a:solidFill>
                            <a:srgbClr val="980000"/>
                          </a:solidFill>
                          <a:latin typeface="Georgia"/>
                          <a:ea typeface="Georgia"/>
                          <a:cs typeface="Georgia"/>
                          <a:sym typeface="Georgia"/>
                        </a:rPr>
                        <a:t>Determine the proportional relationship between the arc length or area of a sector and other parts of a circle. </a:t>
                      </a:r>
                      <a:endParaRPr sz="1000" dirty="0">
                        <a:solidFill>
                          <a:srgbClr val="98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Solve for arc measures and angles in a circle formed by central angles.</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Solve for arc measures and angles in a circle involving inscribed angles.</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Calculate the length of an arc of a circle.</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Calculate the area of a sector of a circle.</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solidFill>
                            <a:srgbClr val="980000"/>
                          </a:solidFill>
                          <a:latin typeface="Georgia"/>
                          <a:ea typeface="Georgia"/>
                          <a:cs typeface="Georgia"/>
                          <a:sym typeface="Georgia"/>
                        </a:rPr>
                        <a:t>Apply arc length or sector area to solve for an unknown measurement </a:t>
                      </a:r>
                      <a:r>
                        <a:rPr lang="en-US" sz="1000" dirty="0">
                          <a:latin typeface="Georgia"/>
                          <a:ea typeface="Georgia"/>
                          <a:cs typeface="Georgia"/>
                          <a:sym typeface="Georgia"/>
                        </a:rPr>
                        <a:t>of the circle including the radius, diameter, arc measure, central angle, arc length, or sector area. </a:t>
                      </a:r>
                      <a:endParaRPr sz="1000" dirty="0">
                        <a:latin typeface="Georgia"/>
                        <a:ea typeface="Georgia"/>
                        <a:cs typeface="Georgia"/>
                        <a:sym typeface="Georgia"/>
                      </a:endParaRPr>
                    </a:p>
                    <a:p>
                      <a:pPr marL="457200" lvl="0" indent="-228600" algn="l" rtl="0">
                        <a:spcBef>
                          <a:spcPts val="300"/>
                        </a:spcBef>
                        <a:spcAft>
                          <a:spcPts val="0"/>
                        </a:spcAft>
                        <a:buNone/>
                      </a:pPr>
                      <a:endParaRPr sz="1000" dirty="0">
                        <a:latin typeface="Georgia"/>
                        <a:ea typeface="Georgia"/>
                        <a:cs typeface="Georgia"/>
                        <a:sym typeface="Georgia"/>
                      </a:endParaRPr>
                    </a:p>
                    <a:p>
                      <a:pPr marL="548640" lvl="0" indent="-548640" algn="l" rtl="0">
                        <a:spcBef>
                          <a:spcPts val="300"/>
                        </a:spcBef>
                        <a:spcAft>
                          <a:spcPts val="0"/>
                        </a:spcAft>
                        <a:buNone/>
                      </a:pPr>
                      <a:endParaRPr sz="1000" b="1" dirty="0">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40" name="Google Shape;440;g27b56ac94a4_0_19"/>
          <p:cNvSpPr/>
          <p:nvPr/>
        </p:nvSpPr>
        <p:spPr>
          <a:xfrm>
            <a:off x="0" y="4304563"/>
            <a:ext cx="9144000" cy="856364"/>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000" u="sng">
                <a:solidFill>
                  <a:schemeClr val="lt1"/>
                </a:solidFill>
                <a:latin typeface="Georgia"/>
                <a:ea typeface="Georgia"/>
                <a:cs typeface="Georgia"/>
                <a:sym typeface="Georgia"/>
              </a:rPr>
              <a:t>Revisions</a:t>
            </a:r>
            <a:r>
              <a:rPr lang="en-US" sz="1000">
                <a:solidFill>
                  <a:schemeClr val="lt1"/>
                </a:solidFill>
                <a:latin typeface="Georgia"/>
                <a:ea typeface="Georgia"/>
                <a:cs typeface="Georgia"/>
                <a:sym typeface="Georgia"/>
              </a:rPr>
              <a:t>:</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G.PC.3a - Students will determine  proportional relationship between arc length or area of circle and other parts of circle </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G.PC.3f - Students will apply arc length or sector area to solve for unknown parts of circles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Determining  lengths of segments and non-central angles  formed by intersecting chords, secants and/or tangents is not included in the 2023 standards</a:t>
            </a:r>
            <a:endParaRPr sz="1000">
              <a:solidFill>
                <a:schemeClr val="lt1"/>
              </a:solidFill>
              <a:latin typeface="Georgia"/>
              <a:ea typeface="Georgia"/>
              <a:cs typeface="Georgia"/>
              <a:sym typeface="Georgia"/>
            </a:endParaRPr>
          </a:p>
        </p:txBody>
      </p:sp>
      <p:pic>
        <p:nvPicPr>
          <p:cNvPr id="441" name="Google Shape;441;g27b56ac94a4_0_19">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201787" y="1663909"/>
            <a:ext cx="440638" cy="374754"/>
          </a:xfrm>
          <a:prstGeom prst="rect">
            <a:avLst/>
          </a:prstGeom>
          <a:noFill/>
          <a:ln>
            <a:noFill/>
          </a:ln>
        </p:spPr>
      </p:pic>
      <p:pic>
        <p:nvPicPr>
          <p:cNvPr id="2" name="Google Shape;441;g27b56ac94a4_0_19">
            <a:extLst>
              <a:ext uri="{FF2B5EF4-FFF2-40B4-BE49-F238E27FC236}">
                <a16:creationId xmlns:a16="http://schemas.microsoft.com/office/drawing/2014/main" id="{CBB1B7DA-044A-F89F-1239-D4BD4021DFBF}"/>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084364" y="2941698"/>
            <a:ext cx="440638" cy="374754"/>
          </a:xfrm>
          <a:prstGeom prst="rect">
            <a:avLst/>
          </a:prstGeom>
          <a:noFill/>
          <a:ln>
            <a:noFill/>
          </a:ln>
        </p:spPr>
      </p:pic>
      <p:pic>
        <p:nvPicPr>
          <p:cNvPr id="4" name="Audio Recording Sep 17, 2023 at 7:32:23 PM" descr="audio icon">
            <a:hlinkClick r:id="" action="ppaction://media"/>
            <a:extLst>
              <a:ext uri="{FF2B5EF4-FFF2-40B4-BE49-F238E27FC236}">
                <a16:creationId xmlns:a16="http://schemas.microsoft.com/office/drawing/2014/main" id="{3244F3E4-A5D3-43F5-424E-CA2E2C4401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91883" y="3423475"/>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g27b56ac94a4_0_26"/>
          <p:cNvSpPr txBox="1">
            <a:spLocks noGrp="1"/>
          </p:cNvSpPr>
          <p:nvPr>
            <p:ph type="title"/>
          </p:nvPr>
        </p:nvSpPr>
        <p:spPr>
          <a:xfrm>
            <a:off x="0" y="0"/>
            <a:ext cx="9144000" cy="667062"/>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sz="2800"/>
              <a:t>Standard G.11 - Standard G.PC.3 (2 of 2)</a:t>
            </a:r>
            <a:endParaRPr sz="2800"/>
          </a:p>
        </p:txBody>
      </p:sp>
      <p:graphicFrame>
        <p:nvGraphicFramePr>
          <p:cNvPr id="447" name="Google Shape;447;g27b56ac94a4_0_26"/>
          <p:cNvGraphicFramePr/>
          <p:nvPr>
            <p:extLst>
              <p:ext uri="{D42A27DB-BD31-4B8C-83A1-F6EECF244321}">
                <p14:modId xmlns:p14="http://schemas.microsoft.com/office/powerpoint/2010/main" val="3950054940"/>
              </p:ext>
            </p:extLst>
          </p:nvPr>
        </p:nvGraphicFramePr>
        <p:xfrm>
          <a:off x="465075" y="853632"/>
          <a:ext cx="8140850" cy="3180080"/>
        </p:xfrm>
        <a:graphic>
          <a:graphicData uri="http://schemas.openxmlformats.org/drawingml/2006/table">
            <a:tbl>
              <a:tblPr firstRow="1">
                <a:noFill/>
                <a:tableStyleId>{24D357CF-195E-46EC-A0E7-378A8C712D0B}</a:tableStyleId>
              </a:tblPr>
              <a:tblGrid>
                <a:gridCol w="3986475">
                  <a:extLst>
                    <a:ext uri="{9D8B030D-6E8A-4147-A177-3AD203B41FA5}">
                      <a16:colId xmlns:a16="http://schemas.microsoft.com/office/drawing/2014/main" val="20000"/>
                    </a:ext>
                  </a:extLst>
                </a:gridCol>
                <a:gridCol w="4154375">
                  <a:extLst>
                    <a:ext uri="{9D8B030D-6E8A-4147-A177-3AD203B41FA5}">
                      <a16:colId xmlns:a16="http://schemas.microsoft.com/office/drawing/2014/main" val="20001"/>
                    </a:ext>
                  </a:extLst>
                </a:gridCol>
              </a:tblGrid>
              <a:tr h="0">
                <a:tc>
                  <a:txBody>
                    <a:bodyPr/>
                    <a:lstStyle/>
                    <a:p>
                      <a:pPr marL="182880" lvl="0" indent="-18288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B w="12700" cap="flat" cmpd="sng">
                      <a:solidFill>
                        <a:srgbClr val="000000"/>
                      </a:solidFill>
                      <a:prstDash val="solid"/>
                      <a:round/>
                      <a:headEnd type="none" w="sm" len="sm"/>
                      <a:tailEnd type="none" w="sm" len="sm"/>
                    </a:lnB>
                    <a:solidFill>
                      <a:srgbClr val="CCCCCC"/>
                    </a:solidFill>
                  </a:tcPr>
                </a:tc>
                <a:tc>
                  <a:txBody>
                    <a:bodyPr/>
                    <a:lstStyle/>
                    <a:p>
                      <a:pPr marL="658495" lvl="0" indent="-658495" algn="ctr" rtl="0">
                        <a:spcBef>
                          <a:spcPts val="0"/>
                        </a:spcBef>
                        <a:spcAft>
                          <a:spcPts val="0"/>
                        </a:spcAft>
                        <a:buNone/>
                      </a:pPr>
                      <a:r>
                        <a:rPr lang="en-US" sz="1200" b="1">
                          <a:solidFill>
                            <a:srgbClr val="202020"/>
                          </a:solidFill>
                          <a:latin typeface="Georgia"/>
                          <a:ea typeface="Georgia"/>
                          <a:cs typeface="Georgia"/>
                          <a:sym typeface="Georgia"/>
                        </a:rPr>
                        <a:t>2023 SOL</a:t>
                      </a:r>
                      <a:endParaRPr sz="1200" b="1">
                        <a:solidFill>
                          <a:srgbClr val="202020"/>
                        </a:solidFill>
                        <a:latin typeface="Georgia"/>
                        <a:ea typeface="Georgia"/>
                        <a:cs typeface="Georgia"/>
                        <a:sym typeface="Georgia"/>
                      </a:endParaRPr>
                    </a:p>
                  </a:txBody>
                  <a:tcPr marL="73025" marR="73025" marT="63500" marB="63500">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0">
                <a:tc>
                  <a:txBody>
                    <a:bodyPr/>
                    <a:lstStyle/>
                    <a:p>
                      <a:pPr marL="182880" lvl="0" indent="-182880" algn="l" rtl="0">
                        <a:spcBef>
                          <a:spcPts val="0"/>
                        </a:spcBef>
                        <a:spcAft>
                          <a:spcPts val="0"/>
                        </a:spcAft>
                        <a:buNone/>
                      </a:pPr>
                      <a:r>
                        <a:rPr lang="en-US" sz="1000" b="1">
                          <a:latin typeface="Georgia"/>
                          <a:ea typeface="Georgia"/>
                          <a:cs typeface="Georgia"/>
                          <a:sym typeface="Georgia"/>
                        </a:rPr>
                        <a:t>G.11 The student will solve problems, including practical problems, by applying properties of circles. This will include determining</a:t>
                      </a:r>
                      <a:endParaRPr sz="1000" b="1">
                        <a:latin typeface="Georgia"/>
                        <a:ea typeface="Georgia"/>
                        <a:cs typeface="Georgia"/>
                        <a:sym typeface="Georgia"/>
                      </a:endParaRPr>
                    </a:p>
                    <a:p>
                      <a:pPr marL="4572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angle measures formed by intersecting chords, secants, and/or tangents;</a:t>
                      </a:r>
                      <a:endParaRPr sz="1000" b="1">
                        <a:latin typeface="Georgia"/>
                        <a:ea typeface="Georgia"/>
                        <a:cs typeface="Georgia"/>
                        <a:sym typeface="Georgia"/>
                      </a:endParaRPr>
                    </a:p>
                    <a:p>
                      <a:pPr marL="4572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lengths of segments formed by intersecting chords, secants, and/or tangents;</a:t>
                      </a:r>
                      <a:endParaRPr sz="1000" b="1">
                        <a:latin typeface="Georgia"/>
                        <a:ea typeface="Georgia"/>
                        <a:cs typeface="Georgia"/>
                        <a:sym typeface="Georgia"/>
                      </a:endParaRPr>
                    </a:p>
                    <a:p>
                      <a:pPr marL="4572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arc length; and</a:t>
                      </a:r>
                      <a:endParaRPr sz="1000" b="1">
                        <a:latin typeface="Georgia"/>
                        <a:ea typeface="Georgia"/>
                        <a:cs typeface="Georgia"/>
                        <a:sym typeface="Georgia"/>
                      </a:endParaRPr>
                    </a:p>
                    <a:p>
                      <a:pPr marL="4572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area of a sector.</a:t>
                      </a:r>
                      <a:endParaRPr sz="1000" b="1">
                        <a:latin typeface="Georgia"/>
                        <a:ea typeface="Georgia"/>
                        <a:cs typeface="Georgia"/>
                        <a:sym typeface="Georgia"/>
                      </a:endParaRPr>
                    </a:p>
                    <a:p>
                      <a:pPr marL="0" lvl="0" indent="0" algn="l" rtl="0">
                        <a:spcBef>
                          <a:spcPts val="0"/>
                        </a:spcBef>
                        <a:spcAft>
                          <a:spcPts val="0"/>
                        </a:spcAft>
                        <a:buNone/>
                      </a:pP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Determine segment lengths associated with:</a:t>
                      </a:r>
                      <a:endParaRPr sz="1000">
                        <a:latin typeface="Georgia"/>
                        <a:ea typeface="Georgia"/>
                        <a:cs typeface="Georgia"/>
                        <a:sym typeface="Georgia"/>
                      </a:endParaRPr>
                    </a:p>
                    <a:p>
                      <a:pPr marL="685800" lvl="2" indent="-292100" algn="l" rtl="0">
                        <a:spcBef>
                          <a:spcPts val="300"/>
                        </a:spcBef>
                        <a:spcAft>
                          <a:spcPts val="0"/>
                        </a:spcAft>
                        <a:buSzPts val="1000"/>
                        <a:buFont typeface="Georgia"/>
                        <a:buChar char="o"/>
                      </a:pPr>
                      <a:r>
                        <a:rPr lang="en-US" sz="1000">
                          <a:latin typeface="Georgia"/>
                          <a:ea typeface="Georgia"/>
                          <a:cs typeface="Georgia"/>
                          <a:sym typeface="Georgia"/>
                        </a:rPr>
                        <a:t>two intersecting chords;</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two intersecting secants;</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an intersecting secant and tangent; and</a:t>
                      </a: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two intersecting tangents. (b)</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Calculate the length of an arc of a circle. (c)</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Calculate the area of a sector. (d)</a:t>
                      </a:r>
                      <a:endParaRPr sz="8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48640" lvl="0" indent="-548640" algn="l" rtl="0">
                        <a:spcBef>
                          <a:spcPts val="0"/>
                        </a:spcBef>
                        <a:spcAft>
                          <a:spcPts val="0"/>
                        </a:spcAft>
                        <a:buNone/>
                      </a:pPr>
                      <a:r>
                        <a:rPr lang="en-US" sz="1000" b="1" dirty="0">
                          <a:solidFill>
                            <a:srgbClr val="202020"/>
                          </a:solidFill>
                          <a:latin typeface="Georgia"/>
                          <a:ea typeface="Georgia"/>
                          <a:cs typeface="Georgia"/>
                          <a:sym typeface="Georgia"/>
                        </a:rPr>
                        <a:t>G.PC.3  The student will solve problems, including those in context, by applying properties of circles. </a:t>
                      </a:r>
                      <a:endParaRPr sz="1000" b="1" dirty="0">
                        <a:solidFill>
                          <a:srgbClr val="202020"/>
                        </a:solidFill>
                        <a:latin typeface="Georgia"/>
                        <a:ea typeface="Georgia"/>
                        <a:cs typeface="Georgia"/>
                        <a:sym typeface="Georgia"/>
                      </a:endParaRPr>
                    </a:p>
                    <a:p>
                      <a:pPr marL="0" lvl="0" indent="0" algn="l" rtl="0">
                        <a:spcBef>
                          <a:spcPts val="0"/>
                        </a:spcBef>
                        <a:spcAft>
                          <a:spcPts val="0"/>
                        </a:spcAft>
                        <a:buNone/>
                      </a:pPr>
                      <a:endParaRPr sz="1000" dirty="0">
                        <a:latin typeface="Georgia"/>
                        <a:ea typeface="Georgia"/>
                        <a:cs typeface="Georgia"/>
                        <a:sym typeface="Georgia"/>
                      </a:endParaRPr>
                    </a:p>
                    <a:p>
                      <a:pPr marL="457200" lvl="0" indent="-292100" algn="l" rtl="0">
                        <a:spcBef>
                          <a:spcPts val="0"/>
                        </a:spcBef>
                        <a:spcAft>
                          <a:spcPts val="0"/>
                        </a:spcAft>
                        <a:buClr>
                          <a:srgbClr val="980000"/>
                        </a:buClr>
                        <a:buSzPts val="1000"/>
                        <a:buFont typeface="Georgia"/>
                        <a:buAutoNum type="alphaLcParenR"/>
                      </a:pPr>
                      <a:r>
                        <a:rPr lang="en-US" sz="1000" dirty="0">
                          <a:solidFill>
                            <a:srgbClr val="980000"/>
                          </a:solidFill>
                          <a:latin typeface="Georgia"/>
                          <a:ea typeface="Georgia"/>
                          <a:cs typeface="Georgia"/>
                          <a:sym typeface="Georgia"/>
                        </a:rPr>
                        <a:t>Determine the proportional relationship between the arc length or area of a sector and other parts of a circle. </a:t>
                      </a:r>
                      <a:endParaRPr sz="1000" dirty="0">
                        <a:solidFill>
                          <a:srgbClr val="98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Solve for arc measures and angles in a circle formed by central angles.</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Solve for arc measures and angles in a circle involving inscribed angles.</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Calculate the length of an arc of a circle.</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Calculate the area of a sector of a circle.</a:t>
                      </a:r>
                      <a:endParaRPr sz="1000" dirty="0">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a:pPr>
                      <a:r>
                        <a:rPr lang="en-US" sz="1000" dirty="0">
                          <a:solidFill>
                            <a:srgbClr val="980000"/>
                          </a:solidFill>
                          <a:latin typeface="Georgia"/>
                          <a:ea typeface="Georgia"/>
                          <a:cs typeface="Georgia"/>
                          <a:sym typeface="Georgia"/>
                        </a:rPr>
                        <a:t>Apply arc length or sector area to solve for an unknown measurement </a:t>
                      </a:r>
                      <a:r>
                        <a:rPr lang="en-US" sz="1000" dirty="0">
                          <a:latin typeface="Georgia"/>
                          <a:ea typeface="Georgia"/>
                          <a:cs typeface="Georgia"/>
                          <a:sym typeface="Georgia"/>
                        </a:rPr>
                        <a:t>of the circle including the radius, diameter, arc measure, central angle, arc length, or sector area. </a:t>
                      </a:r>
                      <a:endParaRPr sz="1000" b="1" dirty="0">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 name="Google Shape;441;g27b56ac94a4_0_19">
            <a:extLst>
              <a:ext uri="{FF2B5EF4-FFF2-40B4-BE49-F238E27FC236}">
                <a16:creationId xmlns:a16="http://schemas.microsoft.com/office/drawing/2014/main" id="{C3CB2899-52A1-0132-0526-EEDA6AEA2455}"/>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201787" y="1663909"/>
            <a:ext cx="440638" cy="374754"/>
          </a:xfrm>
          <a:prstGeom prst="rect">
            <a:avLst/>
          </a:prstGeom>
          <a:noFill/>
          <a:ln>
            <a:noFill/>
          </a:ln>
        </p:spPr>
      </p:pic>
      <p:pic>
        <p:nvPicPr>
          <p:cNvPr id="3" name="Google Shape;441;g27b56ac94a4_0_19">
            <a:extLst>
              <a:ext uri="{FF2B5EF4-FFF2-40B4-BE49-F238E27FC236}">
                <a16:creationId xmlns:a16="http://schemas.microsoft.com/office/drawing/2014/main" id="{9492A080-5E8C-C966-CCD4-5ABD916092D3}"/>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046888" y="2978047"/>
            <a:ext cx="440638" cy="374754"/>
          </a:xfrm>
          <a:prstGeom prst="rect">
            <a:avLst/>
          </a:prstGeom>
          <a:noFill/>
          <a:ln>
            <a:noFill/>
          </a:ln>
        </p:spPr>
      </p:pic>
      <p:sp>
        <p:nvSpPr>
          <p:cNvPr id="4" name="Google Shape;440;g27b56ac94a4_0_19">
            <a:extLst>
              <a:ext uri="{FF2B5EF4-FFF2-40B4-BE49-F238E27FC236}">
                <a16:creationId xmlns:a16="http://schemas.microsoft.com/office/drawing/2014/main" id="{8F2A18AC-17A9-0491-FB11-13E9BA16EBCC}"/>
              </a:ext>
            </a:extLst>
          </p:cNvPr>
          <p:cNvSpPr/>
          <p:nvPr/>
        </p:nvSpPr>
        <p:spPr>
          <a:xfrm>
            <a:off x="0" y="4304563"/>
            <a:ext cx="9144000" cy="856364"/>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000" u="sng">
                <a:solidFill>
                  <a:schemeClr val="lt1"/>
                </a:solidFill>
                <a:latin typeface="Georgia"/>
                <a:ea typeface="Georgia"/>
                <a:cs typeface="Georgia"/>
                <a:sym typeface="Georgia"/>
              </a:rPr>
              <a:t>Revisions</a:t>
            </a:r>
            <a:r>
              <a:rPr lang="en-US" sz="1000">
                <a:solidFill>
                  <a:schemeClr val="lt1"/>
                </a:solidFill>
                <a:latin typeface="Georgia"/>
                <a:ea typeface="Georgia"/>
                <a:cs typeface="Georgia"/>
                <a:sym typeface="Georgia"/>
              </a:rPr>
              <a:t>:</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G.PC.3a - Students will determine  proportional relationship between arc length or area of circle and other parts of circle </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G.PC.3f - Students will apply arc length or sector area to solve for unknown parts of circles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Determining  lengths of segments and non-central angles  formed by intersecting chords, secants and/or tangents is not included in the 2023 standards</a:t>
            </a:r>
            <a:endParaRPr sz="1000">
              <a:solidFill>
                <a:schemeClr val="lt1"/>
              </a:solidFill>
              <a:latin typeface="Georgia"/>
              <a:ea typeface="Georgia"/>
              <a:cs typeface="Georgia"/>
              <a:sym typeface="Georgia"/>
            </a:endParaRPr>
          </a:p>
        </p:txBody>
      </p:sp>
      <p:pic>
        <p:nvPicPr>
          <p:cNvPr id="6" name="Audio Recording Sep 17, 2023 at 7:33:39 PM" descr="audio icon">
            <a:hlinkClick r:id="" action="ppaction://media"/>
            <a:extLst>
              <a:ext uri="{FF2B5EF4-FFF2-40B4-BE49-F238E27FC236}">
                <a16:creationId xmlns:a16="http://schemas.microsoft.com/office/drawing/2014/main" id="{966E384B-6D71-C2DA-7C37-2EF3310A25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29625" y="3561368"/>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27b56ac94a4_0_40"/>
          <p:cNvSpPr txBox="1">
            <a:spLocks noGrp="1"/>
          </p:cNvSpPr>
          <p:nvPr>
            <p:ph type="title"/>
          </p:nvPr>
        </p:nvSpPr>
        <p:spPr>
          <a:xfrm>
            <a:off x="0" y="0"/>
            <a:ext cx="9144000" cy="571500"/>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sz="2800"/>
              <a:t>Standard G.12 - Standard G.PC.4 (1 of 2)</a:t>
            </a:r>
            <a:endParaRPr sz="2800"/>
          </a:p>
        </p:txBody>
      </p:sp>
      <p:graphicFrame>
        <p:nvGraphicFramePr>
          <p:cNvPr id="455" name="Google Shape;455;g27b56ac94a4_0_40"/>
          <p:cNvGraphicFramePr/>
          <p:nvPr>
            <p:extLst>
              <p:ext uri="{D42A27DB-BD31-4B8C-83A1-F6EECF244321}">
                <p14:modId xmlns:p14="http://schemas.microsoft.com/office/powerpoint/2010/main" val="829873778"/>
              </p:ext>
            </p:extLst>
          </p:nvPr>
        </p:nvGraphicFramePr>
        <p:xfrm>
          <a:off x="408075" y="619760"/>
          <a:ext cx="8140850" cy="3942080"/>
        </p:xfrm>
        <a:graphic>
          <a:graphicData uri="http://schemas.openxmlformats.org/drawingml/2006/table">
            <a:tbl>
              <a:tblPr firstRow="1">
                <a:noFill/>
                <a:tableStyleId>{24D357CF-195E-46EC-A0E7-378A8C712D0B}</a:tableStyleId>
              </a:tblPr>
              <a:tblGrid>
                <a:gridCol w="3986475">
                  <a:extLst>
                    <a:ext uri="{9D8B030D-6E8A-4147-A177-3AD203B41FA5}">
                      <a16:colId xmlns:a16="http://schemas.microsoft.com/office/drawing/2014/main" val="20000"/>
                    </a:ext>
                  </a:extLst>
                </a:gridCol>
                <a:gridCol w="4154375">
                  <a:extLst>
                    <a:ext uri="{9D8B030D-6E8A-4147-A177-3AD203B41FA5}">
                      <a16:colId xmlns:a16="http://schemas.microsoft.com/office/drawing/2014/main" val="20001"/>
                    </a:ext>
                  </a:extLst>
                </a:gridCol>
              </a:tblGrid>
              <a:tr h="0">
                <a:tc>
                  <a:txBody>
                    <a:bodyPr/>
                    <a:lstStyle/>
                    <a:p>
                      <a:pPr marL="182880" lvl="0" indent="-18288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B w="12700" cap="flat" cmpd="sng">
                      <a:solidFill>
                        <a:srgbClr val="000000"/>
                      </a:solidFill>
                      <a:prstDash val="solid"/>
                      <a:round/>
                      <a:headEnd type="none" w="sm" len="sm"/>
                      <a:tailEnd type="none" w="sm" len="sm"/>
                    </a:lnB>
                    <a:solidFill>
                      <a:srgbClr val="CCCCCC"/>
                    </a:solidFill>
                  </a:tcPr>
                </a:tc>
                <a:tc>
                  <a:txBody>
                    <a:bodyPr/>
                    <a:lstStyle/>
                    <a:p>
                      <a:pPr marL="658495" lvl="0" indent="-658495" algn="ctr" rtl="0">
                        <a:spcBef>
                          <a:spcPts val="0"/>
                        </a:spcBef>
                        <a:spcAft>
                          <a:spcPts val="0"/>
                        </a:spcAft>
                        <a:buNone/>
                      </a:pPr>
                      <a:r>
                        <a:rPr lang="en-US" sz="1200" b="1">
                          <a:solidFill>
                            <a:srgbClr val="202020"/>
                          </a:solidFill>
                          <a:latin typeface="Georgia"/>
                          <a:ea typeface="Georgia"/>
                          <a:cs typeface="Georgia"/>
                          <a:sym typeface="Georgia"/>
                        </a:rPr>
                        <a:t>2023 SOL</a:t>
                      </a:r>
                      <a:endParaRPr sz="1200" b="1">
                        <a:solidFill>
                          <a:srgbClr val="202020"/>
                        </a:solidFill>
                        <a:latin typeface="Georgia"/>
                        <a:ea typeface="Georgia"/>
                        <a:cs typeface="Georgia"/>
                        <a:sym typeface="Georgia"/>
                      </a:endParaRPr>
                    </a:p>
                  </a:txBody>
                  <a:tcPr marL="73025" marR="73025" marT="63500" marB="63500">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US" sz="1000" b="1">
                          <a:latin typeface="Georgia"/>
                          <a:ea typeface="Georgia"/>
                          <a:cs typeface="Georgia"/>
                          <a:sym typeface="Georgia"/>
                        </a:rPr>
                        <a:t>G.12 The student will solve problems involving equations of circles.</a:t>
                      </a:r>
                      <a:endParaRPr sz="1000" b="1">
                        <a:latin typeface="Georgia"/>
                        <a:ea typeface="Georgia"/>
                        <a:cs typeface="Georgia"/>
                        <a:sym typeface="Georgia"/>
                      </a:endParaRPr>
                    </a:p>
                    <a:p>
                      <a:pPr marL="342900" lvl="0" indent="-292100" algn="l" rtl="0">
                        <a:spcBef>
                          <a:spcPts val="1200"/>
                        </a:spcBef>
                        <a:spcAft>
                          <a:spcPts val="0"/>
                        </a:spcAft>
                        <a:buSzPts val="1000"/>
                        <a:buFont typeface="Georgia"/>
                        <a:buChar char="●"/>
                      </a:pPr>
                      <a:r>
                        <a:rPr lang="en-US" sz="1000">
                          <a:latin typeface="Georgia"/>
                          <a:ea typeface="Georgia"/>
                          <a:cs typeface="Georgia"/>
                          <a:sym typeface="Georgia"/>
                        </a:rPr>
                        <a:t>Given a graph or the equation of a circle in standard form, identify the coordinates of the center of the circle.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Given the coordinates of the endpoints of a diameter of a circle, determine the coordinates of the center of the circle.</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Given a graph or the equation of a circle in standard form, identify the length of the radius or diameter of the circle.</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Given the coordinates of the endpoints of the diameter of a circle, determine the length of the radius or diameter of the circle.</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Given the coordinates of the center and the coordinates of a point on the circle, determine the length of the radius or diameter of the circle.</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Given the coordinates of the center and length of the radius of a circle, identify the coordinates of a point(s) on the circle.</a:t>
                      </a:r>
                      <a:endParaRPr sz="8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17525" lvl="0" indent="-517525" algn="l" rtl="0">
                        <a:spcBef>
                          <a:spcPts val="0"/>
                        </a:spcBef>
                        <a:spcAft>
                          <a:spcPts val="0"/>
                        </a:spcAft>
                        <a:buNone/>
                      </a:pPr>
                      <a:r>
                        <a:rPr lang="en-US" sz="1000" b="1" dirty="0">
                          <a:solidFill>
                            <a:srgbClr val="202020"/>
                          </a:solidFill>
                          <a:latin typeface="Georgia"/>
                          <a:ea typeface="Georgia"/>
                          <a:cs typeface="Georgia"/>
                          <a:sym typeface="Georgia"/>
                        </a:rPr>
                        <a:t>G.PC.4  The student will solve problems </a:t>
                      </a:r>
                      <a:r>
                        <a:rPr lang="en-US" sz="1000" b="1" dirty="0">
                          <a:solidFill>
                            <a:srgbClr val="980000"/>
                          </a:solidFill>
                          <a:latin typeface="Georgia"/>
                          <a:ea typeface="Georgia"/>
                          <a:cs typeface="Georgia"/>
                          <a:sym typeface="Georgia"/>
                        </a:rPr>
                        <a:t>in the coordinate plane, </a:t>
                      </a:r>
                      <a:r>
                        <a:rPr lang="en-US" sz="1000" b="1" dirty="0">
                          <a:solidFill>
                            <a:srgbClr val="202020"/>
                          </a:solidFill>
                          <a:latin typeface="Georgia"/>
                          <a:ea typeface="Georgia"/>
                          <a:cs typeface="Georgia"/>
                          <a:sym typeface="Georgia"/>
                        </a:rPr>
                        <a:t>involving equations of circles.</a:t>
                      </a:r>
                      <a:endParaRPr sz="1000" b="1" dirty="0">
                        <a:solidFill>
                          <a:srgbClr val="202020"/>
                        </a:solidFill>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a:pPr>
                      <a:r>
                        <a:rPr lang="en-US" sz="1000" dirty="0">
                          <a:solidFill>
                            <a:srgbClr val="980000"/>
                          </a:solidFill>
                          <a:latin typeface="Georgia"/>
                          <a:ea typeface="Georgia"/>
                          <a:cs typeface="Georgia"/>
                          <a:sym typeface="Georgia"/>
                        </a:rPr>
                        <a:t>Derive the equation of a circle of given the center and radius using the Pythagorean Theorem.</a:t>
                      </a:r>
                      <a:endParaRPr sz="1000" dirty="0">
                        <a:solidFill>
                          <a:srgbClr val="980000"/>
                        </a:solidFill>
                        <a:latin typeface="Georgia"/>
                        <a:ea typeface="Georgia"/>
                        <a:cs typeface="Georgia"/>
                        <a:sym typeface="Georgia"/>
                      </a:endParaRPr>
                    </a:p>
                    <a:p>
                      <a:pPr marL="457200" lvl="0" indent="-292100" algn="l" rtl="0">
                        <a:spcBef>
                          <a:spcPts val="300"/>
                        </a:spcBef>
                        <a:spcAft>
                          <a:spcPts val="0"/>
                        </a:spcAft>
                        <a:buClr>
                          <a:srgbClr val="202020"/>
                        </a:buClr>
                        <a:buSzPts val="1000"/>
                        <a:buFont typeface="Georgia"/>
                        <a:buAutoNum type="alphaLcParenR"/>
                      </a:pPr>
                      <a:r>
                        <a:rPr lang="en-US" sz="1000" dirty="0">
                          <a:solidFill>
                            <a:srgbClr val="202020"/>
                          </a:solidFill>
                          <a:latin typeface="Georgia"/>
                          <a:ea typeface="Georgia"/>
                          <a:cs typeface="Georgia"/>
                          <a:sym typeface="Georgia"/>
                        </a:rPr>
                        <a:t>Solve problems </a:t>
                      </a:r>
                      <a:r>
                        <a:rPr lang="en-US" sz="1000" dirty="0">
                          <a:solidFill>
                            <a:srgbClr val="C00000"/>
                          </a:solidFill>
                          <a:latin typeface="Georgia"/>
                          <a:ea typeface="Georgia"/>
                          <a:cs typeface="Georgia"/>
                          <a:sym typeface="Georgia"/>
                        </a:rPr>
                        <a:t>in the coordinate plane </a:t>
                      </a:r>
                      <a:r>
                        <a:rPr lang="en-US" sz="1000" dirty="0">
                          <a:solidFill>
                            <a:srgbClr val="202020"/>
                          </a:solidFill>
                          <a:latin typeface="Georgia"/>
                          <a:ea typeface="Georgia"/>
                          <a:cs typeface="Georgia"/>
                          <a:sym typeface="Georgia"/>
                        </a:rPr>
                        <a:t>involving equations of circles: </a:t>
                      </a:r>
                      <a:endParaRPr sz="1000" dirty="0">
                        <a:solidFill>
                          <a:srgbClr val="202020"/>
                        </a:solidFill>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dirty="0">
                          <a:latin typeface="Georgia"/>
                          <a:ea typeface="Georgia"/>
                          <a:cs typeface="Georgia"/>
                          <a:sym typeface="Georgia"/>
                        </a:rPr>
                        <a:t>given a graph or the equation of a circle in standard form, identify the coordinates of the center of the circle; </a:t>
                      </a:r>
                      <a:endParaRPr sz="1000" dirty="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dirty="0">
                          <a:latin typeface="Georgia"/>
                          <a:ea typeface="Georgia"/>
                          <a:cs typeface="Georgia"/>
                          <a:sym typeface="Georgia"/>
                        </a:rPr>
                        <a:t>given the coordinates of the endpoints of a diameter of a circle, determine the coordinates of the center of the circle.</a:t>
                      </a:r>
                      <a:endParaRPr sz="1000" dirty="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dirty="0">
                          <a:latin typeface="Georgia"/>
                          <a:ea typeface="Georgia"/>
                          <a:cs typeface="Georgia"/>
                          <a:sym typeface="Georgia"/>
                        </a:rPr>
                        <a:t>given a graph or the equation of a circle in standard form, identify the length of the radius or diameter of the circle.</a:t>
                      </a:r>
                      <a:endParaRPr sz="1000" dirty="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dirty="0">
                          <a:latin typeface="Georgia"/>
                          <a:ea typeface="Georgia"/>
                          <a:cs typeface="Georgia"/>
                          <a:sym typeface="Georgia"/>
                        </a:rPr>
                        <a:t>given the coordinates of the endpoints of the diameter of a circle, determine the length of the radius or diameter of the circle.</a:t>
                      </a:r>
                      <a:endParaRPr sz="1000" dirty="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dirty="0">
                          <a:latin typeface="Georgia"/>
                          <a:ea typeface="Georgia"/>
                          <a:cs typeface="Georgia"/>
                          <a:sym typeface="Georgia"/>
                        </a:rPr>
                        <a:t>given the coordinates of the center and the coordinates of a point on the circle, determine the length of the radius or diameter of the circle; and</a:t>
                      </a:r>
                      <a:endParaRPr sz="1000" dirty="0">
                        <a:latin typeface="Georgia"/>
                        <a:ea typeface="Georgia"/>
                        <a:cs typeface="Georgia"/>
                        <a:sym typeface="Georgia"/>
                      </a:endParaRPr>
                    </a:p>
                    <a:p>
                      <a:pPr marL="685800" lvl="1" indent="-292100" algn="l" rtl="0">
                        <a:spcBef>
                          <a:spcPts val="300"/>
                        </a:spcBef>
                        <a:spcAft>
                          <a:spcPts val="300"/>
                        </a:spcAft>
                        <a:buSzPts val="1000"/>
                        <a:buFont typeface="Georgia"/>
                        <a:buAutoNum type="romanLcParenR"/>
                      </a:pPr>
                      <a:r>
                        <a:rPr lang="en-US" sz="1000" dirty="0">
                          <a:latin typeface="Georgia"/>
                          <a:ea typeface="Georgia"/>
                          <a:cs typeface="Georgia"/>
                          <a:sym typeface="Georgia"/>
                        </a:rPr>
                        <a:t>given the coordinates of the center and length of the radius of a circle, identify the coordinates of a point(s) on the circle.</a:t>
                      </a:r>
                      <a:endParaRPr sz="1000" b="1" dirty="0">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56" name="Google Shape;456;g27b56ac94a4_0_40"/>
          <p:cNvSpPr/>
          <p:nvPr/>
        </p:nvSpPr>
        <p:spPr>
          <a:xfrm>
            <a:off x="0" y="4572000"/>
            <a:ext cx="9144000" cy="571499"/>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000" u="sng">
                <a:solidFill>
                  <a:schemeClr val="lt1"/>
                </a:solidFill>
                <a:latin typeface="Georgia"/>
                <a:ea typeface="Georgia"/>
                <a:cs typeface="Georgia"/>
                <a:sym typeface="Georgia"/>
              </a:rPr>
              <a:t>Revisions</a:t>
            </a:r>
            <a:r>
              <a:rPr lang="en-US" sz="1000">
                <a:solidFill>
                  <a:schemeClr val="lt1"/>
                </a:solidFill>
                <a:latin typeface="Georgia"/>
                <a:ea typeface="Georgia"/>
                <a:cs typeface="Georgia"/>
                <a:sym typeface="Georgia"/>
              </a:rPr>
              <a:t>:</a:t>
            </a:r>
            <a:endParaRPr sz="1000">
              <a:solidFill>
                <a:schemeClr val="lt1"/>
              </a:solidFill>
              <a:latin typeface="Georgia"/>
              <a:ea typeface="Georgia"/>
              <a:cs typeface="Georgia"/>
              <a:sym typeface="Georgia"/>
            </a:endParaRPr>
          </a:p>
          <a:p>
            <a:pPr marL="457200" indent="-292100">
              <a:buClr>
                <a:schemeClr val="lt1"/>
              </a:buClr>
              <a:buSzPts val="1000"/>
              <a:buFont typeface="Georgia"/>
              <a:buChar char="●"/>
            </a:pPr>
            <a:r>
              <a:rPr lang="en-US" sz="1000">
                <a:solidFill>
                  <a:schemeClr val="lt1"/>
                </a:solidFill>
                <a:latin typeface="Georgia"/>
                <a:ea typeface="Georgia"/>
                <a:cs typeface="Georgia"/>
                <a:sym typeface="Georgia"/>
              </a:rPr>
              <a:t>G.PC.4a - Students will  derive  the equation of circle from Pythagorean Theorem.</a:t>
            </a: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G.PC.4b - Students will solve problems in the coordinate plane involving circle equations </a:t>
            </a:r>
            <a:endParaRPr sz="1000">
              <a:solidFill>
                <a:schemeClr val="lt1"/>
              </a:solidFill>
              <a:latin typeface="Georgia"/>
              <a:ea typeface="Georgia"/>
              <a:cs typeface="Georgia"/>
              <a:sym typeface="Georgia"/>
            </a:endParaRPr>
          </a:p>
        </p:txBody>
      </p:sp>
      <p:pic>
        <p:nvPicPr>
          <p:cNvPr id="457" name="Google Shape;457;g27b56ac94a4_0_4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280296" y="1312068"/>
            <a:ext cx="455629" cy="366831"/>
          </a:xfrm>
          <a:prstGeom prst="rect">
            <a:avLst/>
          </a:prstGeom>
          <a:noFill/>
          <a:ln>
            <a:noFill/>
          </a:ln>
        </p:spPr>
      </p:pic>
      <p:pic>
        <p:nvPicPr>
          <p:cNvPr id="2" name="Audio Recording Sep 21, 2023 at 10:25:40 AM">
            <a:hlinkClick r:id="" action="ppaction://media"/>
            <a:extLst>
              <a:ext uri="{FF2B5EF4-FFF2-40B4-BE49-F238E27FC236}">
                <a16:creationId xmlns:a16="http://schemas.microsoft.com/office/drawing/2014/main" id="{1C907BBF-C857-890E-5570-4852A20575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18300" y="43307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27b56ac94a4_0_47"/>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sz="2800"/>
              <a:t>Standard G.12 - Standard G.PC.4 (2 of 2)</a:t>
            </a:r>
            <a:endParaRPr sz="2800"/>
          </a:p>
        </p:txBody>
      </p:sp>
      <p:graphicFrame>
        <p:nvGraphicFramePr>
          <p:cNvPr id="463" name="Google Shape;463;g27b56ac94a4_0_47"/>
          <p:cNvGraphicFramePr/>
          <p:nvPr>
            <p:extLst>
              <p:ext uri="{D42A27DB-BD31-4B8C-83A1-F6EECF244321}">
                <p14:modId xmlns:p14="http://schemas.microsoft.com/office/powerpoint/2010/main" val="266011891"/>
              </p:ext>
            </p:extLst>
          </p:nvPr>
        </p:nvGraphicFramePr>
        <p:xfrm>
          <a:off x="465075" y="1056000"/>
          <a:ext cx="8140850" cy="2303780"/>
        </p:xfrm>
        <a:graphic>
          <a:graphicData uri="http://schemas.openxmlformats.org/drawingml/2006/table">
            <a:tbl>
              <a:tblPr firstRow="1">
                <a:noFill/>
                <a:tableStyleId>{24D357CF-195E-46EC-A0E7-378A8C712D0B}</a:tableStyleId>
              </a:tblPr>
              <a:tblGrid>
                <a:gridCol w="3986475">
                  <a:extLst>
                    <a:ext uri="{9D8B030D-6E8A-4147-A177-3AD203B41FA5}">
                      <a16:colId xmlns:a16="http://schemas.microsoft.com/office/drawing/2014/main" val="20000"/>
                    </a:ext>
                  </a:extLst>
                </a:gridCol>
                <a:gridCol w="4154375">
                  <a:extLst>
                    <a:ext uri="{9D8B030D-6E8A-4147-A177-3AD203B41FA5}">
                      <a16:colId xmlns:a16="http://schemas.microsoft.com/office/drawing/2014/main" val="20001"/>
                    </a:ext>
                  </a:extLst>
                </a:gridCol>
              </a:tblGrid>
              <a:tr h="0">
                <a:tc>
                  <a:txBody>
                    <a:bodyPr/>
                    <a:lstStyle/>
                    <a:p>
                      <a:pPr marL="182880" lvl="0" indent="-18288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B w="12700" cap="flat" cmpd="sng">
                      <a:solidFill>
                        <a:srgbClr val="000000"/>
                      </a:solidFill>
                      <a:prstDash val="solid"/>
                      <a:round/>
                      <a:headEnd type="none" w="sm" len="sm"/>
                      <a:tailEnd type="none" w="sm" len="sm"/>
                    </a:lnB>
                    <a:solidFill>
                      <a:srgbClr val="CCCCCC"/>
                    </a:solidFill>
                  </a:tcPr>
                </a:tc>
                <a:tc>
                  <a:txBody>
                    <a:bodyPr/>
                    <a:lstStyle/>
                    <a:p>
                      <a:pPr marL="658495" lvl="0" indent="-658495" algn="ctr" rtl="0">
                        <a:spcBef>
                          <a:spcPts val="0"/>
                        </a:spcBef>
                        <a:spcAft>
                          <a:spcPts val="0"/>
                        </a:spcAft>
                        <a:buNone/>
                      </a:pPr>
                      <a:r>
                        <a:rPr lang="en-US" sz="1200" b="1">
                          <a:solidFill>
                            <a:srgbClr val="202020"/>
                          </a:solidFill>
                          <a:latin typeface="Georgia"/>
                          <a:ea typeface="Georgia"/>
                          <a:cs typeface="Georgia"/>
                          <a:sym typeface="Georgia"/>
                        </a:rPr>
                        <a:t>2023 SOL</a:t>
                      </a:r>
                      <a:endParaRPr sz="1200" b="1">
                        <a:solidFill>
                          <a:srgbClr val="202020"/>
                        </a:solidFill>
                        <a:latin typeface="Georgia"/>
                        <a:ea typeface="Georgia"/>
                        <a:cs typeface="Georgia"/>
                        <a:sym typeface="Georgia"/>
                      </a:endParaRPr>
                    </a:p>
                  </a:txBody>
                  <a:tcPr marL="73025" marR="73025" marT="63500" marB="63500">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US" sz="1000" b="1">
                          <a:latin typeface="Georgia"/>
                          <a:ea typeface="Georgia"/>
                          <a:cs typeface="Georgia"/>
                          <a:sym typeface="Georgia"/>
                        </a:rPr>
                        <a:t>G.12 The student will solve problems involving equations of circles.</a:t>
                      </a:r>
                      <a:endParaRPr sz="1000">
                        <a:latin typeface="Georgia"/>
                        <a:ea typeface="Georgia"/>
                        <a:cs typeface="Georgia"/>
                        <a:sym typeface="Georgia"/>
                      </a:endParaRPr>
                    </a:p>
                    <a:p>
                      <a:pPr marL="342900" lvl="0" indent="-292100" algn="l" rtl="0">
                        <a:spcBef>
                          <a:spcPts val="1200"/>
                        </a:spcBef>
                        <a:spcAft>
                          <a:spcPts val="0"/>
                        </a:spcAft>
                        <a:buSzPts val="1000"/>
                        <a:buFont typeface="Georgia"/>
                        <a:buChar char="●"/>
                      </a:pPr>
                      <a:r>
                        <a:rPr lang="en-US" sz="1000">
                          <a:latin typeface="Georgia"/>
                          <a:ea typeface="Georgia"/>
                          <a:cs typeface="Georgia"/>
                          <a:sym typeface="Georgia"/>
                        </a:rPr>
                        <a:t>Determine the equation of a circle given:</a:t>
                      </a:r>
                      <a:endParaRPr sz="1000">
                        <a:latin typeface="Georgia"/>
                        <a:ea typeface="Georgia"/>
                        <a:cs typeface="Georgia"/>
                        <a:sym typeface="Georgia"/>
                      </a:endParaRPr>
                    </a:p>
                    <a:p>
                      <a:pPr marL="685800" lvl="2" indent="-292100" algn="l" rtl="0">
                        <a:spcBef>
                          <a:spcPts val="300"/>
                        </a:spcBef>
                        <a:spcAft>
                          <a:spcPts val="0"/>
                        </a:spcAft>
                        <a:buSzPts val="1000"/>
                        <a:buFont typeface="Georgia"/>
                        <a:buChar char="o"/>
                      </a:pPr>
                      <a:r>
                        <a:rPr lang="en-US" sz="1000">
                          <a:latin typeface="Georgia"/>
                          <a:ea typeface="Georgia"/>
                          <a:cs typeface="Georgia"/>
                          <a:sym typeface="Georgia"/>
                        </a:rPr>
                        <a:t>a graph of a circle with a center with coordinates that are integers;</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coordinates of the center and a point on the circle;</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 coordinates of the center and the length of the radius or diameter; or</a:t>
                      </a:r>
                      <a:endParaRPr sz="1000">
                        <a:latin typeface="Georgia"/>
                        <a:ea typeface="Georgia"/>
                        <a:cs typeface="Georgia"/>
                        <a:sym typeface="Georgia"/>
                      </a:endParaRPr>
                    </a:p>
                    <a:p>
                      <a:pPr marL="685800" lvl="2" indent="-292100" algn="l" rtl="0">
                        <a:spcBef>
                          <a:spcPts val="0"/>
                        </a:spcBef>
                        <a:spcAft>
                          <a:spcPts val="300"/>
                        </a:spcAft>
                        <a:buSzPts val="1000"/>
                        <a:buFont typeface="Georgia"/>
                        <a:buChar char="o"/>
                      </a:pPr>
                      <a:r>
                        <a:rPr lang="en-US" sz="1000">
                          <a:latin typeface="Georgia"/>
                          <a:ea typeface="Georgia"/>
                          <a:cs typeface="Georgia"/>
                          <a:sym typeface="Georgia"/>
                        </a:rPr>
                        <a:t>coordinates of the endpoints of a diameter</a:t>
                      </a:r>
                      <a:endParaRPr sz="8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67055" lvl="0" indent="-567055" algn="l" rtl="0">
                        <a:spcBef>
                          <a:spcPts val="0"/>
                        </a:spcBef>
                        <a:spcAft>
                          <a:spcPts val="0"/>
                        </a:spcAft>
                        <a:buNone/>
                      </a:pPr>
                      <a:r>
                        <a:rPr lang="en-US" sz="1000" b="1" dirty="0">
                          <a:solidFill>
                            <a:srgbClr val="202020"/>
                          </a:solidFill>
                          <a:latin typeface="Georgia"/>
                          <a:ea typeface="Georgia"/>
                          <a:cs typeface="Georgia"/>
                          <a:sym typeface="Georgia"/>
                        </a:rPr>
                        <a:t>G.PC.4  The student will solve problems </a:t>
                      </a:r>
                      <a:r>
                        <a:rPr lang="en-US" sz="1000" b="1" dirty="0">
                          <a:solidFill>
                            <a:srgbClr val="980000"/>
                          </a:solidFill>
                          <a:latin typeface="Georgia"/>
                          <a:ea typeface="Georgia"/>
                          <a:cs typeface="Georgia"/>
                          <a:sym typeface="Georgia"/>
                        </a:rPr>
                        <a:t>in the coordinate plane</a:t>
                      </a:r>
                      <a:r>
                        <a:rPr lang="en-US" sz="1000" b="1" dirty="0">
                          <a:latin typeface="Georgia"/>
                          <a:ea typeface="Georgia"/>
                          <a:cs typeface="Georgia"/>
                          <a:sym typeface="Georgia"/>
                        </a:rPr>
                        <a:t>, </a:t>
                      </a:r>
                      <a:r>
                        <a:rPr lang="en-US" sz="1000" b="1" dirty="0">
                          <a:solidFill>
                            <a:srgbClr val="202020"/>
                          </a:solidFill>
                          <a:latin typeface="Georgia"/>
                          <a:ea typeface="Georgia"/>
                          <a:cs typeface="Georgia"/>
                          <a:sym typeface="Georgia"/>
                        </a:rPr>
                        <a:t>involving equations of circles.</a:t>
                      </a:r>
                      <a:endParaRPr sz="1000" b="1" dirty="0">
                        <a:solidFill>
                          <a:srgbClr val="202020"/>
                        </a:solidFill>
                        <a:latin typeface="Georgia"/>
                        <a:ea typeface="Georgia"/>
                        <a:cs typeface="Georgia"/>
                        <a:sym typeface="Georgia"/>
                      </a:endParaRPr>
                    </a:p>
                    <a:p>
                      <a:pPr marL="567055" lvl="0" indent="-567055" algn="l" rtl="0">
                        <a:spcBef>
                          <a:spcPts val="0"/>
                        </a:spcBef>
                        <a:spcAft>
                          <a:spcPts val="0"/>
                        </a:spcAft>
                        <a:buNone/>
                      </a:pPr>
                      <a:endParaRPr sz="1000" b="1" dirty="0">
                        <a:solidFill>
                          <a:srgbClr val="202020"/>
                        </a:solidFill>
                        <a:latin typeface="Georgia"/>
                        <a:ea typeface="Georgia"/>
                        <a:cs typeface="Georgia"/>
                        <a:sym typeface="Georgia"/>
                      </a:endParaRPr>
                    </a:p>
                    <a:p>
                      <a:pPr marL="0" lvl="0" indent="0" algn="l" rtl="0">
                        <a:spcBef>
                          <a:spcPts val="0"/>
                        </a:spcBef>
                        <a:spcAft>
                          <a:spcPts val="0"/>
                        </a:spcAft>
                        <a:buNone/>
                      </a:pPr>
                      <a:r>
                        <a:rPr lang="en-US" sz="1000" dirty="0">
                          <a:latin typeface="Georgia"/>
                          <a:ea typeface="Georgia"/>
                          <a:cs typeface="Georgia"/>
                          <a:sym typeface="Georgia"/>
                        </a:rPr>
                        <a:t>     c)      Determine the equation of a circle given:</a:t>
                      </a:r>
                      <a:endParaRPr sz="1000" dirty="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dirty="0">
                          <a:latin typeface="Georgia"/>
                          <a:ea typeface="Georgia"/>
                          <a:cs typeface="Georgia"/>
                          <a:sym typeface="Georgia"/>
                        </a:rPr>
                        <a:t>a graph of a circle with a center with coordinates that are integers;</a:t>
                      </a:r>
                      <a:endParaRPr sz="1000" dirty="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dirty="0">
                          <a:latin typeface="Georgia"/>
                          <a:ea typeface="Georgia"/>
                          <a:cs typeface="Georgia"/>
                          <a:sym typeface="Georgia"/>
                        </a:rPr>
                        <a:t>coordinates of the center and a point on the circle;</a:t>
                      </a:r>
                      <a:endParaRPr sz="1000" dirty="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dirty="0">
                          <a:latin typeface="Georgia"/>
                          <a:ea typeface="Georgia"/>
                          <a:cs typeface="Georgia"/>
                          <a:sym typeface="Georgia"/>
                        </a:rPr>
                        <a:t>coordinates of the center and the length of the radius or diameter; and</a:t>
                      </a:r>
                      <a:endParaRPr sz="1000" dirty="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dirty="0">
                          <a:latin typeface="Georgia"/>
                          <a:ea typeface="Georgia"/>
                          <a:cs typeface="Georgia"/>
                          <a:sym typeface="Georgia"/>
                        </a:rPr>
                        <a:t>coordinates of the endpoints of a diameter.</a:t>
                      </a:r>
                      <a:endParaRPr sz="1000" dirty="0">
                        <a:latin typeface="Georgia"/>
                        <a:ea typeface="Georgia"/>
                        <a:cs typeface="Georgia"/>
                        <a:sym typeface="Georgia"/>
                      </a:endParaRPr>
                    </a:p>
                    <a:p>
                      <a:pPr marL="548640" lvl="0" indent="-548640" algn="l" rtl="0">
                        <a:spcBef>
                          <a:spcPts val="300"/>
                        </a:spcBef>
                        <a:spcAft>
                          <a:spcPts val="0"/>
                        </a:spcAft>
                        <a:buNone/>
                      </a:pPr>
                      <a:endParaRPr sz="1000" b="1" dirty="0">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64" name="Google Shape;464;g27b56ac94a4_0_47"/>
          <p:cNvSpPr/>
          <p:nvPr/>
        </p:nvSpPr>
        <p:spPr>
          <a:xfrm>
            <a:off x="0" y="4385952"/>
            <a:ext cx="9144000" cy="757548"/>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000" u="sng">
                <a:solidFill>
                  <a:schemeClr val="lt1"/>
                </a:solidFill>
                <a:latin typeface="Georgia"/>
                <a:ea typeface="Georgia"/>
                <a:cs typeface="Georgia"/>
                <a:sym typeface="Georgia"/>
              </a:rPr>
              <a:t>Revisions</a:t>
            </a:r>
            <a:r>
              <a:rPr lang="en-US" sz="1000">
                <a:solidFill>
                  <a:schemeClr val="lt1"/>
                </a:solidFill>
                <a:latin typeface="Georgia"/>
                <a:ea typeface="Georgia"/>
                <a:cs typeface="Georgia"/>
                <a:sym typeface="Georgia"/>
              </a:rPr>
              <a:t>:</a:t>
            </a:r>
          </a:p>
          <a:p>
            <a:pPr marL="457200" indent="-292100">
              <a:buClr>
                <a:schemeClr val="lt1"/>
              </a:buClr>
              <a:buSzPts val="1000"/>
              <a:buFont typeface="Georgia"/>
              <a:buChar char="●"/>
            </a:pPr>
            <a:r>
              <a:rPr lang="en-US" sz="1000">
                <a:solidFill>
                  <a:schemeClr val="lt1"/>
                </a:solidFill>
                <a:latin typeface="Georgia"/>
                <a:ea typeface="Georgia"/>
                <a:cs typeface="Georgia"/>
                <a:sym typeface="Georgia"/>
              </a:rPr>
              <a:t>G.PC.4a - Students will  derive  the equation of circle from Pythagorean Theorem.</a:t>
            </a: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G.PC.4b - Students will solve problems in the coordinate plane involving circle equations </a:t>
            </a:r>
          </a:p>
        </p:txBody>
      </p:sp>
      <p:pic>
        <p:nvPicPr>
          <p:cNvPr id="465" name="Google Shape;465;g27b56ac94a4_0_47">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268647" y="1439484"/>
            <a:ext cx="463124" cy="404306"/>
          </a:xfrm>
          <a:prstGeom prst="rect">
            <a:avLst/>
          </a:prstGeom>
          <a:noFill/>
          <a:ln>
            <a:noFill/>
          </a:ln>
        </p:spPr>
      </p:pic>
      <p:pic>
        <p:nvPicPr>
          <p:cNvPr id="3" name="Audio Recording Sep 17, 2023 at 7:35:25 PM" descr="audio icon">
            <a:hlinkClick r:id="" action="ppaction://media"/>
            <a:extLst>
              <a:ext uri="{FF2B5EF4-FFF2-40B4-BE49-F238E27FC236}">
                <a16:creationId xmlns:a16="http://schemas.microsoft.com/office/drawing/2014/main" id="{4AA0D001-6FFF-3E82-D80A-1A1B036BC7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55847" y="410325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g1e5fa75be59_0_30"/>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a:t>Three-Dimensional Figures</a:t>
            </a:r>
            <a:endParaRPr b="1"/>
          </a:p>
        </p:txBody>
      </p:sp>
      <p:pic>
        <p:nvPicPr>
          <p:cNvPr id="4" name="Audio Recording Sep 18, 2023 at 5:03:09 PM" descr="audio icon">
            <a:hlinkClick r:id="" action="ppaction://media"/>
            <a:extLst>
              <a:ext uri="{FF2B5EF4-FFF2-40B4-BE49-F238E27FC236}">
                <a16:creationId xmlns:a16="http://schemas.microsoft.com/office/drawing/2014/main" id="{A65C195F-753B-9CF4-ADAF-7BE255AD1E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2800" y="416695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27b56ac94a4_0_54"/>
          <p:cNvSpPr txBox="1">
            <a:spLocks noGrp="1"/>
          </p:cNvSpPr>
          <p:nvPr>
            <p:ph type="title"/>
          </p:nvPr>
        </p:nvSpPr>
        <p:spPr>
          <a:xfrm>
            <a:off x="0" y="0"/>
            <a:ext cx="9144000" cy="629587"/>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sz="2800"/>
              <a:t>Standard G.13 - Standard G.DF.1</a:t>
            </a:r>
            <a:endParaRPr sz="2800"/>
          </a:p>
        </p:txBody>
      </p:sp>
      <p:graphicFrame>
        <p:nvGraphicFramePr>
          <p:cNvPr id="471" name="Google Shape;471;g27b56ac94a4_0_54"/>
          <p:cNvGraphicFramePr/>
          <p:nvPr>
            <p:extLst>
              <p:ext uri="{D42A27DB-BD31-4B8C-83A1-F6EECF244321}">
                <p14:modId xmlns:p14="http://schemas.microsoft.com/office/powerpoint/2010/main" val="2944974490"/>
              </p:ext>
            </p:extLst>
          </p:nvPr>
        </p:nvGraphicFramePr>
        <p:xfrm>
          <a:off x="465075" y="823652"/>
          <a:ext cx="8140850" cy="3332480"/>
        </p:xfrm>
        <a:graphic>
          <a:graphicData uri="http://schemas.openxmlformats.org/drawingml/2006/table">
            <a:tbl>
              <a:tblPr firstRow="1">
                <a:noFill/>
                <a:tableStyleId>{24D357CF-195E-46EC-A0E7-378A8C712D0B}</a:tableStyleId>
              </a:tblPr>
              <a:tblGrid>
                <a:gridCol w="3986475">
                  <a:extLst>
                    <a:ext uri="{9D8B030D-6E8A-4147-A177-3AD203B41FA5}">
                      <a16:colId xmlns:a16="http://schemas.microsoft.com/office/drawing/2014/main" val="20000"/>
                    </a:ext>
                  </a:extLst>
                </a:gridCol>
                <a:gridCol w="4154375">
                  <a:extLst>
                    <a:ext uri="{9D8B030D-6E8A-4147-A177-3AD203B41FA5}">
                      <a16:colId xmlns:a16="http://schemas.microsoft.com/office/drawing/2014/main" val="20001"/>
                    </a:ext>
                  </a:extLst>
                </a:gridCol>
              </a:tblGrid>
              <a:tr h="0">
                <a:tc>
                  <a:txBody>
                    <a:bodyPr/>
                    <a:lstStyle/>
                    <a:p>
                      <a:pPr marL="182880" lvl="0" indent="-18288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B w="12700" cap="flat" cmpd="sng">
                      <a:solidFill>
                        <a:srgbClr val="000000"/>
                      </a:solidFill>
                      <a:prstDash val="solid"/>
                      <a:round/>
                      <a:headEnd type="none" w="sm" len="sm"/>
                      <a:tailEnd type="none" w="sm" len="sm"/>
                    </a:lnB>
                    <a:solidFill>
                      <a:srgbClr val="CCCCCC"/>
                    </a:solidFill>
                  </a:tcPr>
                </a:tc>
                <a:tc>
                  <a:txBody>
                    <a:bodyPr/>
                    <a:lstStyle/>
                    <a:p>
                      <a:pPr marL="658495" lvl="0" indent="-658495" algn="ctr" rtl="0">
                        <a:spcBef>
                          <a:spcPts val="0"/>
                        </a:spcBef>
                        <a:spcAft>
                          <a:spcPts val="0"/>
                        </a:spcAft>
                        <a:buNone/>
                      </a:pPr>
                      <a:r>
                        <a:rPr lang="en-US" sz="1200" b="1">
                          <a:solidFill>
                            <a:srgbClr val="202020"/>
                          </a:solidFill>
                          <a:latin typeface="Georgia"/>
                          <a:ea typeface="Georgia"/>
                          <a:cs typeface="Georgia"/>
                          <a:sym typeface="Georgia"/>
                        </a:rPr>
                        <a:t>2023 SOL</a:t>
                      </a:r>
                      <a:endParaRPr sz="1200" b="1">
                        <a:solidFill>
                          <a:srgbClr val="202020"/>
                        </a:solidFill>
                        <a:latin typeface="Georgia"/>
                        <a:ea typeface="Georgia"/>
                        <a:cs typeface="Georgia"/>
                        <a:sym typeface="Georgia"/>
                      </a:endParaRPr>
                    </a:p>
                  </a:txBody>
                  <a:tcPr marL="73025" marR="73025" marT="63500" marB="63500">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US" sz="1000" b="1">
                          <a:latin typeface="Georgia"/>
                          <a:ea typeface="Georgia"/>
                          <a:cs typeface="Georgia"/>
                          <a:sym typeface="Georgia"/>
                        </a:rPr>
                        <a:t>G.13 The student will use surface area and volume of three-dimensional objects to solve practical problems.</a:t>
                      </a:r>
                      <a:endParaRPr sz="1000" b="1">
                        <a:latin typeface="Georgia"/>
                        <a:ea typeface="Georgia"/>
                        <a:cs typeface="Georgia"/>
                        <a:sym typeface="Georgia"/>
                      </a:endParaRPr>
                    </a:p>
                    <a:p>
                      <a:pPr marL="342900" lvl="0" indent="-292100" algn="l" rtl="0">
                        <a:spcBef>
                          <a:spcPts val="1200"/>
                        </a:spcBef>
                        <a:spcAft>
                          <a:spcPts val="0"/>
                        </a:spcAft>
                        <a:buSzPts val="1000"/>
                        <a:buFont typeface="Georgia"/>
                        <a:buChar char="●"/>
                      </a:pPr>
                      <a:r>
                        <a:rPr lang="en-US" sz="1000">
                          <a:latin typeface="Georgia"/>
                          <a:ea typeface="Georgia"/>
                          <a:cs typeface="Georgia"/>
                          <a:sym typeface="Georgia"/>
                        </a:rPr>
                        <a:t>Determine the surface area of cylinders, prisms, pyramids, cones, hemispheres, and spheres, using the appropriate formulas.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Determine the volume of cylinders, prisms, pyramids, cones, hemispheres, and spheres, using the appropriate formulas.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Solve problems including practical problems, involving surface area and volume of cylinders, prisms, pyramids, cones, hemispheres, and spheres, as well as composite three-dimensional figures.</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Solve problems, including practical problems, involving the lateral area of circular cylinders, prisms, and regular pyramids.</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Given information about a three-dimensional figure such as length of a side, area of a face, or volume, determine missing information.</a:t>
                      </a:r>
                      <a:endParaRPr sz="8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67055" lvl="0" indent="-567055" algn="l" rtl="0">
                        <a:spcBef>
                          <a:spcPts val="0"/>
                        </a:spcBef>
                        <a:spcAft>
                          <a:spcPts val="0"/>
                        </a:spcAft>
                        <a:buNone/>
                      </a:pPr>
                      <a:r>
                        <a:rPr lang="en-US" sz="1000" b="1" dirty="0">
                          <a:solidFill>
                            <a:srgbClr val="202020"/>
                          </a:solidFill>
                          <a:latin typeface="Georgia"/>
                          <a:ea typeface="Georgia"/>
                          <a:cs typeface="Georgia"/>
                          <a:sym typeface="Georgia"/>
                        </a:rPr>
                        <a:t>G.DF.1  The student will </a:t>
                      </a:r>
                      <a:r>
                        <a:rPr lang="en-US" sz="1000" b="1" dirty="0">
                          <a:solidFill>
                            <a:srgbClr val="980000"/>
                          </a:solidFill>
                          <a:latin typeface="Georgia"/>
                          <a:ea typeface="Georgia"/>
                          <a:cs typeface="Georgia"/>
                          <a:sym typeface="Georgia"/>
                        </a:rPr>
                        <a:t>create models </a:t>
                      </a:r>
                      <a:r>
                        <a:rPr lang="en-US" sz="1000" b="1" dirty="0">
                          <a:latin typeface="Georgia"/>
                          <a:ea typeface="Georgia"/>
                          <a:cs typeface="Georgia"/>
                          <a:sym typeface="Georgia"/>
                        </a:rPr>
                        <a:t>and</a:t>
                      </a:r>
                      <a:r>
                        <a:rPr lang="en-US" sz="1000" b="1" dirty="0">
                          <a:solidFill>
                            <a:srgbClr val="7030A0"/>
                          </a:solidFill>
                          <a:latin typeface="Georgia"/>
                          <a:ea typeface="Georgia"/>
                          <a:cs typeface="Georgia"/>
                          <a:sym typeface="Georgia"/>
                        </a:rPr>
                        <a:t> </a:t>
                      </a:r>
                      <a:r>
                        <a:rPr lang="en-US" sz="1000" b="1" dirty="0">
                          <a:solidFill>
                            <a:srgbClr val="202020"/>
                          </a:solidFill>
                          <a:latin typeface="Georgia"/>
                          <a:ea typeface="Georgia"/>
                          <a:cs typeface="Georgia"/>
                          <a:sym typeface="Georgia"/>
                        </a:rPr>
                        <a:t>solve problems, including those in context, involving surface area and volume of </a:t>
                      </a:r>
                      <a:r>
                        <a:rPr lang="en-US" sz="1000" b="1" dirty="0">
                          <a:latin typeface="Georgia"/>
                          <a:ea typeface="Georgia"/>
                          <a:cs typeface="Georgia"/>
                          <a:sym typeface="Georgia"/>
                        </a:rPr>
                        <a:t>rectangular and triangular prisms, cylinders, cones, pyramids, and spheres.</a:t>
                      </a:r>
                      <a:endParaRPr sz="1000" b="1" dirty="0">
                        <a:latin typeface="Georgia"/>
                        <a:ea typeface="Georgia"/>
                        <a:cs typeface="Georgia"/>
                        <a:sym typeface="Georgia"/>
                      </a:endParaRPr>
                    </a:p>
                    <a:p>
                      <a:pPr marL="567055" lvl="0" indent="-567055" algn="l" rtl="0">
                        <a:spcBef>
                          <a:spcPts val="0"/>
                        </a:spcBef>
                        <a:spcAft>
                          <a:spcPts val="0"/>
                        </a:spcAft>
                        <a:buNone/>
                      </a:pPr>
                      <a:endParaRPr sz="1000" b="1" dirty="0">
                        <a:solidFill>
                          <a:srgbClr val="20202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dirty="0">
                          <a:solidFill>
                            <a:srgbClr val="980000"/>
                          </a:solidFill>
                          <a:latin typeface="Georgia"/>
                          <a:ea typeface="Georgia"/>
                          <a:cs typeface="Georgia"/>
                          <a:sym typeface="Georgia"/>
                        </a:rPr>
                        <a:t>Identify</a:t>
                      </a:r>
                      <a:r>
                        <a:rPr lang="en-US" sz="1000" dirty="0">
                          <a:solidFill>
                            <a:srgbClr val="7030A0"/>
                          </a:solidFill>
                          <a:latin typeface="Georgia"/>
                          <a:ea typeface="Georgia"/>
                          <a:cs typeface="Georgia"/>
                          <a:sym typeface="Georgia"/>
                        </a:rPr>
                        <a:t> </a:t>
                      </a:r>
                      <a:r>
                        <a:rPr lang="en-US" sz="1000" dirty="0">
                          <a:solidFill>
                            <a:srgbClr val="C00000"/>
                          </a:solidFill>
                          <a:latin typeface="Georgia"/>
                          <a:ea typeface="Georgia"/>
                          <a:cs typeface="Georgia"/>
                          <a:sym typeface="Georgia"/>
                        </a:rPr>
                        <a:t>the shape of a two-dimensional cross section of a three-dimensional figure</a:t>
                      </a:r>
                      <a:r>
                        <a:rPr lang="en-US" sz="1000" dirty="0">
                          <a:latin typeface="Georgia"/>
                          <a:ea typeface="Georgia"/>
                          <a:cs typeface="Georgia"/>
                          <a:sym typeface="Georgia"/>
                        </a:rPr>
                        <a:t>.</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solidFill>
                            <a:srgbClr val="980000"/>
                          </a:solidFill>
                          <a:latin typeface="Georgia"/>
                          <a:ea typeface="Georgia"/>
                          <a:cs typeface="Georgia"/>
                          <a:sym typeface="Georgia"/>
                        </a:rPr>
                        <a:t>Create models</a:t>
                      </a:r>
                      <a:r>
                        <a:rPr lang="en-US" sz="1000" dirty="0">
                          <a:latin typeface="Georgia"/>
                          <a:ea typeface="Georgia"/>
                          <a:cs typeface="Georgia"/>
                          <a:sym typeface="Georgia"/>
                        </a:rPr>
                        <a:t> and solve problems, including those in</a:t>
                      </a:r>
                      <a:r>
                        <a:rPr lang="en-US" sz="1000" dirty="0">
                          <a:solidFill>
                            <a:srgbClr val="980000"/>
                          </a:solidFill>
                          <a:latin typeface="Georgia"/>
                          <a:ea typeface="Georgia"/>
                          <a:cs typeface="Georgia"/>
                          <a:sym typeface="Georgia"/>
                        </a:rPr>
                        <a:t> </a:t>
                      </a:r>
                      <a:r>
                        <a:rPr lang="en-US" sz="1000" dirty="0">
                          <a:latin typeface="Georgia"/>
                          <a:ea typeface="Georgia"/>
                          <a:cs typeface="Georgia"/>
                          <a:sym typeface="Georgia"/>
                        </a:rPr>
                        <a:t>context involving surface area of three-dimensional figures,</a:t>
                      </a:r>
                      <a:r>
                        <a:rPr lang="en-US" sz="1000" dirty="0">
                          <a:solidFill>
                            <a:srgbClr val="7030A0"/>
                          </a:solidFill>
                          <a:latin typeface="Georgia"/>
                          <a:ea typeface="Georgia"/>
                          <a:cs typeface="Georgia"/>
                          <a:sym typeface="Georgia"/>
                        </a:rPr>
                        <a:t> </a:t>
                      </a:r>
                      <a:r>
                        <a:rPr lang="en-US" sz="1000" dirty="0">
                          <a:latin typeface="Georgia"/>
                          <a:ea typeface="Georgia"/>
                          <a:cs typeface="Georgia"/>
                          <a:sym typeface="Georgia"/>
                        </a:rPr>
                        <a:t>as well as composite three-dimensional figures. </a:t>
                      </a:r>
                      <a:endParaRPr sz="1000" dirty="0">
                        <a:latin typeface="Georgia"/>
                        <a:ea typeface="Georgia"/>
                        <a:cs typeface="Georgia"/>
                        <a:sym typeface="Georgia"/>
                      </a:endParaRPr>
                    </a:p>
                    <a:p>
                      <a:pPr marL="457200" lvl="0" indent="-292100" algn="l" rtl="0">
                        <a:spcBef>
                          <a:spcPts val="300"/>
                        </a:spcBef>
                        <a:spcAft>
                          <a:spcPts val="0"/>
                        </a:spcAft>
                        <a:buClr>
                          <a:srgbClr val="C00000"/>
                        </a:buClr>
                        <a:buSzPts val="1000"/>
                        <a:buFont typeface="Georgia"/>
                        <a:buAutoNum type="alphaLcParenR"/>
                      </a:pPr>
                      <a:r>
                        <a:rPr lang="en-US" sz="1000" dirty="0">
                          <a:latin typeface="Georgia"/>
                          <a:ea typeface="Georgia"/>
                          <a:cs typeface="Georgia"/>
                          <a:sym typeface="Georgi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Solve </a:t>
                      </a:r>
                      <a:r>
                        <a:rPr lang="en-US" sz="1000" dirty="0">
                          <a:solidFill>
                            <a:srgbClr val="980000"/>
                          </a:solidFill>
                          <a:latin typeface="Georgia"/>
                          <a:ea typeface="Georgia"/>
                          <a:cs typeface="Georgia"/>
                          <a:sym typeface="Georgi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multistep </a:t>
                      </a:r>
                      <a:r>
                        <a:rPr lang="en-US" sz="1000" dirty="0">
                          <a:solidFill>
                            <a:srgbClr val="000000"/>
                          </a:solidFill>
                          <a:latin typeface="Georgia"/>
                          <a:ea typeface="Georgia"/>
                          <a:cs typeface="Georgia"/>
                          <a:sym typeface="Georgi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problems</a:t>
                      </a:r>
                      <a:r>
                        <a:rPr lang="en-US" sz="1000" dirty="0">
                          <a:solidFill>
                            <a:srgbClr val="C00000"/>
                          </a:solidFill>
                          <a:latin typeface="Georgia"/>
                          <a:ea typeface="Georgia"/>
                          <a:cs typeface="Georgia"/>
                          <a:sym typeface="Georgi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 including </a:t>
                      </a:r>
                      <a:r>
                        <a:rPr lang="en-US" sz="1000" dirty="0">
                          <a:solidFill>
                            <a:srgbClr val="C00000"/>
                          </a:solidFill>
                          <a:latin typeface="Georgia"/>
                          <a:ea typeface="Georgia"/>
                          <a:cs typeface="Georgia"/>
                          <a:sym typeface="Georgi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those in </a:t>
                      </a:r>
                      <a:r>
                        <a:rPr lang="en-US" sz="1000" dirty="0">
                          <a:solidFill>
                            <a:srgbClr val="C00000"/>
                          </a:solidFill>
                          <a:latin typeface="Georgia"/>
                          <a:ea typeface="Georgia"/>
                          <a:cs typeface="Georgia"/>
                          <a:sym typeface="Georgi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context</a:t>
                      </a:r>
                      <a:r>
                        <a:rPr lang="en-US" sz="1000" dirty="0">
                          <a:latin typeface="Georgia"/>
                          <a:ea typeface="Georgia"/>
                          <a:cs typeface="Georgia"/>
                          <a:sym typeface="Georgi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 involving volume of three-dimensional figures, as well as composite three-dimensional figures. </a:t>
                      </a:r>
                      <a:endParaRPr sz="1000" strike="sngStrike" dirty="0">
                        <a:solidFill>
                          <a:srgbClr val="C0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Determine unknown measurements of three-dimensional figures using information such as length of a side, area of a face, or volume.</a:t>
                      </a:r>
                      <a:endParaRPr sz="900" dirty="0">
                        <a:latin typeface="Georgia"/>
                        <a:ea typeface="Georgia"/>
                        <a:cs typeface="Georgia"/>
                        <a:sym typeface="Georgia"/>
                      </a:endParaRPr>
                    </a:p>
                    <a:p>
                      <a:pPr marL="0" lvl="0" indent="0" algn="l" rtl="0">
                        <a:spcBef>
                          <a:spcPts val="300"/>
                        </a:spcBef>
                        <a:spcAft>
                          <a:spcPts val="300"/>
                        </a:spcAft>
                        <a:buNone/>
                      </a:pPr>
                      <a:endParaRPr sz="1000" b="1" dirty="0">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72" name="Google Shape;472;g27b56ac94a4_0_54"/>
          <p:cNvSpPr/>
          <p:nvPr/>
        </p:nvSpPr>
        <p:spPr>
          <a:xfrm>
            <a:off x="0" y="4222656"/>
            <a:ext cx="9144000" cy="920844"/>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000" u="sng">
                <a:solidFill>
                  <a:schemeClr val="lt1"/>
                </a:solidFill>
                <a:latin typeface="Georgia"/>
                <a:ea typeface="Georgia"/>
                <a:cs typeface="Georgia"/>
                <a:sym typeface="Georgia"/>
              </a:rPr>
              <a:t>Revisions</a:t>
            </a:r>
            <a:r>
              <a:rPr lang="en-US" sz="1000">
                <a:solidFill>
                  <a:schemeClr val="lt1"/>
                </a:solidFill>
                <a:latin typeface="Georgia"/>
                <a:ea typeface="Georgia"/>
                <a:cs typeface="Georgia"/>
                <a:sym typeface="Georgia"/>
              </a:rPr>
              <a:t>:</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G.DF.1a - Students will identify a two-dimensional cross section of a three-dimensional figure</a:t>
            </a:r>
          </a:p>
          <a:p>
            <a:pPr marL="457200" indent="-292100">
              <a:buClr>
                <a:schemeClr val="lt1"/>
              </a:buClr>
              <a:buSzPts val="1000"/>
              <a:buFont typeface="Georgia"/>
              <a:buChar char="●"/>
            </a:pPr>
            <a:r>
              <a:rPr lang="en-US" sz="1000">
                <a:solidFill>
                  <a:schemeClr val="lt1"/>
                </a:solidFill>
                <a:latin typeface="Georgia"/>
                <a:ea typeface="Georgia"/>
                <a:cs typeface="Georgia"/>
                <a:sym typeface="Georgia"/>
              </a:rPr>
              <a:t>G.DF.1b - Students will create models and solve problems involving surface area of three-dimensional figures, as well as composite 3-D figures</a:t>
            </a: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G.DF.1c - Students will solve multi-step problems involving volume of three-dimensional figures, as well as composite 3-D figures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Hemispheres (half of a sphere) are still included in the 2023 standard, while not specifically listed.</a:t>
            </a:r>
            <a:endParaRPr sz="1000">
              <a:solidFill>
                <a:schemeClr val="lt1"/>
              </a:solidFill>
              <a:latin typeface="Georgia"/>
              <a:ea typeface="Georgia"/>
              <a:cs typeface="Georgia"/>
              <a:sym typeface="Georgia"/>
            </a:endParaRPr>
          </a:p>
        </p:txBody>
      </p:sp>
      <p:pic>
        <p:nvPicPr>
          <p:cNvPr id="473" name="Google Shape;473;g27b56ac94a4_0_54">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215801" y="1874198"/>
            <a:ext cx="463124" cy="396811"/>
          </a:xfrm>
          <a:prstGeom prst="rect">
            <a:avLst/>
          </a:prstGeom>
          <a:noFill/>
          <a:ln>
            <a:noFill/>
          </a:ln>
        </p:spPr>
      </p:pic>
      <p:pic>
        <p:nvPicPr>
          <p:cNvPr id="2" name="Audio Recording Sep 18, 2023 at 6:13:04 PM" descr="audio icon">
            <a:hlinkClick r:id="" action="ppaction://media"/>
            <a:extLst>
              <a:ext uri="{FF2B5EF4-FFF2-40B4-BE49-F238E27FC236}">
                <a16:creationId xmlns:a16="http://schemas.microsoft.com/office/drawing/2014/main" id="{C1B42036-83E4-C1F3-C6A2-FD2061EF5D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34563" y="364135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g27b56ac94a4_0_61"/>
          <p:cNvSpPr txBox="1">
            <a:spLocks noGrp="1"/>
          </p:cNvSpPr>
          <p:nvPr>
            <p:ph type="title"/>
          </p:nvPr>
        </p:nvSpPr>
        <p:spPr>
          <a:xfrm>
            <a:off x="0" y="0"/>
            <a:ext cx="9144000" cy="571500"/>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sz="2800"/>
              <a:t>Standard G.14 - Standard G.DF.2 (1 of 2)</a:t>
            </a:r>
            <a:endParaRPr sz="2800"/>
          </a:p>
        </p:txBody>
      </p:sp>
      <p:graphicFrame>
        <p:nvGraphicFramePr>
          <p:cNvPr id="479" name="Google Shape;479;g27b56ac94a4_0_61"/>
          <p:cNvGraphicFramePr/>
          <p:nvPr>
            <p:extLst>
              <p:ext uri="{D42A27DB-BD31-4B8C-83A1-F6EECF244321}">
                <p14:modId xmlns:p14="http://schemas.microsoft.com/office/powerpoint/2010/main" val="3251769800"/>
              </p:ext>
            </p:extLst>
          </p:nvPr>
        </p:nvGraphicFramePr>
        <p:xfrm>
          <a:off x="465075" y="764673"/>
          <a:ext cx="8140850" cy="3561080"/>
        </p:xfrm>
        <a:graphic>
          <a:graphicData uri="http://schemas.openxmlformats.org/drawingml/2006/table">
            <a:tbl>
              <a:tblPr firstRow="1">
                <a:noFill/>
                <a:tableStyleId>{24D357CF-195E-46EC-A0E7-378A8C712D0B}</a:tableStyleId>
              </a:tblPr>
              <a:tblGrid>
                <a:gridCol w="3986475">
                  <a:extLst>
                    <a:ext uri="{9D8B030D-6E8A-4147-A177-3AD203B41FA5}">
                      <a16:colId xmlns:a16="http://schemas.microsoft.com/office/drawing/2014/main" val="20000"/>
                    </a:ext>
                  </a:extLst>
                </a:gridCol>
                <a:gridCol w="4154375">
                  <a:extLst>
                    <a:ext uri="{9D8B030D-6E8A-4147-A177-3AD203B41FA5}">
                      <a16:colId xmlns:a16="http://schemas.microsoft.com/office/drawing/2014/main" val="20001"/>
                    </a:ext>
                  </a:extLst>
                </a:gridCol>
              </a:tblGrid>
              <a:tr h="0">
                <a:tc>
                  <a:txBody>
                    <a:bodyPr/>
                    <a:lstStyle/>
                    <a:p>
                      <a:pPr marL="182880" lvl="0" indent="-18288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B w="12700" cap="flat" cmpd="sng">
                      <a:solidFill>
                        <a:srgbClr val="000000"/>
                      </a:solidFill>
                      <a:prstDash val="solid"/>
                      <a:round/>
                      <a:headEnd type="none" w="sm" len="sm"/>
                      <a:tailEnd type="none" w="sm" len="sm"/>
                    </a:lnB>
                    <a:solidFill>
                      <a:srgbClr val="CCCCCC"/>
                    </a:solidFill>
                  </a:tcPr>
                </a:tc>
                <a:tc>
                  <a:txBody>
                    <a:bodyPr/>
                    <a:lstStyle/>
                    <a:p>
                      <a:pPr marL="658495" lvl="0" indent="-658495" algn="ctr" rtl="0">
                        <a:spcBef>
                          <a:spcPts val="0"/>
                        </a:spcBef>
                        <a:spcAft>
                          <a:spcPts val="0"/>
                        </a:spcAft>
                        <a:buNone/>
                      </a:pPr>
                      <a:r>
                        <a:rPr lang="en-US" sz="1200" b="1">
                          <a:solidFill>
                            <a:srgbClr val="202020"/>
                          </a:solidFill>
                          <a:latin typeface="Georgia"/>
                          <a:ea typeface="Georgia"/>
                          <a:cs typeface="Georgia"/>
                          <a:sym typeface="Georgia"/>
                        </a:rPr>
                        <a:t>2023 SOL</a:t>
                      </a:r>
                      <a:endParaRPr sz="1200" b="1">
                        <a:solidFill>
                          <a:srgbClr val="202020"/>
                        </a:solidFill>
                        <a:latin typeface="Georgia"/>
                        <a:ea typeface="Georgia"/>
                        <a:cs typeface="Georgia"/>
                        <a:sym typeface="Georgia"/>
                      </a:endParaRPr>
                    </a:p>
                  </a:txBody>
                  <a:tcPr marL="73025" marR="73025" marT="63500" marB="63500">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0">
                <a:tc>
                  <a:txBody>
                    <a:bodyPr/>
                    <a:lstStyle/>
                    <a:p>
                      <a:pPr marL="182880" lvl="0" indent="-182880" algn="l" rtl="0">
                        <a:spcBef>
                          <a:spcPts val="0"/>
                        </a:spcBef>
                        <a:spcAft>
                          <a:spcPts val="0"/>
                        </a:spcAft>
                        <a:buNone/>
                      </a:pPr>
                      <a:r>
                        <a:rPr lang="en-US" sz="1000" b="1">
                          <a:latin typeface="Georgia"/>
                          <a:ea typeface="Georgia"/>
                          <a:cs typeface="Georgia"/>
                          <a:sym typeface="Georgia"/>
                        </a:rPr>
                        <a:t>G.14 The student will apply the concepts of similarity to two- or three-dimensional geometric figures. This will include</a:t>
                      </a:r>
                      <a:endParaRPr sz="1000" b="1">
                        <a:latin typeface="Georgia"/>
                        <a:ea typeface="Georgia"/>
                        <a:cs typeface="Georgia"/>
                        <a:sym typeface="Georgia"/>
                      </a:endParaRPr>
                    </a:p>
                    <a:p>
                      <a:pPr marL="4572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comparing ratios between lengths, perimeters, areas, and volumes of similar figures;</a:t>
                      </a:r>
                      <a:endParaRPr sz="1000" b="1">
                        <a:latin typeface="Georgia"/>
                        <a:ea typeface="Georgia"/>
                        <a:cs typeface="Georgia"/>
                        <a:sym typeface="Georgia"/>
                      </a:endParaRPr>
                    </a:p>
                    <a:p>
                      <a:pPr marL="4572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determining how changes in one or more dimensions of a figure affect area and/or volume of the figure;</a:t>
                      </a:r>
                      <a:endParaRPr sz="1000" b="1">
                        <a:latin typeface="Georgia"/>
                        <a:ea typeface="Georgia"/>
                        <a:cs typeface="Georgia"/>
                        <a:sym typeface="Georgia"/>
                      </a:endParaRPr>
                    </a:p>
                    <a:p>
                      <a:pPr marL="4572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determining how changes in area and/or volume of a figure affect one or more dimensions of the figure; and</a:t>
                      </a:r>
                      <a:endParaRPr sz="1000" b="1">
                        <a:latin typeface="Georgia"/>
                        <a:ea typeface="Georgia"/>
                        <a:cs typeface="Georgia"/>
                        <a:sym typeface="Georgia"/>
                      </a:endParaRPr>
                    </a:p>
                    <a:p>
                      <a:pPr marL="4572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solving problems, including practical problems, about similar geometric figures.</a:t>
                      </a:r>
                      <a:endParaRPr sz="1000" b="1">
                        <a:latin typeface="Georgia"/>
                        <a:ea typeface="Georgia"/>
                        <a:cs typeface="Georgia"/>
                        <a:sym typeface="Georgia"/>
                      </a:endParaRPr>
                    </a:p>
                    <a:p>
                      <a:pPr marL="228600" lvl="0" indent="-22860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Compare ratios between side lengths, perimeters, areas, and volumes, given two similar figures.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Describe how changes in one or more dimensions affect other derived measures (perimeter, area, surface area, and volume) of a figure. (b)</a:t>
                      </a:r>
                      <a:endParaRPr sz="1000">
                        <a:latin typeface="Georgia"/>
                        <a:ea typeface="Georgia"/>
                        <a:cs typeface="Georgia"/>
                        <a:sym typeface="Georgia"/>
                      </a:endParaRPr>
                    </a:p>
                    <a:p>
                      <a:pPr marL="0" lvl="0" indent="0" algn="l" rtl="0">
                        <a:spcBef>
                          <a:spcPts val="300"/>
                        </a:spcBef>
                        <a:spcAft>
                          <a:spcPts val="300"/>
                        </a:spcAft>
                        <a:buNone/>
                      </a:pPr>
                      <a:endParaRPr sz="10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48640" lvl="0" indent="-548640" algn="l" rtl="0">
                        <a:spcBef>
                          <a:spcPts val="0"/>
                        </a:spcBef>
                        <a:spcAft>
                          <a:spcPts val="0"/>
                        </a:spcAft>
                        <a:buNone/>
                      </a:pPr>
                      <a:r>
                        <a:rPr lang="en-US" sz="1000" b="1" dirty="0">
                          <a:latin typeface="Georgia"/>
                          <a:ea typeface="Georgia"/>
                          <a:cs typeface="Georgia"/>
                          <a:sym typeface="Georgia"/>
                        </a:rPr>
                        <a:t>G.DF.2  The student will determine the effects of changing one or more dimensions of a</a:t>
                      </a:r>
                      <a:r>
                        <a:rPr lang="en-US" sz="1000" b="1" dirty="0">
                          <a:solidFill>
                            <a:srgbClr val="980000"/>
                          </a:solidFill>
                          <a:latin typeface="Georgia"/>
                          <a:ea typeface="Georgia"/>
                          <a:cs typeface="Georgia"/>
                          <a:sym typeface="Georgia"/>
                        </a:rPr>
                        <a:t> </a:t>
                      </a:r>
                      <a:r>
                        <a:rPr lang="en-US" sz="1000" b="1" dirty="0">
                          <a:latin typeface="Georgia"/>
                          <a:ea typeface="Georgia"/>
                          <a:cs typeface="Georgia"/>
                          <a:sym typeface="Georgia"/>
                        </a:rPr>
                        <a:t>three-dimensional geometric figure and </a:t>
                      </a:r>
                      <a:r>
                        <a:rPr lang="en-US" sz="1000" b="1" dirty="0">
                          <a:solidFill>
                            <a:srgbClr val="980000"/>
                          </a:solidFill>
                          <a:latin typeface="Georgia"/>
                          <a:ea typeface="Georgia"/>
                          <a:cs typeface="Georgia"/>
                          <a:sym typeface="Georgia"/>
                        </a:rPr>
                        <a:t>describe the relationship between the original and changed figure. </a:t>
                      </a:r>
                      <a:endParaRPr sz="1000" b="1" dirty="0">
                        <a:solidFill>
                          <a:srgbClr val="980000"/>
                        </a:solidFill>
                        <a:latin typeface="Georgia"/>
                        <a:ea typeface="Georgia"/>
                        <a:cs typeface="Georgia"/>
                        <a:sym typeface="Georgia"/>
                      </a:endParaRPr>
                    </a:p>
                    <a:p>
                      <a:pPr marL="0" lvl="0" indent="0" algn="l" rtl="0">
                        <a:spcBef>
                          <a:spcPts val="0"/>
                        </a:spcBef>
                        <a:spcAft>
                          <a:spcPts val="0"/>
                        </a:spcAft>
                        <a:buNone/>
                      </a:pPr>
                      <a:endParaRPr sz="1000" strike="sngStrike" dirty="0">
                        <a:solidFill>
                          <a:srgbClr val="C0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solidFill>
                            <a:srgbClr val="980000"/>
                          </a:solidFill>
                          <a:latin typeface="Georgia"/>
                          <a:ea typeface="Georgia"/>
                          <a:cs typeface="Georgia"/>
                          <a:sym typeface="Georgia"/>
                        </a:rPr>
                        <a:t>Describe</a:t>
                      </a:r>
                      <a:r>
                        <a:rPr lang="en-US" sz="1000" dirty="0">
                          <a:latin typeface="Georgia"/>
                          <a:ea typeface="Georgia"/>
                          <a:cs typeface="Georgia"/>
                          <a:sym typeface="Georgia"/>
                        </a:rPr>
                        <a:t> how changes in one or more dimensions of a figure affect other derived measures (perimeter, area, total surface area, and volume) of the figure. </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solidFill>
                            <a:srgbClr val="980000"/>
                          </a:solidFill>
                          <a:latin typeface="Georgia"/>
                          <a:ea typeface="Georgia"/>
                          <a:cs typeface="Georgia"/>
                          <a:sym typeface="Georgia"/>
                        </a:rPr>
                        <a:t>Describe</a:t>
                      </a:r>
                      <a:r>
                        <a:rPr lang="en-US" sz="1000" dirty="0">
                          <a:latin typeface="Georgia"/>
                          <a:ea typeface="Georgia"/>
                          <a:cs typeface="Georgia"/>
                          <a:sym typeface="Georgia"/>
                        </a:rPr>
                        <a:t> how changes in surface area and/or volume of a figure affect the measures of</a:t>
                      </a:r>
                      <a:r>
                        <a:rPr lang="en-US" sz="1000" dirty="0">
                          <a:solidFill>
                            <a:srgbClr val="980000"/>
                          </a:solidFill>
                          <a:latin typeface="Georgia"/>
                          <a:ea typeface="Georgia"/>
                          <a:cs typeface="Georgia"/>
                          <a:sym typeface="Georgia"/>
                        </a:rPr>
                        <a:t> </a:t>
                      </a:r>
                      <a:r>
                        <a:rPr lang="en-US" sz="1000" dirty="0">
                          <a:latin typeface="Georgia"/>
                          <a:ea typeface="Georgia"/>
                          <a:cs typeface="Georgia"/>
                          <a:sym typeface="Georgia"/>
                        </a:rPr>
                        <a:t>one or more dimensions of the figure. </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Solve problems, including those in context, involving changing the dimensions or derived measures of a three-dimensional figure.</a:t>
                      </a:r>
                      <a:endParaRPr sz="1000" dirty="0">
                        <a:latin typeface="Georgia"/>
                        <a:ea typeface="Georgia"/>
                        <a:cs typeface="Georgia"/>
                        <a:sym typeface="Georgia"/>
                      </a:endParaRPr>
                    </a:p>
                    <a:p>
                      <a:pPr marL="457200" lvl="0" indent="-292100" algn="l" rtl="0">
                        <a:spcBef>
                          <a:spcPts val="300"/>
                        </a:spcBef>
                        <a:spcAft>
                          <a:spcPts val="0"/>
                        </a:spcAft>
                        <a:buSzPts val="1000"/>
                        <a:buFont typeface="Times New Roman"/>
                        <a:buAutoNum type="alphaLcParenR"/>
                      </a:pPr>
                      <a:r>
                        <a:rPr lang="en-US" sz="1000" dirty="0">
                          <a:latin typeface="Georgia"/>
                          <a:ea typeface="Georgia"/>
                          <a:cs typeface="Georgia"/>
                          <a:sym typeface="Georgia"/>
                        </a:rPr>
                        <a:t>Compare ratios between side lengths, perimeters, areas, and volumes of similar figures. </a:t>
                      </a:r>
                      <a:endParaRPr sz="1000" dirty="0">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startAt="6"/>
                      </a:pPr>
                      <a:r>
                        <a:rPr lang="en-US" sz="1000" dirty="0">
                          <a:solidFill>
                            <a:srgbClr val="980000"/>
                          </a:solidFill>
                          <a:latin typeface="Georgia"/>
                          <a:ea typeface="Georgia"/>
                          <a:cs typeface="Georgia"/>
                          <a:sym typeface="Georgia"/>
                        </a:rPr>
                        <a:t>Recognize when two- and three-dimensional figures are similar </a:t>
                      </a:r>
                      <a:r>
                        <a:rPr lang="en-US" sz="1000" dirty="0">
                          <a:latin typeface="Georgia"/>
                          <a:ea typeface="Georgia"/>
                          <a:cs typeface="Georgia"/>
                          <a:sym typeface="Georgia"/>
                        </a:rPr>
                        <a:t>and solve problems, including those in context, involving attributes of similar geometric figures.</a:t>
                      </a:r>
                      <a:endParaRPr sz="800" b="1" dirty="0">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80" name="Google Shape;480;g27b56ac94a4_0_61"/>
          <p:cNvSpPr/>
          <p:nvPr/>
        </p:nvSpPr>
        <p:spPr>
          <a:xfrm>
            <a:off x="0" y="4584600"/>
            <a:ext cx="9144000" cy="5589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000" u="sng">
                <a:solidFill>
                  <a:schemeClr val="lt1"/>
                </a:solidFill>
                <a:latin typeface="Georgia"/>
                <a:ea typeface="Georgia"/>
                <a:cs typeface="Georgia"/>
                <a:sym typeface="Georgia"/>
              </a:rPr>
              <a:t>Revisions</a:t>
            </a:r>
            <a:r>
              <a:rPr lang="en-US" sz="1000">
                <a:solidFill>
                  <a:schemeClr val="lt1"/>
                </a:solidFill>
                <a:latin typeface="Georgia"/>
                <a:ea typeface="Georgia"/>
                <a:cs typeface="Georgia"/>
                <a:sym typeface="Georgia"/>
              </a:rPr>
              <a:t>:</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G.DF.2a and G.DF.2b - Students will describe the relationship between the original and changed figure.</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G.DF.2f - Students will recognize when two- and three-dimensional figures are similar.</a:t>
            </a:r>
            <a:endParaRPr sz="1000">
              <a:solidFill>
                <a:schemeClr val="lt1"/>
              </a:solidFill>
              <a:latin typeface="Georgia"/>
              <a:ea typeface="Georgia"/>
              <a:cs typeface="Georgia"/>
              <a:sym typeface="Georgia"/>
            </a:endParaRPr>
          </a:p>
        </p:txBody>
      </p:sp>
      <p:pic>
        <p:nvPicPr>
          <p:cNvPr id="481" name="Google Shape;481;g27b56ac94a4_0_61">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254847" y="3747969"/>
            <a:ext cx="335708" cy="299375"/>
          </a:xfrm>
          <a:prstGeom prst="rect">
            <a:avLst/>
          </a:prstGeom>
          <a:noFill/>
          <a:ln>
            <a:noFill/>
          </a:ln>
        </p:spPr>
      </p:pic>
      <p:pic>
        <p:nvPicPr>
          <p:cNvPr id="2" name="Audio Recording Sep 17, 2023 at 7:16:19 PM" descr="audio icon">
            <a:hlinkClick r:id="" action="ppaction://media"/>
            <a:extLst>
              <a:ext uri="{FF2B5EF4-FFF2-40B4-BE49-F238E27FC236}">
                <a16:creationId xmlns:a16="http://schemas.microsoft.com/office/drawing/2014/main" id="{59C9FAEA-CDF7-70DC-38AD-DECECFFCBC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09901" y="43307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g27b56ac94a4_0_68"/>
          <p:cNvSpPr txBox="1">
            <a:spLocks noGrp="1"/>
          </p:cNvSpPr>
          <p:nvPr>
            <p:ph type="title"/>
          </p:nvPr>
        </p:nvSpPr>
        <p:spPr>
          <a:xfrm>
            <a:off x="0" y="0"/>
            <a:ext cx="9144000" cy="571500"/>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sz="2800"/>
              <a:t>Standard G.14 - Standard G.DF.2 (2 of 2)</a:t>
            </a:r>
            <a:endParaRPr sz="2800"/>
          </a:p>
        </p:txBody>
      </p:sp>
      <p:graphicFrame>
        <p:nvGraphicFramePr>
          <p:cNvPr id="487" name="Google Shape;487;g27b56ac94a4_0_68"/>
          <p:cNvGraphicFramePr/>
          <p:nvPr>
            <p:extLst>
              <p:ext uri="{D42A27DB-BD31-4B8C-83A1-F6EECF244321}">
                <p14:modId xmlns:p14="http://schemas.microsoft.com/office/powerpoint/2010/main" val="767693189"/>
              </p:ext>
            </p:extLst>
          </p:nvPr>
        </p:nvGraphicFramePr>
        <p:xfrm>
          <a:off x="501575" y="751382"/>
          <a:ext cx="8140850" cy="3408680"/>
        </p:xfrm>
        <a:graphic>
          <a:graphicData uri="http://schemas.openxmlformats.org/drawingml/2006/table">
            <a:tbl>
              <a:tblPr firstRow="1">
                <a:noFill/>
                <a:tableStyleId>{24D357CF-195E-46EC-A0E7-378A8C712D0B}</a:tableStyleId>
              </a:tblPr>
              <a:tblGrid>
                <a:gridCol w="3986475">
                  <a:extLst>
                    <a:ext uri="{9D8B030D-6E8A-4147-A177-3AD203B41FA5}">
                      <a16:colId xmlns:a16="http://schemas.microsoft.com/office/drawing/2014/main" val="20000"/>
                    </a:ext>
                  </a:extLst>
                </a:gridCol>
                <a:gridCol w="4154375">
                  <a:extLst>
                    <a:ext uri="{9D8B030D-6E8A-4147-A177-3AD203B41FA5}">
                      <a16:colId xmlns:a16="http://schemas.microsoft.com/office/drawing/2014/main" val="20001"/>
                    </a:ext>
                  </a:extLst>
                </a:gridCol>
              </a:tblGrid>
              <a:tr h="0">
                <a:tc>
                  <a:txBody>
                    <a:bodyPr/>
                    <a:lstStyle/>
                    <a:p>
                      <a:pPr marL="182880" lvl="0" indent="-18288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B w="12700" cap="flat" cmpd="sng">
                      <a:solidFill>
                        <a:srgbClr val="000000"/>
                      </a:solidFill>
                      <a:prstDash val="solid"/>
                      <a:round/>
                      <a:headEnd type="none" w="sm" len="sm"/>
                      <a:tailEnd type="none" w="sm" len="sm"/>
                    </a:lnB>
                    <a:solidFill>
                      <a:srgbClr val="CCCCCC"/>
                    </a:solidFill>
                  </a:tcPr>
                </a:tc>
                <a:tc>
                  <a:txBody>
                    <a:bodyPr/>
                    <a:lstStyle/>
                    <a:p>
                      <a:pPr marL="658495" lvl="0" indent="-658495" algn="ctr" rtl="0">
                        <a:spcBef>
                          <a:spcPts val="0"/>
                        </a:spcBef>
                        <a:spcAft>
                          <a:spcPts val="0"/>
                        </a:spcAft>
                        <a:buNone/>
                      </a:pPr>
                      <a:r>
                        <a:rPr lang="en-US" sz="1200" b="1">
                          <a:solidFill>
                            <a:srgbClr val="202020"/>
                          </a:solidFill>
                          <a:latin typeface="Georgia"/>
                          <a:ea typeface="Georgia"/>
                          <a:cs typeface="Georgia"/>
                          <a:sym typeface="Georgia"/>
                        </a:rPr>
                        <a:t>2023 SOL</a:t>
                      </a:r>
                      <a:endParaRPr sz="1200" b="1">
                        <a:solidFill>
                          <a:srgbClr val="202020"/>
                        </a:solidFill>
                        <a:latin typeface="Georgia"/>
                        <a:ea typeface="Georgia"/>
                        <a:cs typeface="Georgia"/>
                        <a:sym typeface="Georgia"/>
                      </a:endParaRPr>
                    </a:p>
                  </a:txBody>
                  <a:tcPr marL="73025" marR="73025" marT="63500" marB="63500">
                    <a:lnB w="1270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0">
                <a:tc>
                  <a:txBody>
                    <a:bodyPr/>
                    <a:lstStyle/>
                    <a:p>
                      <a:pPr marL="182880" lvl="0" indent="-182880" algn="l" rtl="0">
                        <a:spcBef>
                          <a:spcPts val="0"/>
                        </a:spcBef>
                        <a:spcAft>
                          <a:spcPts val="0"/>
                        </a:spcAft>
                        <a:buNone/>
                      </a:pPr>
                      <a:r>
                        <a:rPr lang="en-US" sz="1000" b="1">
                          <a:latin typeface="Georgia"/>
                          <a:ea typeface="Georgia"/>
                          <a:cs typeface="Georgia"/>
                          <a:sym typeface="Georgia"/>
                        </a:rPr>
                        <a:t>G.14 The student will apply the concepts of similarity to two- or three-dimensional geometric figures. This will include</a:t>
                      </a:r>
                      <a:endParaRPr sz="1000" b="1">
                        <a:latin typeface="Georgia"/>
                        <a:ea typeface="Georgia"/>
                        <a:cs typeface="Georgia"/>
                        <a:sym typeface="Georgia"/>
                      </a:endParaRPr>
                    </a:p>
                    <a:p>
                      <a:pPr marL="4572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comparing ratios between lengths, perimeters, areas, and volumes of similar figures;</a:t>
                      </a:r>
                      <a:endParaRPr sz="1000" b="1">
                        <a:latin typeface="Georgia"/>
                        <a:ea typeface="Georgia"/>
                        <a:cs typeface="Georgia"/>
                        <a:sym typeface="Georgia"/>
                      </a:endParaRPr>
                    </a:p>
                    <a:p>
                      <a:pPr marL="4572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determining how changes in one or more dimensions of a figure affect area and/or volume of the figure;</a:t>
                      </a:r>
                      <a:endParaRPr sz="1000" b="1">
                        <a:latin typeface="Georgia"/>
                        <a:ea typeface="Georgia"/>
                        <a:cs typeface="Georgia"/>
                        <a:sym typeface="Georgia"/>
                      </a:endParaRPr>
                    </a:p>
                    <a:p>
                      <a:pPr marL="4572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determining how changes in area and/or volume of a figure affect one or more dimensions of the figure; and</a:t>
                      </a:r>
                      <a:endParaRPr sz="1000" b="1">
                        <a:latin typeface="Georgia"/>
                        <a:ea typeface="Georgia"/>
                        <a:cs typeface="Georgia"/>
                        <a:sym typeface="Georgia"/>
                      </a:endParaRPr>
                    </a:p>
                    <a:p>
                      <a:pPr marL="4572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solving problems, including practical problems, about similar geometric figures.</a:t>
                      </a:r>
                      <a:endParaRPr sz="1000" b="1">
                        <a:latin typeface="Georgia"/>
                        <a:ea typeface="Georgia"/>
                        <a:cs typeface="Georgia"/>
                        <a:sym typeface="Georgia"/>
                      </a:endParaRPr>
                    </a:p>
                    <a:p>
                      <a:pPr marL="0" lvl="0" indent="0" algn="l" rtl="0">
                        <a:spcBef>
                          <a:spcPts val="0"/>
                        </a:spcBef>
                        <a:spcAft>
                          <a:spcPts val="0"/>
                        </a:spcAft>
                        <a:buNone/>
                      </a:pPr>
                      <a:endParaRPr sz="1000">
                        <a:latin typeface="Georgia"/>
                        <a:ea typeface="Georgia"/>
                        <a:cs typeface="Georgia"/>
                        <a:sym typeface="Georgia"/>
                      </a:endParaRPr>
                    </a:p>
                    <a:p>
                      <a:pPr marL="342900" lvl="0" indent="-292100" algn="l" rtl="0">
                        <a:spcBef>
                          <a:spcPts val="300"/>
                        </a:spcBef>
                        <a:spcAft>
                          <a:spcPts val="0"/>
                        </a:spcAft>
                        <a:buSzPts val="1000"/>
                        <a:buFont typeface="Times New Roman"/>
                        <a:buChar char="●"/>
                      </a:pPr>
                      <a:r>
                        <a:rPr lang="en-US" sz="1000">
                          <a:latin typeface="Georgia"/>
                          <a:ea typeface="Georgia"/>
                          <a:cs typeface="Georgia"/>
                          <a:sym typeface="Georgia"/>
                        </a:rPr>
                        <a:t>Describe how changes in one or more measures (perimeter, area, surface area, and volume) affect other measures of a figure. (c)</a:t>
                      </a:r>
                      <a:endParaRPr sz="1000">
                        <a:latin typeface="Georgia"/>
                        <a:ea typeface="Georgia"/>
                        <a:cs typeface="Georgia"/>
                        <a:sym typeface="Georgia"/>
                      </a:endParaRPr>
                    </a:p>
                    <a:p>
                      <a:pPr marL="342900" lvl="0" indent="-292100" algn="l" rtl="0">
                        <a:spcBef>
                          <a:spcPts val="300"/>
                        </a:spcBef>
                        <a:spcAft>
                          <a:spcPts val="300"/>
                        </a:spcAft>
                        <a:buSzPts val="1000"/>
                        <a:buFont typeface="Times New Roman"/>
                        <a:buChar char="●"/>
                      </a:pPr>
                      <a:r>
                        <a:rPr lang="en-US" sz="1000">
                          <a:latin typeface="Georgia"/>
                          <a:ea typeface="Georgia"/>
                          <a:cs typeface="Georgia"/>
                          <a:sym typeface="Georgia"/>
                        </a:rPr>
                        <a:t>Solve real-world problems involving measured attributes of similar figures. (d)</a:t>
                      </a:r>
                      <a:endParaRPr sz="10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48640" lvl="0" indent="-548640" algn="l" rtl="0">
                        <a:spcBef>
                          <a:spcPts val="0"/>
                        </a:spcBef>
                        <a:spcAft>
                          <a:spcPts val="0"/>
                        </a:spcAft>
                        <a:buNone/>
                      </a:pPr>
                      <a:r>
                        <a:rPr lang="en-US" sz="1000" b="1" dirty="0">
                          <a:latin typeface="Georgia"/>
                          <a:ea typeface="Georgia"/>
                          <a:cs typeface="Georgia"/>
                          <a:sym typeface="Georgia"/>
                        </a:rPr>
                        <a:t>G.DF.2  The student will determine the effects of changing one or more dimensions of a</a:t>
                      </a:r>
                      <a:r>
                        <a:rPr lang="en-US" sz="1000" b="1" dirty="0">
                          <a:solidFill>
                            <a:srgbClr val="980000"/>
                          </a:solidFill>
                          <a:latin typeface="Georgia"/>
                          <a:ea typeface="Georgia"/>
                          <a:cs typeface="Georgia"/>
                          <a:sym typeface="Georgia"/>
                        </a:rPr>
                        <a:t> </a:t>
                      </a:r>
                      <a:r>
                        <a:rPr lang="en-US" sz="1000" b="1" dirty="0">
                          <a:latin typeface="Georgia"/>
                          <a:ea typeface="Georgia"/>
                          <a:cs typeface="Georgia"/>
                          <a:sym typeface="Georgia"/>
                        </a:rPr>
                        <a:t>three-dimensional geometric figure and </a:t>
                      </a:r>
                      <a:r>
                        <a:rPr lang="en-US" sz="1000" b="1" dirty="0">
                          <a:solidFill>
                            <a:srgbClr val="980000"/>
                          </a:solidFill>
                          <a:latin typeface="Georgia"/>
                          <a:ea typeface="Georgia"/>
                          <a:cs typeface="Georgia"/>
                          <a:sym typeface="Georgia"/>
                        </a:rPr>
                        <a:t>describe the relationship between the original and changed figure. </a:t>
                      </a:r>
                      <a:endParaRPr sz="1000" b="1" dirty="0">
                        <a:solidFill>
                          <a:srgbClr val="980000"/>
                        </a:solidFill>
                        <a:latin typeface="Georgia"/>
                        <a:ea typeface="Georgia"/>
                        <a:cs typeface="Georgia"/>
                        <a:sym typeface="Georgia"/>
                      </a:endParaRPr>
                    </a:p>
                    <a:p>
                      <a:pPr marL="0" lvl="0" indent="0" algn="l" rtl="0">
                        <a:spcBef>
                          <a:spcPts val="0"/>
                        </a:spcBef>
                        <a:spcAft>
                          <a:spcPts val="0"/>
                        </a:spcAft>
                        <a:buNone/>
                      </a:pPr>
                      <a:endParaRPr sz="1000" strike="sngStrike" dirty="0">
                        <a:solidFill>
                          <a:srgbClr val="C0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solidFill>
                            <a:srgbClr val="980000"/>
                          </a:solidFill>
                          <a:latin typeface="Georgia"/>
                          <a:ea typeface="Georgia"/>
                          <a:cs typeface="Georgia"/>
                          <a:sym typeface="Georgia"/>
                        </a:rPr>
                        <a:t>Describe</a:t>
                      </a:r>
                      <a:r>
                        <a:rPr lang="en-US" sz="1000" dirty="0">
                          <a:latin typeface="Georgia"/>
                          <a:ea typeface="Georgia"/>
                          <a:cs typeface="Georgia"/>
                          <a:sym typeface="Georgia"/>
                        </a:rPr>
                        <a:t> how changes in one or more dimensions of a figure affect other derived measures (perimeter, area, total surface area, and volume) of the figure. </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solidFill>
                            <a:srgbClr val="980000"/>
                          </a:solidFill>
                          <a:latin typeface="Georgia"/>
                          <a:ea typeface="Georgia"/>
                          <a:cs typeface="Georgia"/>
                          <a:sym typeface="Georgia"/>
                        </a:rPr>
                        <a:t>Describe</a:t>
                      </a:r>
                      <a:r>
                        <a:rPr lang="en-US" sz="1000" dirty="0">
                          <a:latin typeface="Georgia"/>
                          <a:ea typeface="Georgia"/>
                          <a:cs typeface="Georgia"/>
                          <a:sym typeface="Georgia"/>
                        </a:rPr>
                        <a:t> how changes in surface area and/or volume of a figure affect the measures of</a:t>
                      </a:r>
                      <a:r>
                        <a:rPr lang="en-US" sz="1000" dirty="0">
                          <a:solidFill>
                            <a:srgbClr val="980000"/>
                          </a:solidFill>
                          <a:latin typeface="Georgia"/>
                          <a:ea typeface="Georgia"/>
                          <a:cs typeface="Georgia"/>
                          <a:sym typeface="Georgia"/>
                        </a:rPr>
                        <a:t> </a:t>
                      </a:r>
                      <a:r>
                        <a:rPr lang="en-US" sz="1000" dirty="0">
                          <a:latin typeface="Georgia"/>
                          <a:ea typeface="Georgia"/>
                          <a:cs typeface="Georgia"/>
                          <a:sym typeface="Georgia"/>
                        </a:rPr>
                        <a:t>one or more dimensions of the figure. </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Solve problems, including those in context, involving changing the dimensions or derived measures of a three-dimensional figure.</a:t>
                      </a:r>
                      <a:endParaRPr sz="1000" dirty="0">
                        <a:latin typeface="Georgia"/>
                        <a:ea typeface="Georgia"/>
                        <a:cs typeface="Georgia"/>
                        <a:sym typeface="Georgia"/>
                      </a:endParaRPr>
                    </a:p>
                    <a:p>
                      <a:pPr marL="457200" lvl="0" indent="-292100" algn="l" rtl="0">
                        <a:spcBef>
                          <a:spcPts val="300"/>
                        </a:spcBef>
                        <a:spcAft>
                          <a:spcPts val="0"/>
                        </a:spcAft>
                        <a:buSzPts val="1000"/>
                        <a:buFont typeface="Times New Roman"/>
                        <a:buAutoNum type="alphaLcParenR"/>
                      </a:pPr>
                      <a:r>
                        <a:rPr lang="en-US" sz="1000" dirty="0">
                          <a:latin typeface="Georgia"/>
                          <a:ea typeface="Georgia"/>
                          <a:cs typeface="Georgia"/>
                          <a:sym typeface="Georgia"/>
                        </a:rPr>
                        <a:t>Compare ratios between side lengths, perimeters, areas, and volumes of similar figures. </a:t>
                      </a:r>
                      <a:endParaRPr sz="1000" dirty="0">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startAt="6"/>
                      </a:pPr>
                      <a:r>
                        <a:rPr lang="en-US" sz="1000" dirty="0">
                          <a:solidFill>
                            <a:srgbClr val="980000"/>
                          </a:solidFill>
                          <a:latin typeface="Georgia"/>
                          <a:ea typeface="Georgia"/>
                          <a:cs typeface="Georgia"/>
                          <a:sym typeface="Georgia"/>
                        </a:rPr>
                        <a:t>Recognize when two- and three-dimensional figures are similar </a:t>
                      </a:r>
                      <a:r>
                        <a:rPr lang="en-US" sz="1000" dirty="0">
                          <a:latin typeface="Georgia"/>
                          <a:ea typeface="Georgia"/>
                          <a:cs typeface="Georgia"/>
                          <a:sym typeface="Georgia"/>
                        </a:rPr>
                        <a:t>and solve problems, including those in context, involving attributes of similar geometric figures.</a:t>
                      </a:r>
                      <a:endParaRPr sz="1000" b="1" dirty="0">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88" name="Google Shape;488;g27b56ac94a4_0_68"/>
          <p:cNvSpPr/>
          <p:nvPr/>
        </p:nvSpPr>
        <p:spPr>
          <a:xfrm>
            <a:off x="0" y="4572000"/>
            <a:ext cx="9144000" cy="5715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000" u="sng">
                <a:solidFill>
                  <a:schemeClr val="lt1"/>
                </a:solidFill>
                <a:latin typeface="Georgia"/>
                <a:ea typeface="Georgia"/>
                <a:cs typeface="Georgia"/>
                <a:sym typeface="Georgia"/>
              </a:rPr>
              <a:t>Revisions</a:t>
            </a:r>
            <a:r>
              <a:rPr lang="en-US" sz="1000">
                <a:solidFill>
                  <a:schemeClr val="lt1"/>
                </a:solidFill>
                <a:latin typeface="Georgia"/>
                <a:ea typeface="Georgia"/>
                <a:cs typeface="Georgia"/>
                <a:sym typeface="Georgia"/>
              </a:rPr>
              <a:t>:</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G.DF.2a and G.DF.2b - Students will describe the relationship between the original and changed figure.</a:t>
            </a: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G.DF.2f - Students will recognize when two- and three-dimensional figures are similar.</a:t>
            </a:r>
          </a:p>
        </p:txBody>
      </p:sp>
      <p:pic>
        <p:nvPicPr>
          <p:cNvPr id="489" name="Google Shape;489;g27b56ac94a4_0_6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239261" y="3793231"/>
            <a:ext cx="403164" cy="366831"/>
          </a:xfrm>
          <a:prstGeom prst="rect">
            <a:avLst/>
          </a:prstGeom>
          <a:noFill/>
          <a:ln>
            <a:noFill/>
          </a:ln>
        </p:spPr>
      </p:pic>
      <p:pic>
        <p:nvPicPr>
          <p:cNvPr id="2" name="Audio Recording Sep 17, 2023 at 7:16:51 PM" descr="audio icon">
            <a:hlinkClick r:id="" action="ppaction://media"/>
            <a:extLst>
              <a:ext uri="{FF2B5EF4-FFF2-40B4-BE49-F238E27FC236}">
                <a16:creationId xmlns:a16="http://schemas.microsoft.com/office/drawing/2014/main" id="{9896A0AF-E4D6-8DA9-AF73-B994C79B96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34443" y="4160062"/>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g1e5fa75be59_0_38"/>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SzPts val="3600"/>
              <a:buNone/>
            </a:pPr>
            <a:r>
              <a:rPr lang="en-US"/>
              <a:t>Questions?</a:t>
            </a:r>
            <a:endParaRPr/>
          </a:p>
        </p:txBody>
      </p:sp>
      <p:sp>
        <p:nvSpPr>
          <p:cNvPr id="520" name="Google Shape;520;g1e5fa75be59_0_38"/>
          <p:cNvSpPr txBox="1">
            <a:spLocks noGrp="1"/>
          </p:cNvSpPr>
          <p:nvPr>
            <p:ph type="body" idx="1"/>
          </p:nvPr>
        </p:nvSpPr>
        <p:spPr>
          <a:xfrm>
            <a:off x="1086786" y="1487104"/>
            <a:ext cx="6792866" cy="2709300"/>
          </a:xfrm>
          <a:prstGeom prst="rect">
            <a:avLst/>
          </a:prstGeom>
          <a:noFill/>
          <a:ln>
            <a:noFill/>
          </a:ln>
        </p:spPr>
        <p:txBody>
          <a:bodyPr spcFirstLastPara="1" wrap="square" lIns="68575" tIns="34275" rIns="68575" bIns="34275" anchor="t" anchorCtr="0">
            <a:normAutofit/>
          </a:bodyPr>
          <a:lstStyle/>
          <a:p>
            <a:pPr marL="0" lvl="0" indent="0" algn="ctr" rtl="0">
              <a:lnSpc>
                <a:spcPct val="100000"/>
              </a:lnSpc>
              <a:spcBef>
                <a:spcPts val="0"/>
              </a:spcBef>
              <a:spcAft>
                <a:spcPts val="0"/>
              </a:spcAft>
              <a:buSzPts val="1400"/>
              <a:buNone/>
            </a:pPr>
            <a:r>
              <a:rPr lang="en-US" sz="2800" b="1">
                <a:solidFill>
                  <a:srgbClr val="000000"/>
                </a:solidFill>
                <a:latin typeface="Georgia" panose="02040502050405020303" pitchFamily="18" charset="0"/>
              </a:rPr>
              <a:t>Contact the </a:t>
            </a:r>
            <a:endParaRPr sz="2800" b="1">
              <a:solidFill>
                <a:srgbClr val="000000"/>
              </a:solidFill>
              <a:latin typeface="Georgia" panose="02040502050405020303" pitchFamily="18" charset="0"/>
            </a:endParaRPr>
          </a:p>
          <a:p>
            <a:pPr marL="0" lvl="0" indent="0" algn="ctr" rtl="0">
              <a:lnSpc>
                <a:spcPct val="100000"/>
              </a:lnSpc>
              <a:spcBef>
                <a:spcPts val="0"/>
              </a:spcBef>
              <a:spcAft>
                <a:spcPts val="0"/>
              </a:spcAft>
              <a:buSzPts val="1400"/>
              <a:buNone/>
            </a:pPr>
            <a:r>
              <a:rPr lang="en-US" sz="2800" b="1">
                <a:solidFill>
                  <a:srgbClr val="000000"/>
                </a:solidFill>
                <a:latin typeface="Georgia" panose="02040502050405020303" pitchFamily="18" charset="0"/>
              </a:rPr>
              <a:t>Virginia Department of Education’s Mathematics Team at </a:t>
            </a:r>
            <a:r>
              <a:rPr lang="en-US" sz="2800" b="1" u="sng">
                <a:solidFill>
                  <a:schemeClr val="hlink"/>
                </a:solidFill>
                <a:latin typeface="Georgia" panose="02040502050405020303" pitchFamily="18" charset="0"/>
                <a:hlinkClick r:id="rId5"/>
              </a:rPr>
              <a:t>vdoe.mathematics@doe.virginia.gov</a:t>
            </a:r>
            <a:endParaRPr sz="2800" b="1">
              <a:latin typeface="Georgia" panose="02040502050405020303" pitchFamily="18" charset="0"/>
            </a:endParaRPr>
          </a:p>
          <a:p>
            <a:pPr marL="0" lvl="0" indent="0" algn="l" rtl="0">
              <a:lnSpc>
                <a:spcPct val="90000"/>
              </a:lnSpc>
              <a:spcBef>
                <a:spcPts val="800"/>
              </a:spcBef>
              <a:spcAft>
                <a:spcPts val="0"/>
              </a:spcAft>
              <a:buSzPts val="1400"/>
              <a:buNone/>
            </a:pPr>
            <a:endParaRPr b="1"/>
          </a:p>
        </p:txBody>
      </p:sp>
      <p:pic>
        <p:nvPicPr>
          <p:cNvPr id="2" name="Picture 1">
            <a:extLst>
              <a:ext uri="{FF2B5EF4-FFF2-40B4-BE49-F238E27FC236}">
                <a16:creationId xmlns:a16="http://schemas.microsoft.com/office/drawing/2014/main" id="{E24BD97E-31A1-8769-69D9-5E50B1CFBE8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885432" y="4767302"/>
            <a:ext cx="2231136" cy="345489"/>
          </a:xfrm>
          <a:prstGeom prst="rect">
            <a:avLst/>
          </a:prstGeom>
        </p:spPr>
      </p:pic>
      <p:pic>
        <p:nvPicPr>
          <p:cNvPr id="4" name="Audio Recording Sep 18, 2023 at 5:01:26 PM" descr="audio icon">
            <a:hlinkClick r:id="" action="ppaction://media"/>
            <a:extLst>
              <a:ext uri="{FF2B5EF4-FFF2-40B4-BE49-F238E27FC236}">
                <a16:creationId xmlns:a16="http://schemas.microsoft.com/office/drawing/2014/main" id="{B527102C-8C6C-0954-27D3-D74B07D265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91200" y="359815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7"/>
          <p:cNvSpPr txBox="1">
            <a:spLocks noGrp="1"/>
          </p:cNvSpPr>
          <p:nvPr>
            <p:ph type="title"/>
          </p:nvPr>
        </p:nvSpPr>
        <p:spPr>
          <a:xfrm>
            <a:off x="628650" y="1372019"/>
            <a:ext cx="7886700" cy="1532143"/>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lt1"/>
              </a:buClr>
              <a:buSzPct val="111111"/>
              <a:buFont typeface="Georgia"/>
              <a:buNone/>
            </a:pPr>
            <a:r>
              <a:rPr lang="en-US"/>
              <a:t>2023 Mathematics Standards of Learning Focus</a:t>
            </a:r>
            <a:endParaRPr/>
          </a:p>
        </p:txBody>
      </p:sp>
      <p:sp>
        <p:nvSpPr>
          <p:cNvPr id="208" name="Google Shape;208;p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4</a:t>
            </a:fld>
            <a:endParaRPr/>
          </a:p>
        </p:txBody>
      </p:sp>
      <p:pic>
        <p:nvPicPr>
          <p:cNvPr id="2" name="Recorded Sound" descr="audio icon">
            <a:hlinkClick r:id="" action="ppaction://media"/>
            <a:extLst>
              <a:ext uri="{FF2B5EF4-FFF2-40B4-BE49-F238E27FC236}">
                <a16:creationId xmlns:a16="http://schemas.microsoft.com/office/drawing/2014/main" id="{0A62F1A0-72DA-452D-702F-BECEDB714A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6697" y="4262899"/>
            <a:ext cx="304800" cy="304800"/>
          </a:xfrm>
          <a:prstGeom prst="rect">
            <a:avLst/>
          </a:prstGeom>
        </p:spPr>
      </p:pic>
    </p:spTree>
    <p:extLst>
      <p:ext uri="{BB962C8B-B14F-4D97-AF65-F5344CB8AC3E}">
        <p14:creationId xmlns:p14="http://schemas.microsoft.com/office/powerpoint/2010/main" val="2213674628"/>
      </p:ext>
    </p:ext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8"/>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lnSpc>
                <a:spcPct val="100000"/>
              </a:lnSpc>
              <a:spcBef>
                <a:spcPts val="0"/>
              </a:spcBef>
              <a:spcAft>
                <a:spcPts val="0"/>
              </a:spcAft>
              <a:buClr>
                <a:schemeClr val="lt1"/>
              </a:buClr>
              <a:buSzPts val="3600"/>
              <a:buFont typeface="Georgia"/>
              <a:buNone/>
            </a:pPr>
            <a:r>
              <a:rPr lang="en-US" sz="3200"/>
              <a:t>2023 Standards of Learning Focus</a:t>
            </a:r>
            <a:endParaRPr sz="4400"/>
          </a:p>
        </p:txBody>
      </p:sp>
      <p:sp>
        <p:nvSpPr>
          <p:cNvPr id="215" name="Google Shape;215;p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solidFill>
                  <a:srgbClr val="000000"/>
                </a:solidFill>
              </a:rPr>
              <a:t>5</a:t>
            </a:fld>
            <a:endParaRPr>
              <a:solidFill>
                <a:srgbClr val="000000"/>
              </a:solidFill>
            </a:endParaRPr>
          </a:p>
        </p:txBody>
      </p:sp>
      <p:sp>
        <p:nvSpPr>
          <p:cNvPr id="216" name="Google Shape;216;p8"/>
          <p:cNvSpPr txBox="1">
            <a:spLocks noGrp="1"/>
          </p:cNvSpPr>
          <p:nvPr>
            <p:ph type="body" idx="1"/>
          </p:nvPr>
        </p:nvSpPr>
        <p:spPr>
          <a:xfrm>
            <a:off x="628649" y="1094197"/>
            <a:ext cx="8202199" cy="3538500"/>
          </a:xfrm>
          <a:prstGeom prst="rect">
            <a:avLst/>
          </a:prstGeom>
          <a:noFill/>
          <a:ln>
            <a:noFill/>
          </a:ln>
        </p:spPr>
        <p:txBody>
          <a:bodyPr spcFirstLastPara="1" wrap="square" lIns="68575" tIns="34275" rIns="68575" bIns="34275" anchor="t" anchorCtr="0">
            <a:normAutofit/>
          </a:bodyPr>
          <a:lstStyle/>
          <a:p>
            <a:pPr marL="139700" lvl="0" indent="0" rtl="0">
              <a:lnSpc>
                <a:spcPct val="114000"/>
              </a:lnSpc>
              <a:spcBef>
                <a:spcPts val="0"/>
              </a:spcBef>
              <a:spcAft>
                <a:spcPts val="0"/>
              </a:spcAft>
              <a:buSzPts val="1400"/>
              <a:buNone/>
            </a:pPr>
            <a:r>
              <a:rPr lang="en-US" sz="2400">
                <a:solidFill>
                  <a:srgbClr val="000000"/>
                </a:solidFill>
                <a:latin typeface="Georgia" panose="02040502050405020303" pitchFamily="18" charset="0"/>
              </a:rPr>
              <a:t>The Mathematics Standards of Learning:</a:t>
            </a:r>
          </a:p>
          <a:p>
            <a:pPr>
              <a:lnSpc>
                <a:spcPct val="114000"/>
              </a:lnSpc>
              <a:spcBef>
                <a:spcPts val="0"/>
              </a:spcBef>
            </a:pPr>
            <a:r>
              <a:rPr lang="en-US" sz="2400">
                <a:solidFill>
                  <a:srgbClr val="000000"/>
                </a:solidFill>
                <a:latin typeface="Georgia" panose="02040502050405020303" pitchFamily="18" charset="0"/>
              </a:rPr>
              <a:t>Include challenging mathematics content;</a:t>
            </a:r>
          </a:p>
          <a:p>
            <a:pPr>
              <a:lnSpc>
                <a:spcPct val="114000"/>
              </a:lnSpc>
              <a:spcBef>
                <a:spcPts val="0"/>
              </a:spcBef>
            </a:pPr>
            <a:r>
              <a:rPr lang="en-US" sz="2400">
                <a:solidFill>
                  <a:srgbClr val="000000"/>
                </a:solidFill>
                <a:latin typeface="Georgia" panose="02040502050405020303" pitchFamily="18" charset="0"/>
              </a:rPr>
              <a:t>Reinforce foundational mathematics skills;</a:t>
            </a:r>
          </a:p>
          <a:p>
            <a:pPr>
              <a:lnSpc>
                <a:spcPct val="114000"/>
              </a:lnSpc>
              <a:spcBef>
                <a:spcPts val="0"/>
              </a:spcBef>
            </a:pPr>
            <a:r>
              <a:rPr lang="en-US" sz="2400">
                <a:solidFill>
                  <a:srgbClr val="000000"/>
                </a:solidFill>
                <a:latin typeface="Georgia" panose="02040502050405020303" pitchFamily="18" charset="0"/>
              </a:rPr>
              <a:t>Support the application of mathematical concepts; and</a:t>
            </a:r>
          </a:p>
          <a:p>
            <a:pPr>
              <a:lnSpc>
                <a:spcPct val="114000"/>
              </a:lnSpc>
              <a:spcBef>
                <a:spcPts val="0"/>
              </a:spcBef>
            </a:pPr>
            <a:r>
              <a:rPr lang="en-US" sz="2400">
                <a:solidFill>
                  <a:srgbClr val="000000"/>
                </a:solidFill>
                <a:latin typeface="Georgia" panose="02040502050405020303" pitchFamily="18" charset="0"/>
              </a:rPr>
              <a:t>Build coherently in complexity across grade levels.</a:t>
            </a:r>
          </a:p>
          <a:p>
            <a:pPr marL="139700" lvl="0" indent="0" algn="r" rtl="0">
              <a:lnSpc>
                <a:spcPct val="100000"/>
              </a:lnSpc>
              <a:spcBef>
                <a:spcPts val="0"/>
              </a:spcBef>
              <a:spcAft>
                <a:spcPts val="0"/>
              </a:spcAft>
              <a:buSzPts val="1400"/>
              <a:buNone/>
            </a:pPr>
            <a:endParaRPr lang="en-US" sz="1800" i="1">
              <a:solidFill>
                <a:srgbClr val="000000"/>
              </a:solidFill>
              <a:latin typeface="Georgia" panose="02040502050405020303" pitchFamily="18" charset="0"/>
            </a:endParaRPr>
          </a:p>
          <a:p>
            <a:pPr marL="139700" lvl="0" indent="0" algn="r" rtl="0">
              <a:lnSpc>
                <a:spcPct val="100000"/>
              </a:lnSpc>
              <a:spcBef>
                <a:spcPts val="0"/>
              </a:spcBef>
              <a:spcAft>
                <a:spcPts val="0"/>
              </a:spcAft>
              <a:buSzPts val="1400"/>
              <a:buNone/>
            </a:pPr>
            <a:endParaRPr lang="en-US" sz="1800" i="1">
              <a:solidFill>
                <a:srgbClr val="000000"/>
              </a:solidFill>
              <a:latin typeface="Georgia" panose="02040502050405020303" pitchFamily="18" charset="0"/>
            </a:endParaRPr>
          </a:p>
        </p:txBody>
      </p:sp>
      <p:pic>
        <p:nvPicPr>
          <p:cNvPr id="2" name="Picture 1">
            <a:extLst>
              <a:ext uri="{FF2B5EF4-FFF2-40B4-BE49-F238E27FC236}">
                <a16:creationId xmlns:a16="http://schemas.microsoft.com/office/drawing/2014/main" id="{A1446C6E-E061-4CFA-92A1-A453D5E50D4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3" name="Recorded Sound" descr="audio icon">
            <a:hlinkClick r:id="" action="ppaction://media"/>
            <a:extLst>
              <a:ext uri="{FF2B5EF4-FFF2-40B4-BE49-F238E27FC236}">
                <a16:creationId xmlns:a16="http://schemas.microsoft.com/office/drawing/2014/main" id="{51A3494E-08C7-1A74-BC46-826881E260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0942" y="4115415"/>
            <a:ext cx="304800" cy="304800"/>
          </a:xfrm>
          <a:prstGeom prst="rect">
            <a:avLst/>
          </a:prstGeom>
        </p:spPr>
      </p:pic>
    </p:spTree>
    <p:extLst>
      <p:ext uri="{BB962C8B-B14F-4D97-AF65-F5344CB8AC3E}">
        <p14:creationId xmlns:p14="http://schemas.microsoft.com/office/powerpoint/2010/main" val="2269705013"/>
      </p:ext>
    </p:ext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421-4CD9-621F-90DB-E1C884724603}"/>
              </a:ext>
            </a:extLst>
          </p:cNvPr>
          <p:cNvSpPr>
            <a:spLocks noGrp="1"/>
          </p:cNvSpPr>
          <p:nvPr>
            <p:ph type="title"/>
          </p:nvPr>
        </p:nvSpPr>
        <p:spPr>
          <a:xfrm>
            <a:off x="0" y="0"/>
            <a:ext cx="9144000" cy="659423"/>
          </a:xfrm>
          <a:solidFill>
            <a:schemeClr val="tx1"/>
          </a:solidFill>
          <a:ln>
            <a:solidFill>
              <a:schemeClr val="bg2"/>
            </a:solidFill>
          </a:ln>
        </p:spPr>
        <p:txBody>
          <a:bodyPr>
            <a:normAutofit fontScale="90000"/>
          </a:bodyPr>
          <a:lstStyle/>
          <a:p>
            <a:r>
              <a:rPr lang="en-US">
                <a:solidFill>
                  <a:schemeClr val="bg1"/>
                </a:solidFill>
                <a:latin typeface="Georgia"/>
              </a:rPr>
              <a:t>2023 Mathematics SOL Guiding Principles</a:t>
            </a:r>
          </a:p>
        </p:txBody>
      </p:sp>
      <p:sp>
        <p:nvSpPr>
          <p:cNvPr id="3" name="Text Placeholder 2">
            <a:extLst>
              <a:ext uri="{FF2B5EF4-FFF2-40B4-BE49-F238E27FC236}">
                <a16:creationId xmlns:a16="http://schemas.microsoft.com/office/drawing/2014/main" id="{338168D4-940F-7046-AA3E-2636360D0A0F}"/>
              </a:ext>
            </a:extLst>
          </p:cNvPr>
          <p:cNvSpPr>
            <a:spLocks noGrp="1"/>
          </p:cNvSpPr>
          <p:nvPr>
            <p:ph type="body" idx="1"/>
          </p:nvPr>
        </p:nvSpPr>
        <p:spPr>
          <a:xfrm>
            <a:off x="565442" y="909923"/>
            <a:ext cx="7886700" cy="3538500"/>
          </a:xfrm>
        </p:spPr>
        <p:txBody>
          <a:bodyPr>
            <a:noAutofit/>
          </a:bodyPr>
          <a:lstStyle/>
          <a:p>
            <a:pPr>
              <a:buClrTx/>
              <a:buFont typeface="Arial" panose="020B0604020202020204" pitchFamily="34" charset="0"/>
              <a:buChar char="•"/>
            </a:pPr>
            <a:r>
              <a:rPr lang="en-US" sz="2400">
                <a:solidFill>
                  <a:srgbClr val="080808"/>
                </a:solidFill>
                <a:latin typeface="Georgia"/>
              </a:rPr>
              <a:t>Raise the Floor; Remove the Ceiling</a:t>
            </a:r>
            <a:endParaRPr lang="en" sz="2400">
              <a:solidFill>
                <a:srgbClr val="080808"/>
              </a:solidFill>
              <a:latin typeface="Georgia"/>
              <a:ea typeface="+mn-lt"/>
              <a:cs typeface="+mn-lt"/>
            </a:endParaRPr>
          </a:p>
          <a:p>
            <a:pPr>
              <a:buClrTx/>
              <a:buFont typeface="Arial" panose="020B0604020202020204" pitchFamily="34" charset="0"/>
              <a:buChar char="•"/>
            </a:pPr>
            <a:r>
              <a:rPr lang="en" sz="2400">
                <a:solidFill>
                  <a:srgbClr val="080808"/>
                </a:solidFill>
                <a:latin typeface="Georgia"/>
                <a:ea typeface="+mn-lt"/>
                <a:cs typeface="+mn-lt"/>
              </a:rPr>
              <a:t>Ensure Every Student Builds Strong Mathematics Foundational Skills</a:t>
            </a:r>
          </a:p>
          <a:p>
            <a:pPr>
              <a:buClrTx/>
              <a:buFont typeface="Arial" panose="020B0604020202020204" pitchFamily="34" charset="0"/>
              <a:buChar char="•"/>
            </a:pPr>
            <a:r>
              <a:rPr lang="en" sz="2400">
                <a:solidFill>
                  <a:srgbClr val="080808"/>
                </a:solidFill>
                <a:latin typeface="Georgia"/>
                <a:ea typeface="+mn-lt"/>
                <a:cs typeface="+mn-lt"/>
              </a:rPr>
              <a:t>Master Critical Content</a:t>
            </a:r>
            <a:endParaRPr lang="en" sz="2400">
              <a:solidFill>
                <a:srgbClr val="080808"/>
              </a:solidFill>
              <a:latin typeface="Georgia"/>
              <a:ea typeface="+mn-lt"/>
            </a:endParaRPr>
          </a:p>
          <a:p>
            <a:pPr>
              <a:buClrTx/>
              <a:buFont typeface="Arial" panose="020B0604020202020204" pitchFamily="34" charset="0"/>
              <a:buChar char="•"/>
            </a:pPr>
            <a:r>
              <a:rPr lang="en" sz="2400">
                <a:solidFill>
                  <a:srgbClr val="080808"/>
                </a:solidFill>
                <a:latin typeface="Georgia"/>
                <a:ea typeface="+mn-lt"/>
              </a:rPr>
              <a:t>Integrate</a:t>
            </a:r>
            <a:r>
              <a:rPr lang="en" sz="2400">
                <a:solidFill>
                  <a:srgbClr val="080808"/>
                </a:solidFill>
                <a:latin typeface="Georgia"/>
                <a:ea typeface="+mn-lt"/>
                <a:cs typeface="+mn-lt"/>
              </a:rPr>
              <a:t> Mathematics Across All Content Areas</a:t>
            </a:r>
            <a:endParaRPr lang="en" sz="2400">
              <a:solidFill>
                <a:srgbClr val="080808"/>
              </a:solidFill>
              <a:latin typeface="Georgia"/>
              <a:cs typeface="Calibri"/>
            </a:endParaRPr>
          </a:p>
          <a:p>
            <a:pPr>
              <a:buClrTx/>
              <a:buFont typeface="Arial" panose="020B0604020202020204" pitchFamily="34" charset="0"/>
              <a:buChar char="•"/>
            </a:pPr>
            <a:r>
              <a:rPr lang="en" sz="2400">
                <a:solidFill>
                  <a:srgbClr val="080808"/>
                </a:solidFill>
                <a:latin typeface="Georgia"/>
                <a:ea typeface="+mn-lt"/>
                <a:cs typeface="+mn-lt"/>
              </a:rPr>
              <a:t>Prepare Teachers to Teach Mathematics Accurately and Effectively</a:t>
            </a:r>
            <a:endParaRPr lang="en" sz="2400">
              <a:solidFill>
                <a:srgbClr val="080808"/>
              </a:solidFill>
              <a:latin typeface="Georgia"/>
              <a:cs typeface="Calibri" panose="020F0502020204030204"/>
            </a:endParaRPr>
          </a:p>
          <a:p>
            <a:pPr>
              <a:buClrTx/>
              <a:buFont typeface="Arial" panose="020B0604020202020204" pitchFamily="34" charset="0"/>
              <a:buChar char="•"/>
            </a:pPr>
            <a:r>
              <a:rPr lang="en" sz="2400">
                <a:solidFill>
                  <a:srgbClr val="080808"/>
                </a:solidFill>
                <a:latin typeface="Georgia"/>
                <a:cs typeface="Calibri" panose="020F0502020204030204"/>
              </a:rPr>
              <a:t>Apply</a:t>
            </a:r>
            <a:r>
              <a:rPr lang="en" sz="2400">
                <a:solidFill>
                  <a:srgbClr val="080808"/>
                </a:solidFill>
                <a:latin typeface="Georgia"/>
                <a:ea typeface="+mn-lt"/>
                <a:cs typeface="+mn-lt"/>
              </a:rPr>
              <a:t> Mathematics to Better Use Technology</a:t>
            </a:r>
            <a:endParaRPr lang="en" sz="2400">
              <a:solidFill>
                <a:srgbClr val="080808"/>
              </a:solidFill>
              <a:latin typeface="Georgia"/>
              <a:cs typeface="Calibri" panose="020F0502020204030204"/>
            </a:endParaRPr>
          </a:p>
          <a:p>
            <a:pPr marL="139700" indent="0">
              <a:buClrTx/>
              <a:buNone/>
            </a:pPr>
            <a:endParaRPr lang="en" sz="1400" b="1">
              <a:solidFill>
                <a:srgbClr val="000000"/>
              </a:solidFill>
              <a:latin typeface="Georgia"/>
              <a:cs typeface="Arial"/>
            </a:endParaRPr>
          </a:p>
          <a:p>
            <a:pPr>
              <a:lnSpc>
                <a:spcPct val="100000"/>
              </a:lnSpc>
              <a:buFont typeface="Wingdings"/>
              <a:buChar char="ü"/>
            </a:pPr>
            <a:endParaRPr lang="en-US" sz="1800">
              <a:latin typeface="Georgia"/>
            </a:endParaRPr>
          </a:p>
        </p:txBody>
      </p:sp>
      <p:pic>
        <p:nvPicPr>
          <p:cNvPr id="6" name="Picture 5" descr="Virginia Department of Education graphic&#10;">
            <a:extLst>
              <a:ext uri="{FF2B5EF4-FFF2-40B4-BE49-F238E27FC236}">
                <a16:creationId xmlns:a16="http://schemas.microsoft.com/office/drawing/2014/main" id="{A82B33CC-5158-FF80-5C9C-62F0BFAE246C}"/>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4" name="Recorded Sound" descr="audio icon">
            <a:hlinkClick r:id="" action="ppaction://media"/>
            <a:extLst>
              <a:ext uri="{FF2B5EF4-FFF2-40B4-BE49-F238E27FC236}">
                <a16:creationId xmlns:a16="http://schemas.microsoft.com/office/drawing/2014/main" id="{0DDAAC2D-98F3-7C31-2E3A-35B95A1B2D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73400" y="4081177"/>
            <a:ext cx="304800" cy="304800"/>
          </a:xfrm>
          <a:prstGeom prst="rect">
            <a:avLst/>
          </a:prstGeom>
        </p:spPr>
      </p:pic>
    </p:spTree>
    <p:extLst>
      <p:ext uri="{BB962C8B-B14F-4D97-AF65-F5344CB8AC3E}">
        <p14:creationId xmlns:p14="http://schemas.microsoft.com/office/powerpoint/2010/main" val="697697480"/>
      </p:ext>
    </p:ext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2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2"/>
          <p:cNvSpPr txBox="1">
            <a:spLocks noGrp="1"/>
          </p:cNvSpPr>
          <p:nvPr>
            <p:ph type="title"/>
          </p:nvPr>
        </p:nvSpPr>
        <p:spPr>
          <a:prstGeom prst="rect">
            <a:avLst/>
          </a:prstGeom>
        </p:spPr>
        <p:txBody>
          <a:bodyPr spcFirstLastPara="1" vert="horz" lIns="91440" tIns="45720" rIns="91440" bIns="45720" rtlCol="0" anchor="ctr" anchorCtr="0">
            <a:normAutofit/>
          </a:bodyPr>
          <a:lstStyle/>
          <a:p>
            <a:pPr marL="457200" lvl="0">
              <a:spcBef>
                <a:spcPct val="0"/>
              </a:spcBef>
              <a:spcAft>
                <a:spcPts val="0"/>
              </a:spcAft>
              <a:buSzPct val="111111"/>
            </a:pPr>
            <a:r>
              <a:rPr lang="en-US" sz="3200" kern="1200">
                <a:solidFill>
                  <a:schemeClr val="bg1"/>
                </a:solidFill>
                <a:ea typeface="+mj-ea"/>
                <a:cs typeface="+mj-cs"/>
              </a:rPr>
              <a:t>Mathematics Process Goals for Students</a:t>
            </a:r>
          </a:p>
        </p:txBody>
      </p:sp>
      <p:sp>
        <p:nvSpPr>
          <p:cNvPr id="247" name="Google Shape;247;p12"/>
          <p:cNvSpPr txBox="1">
            <a:spLocks noGrp="1"/>
          </p:cNvSpPr>
          <p:nvPr>
            <p:ph type="sldNum" idx="12"/>
          </p:nvPr>
        </p:nvSpPr>
        <p:spPr>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SzPts val="900"/>
              <a:buNone/>
            </a:pPr>
            <a:fld id="{00000000-1234-1234-1234-123412341234}" type="slidenum">
              <a:rPr lang="en-US" sz="700" kern="1200">
                <a:solidFill>
                  <a:schemeClr val="tx1">
                    <a:tint val="75000"/>
                  </a:schemeClr>
                </a:solidFill>
                <a:latin typeface="+mn-lt"/>
                <a:ea typeface="+mn-ea"/>
                <a:cs typeface="+mn-cs"/>
                <a:sym typeface="Arial"/>
              </a:rPr>
              <a:pPr lvl="0" indent="0">
                <a:lnSpc>
                  <a:spcPct val="90000"/>
                </a:lnSpc>
                <a:spcBef>
                  <a:spcPts val="0"/>
                </a:spcBef>
                <a:spcAft>
                  <a:spcPts val="600"/>
                </a:spcAft>
                <a:buSzPts val="900"/>
                <a:buNone/>
              </a:pPr>
              <a:t>7</a:t>
            </a:fld>
            <a:endParaRPr lang="en-US" sz="700" kern="1200">
              <a:solidFill>
                <a:schemeClr val="tx1">
                  <a:tint val="75000"/>
                </a:schemeClr>
              </a:solidFill>
              <a:latin typeface="+mn-lt"/>
              <a:ea typeface="+mn-ea"/>
              <a:cs typeface="+mn-cs"/>
              <a:sym typeface="Arial"/>
            </a:endParaRPr>
          </a:p>
        </p:txBody>
      </p:sp>
      <p:sp>
        <p:nvSpPr>
          <p:cNvPr id="266" name="Google Shape;266;p12"/>
          <p:cNvSpPr txBox="1"/>
          <p:nvPr/>
        </p:nvSpPr>
        <p:spPr>
          <a:xfrm>
            <a:off x="646968" y="1964409"/>
            <a:ext cx="3832087" cy="1849945"/>
          </a:xfrm>
          <a:prstGeom prst="rect">
            <a:avLst/>
          </a:prstGeom>
        </p:spPr>
        <p:txBody>
          <a:bodyPr spcFirstLastPara="1" vert="horz" lIns="91440" tIns="45720" rIns="91440" bIns="45720" rtlCol="0" anchor="ctr" anchorCtr="0">
            <a:normAutofit/>
          </a:bodyPr>
          <a:lstStyle/>
          <a:p>
            <a:pPr marR="0" lvl="0">
              <a:lnSpc>
                <a:spcPct val="90000"/>
              </a:lnSpc>
              <a:spcBef>
                <a:spcPts val="0"/>
              </a:spcBef>
              <a:spcAft>
                <a:spcPts val="600"/>
              </a:spcAft>
            </a:pPr>
            <a:r>
              <a:rPr lang="en-US" sz="2400" b="0" i="0" u="none" strike="noStrike" kern="1200" cap="none">
                <a:latin typeface="Georgia" panose="02040502050405020303" pitchFamily="18" charset="0"/>
                <a:ea typeface="+mn-ea"/>
                <a:cs typeface="+mn-cs"/>
                <a:sym typeface="Calibri"/>
              </a:rPr>
              <a:t>The content of the mathematics standards is intended to support the five process goals for students.</a:t>
            </a:r>
            <a:endParaRPr lang="en-US" sz="2400" kern="1200">
              <a:latin typeface="Georgia" panose="02040502050405020303" pitchFamily="18" charset="0"/>
              <a:ea typeface="+mn-ea"/>
              <a:cs typeface="+mn-cs"/>
            </a:endParaRPr>
          </a:p>
        </p:txBody>
      </p:sp>
      <p:pic>
        <p:nvPicPr>
          <p:cNvPr id="3" name="Picture 2" descr="Math understanding Diagram showing the process skills of reasoning, communication, problem solving, connections and representation in a funnel resulting in mathematical understanding">
            <a:extLst>
              <a:ext uri="{FF2B5EF4-FFF2-40B4-BE49-F238E27FC236}">
                <a16:creationId xmlns:a16="http://schemas.microsoft.com/office/drawing/2014/main" id="{96E597AF-7A6D-9F96-0494-092FC0FD40FC}"/>
              </a:ext>
            </a:extLst>
          </p:cNvPr>
          <p:cNvPicPr>
            <a:picLocks noChangeAspect="1"/>
          </p:cNvPicPr>
          <p:nvPr/>
        </p:nvPicPr>
        <p:blipFill>
          <a:blip r:embed="rId5"/>
          <a:stretch>
            <a:fillRect/>
          </a:stretch>
        </p:blipFill>
        <p:spPr>
          <a:xfrm>
            <a:off x="4809617" y="1382900"/>
            <a:ext cx="4048056" cy="3420608"/>
          </a:xfrm>
          <a:prstGeom prst="rect">
            <a:avLst/>
          </a:prstGeom>
        </p:spPr>
      </p:pic>
      <p:pic>
        <p:nvPicPr>
          <p:cNvPr id="2" name="Picture 1">
            <a:extLst>
              <a:ext uri="{FF2B5EF4-FFF2-40B4-BE49-F238E27FC236}">
                <a16:creationId xmlns:a16="http://schemas.microsoft.com/office/drawing/2014/main" id="{BAC73C7D-D915-E147-E382-238002396C8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885432" y="4767302"/>
            <a:ext cx="2231136" cy="345489"/>
          </a:xfrm>
          <a:prstGeom prst="rect">
            <a:avLst/>
          </a:prstGeom>
        </p:spPr>
      </p:pic>
      <p:pic>
        <p:nvPicPr>
          <p:cNvPr id="5" name="Recorded Sound" descr="audio icon">
            <a:hlinkClick r:id="" action="ppaction://media"/>
            <a:extLst>
              <a:ext uri="{FF2B5EF4-FFF2-40B4-BE49-F238E27FC236}">
                <a16:creationId xmlns:a16="http://schemas.microsoft.com/office/drawing/2014/main" id="{B3874E42-267E-93BE-3E52-38A8ED9583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62400" y="4002150"/>
            <a:ext cx="609600" cy="609600"/>
          </a:xfrm>
          <a:prstGeom prst="rect">
            <a:avLst/>
          </a:prstGeom>
        </p:spPr>
      </p:pic>
    </p:spTree>
    <p:extLst>
      <p:ext uri="{BB962C8B-B14F-4D97-AF65-F5344CB8AC3E}">
        <p14:creationId xmlns:p14="http://schemas.microsoft.com/office/powerpoint/2010/main" val="1846411832"/>
      </p:ext>
    </p:ext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
          <p:cNvSpPr txBox="1">
            <a:spLocks noGrp="1"/>
          </p:cNvSpPr>
          <p:nvPr>
            <p:ph type="title"/>
          </p:nvPr>
        </p:nvSpPr>
        <p:spPr>
          <a:xfrm>
            <a:off x="628650" y="1307672"/>
            <a:ext cx="7886700" cy="1862747"/>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4500"/>
              <a:buNone/>
            </a:pPr>
            <a:r>
              <a:rPr lang="en-US"/>
              <a:t>Standards of Learning Supporting Documents</a:t>
            </a:r>
            <a:endParaRPr i="1"/>
          </a:p>
        </p:txBody>
      </p:sp>
      <p:sp>
        <p:nvSpPr>
          <p:cNvPr id="185" name="Google Shape;185;p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8</a:t>
            </a:fld>
            <a:endParaRPr/>
          </a:p>
        </p:txBody>
      </p:sp>
      <p:pic>
        <p:nvPicPr>
          <p:cNvPr id="2" name="Recorded Sound" descr="audio icon">
            <a:hlinkClick r:id="" action="ppaction://media"/>
            <a:extLst>
              <a:ext uri="{FF2B5EF4-FFF2-40B4-BE49-F238E27FC236}">
                <a16:creationId xmlns:a16="http://schemas.microsoft.com/office/drawing/2014/main" id="{4B2C5A8C-8DE1-071D-8A74-512D34DD0C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2419350"/>
            <a:ext cx="304800" cy="304800"/>
          </a:xfrm>
          <a:prstGeom prst="rect">
            <a:avLst/>
          </a:prstGeom>
        </p:spPr>
      </p:pic>
    </p:spTree>
    <p:extLst>
      <p:ext uri="{BB962C8B-B14F-4D97-AF65-F5344CB8AC3E}">
        <p14:creationId xmlns:p14="http://schemas.microsoft.com/office/powerpoint/2010/main" val="1839352329"/>
      </p:ext>
    </p:ext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734518"/>
          </a:xfrm>
        </p:spPr>
        <p:txBody>
          <a:bodyPr/>
          <a:lstStyle/>
          <a:p>
            <a:r>
              <a:rPr lang="en-US"/>
              <a:t>Standards Document</a:t>
            </a:r>
          </a:p>
        </p:txBody>
      </p:sp>
      <p:pic>
        <p:nvPicPr>
          <p:cNvPr id="3" name="Picture 2">
            <a:extLst>
              <a:ext uri="{FF2B5EF4-FFF2-40B4-BE49-F238E27FC236}">
                <a16:creationId xmlns:a16="http://schemas.microsoft.com/office/drawing/2014/main" id="{33D52873-D2A5-1E97-6604-1836FA7CA6E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98217" y="964504"/>
            <a:ext cx="7594476" cy="3802798"/>
          </a:xfrm>
          <a:prstGeom prst="rect">
            <a:avLst/>
          </a:prstGeom>
        </p:spPr>
      </p:pic>
      <p:pic>
        <p:nvPicPr>
          <p:cNvPr id="5" name="Picture 4">
            <a:extLst>
              <a:ext uri="{FF2B5EF4-FFF2-40B4-BE49-F238E27FC236}">
                <a16:creationId xmlns:a16="http://schemas.microsoft.com/office/drawing/2014/main" id="{1437603A-9996-D4C2-DFBC-017B4E2C139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885432" y="4767302"/>
            <a:ext cx="2231136" cy="345489"/>
          </a:xfrm>
          <a:prstGeom prst="rect">
            <a:avLst/>
          </a:prstGeom>
        </p:spPr>
      </p:pic>
      <p:pic>
        <p:nvPicPr>
          <p:cNvPr id="2" name="Recorded Sound" descr="audio icon">
            <a:hlinkClick r:id="" action="ppaction://media"/>
            <a:extLst>
              <a:ext uri="{FF2B5EF4-FFF2-40B4-BE49-F238E27FC236}">
                <a16:creationId xmlns:a16="http://schemas.microsoft.com/office/drawing/2014/main" id="{E518FD2B-505B-D80D-5EC4-654BA6A56C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45783" y="4255466"/>
            <a:ext cx="304800" cy="304800"/>
          </a:xfrm>
          <a:prstGeom prst="rect">
            <a:avLst/>
          </a:prstGeom>
        </p:spPr>
      </p:pic>
    </p:spTree>
    <p:extLst>
      <p:ext uri="{BB962C8B-B14F-4D97-AF65-F5344CB8AC3E}">
        <p14:creationId xmlns:p14="http://schemas.microsoft.com/office/powerpoint/2010/main" val="750795339"/>
      </p:ext>
    </p:ext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97508C65CBC9D4582C38E14C0854F54" ma:contentTypeVersion="9" ma:contentTypeDescription="Create a new document." ma:contentTypeScope="" ma:versionID="64ab457752b98d02ffcc907e46ac53de">
  <xsd:schema xmlns:xsd="http://www.w3.org/2001/XMLSchema" xmlns:xs="http://www.w3.org/2001/XMLSchema" xmlns:p="http://schemas.microsoft.com/office/2006/metadata/properties" xmlns:ns2="7bc1f62a-0564-4892-a8bf-7c18ec584b15" xmlns:ns3="0f6edea1-9d2e-49f8-b5b3-3e90d7018543" targetNamespace="http://schemas.microsoft.com/office/2006/metadata/properties" ma:root="true" ma:fieldsID="fd4a78179981080f485d8d9b881d18a4" ns2:_="" ns3:_="">
    <xsd:import namespace="7bc1f62a-0564-4892-a8bf-7c18ec584b15"/>
    <xsd:import namespace="0f6edea1-9d2e-49f8-b5b3-3e90d701854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c1f62a-0564-4892-a8bf-7c18ec584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f6edea1-9d2e-49f8-b5b3-3e90d701854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F2A2E8E-0522-4AEE-BC85-486B1BA4A560}">
  <ds:schemaRefs>
    <ds:schemaRef ds:uri="0f6edea1-9d2e-49f8-b5b3-3e90d7018543"/>
    <ds:schemaRef ds:uri="http://schemas.microsoft.com/office/2006/documentManagement/types"/>
    <ds:schemaRef ds:uri="http://purl.org/dc/elements/1.1/"/>
    <ds:schemaRef ds:uri="http://schemas.microsoft.com/office/2006/metadata/properties"/>
    <ds:schemaRef ds:uri="http://purl.org/dc/terms/"/>
    <ds:schemaRef ds:uri="http://schemas.microsoft.com/office/infopath/2007/PartnerControls"/>
    <ds:schemaRef ds:uri="http://schemas.openxmlformats.org/package/2006/metadata/core-properties"/>
    <ds:schemaRef ds:uri="7bc1f62a-0564-4892-a8bf-7c18ec584b15"/>
    <ds:schemaRef ds:uri="http://www.w3.org/XML/1998/namespace"/>
    <ds:schemaRef ds:uri="http://purl.org/dc/dcmitype/"/>
  </ds:schemaRefs>
</ds:datastoreItem>
</file>

<file path=customXml/itemProps2.xml><?xml version="1.0" encoding="utf-8"?>
<ds:datastoreItem xmlns:ds="http://schemas.openxmlformats.org/officeDocument/2006/customXml" ds:itemID="{C6EB563A-CAD4-4133-B2D8-287002519335}">
  <ds:schemaRefs>
    <ds:schemaRef ds:uri="0f6edea1-9d2e-49f8-b5b3-3e90d7018543"/>
    <ds:schemaRef ds:uri="7bc1f62a-0564-4892-a8bf-7c18ec584b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B9F1656-CFD2-4A34-AAFD-9FAD7570B0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TotalTime>
  <Words>8998</Words>
  <Application>Microsoft Office PowerPoint</Application>
  <PresentationFormat>On-screen Show (16:9)</PresentationFormat>
  <Paragraphs>541</Paragraphs>
  <Slides>39</Slides>
  <Notes>39</Notes>
  <HiddenSlides>0</HiddenSlides>
  <MMClips>39</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39</vt:i4>
      </vt:variant>
    </vt:vector>
  </HeadingPairs>
  <TitlesOfParts>
    <vt:vector size="50" baseType="lpstr">
      <vt:lpstr>Georgia</vt:lpstr>
      <vt:lpstr>Times New Roman</vt:lpstr>
      <vt:lpstr>Calibri</vt:lpstr>
      <vt:lpstr>Wingdings</vt:lpstr>
      <vt:lpstr>Arial</vt:lpstr>
      <vt:lpstr>Courier New</vt:lpstr>
      <vt:lpstr>Trebuchet MS</vt:lpstr>
      <vt:lpstr>Roboto</vt:lpstr>
      <vt:lpstr>Segoe UI</vt:lpstr>
      <vt:lpstr>Office Theme</vt:lpstr>
      <vt:lpstr>Office Theme</vt:lpstr>
      <vt:lpstr> 2023 Mathematics Standards of Learning</vt:lpstr>
      <vt:lpstr>Purpose</vt:lpstr>
      <vt:lpstr>Agenda</vt:lpstr>
      <vt:lpstr>2023 Mathematics Standards of Learning Focus</vt:lpstr>
      <vt:lpstr>2023 Standards of Learning Focus</vt:lpstr>
      <vt:lpstr>2023 Mathematics SOL Guiding Principles</vt:lpstr>
      <vt:lpstr>Mathematics Process Goals for Students</vt:lpstr>
      <vt:lpstr>Standards of Learning Supporting Documents</vt:lpstr>
      <vt:lpstr>Standards Document</vt:lpstr>
      <vt:lpstr>Changes to Numbering of the SOL</vt:lpstr>
      <vt:lpstr>  Overview of Revisions (2016 to 2023 Mathematics Standards of Learning) document </vt:lpstr>
      <vt:lpstr> Overview of Revisions- Summary of Changes (1 of 2)</vt:lpstr>
      <vt:lpstr>  Overview of Revisions- Summary of Changes (2 of 2)</vt:lpstr>
      <vt:lpstr>Comparison of  2016 Mathematics SOL  to 2023 Mathematics SOL</vt:lpstr>
      <vt:lpstr>Reasoning, Lines, and Transformations</vt:lpstr>
      <vt:lpstr>Standard G.1 (2016) - Standard G.RLT.1 (2023)</vt:lpstr>
      <vt:lpstr>Standard G.2 (2016) - Standard G.RLT.2 (2023)</vt:lpstr>
      <vt:lpstr>Standard G.3a and G.3b (2016) - Deleted</vt:lpstr>
      <vt:lpstr>Standard G.3c and G.3d (2016) - Standard G.RLT.3 (2023)</vt:lpstr>
      <vt:lpstr>Standard G.4 (2016) – Deleted (1 of 2)</vt:lpstr>
      <vt:lpstr>Standard G.4 (2016) – Deleted (2 of 2)</vt:lpstr>
      <vt:lpstr>Triangles</vt:lpstr>
      <vt:lpstr>Standard G.5 (2016) - Standard G.TR.1 (2023)</vt:lpstr>
      <vt:lpstr>Standard G.6 (2016) - Standard G.TR.2 (2023)</vt:lpstr>
      <vt:lpstr>Standard G.7 (2016) - Standard G.TR.3 (2023)</vt:lpstr>
      <vt:lpstr>Standard G.8a and G.8b - Standard G.TR.4</vt:lpstr>
      <vt:lpstr>Standard G.8c - Standard G.TR.4</vt:lpstr>
      <vt:lpstr>Polygons and Circles</vt:lpstr>
      <vt:lpstr>Standard G.9 - Standard G.PC.1</vt:lpstr>
      <vt:lpstr>Standard G.10 - Standard G.PC.2</vt:lpstr>
      <vt:lpstr>Standard G.11 - Standard G.PC.3 (1 of 2)</vt:lpstr>
      <vt:lpstr>Standard G.11 - Standard G.PC.3 (2 of 2)</vt:lpstr>
      <vt:lpstr>Standard G.12 - Standard G.PC.4 (1 of 2)</vt:lpstr>
      <vt:lpstr>Standard G.12 - Standard G.PC.4 (2 of 2)</vt:lpstr>
      <vt:lpstr>Three-Dimensional Figures</vt:lpstr>
      <vt:lpstr>Standard G.13 - Standard G.DF.1</vt:lpstr>
      <vt:lpstr>Standard G.14 - Standard G.DF.2 (1 of 2)</vt:lpstr>
      <vt:lpstr>Standard G.14 - Standard G.DF.2 (2 of 2)</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Mathematics Standards of Learning</dc:title>
  <dc:creator>Mazzacane, Tina (DOE)</dc:creator>
  <cp:lastModifiedBy>Jessica Brown</cp:lastModifiedBy>
  <cp:revision>4</cp:revision>
  <cp:lastPrinted>2023-09-17T22:58:45Z</cp:lastPrinted>
  <dcterms:modified xsi:type="dcterms:W3CDTF">2023-09-25T17:29:41Z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0x010100C97508C65CBC9D4582C38E14C0854F54</vt:lpwstr>
  </property>
</Properties>
</file>