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3" r:id="rId5"/>
    <p:sldMasterId id="2147483671" r:id="rId6"/>
  </p:sldMasterIdLst>
  <p:notesMasterIdLst>
    <p:notesMasterId r:id="rId46"/>
  </p:notesMasterIdLst>
  <p:sldIdLst>
    <p:sldId id="256" r:id="rId7"/>
    <p:sldId id="257" r:id="rId8"/>
    <p:sldId id="307" r:id="rId9"/>
    <p:sldId id="308" r:id="rId10"/>
    <p:sldId id="309" r:id="rId11"/>
    <p:sldId id="509" r:id="rId12"/>
    <p:sldId id="507" r:id="rId13"/>
    <p:sldId id="490" r:id="rId14"/>
    <p:sldId id="491" r:id="rId15"/>
    <p:sldId id="508" r:id="rId16"/>
    <p:sldId id="492" r:id="rId17"/>
    <p:sldId id="495" r:id="rId18"/>
    <p:sldId id="496" r:id="rId19"/>
    <p:sldId id="497"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6" r:id="rId4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huHszIk4S4p09RMw0HKysSeeEdi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ian Nussbaum" initial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783877-157B-E062-90C8-1DD5162CACD3}" v="11" dt="2023-09-26T16:16:07.616"/>
    <p1510:client id="{1A2DDC3D-792F-534F-5AED-AF5358BCB031}" v="7" dt="2023-09-26T16:09:26.227"/>
    <p1510:client id="{361F81B8-B5DA-0A78-6334-5F388D46A191}" v="2" dt="2023-09-26T12:01:14.335"/>
    <p1510:client id="{789957D9-C668-AB9E-2EA3-12408C42A375}" v="21" dt="2023-09-26T16:10:03.908"/>
    <p1510:client id="{F68F51DC-2BF2-41AC-BACD-A46673D65E2C}" v="6" dt="2023-09-26T19:17:45.540"/>
    <p1510:client id="{F87A1A47-2AD5-A18F-018D-6935DF57993B}" v="16" dt="2023-09-26T16:32:16.673"/>
    <p1510:client id="{FBF727D9-6854-ED15-3C69-DD53450BDAB0}" v="14" dt="2023-09-26T20:20:55.298"/>
  </p1510:revLst>
</p1510:revInfo>
</file>

<file path=ppt/tableStyles.xml><?xml version="1.0" encoding="utf-8"?>
<a:tblStyleLst xmlns:a="http://schemas.openxmlformats.org/drawingml/2006/main" def="{75DCB08F-ED62-4AC4-B588-AEDD7CCFAA52}">
  <a:tblStyle styleId="{75DCB08F-ED62-4AC4-B588-AEDD7CCFAA52}"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7BF66B5-998F-4DC4-BC9E-CD26CAECB00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tableStyles" Target="tableStyles.xml"/><Relationship Id="rId5" Type="http://schemas.openxmlformats.org/officeDocument/2006/relationships/slideMaster" Target="slideMasters/slideMaster2.xml"/><Relationship Id="rId61" Type="http://customschemas.google.com/relationships/presentationmetadata" Target="meta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64"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67"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nussbaum" userId="S::bnussbaum_harrisonburg.k12.va.us#ext#@covgov.onmicrosoft.com::75c3768f-5af1-4034-ab75-96ef2ce53ff5" providerId="AD" clId="Web-{0C783877-157B-E062-90C8-1DD5162CACD3}"/>
    <pc:docChg chg="modSld">
      <pc:chgData name="Bnussbaum" userId="S::bnussbaum_harrisonburg.k12.va.us#ext#@covgov.onmicrosoft.com::75c3768f-5af1-4034-ab75-96ef2ce53ff5" providerId="AD" clId="Web-{0C783877-157B-E062-90C8-1DD5162CACD3}" dt="2023-09-26T16:16:55.509" v="7"/>
      <pc:docMkLst>
        <pc:docMk/>
      </pc:docMkLst>
      <pc:sldChg chg="modSp">
        <pc:chgData name="Bnussbaum" userId="S::bnussbaum_harrisonburg.k12.va.us#ext#@covgov.onmicrosoft.com::75c3768f-5af1-4034-ab75-96ef2ce53ff5" providerId="AD" clId="Web-{0C783877-157B-E062-90C8-1DD5162CACD3}" dt="2023-09-26T16:11:03.683" v="2" actId="1076"/>
        <pc:sldMkLst>
          <pc:docMk/>
          <pc:sldMk cId="0" sldId="283"/>
        </pc:sldMkLst>
        <pc:spChg chg="mod">
          <ac:chgData name="Bnussbaum" userId="S::bnussbaum_harrisonburg.k12.va.us#ext#@covgov.onmicrosoft.com::75c3768f-5af1-4034-ab75-96ef2ce53ff5" providerId="AD" clId="Web-{0C783877-157B-E062-90C8-1DD5162CACD3}" dt="2023-09-26T16:11:03.683" v="2" actId="1076"/>
          <ac:spMkLst>
            <pc:docMk/>
            <pc:sldMk cId="0" sldId="283"/>
            <ac:spMk id="541" creationId="{00000000-0000-0000-0000-000000000000}"/>
          </ac:spMkLst>
        </pc:spChg>
      </pc:sldChg>
      <pc:sldChg chg="modSp modNotes">
        <pc:chgData name="Bnussbaum" userId="S::bnussbaum_harrisonburg.k12.va.us#ext#@covgov.onmicrosoft.com::75c3768f-5af1-4034-ab75-96ef2ce53ff5" providerId="AD" clId="Web-{0C783877-157B-E062-90C8-1DD5162CACD3}" dt="2023-09-26T16:16:55.509" v="7"/>
        <pc:sldMkLst>
          <pc:docMk/>
          <pc:sldMk cId="0" sldId="291"/>
        </pc:sldMkLst>
        <pc:graphicFrameChg chg="mod modGraphic">
          <ac:chgData name="Bnussbaum" userId="S::bnussbaum_harrisonburg.k12.va.us#ext#@covgov.onmicrosoft.com::75c3768f-5af1-4034-ab75-96ef2ce53ff5" providerId="AD" clId="Web-{0C783877-157B-E062-90C8-1DD5162CACD3}" dt="2023-09-26T16:16:06.132" v="5"/>
          <ac:graphicFrameMkLst>
            <pc:docMk/>
            <pc:sldMk cId="0" sldId="291"/>
            <ac:graphicFrameMk id="604" creationId="{00000000-0000-0000-0000-000000000000}"/>
          </ac:graphicFrameMkLst>
        </pc:graphicFrameChg>
      </pc:sldChg>
      <pc:sldChg chg="modSp">
        <pc:chgData name="Bnussbaum" userId="S::bnussbaum_harrisonburg.k12.va.us#ext#@covgov.onmicrosoft.com::75c3768f-5af1-4034-ab75-96ef2ce53ff5" providerId="AD" clId="Web-{0C783877-157B-E062-90C8-1DD5162CACD3}" dt="2023-09-26T16:11:35.731" v="3" actId="14100"/>
        <pc:sldMkLst>
          <pc:docMk/>
          <pc:sldMk cId="0" sldId="297"/>
        </pc:sldMkLst>
        <pc:spChg chg="mod">
          <ac:chgData name="Bnussbaum" userId="S::bnussbaum_harrisonburg.k12.va.us#ext#@covgov.onmicrosoft.com::75c3768f-5af1-4034-ab75-96ef2ce53ff5" providerId="AD" clId="Web-{0C783877-157B-E062-90C8-1DD5162CACD3}" dt="2023-09-26T16:11:35.731" v="3" actId="14100"/>
          <ac:spMkLst>
            <pc:docMk/>
            <pc:sldMk cId="0" sldId="297"/>
            <ac:spMk id="652" creationId="{00000000-0000-0000-0000-000000000000}"/>
          </ac:spMkLst>
        </pc:spChg>
      </pc:sldChg>
    </pc:docChg>
  </pc:docChgLst>
  <pc:docChgLst>
    <pc:chgData name="Bnussbaum" userId="S::bnussbaum_harrisonburg.k12.va.us#ext#@covgov.onmicrosoft.com::75c3768f-5af1-4034-ab75-96ef2ce53ff5" providerId="AD" clId="Web-{FBF727D9-6854-ED15-3C69-DD53450BDAB0}"/>
    <pc:docChg chg="modSld">
      <pc:chgData name="Bnussbaum" userId="S::bnussbaum_harrisonburg.k12.va.us#ext#@covgov.onmicrosoft.com::75c3768f-5af1-4034-ab75-96ef2ce53ff5" providerId="AD" clId="Web-{FBF727D9-6854-ED15-3C69-DD53450BDAB0}" dt="2023-09-26T20:21:39.923" v="12"/>
      <pc:docMkLst>
        <pc:docMk/>
      </pc:docMkLst>
      <pc:sldChg chg="modNotes">
        <pc:chgData name="Bnussbaum" userId="S::bnussbaum_harrisonburg.k12.va.us#ext#@covgov.onmicrosoft.com::75c3768f-5af1-4034-ab75-96ef2ce53ff5" providerId="AD" clId="Web-{FBF727D9-6854-ED15-3C69-DD53450BDAB0}" dt="2023-09-26T20:21:39.923" v="12"/>
        <pc:sldMkLst>
          <pc:docMk/>
          <pc:sldMk cId="0" sldId="291"/>
        </pc:sldMkLst>
      </pc:sldChg>
      <pc:sldChg chg="modSp">
        <pc:chgData name="Bnussbaum" userId="S::bnussbaum_harrisonburg.k12.va.us#ext#@covgov.onmicrosoft.com::75c3768f-5af1-4034-ab75-96ef2ce53ff5" providerId="AD" clId="Web-{FBF727D9-6854-ED15-3C69-DD53450BDAB0}" dt="2023-09-26T16:40:37.523" v="9"/>
        <pc:sldMkLst>
          <pc:docMk/>
          <pc:sldMk cId="0" sldId="299"/>
        </pc:sldMkLst>
        <pc:graphicFrameChg chg="mod modGraphic">
          <ac:chgData name="Bnussbaum" userId="S::bnussbaum_harrisonburg.k12.va.us#ext#@covgov.onmicrosoft.com::75c3768f-5af1-4034-ab75-96ef2ce53ff5" providerId="AD" clId="Web-{FBF727D9-6854-ED15-3C69-DD53450BDAB0}" dt="2023-09-26T16:40:37.523" v="9"/>
          <ac:graphicFrameMkLst>
            <pc:docMk/>
            <pc:sldMk cId="0" sldId="299"/>
            <ac:graphicFrameMk id="667" creationId="{00000000-0000-0000-0000-000000000000}"/>
          </ac:graphicFrameMkLst>
        </pc:graphicFrameChg>
        <pc:picChg chg="mod">
          <ac:chgData name="Bnussbaum" userId="S::bnussbaum_harrisonburg.k12.va.us#ext#@covgov.onmicrosoft.com::75c3768f-5af1-4034-ab75-96ef2ce53ff5" providerId="AD" clId="Web-{FBF727D9-6854-ED15-3C69-DD53450BDAB0}" dt="2023-09-26T16:40:16.648" v="1" actId="1076"/>
          <ac:picMkLst>
            <pc:docMk/>
            <pc:sldMk cId="0" sldId="299"/>
            <ac:picMk id="669" creationId="{00000000-0000-0000-0000-000000000000}"/>
          </ac:picMkLst>
        </pc:picChg>
      </pc:sldChg>
    </pc:docChg>
  </pc:docChgLst>
  <pc:docChgLst>
    <pc:chgData name="Rachel Freid" userId="efd4b365-4ae7-4bfb-8f6c-5a0207e77559" providerId="ADAL" clId="{F68F51DC-2BF2-41AC-BACD-A46673D65E2C}"/>
    <pc:docChg chg="modSld">
      <pc:chgData name="Rachel Freid" userId="efd4b365-4ae7-4bfb-8f6c-5a0207e77559" providerId="ADAL" clId="{F68F51DC-2BF2-41AC-BACD-A46673D65E2C}" dt="2023-09-26T19:17:45.540" v="11"/>
      <pc:docMkLst>
        <pc:docMk/>
      </pc:docMkLst>
      <pc:sldChg chg="addSp delSp modSp mod modTransition modAnim">
        <pc:chgData name="Rachel Freid" userId="efd4b365-4ae7-4bfb-8f6c-5a0207e77559" providerId="ADAL" clId="{F68F51DC-2BF2-41AC-BACD-A46673D65E2C}" dt="2023-09-26T19:15:19.484" v="7"/>
        <pc:sldMkLst>
          <pc:docMk/>
          <pc:sldMk cId="0" sldId="295"/>
        </pc:sldMkLst>
        <pc:picChg chg="add del mod ord">
          <ac:chgData name="Rachel Freid" userId="efd4b365-4ae7-4bfb-8f6c-5a0207e77559" providerId="ADAL" clId="{F68F51DC-2BF2-41AC-BACD-A46673D65E2C}" dt="2023-09-26T19:11:18.246" v="3"/>
          <ac:picMkLst>
            <pc:docMk/>
            <pc:sldMk cId="0" sldId="295"/>
            <ac:picMk id="14" creationId="{9D9C0D75-2C3D-EA94-30CC-AACD4CB8E70A}"/>
          </ac:picMkLst>
        </pc:picChg>
        <pc:picChg chg="add del mod ord">
          <ac:chgData name="Rachel Freid" userId="efd4b365-4ae7-4bfb-8f6c-5a0207e77559" providerId="ADAL" clId="{F68F51DC-2BF2-41AC-BACD-A46673D65E2C}" dt="2023-09-26T19:11:18.246" v="3"/>
          <ac:picMkLst>
            <pc:docMk/>
            <pc:sldMk cId="0" sldId="295"/>
            <ac:picMk id="15" creationId="{DFDEC4F1-7E46-D792-AFC4-926B582F2CFB}"/>
          </ac:picMkLst>
        </pc:picChg>
        <pc:picChg chg="add del mod">
          <ac:chgData name="Rachel Freid" userId="efd4b365-4ae7-4bfb-8f6c-5a0207e77559" providerId="ADAL" clId="{F68F51DC-2BF2-41AC-BACD-A46673D65E2C}" dt="2023-09-26T19:14:41.704" v="6"/>
          <ac:picMkLst>
            <pc:docMk/>
            <pc:sldMk cId="0" sldId="295"/>
            <ac:picMk id="16" creationId="{90DBF9D3-4762-02E5-AC55-1A5D3A4DD4D3}"/>
          </ac:picMkLst>
        </pc:picChg>
        <pc:picChg chg="add del mod">
          <ac:chgData name="Rachel Freid" userId="efd4b365-4ae7-4bfb-8f6c-5a0207e77559" providerId="ADAL" clId="{F68F51DC-2BF2-41AC-BACD-A46673D65E2C}" dt="2023-09-26T19:14:41.704" v="6"/>
          <ac:picMkLst>
            <pc:docMk/>
            <pc:sldMk cId="0" sldId="295"/>
            <ac:picMk id="17" creationId="{B103AF11-870D-550B-FD51-B0F6B429E0F8}"/>
          </ac:picMkLst>
        </pc:picChg>
        <pc:picChg chg="del">
          <ac:chgData name="Rachel Freid" userId="efd4b365-4ae7-4bfb-8f6c-5a0207e77559" providerId="ADAL" clId="{F68F51DC-2BF2-41AC-BACD-A46673D65E2C}" dt="2023-09-26T19:10:40.402" v="2"/>
          <ac:picMkLst>
            <pc:docMk/>
            <pc:sldMk cId="0" sldId="295"/>
            <ac:picMk id="31" creationId="{52DBF249-F808-FBAB-E17B-B8F06A4913FD}"/>
          </ac:picMkLst>
        </pc:picChg>
        <pc:picChg chg="del">
          <ac:chgData name="Rachel Freid" userId="efd4b365-4ae7-4bfb-8f6c-5a0207e77559" providerId="ADAL" clId="{F68F51DC-2BF2-41AC-BACD-A46673D65E2C}" dt="2023-09-26T19:10:40.402" v="2"/>
          <ac:picMkLst>
            <pc:docMk/>
            <pc:sldMk cId="0" sldId="295"/>
            <ac:picMk id="32" creationId="{61E30961-11C0-0FA0-1662-27BA69612D94}"/>
          </ac:picMkLst>
        </pc:picChg>
        <pc:picChg chg="add del mod ord">
          <ac:chgData name="Rachel Freid" userId="efd4b365-4ae7-4bfb-8f6c-5a0207e77559" providerId="ADAL" clId="{F68F51DC-2BF2-41AC-BACD-A46673D65E2C}" dt="2023-09-26T19:15:19.484" v="7"/>
          <ac:picMkLst>
            <pc:docMk/>
            <pc:sldMk cId="0" sldId="295"/>
            <ac:picMk id="34" creationId="{18CA4487-B7F4-10DC-F9AF-4E0314EED0F0}"/>
          </ac:picMkLst>
        </pc:picChg>
        <pc:picChg chg="add del mod ord">
          <ac:chgData name="Rachel Freid" userId="efd4b365-4ae7-4bfb-8f6c-5a0207e77559" providerId="ADAL" clId="{F68F51DC-2BF2-41AC-BACD-A46673D65E2C}" dt="2023-09-26T19:15:19.484" v="7"/>
          <ac:picMkLst>
            <pc:docMk/>
            <pc:sldMk cId="0" sldId="295"/>
            <ac:picMk id="35" creationId="{36584C6C-C7A5-4904-AF4C-C7F8FBB1D818}"/>
          </ac:picMkLst>
        </pc:picChg>
        <pc:picChg chg="add mod">
          <ac:chgData name="Rachel Freid" userId="efd4b365-4ae7-4bfb-8f6c-5a0207e77559" providerId="ADAL" clId="{F68F51DC-2BF2-41AC-BACD-A46673D65E2C}" dt="2023-09-26T19:15:19.484" v="7"/>
          <ac:picMkLst>
            <pc:docMk/>
            <pc:sldMk cId="0" sldId="295"/>
            <ac:picMk id="36" creationId="{07AF2A90-434D-A0F1-9FE3-5E16DEC14C78}"/>
          </ac:picMkLst>
        </pc:picChg>
        <pc:picChg chg="add mod">
          <ac:chgData name="Rachel Freid" userId="efd4b365-4ae7-4bfb-8f6c-5a0207e77559" providerId="ADAL" clId="{F68F51DC-2BF2-41AC-BACD-A46673D65E2C}" dt="2023-09-26T19:15:19.484" v="7"/>
          <ac:picMkLst>
            <pc:docMk/>
            <pc:sldMk cId="0" sldId="295"/>
            <ac:picMk id="37" creationId="{9EE36A51-49FC-21A2-AED2-D1F4E6113D7C}"/>
          </ac:picMkLst>
        </pc:picChg>
      </pc:sldChg>
      <pc:sldChg chg="addSp delSp modSp mod modTransition modAnim">
        <pc:chgData name="Rachel Freid" userId="efd4b365-4ae7-4bfb-8f6c-5a0207e77559" providerId="ADAL" clId="{F68F51DC-2BF2-41AC-BACD-A46673D65E2C}" dt="2023-09-26T19:17:45.540" v="11"/>
        <pc:sldMkLst>
          <pc:docMk/>
          <pc:sldMk cId="0" sldId="303"/>
        </pc:sldMkLst>
        <pc:picChg chg="add del mod ord">
          <ac:chgData name="Rachel Freid" userId="efd4b365-4ae7-4bfb-8f6c-5a0207e77559" providerId="ADAL" clId="{F68F51DC-2BF2-41AC-BACD-A46673D65E2C}" dt="2023-09-26T19:17:45.540" v="11"/>
          <ac:picMkLst>
            <pc:docMk/>
            <pc:sldMk cId="0" sldId="303"/>
            <ac:picMk id="12" creationId="{7A5F5646-C883-2F9F-49B2-38BC57A5B7BC}"/>
          </ac:picMkLst>
        </pc:picChg>
        <pc:picChg chg="add del mod ord">
          <ac:chgData name="Rachel Freid" userId="efd4b365-4ae7-4bfb-8f6c-5a0207e77559" providerId="ADAL" clId="{F68F51DC-2BF2-41AC-BACD-A46673D65E2C}" dt="2023-09-26T19:17:45.540" v="11"/>
          <ac:picMkLst>
            <pc:docMk/>
            <pc:sldMk cId="0" sldId="303"/>
            <ac:picMk id="13" creationId="{5196CD5E-4151-3544-9731-91CA68E08F5D}"/>
          </ac:picMkLst>
        </pc:picChg>
        <pc:picChg chg="add mod">
          <ac:chgData name="Rachel Freid" userId="efd4b365-4ae7-4bfb-8f6c-5a0207e77559" providerId="ADAL" clId="{F68F51DC-2BF2-41AC-BACD-A46673D65E2C}" dt="2023-09-26T19:17:45.540" v="11"/>
          <ac:picMkLst>
            <pc:docMk/>
            <pc:sldMk cId="0" sldId="303"/>
            <ac:picMk id="14" creationId="{0A9953B1-DF36-65E2-BF2C-C499D019AA48}"/>
          </ac:picMkLst>
        </pc:picChg>
        <pc:picChg chg="add mod">
          <ac:chgData name="Rachel Freid" userId="efd4b365-4ae7-4bfb-8f6c-5a0207e77559" providerId="ADAL" clId="{F68F51DC-2BF2-41AC-BACD-A46673D65E2C}" dt="2023-09-26T19:17:45.540" v="11"/>
          <ac:picMkLst>
            <pc:docMk/>
            <pc:sldMk cId="0" sldId="303"/>
            <ac:picMk id="15" creationId="{E0135BE7-C7DE-105E-A263-A7FB58AF8F94}"/>
          </ac:picMkLst>
        </pc:picChg>
        <pc:picChg chg="del">
          <ac:chgData name="Rachel Freid" userId="efd4b365-4ae7-4bfb-8f6c-5a0207e77559" providerId="ADAL" clId="{F68F51DC-2BF2-41AC-BACD-A46673D65E2C}" dt="2023-09-26T19:16:08.499" v="10"/>
          <ac:picMkLst>
            <pc:docMk/>
            <pc:sldMk cId="0" sldId="303"/>
            <ac:picMk id="59" creationId="{E838AB65-94E3-4389-34DC-B9EEAA6A3D43}"/>
          </ac:picMkLst>
        </pc:picChg>
        <pc:picChg chg="del">
          <ac:chgData name="Rachel Freid" userId="efd4b365-4ae7-4bfb-8f6c-5a0207e77559" providerId="ADAL" clId="{F68F51DC-2BF2-41AC-BACD-A46673D65E2C}" dt="2023-09-26T19:16:08.499" v="10"/>
          <ac:picMkLst>
            <pc:docMk/>
            <pc:sldMk cId="0" sldId="303"/>
            <ac:picMk id="60" creationId="{000C98A5-EF42-0D35-314B-B98D57A176DE}"/>
          </ac:picMkLst>
        </pc:picChg>
      </pc:sldChg>
    </pc:docChg>
  </pc:docChgLst>
  <pc:docChgLst>
    <pc:chgData name="Bnussbaum" userId="S::bnussbaum_harrisonburg.k12.va.us#ext#@covgov.onmicrosoft.com::75c3768f-5af1-4034-ab75-96ef2ce53ff5" providerId="AD" clId="Web-{F87A1A47-2AD5-A18F-018D-6935DF57993B}"/>
    <pc:docChg chg="modSld">
      <pc:chgData name="Bnussbaum" userId="S::bnussbaum_harrisonburg.k12.va.us#ext#@covgov.onmicrosoft.com::75c3768f-5af1-4034-ab75-96ef2ce53ff5" providerId="AD" clId="Web-{F87A1A47-2AD5-A18F-018D-6935DF57993B}" dt="2023-09-26T16:32:16.673" v="8" actId="14100"/>
      <pc:docMkLst>
        <pc:docMk/>
      </pc:docMkLst>
      <pc:sldChg chg="modSp">
        <pc:chgData name="Bnussbaum" userId="S::bnussbaum_harrisonburg.k12.va.us#ext#@covgov.onmicrosoft.com::75c3768f-5af1-4034-ab75-96ef2ce53ff5" providerId="AD" clId="Web-{F87A1A47-2AD5-A18F-018D-6935DF57993B}" dt="2023-09-26T16:21:23.353" v="4"/>
        <pc:sldMkLst>
          <pc:docMk/>
          <pc:sldMk cId="0" sldId="299"/>
        </pc:sldMkLst>
        <pc:graphicFrameChg chg="mod modGraphic">
          <ac:chgData name="Bnussbaum" userId="S::bnussbaum_harrisonburg.k12.va.us#ext#@covgov.onmicrosoft.com::75c3768f-5af1-4034-ab75-96ef2ce53ff5" providerId="AD" clId="Web-{F87A1A47-2AD5-A18F-018D-6935DF57993B}" dt="2023-09-26T16:21:23.353" v="4"/>
          <ac:graphicFrameMkLst>
            <pc:docMk/>
            <pc:sldMk cId="0" sldId="299"/>
            <ac:graphicFrameMk id="667" creationId="{00000000-0000-0000-0000-000000000000}"/>
          </ac:graphicFrameMkLst>
        </pc:graphicFrameChg>
        <pc:picChg chg="mod">
          <ac:chgData name="Bnussbaum" userId="S::bnussbaum_harrisonburg.k12.va.us#ext#@covgov.onmicrosoft.com::75c3768f-5af1-4034-ab75-96ef2ce53ff5" providerId="AD" clId="Web-{F87A1A47-2AD5-A18F-018D-6935DF57993B}" dt="2023-09-26T16:20:19.634" v="1" actId="1076"/>
          <ac:picMkLst>
            <pc:docMk/>
            <pc:sldMk cId="0" sldId="299"/>
            <ac:picMk id="4" creationId="{B296D09C-A4AA-3BA7-E747-42088D85D24F}"/>
          </ac:picMkLst>
        </pc:picChg>
        <pc:picChg chg="mod">
          <ac:chgData name="Bnussbaum" userId="S::bnussbaum_harrisonburg.k12.va.us#ext#@covgov.onmicrosoft.com::75c3768f-5af1-4034-ab75-96ef2ce53ff5" providerId="AD" clId="Web-{F87A1A47-2AD5-A18F-018D-6935DF57993B}" dt="2023-09-26T16:20:26.368" v="2" actId="1076"/>
          <ac:picMkLst>
            <pc:docMk/>
            <pc:sldMk cId="0" sldId="299"/>
            <ac:picMk id="669" creationId="{00000000-0000-0000-0000-000000000000}"/>
          </ac:picMkLst>
        </pc:picChg>
      </pc:sldChg>
      <pc:sldChg chg="addSp delSp modSp">
        <pc:chgData name="Bnussbaum" userId="S::bnussbaum_harrisonburg.k12.va.us#ext#@covgov.onmicrosoft.com::75c3768f-5af1-4034-ab75-96ef2ce53ff5" providerId="AD" clId="Web-{F87A1A47-2AD5-A18F-018D-6935DF57993B}" dt="2023-09-26T16:32:16.673" v="8" actId="14100"/>
        <pc:sldMkLst>
          <pc:docMk/>
          <pc:sldMk cId="408604110" sldId="492"/>
        </pc:sldMkLst>
        <pc:picChg chg="add mod">
          <ac:chgData name="Bnussbaum" userId="S::bnussbaum_harrisonburg.k12.va.us#ext#@covgov.onmicrosoft.com::75c3768f-5af1-4034-ab75-96ef2ce53ff5" providerId="AD" clId="Web-{F87A1A47-2AD5-A18F-018D-6935DF57993B}" dt="2023-09-26T16:32:16.673" v="8" actId="14100"/>
          <ac:picMkLst>
            <pc:docMk/>
            <pc:sldMk cId="408604110" sldId="492"/>
            <ac:picMk id="2" creationId="{D0441789-FDAF-6926-506B-E6407B11209E}"/>
          </ac:picMkLst>
        </pc:picChg>
        <pc:picChg chg="del">
          <ac:chgData name="Bnussbaum" userId="S::bnussbaum_harrisonburg.k12.va.us#ext#@covgov.onmicrosoft.com::75c3768f-5af1-4034-ab75-96ef2ce53ff5" providerId="AD" clId="Web-{F87A1A47-2AD5-A18F-018D-6935DF57993B}" dt="2023-09-26T16:32:10.267" v="5"/>
          <ac:picMkLst>
            <pc:docMk/>
            <pc:sldMk cId="408604110" sldId="492"/>
            <ac:picMk id="6" creationId="{FCB896BE-EE5A-6B57-A464-3D353763DAB2}"/>
          </ac:picMkLst>
        </pc:picChg>
      </pc:sldChg>
    </pc:docChg>
  </pc:docChgLst>
  <pc:docChgLst>
    <pc:chgData name="Lee C. Downey" userId="S::downeylc_lcps.k12.va.us#ext#@covgov.onmicrosoft.com::a2548466-1cc4-4a15-adfd-dc665e9683d0" providerId="AD" clId="Web-{361F81B8-B5DA-0A78-6334-5F388D46A191}"/>
    <pc:docChg chg="modSld">
      <pc:chgData name="Lee C. Downey" userId="S::downeylc_lcps.k12.va.us#ext#@covgov.onmicrosoft.com::a2548466-1cc4-4a15-adfd-dc665e9683d0" providerId="AD" clId="Web-{361F81B8-B5DA-0A78-6334-5F388D46A191}" dt="2023-09-26T12:01:14.335" v="1" actId="1076"/>
      <pc:docMkLst>
        <pc:docMk/>
      </pc:docMkLst>
      <pc:sldChg chg="modSp">
        <pc:chgData name="Lee C. Downey" userId="S::downeylc_lcps.k12.va.us#ext#@covgov.onmicrosoft.com::a2548466-1cc4-4a15-adfd-dc665e9683d0" providerId="AD" clId="Web-{361F81B8-B5DA-0A78-6334-5F388D46A191}" dt="2023-09-26T12:01:14.335" v="1" actId="1076"/>
        <pc:sldMkLst>
          <pc:docMk/>
          <pc:sldMk cId="0" sldId="295"/>
        </pc:sldMkLst>
        <pc:picChg chg="mod">
          <ac:chgData name="Lee C. Downey" userId="S::downeylc_lcps.k12.va.us#ext#@covgov.onmicrosoft.com::a2548466-1cc4-4a15-adfd-dc665e9683d0" providerId="AD" clId="Web-{361F81B8-B5DA-0A78-6334-5F388D46A191}" dt="2023-09-26T12:01:14.335" v="1" actId="1076"/>
          <ac:picMkLst>
            <pc:docMk/>
            <pc:sldMk cId="0" sldId="295"/>
            <ac:picMk id="32" creationId="{61E30961-11C0-0FA0-1662-27BA69612D94}"/>
          </ac:picMkLst>
        </pc:picChg>
      </pc:sldChg>
    </pc:docChg>
  </pc:docChgLst>
  <pc:docChgLst>
    <pc:chgData name="Bnussbaum" userId="S::bnussbaum_harrisonburg.k12.va.us#ext#@covgov.onmicrosoft.com::75c3768f-5af1-4034-ab75-96ef2ce53ff5" providerId="AD" clId="Web-{789957D9-C668-AB9E-2EA3-12408C42A375}"/>
    <pc:docChg chg="modSld">
      <pc:chgData name="Bnussbaum" userId="S::bnussbaum_harrisonburg.k12.va.us#ext#@covgov.onmicrosoft.com::75c3768f-5af1-4034-ab75-96ef2ce53ff5" providerId="AD" clId="Web-{789957D9-C668-AB9E-2EA3-12408C42A375}" dt="2023-09-26T16:09:41.579" v="1"/>
      <pc:docMkLst>
        <pc:docMk/>
      </pc:docMkLst>
      <pc:sldChg chg="modSp">
        <pc:chgData name="Bnussbaum" userId="S::bnussbaum_harrisonburg.k12.va.us#ext#@covgov.onmicrosoft.com::75c3768f-5af1-4034-ab75-96ef2ce53ff5" providerId="AD" clId="Web-{789957D9-C668-AB9E-2EA3-12408C42A375}" dt="2023-09-26T16:09:41.579" v="1"/>
        <pc:sldMkLst>
          <pc:docMk/>
          <pc:sldMk cId="0" sldId="284"/>
        </pc:sldMkLst>
        <pc:graphicFrameChg chg="mod modGraphic">
          <ac:chgData name="Bnussbaum" userId="S::bnussbaum_harrisonburg.k12.va.us#ext#@covgov.onmicrosoft.com::75c3768f-5af1-4034-ab75-96ef2ce53ff5" providerId="AD" clId="Web-{789957D9-C668-AB9E-2EA3-12408C42A375}" dt="2023-09-26T16:09:41.579" v="1"/>
          <ac:graphicFrameMkLst>
            <pc:docMk/>
            <pc:sldMk cId="0" sldId="284"/>
            <ac:graphicFrameMk id="548" creationId="{00000000-0000-0000-0000-000000000000}"/>
          </ac:graphicFrameMkLst>
        </pc:graphicFrameChg>
      </pc:sldChg>
    </pc:docChg>
  </pc:docChgLst>
  <pc:docChgLst>
    <pc:chgData name="Bnussbaum" userId="S::bnussbaum_harrisonburg.k12.va.us#ext#@covgov.onmicrosoft.com::75c3768f-5af1-4034-ab75-96ef2ce53ff5" providerId="AD" clId="Web-{1A2DDC3D-792F-534F-5AED-AF5358BCB031}"/>
    <pc:docChg chg="modSld">
      <pc:chgData name="Bnussbaum" userId="S::bnussbaum_harrisonburg.k12.va.us#ext#@covgov.onmicrosoft.com::75c3768f-5af1-4034-ab75-96ef2ce53ff5" providerId="AD" clId="Web-{1A2DDC3D-792F-534F-5AED-AF5358BCB031}" dt="2023-09-26T16:09:08.446" v="1"/>
      <pc:docMkLst>
        <pc:docMk/>
      </pc:docMkLst>
      <pc:sldChg chg="modSp">
        <pc:chgData name="Bnussbaum" userId="S::bnussbaum_harrisonburg.k12.va.us#ext#@covgov.onmicrosoft.com::75c3768f-5af1-4034-ab75-96ef2ce53ff5" providerId="AD" clId="Web-{1A2DDC3D-792F-534F-5AED-AF5358BCB031}" dt="2023-09-26T16:09:08.446" v="1"/>
        <pc:sldMkLst>
          <pc:docMk/>
          <pc:sldMk cId="0" sldId="284"/>
        </pc:sldMkLst>
        <pc:graphicFrameChg chg="mod modGraphic">
          <ac:chgData name="Bnussbaum" userId="S::bnussbaum_harrisonburg.k12.va.us#ext#@covgov.onmicrosoft.com::75c3768f-5af1-4034-ab75-96ef2ce53ff5" providerId="AD" clId="Web-{1A2DDC3D-792F-534F-5AED-AF5358BCB031}" dt="2023-09-26T16:09:08.446" v="1"/>
          <ac:graphicFrameMkLst>
            <pc:docMk/>
            <pc:sldMk cId="0" sldId="284"/>
            <ac:graphicFrameMk id="548"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a:solidFill>
                  <a:srgbClr val="000000"/>
                </a:solidFill>
                <a:effectLst/>
                <a:latin typeface="Arial" panose="020B0604020202020204" pitchFamily="34" charset="0"/>
              </a:rPr>
              <a:t>Welcome to the Algebra 1 presentation focused on the 2023 Mathematics Standards of Learning. </a:t>
            </a:r>
            <a:r>
              <a:rPr lang="en-US" sz="1100" b="0" i="0" u="none" strike="noStrike">
                <a:solidFill>
                  <a:srgbClr val="000000"/>
                </a:solidFill>
                <a:effectLst/>
                <a:latin typeface="Georgia" panose="02040502050405020303" pitchFamily="18" charset="0"/>
              </a:rPr>
              <a:t>The Proposed 2023 Mathematics </a:t>
            </a:r>
            <a:r>
              <a:rPr lang="en-US" sz="1100" b="0" i="1" u="none" strike="noStrike">
                <a:solidFill>
                  <a:srgbClr val="000000"/>
                </a:solidFill>
                <a:effectLst/>
                <a:latin typeface="Georgia" panose="02040502050405020303" pitchFamily="18" charset="0"/>
              </a:rPr>
              <a:t>Standards of Learning (SOL)</a:t>
            </a:r>
            <a:r>
              <a:rPr lang="en-US" sz="1100" b="0" i="0" u="none" strike="noStrike">
                <a:solidFill>
                  <a:srgbClr val="000000"/>
                </a:solidFill>
                <a:effectLst/>
                <a:latin typeface="Georgia" panose="02040502050405020303" pitchFamily="18" charset="0"/>
              </a:rPr>
              <a:t> were approved by the Board of Education on August 31, 2023.</a:t>
            </a:r>
            <a:r>
              <a:rPr lang="en-US" sz="1100" b="0" i="0">
                <a:solidFill>
                  <a:srgbClr val="000000"/>
                </a:solidFill>
                <a:effectLst/>
                <a:latin typeface="Georgia" panose="02040502050405020303" pitchFamily="18" charset="0"/>
              </a:rPr>
              <a:t>​</a:t>
            </a:r>
            <a:endParaRPr lang="en-US"/>
          </a:p>
          <a:p>
            <a:pPr marL="0" lvl="0" indent="0" algn="l" rtl="0">
              <a:lnSpc>
                <a:spcPct val="100000"/>
              </a:lnSpc>
              <a:spcBef>
                <a:spcPts val="0"/>
              </a:spcBef>
              <a:spcAft>
                <a:spcPts val="0"/>
              </a:spcAft>
              <a:buSzPts val="1100"/>
              <a:buNone/>
            </a:pPr>
            <a:endParaRPr/>
          </a:p>
        </p:txBody>
      </p:sp>
      <p:sp>
        <p:nvSpPr>
          <p:cNvPr id="279" name="Google Shape;2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200"/>
              <a:t>The new numbering system for the standards makes it clear within which strand a standard exists. For instance, the sample shown on the screen highlights A.EI.3.  A indicates the course, Algebra 1; EI indicates the Equations and Inequalities Strand; and 3 indicates that this is the third standard of learning in this strand.  The key shown at the bottom of the screen provides the abbreviations for each of the strands.</a:t>
            </a:r>
            <a:endParaRPr/>
          </a:p>
          <a:p>
            <a:pPr marL="457200" lvl="0" indent="-228600" algn="l" rtl="0">
              <a:lnSpc>
                <a:spcPct val="100000"/>
              </a:lnSpc>
              <a:spcBef>
                <a:spcPts val="0"/>
              </a:spcBef>
              <a:spcAft>
                <a:spcPts val="0"/>
              </a:spcAft>
              <a:buSzPts val="1100"/>
              <a:buNone/>
            </a:pPr>
            <a:endParaRPr sz="1200"/>
          </a:p>
          <a:p>
            <a:pPr marL="457200" lvl="0" indent="-228600" algn="l" rtl="0">
              <a:lnSpc>
                <a:spcPct val="100000"/>
              </a:lnSpc>
              <a:spcBef>
                <a:spcPts val="0"/>
              </a:spcBef>
              <a:spcAft>
                <a:spcPts val="0"/>
              </a:spcAft>
              <a:buSzPts val="1100"/>
              <a:buNone/>
            </a:pPr>
            <a:endParaRPr sz="1200"/>
          </a:p>
        </p:txBody>
      </p:sp>
      <p:sp>
        <p:nvSpPr>
          <p:cNvPr id="220" name="Google Shape;220;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An Overview of Revisions document has been created for each grade or course.  This presentation provides a detailed comparison between the 2016 Standards of Learning and the 2023 Standards of Learning and is based upon the Overview of Revisions document.</a:t>
            </a:r>
          </a:p>
        </p:txBody>
      </p:sp>
    </p:spTree>
    <p:extLst>
      <p:ext uri="{BB962C8B-B14F-4D97-AF65-F5344CB8AC3E}">
        <p14:creationId xmlns:p14="http://schemas.microsoft.com/office/powerpoint/2010/main" val="2682175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At the end of the Overview of Revisions document there is a summary of changes table. One section of the table provides an overview of the changes to the numbering of the standards. Another section provides information regarding the prominent parameter changes and clarifications. Parameter changes and clarifications might be related to an increase or decrease in the limiters of the standards or the knowledge and skills; but might also be related to the depth of understanding of the content or scope of the content.</a:t>
            </a:r>
          </a:p>
        </p:txBody>
      </p:sp>
    </p:spTree>
    <p:extLst>
      <p:ext uri="{BB962C8B-B14F-4D97-AF65-F5344CB8AC3E}">
        <p14:creationId xmlns:p14="http://schemas.microsoft.com/office/powerpoint/2010/main" val="811921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The other two sections of the table include deletions from 2016 standards and addition of content to the 2023 standards.</a:t>
            </a:r>
          </a:p>
          <a:p>
            <a:endParaRPr lang="en-US"/>
          </a:p>
        </p:txBody>
      </p:sp>
    </p:spTree>
    <p:extLst>
      <p:ext uri="{BB962C8B-B14F-4D97-AF65-F5344CB8AC3E}">
        <p14:creationId xmlns:p14="http://schemas.microsoft.com/office/powerpoint/2010/main" val="2091834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e603465f5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e603465f5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0"/>
              </a:spcAft>
              <a:buNone/>
            </a:pPr>
            <a:r>
              <a:rPr lang="en-US" sz="1800" b="0" i="0" u="none" strike="noStrike">
                <a:solidFill>
                  <a:srgbClr val="000000"/>
                </a:solidFill>
                <a:effectLst/>
                <a:latin typeface="Arial" panose="020B0604020202020204" pitchFamily="34" charset="0"/>
              </a:rPr>
              <a:t>During the remainder of the presentation, we will take a closer look at the revisions to the 2016 standards that resulted in the new 2023 standards. </a:t>
            </a:r>
            <a:endParaRPr lang="en-US" sz="2400" b="0">
              <a:effectLst/>
            </a:endParaRPr>
          </a:p>
          <a:p>
            <a:pPr marL="158750" indent="0">
              <a:buNone/>
            </a:pPr>
            <a:endParaRPr sz="1400"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e5fa75be5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g1e5fa75be59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a:solidFill>
                  <a:srgbClr val="000000"/>
                </a:solidFill>
                <a:effectLst/>
                <a:latin typeface="Arial" panose="020B0604020202020204" pitchFamily="34" charset="0"/>
              </a:rPr>
              <a:t>We will first examine the changes that occurred in the Expressions and Operations strand.</a:t>
            </a:r>
            <a:endParaRPr lang="en-US" sz="1400" b="0">
              <a:effectLs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78f73fde58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solidFill>
                  <a:schemeClr val="dk1"/>
                </a:solidFill>
              </a:rPr>
              <a:t>Throughout this presentation red text in the 2023 column indicates a change or addition to the content at this level. Red text in the 2016 column provides notes about where content may have been moved or deleted. You will also see symbols that indicate content that is NEW to the grade level or course.</a:t>
            </a:r>
          </a:p>
          <a:p>
            <a:pPr marL="0" lvl="0" indent="0" algn="l" rtl="0">
              <a:lnSpc>
                <a:spcPct val="115000"/>
              </a:lnSpc>
              <a:spcBef>
                <a:spcPts val="1200"/>
              </a:spcBef>
              <a:spcAft>
                <a:spcPts val="0"/>
              </a:spcAft>
              <a:buClr>
                <a:schemeClr val="dk1"/>
              </a:buClr>
              <a:buSzPts val="1100"/>
              <a:buFont typeface="Arial"/>
              <a:buNone/>
            </a:pPr>
            <a:r>
              <a:rPr lang="en-US">
                <a:solidFill>
                  <a:schemeClr val="dk1"/>
                </a:solidFill>
              </a:rPr>
              <a:t>As we begin with the Algebra standards, we have the first opportunity to see the new numbering system with 2016 SOL A.1 becoming 2023 SOL A.EO.1. There are not significant changes to this standard.  The first two bullets from the previous Essential Knowledge and Skills (EKS) are now combined to create the Knowledge and Skill statement designated by “a.” The third bullet is now represented by “b”.</a:t>
            </a:r>
          </a:p>
          <a:p>
            <a:pPr marL="0" lvl="0" indent="0" algn="l" rtl="0">
              <a:lnSpc>
                <a:spcPct val="115000"/>
              </a:lnSpc>
              <a:spcBef>
                <a:spcPts val="400"/>
              </a:spcBef>
              <a:spcAft>
                <a:spcPts val="0"/>
              </a:spcAft>
              <a:buClr>
                <a:schemeClr val="dk1"/>
              </a:buClr>
              <a:buSzPts val="1100"/>
              <a:buFont typeface="Arial"/>
              <a:buNone/>
            </a:pPr>
            <a:endParaRPr lang="en-US">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US">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It is notable to mention that the phrase ‘practical situations’ from 2016 has been replaced with ‘contextual situations’ in 2023 Mathematics Standards of Learning.  This is to put a stronger emphasis on realistic applications within mathematical problem solving. </a:t>
            </a:r>
            <a:endParaRPr lang="en-US" sz="1200">
              <a:solidFill>
                <a:schemeClr val="dk1"/>
              </a:solidFill>
              <a:highlight>
                <a:schemeClr val="accent4"/>
              </a:highlight>
              <a:latin typeface="Calibri"/>
              <a:ea typeface="Calibri"/>
              <a:cs typeface="Calibri"/>
              <a:sym typeface="Calibri"/>
            </a:endParaRPr>
          </a:p>
        </p:txBody>
      </p:sp>
      <p:sp>
        <p:nvSpPr>
          <p:cNvPr id="530" name="Google Shape;530;g278f73fde58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78f73fde58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t>The 2016 A.2 standard included laws of exponents, operations on polynomials, and factoring.  In 2023 this has been divided into two standards to deepen the exploration of polynomials and exponents.  The A.2.a standard from 2016 is now A.EO.3.  With these new standards students are now expected to derive the laws of exponents through exploration of patterns as well as apply them. </a:t>
            </a:r>
            <a:endParaRPr/>
          </a:p>
        </p:txBody>
      </p:sp>
      <p:sp>
        <p:nvSpPr>
          <p:cNvPr id="537" name="Google Shape;537;g278f73fde58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78f73fde58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t>As mentioned within the previous slide, in order to strength the students’ understanding of polynomials operations, this portion of the 2016 A.2 standard has become A.EO.2 in the 2023 Algebra 1 standards. </a:t>
            </a:r>
            <a:endParaRPr/>
          </a:p>
          <a:p>
            <a:pPr marL="0" lvl="0" indent="0" algn="l" rtl="0">
              <a:lnSpc>
                <a:spcPct val="115000"/>
              </a:lnSpc>
              <a:spcBef>
                <a:spcPts val="400"/>
              </a:spcBef>
              <a:spcAft>
                <a:spcPts val="0"/>
              </a:spcAft>
              <a:buClr>
                <a:schemeClr val="dk1"/>
              </a:buClr>
              <a:buSzPts val="1100"/>
              <a:buFont typeface="Arial"/>
              <a:buNone/>
            </a:pPr>
            <a:r>
              <a:rPr lang="en-US"/>
              <a:t>Students are expected to perform operations on polynomials and factor polynomial expressions in one variable.  As before, students should continue to use concrete objects and pictorial and symbolic models in their work with sums and differences of polynomial expressions.  </a:t>
            </a:r>
            <a:r>
              <a:rPr lang="en-US">
                <a:solidFill>
                  <a:srgbClr val="202020"/>
                </a:solidFill>
              </a:rPr>
              <a:t> </a:t>
            </a:r>
            <a:endParaRPr>
              <a:solidFill>
                <a:srgbClr val="202020"/>
              </a:solidFill>
            </a:endParaRPr>
          </a:p>
          <a:p>
            <a:pPr marL="0" lvl="0" indent="0" algn="l" rtl="0">
              <a:lnSpc>
                <a:spcPct val="115000"/>
              </a:lnSpc>
              <a:spcBef>
                <a:spcPts val="400"/>
              </a:spcBef>
              <a:spcAft>
                <a:spcPts val="0"/>
              </a:spcAft>
              <a:buClr>
                <a:schemeClr val="dk1"/>
              </a:buClr>
              <a:buSzPts val="1100"/>
              <a:buFont typeface="Arial"/>
              <a:buNone/>
            </a:pPr>
            <a:r>
              <a:rPr lang="en-US">
                <a:solidFill>
                  <a:srgbClr val="202020"/>
                </a:solidFill>
              </a:rPr>
              <a:t>Additionally, in A.EO.2b students </a:t>
            </a:r>
            <a:r>
              <a:rPr lang="en-US">
                <a:solidFill>
                  <a:schemeClr val="dk1"/>
                </a:solidFill>
              </a:rPr>
              <a:t>will use area models in their exploration of polynomial multiplication. </a:t>
            </a:r>
            <a:endParaRPr>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US">
                <a:solidFill>
                  <a:schemeClr val="dk1"/>
                </a:solidFill>
              </a:rPr>
              <a:t>In A.EO.2e, an emphasis has been put on representing equality of quadratic expressions through different forms to include manipulatives, graphs, and symbols.</a:t>
            </a:r>
          </a:p>
          <a:p>
            <a:pPr marL="0" lvl="0" indent="0" algn="l" rtl="0">
              <a:lnSpc>
                <a:spcPct val="115000"/>
              </a:lnSpc>
              <a:spcBef>
                <a:spcPts val="400"/>
              </a:spcBef>
              <a:spcAft>
                <a:spcPts val="0"/>
              </a:spcAft>
              <a:buClr>
                <a:schemeClr val="dk1"/>
              </a:buClr>
              <a:buSzPts val="1100"/>
              <a:buFont typeface="Arial"/>
              <a:buNone/>
            </a:pPr>
            <a:r>
              <a:rPr lang="en-US">
                <a:solidFill>
                  <a:schemeClr val="dk1"/>
                </a:solidFill>
                <a:highlight>
                  <a:srgbClr val="FFFF00"/>
                </a:highlight>
              </a:rPr>
              <a:t>Note that 2023 A.EO.2e will also connect with 2016 SOL A.2c addressing factoring shown on the next slide.</a:t>
            </a:r>
          </a:p>
        </p:txBody>
      </p:sp>
      <p:sp>
        <p:nvSpPr>
          <p:cNvPr id="545" name="Google Shape;545;g278f73fde58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78f73fde58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solidFill>
                  <a:schemeClr val="dk1"/>
                </a:solidFill>
              </a:rPr>
              <a:t>Factoring polynomials, 2016 SOL A.2c is included in A.EO.2 as part “c”.  In emphasizing the equality of quadratic expressions; concrete, verbal, symbolic and graphical representations should be incorporated into factoring polynomials as well as the other polynomial operations mentioned in A.2b on the previous slide.   </a:t>
            </a:r>
          </a:p>
          <a:p>
            <a:pPr marL="0" lvl="0" indent="0" algn="l" rtl="0">
              <a:lnSpc>
                <a:spcPct val="115000"/>
              </a:lnSpc>
              <a:spcBef>
                <a:spcPts val="400"/>
              </a:spcBef>
              <a:spcAft>
                <a:spcPts val="0"/>
              </a:spcAft>
              <a:buClr>
                <a:schemeClr val="dk1"/>
              </a:buClr>
              <a:buSzPts val="1100"/>
              <a:buFont typeface="Arial"/>
              <a:buNone/>
            </a:pPr>
            <a:r>
              <a:rPr lang="en-US" i="0">
                <a:solidFill>
                  <a:schemeClr val="dk1"/>
                </a:solidFill>
              </a:rPr>
              <a:t>Note that </a:t>
            </a:r>
            <a:r>
              <a:rPr lang="en-US" sz="1100" i="0">
                <a:latin typeface="Georgia"/>
                <a:ea typeface="Georgia"/>
                <a:cs typeface="Georgia"/>
                <a:sym typeface="Georgia"/>
              </a:rPr>
              <a:t>2023 A.E0.2e  is also connected with 2016’s A.2b operation standard  on the previous slide.</a:t>
            </a:r>
            <a:endParaRPr i="0"/>
          </a:p>
        </p:txBody>
      </p:sp>
      <p:sp>
        <p:nvSpPr>
          <p:cNvPr id="555" name="Google Shape;555;g278f73fde58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200"/>
              <a:t>Our purpose is to provide an overview of the changes to the standards and to highlight information included in the knowledge and skills.</a:t>
            </a:r>
            <a:endParaRPr/>
          </a:p>
        </p:txBody>
      </p:sp>
      <p:sp>
        <p:nvSpPr>
          <p:cNvPr id="287" name="Google Shape;287;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7a3208c37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t>2016 SOL A.3, simplifying radical expressions, becomes the fourth standard within the Expressions and Operations strand, A.EO.4.  The 2023 standards now clarify that students will perform addition, subtraction, and multiplication with expressions including</a:t>
            </a:r>
            <a:r>
              <a:rPr lang="en-US" b="1"/>
              <a:t> cube roots</a:t>
            </a:r>
            <a:r>
              <a:rPr lang="en-US"/>
              <a:t> as well as those with square roots.  </a:t>
            </a:r>
            <a:r>
              <a:rPr lang="en-US">
                <a:solidFill>
                  <a:schemeClr val="dk1"/>
                </a:solidFill>
              </a:rPr>
              <a:t>Additionally, with simplifying radical expressions, students will explore equivalencies of square and cube roots with rational exponents.  </a:t>
            </a:r>
            <a:endParaRPr/>
          </a:p>
        </p:txBody>
      </p:sp>
      <p:sp>
        <p:nvSpPr>
          <p:cNvPr id="563" name="Google Shape;563;g27a3208c37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e5fa75be5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1" name="Google Shape;571;g1e5fa75be59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next strand of the Algebra 1 standards that we will examine is Equations and Inequalities.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7a3208c37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t>In 2016, the standards separated Linear Equations into A.4 and Inequalities into A.5.  In 2023 Linear Equations and Inequalities are combined in both standard A.EI.1 and  standard A.EI.2.  A.EI.1 focuses on solving linear equations and inequalities and A.EI.2 focuses on solving linear systems of equations and systems of inequalities.  </a:t>
            </a:r>
            <a:endParaRPr/>
          </a:p>
          <a:p>
            <a:pPr marL="0" lvl="0" indent="0" algn="l" rtl="0">
              <a:lnSpc>
                <a:spcPct val="115000"/>
              </a:lnSpc>
              <a:spcBef>
                <a:spcPts val="400"/>
              </a:spcBef>
              <a:spcAft>
                <a:spcPts val="0"/>
              </a:spcAft>
              <a:buClr>
                <a:schemeClr val="dk1"/>
              </a:buClr>
              <a:buSzPts val="1100"/>
              <a:buFont typeface="Arial"/>
              <a:buNone/>
            </a:pPr>
            <a:r>
              <a:rPr lang="en-US"/>
              <a:t>Within A.EI.1, students will further their conceptual understanding of solutions to linear equations and inequalities by justifying their solutions and assessing the reasonableness of their answer.  </a:t>
            </a:r>
            <a:endParaRPr/>
          </a:p>
          <a:p>
            <a:pPr marL="0" lvl="0" indent="0" algn="l" rtl="0">
              <a:lnSpc>
                <a:spcPct val="115000"/>
              </a:lnSpc>
              <a:spcBef>
                <a:spcPts val="400"/>
              </a:spcBef>
              <a:spcAft>
                <a:spcPts val="0"/>
              </a:spcAft>
              <a:buClr>
                <a:schemeClr val="dk1"/>
              </a:buClr>
              <a:buSzPts val="1100"/>
              <a:buFont typeface="Arial"/>
              <a:buNone/>
            </a:pPr>
            <a:r>
              <a:rPr lang="en-US"/>
              <a:t>A.EI.1a is further connected to A.5 on a future slide as this standard includes writing linear equations and inequalities.</a:t>
            </a:r>
            <a:endParaRPr>
              <a:highlight>
                <a:srgbClr val="FF9900"/>
              </a:highlight>
            </a:endParaRPr>
          </a:p>
        </p:txBody>
      </p:sp>
      <p:sp>
        <p:nvSpPr>
          <p:cNvPr id="576" name="Google Shape;576;g27a3208c37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7a3208c378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t>In the 2016 Mathematics Standards of Learning, linear and quadratic equations were combined in A.4.  In the 2023 Mathematics Standards of Learning, quadratic equations have been separated into their own standards of A.EI.3.  Within this standard students will solve quadratic equations including those used in contextual situations. </a:t>
            </a:r>
            <a:endParaRPr/>
          </a:p>
          <a:p>
            <a:pPr marL="0" lvl="0" indent="0" algn="l" rtl="0">
              <a:lnSpc>
                <a:spcPct val="115000"/>
              </a:lnSpc>
              <a:spcBef>
                <a:spcPts val="400"/>
              </a:spcBef>
              <a:spcAft>
                <a:spcPts val="0"/>
              </a:spcAft>
              <a:buClr>
                <a:schemeClr val="dk1"/>
              </a:buClr>
              <a:buSzPts val="1100"/>
              <a:buFont typeface="Arial"/>
              <a:buNone/>
            </a:pPr>
            <a:endParaRPr/>
          </a:p>
          <a:p>
            <a:pPr marL="0" lvl="0" indent="0" algn="l" rtl="0">
              <a:lnSpc>
                <a:spcPct val="115000"/>
              </a:lnSpc>
              <a:spcBef>
                <a:spcPts val="400"/>
              </a:spcBef>
              <a:spcAft>
                <a:spcPts val="0"/>
              </a:spcAft>
              <a:buClr>
                <a:schemeClr val="dk1"/>
              </a:buClr>
              <a:buSzPts val="1100"/>
              <a:buFont typeface="Arial"/>
              <a:buNone/>
            </a:pPr>
            <a:r>
              <a:rPr lang="en-US">
                <a:solidFill>
                  <a:schemeClr val="dk1"/>
                </a:solidFill>
              </a:rPr>
              <a:t>The new standards now clarify that students will determine and justify the number of solutions in a quadratic equation.</a:t>
            </a:r>
            <a:endParaRPr/>
          </a:p>
          <a:p>
            <a:pPr marL="0" lvl="0" indent="0" algn="l" rtl="0">
              <a:lnSpc>
                <a:spcPct val="115000"/>
              </a:lnSpc>
              <a:spcBef>
                <a:spcPts val="400"/>
              </a:spcBef>
              <a:spcAft>
                <a:spcPts val="0"/>
              </a:spcAft>
              <a:buClr>
                <a:schemeClr val="dk1"/>
              </a:buClr>
              <a:buSzPts val="1100"/>
              <a:buFont typeface="Arial"/>
              <a:buNone/>
            </a:pPr>
            <a:endParaRPr/>
          </a:p>
          <a:p>
            <a:pPr marL="0" lvl="0" indent="0" algn="l" rtl="0">
              <a:lnSpc>
                <a:spcPct val="115000"/>
              </a:lnSpc>
              <a:spcBef>
                <a:spcPts val="400"/>
              </a:spcBef>
              <a:spcAft>
                <a:spcPts val="0"/>
              </a:spcAft>
              <a:buClr>
                <a:schemeClr val="dk1"/>
              </a:buClr>
              <a:buSzPts val="1100"/>
              <a:buFont typeface="Arial"/>
              <a:buNone/>
            </a:pPr>
            <a:r>
              <a:rPr lang="en-US"/>
              <a:t>Students will continue to deepen their understanding of quadratic solutions by using technology to justify the reasonableness of a solution.  Students will justify their answers and solution methods and interpret their solutions for problems given in context.</a:t>
            </a:r>
            <a:endParaRPr/>
          </a:p>
        </p:txBody>
      </p:sp>
      <p:sp>
        <p:nvSpPr>
          <p:cNvPr id="585" name="Google Shape;585;g27a3208c378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7a3208c37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t>A.4d, solving systems of equations,</a:t>
            </a:r>
            <a:r>
              <a:rPr lang="en-US">
                <a:solidFill>
                  <a:schemeClr val="dk1"/>
                </a:solidFill>
              </a:rPr>
              <a:t> and A.5d,</a:t>
            </a:r>
            <a:r>
              <a:rPr lang="en-US"/>
              <a:t> systems of inequalities, have been combined in standard A.EI.2.  The portions of A.EI.2 that connect to A.4d are parts “b” &amp; “c”.  On a future slide we will see the inequalities portion of standard A.EI.2. </a:t>
            </a:r>
            <a:endParaRPr/>
          </a:p>
          <a:p>
            <a:pPr marL="0" lvl="0" indent="0" algn="l" rtl="0">
              <a:lnSpc>
                <a:spcPct val="115000"/>
              </a:lnSpc>
              <a:spcBef>
                <a:spcPts val="400"/>
              </a:spcBef>
              <a:spcAft>
                <a:spcPts val="0"/>
              </a:spcAft>
              <a:buClr>
                <a:schemeClr val="dk1"/>
              </a:buClr>
              <a:buSzPts val="1100"/>
              <a:buFont typeface="Arial"/>
              <a:buNone/>
            </a:pPr>
            <a:endParaRPr/>
          </a:p>
          <a:p>
            <a:pPr marL="0" lvl="0" indent="0" algn="l" rtl="0">
              <a:lnSpc>
                <a:spcPct val="115000"/>
              </a:lnSpc>
              <a:spcBef>
                <a:spcPts val="400"/>
              </a:spcBef>
              <a:spcAft>
                <a:spcPts val="0"/>
              </a:spcAft>
              <a:buClr>
                <a:schemeClr val="dk1"/>
              </a:buClr>
              <a:buSzPts val="1100"/>
              <a:buFont typeface="Arial"/>
              <a:buNone/>
            </a:pPr>
            <a:r>
              <a:rPr lang="en-US"/>
              <a:t>The first two bullets of A.4d Essential Knowledge and Skills (EKS) are combined in A.EI.2b, where students will solve systems of two linear equations algebraically and graphically through applications of properties.  The fourth bullet became A.EI.2c.</a:t>
            </a:r>
            <a:endParaRPr/>
          </a:p>
        </p:txBody>
      </p:sp>
      <p:sp>
        <p:nvSpPr>
          <p:cNvPr id="594" name="Google Shape;594;g27a3208c37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7b4b4d787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5000"/>
              </a:lnSpc>
              <a:spcBef>
                <a:spcPts val="400"/>
              </a:spcBef>
              <a:buClr>
                <a:schemeClr val="dk1"/>
              </a:buClr>
              <a:buNone/>
            </a:pPr>
            <a:r>
              <a:rPr lang="en-US"/>
              <a:t>In A.4e students solve practical problems involving equations and systems of equations.  The concepts in this standard are captured in A.EI.1 which includes multistep equations and A.EI.2 that focuses on systems of equations.  </a:t>
            </a:r>
            <a:endParaRPr/>
          </a:p>
          <a:p>
            <a:pPr marL="0" indent="0">
              <a:lnSpc>
                <a:spcPct val="115000"/>
              </a:lnSpc>
              <a:spcBef>
                <a:spcPts val="400"/>
              </a:spcBef>
              <a:buClr>
                <a:schemeClr val="dk1"/>
              </a:buClr>
              <a:buNone/>
            </a:pPr>
            <a:r>
              <a:rPr lang="en-US"/>
              <a:t>The first bullet in A.4e Essential Knowledge and Skills (EKS) becomes A.EI.2a and the practical problems involving equations component of the third bullet is incorporated in A.EI.1a writing linear equations to represent a contextual situation.    </a:t>
            </a:r>
          </a:p>
          <a:p>
            <a:pPr marL="0" indent="0">
              <a:buNone/>
            </a:pPr>
            <a:r>
              <a:rPr lang="en-US" sz="1100" i="0">
                <a:latin typeface="Georgia"/>
                <a:ea typeface="Georgia"/>
                <a:cs typeface="Georgia"/>
                <a:sym typeface="Georgia"/>
              </a:rPr>
              <a:t>Note that 2023 A.EI.2h also connects with 2016’s A.5c inequalities standard on a future slide and</a:t>
            </a:r>
            <a:r>
              <a:rPr lang="en-US">
                <a:latin typeface="Georgia"/>
                <a:ea typeface="Georgia"/>
                <a:cs typeface="Georgia"/>
                <a:sym typeface="Georgia"/>
              </a:rPr>
              <a:t> </a:t>
            </a:r>
            <a:r>
              <a:rPr lang="en-US" sz="1100" i="0">
                <a:latin typeface="Georgia"/>
                <a:ea typeface="Georgia"/>
                <a:cs typeface="Georgia"/>
                <a:sym typeface="Georgia"/>
              </a:rPr>
              <a:t> 2023 A.EI.1a is also connected with 2016’s A.5d inequalities standard on a future slide.</a:t>
            </a:r>
            <a:endParaRPr lang="en-US" sz="1100" i="0">
              <a:latin typeface="Georgia"/>
              <a:ea typeface="Georgia"/>
              <a:cs typeface="Georgia"/>
            </a:endParaRPr>
          </a:p>
        </p:txBody>
      </p:sp>
      <p:sp>
        <p:nvSpPr>
          <p:cNvPr id="601" name="Google Shape;601;g27b4b4d787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7a3208c37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t>2023 SOL A.EI.1 addresses multistep linear equations and inequalities. SOL A.EI.2 in 2023 is primarily focused on systems of linear equations and inequalities.  However, 2023 SOL A.EI.2 is also where solving a linear inequality in two variables resides.  Because of this the 2016 A.5 a-b standard is included in two different standards in 2023. </a:t>
            </a:r>
          </a:p>
          <a:p>
            <a:pPr marL="0" lvl="0" indent="0" algn="l" rtl="0">
              <a:lnSpc>
                <a:spcPct val="115000"/>
              </a:lnSpc>
              <a:spcBef>
                <a:spcPts val="400"/>
              </a:spcBef>
              <a:spcAft>
                <a:spcPts val="0"/>
              </a:spcAft>
              <a:buClr>
                <a:schemeClr val="dk1"/>
              </a:buClr>
              <a:buSzPts val="1100"/>
              <a:buFont typeface="Arial"/>
              <a:buNone/>
            </a:pPr>
            <a:r>
              <a:rPr lang="en-US"/>
              <a:t>Note that </a:t>
            </a:r>
            <a:r>
              <a:rPr lang="en-US" sz="1100" i="0">
                <a:latin typeface="Georgia"/>
                <a:ea typeface="Georgia"/>
                <a:cs typeface="Georgia"/>
                <a:sym typeface="Georgia"/>
              </a:rPr>
              <a:t>2023 A.EI.1c is also connected with 2016’s A.5c  practical problem Knowledge and Skill on the next slide.</a:t>
            </a:r>
            <a:endParaRPr i="0"/>
          </a:p>
          <a:p>
            <a:pPr marL="0" lvl="0" indent="0" algn="l" rtl="0">
              <a:lnSpc>
                <a:spcPct val="115000"/>
              </a:lnSpc>
              <a:spcBef>
                <a:spcPts val="400"/>
              </a:spcBef>
              <a:spcAft>
                <a:spcPts val="0"/>
              </a:spcAft>
              <a:buClr>
                <a:schemeClr val="dk1"/>
              </a:buClr>
              <a:buSzPts val="1100"/>
              <a:buFont typeface="Arial"/>
              <a:buNone/>
            </a:pPr>
            <a:endParaRPr/>
          </a:p>
        </p:txBody>
      </p:sp>
      <p:sp>
        <p:nvSpPr>
          <p:cNvPr id="610" name="Google Shape;610;g27a3208c378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7a3208c378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t>To further develop the students’ conceptual understanding of solving linear equations and inequalities, A.5c, solving practical problems with inequalities, has been combined with components of A.4, solving practical problems with linear equations, in the 2023 Standard A.EI.1.  </a:t>
            </a:r>
          </a:p>
          <a:p>
            <a:pPr marL="0" lvl="0" indent="0" algn="l" rtl="0">
              <a:spcBef>
                <a:spcPts val="0"/>
              </a:spcBef>
              <a:spcAft>
                <a:spcPts val="0"/>
              </a:spcAft>
              <a:buNone/>
            </a:pPr>
            <a:r>
              <a:rPr lang="en-US" i="0"/>
              <a:t>Also note that </a:t>
            </a:r>
            <a:r>
              <a:rPr lang="en-US" sz="1100" i="0">
                <a:latin typeface="Georgia"/>
                <a:ea typeface="Georgia"/>
                <a:cs typeface="Georgia"/>
                <a:sym typeface="Georgia"/>
              </a:rPr>
              <a:t>2023 A.EI.1a is also connected with 2016’s A.4 equation standard on a previous slide.  2023 A.EI.1c is also connected with 2016’s A.4a solving inequalities standard on the previous slide.</a:t>
            </a:r>
            <a:endParaRPr i="0"/>
          </a:p>
        </p:txBody>
      </p:sp>
      <p:sp>
        <p:nvSpPr>
          <p:cNvPr id="618" name="Google Shape;618;g27a3208c378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7b4b4d78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t>As previously mentioned, systems of equations and systems of inequalities are combined in A.EI.2.  Within A.EI.2, students will create and solve systems of inequalities representing contextual situations.  Within A.5d, students use a graphing utility to verify solutions.  A.EI.2 requires students to verify solutions through technology, opening opportunities beyond graphical representations.</a:t>
            </a:r>
            <a:endParaRPr/>
          </a:p>
        </p:txBody>
      </p:sp>
      <p:sp>
        <p:nvSpPr>
          <p:cNvPr id="626" name="Google Shape;626;g27b4b4d787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e5fa75be5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6" name="Google Shape;636;g1e5fa75be59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In the Functions strand of the Algebra 1 standards we will explore 2016 SOLs of A.6, A.7, and A.8.</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The A.6 standard was previously in the Equations and Inequalities strand, but it is focused on graphing functions and the attributes of these graphs.</a:t>
            </a:r>
            <a:endParaRPr dirty="0"/>
          </a:p>
          <a:p>
            <a:pPr marL="0" lvl="0" indent="0" algn="l" rtl="0">
              <a:lnSpc>
                <a:spcPct val="100000"/>
              </a:lnSpc>
              <a:spcBef>
                <a:spcPts val="0"/>
              </a:spcBef>
              <a:spcAft>
                <a:spcPts val="0"/>
              </a:spcAft>
              <a:buSzPts val="1100"/>
              <a:buNone/>
            </a:pPr>
            <a:r>
              <a:rPr lang="en-US" dirty="0"/>
              <a:t>For this reason, these skills are now considered a part of the Functions strand.</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200"/>
              <a:t>During this presentation, information will be shared regarding the 2023 Mathematics Standards of Learning documents that are currently available and the focus of the 2023 standards. Then a detailed comparison of the 2016 standards to the newly adopted 2023 standards will be provided. </a:t>
            </a:r>
            <a:endParaRPr/>
          </a:p>
        </p:txBody>
      </p:sp>
      <p:sp>
        <p:nvSpPr>
          <p:cNvPr id="175" name="Google Shape;175;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01968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7a3208c378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sz="1600">
                <a:solidFill>
                  <a:schemeClr val="lt1"/>
                </a:solidFill>
                <a:latin typeface="Georgia"/>
                <a:ea typeface="Georgia"/>
                <a:cs typeface="Georgia"/>
                <a:sym typeface="Georgia"/>
              </a:rPr>
              <a:t>Linear components of 2016 SOL A.6 and A.7 are included in the 2023 SOL A.F.1. </a:t>
            </a:r>
          </a:p>
          <a:p>
            <a:pPr marL="0" lvl="0" indent="0" algn="l" rtl="0">
              <a:lnSpc>
                <a:spcPct val="115000"/>
              </a:lnSpc>
              <a:spcBef>
                <a:spcPts val="400"/>
              </a:spcBef>
              <a:spcAft>
                <a:spcPts val="0"/>
              </a:spcAft>
              <a:buClr>
                <a:schemeClr val="dk1"/>
              </a:buClr>
              <a:buSzPts val="1100"/>
              <a:buFont typeface="Arial"/>
              <a:buNone/>
            </a:pPr>
            <a:r>
              <a:rPr lang="en-US" sz="1600">
                <a:solidFill>
                  <a:schemeClr val="lt1"/>
                </a:solidFill>
                <a:latin typeface="Georgia"/>
                <a:ea typeface="Calibri"/>
                <a:cs typeface="Calibri"/>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43"/>
                  </a:ext>
                </a:extLst>
              </a:rPr>
              <a:t>In 2023 A.F.1a Determining the slope of a line is included in this 2023 Knowledge and Skill. Just as in the 2016 standard, students will be expected to determine slope given the equation of a line, the coordinates of two points on the line, and given a graph of a line. Students are also still expected to recognize and describe a line with a slope that is positive, negative, zero, or undefined, which builds upon the concept of slope introduced in middle school.</a:t>
            </a:r>
          </a:p>
          <a:p>
            <a:pPr marL="0" lvl="0" indent="0" algn="l" rtl="0">
              <a:lnSpc>
                <a:spcPct val="115000"/>
              </a:lnSpc>
              <a:spcBef>
                <a:spcPts val="400"/>
              </a:spcBef>
              <a:spcAft>
                <a:spcPts val="0"/>
              </a:spcAft>
              <a:buClr>
                <a:schemeClr val="dk1"/>
              </a:buClr>
              <a:buSzPts val="1100"/>
              <a:buFont typeface="Arial"/>
              <a:buNone/>
            </a:pPr>
            <a:r>
              <a:rPr lang="en-US" sz="1600">
                <a:solidFill>
                  <a:schemeClr val="lt1"/>
                </a:solidFill>
                <a:latin typeface="Georgia"/>
                <a:ea typeface="Calibri"/>
                <a:cs typeface="Calibri"/>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43"/>
                  </a:ext>
                </a:extLst>
              </a:rPr>
              <a:t>2023 A.F.1a also combines other content related to linear functions from 2016 SOL A.6 and A.7. </a:t>
            </a:r>
            <a:r>
              <a:rPr lang="en-US" sz="1600">
                <a:solidFill>
                  <a:schemeClr val="dk1"/>
                </a:solidFill>
                <a:latin typeface="Calibri"/>
                <a:ea typeface="Calibri"/>
                <a:cs typeface="Calibri"/>
                <a:sym typeface="Calibri"/>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45"/>
                  </a:ext>
                </a:extLst>
              </a:rPr>
              <a:t>All non-linear functions (including the addition of exponential) are now in A.F.2.</a:t>
            </a:r>
            <a:endParaRPr lang="en-US" sz="16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US" sz="1600">
                <a:solidFill>
                  <a:schemeClr val="dk1"/>
                </a:solidFill>
                <a:latin typeface="Calibri"/>
                <a:ea typeface="Calibri"/>
                <a:cs typeface="Calibri"/>
                <a:sym typeface="Calibri"/>
              </a:rPr>
              <a:t>A.6 and the linear components of A.7 are combined in A.F.1.  </a:t>
            </a:r>
          </a:p>
          <a:p>
            <a:pPr marL="0" lvl="0" indent="0" algn="l" rtl="0">
              <a:lnSpc>
                <a:spcPct val="115000"/>
              </a:lnSpc>
              <a:spcBef>
                <a:spcPts val="400"/>
              </a:spcBef>
              <a:spcAft>
                <a:spcPts val="0"/>
              </a:spcAft>
              <a:buClr>
                <a:schemeClr val="dk1"/>
              </a:buClr>
              <a:buSzPts val="1100"/>
              <a:buFont typeface="Arial"/>
              <a:buNone/>
            </a:pPr>
            <a:r>
              <a:rPr lang="en-US" sz="1600">
                <a:solidFill>
                  <a:schemeClr val="dk1"/>
                </a:solidFill>
                <a:latin typeface="Calibri"/>
                <a:ea typeface="Calibri"/>
                <a:cs typeface="Calibri"/>
                <a:sym typeface="Calibri"/>
              </a:rPr>
              <a:t>Point-slope form has moved from US to ES</a:t>
            </a:r>
          </a:p>
          <a:p>
            <a:pPr marL="0" lvl="0" indent="0" algn="l" rtl="0">
              <a:lnSpc>
                <a:spcPct val="115000"/>
              </a:lnSpc>
              <a:spcBef>
                <a:spcPts val="400"/>
              </a:spcBef>
              <a:spcAft>
                <a:spcPts val="0"/>
              </a:spcAft>
              <a:buClr>
                <a:schemeClr val="dk1"/>
              </a:buClr>
              <a:buSzPts val="1100"/>
              <a:buFont typeface="Arial"/>
              <a:buNone/>
            </a:pPr>
            <a:r>
              <a:rPr lang="en-US" sz="1600">
                <a:solidFill>
                  <a:schemeClr val="dk1"/>
                </a:solidFill>
                <a:latin typeface="Calibri"/>
                <a:ea typeface="Calibri"/>
                <a:cs typeface="Calibri"/>
                <a:sym typeface="Calibri"/>
              </a:rPr>
              <a:t>The characteristics of functions have moved into linear (previously this list in part a was only for quadratic)</a:t>
            </a:r>
          </a:p>
          <a:p>
            <a:pPr marL="0" lvl="0" indent="0" algn="l" rtl="0">
              <a:lnSpc>
                <a:spcPct val="115000"/>
              </a:lnSpc>
              <a:spcBef>
                <a:spcPts val="400"/>
              </a:spcBef>
              <a:spcAft>
                <a:spcPts val="0"/>
              </a:spcAft>
              <a:buClr>
                <a:schemeClr val="dk1"/>
              </a:buClr>
              <a:buSzPts val="1100"/>
              <a:buFont typeface="Arial"/>
              <a:buNone/>
            </a:pPr>
            <a:endParaRPr lang="en-US"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lang="en-US" sz="1200">
              <a:solidFill>
                <a:schemeClr val="dk1"/>
              </a:solidFill>
              <a:latin typeface="Calibri"/>
              <a:ea typeface="Calibri"/>
              <a:cs typeface="Calibri"/>
              <a:sym typeface="Calibri"/>
            </a:endParaRPr>
          </a:p>
        </p:txBody>
      </p:sp>
      <p:sp>
        <p:nvSpPr>
          <p:cNvPr id="641" name="Google Shape;641;g27a3208c378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7acffa415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t>In 2023 SOL A.F.1 students will investigate linear functions much in the same fashion as noted in 2016 SOL A.6b with a few notable additions.  New for 2023 is that students will write the equation of a line in slope-intercept, standard, </a:t>
            </a:r>
            <a:r>
              <a:rPr lang="en-US" b="1"/>
              <a:t>and point-slope form</a:t>
            </a:r>
            <a:r>
              <a:rPr lang="en-US"/>
              <a:t>.  To build upon students mathematical reasoning skills, they will interpret and analyze the information presented in each form.</a:t>
            </a:r>
            <a:endParaRPr/>
          </a:p>
        </p:txBody>
      </p:sp>
      <p:sp>
        <p:nvSpPr>
          <p:cNvPr id="648" name="Google Shape;648;g27acffa415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7acffa415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t>2023 SOL A.F.1 focuses on behaviors and characteristics of linear functions, including graphing linear functions as stated in 2016’s A.6 standard.  In A.F.1f the 2023 standards specify that students should graph a linear function with and without the use of technology.  The 2023 standard A.F.1g specifically has students determine the range value of a linear function, given a domain value including representations given both algebraically and graphically. This standard was previously addressed in 2016 SOL A.7e for both linear and quadratic functions. </a:t>
            </a:r>
          </a:p>
          <a:p>
            <a:pPr marL="0" lvl="0" indent="0" algn="l" rtl="0">
              <a:lnSpc>
                <a:spcPct val="115000"/>
              </a:lnSpc>
              <a:spcBef>
                <a:spcPts val="400"/>
              </a:spcBef>
              <a:spcAft>
                <a:spcPts val="0"/>
              </a:spcAft>
              <a:buClr>
                <a:schemeClr val="dk1"/>
              </a:buClr>
              <a:buSzPts val="1100"/>
              <a:buFont typeface="Arial"/>
              <a:buNone/>
            </a:pPr>
            <a:r>
              <a:rPr lang="en-US"/>
              <a:t>The 2023 Standards are directly addressing the need for students to be able to make connections between functions in the form of tables, graphs and how these can be applied in various contextual situations.   </a:t>
            </a:r>
            <a:endParaRPr/>
          </a:p>
        </p:txBody>
      </p:sp>
      <p:sp>
        <p:nvSpPr>
          <p:cNvPr id="656" name="Google Shape;656;g27acffa415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27acffa415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t>2016 Standard A.7 covers the characteristics and behaviors of linear and quadratic functions.  To best align the algebra skills in the area of functions, these two function families have split into two standards A.F.1 for linear functions and A.F.2: nonlinear functions.  A.F.2 includes quadratic and exponential functions.  More information regarding the exponential functions will be provided on the next slide.  </a:t>
            </a:r>
            <a:endParaRPr/>
          </a:p>
          <a:p>
            <a:pPr marL="0" lvl="0" indent="0" algn="l" rtl="0">
              <a:lnSpc>
                <a:spcPct val="115000"/>
              </a:lnSpc>
              <a:spcBef>
                <a:spcPts val="400"/>
              </a:spcBef>
              <a:spcAft>
                <a:spcPts val="0"/>
              </a:spcAft>
              <a:buClr>
                <a:schemeClr val="dk1"/>
              </a:buClr>
              <a:buSzPts val="1100"/>
              <a:buFont typeface="Arial"/>
              <a:buNone/>
            </a:pPr>
            <a:endParaRPr/>
          </a:p>
          <a:p>
            <a:pPr marL="0" lvl="0" indent="0" algn="l" rtl="0">
              <a:lnSpc>
                <a:spcPct val="115000"/>
              </a:lnSpc>
              <a:spcBef>
                <a:spcPts val="400"/>
              </a:spcBef>
              <a:spcAft>
                <a:spcPts val="0"/>
              </a:spcAft>
              <a:buClr>
                <a:schemeClr val="dk1"/>
              </a:buClr>
              <a:buSzPts val="1100"/>
              <a:buFont typeface="Arial"/>
              <a:buNone/>
            </a:pPr>
            <a:r>
              <a:rPr lang="en-US"/>
              <a:t>Within the 2023 SOL A.F.2, students will expand their understanding of quadratic functions by determining various characteristics including the vertex as a maximum or minimum.  Students will also explore the result of a transformation on the graph of a quadratic function using a variety of strategies.</a:t>
            </a:r>
            <a:endParaRPr/>
          </a:p>
        </p:txBody>
      </p:sp>
      <p:sp>
        <p:nvSpPr>
          <p:cNvPr id="664" name="Google Shape;664;g27acffa415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7acffa4157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t>The depth of the context covered in 2016’s A.7 has expanded with the adoption of 2023’s A.F.2.  Students will continue to evaluate functions for a given domain and determine the range of the function, however students will now work with quadratic </a:t>
            </a:r>
            <a:r>
              <a:rPr lang="en-US" b="1"/>
              <a:t>and exponential functions.  </a:t>
            </a:r>
            <a:r>
              <a:rPr lang="en-US"/>
              <a:t>These results will be evaluated in context to provide meaningful connections to this topic.  </a:t>
            </a:r>
            <a:endParaRPr/>
          </a:p>
          <a:p>
            <a:pPr marL="0" lvl="0" indent="0" algn="l" rtl="0">
              <a:lnSpc>
                <a:spcPct val="115000"/>
              </a:lnSpc>
              <a:spcBef>
                <a:spcPts val="400"/>
              </a:spcBef>
              <a:spcAft>
                <a:spcPts val="0"/>
              </a:spcAft>
              <a:buClr>
                <a:schemeClr val="dk1"/>
              </a:buClr>
              <a:buSzPts val="1100"/>
              <a:buFont typeface="Arial"/>
              <a:buNone/>
            </a:pPr>
            <a:endParaRPr/>
          </a:p>
          <a:p>
            <a:pPr marL="0" lvl="0" indent="0" algn="l" rtl="0">
              <a:lnSpc>
                <a:spcPct val="115000"/>
              </a:lnSpc>
              <a:spcBef>
                <a:spcPts val="400"/>
              </a:spcBef>
              <a:spcAft>
                <a:spcPts val="0"/>
              </a:spcAft>
              <a:buClr>
                <a:schemeClr val="dk1"/>
              </a:buClr>
              <a:buSzPts val="1100"/>
              <a:buFont typeface="Arial"/>
              <a:buNone/>
            </a:pPr>
            <a:r>
              <a:rPr lang="en-US">
                <a:solidFill>
                  <a:schemeClr val="dk1"/>
                </a:solidFill>
              </a:rPr>
              <a:t> Students will also explore the characteristics of exponential functions to include transformations and how it affects the graph.</a:t>
            </a:r>
            <a:endParaRPr>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400"/>
              </a:spcBef>
              <a:spcAft>
                <a:spcPts val="0"/>
              </a:spcAft>
              <a:buClr>
                <a:schemeClr val="dk1"/>
              </a:buClr>
              <a:buSzPts val="1100"/>
              <a:buFont typeface="Arial"/>
              <a:buNone/>
            </a:pPr>
            <a:r>
              <a:rPr lang="en-US"/>
              <a:t>Reminder that this is a continuation of the students’ development of a functional understanding as they move from </a:t>
            </a:r>
            <a:endParaRPr/>
          </a:p>
          <a:p>
            <a:pPr marL="457200" lvl="0" indent="-298450" algn="l" rtl="0">
              <a:lnSpc>
                <a:spcPct val="115000"/>
              </a:lnSpc>
              <a:spcBef>
                <a:spcPts val="400"/>
              </a:spcBef>
              <a:spcAft>
                <a:spcPts val="0"/>
              </a:spcAft>
              <a:buSzPts val="1100"/>
              <a:buChar char="●"/>
            </a:pPr>
            <a:r>
              <a:rPr lang="en-US"/>
              <a:t>linear in Math 8, </a:t>
            </a:r>
            <a:endParaRPr/>
          </a:p>
          <a:p>
            <a:pPr marL="457200" lvl="0" indent="-298450" algn="l" rtl="0">
              <a:lnSpc>
                <a:spcPct val="115000"/>
              </a:lnSpc>
              <a:spcBef>
                <a:spcPts val="0"/>
              </a:spcBef>
              <a:spcAft>
                <a:spcPts val="0"/>
              </a:spcAft>
              <a:buSzPts val="1100"/>
              <a:buChar char="●"/>
            </a:pPr>
            <a:r>
              <a:rPr lang="en-US"/>
              <a:t>deepening their understanding of Linear as well as adding Quadratic and Exponential in Algebra 1, </a:t>
            </a:r>
            <a:endParaRPr/>
          </a:p>
          <a:p>
            <a:pPr marL="457200" lvl="0" indent="-298450" algn="l" rtl="0">
              <a:lnSpc>
                <a:spcPct val="115000"/>
              </a:lnSpc>
              <a:spcBef>
                <a:spcPts val="0"/>
              </a:spcBef>
              <a:spcAft>
                <a:spcPts val="0"/>
              </a:spcAft>
              <a:buSzPts val="1100"/>
              <a:buChar char="●"/>
            </a:pPr>
            <a:r>
              <a:rPr lang="en-US"/>
              <a:t>and extending on to other polynomial and logarithmic functions in Algebra 2.</a:t>
            </a:r>
            <a:endParaRPr/>
          </a:p>
          <a:p>
            <a:pPr marL="0" lvl="0" indent="0" algn="l" rtl="0">
              <a:lnSpc>
                <a:spcPct val="115000"/>
              </a:lnSpc>
              <a:spcBef>
                <a:spcPts val="400"/>
              </a:spcBef>
              <a:spcAft>
                <a:spcPts val="0"/>
              </a:spcAft>
              <a:buNone/>
            </a:pPr>
            <a:r>
              <a:rPr lang="en-US"/>
              <a:t>Part h of A.F.2 is building the bridge between linear and nonlinear functions in order to strengthen connections within these concepts.</a:t>
            </a:r>
            <a:endParaRPr/>
          </a:p>
        </p:txBody>
      </p:sp>
      <p:sp>
        <p:nvSpPr>
          <p:cNvPr id="673" name="Google Shape;673;g27acffa4157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7acffa415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t>Standard A.8 is deleted from the 2023 Algebra 1 Standards as this content fits appropriately with other grade level standards.  Direct Variation is covered in Grade 7 when students will graph proportional relationships in the form y=mx.  Inverse variation is included in Algebra 2 as students explore connections between inverse and direct variation.</a:t>
            </a:r>
            <a:endParaRPr/>
          </a:p>
        </p:txBody>
      </p:sp>
      <p:sp>
        <p:nvSpPr>
          <p:cNvPr id="681" name="Google Shape;681;g27acffa415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1e5fa75be5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8" name="Google Shape;688;g1e5fa75be59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2023 Standards have a Data Cycle at the center of the statistical standards in all courses, K-12.  This pushes students to not just DO things with data, but expands the expectation for students to ask critical questions and analyze the story that comes from the data.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In Algebra 1 there is no expansion on the types of data displays for students in this course.  The 2023 standards continue to with scatterplots to look for patterns with the data.</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7acffa415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dirty="0"/>
              <a:t>The data cycle that students will work with throughout the K-12 mathematics standards includes the steps of: formulating questions, collecting data, organizing and representing data, analyzing this data, and then communicating results.</a:t>
            </a:r>
            <a:endParaRPr dirty="0"/>
          </a:p>
          <a:p>
            <a:pPr marL="0" lvl="0" indent="0" algn="l" rtl="0">
              <a:lnSpc>
                <a:spcPct val="115000"/>
              </a:lnSpc>
              <a:spcBef>
                <a:spcPts val="400"/>
              </a:spcBef>
              <a:spcAft>
                <a:spcPts val="0"/>
              </a:spcAft>
              <a:buClr>
                <a:schemeClr val="dk1"/>
              </a:buClr>
              <a:buSzPts val="1100"/>
              <a:buFont typeface="Arial"/>
              <a:buNone/>
            </a:pPr>
            <a:r>
              <a:rPr lang="en-US" dirty="0"/>
              <a:t>The use of this cycle process in the exploration of data is to emphasize the problem-solving nature of the data all around us.  It is not common that people outside of the classroom will have simple and straightforward questions provided to them.  Students are now expected to wrestle with the ambiguities of the story that data can tell.  Questions such as “what am I interested in exploring?”, or “what type of data do I need?”, or “does this data provide clarity to the question we are asking?” are crucial as students explore more relevant data conversations.  This relates directly to the </a:t>
            </a:r>
            <a:r>
              <a:rPr lang="en-US" dirty="0" err="1"/>
              <a:t>the</a:t>
            </a:r>
            <a:r>
              <a:rPr lang="en-US" dirty="0"/>
              <a:t> 5 C’s of education: Critical thinking, Communication, Creativity, Collaboration, and Citizenship.</a:t>
            </a:r>
            <a:endParaRPr dirty="0"/>
          </a:p>
          <a:p>
            <a:pPr marL="0" lvl="0" indent="0" algn="l" rtl="0">
              <a:lnSpc>
                <a:spcPct val="115000"/>
              </a:lnSpc>
              <a:spcBef>
                <a:spcPts val="400"/>
              </a:spcBef>
              <a:spcAft>
                <a:spcPts val="0"/>
              </a:spcAft>
              <a:buClr>
                <a:schemeClr val="dk1"/>
              </a:buClr>
              <a:buSzPts val="1100"/>
              <a:buFont typeface="Arial"/>
              <a:buNone/>
            </a:pPr>
            <a:endParaRPr dirty="0"/>
          </a:p>
          <a:p>
            <a:pPr marL="0" lvl="0" indent="0" algn="l" rtl="0">
              <a:lnSpc>
                <a:spcPct val="115000"/>
              </a:lnSpc>
              <a:spcBef>
                <a:spcPts val="400"/>
              </a:spcBef>
              <a:spcAft>
                <a:spcPts val="0"/>
              </a:spcAft>
              <a:buClr>
                <a:schemeClr val="dk1"/>
              </a:buClr>
              <a:buSzPts val="1100"/>
              <a:buFont typeface="Arial"/>
              <a:buNone/>
            </a:pPr>
            <a:r>
              <a:rPr lang="en-US" dirty="0"/>
              <a:t>The word ‘bivariate’ is new term in 2023, but it is referencing data that can be listed as ordered pairs (</a:t>
            </a:r>
            <a:r>
              <a:rPr lang="en-US" dirty="0" err="1"/>
              <a:t>x,y</a:t>
            </a:r>
            <a:r>
              <a:rPr lang="en-US" dirty="0"/>
              <a:t>) and plotted on a coordinate plane.  The focus on bivariate data in Algebra 1 is intentional as it will connect to the study of linear and nonlinear functions.</a:t>
            </a:r>
            <a:endParaRPr dirty="0"/>
          </a:p>
        </p:txBody>
      </p:sp>
      <p:sp>
        <p:nvSpPr>
          <p:cNvPr id="693" name="Google Shape;693;g27acffa415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7acffa415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t>Students will continue to use models of data to make predictions.  However, as we explore larger data sets, using technology becomes essential in this exploration.</a:t>
            </a:r>
            <a:endParaRPr/>
          </a:p>
          <a:p>
            <a:pPr marL="0" lvl="0" indent="0" algn="l" rtl="0">
              <a:lnSpc>
                <a:spcPct val="115000"/>
              </a:lnSpc>
              <a:spcBef>
                <a:spcPts val="400"/>
              </a:spcBef>
              <a:spcAft>
                <a:spcPts val="0"/>
              </a:spcAft>
              <a:buClr>
                <a:schemeClr val="dk1"/>
              </a:buClr>
              <a:buSzPts val="1100"/>
              <a:buFont typeface="Arial"/>
              <a:buNone/>
            </a:pPr>
            <a:r>
              <a:rPr lang="en-US"/>
              <a:t>As noted with the previously discussed Function standards, students will be asked to explore the relationships found in data sets in order to correctly select the appropriate model for the data.</a:t>
            </a:r>
            <a:endParaRPr/>
          </a:p>
        </p:txBody>
      </p:sp>
      <p:sp>
        <p:nvSpPr>
          <p:cNvPr id="703" name="Google Shape;703;g27acffa4157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e5fa75be5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2" name="Google Shape;722;g1e5fa75be59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This concludes the presentation on the 2023 Algebra 1 Mathematics Standards of Learning revisions.  It may be helpful to refer back to this presentation as you are using the Overview of Revisions document to plan for instruction.</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Should you have any questions, feel free to contact a member of the Mathematics Team at vdoe.mathematics@doe.virginia.gov.</a:t>
            </a:r>
            <a:endParaRPr b="1">
              <a:solidFill>
                <a:schemeClr val="dk1"/>
              </a:solidFill>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a:solidFill>
                  <a:srgbClr val="000000"/>
                </a:solidFill>
                <a:effectLst/>
                <a:latin typeface="Arial" panose="020B0604020202020204" pitchFamily="34" charset="0"/>
              </a:rPr>
              <a:t>The focus of the 2023 Mathematics Standards of Learning are included in the following slides.</a:t>
            </a:r>
            <a:endParaRPr lang="en-US"/>
          </a:p>
          <a:p>
            <a:pPr marL="0" lvl="0" indent="0" algn="l" rtl="0">
              <a:lnSpc>
                <a:spcPct val="100000"/>
              </a:lnSpc>
              <a:spcBef>
                <a:spcPts val="0"/>
              </a:spcBef>
              <a:spcAft>
                <a:spcPts val="0"/>
              </a:spcAft>
              <a:buSzPts val="1100"/>
              <a:buNone/>
            </a:pPr>
            <a:endParaRPr/>
          </a:p>
        </p:txBody>
      </p:sp>
      <p:sp>
        <p:nvSpPr>
          <p:cNvPr id="205" name="Google Shape;20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5085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a:t>The mathematics standards of learning include challenging mathematics content, reinforce foundational mathematics skills, support the application of mathematical concepts, and build coherently in complexity across grade levels.</a:t>
            </a:r>
          </a:p>
          <a:p>
            <a:pPr marL="457200" marR="0" lvl="0" indent="-228600" algn="l" rtl="0">
              <a:lnSpc>
                <a:spcPct val="100000"/>
              </a:lnSpc>
              <a:spcBef>
                <a:spcPts val="0"/>
              </a:spcBef>
              <a:spcAft>
                <a:spcPts val="0"/>
              </a:spcAft>
              <a:buClr>
                <a:srgbClr val="000000"/>
              </a:buClr>
              <a:buSzPts val="1100"/>
              <a:buFont typeface="Arial"/>
              <a:buNone/>
            </a:pPr>
            <a:endParaRPr lang="en-US"/>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212" name="Google Shape;212;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5352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fontAlgn="base">
              <a:buNone/>
            </a:pPr>
            <a:r>
              <a:rPr lang="en-US" sz="1800" b="0" i="0">
                <a:solidFill>
                  <a:srgbClr val="000000"/>
                </a:solidFill>
                <a:effectLst/>
                <a:latin typeface="Times New Roman" panose="02020603050405020304" pitchFamily="18" charset="0"/>
              </a:rPr>
              <a:t>There are six Guiding Principles included in the Virginia’s 2023 Mathematics Standards of Learning document that represent the values and beliefs upon which the revised standards were created. Preparing Virginia’s students to pursue higher education, to compete in a modern workforce, and to be informed citizens requires rigorous mathematical knowledge and skills. Students must gain an understanding of fundamental ideas in number sense, computation, measurement, geometry, probability, data analysis and statistics, and algebra and functions, and they must develop proficiency in mathematical skills. </a:t>
            </a:r>
            <a:r>
              <a:rPr lang="en-US" sz="1100" b="0" i="0">
                <a:solidFill>
                  <a:srgbClr val="000000"/>
                </a:solidFill>
                <a:effectLst/>
                <a:latin typeface="Times New Roman" panose="02020603050405020304" pitchFamily="18" charset="0"/>
              </a:rPr>
              <a:t>The six guiding principles are as follows:</a:t>
            </a:r>
            <a:endParaRPr lang="en-US" b="0" i="0">
              <a:solidFill>
                <a:srgbClr val="000000"/>
              </a:solidFill>
              <a:effectLst/>
              <a:latin typeface="Segoe UI" panose="020B0502040204020203" pitchFamily="34" charset="0"/>
            </a:endParaRPr>
          </a:p>
          <a:p>
            <a:pPr marL="158750" indent="0" algn="l" rtl="0" fontAlgn="base">
              <a:buNone/>
            </a:pPr>
            <a:endParaRPr lang="en-US" b="0" i="0">
              <a:solidFill>
                <a:srgbClr val="000000"/>
              </a:solidFill>
              <a:effectLst/>
              <a:latin typeface="Segoe UI" panose="020B0502040204020203" pitchFamily="34" charset="0"/>
            </a:endParaRPr>
          </a:p>
          <a:p>
            <a:pPr algn="l" rtl="0" fontAlgn="base">
              <a:buFont typeface="+mj-lt"/>
              <a:buAutoNum type="arabicPeriod"/>
            </a:pPr>
            <a:r>
              <a:rPr lang="en-US" sz="1800" b="1" i="0">
                <a:solidFill>
                  <a:srgbClr val="000000"/>
                </a:solidFill>
                <a:effectLst/>
                <a:latin typeface="Times New Roman" panose="02020603050405020304" pitchFamily="18" charset="0"/>
              </a:rPr>
              <a:t>Raise the Floor; Remove the Ceiling: </a:t>
            </a:r>
            <a:r>
              <a:rPr lang="en-US" sz="1800" b="0" i="0">
                <a:solidFill>
                  <a:srgbClr val="000000"/>
                </a:solidFill>
                <a:effectLst/>
                <a:latin typeface="Times New Roman" panose="02020603050405020304" pitchFamily="18" charset="0"/>
              </a:rPr>
              <a:t> </a:t>
            </a:r>
          </a:p>
          <a:p>
            <a:pPr algn="l" rtl="0" fontAlgn="base">
              <a:buFont typeface="+mj-lt"/>
              <a:buAutoNum type="arabicPeriod" startAt="2"/>
            </a:pPr>
            <a:r>
              <a:rPr lang="en-US" sz="1800" b="1" i="0">
                <a:solidFill>
                  <a:srgbClr val="000000"/>
                </a:solidFill>
                <a:effectLst/>
                <a:latin typeface="Times New Roman" panose="02020603050405020304" pitchFamily="18" charset="0"/>
              </a:rPr>
              <a:t>Ensure Every Student Builds Strong Mathematics Foundational Skills: </a:t>
            </a: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3"/>
            </a:pPr>
            <a:r>
              <a:rPr lang="en-US" sz="1800" b="1" i="0">
                <a:solidFill>
                  <a:srgbClr val="000000"/>
                </a:solidFill>
                <a:effectLst/>
                <a:latin typeface="Times New Roman" panose="02020603050405020304" pitchFamily="18" charset="0"/>
              </a:rPr>
              <a:t>Master Critical Content: </a:t>
            </a: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4"/>
            </a:pPr>
            <a:r>
              <a:rPr lang="en-US" sz="1800" b="1" i="0">
                <a:solidFill>
                  <a:srgbClr val="000000"/>
                </a:solidFill>
                <a:effectLst/>
                <a:latin typeface="Times New Roman" panose="02020603050405020304" pitchFamily="18" charset="0"/>
              </a:rPr>
              <a:t>Integrate Mathematics Across All Content Areas: </a:t>
            </a: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5"/>
            </a:pPr>
            <a:r>
              <a:rPr lang="en-US" sz="1800" b="1" i="0">
                <a:solidFill>
                  <a:srgbClr val="000000"/>
                </a:solidFill>
                <a:effectLst/>
                <a:latin typeface="Times New Roman" panose="02020603050405020304" pitchFamily="18" charset="0"/>
              </a:rPr>
              <a:t>Prepare Teachers to Teach Mathematics Accurately and Effectively: </a:t>
            </a:r>
            <a:r>
              <a:rPr lang="en-US" sz="1800" b="0" i="0">
                <a:solidFill>
                  <a:srgbClr val="000000"/>
                </a:solidFill>
                <a:effectLst/>
                <a:latin typeface="Times New Roman" panose="02020603050405020304" pitchFamily="18" charset="0"/>
              </a:rPr>
              <a:t> </a:t>
            </a:r>
            <a:endParaRPr lang="en-US" sz="1100" b="0" i="0">
              <a:solidFill>
                <a:srgbClr val="000000"/>
              </a:solidFill>
              <a:effectLst/>
              <a:latin typeface="Segoe UI" panose="020B0502040204020203" pitchFamily="34" charset="0"/>
            </a:endParaRPr>
          </a:p>
          <a:p>
            <a:pPr algn="l" rtl="0" fontAlgn="base">
              <a:buFont typeface="+mj-lt"/>
              <a:buAutoNum type="arabicPeriod" startAt="5"/>
            </a:pPr>
            <a:r>
              <a:rPr lang="en-US" sz="1800" b="1" i="0">
                <a:solidFill>
                  <a:srgbClr val="000000"/>
                </a:solidFill>
                <a:effectLst/>
                <a:latin typeface="Times New Roman" panose="02020603050405020304" pitchFamily="18" charset="0"/>
              </a:rPr>
              <a:t>Apply Mathematics to Better Use Technology: </a:t>
            </a:r>
            <a:r>
              <a:rPr lang="en-US" sz="1800" b="0" i="0">
                <a:solidFill>
                  <a:srgbClr val="000000"/>
                </a:solidFill>
                <a:effectLst/>
                <a:latin typeface="Times New Roman" panose="02020603050405020304" pitchFamily="18" charset="0"/>
              </a:rPr>
              <a:t> </a:t>
            </a:r>
          </a:p>
          <a:p>
            <a:pPr marL="158750" indent="0">
              <a:buNone/>
            </a:pPr>
            <a:endParaRPr lang="en-US"/>
          </a:p>
        </p:txBody>
      </p:sp>
    </p:spTree>
    <p:extLst>
      <p:ext uri="{BB962C8B-B14F-4D97-AF65-F5344CB8AC3E}">
        <p14:creationId xmlns:p14="http://schemas.microsoft.com/office/powerpoint/2010/main" val="1537543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3" name="Google Shape;24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sz="1200"/>
              <a:t>The 2023 Mathematics Standards of Learning </a:t>
            </a:r>
            <a:r>
              <a:rPr lang="en-US" sz="1800">
                <a:solidFill>
                  <a:srgbClr val="000000"/>
                </a:solidFill>
                <a:effectLst/>
                <a:latin typeface="Times New Roman" panose="02020603050405020304" pitchFamily="18" charset="0"/>
                <a:ea typeface="Calibri" panose="020F0502020204030204" pitchFamily="34" charset="0"/>
              </a:rPr>
              <a:t>foster the application of the five mathematical process goals including reasoning, communication, problem solving, connections, and representation, and set students up to recognize and see mathematics in real-world applications.  These processes support students in building understanding of mathematics.</a:t>
            </a:r>
            <a:endParaRPr lang="en-US" sz="1200"/>
          </a:p>
          <a:p>
            <a:pPr marL="457200" marR="0" lvl="0" indent="-228600" algn="l" rtl="0">
              <a:lnSpc>
                <a:spcPct val="100000"/>
              </a:lnSpc>
              <a:spcBef>
                <a:spcPts val="0"/>
              </a:spcBef>
              <a:spcAft>
                <a:spcPts val="0"/>
              </a:spcAft>
              <a:buClr>
                <a:srgbClr val="000000"/>
              </a:buClr>
              <a:buSzPts val="1100"/>
              <a:buFont typeface="Arial"/>
              <a:buNone/>
            </a:pPr>
            <a:endParaRPr sz="1200"/>
          </a:p>
        </p:txBody>
      </p:sp>
      <p:sp>
        <p:nvSpPr>
          <p:cNvPr id="244" name="Google Shape;244;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7610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Virginia Department of Education documents supporting the transition to the 2023 Mathematics Standards of Learning will now be shared. </a:t>
            </a:r>
            <a:endParaRPr/>
          </a:p>
        </p:txBody>
      </p:sp>
      <p:sp>
        <p:nvSpPr>
          <p:cNvPr id="182" name="Google Shape;1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246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The 2023 Mathematics Standards of Learning Document includes the standards and the knowledge and skills associated with each standard. This slide shows an example from the Grade XX Standards Document.</a:t>
            </a:r>
          </a:p>
          <a:p>
            <a:endParaRPr lang="en-US"/>
          </a:p>
        </p:txBody>
      </p:sp>
    </p:spTree>
    <p:extLst>
      <p:ext uri="{BB962C8B-B14F-4D97-AF65-F5344CB8AC3E}">
        <p14:creationId xmlns:p14="http://schemas.microsoft.com/office/powerpoint/2010/main" val="1347354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bg>
      <p:bgPr>
        <a:gradFill>
          <a:gsLst>
            <a:gs pos="0">
              <a:srgbClr val="3E588E"/>
            </a:gs>
            <a:gs pos="50000">
              <a:srgbClr val="1D417D"/>
            </a:gs>
            <a:gs pos="100000">
              <a:srgbClr val="003064"/>
            </a:gs>
          </a:gsLst>
          <a:lin ang="5400012" scaled="0"/>
        </a:gradFill>
        <a:effectLst/>
      </p:bgPr>
    </p:bg>
    <p:spTree>
      <p:nvGrpSpPr>
        <p:cNvPr id="1" name="Shape 11"/>
        <p:cNvGrpSpPr/>
        <p:nvPr/>
      </p:nvGrpSpPr>
      <p:grpSpPr>
        <a:xfrm>
          <a:off x="0" y="0"/>
          <a:ext cx="0" cy="0"/>
          <a:chOff x="0" y="0"/>
          <a:chExt cx="0" cy="0"/>
        </a:xfrm>
      </p:grpSpPr>
      <p:sp>
        <p:nvSpPr>
          <p:cNvPr id="12" name="Google Shape;12;p20"/>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20"/>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4" name="Google Shape;14;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 name="Google Shape;15;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20"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 name="Google Shape;18;p20"/>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3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accent3"/>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75" name="Google Shape;75;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31"/>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31"/>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85"/>
        <p:cNvGrpSpPr/>
        <p:nvPr/>
      </p:nvGrpSpPr>
      <p:grpSpPr>
        <a:xfrm>
          <a:off x="0" y="0"/>
          <a:ext cx="0" cy="0"/>
          <a:chOff x="0" y="0"/>
          <a:chExt cx="0" cy="0"/>
        </a:xfrm>
      </p:grpSpPr>
      <p:sp>
        <p:nvSpPr>
          <p:cNvPr id="86" name="Google Shape;86;p32"/>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32"/>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8" name="Google Shape;88;p3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32"/>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0" name="Google Shape;90;p3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4"/>
        <p:cNvGrpSpPr/>
        <p:nvPr/>
      </p:nvGrpSpPr>
      <p:grpSpPr>
        <a:xfrm>
          <a:off x="0" y="0"/>
          <a:ext cx="0" cy="0"/>
          <a:chOff x="0" y="0"/>
          <a:chExt cx="0" cy="0"/>
        </a:xfrm>
      </p:grpSpPr>
      <p:sp>
        <p:nvSpPr>
          <p:cNvPr id="95" name="Google Shape;95;p3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3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SzPts val="2400"/>
              <a:buChar char="•"/>
              <a:defRPr sz="2400"/>
            </a:lvl1pPr>
            <a:lvl2pPr marL="914400" lvl="1" indent="-361950" algn="l">
              <a:lnSpc>
                <a:spcPct val="90000"/>
              </a:lnSpc>
              <a:spcBef>
                <a:spcPts val="400"/>
              </a:spcBef>
              <a:spcAft>
                <a:spcPts val="0"/>
              </a:spcAft>
              <a:buSzPts val="2100"/>
              <a:buChar char="-"/>
              <a:defRPr sz="2100"/>
            </a:lvl2pPr>
            <a:lvl3pPr marL="1371600" lvl="2" indent="-304800" algn="l">
              <a:lnSpc>
                <a:spcPct val="90000"/>
              </a:lnSpc>
              <a:spcBef>
                <a:spcPts val="400"/>
              </a:spcBef>
              <a:spcAft>
                <a:spcPts val="0"/>
              </a:spcAft>
              <a:buSzPts val="1200"/>
              <a:buChar char="o"/>
              <a:defRPr sz="1800"/>
            </a:lvl3pPr>
            <a:lvl4pPr marL="1828800" lvl="3" indent="-323850" algn="l">
              <a:lnSpc>
                <a:spcPct val="90000"/>
              </a:lnSpc>
              <a:spcBef>
                <a:spcPts val="400"/>
              </a:spcBef>
              <a:spcAft>
                <a:spcPts val="0"/>
              </a:spcAft>
              <a:buSzPts val="1500"/>
              <a:buChar char="•"/>
              <a:defRPr sz="1500"/>
            </a:lvl4pPr>
            <a:lvl5pPr marL="2286000" lvl="4" indent="-323850" algn="l">
              <a:lnSpc>
                <a:spcPct val="9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7" name="Google Shape;97;p3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8" name="Google Shape;98;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
        <p:cNvGrpSpPr/>
        <p:nvPr/>
      </p:nvGrpSpPr>
      <p:grpSpPr>
        <a:xfrm>
          <a:off x="0" y="0"/>
          <a:ext cx="0" cy="0"/>
          <a:chOff x="0" y="0"/>
          <a:chExt cx="0" cy="0"/>
        </a:xfrm>
      </p:grpSpPr>
      <p:sp>
        <p:nvSpPr>
          <p:cNvPr id="102" name="Google Shape;102;p3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 name="Google Shape;103;p34"/>
          <p:cNvSpPr>
            <a:spLocks noGrp="1"/>
          </p:cNvSpPr>
          <p:nvPr>
            <p:ph type="pic" idx="2"/>
          </p:nvPr>
        </p:nvSpPr>
        <p:spPr>
          <a:xfrm>
            <a:off x="3887391" y="740569"/>
            <a:ext cx="4629300" cy="3655200"/>
          </a:xfrm>
          <a:prstGeom prst="rect">
            <a:avLst/>
          </a:prstGeom>
          <a:noFill/>
          <a:ln>
            <a:noFill/>
          </a:ln>
        </p:spPr>
      </p:sp>
      <p:sp>
        <p:nvSpPr>
          <p:cNvPr id="104" name="Google Shape;104;p3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5" name="Google Shape;105;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8"/>
        <p:cNvGrpSpPr/>
        <p:nvPr/>
      </p:nvGrpSpPr>
      <p:grpSpPr>
        <a:xfrm>
          <a:off x="0" y="0"/>
          <a:ext cx="0" cy="0"/>
          <a:chOff x="0" y="0"/>
          <a:chExt cx="0" cy="0"/>
        </a:xfrm>
      </p:grpSpPr>
      <p:sp>
        <p:nvSpPr>
          <p:cNvPr id="109" name="Google Shape;109;p3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35"/>
          <p:cNvSpPr>
            <a:spLocks noGrp="1"/>
          </p:cNvSpPr>
          <p:nvPr>
            <p:ph type="pic" idx="2"/>
          </p:nvPr>
        </p:nvSpPr>
        <p:spPr>
          <a:xfrm>
            <a:off x="3887391" y="740569"/>
            <a:ext cx="4629300" cy="1694400"/>
          </a:xfrm>
          <a:prstGeom prst="rect">
            <a:avLst/>
          </a:prstGeom>
          <a:noFill/>
          <a:ln>
            <a:noFill/>
          </a:ln>
        </p:spPr>
      </p:sp>
      <p:sp>
        <p:nvSpPr>
          <p:cNvPr id="111" name="Google Shape;111;p3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2" name="Google Shape;112;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35"/>
          <p:cNvSpPr>
            <a:spLocks noGrp="1"/>
          </p:cNvSpPr>
          <p:nvPr>
            <p:ph type="pic" idx="3"/>
          </p:nvPr>
        </p:nvSpPr>
        <p:spPr>
          <a:xfrm>
            <a:off x="3887391" y="2588632"/>
            <a:ext cx="2227800" cy="1694400"/>
          </a:xfrm>
          <a:prstGeom prst="rect">
            <a:avLst/>
          </a:prstGeom>
          <a:noFill/>
          <a:ln>
            <a:noFill/>
          </a:ln>
        </p:spPr>
      </p:sp>
      <p:sp>
        <p:nvSpPr>
          <p:cNvPr id="116" name="Google Shape;116;p35"/>
          <p:cNvSpPr>
            <a:spLocks noGrp="1"/>
          </p:cNvSpPr>
          <p:nvPr>
            <p:ph type="pic" idx="4"/>
          </p:nvPr>
        </p:nvSpPr>
        <p:spPr>
          <a:xfrm>
            <a:off x="6287691" y="2588631"/>
            <a:ext cx="2227800" cy="16944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7"/>
        <p:cNvGrpSpPr/>
        <p:nvPr/>
      </p:nvGrpSpPr>
      <p:grpSpPr>
        <a:xfrm>
          <a:off x="0" y="0"/>
          <a:ext cx="0" cy="0"/>
          <a:chOff x="0" y="0"/>
          <a:chExt cx="0" cy="0"/>
        </a:xfrm>
      </p:grpSpPr>
      <p:sp>
        <p:nvSpPr>
          <p:cNvPr id="118" name="Google Shape;118;p36"/>
          <p:cNvSpPr txBox="1">
            <a:spLocks noGrp="1"/>
          </p:cNvSpPr>
          <p:nvPr>
            <p:ph type="ctrTitle"/>
          </p:nvPr>
        </p:nvSpPr>
        <p:spPr>
          <a:xfrm>
            <a:off x="628651"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36"/>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20" name="Google Shape;120;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123"/>
        <p:cNvGrpSpPr/>
        <p:nvPr/>
      </p:nvGrpSpPr>
      <p:grpSpPr>
        <a:xfrm>
          <a:off x="0" y="0"/>
          <a:ext cx="0" cy="0"/>
          <a:chOff x="0" y="0"/>
          <a:chExt cx="0" cy="0"/>
        </a:xfrm>
      </p:grpSpPr>
      <p:sp>
        <p:nvSpPr>
          <p:cNvPr id="124" name="Google Shape;124;p37"/>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p37"/>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26" name="Google Shape;126;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 name="Google Shape;128;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37"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0" name="Google Shape;130;p37"/>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12" scaled="0"/>
        </a:gradFill>
        <a:effectLst/>
      </p:bgPr>
    </p:bg>
    <p:spTree>
      <p:nvGrpSpPr>
        <p:cNvPr id="1" name="Shape 131"/>
        <p:cNvGrpSpPr/>
        <p:nvPr/>
      </p:nvGrpSpPr>
      <p:grpSpPr>
        <a:xfrm>
          <a:off x="0" y="0"/>
          <a:ext cx="0" cy="0"/>
          <a:chOff x="0" y="0"/>
          <a:chExt cx="0" cy="0"/>
        </a:xfrm>
      </p:grpSpPr>
      <p:sp>
        <p:nvSpPr>
          <p:cNvPr id="132" name="Google Shape;132;p38"/>
          <p:cNvSpPr txBox="1">
            <a:spLocks noGrp="1"/>
          </p:cNvSpPr>
          <p:nvPr>
            <p:ph type="ctrTitle"/>
          </p:nvPr>
        </p:nvSpPr>
        <p:spPr>
          <a:xfrm>
            <a:off x="628650"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38"/>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34" name="Google Shape;134;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37"/>
        <p:cNvGrpSpPr/>
        <p:nvPr/>
      </p:nvGrpSpPr>
      <p:grpSpPr>
        <a:xfrm>
          <a:off x="0" y="0"/>
          <a:ext cx="0" cy="0"/>
          <a:chOff x="0" y="0"/>
          <a:chExt cx="0" cy="0"/>
        </a:xfrm>
      </p:grpSpPr>
      <p:sp>
        <p:nvSpPr>
          <p:cNvPr id="138" name="Google Shape;138;p39"/>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39"/>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p39"/>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24"/>
          <p:cNvSpPr txBox="1">
            <a:spLocks noGrp="1"/>
          </p:cNvSpPr>
          <p:nvPr>
            <p:ph type="title"/>
          </p:nvPr>
        </p:nvSpPr>
        <p:spPr>
          <a:xfrm>
            <a:off x="0" y="1"/>
            <a:ext cx="9144000" cy="992981"/>
          </a:xfrm>
          <a:prstGeom prst="rect">
            <a:avLst/>
          </a:prstGeom>
          <a:solidFill>
            <a:schemeClr val="dk1"/>
          </a:solid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lt1"/>
              </a:buClr>
              <a:buSzPts val="4800"/>
              <a:buFont typeface="Georgia"/>
              <a:buNone/>
              <a:defRPr sz="3600" cap="small">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24"/>
          <p:cNvSpPr txBox="1">
            <a:spLocks noGrp="1"/>
          </p:cNvSpPr>
          <p:nvPr>
            <p:ph type="body" idx="1"/>
          </p:nvPr>
        </p:nvSpPr>
        <p:spPr>
          <a:xfrm>
            <a:off x="628650" y="1094198"/>
            <a:ext cx="7886700" cy="35385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02894" algn="l">
              <a:lnSpc>
                <a:spcPct val="90000"/>
              </a:lnSpc>
              <a:spcBef>
                <a:spcPts val="375"/>
              </a:spcBef>
              <a:spcAft>
                <a:spcPts val="0"/>
              </a:spcAft>
              <a:buSzPts val="1170"/>
              <a:buChar char="o"/>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4"/>
        <p:cNvGrpSpPr/>
        <p:nvPr/>
      </p:nvGrpSpPr>
      <p:grpSpPr>
        <a:xfrm>
          <a:off x="0" y="0"/>
          <a:ext cx="0" cy="0"/>
          <a:chOff x="0" y="0"/>
          <a:chExt cx="0" cy="0"/>
        </a:xfrm>
      </p:grpSpPr>
      <p:sp>
        <p:nvSpPr>
          <p:cNvPr id="145" name="Google Shape;145;p40"/>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40"/>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7" name="Google Shape;147;p4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40"/>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9" name="Google Shape;149;p4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0" name="Google Shape;150;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2" name="Google Shape;152;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153"/>
        <p:cNvGrpSpPr/>
        <p:nvPr/>
      </p:nvGrpSpPr>
      <p:grpSpPr>
        <a:xfrm>
          <a:off x="0" y="0"/>
          <a:ext cx="0" cy="0"/>
          <a:chOff x="0" y="0"/>
          <a:chExt cx="0" cy="0"/>
        </a:xfrm>
      </p:grpSpPr>
      <p:sp>
        <p:nvSpPr>
          <p:cNvPr id="154" name="Google Shape;154;p41"/>
          <p:cNvSpPr txBox="1">
            <a:spLocks noGrp="1"/>
          </p:cNvSpPr>
          <p:nvPr>
            <p:ph type="subTitle" idx="1"/>
          </p:nvPr>
        </p:nvSpPr>
        <p:spPr>
          <a:xfrm>
            <a:off x="1371600" y="1733554"/>
            <a:ext cx="6400800" cy="13143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chemeClr val="dk1"/>
              </a:buClr>
              <a:buSzPts val="3200"/>
              <a:buNone/>
              <a:defRPr i="1">
                <a:solidFill>
                  <a:schemeClr val="dk1"/>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55" name="Google Shape;155;p41" title="Virginia Department of Education logo"/>
          <p:cNvPicPr preferRelativeResize="0"/>
          <p:nvPr/>
        </p:nvPicPr>
        <p:blipFill rotWithShape="1">
          <a:blip r:embed="rId2">
            <a:alphaModFix/>
          </a:blip>
          <a:srcRect/>
          <a:stretch/>
        </p:blipFill>
        <p:spPr>
          <a:xfrm>
            <a:off x="7562773" y="3826787"/>
            <a:ext cx="1471155" cy="635080"/>
          </a:xfrm>
          <a:prstGeom prst="rect">
            <a:avLst/>
          </a:prstGeom>
          <a:noFill/>
          <a:ln>
            <a:noFill/>
          </a:ln>
        </p:spPr>
      </p:pic>
      <p:sp>
        <p:nvSpPr>
          <p:cNvPr id="156" name="Google Shape;156;p41"/>
          <p:cNvSpPr txBox="1">
            <a:spLocks noGrp="1"/>
          </p:cNvSpPr>
          <p:nvPr>
            <p:ph type="title"/>
          </p:nvPr>
        </p:nvSpPr>
        <p:spPr>
          <a:xfrm>
            <a:off x="9418" y="0"/>
            <a:ext cx="9144000" cy="857400"/>
          </a:xfrm>
          <a:prstGeom prst="rect">
            <a:avLst/>
          </a:prstGeom>
          <a:solidFill>
            <a:schemeClr val="dk1"/>
          </a:solidFill>
          <a:ln>
            <a:noFill/>
          </a:ln>
        </p:spPr>
        <p:txBody>
          <a:bodyPr spcFirstLastPara="1" wrap="square" lIns="91425" tIns="45700" rIns="91425" bIns="45700" anchor="t" anchorCtr="0">
            <a:normAutofit/>
          </a:bodyPr>
          <a:lstStyle>
            <a:lvl1pPr marR="0" lvl="0"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3"/>
        <p:cNvGrpSpPr/>
        <p:nvPr/>
      </p:nvGrpSpPr>
      <p:grpSpPr>
        <a:xfrm>
          <a:off x="0" y="0"/>
          <a:ext cx="0" cy="0"/>
          <a:chOff x="0" y="0"/>
          <a:chExt cx="0" cy="0"/>
        </a:xfrm>
      </p:grpSpPr>
      <p:sp>
        <p:nvSpPr>
          <p:cNvPr id="164" name="Google Shape;164;g278f73fde58_0_204"/>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rtl="0">
              <a:lnSpc>
                <a:spcPct val="90000"/>
              </a:lnSpc>
              <a:spcBef>
                <a:spcPts val="0"/>
              </a:spcBef>
              <a:spcAft>
                <a:spcPts val="0"/>
              </a:spcAft>
              <a:buClr>
                <a:schemeClr val="lt1"/>
              </a:buClr>
              <a:buSzPts val="3600"/>
              <a:buFont typeface="Georgia"/>
              <a:buNone/>
              <a:defRPr sz="3600" cap="small">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5" name="Google Shape;165;g278f73fde58_0_20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6" name="Google Shape;166;g278f73fde58_0_20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7" name="Google Shape;167;g278f73fde58_0_20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8" name="Google Shape;168;g278f73fde58_0_204"/>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285750" algn="l" rtl="0">
              <a:lnSpc>
                <a:spcPct val="90000"/>
              </a:lnSpc>
              <a:spcBef>
                <a:spcPts val="400"/>
              </a:spcBef>
              <a:spcAft>
                <a:spcPts val="0"/>
              </a:spcAft>
              <a:buSzPts val="900"/>
              <a:buChar char="o"/>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169"/>
        <p:cNvGrpSpPr/>
        <p:nvPr/>
      </p:nvGrpSpPr>
      <p:grpSpPr>
        <a:xfrm>
          <a:off x="0" y="0"/>
          <a:ext cx="0" cy="0"/>
          <a:chOff x="0" y="0"/>
          <a:chExt cx="0" cy="0"/>
        </a:xfrm>
      </p:grpSpPr>
      <p:sp>
        <p:nvSpPr>
          <p:cNvPr id="170" name="Google Shape;170;g278f73fde58_0_21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4500"/>
              <a:buFont typeface="Georgia"/>
              <a:buNone/>
              <a:defRPr sz="45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1" name="Google Shape;171;g278f73fde58_0_21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FA3"/>
                </a:solidFill>
              </a:defRPr>
            </a:lvl2pPr>
            <a:lvl3pPr marL="1371600" lvl="2" indent="-228600" algn="l" rtl="0">
              <a:lnSpc>
                <a:spcPct val="90000"/>
              </a:lnSpc>
              <a:spcBef>
                <a:spcPts val="400"/>
              </a:spcBef>
              <a:spcAft>
                <a:spcPts val="0"/>
              </a:spcAft>
              <a:buSzPts val="900"/>
              <a:buNone/>
              <a:defRPr sz="1400">
                <a:solidFill>
                  <a:srgbClr val="888FA3"/>
                </a:solidFill>
              </a:defRPr>
            </a:lvl3pPr>
            <a:lvl4pPr marL="1828800" lvl="3" indent="-228600" algn="l" rtl="0">
              <a:lnSpc>
                <a:spcPct val="90000"/>
              </a:lnSpc>
              <a:spcBef>
                <a:spcPts val="400"/>
              </a:spcBef>
              <a:spcAft>
                <a:spcPts val="0"/>
              </a:spcAft>
              <a:buSzPts val="1200"/>
              <a:buNone/>
              <a:defRPr sz="1200">
                <a:solidFill>
                  <a:srgbClr val="888FA3"/>
                </a:solidFill>
              </a:defRPr>
            </a:lvl4pPr>
            <a:lvl5pPr marL="2286000" lvl="4" indent="-228600" algn="l" rtl="0">
              <a:lnSpc>
                <a:spcPct val="90000"/>
              </a:lnSpc>
              <a:spcBef>
                <a:spcPts val="400"/>
              </a:spcBef>
              <a:spcAft>
                <a:spcPts val="0"/>
              </a:spcAft>
              <a:buSzPts val="1200"/>
              <a:buNone/>
              <a:defRPr sz="1200">
                <a:solidFill>
                  <a:srgbClr val="888FA3"/>
                </a:solidFill>
              </a:defRPr>
            </a:lvl5pPr>
            <a:lvl6pPr marL="2743200" lvl="5" indent="-228600" algn="l" rtl="0">
              <a:lnSpc>
                <a:spcPct val="90000"/>
              </a:lnSpc>
              <a:spcBef>
                <a:spcPts val="400"/>
              </a:spcBef>
              <a:spcAft>
                <a:spcPts val="0"/>
              </a:spcAft>
              <a:buClr>
                <a:srgbClr val="888FA3"/>
              </a:buClr>
              <a:buSzPts val="1200"/>
              <a:buNone/>
              <a:defRPr sz="1200">
                <a:solidFill>
                  <a:srgbClr val="888FA3"/>
                </a:solidFill>
              </a:defRPr>
            </a:lvl6pPr>
            <a:lvl7pPr marL="3200400" lvl="6" indent="-228600" algn="l" rtl="0">
              <a:lnSpc>
                <a:spcPct val="90000"/>
              </a:lnSpc>
              <a:spcBef>
                <a:spcPts val="400"/>
              </a:spcBef>
              <a:spcAft>
                <a:spcPts val="0"/>
              </a:spcAft>
              <a:buClr>
                <a:srgbClr val="888FA3"/>
              </a:buClr>
              <a:buSzPts val="1200"/>
              <a:buNone/>
              <a:defRPr sz="1200">
                <a:solidFill>
                  <a:srgbClr val="888FA3"/>
                </a:solidFill>
              </a:defRPr>
            </a:lvl7pPr>
            <a:lvl8pPr marL="3657600" lvl="7" indent="-228600" algn="l" rtl="0">
              <a:lnSpc>
                <a:spcPct val="90000"/>
              </a:lnSpc>
              <a:spcBef>
                <a:spcPts val="400"/>
              </a:spcBef>
              <a:spcAft>
                <a:spcPts val="0"/>
              </a:spcAft>
              <a:buClr>
                <a:srgbClr val="888FA3"/>
              </a:buClr>
              <a:buSzPts val="1200"/>
              <a:buNone/>
              <a:defRPr sz="1200">
                <a:solidFill>
                  <a:srgbClr val="888FA3"/>
                </a:solidFill>
              </a:defRPr>
            </a:lvl8pPr>
            <a:lvl9pPr marL="4114800" lvl="8" indent="-228600" algn="l" rtl="0">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172" name="Google Shape;172;g278f73fde58_0_2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3" name="Google Shape;173;g278f73fde58_0_2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4" name="Google Shape;174;g278f73fde58_0_2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175"/>
        <p:cNvGrpSpPr/>
        <p:nvPr/>
      </p:nvGrpSpPr>
      <p:grpSpPr>
        <a:xfrm>
          <a:off x="0" y="0"/>
          <a:ext cx="0" cy="0"/>
          <a:chOff x="0" y="0"/>
          <a:chExt cx="0" cy="0"/>
        </a:xfrm>
      </p:grpSpPr>
      <p:sp>
        <p:nvSpPr>
          <p:cNvPr id="176" name="Google Shape;176;g278f73fde58_0_2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7" name="Google Shape;177;g278f73fde58_0_2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8" name="Google Shape;178;g278f73fde58_0_2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9" name="Google Shape;179;g278f73fde58_0_2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0"/>
        <p:cNvGrpSpPr/>
        <p:nvPr/>
      </p:nvGrpSpPr>
      <p:grpSpPr>
        <a:xfrm>
          <a:off x="0" y="0"/>
          <a:ext cx="0" cy="0"/>
          <a:chOff x="0" y="0"/>
          <a:chExt cx="0" cy="0"/>
        </a:xfrm>
      </p:grpSpPr>
      <p:sp>
        <p:nvSpPr>
          <p:cNvPr id="181" name="Google Shape;181;g278f73fde58_0_221"/>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82" name="Google Shape;182;g278f73fde58_0_221"/>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lvl1pPr marL="457200" lvl="0" indent="-330200" algn="l" rtl="0">
              <a:lnSpc>
                <a:spcPct val="115000"/>
              </a:lnSpc>
              <a:spcBef>
                <a:spcPts val="0"/>
              </a:spcBef>
              <a:spcAft>
                <a:spcPts val="0"/>
              </a:spcAft>
              <a:buSzPts val="1600"/>
              <a:buChar char="●"/>
              <a:defRPr/>
            </a:lvl1pPr>
            <a:lvl2pPr marL="914400" lvl="1" indent="-330200" algn="l" rtl="0">
              <a:lnSpc>
                <a:spcPct val="115000"/>
              </a:lnSpc>
              <a:spcBef>
                <a:spcPts val="1600"/>
              </a:spcBef>
              <a:spcAft>
                <a:spcPts val="0"/>
              </a:spcAft>
              <a:buSzPts val="16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83" name="Google Shape;183;g278f73fde58_0_2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4"/>
        <p:cNvGrpSpPr/>
        <p:nvPr/>
      </p:nvGrpSpPr>
      <p:grpSpPr>
        <a:xfrm>
          <a:off x="0" y="0"/>
          <a:ext cx="0" cy="0"/>
          <a:chOff x="0" y="0"/>
          <a:chExt cx="0" cy="0"/>
        </a:xfrm>
      </p:grpSpPr>
      <p:sp>
        <p:nvSpPr>
          <p:cNvPr id="185" name="Google Shape;185;g278f73fde58_0_225"/>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Georgia"/>
              <a:buNone/>
              <a:defRPr sz="4500" cap="small"/>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6" name="Google Shape;186;g278f73fde58_0_225"/>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800"/>
              </a:spcBef>
              <a:spcAft>
                <a:spcPts val="0"/>
              </a:spcAft>
              <a:buSzPts val="1800"/>
              <a:buNone/>
              <a:defRPr sz="1800"/>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9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87" name="Google Shape;187;g278f73fde58_0_2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8" name="Google Shape;188;g278f73fde58_0_2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9" name="Google Shape;189;g278f73fde58_0_2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90" name="Google Shape;190;g278f73fde58_0_225" descr="VDOE Logo"/>
          <p:cNvSpPr/>
          <p:nvPr/>
        </p:nvSpPr>
        <p:spPr>
          <a:xfrm>
            <a:off x="1515526" y="689653"/>
            <a:ext cx="8170500" cy="4453800"/>
          </a:xfrm>
          <a:prstGeom prst="rect">
            <a:avLst/>
          </a:prstGeom>
          <a:blipFill rotWithShape="1">
            <a:blip r:embed="rId2">
              <a:alphaModFix amt="20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1" name="Google Shape;191;g278f73fde58_0_225"/>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dk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2"/>
        <p:cNvGrpSpPr/>
        <p:nvPr/>
      </p:nvGrpSpPr>
      <p:grpSpPr>
        <a:xfrm>
          <a:off x="0" y="0"/>
          <a:ext cx="0" cy="0"/>
          <a:chOff x="0" y="0"/>
          <a:chExt cx="0" cy="0"/>
        </a:xfrm>
      </p:grpSpPr>
      <p:sp>
        <p:nvSpPr>
          <p:cNvPr id="193" name="Google Shape;193;g278f73fde58_0_23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Georgia"/>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4" name="Google Shape;194;g278f73fde58_0_233"/>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800"/>
              <a:buNone/>
              <a:defRPr sz="1800">
                <a:solidFill>
                  <a:schemeClr val="accent3"/>
                </a:solidFill>
              </a:defRPr>
            </a:lvl1pPr>
            <a:lvl2pPr marL="914400" lvl="1" indent="-228600" algn="l" rtl="0">
              <a:lnSpc>
                <a:spcPct val="90000"/>
              </a:lnSpc>
              <a:spcBef>
                <a:spcPts val="400"/>
              </a:spcBef>
              <a:spcAft>
                <a:spcPts val="0"/>
              </a:spcAft>
              <a:buSzPts val="1500"/>
              <a:buNone/>
              <a:defRPr sz="1500">
                <a:solidFill>
                  <a:srgbClr val="888FA3"/>
                </a:solidFill>
              </a:defRPr>
            </a:lvl2pPr>
            <a:lvl3pPr marL="1371600" lvl="2" indent="-228600" algn="l" rtl="0">
              <a:lnSpc>
                <a:spcPct val="90000"/>
              </a:lnSpc>
              <a:spcBef>
                <a:spcPts val="400"/>
              </a:spcBef>
              <a:spcAft>
                <a:spcPts val="0"/>
              </a:spcAft>
              <a:buSzPts val="900"/>
              <a:buNone/>
              <a:defRPr sz="1400">
                <a:solidFill>
                  <a:srgbClr val="888FA3"/>
                </a:solidFill>
              </a:defRPr>
            </a:lvl3pPr>
            <a:lvl4pPr marL="1828800" lvl="3" indent="-228600" algn="l" rtl="0">
              <a:lnSpc>
                <a:spcPct val="90000"/>
              </a:lnSpc>
              <a:spcBef>
                <a:spcPts val="400"/>
              </a:spcBef>
              <a:spcAft>
                <a:spcPts val="0"/>
              </a:spcAft>
              <a:buSzPts val="1200"/>
              <a:buNone/>
              <a:defRPr sz="1200">
                <a:solidFill>
                  <a:srgbClr val="888FA3"/>
                </a:solidFill>
              </a:defRPr>
            </a:lvl4pPr>
            <a:lvl5pPr marL="2286000" lvl="4" indent="-228600" algn="l" rtl="0">
              <a:lnSpc>
                <a:spcPct val="90000"/>
              </a:lnSpc>
              <a:spcBef>
                <a:spcPts val="400"/>
              </a:spcBef>
              <a:spcAft>
                <a:spcPts val="0"/>
              </a:spcAft>
              <a:buSzPts val="1200"/>
              <a:buNone/>
              <a:defRPr sz="1200">
                <a:solidFill>
                  <a:srgbClr val="888FA3"/>
                </a:solidFill>
              </a:defRPr>
            </a:lvl5pPr>
            <a:lvl6pPr marL="2743200" lvl="5" indent="-228600" algn="l" rtl="0">
              <a:lnSpc>
                <a:spcPct val="90000"/>
              </a:lnSpc>
              <a:spcBef>
                <a:spcPts val="400"/>
              </a:spcBef>
              <a:spcAft>
                <a:spcPts val="0"/>
              </a:spcAft>
              <a:buClr>
                <a:srgbClr val="888FA3"/>
              </a:buClr>
              <a:buSzPts val="1200"/>
              <a:buNone/>
              <a:defRPr sz="1200">
                <a:solidFill>
                  <a:srgbClr val="888FA3"/>
                </a:solidFill>
              </a:defRPr>
            </a:lvl6pPr>
            <a:lvl7pPr marL="3200400" lvl="6" indent="-228600" algn="l" rtl="0">
              <a:lnSpc>
                <a:spcPct val="90000"/>
              </a:lnSpc>
              <a:spcBef>
                <a:spcPts val="400"/>
              </a:spcBef>
              <a:spcAft>
                <a:spcPts val="0"/>
              </a:spcAft>
              <a:buClr>
                <a:srgbClr val="888FA3"/>
              </a:buClr>
              <a:buSzPts val="1200"/>
              <a:buNone/>
              <a:defRPr sz="1200">
                <a:solidFill>
                  <a:srgbClr val="888FA3"/>
                </a:solidFill>
              </a:defRPr>
            </a:lvl7pPr>
            <a:lvl8pPr marL="3657600" lvl="7" indent="-228600" algn="l" rtl="0">
              <a:lnSpc>
                <a:spcPct val="90000"/>
              </a:lnSpc>
              <a:spcBef>
                <a:spcPts val="400"/>
              </a:spcBef>
              <a:spcAft>
                <a:spcPts val="0"/>
              </a:spcAft>
              <a:buClr>
                <a:srgbClr val="888FA3"/>
              </a:buClr>
              <a:buSzPts val="1200"/>
              <a:buNone/>
              <a:defRPr sz="1200">
                <a:solidFill>
                  <a:srgbClr val="888FA3"/>
                </a:solidFill>
              </a:defRPr>
            </a:lvl8pPr>
            <a:lvl9pPr marL="4114800" lvl="8" indent="-228600" algn="l" rtl="0">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195" name="Google Shape;195;g278f73fde58_0_2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6" name="Google Shape;196;g278f73fde58_0_2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7" name="Google Shape;197;g278f73fde58_0_2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98"/>
        <p:cNvGrpSpPr/>
        <p:nvPr/>
      </p:nvGrpSpPr>
      <p:grpSpPr>
        <a:xfrm>
          <a:off x="0" y="0"/>
          <a:ext cx="0" cy="0"/>
          <a:chOff x="0" y="0"/>
          <a:chExt cx="0" cy="0"/>
        </a:xfrm>
      </p:grpSpPr>
      <p:sp>
        <p:nvSpPr>
          <p:cNvPr id="199" name="Google Shape;199;g278f73fde58_0_239"/>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rtl="0">
              <a:lnSpc>
                <a:spcPct val="90000"/>
              </a:lnSpc>
              <a:spcBef>
                <a:spcPts val="0"/>
              </a:spcBef>
              <a:spcAft>
                <a:spcPts val="0"/>
              </a:spcAft>
              <a:buClr>
                <a:schemeClr val="lt1"/>
              </a:buClr>
              <a:buSzPts val="3600"/>
              <a:buFont typeface="Georgia"/>
              <a:buNone/>
              <a:defRPr sz="3600" cap="small">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0" name="Google Shape;200;g278f73fde58_0_239"/>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285750" algn="l" rtl="0">
              <a:lnSpc>
                <a:spcPct val="90000"/>
              </a:lnSpc>
              <a:spcBef>
                <a:spcPts val="400"/>
              </a:spcBef>
              <a:spcAft>
                <a:spcPts val="0"/>
              </a:spcAft>
              <a:buSzPts val="900"/>
              <a:buChar char="o"/>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1" name="Google Shape;201;g278f73fde58_0_239"/>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285750" algn="l" rtl="0">
              <a:lnSpc>
                <a:spcPct val="90000"/>
              </a:lnSpc>
              <a:spcBef>
                <a:spcPts val="400"/>
              </a:spcBef>
              <a:spcAft>
                <a:spcPts val="0"/>
              </a:spcAft>
              <a:buSzPts val="900"/>
              <a:buChar char="o"/>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2" name="Google Shape;202;g278f73fde58_0_2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3" name="Google Shape;203;g278f73fde58_0_2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4" name="Google Shape;204;g278f73fde58_0_2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205"/>
        <p:cNvGrpSpPr/>
        <p:nvPr/>
      </p:nvGrpSpPr>
      <p:grpSpPr>
        <a:xfrm>
          <a:off x="0" y="0"/>
          <a:ext cx="0" cy="0"/>
          <a:chOff x="0" y="0"/>
          <a:chExt cx="0" cy="0"/>
        </a:xfrm>
      </p:grpSpPr>
      <p:sp>
        <p:nvSpPr>
          <p:cNvPr id="206" name="Google Shape;206;g278f73fde58_0_246"/>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rtl="0">
              <a:lnSpc>
                <a:spcPct val="90000"/>
              </a:lnSpc>
              <a:spcBef>
                <a:spcPts val="0"/>
              </a:spcBef>
              <a:spcAft>
                <a:spcPts val="0"/>
              </a:spcAft>
              <a:buClr>
                <a:schemeClr val="dk1"/>
              </a:buClr>
              <a:buSzPts val="3600"/>
              <a:buFont typeface="Georgia"/>
              <a:buNone/>
              <a:defRPr sz="3600" cap="small">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7" name="Google Shape;207;g278f73fde58_0_246"/>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SzPts val="1800"/>
              <a:buNone/>
              <a:defRPr sz="1800" b="1">
                <a:solidFill>
                  <a:schemeClr val="dk1"/>
                </a:solidFill>
              </a:defRPr>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9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08" name="Google Shape;208;g278f73fde58_0_246"/>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285750" algn="l" rtl="0">
              <a:lnSpc>
                <a:spcPct val="90000"/>
              </a:lnSpc>
              <a:spcBef>
                <a:spcPts val="400"/>
              </a:spcBef>
              <a:spcAft>
                <a:spcPts val="0"/>
              </a:spcAft>
              <a:buSzPts val="900"/>
              <a:buChar char="o"/>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9" name="Google Shape;209;g278f73fde58_0_246"/>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SzPts val="1800"/>
              <a:buNone/>
              <a:defRPr sz="1800" b="1">
                <a:solidFill>
                  <a:schemeClr val="dk1"/>
                </a:solidFill>
              </a:defRPr>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9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10" name="Google Shape;210;g278f73fde58_0_246"/>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285750" algn="l" rtl="0">
              <a:lnSpc>
                <a:spcPct val="90000"/>
              </a:lnSpc>
              <a:spcBef>
                <a:spcPts val="400"/>
              </a:spcBef>
              <a:spcAft>
                <a:spcPts val="0"/>
              </a:spcAft>
              <a:buSzPts val="900"/>
              <a:buChar char="o"/>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11" name="Google Shape;211;g278f73fde58_0_24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2" name="Google Shape;212;g278f73fde58_0_24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3" name="Google Shape;213;g278f73fde58_0_24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5"/>
        <p:cNvGrpSpPr/>
        <p:nvPr/>
      </p:nvGrpSpPr>
      <p:grpSpPr>
        <a:xfrm>
          <a:off x="0" y="0"/>
          <a:ext cx="0" cy="0"/>
          <a:chOff x="0" y="0"/>
          <a:chExt cx="0" cy="0"/>
        </a:xfrm>
      </p:grpSpPr>
      <p:pic>
        <p:nvPicPr>
          <p:cNvPr id="26" name="Google Shape;26;p25" descr="The Virginia Department of Education Banner">
            <a:hlinkClick r:id="rId2"/>
          </p:cNvPr>
          <p:cNvPicPr preferRelativeResize="0"/>
          <p:nvPr/>
        </p:nvPicPr>
        <p:blipFill rotWithShape="1">
          <a:blip r:embed="rId3">
            <a:alphaModFix/>
          </a:blip>
          <a:srcRect/>
          <a:stretch/>
        </p:blipFill>
        <p:spPr>
          <a:xfrm>
            <a:off x="63500" y="-176213"/>
            <a:ext cx="476250" cy="357188"/>
          </a:xfrm>
          <a:prstGeom prst="rect">
            <a:avLst/>
          </a:prstGeom>
          <a:noFill/>
          <a:ln>
            <a:noFill/>
          </a:ln>
        </p:spPr>
      </p:pic>
      <p:pic>
        <p:nvPicPr>
          <p:cNvPr id="27" name="Google Shape;27;p25" descr="The Virginia Department of Education Banner">
            <a:hlinkClick r:id="rId2"/>
          </p:cNvPr>
          <p:cNvPicPr preferRelativeResize="0"/>
          <p:nvPr/>
        </p:nvPicPr>
        <p:blipFill rotWithShape="1">
          <a:blip r:embed="rId3">
            <a:alphaModFix/>
          </a:blip>
          <a:srcRect/>
          <a:stretch/>
        </p:blipFill>
        <p:spPr>
          <a:xfrm>
            <a:off x="63500" y="-176213"/>
            <a:ext cx="476250" cy="357188"/>
          </a:xfrm>
          <a:prstGeom prst="rect">
            <a:avLst/>
          </a:prstGeom>
          <a:noFill/>
          <a:ln>
            <a:noFill/>
          </a:ln>
        </p:spPr>
      </p:pic>
      <p:sp>
        <p:nvSpPr>
          <p:cNvPr id="28" name="Google Shape;28;p25"/>
          <p:cNvSpPr txBox="1">
            <a:spLocks noGrp="1"/>
          </p:cNvSpPr>
          <p:nvPr>
            <p:ph type="title"/>
          </p:nvPr>
        </p:nvSpPr>
        <p:spPr>
          <a:xfrm>
            <a:off x="0" y="457200"/>
            <a:ext cx="8229600" cy="85725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 name="Google Shape;29;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sz="2400">
                <a:latin typeface="Calibri"/>
                <a:ea typeface="Calibri"/>
                <a:cs typeface="Calibri"/>
                <a:sym typeface="Calibri"/>
              </a:defRPr>
            </a:lvl1pPr>
            <a:lvl2pPr marL="914400" lvl="1" indent="-342900" algn="l">
              <a:lnSpc>
                <a:spcPct val="90000"/>
              </a:lnSpc>
              <a:spcBef>
                <a:spcPts val="400"/>
              </a:spcBef>
              <a:spcAft>
                <a:spcPts val="0"/>
              </a:spcAft>
              <a:buSzPts val="1800"/>
              <a:buChar char="-"/>
              <a:defRPr sz="2100">
                <a:latin typeface="Calibri"/>
                <a:ea typeface="Calibri"/>
                <a:cs typeface="Calibri"/>
                <a:sym typeface="Calibri"/>
              </a:defRPr>
            </a:lvl2pPr>
            <a:lvl3pPr marL="1371600" lvl="2" indent="-292100" algn="l">
              <a:lnSpc>
                <a:spcPct val="90000"/>
              </a:lnSpc>
              <a:spcBef>
                <a:spcPts val="400"/>
              </a:spcBef>
              <a:spcAft>
                <a:spcPts val="0"/>
              </a:spcAft>
              <a:buSzPts val="1000"/>
              <a:buChar char="o"/>
              <a:defRPr sz="1800">
                <a:latin typeface="Calibri"/>
                <a:ea typeface="Calibri"/>
                <a:cs typeface="Calibri"/>
                <a:sym typeface="Calibri"/>
              </a:defRPr>
            </a:lvl3pPr>
            <a:lvl4pPr marL="1828800" lvl="3" indent="-317500" algn="l">
              <a:lnSpc>
                <a:spcPct val="90000"/>
              </a:lnSpc>
              <a:spcBef>
                <a:spcPts val="400"/>
              </a:spcBef>
              <a:spcAft>
                <a:spcPts val="0"/>
              </a:spcAft>
              <a:buSzPts val="1400"/>
              <a:buChar char="•"/>
              <a:defRPr sz="1800">
                <a:latin typeface="Calibri"/>
                <a:ea typeface="Calibri"/>
                <a:cs typeface="Calibri"/>
                <a:sym typeface="Calibri"/>
              </a:defRPr>
            </a:lvl4pPr>
            <a:lvl5pPr marL="2286000" lvl="4" indent="-317500" algn="l">
              <a:lnSpc>
                <a:spcPct val="90000"/>
              </a:lnSpc>
              <a:spcBef>
                <a:spcPts val="400"/>
              </a:spcBef>
              <a:spcAft>
                <a:spcPts val="0"/>
              </a:spcAft>
              <a:buSzPts val="1400"/>
              <a:buChar char="-"/>
              <a:defRPr sz="1800">
                <a:latin typeface="Calibri"/>
                <a:ea typeface="Calibri"/>
                <a:cs typeface="Calibri"/>
                <a:sym typeface="Calibri"/>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0" name="Google Shape;30;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25"/>
          <p:cNvSpPr txBox="1">
            <a:spLocks noGrp="1"/>
          </p:cNvSpPr>
          <p:nvPr>
            <p:ph type="ftr" idx="11"/>
          </p:nvPr>
        </p:nvSpPr>
        <p:spPr>
          <a:xfrm>
            <a:off x="3124200" y="4683919"/>
            <a:ext cx="2895600" cy="3571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4"/>
        <p:cNvGrpSpPr/>
        <p:nvPr/>
      </p:nvGrpSpPr>
      <p:grpSpPr>
        <a:xfrm>
          <a:off x="0" y="0"/>
          <a:ext cx="0" cy="0"/>
          <a:chOff x="0" y="0"/>
          <a:chExt cx="0" cy="0"/>
        </a:xfrm>
      </p:grpSpPr>
      <p:sp>
        <p:nvSpPr>
          <p:cNvPr id="215" name="Google Shape;215;g278f73fde58_0_25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Georgia"/>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6" name="Google Shape;216;g278f73fde58_0_255"/>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SzPts val="2400"/>
              <a:buChar char="•"/>
              <a:defRPr sz="2400"/>
            </a:lvl1pPr>
            <a:lvl2pPr marL="914400" lvl="1" indent="-361950" algn="l" rtl="0">
              <a:lnSpc>
                <a:spcPct val="90000"/>
              </a:lnSpc>
              <a:spcBef>
                <a:spcPts val="400"/>
              </a:spcBef>
              <a:spcAft>
                <a:spcPts val="0"/>
              </a:spcAft>
              <a:buSzPts val="2100"/>
              <a:buChar char="-"/>
              <a:defRPr sz="2100"/>
            </a:lvl2pPr>
            <a:lvl3pPr marL="1371600" lvl="2" indent="-304800" algn="l" rtl="0">
              <a:lnSpc>
                <a:spcPct val="90000"/>
              </a:lnSpc>
              <a:spcBef>
                <a:spcPts val="400"/>
              </a:spcBef>
              <a:spcAft>
                <a:spcPts val="0"/>
              </a:spcAft>
              <a:buSzPts val="1200"/>
              <a:buChar char="o"/>
              <a:defRPr sz="18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17" name="Google Shape;217;g278f73fde58_0_255"/>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200"/>
              <a:buNone/>
              <a:defRPr sz="12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6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18" name="Google Shape;218;g278f73fde58_0_25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9" name="Google Shape;219;g278f73fde58_0_25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0" name="Google Shape;220;g278f73fde58_0_25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1"/>
        <p:cNvGrpSpPr/>
        <p:nvPr/>
      </p:nvGrpSpPr>
      <p:grpSpPr>
        <a:xfrm>
          <a:off x="0" y="0"/>
          <a:ext cx="0" cy="0"/>
          <a:chOff x="0" y="0"/>
          <a:chExt cx="0" cy="0"/>
        </a:xfrm>
      </p:grpSpPr>
      <p:sp>
        <p:nvSpPr>
          <p:cNvPr id="222" name="Google Shape;222;g278f73fde58_0_26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Georgia"/>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3" name="Google Shape;223;g278f73fde58_0_262"/>
          <p:cNvSpPr>
            <a:spLocks noGrp="1"/>
          </p:cNvSpPr>
          <p:nvPr>
            <p:ph type="pic" idx="2"/>
          </p:nvPr>
        </p:nvSpPr>
        <p:spPr>
          <a:xfrm>
            <a:off x="3887391" y="740569"/>
            <a:ext cx="4629300" cy="3655200"/>
          </a:xfrm>
          <a:prstGeom prst="rect">
            <a:avLst/>
          </a:prstGeom>
          <a:noFill/>
          <a:ln>
            <a:noFill/>
          </a:ln>
        </p:spPr>
      </p:sp>
      <p:sp>
        <p:nvSpPr>
          <p:cNvPr id="224" name="Google Shape;224;g278f73fde58_0_26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200"/>
              <a:buNone/>
              <a:defRPr sz="12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6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25" name="Google Shape;225;g278f73fde58_0_2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6" name="Google Shape;226;g278f73fde58_0_2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7" name="Google Shape;227;g278f73fde58_0_2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228"/>
        <p:cNvGrpSpPr/>
        <p:nvPr/>
      </p:nvGrpSpPr>
      <p:grpSpPr>
        <a:xfrm>
          <a:off x="0" y="0"/>
          <a:ext cx="0" cy="0"/>
          <a:chOff x="0" y="0"/>
          <a:chExt cx="0" cy="0"/>
        </a:xfrm>
      </p:grpSpPr>
      <p:sp>
        <p:nvSpPr>
          <p:cNvPr id="229" name="Google Shape;229;g278f73fde58_0_26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Georgia"/>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0" name="Google Shape;230;g278f73fde58_0_269"/>
          <p:cNvSpPr>
            <a:spLocks noGrp="1"/>
          </p:cNvSpPr>
          <p:nvPr>
            <p:ph type="pic" idx="2"/>
          </p:nvPr>
        </p:nvSpPr>
        <p:spPr>
          <a:xfrm>
            <a:off x="3887391" y="740569"/>
            <a:ext cx="4629300" cy="1694400"/>
          </a:xfrm>
          <a:prstGeom prst="rect">
            <a:avLst/>
          </a:prstGeom>
          <a:noFill/>
          <a:ln>
            <a:noFill/>
          </a:ln>
        </p:spPr>
      </p:sp>
      <p:sp>
        <p:nvSpPr>
          <p:cNvPr id="231" name="Google Shape;231;g278f73fde58_0_269"/>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200"/>
              <a:buNone/>
              <a:defRPr sz="12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6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32" name="Google Shape;232;g278f73fde58_0_26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3" name="Google Shape;233;g278f73fde58_0_26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4" name="Google Shape;234;g278f73fde58_0_26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35" name="Google Shape;235;g278f73fde58_0_269"/>
          <p:cNvSpPr>
            <a:spLocks noGrp="1"/>
          </p:cNvSpPr>
          <p:nvPr>
            <p:ph type="pic" idx="3"/>
          </p:nvPr>
        </p:nvSpPr>
        <p:spPr>
          <a:xfrm>
            <a:off x="3887391" y="2588632"/>
            <a:ext cx="2227800" cy="1694400"/>
          </a:xfrm>
          <a:prstGeom prst="rect">
            <a:avLst/>
          </a:prstGeom>
          <a:noFill/>
          <a:ln>
            <a:noFill/>
          </a:ln>
        </p:spPr>
      </p:sp>
      <p:sp>
        <p:nvSpPr>
          <p:cNvPr id="236" name="Google Shape;236;g278f73fde58_0_269"/>
          <p:cNvSpPr>
            <a:spLocks noGrp="1"/>
          </p:cNvSpPr>
          <p:nvPr>
            <p:ph type="pic" idx="4"/>
          </p:nvPr>
        </p:nvSpPr>
        <p:spPr>
          <a:xfrm>
            <a:off x="6287691" y="2588631"/>
            <a:ext cx="2227800" cy="16944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37"/>
        <p:cNvGrpSpPr/>
        <p:nvPr/>
      </p:nvGrpSpPr>
      <p:grpSpPr>
        <a:xfrm>
          <a:off x="0" y="0"/>
          <a:ext cx="0" cy="0"/>
          <a:chOff x="0" y="0"/>
          <a:chExt cx="0" cy="0"/>
        </a:xfrm>
      </p:grpSpPr>
      <p:sp>
        <p:nvSpPr>
          <p:cNvPr id="238" name="Google Shape;238;g278f73fde58_0_278"/>
          <p:cNvSpPr txBox="1">
            <a:spLocks noGrp="1"/>
          </p:cNvSpPr>
          <p:nvPr>
            <p:ph type="ctrTitle"/>
          </p:nvPr>
        </p:nvSpPr>
        <p:spPr>
          <a:xfrm>
            <a:off x="628651" y="848182"/>
            <a:ext cx="78867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Georgia"/>
              <a:buNone/>
              <a:defRPr sz="4500" cap="small"/>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9" name="Google Shape;239;g278f73fde58_0_278"/>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SzPts val="1800"/>
              <a:buNone/>
              <a:defRPr sz="1800"/>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9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40" name="Google Shape;240;g278f73fde58_0_27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1" name="Google Shape;241;g278f73fde58_0_27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2" name="Google Shape;242;g278f73fde58_0_27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243"/>
        <p:cNvGrpSpPr/>
        <p:nvPr/>
      </p:nvGrpSpPr>
      <p:grpSpPr>
        <a:xfrm>
          <a:off x="0" y="0"/>
          <a:ext cx="0" cy="0"/>
          <a:chOff x="0" y="0"/>
          <a:chExt cx="0" cy="0"/>
        </a:xfrm>
      </p:grpSpPr>
      <p:sp>
        <p:nvSpPr>
          <p:cNvPr id="244" name="Google Shape;244;g278f73fde58_0_284"/>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4500"/>
              <a:buFont typeface="Georgia"/>
              <a:buNone/>
              <a:defRPr sz="4500" cap="small"/>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5" name="Google Shape;245;g278f73fde58_0_284"/>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800"/>
              </a:spcBef>
              <a:spcAft>
                <a:spcPts val="0"/>
              </a:spcAft>
              <a:buSzPts val="1800"/>
              <a:buNone/>
              <a:defRPr sz="1800">
                <a:solidFill>
                  <a:schemeClr val="l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9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lt1"/>
              </a:buClr>
              <a:buSzPts val="1200"/>
              <a:buNone/>
              <a:defRPr sz="1200"/>
            </a:lvl6pPr>
            <a:lvl7pPr lvl="6" algn="ctr" rtl="0">
              <a:lnSpc>
                <a:spcPct val="90000"/>
              </a:lnSpc>
              <a:spcBef>
                <a:spcPts val="400"/>
              </a:spcBef>
              <a:spcAft>
                <a:spcPts val="0"/>
              </a:spcAft>
              <a:buClr>
                <a:schemeClr val="lt1"/>
              </a:buClr>
              <a:buSzPts val="1200"/>
              <a:buNone/>
              <a:defRPr sz="1200"/>
            </a:lvl7pPr>
            <a:lvl8pPr lvl="7" algn="ctr" rtl="0">
              <a:lnSpc>
                <a:spcPct val="90000"/>
              </a:lnSpc>
              <a:spcBef>
                <a:spcPts val="400"/>
              </a:spcBef>
              <a:spcAft>
                <a:spcPts val="0"/>
              </a:spcAft>
              <a:buClr>
                <a:schemeClr val="lt1"/>
              </a:buClr>
              <a:buSzPts val="1200"/>
              <a:buNone/>
              <a:defRPr sz="1200"/>
            </a:lvl8pPr>
            <a:lvl9pPr lvl="8" algn="ctr" rtl="0">
              <a:lnSpc>
                <a:spcPct val="90000"/>
              </a:lnSpc>
              <a:spcBef>
                <a:spcPts val="400"/>
              </a:spcBef>
              <a:spcAft>
                <a:spcPts val="0"/>
              </a:spcAft>
              <a:buClr>
                <a:schemeClr val="lt1"/>
              </a:buClr>
              <a:buSzPts val="1200"/>
              <a:buNone/>
              <a:defRPr sz="1200"/>
            </a:lvl9pPr>
          </a:lstStyle>
          <a:p>
            <a:endParaRPr/>
          </a:p>
        </p:txBody>
      </p:sp>
      <p:sp>
        <p:nvSpPr>
          <p:cNvPr id="246" name="Google Shape;246;g278f73fde58_0_28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7" name="Google Shape;247;g278f73fde58_0_28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8" name="Google Shape;248;g278f73fde58_0_28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9" name="Google Shape;249;g278f73fde58_0_284"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50" name="Google Shape;250;g278f73fde58_0_284"/>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57"/>
        <p:cNvGrpSpPr/>
        <p:nvPr/>
      </p:nvGrpSpPr>
      <p:grpSpPr>
        <a:xfrm>
          <a:off x="0" y="0"/>
          <a:ext cx="0" cy="0"/>
          <a:chOff x="0" y="0"/>
          <a:chExt cx="0" cy="0"/>
        </a:xfrm>
      </p:grpSpPr>
      <p:sp>
        <p:nvSpPr>
          <p:cNvPr id="258" name="Google Shape;258;g278f73fde58_0_298"/>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rtl="0">
              <a:lnSpc>
                <a:spcPct val="90000"/>
              </a:lnSpc>
              <a:spcBef>
                <a:spcPts val="0"/>
              </a:spcBef>
              <a:spcAft>
                <a:spcPts val="0"/>
              </a:spcAft>
              <a:buClr>
                <a:schemeClr val="dk1"/>
              </a:buClr>
              <a:buSzPts val="3600"/>
              <a:buFont typeface="Georgia"/>
              <a:buNone/>
              <a:defRPr sz="3600" cap="small">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9" name="Google Shape;259;g278f73fde58_0_29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0" name="Google Shape;260;g278f73fde58_0_29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1" name="Google Shape;261;g278f73fde58_0_29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2" name="Google Shape;262;g278f73fde58_0_298"/>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285750" algn="l" rtl="0">
              <a:lnSpc>
                <a:spcPct val="90000"/>
              </a:lnSpc>
              <a:spcBef>
                <a:spcPts val="400"/>
              </a:spcBef>
              <a:spcAft>
                <a:spcPts val="0"/>
              </a:spcAft>
              <a:buSzPts val="900"/>
              <a:buChar char="o"/>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3" name="Google Shape;263;g278f73fde58_0_298"/>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285750" algn="l" rtl="0">
              <a:lnSpc>
                <a:spcPct val="90000"/>
              </a:lnSpc>
              <a:spcBef>
                <a:spcPts val="400"/>
              </a:spcBef>
              <a:spcAft>
                <a:spcPts val="0"/>
              </a:spcAft>
              <a:buSzPts val="900"/>
              <a:buChar char="o"/>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64"/>
        <p:cNvGrpSpPr/>
        <p:nvPr/>
      </p:nvGrpSpPr>
      <p:grpSpPr>
        <a:xfrm>
          <a:off x="0" y="0"/>
          <a:ext cx="0" cy="0"/>
          <a:chOff x="0" y="0"/>
          <a:chExt cx="0" cy="0"/>
        </a:xfrm>
      </p:grpSpPr>
      <p:sp>
        <p:nvSpPr>
          <p:cNvPr id="265" name="Google Shape;265;g278f73fde58_0_305"/>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rtl="0">
              <a:lnSpc>
                <a:spcPct val="90000"/>
              </a:lnSpc>
              <a:spcBef>
                <a:spcPts val="0"/>
              </a:spcBef>
              <a:spcAft>
                <a:spcPts val="0"/>
              </a:spcAft>
              <a:buClr>
                <a:schemeClr val="lt1"/>
              </a:buClr>
              <a:buSzPts val="3600"/>
              <a:buFont typeface="Georgia"/>
              <a:buNone/>
              <a:defRPr sz="3600" cap="small">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6" name="Google Shape;266;g278f73fde58_0_305"/>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SzPts val="1800"/>
              <a:buNone/>
              <a:defRPr sz="1800" b="1">
                <a:solidFill>
                  <a:schemeClr val="dk1"/>
                </a:solidFill>
              </a:defRPr>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9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67" name="Google Shape;267;g278f73fde58_0_305"/>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285750" algn="l" rtl="0">
              <a:lnSpc>
                <a:spcPct val="90000"/>
              </a:lnSpc>
              <a:spcBef>
                <a:spcPts val="400"/>
              </a:spcBef>
              <a:spcAft>
                <a:spcPts val="0"/>
              </a:spcAft>
              <a:buSzPts val="900"/>
              <a:buChar char="o"/>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8" name="Google Shape;268;g278f73fde58_0_305"/>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SzPts val="1800"/>
              <a:buNone/>
              <a:defRPr sz="1800" b="1">
                <a:solidFill>
                  <a:schemeClr val="dk1"/>
                </a:solidFill>
              </a:defRPr>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9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69" name="Google Shape;269;g278f73fde58_0_305"/>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285750" algn="l" rtl="0">
              <a:lnSpc>
                <a:spcPct val="90000"/>
              </a:lnSpc>
              <a:spcBef>
                <a:spcPts val="400"/>
              </a:spcBef>
              <a:spcAft>
                <a:spcPts val="0"/>
              </a:spcAft>
              <a:buSzPts val="900"/>
              <a:buChar char="o"/>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0" name="Google Shape;270;g278f73fde58_0_30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1" name="Google Shape;271;g278f73fde58_0_30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2" name="Google Shape;272;g278f73fde58_0_30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273"/>
        <p:cNvGrpSpPr/>
        <p:nvPr/>
      </p:nvGrpSpPr>
      <p:grpSpPr>
        <a:xfrm>
          <a:off x="0" y="0"/>
          <a:ext cx="0" cy="0"/>
          <a:chOff x="0" y="0"/>
          <a:chExt cx="0" cy="0"/>
        </a:xfrm>
      </p:grpSpPr>
      <p:sp>
        <p:nvSpPr>
          <p:cNvPr id="274" name="Google Shape;274;g278f73fde58_0_314"/>
          <p:cNvSpPr txBox="1">
            <a:spLocks noGrp="1"/>
          </p:cNvSpPr>
          <p:nvPr>
            <p:ph type="subTitle" idx="1"/>
          </p:nvPr>
        </p:nvSpPr>
        <p:spPr>
          <a:xfrm>
            <a:off x="1371600" y="1733554"/>
            <a:ext cx="6400800" cy="13143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640"/>
              </a:spcBef>
              <a:spcAft>
                <a:spcPts val="0"/>
              </a:spcAft>
              <a:buClr>
                <a:schemeClr val="dk1"/>
              </a:buClr>
              <a:buSzPts val="3200"/>
              <a:buNone/>
              <a:defRPr i="1">
                <a:solidFill>
                  <a:schemeClr val="dk1"/>
                </a:solidFill>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75" name="Google Shape;275;g278f73fde58_0_314" title="Virginia Department of Education logo"/>
          <p:cNvPicPr preferRelativeResize="0"/>
          <p:nvPr/>
        </p:nvPicPr>
        <p:blipFill rotWithShape="1">
          <a:blip r:embed="rId2">
            <a:alphaModFix/>
          </a:blip>
          <a:srcRect/>
          <a:stretch/>
        </p:blipFill>
        <p:spPr>
          <a:xfrm>
            <a:off x="7562773" y="3826787"/>
            <a:ext cx="1471155" cy="635080"/>
          </a:xfrm>
          <a:prstGeom prst="rect">
            <a:avLst/>
          </a:prstGeom>
          <a:noFill/>
          <a:ln>
            <a:noFill/>
          </a:ln>
        </p:spPr>
      </p:pic>
      <p:sp>
        <p:nvSpPr>
          <p:cNvPr id="276" name="Google Shape;276;g278f73fde58_0_314"/>
          <p:cNvSpPr txBox="1">
            <a:spLocks noGrp="1"/>
          </p:cNvSpPr>
          <p:nvPr>
            <p:ph type="title"/>
          </p:nvPr>
        </p:nvSpPr>
        <p:spPr>
          <a:xfrm>
            <a:off x="9418" y="0"/>
            <a:ext cx="9144000" cy="857400"/>
          </a:xfrm>
          <a:prstGeom prst="rect">
            <a:avLst/>
          </a:prstGeom>
          <a:solidFill>
            <a:schemeClr val="dk1"/>
          </a:solidFill>
          <a:ln>
            <a:noFill/>
          </a:ln>
        </p:spPr>
        <p:txBody>
          <a:bodyPr spcFirstLastPara="1" wrap="square" lIns="91425" tIns="45700" rIns="91425" bIns="45700" anchor="t" anchorCtr="0">
            <a:normAutofit/>
          </a:bodyPr>
          <a:lstStyle>
            <a:lvl1pPr marR="0" lvl="0"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 name="Google Shape;35;p26"/>
          <p:cNvSpPr txBox="1">
            <a:spLocks noGrp="1"/>
          </p:cNvSpPr>
          <p:nvPr>
            <p:ph type="ftr" idx="11"/>
          </p:nvPr>
        </p:nvSpPr>
        <p:spPr>
          <a:xfrm>
            <a:off x="3124200" y="4683919"/>
            <a:ext cx="2895600" cy="3571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 name="Google Shape;36;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2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23"/>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lt1"/>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52" name="Google Shape;52;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28"/>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3" name="Google Shape;6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29"/>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29"/>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7" name="Google Shape;67;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29" descr="VDOE Logo"/>
          <p:cNvSpPr/>
          <p:nvPr/>
        </p:nvSpPr>
        <p:spPr>
          <a:xfrm>
            <a:off x="1515526" y="689653"/>
            <a:ext cx="8170500" cy="4453800"/>
          </a:xfrm>
          <a:prstGeom prst="rect">
            <a:avLst/>
          </a:prstGeom>
          <a:blipFill rotWithShape="1">
            <a:blip r:embed="rId2">
              <a:alphaModFix amt="20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1" name="Google Shape;71;p29"/>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dk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3.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Georgia"/>
              <a:buNone/>
              <a:defRPr sz="3300" b="0" i="0" u="none" strike="noStrike" cap="none">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0" name="Google Shape;40;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1" name="Google Shape;41;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2" name="Google Shape;4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sp>
        <p:nvSpPr>
          <p:cNvPr id="158" name="Google Shape;158;g278f73fde58_0_19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9" name="Google Shape;159;g278f73fde58_0_19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0" name="Google Shape;160;g278f73fde58_0_19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61" name="Google Shape;161;g278f73fde58_0_19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62" name="Google Shape;162;g278f73fde58_0_19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6" r:id="rId14"/>
    <p:sldLayoutId id="2147483687" r:id="rId15"/>
    <p:sldLayoutId id="214748368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doe.virginia.gov/teaching-learning-assessment/k-12-standards-instruction/mathematics/standards-of-learning/2023-mathematics-sol"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png"/><Relationship Id="rId5" Type="http://schemas.openxmlformats.org/officeDocument/2006/relationships/hyperlink" Target="mailto:vdoe.mathematics@doe.virginia.gov" TargetMode="Externa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
          <p:cNvSpPr txBox="1">
            <a:spLocks noGrp="1"/>
          </p:cNvSpPr>
          <p:nvPr>
            <p:ph type="ctrTitle"/>
          </p:nvPr>
        </p:nvSpPr>
        <p:spPr>
          <a:xfrm>
            <a:off x="579230" y="980111"/>
            <a:ext cx="6777600" cy="12417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SzPct val="100000"/>
              <a:buNone/>
            </a:pPr>
            <a:br>
              <a:rPr lang="en-US" sz="5300">
                <a:solidFill>
                  <a:schemeClr val="lt1"/>
                </a:solidFill>
              </a:rPr>
            </a:br>
            <a:r>
              <a:rPr lang="en-US" sz="5300">
                <a:solidFill>
                  <a:schemeClr val="lt1"/>
                </a:solidFill>
              </a:rPr>
              <a:t>2023 Mathematics</a:t>
            </a:r>
            <a:r>
              <a:rPr lang="en-US" sz="5300" i="1">
                <a:solidFill>
                  <a:schemeClr val="lt1"/>
                </a:solidFill>
              </a:rPr>
              <a:t> Standards of Learning</a:t>
            </a:r>
            <a:endParaRPr sz="3277" cap="none">
              <a:solidFill>
                <a:schemeClr val="lt1"/>
              </a:solidFill>
            </a:endParaRPr>
          </a:p>
        </p:txBody>
      </p:sp>
      <p:sp>
        <p:nvSpPr>
          <p:cNvPr id="282" name="Google Shape;282;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1</a:t>
            </a:fld>
            <a:endParaRPr/>
          </a:p>
        </p:txBody>
      </p:sp>
      <p:sp>
        <p:nvSpPr>
          <p:cNvPr id="283" name="Google Shape;283;p1"/>
          <p:cNvSpPr txBox="1">
            <a:spLocks noGrp="1"/>
          </p:cNvSpPr>
          <p:nvPr>
            <p:ph type="subTitle" idx="1"/>
          </p:nvPr>
        </p:nvSpPr>
        <p:spPr>
          <a:xfrm>
            <a:off x="439530" y="2667924"/>
            <a:ext cx="7332870" cy="1219200"/>
          </a:xfrm>
          <a:prstGeom prst="rect">
            <a:avLst/>
          </a:prstGeom>
          <a:noFill/>
          <a:ln>
            <a:noFill/>
          </a:ln>
        </p:spPr>
        <p:txBody>
          <a:bodyPr spcFirstLastPara="1" wrap="square" lIns="68575" tIns="34275" rIns="68575" bIns="34275" anchor="t" anchorCtr="0">
            <a:normAutofit fontScale="92500"/>
          </a:bodyPr>
          <a:lstStyle/>
          <a:p>
            <a:pPr marL="457200" lvl="0" indent="-361950" algn="l" rtl="0">
              <a:lnSpc>
                <a:spcPct val="90000"/>
              </a:lnSpc>
              <a:spcBef>
                <a:spcPts val="800"/>
              </a:spcBef>
              <a:spcAft>
                <a:spcPts val="0"/>
              </a:spcAft>
              <a:buSzPts val="1800"/>
              <a:buNone/>
            </a:pPr>
            <a:r>
              <a:rPr lang="en-US">
                <a:latin typeface="Arial"/>
                <a:ea typeface="Arial"/>
                <a:cs typeface="Arial"/>
                <a:sym typeface="Arial"/>
              </a:rPr>
              <a:t> </a:t>
            </a:r>
            <a:r>
              <a:rPr lang="en-US" sz="2800" b="1">
                <a:solidFill>
                  <a:schemeClr val="bg1"/>
                </a:solidFill>
                <a:latin typeface="Georgia" panose="02040502050405020303" pitchFamily="18" charset="0"/>
              </a:rPr>
              <a:t>Algebra 1</a:t>
            </a:r>
            <a:endParaRPr>
              <a:solidFill>
                <a:schemeClr val="bg1"/>
              </a:solidFill>
              <a:latin typeface="Georgia" panose="02040502050405020303" pitchFamily="18" charset="0"/>
            </a:endParaRPr>
          </a:p>
          <a:p>
            <a:pPr marL="457200" lvl="0" indent="-361950" algn="l" rtl="0">
              <a:lnSpc>
                <a:spcPct val="90000"/>
              </a:lnSpc>
              <a:spcBef>
                <a:spcPts val="800"/>
              </a:spcBef>
              <a:spcAft>
                <a:spcPts val="0"/>
              </a:spcAft>
              <a:buSzPts val="1800"/>
              <a:buNone/>
            </a:pPr>
            <a:r>
              <a:rPr lang="en-US" sz="2800" b="1">
                <a:solidFill>
                  <a:schemeClr val="bg1"/>
                </a:solidFill>
                <a:latin typeface="Georgia" panose="02040502050405020303" pitchFamily="18" charset="0"/>
              </a:rPr>
              <a:t>Overview of Revisions  from 2016 to 2023</a:t>
            </a:r>
            <a:endParaRPr>
              <a:solidFill>
                <a:schemeClr val="bg1"/>
              </a:solidFill>
              <a:latin typeface="Georgia" panose="02040502050405020303" pitchFamily="18" charset="0"/>
            </a:endParaRPr>
          </a:p>
        </p:txBody>
      </p:sp>
      <p:pic>
        <p:nvPicPr>
          <p:cNvPr id="22" name="Audio 21" descr="Audio icon">
            <a:hlinkClick r:id="" action="ppaction://media"/>
            <a:extLst>
              <a:ext uri="{FF2B5EF4-FFF2-40B4-BE49-F238E27FC236}">
                <a16:creationId xmlns:a16="http://schemas.microsoft.com/office/drawing/2014/main" id="{98D79F22-7BCD-3EB3-47A8-5AED8D9129C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2186"/>
    </mc:Choice>
    <mc:Fallback xmlns="">
      <p:transition spd="slow" advTm="22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7" name="Picture 6" descr="This image shows an example of a standard from the Algebra 1 standards.">
            <a:extLst>
              <a:ext uri="{FF2B5EF4-FFF2-40B4-BE49-F238E27FC236}">
                <a16:creationId xmlns:a16="http://schemas.microsoft.com/office/drawing/2014/main" id="{4E176004-44D7-674B-E2CC-E221B46B16B2}"/>
              </a:ext>
            </a:extLst>
          </p:cNvPr>
          <p:cNvPicPr>
            <a:picLocks noChangeAspect="1"/>
          </p:cNvPicPr>
          <p:nvPr/>
        </p:nvPicPr>
        <p:blipFill>
          <a:blip r:embed="rId5"/>
          <a:stretch>
            <a:fillRect/>
          </a:stretch>
        </p:blipFill>
        <p:spPr>
          <a:xfrm>
            <a:off x="1455563" y="1610580"/>
            <a:ext cx="5855001" cy="1886047"/>
          </a:xfrm>
          <a:prstGeom prst="rect">
            <a:avLst/>
          </a:prstGeom>
        </p:spPr>
      </p:pic>
      <p:sp>
        <p:nvSpPr>
          <p:cNvPr id="222" name="Google Shape;222;p9"/>
          <p:cNvSpPr txBox="1">
            <a:spLocks noGrp="1"/>
          </p:cNvSpPr>
          <p:nvPr>
            <p:ph type="title"/>
          </p:nvPr>
        </p:nvSpPr>
        <p:spPr>
          <a:xfrm>
            <a:off x="0" y="0"/>
            <a:ext cx="9144000" cy="561765"/>
          </a:xfrm>
          <a:prstGeom prst="rect">
            <a:avLst/>
          </a:prstGeom>
          <a:solidFill>
            <a:schemeClr val="dk1"/>
          </a:solidFill>
          <a:ln>
            <a:noFill/>
          </a:ln>
        </p:spPr>
        <p:txBody>
          <a:bodyPr spcFirstLastPara="1" wrap="square" lIns="617225" tIns="34275" rIns="68575" bIns="34275" anchor="b" anchorCtr="0">
            <a:normAutofit fontScale="90000"/>
          </a:bodyPr>
          <a:lstStyle/>
          <a:p>
            <a:pPr marL="0" lvl="0" indent="0" algn="l" rtl="0">
              <a:lnSpc>
                <a:spcPct val="90000"/>
              </a:lnSpc>
              <a:spcBef>
                <a:spcPts val="0"/>
              </a:spcBef>
              <a:spcAft>
                <a:spcPts val="0"/>
              </a:spcAft>
              <a:buClr>
                <a:schemeClr val="lt1"/>
              </a:buClr>
              <a:buSzPct val="111111"/>
              <a:buFont typeface="Georgia"/>
              <a:buNone/>
            </a:pPr>
            <a:r>
              <a:rPr lang="en-US"/>
              <a:t>Changes to Numbering of the SOL</a:t>
            </a:r>
            <a:endParaRPr/>
          </a:p>
        </p:txBody>
      </p:sp>
      <p:sp>
        <p:nvSpPr>
          <p:cNvPr id="223" name="Google Shape;223;p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000000"/>
                </a:solidFill>
              </a:rPr>
              <a:t>10</a:t>
            </a:fld>
            <a:endParaRPr>
              <a:solidFill>
                <a:srgbClr val="000000"/>
              </a:solidFill>
            </a:endParaRPr>
          </a:p>
        </p:txBody>
      </p:sp>
      <p:cxnSp>
        <p:nvCxnSpPr>
          <p:cNvPr id="14" name="Straight Arrow Connector 13">
            <a:extLst>
              <a:ext uri="{FF2B5EF4-FFF2-40B4-BE49-F238E27FC236}">
                <a16:creationId xmlns:a16="http://schemas.microsoft.com/office/drawing/2014/main" id="{FEE67B87-6AC1-F3D6-1ACF-790D2B553055}"/>
              </a:ext>
              <a:ext uri="{C183D7F6-B498-43B3-948B-1728B52AA6E4}">
                <adec:decorative xmlns:adec="http://schemas.microsoft.com/office/drawing/2017/decorative" val="1"/>
              </a:ext>
            </a:extLst>
          </p:cNvPr>
          <p:cNvCxnSpPr>
            <a:cxnSpLocks/>
          </p:cNvCxnSpPr>
          <p:nvPr/>
        </p:nvCxnSpPr>
        <p:spPr>
          <a:xfrm flipV="1">
            <a:off x="1335453" y="1805707"/>
            <a:ext cx="352934" cy="505503"/>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88ED8F5-5684-A92A-B328-246C44B0BCCC}"/>
              </a:ext>
            </a:extLst>
          </p:cNvPr>
          <p:cNvSpPr/>
          <p:nvPr/>
        </p:nvSpPr>
        <p:spPr>
          <a:xfrm>
            <a:off x="78836" y="2322415"/>
            <a:ext cx="1290637" cy="77508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Georgia" panose="02040502050405020303" pitchFamily="18" charset="0"/>
              </a:rPr>
              <a:t>Equations &amp; Inequalities Strand</a:t>
            </a:r>
          </a:p>
        </p:txBody>
      </p:sp>
      <p:cxnSp>
        <p:nvCxnSpPr>
          <p:cNvPr id="16" name="Straight Arrow Connector 15">
            <a:extLst>
              <a:ext uri="{FF2B5EF4-FFF2-40B4-BE49-F238E27FC236}">
                <a16:creationId xmlns:a16="http://schemas.microsoft.com/office/drawing/2014/main" id="{ED253CA1-CA5B-817C-3937-3FD92844CF91}"/>
              </a:ext>
              <a:ext uri="{C183D7F6-B498-43B3-948B-1728B52AA6E4}">
                <adec:decorative xmlns:adec="http://schemas.microsoft.com/office/drawing/2017/decorative" val="1"/>
              </a:ext>
            </a:extLst>
          </p:cNvPr>
          <p:cNvCxnSpPr>
            <a:cxnSpLocks/>
          </p:cNvCxnSpPr>
          <p:nvPr/>
        </p:nvCxnSpPr>
        <p:spPr>
          <a:xfrm flipH="1">
            <a:off x="1954196" y="1274923"/>
            <a:ext cx="495299" cy="371951"/>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248B53D-159A-53DC-F9EC-E9BEFDC52EE1}"/>
              </a:ext>
            </a:extLst>
          </p:cNvPr>
          <p:cNvSpPr/>
          <p:nvPr/>
        </p:nvSpPr>
        <p:spPr>
          <a:xfrm>
            <a:off x="2449495" y="634343"/>
            <a:ext cx="1628777" cy="65105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Georgia" panose="02040502050405020303" pitchFamily="18" charset="0"/>
              </a:rPr>
              <a:t>Third SOL within this strand</a:t>
            </a:r>
          </a:p>
        </p:txBody>
      </p:sp>
      <p:sp>
        <p:nvSpPr>
          <p:cNvPr id="2" name="TextBox 1">
            <a:extLst>
              <a:ext uri="{FF2B5EF4-FFF2-40B4-BE49-F238E27FC236}">
                <a16:creationId xmlns:a16="http://schemas.microsoft.com/office/drawing/2014/main" id="{1C86A421-3BB8-5025-7BA7-E10326525D01}"/>
              </a:ext>
            </a:extLst>
          </p:cNvPr>
          <p:cNvSpPr txBox="1"/>
          <p:nvPr/>
        </p:nvSpPr>
        <p:spPr>
          <a:xfrm>
            <a:off x="490809" y="4110860"/>
            <a:ext cx="8162381" cy="584775"/>
          </a:xfrm>
          <a:prstGeom prst="rect">
            <a:avLst/>
          </a:prstGeom>
          <a:solidFill>
            <a:schemeClr val="tx2">
              <a:lumMod val="85000"/>
            </a:schemeClr>
          </a:solidFill>
        </p:spPr>
        <p:txBody>
          <a:bodyPr wrap="square" rtlCol="0">
            <a:spAutoFit/>
          </a:bodyPr>
          <a:lstStyle/>
          <a:p>
            <a:r>
              <a:rPr lang="en-US" sz="1600" b="1">
                <a:effectLst/>
                <a:latin typeface="Georgia" panose="02040502050405020303" pitchFamily="18" charset="0"/>
                <a:ea typeface="Times New Roman" panose="02020603050405020304" pitchFamily="18" charset="0"/>
              </a:rPr>
              <a:t>KEY: </a:t>
            </a:r>
            <a:r>
              <a:rPr lang="en-US" sz="1600">
                <a:effectLst/>
                <a:latin typeface="Georgia" panose="02040502050405020303" pitchFamily="18" charset="0"/>
                <a:ea typeface="Times New Roman" panose="02020603050405020304" pitchFamily="18" charset="0"/>
              </a:rPr>
              <a:t> EO = Expressions and Operations; EI = Equations and Inequalities; </a:t>
            </a:r>
            <a:br>
              <a:rPr lang="en-US" sz="1600">
                <a:effectLst/>
                <a:latin typeface="Georgia" panose="02040502050405020303" pitchFamily="18" charset="0"/>
                <a:ea typeface="Times New Roman" panose="02020603050405020304" pitchFamily="18" charset="0"/>
              </a:rPr>
            </a:br>
            <a:r>
              <a:rPr lang="en-US" sz="1600">
                <a:effectLst/>
                <a:latin typeface="Georgia" panose="02040502050405020303" pitchFamily="18" charset="0"/>
                <a:ea typeface="Times New Roman" panose="02020603050405020304" pitchFamily="18" charset="0"/>
              </a:rPr>
              <a:t>F = Functions; ST = Statistics</a:t>
            </a:r>
            <a:endParaRPr lang="en-US" sz="1600">
              <a:effectLst/>
              <a:latin typeface="Georgia" panose="02040502050405020303" pitchFamily="18" charset="0"/>
              <a:ea typeface="Cambria" panose="02040503050406030204" pitchFamily="18" charset="0"/>
            </a:endParaRPr>
          </a:p>
        </p:txBody>
      </p:sp>
      <p:pic>
        <p:nvPicPr>
          <p:cNvPr id="4" name="Picture 3">
            <a:extLst>
              <a:ext uri="{FF2B5EF4-FFF2-40B4-BE49-F238E27FC236}">
                <a16:creationId xmlns:a16="http://schemas.microsoft.com/office/drawing/2014/main" id="{8015C52C-5DD1-A738-4604-7F4B6989D6E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432" y="4767302"/>
            <a:ext cx="2231136" cy="345489"/>
          </a:xfrm>
          <a:prstGeom prst="rect">
            <a:avLst/>
          </a:prstGeom>
        </p:spPr>
      </p:pic>
      <p:cxnSp>
        <p:nvCxnSpPr>
          <p:cNvPr id="5" name="Straight Arrow Connector 4">
            <a:extLst>
              <a:ext uri="{FF2B5EF4-FFF2-40B4-BE49-F238E27FC236}">
                <a16:creationId xmlns:a16="http://schemas.microsoft.com/office/drawing/2014/main" id="{EFAC27E3-714B-C2FD-753F-E40B6C15A699}"/>
              </a:ext>
              <a:ext uri="{C183D7F6-B498-43B3-948B-1728B52AA6E4}">
                <adec:decorative xmlns:adec="http://schemas.microsoft.com/office/drawing/2017/decorative" val="1"/>
              </a:ext>
            </a:extLst>
          </p:cNvPr>
          <p:cNvCxnSpPr>
            <a:cxnSpLocks/>
          </p:cNvCxnSpPr>
          <p:nvPr/>
        </p:nvCxnSpPr>
        <p:spPr>
          <a:xfrm>
            <a:off x="870840" y="1237306"/>
            <a:ext cx="584723" cy="409568"/>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FD0E0FB-75A0-7FF2-8110-14A231F77D0E}"/>
              </a:ext>
            </a:extLst>
          </p:cNvPr>
          <p:cNvSpPr/>
          <p:nvPr/>
        </p:nvSpPr>
        <p:spPr>
          <a:xfrm>
            <a:off x="205885" y="812502"/>
            <a:ext cx="848215" cy="40956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Georgia" panose="02040502050405020303" pitchFamily="18" charset="0"/>
              </a:rPr>
              <a:t>Course</a:t>
            </a:r>
          </a:p>
        </p:txBody>
      </p:sp>
      <p:pic>
        <p:nvPicPr>
          <p:cNvPr id="34" name="Audio 33" descr="Audio icon">
            <a:hlinkClick r:id="" action="ppaction://media"/>
            <a:extLst>
              <a:ext uri="{FF2B5EF4-FFF2-40B4-BE49-F238E27FC236}">
                <a16:creationId xmlns:a16="http://schemas.microsoft.com/office/drawing/2014/main" id="{C6F34800-1D10-12E6-6158-2243CF24798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9817"/>
    </mc:Choice>
    <mc:Fallback xmlns="">
      <p:transition spd="slow" advTm="39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993000"/>
          </a:xfrm>
        </p:spPr>
        <p:txBody>
          <a:bodyPr>
            <a:normAutofit fontScale="90000"/>
          </a:bodyPr>
          <a:lstStyle/>
          <a:p>
            <a:br>
              <a:rPr lang="en-US"/>
            </a:br>
            <a:br>
              <a:rPr lang="en-US"/>
            </a:br>
            <a:r>
              <a:rPr lang="en-US" sz="3100"/>
              <a:t>Overview of Revisions (2016 to 2023 Mathematics Standards of Learning) document </a:t>
            </a:r>
            <a:endParaRPr lang="en-US"/>
          </a:p>
        </p:txBody>
      </p:sp>
      <p:pic>
        <p:nvPicPr>
          <p:cNvPr id="7" name="Picture 6" descr="This image shows a two-column chart. The left column shows two Algebra 1 standards from the 2016 Mathematics Standards of Learning. The right column shows two Algebra 1 standards from the 2023 Standards of Learning.">
            <a:extLst>
              <a:ext uri="{FF2B5EF4-FFF2-40B4-BE49-F238E27FC236}">
                <a16:creationId xmlns:a16="http://schemas.microsoft.com/office/drawing/2014/main" id="{7EB4F22B-0FEF-0A14-F34C-652960823756}"/>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5" name="Audio 4" descr="Audio icon">
            <a:hlinkClick r:id="" action="ppaction://media"/>
            <a:extLst>
              <a:ext uri="{FF2B5EF4-FFF2-40B4-BE49-F238E27FC236}">
                <a16:creationId xmlns:a16="http://schemas.microsoft.com/office/drawing/2014/main" id="{D3960A8D-D4A8-B3F8-0DF5-879BE7E5731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pic>
        <p:nvPicPr>
          <p:cNvPr id="2" name="Picture 1">
            <a:extLst>
              <a:ext uri="{FF2B5EF4-FFF2-40B4-BE49-F238E27FC236}">
                <a16:creationId xmlns:a16="http://schemas.microsoft.com/office/drawing/2014/main" id="{D0441789-FDAF-6926-506B-E6407B11209E}"/>
              </a:ext>
            </a:extLst>
          </p:cNvPr>
          <p:cNvPicPr>
            <a:picLocks noChangeAspect="1"/>
          </p:cNvPicPr>
          <p:nvPr/>
        </p:nvPicPr>
        <p:blipFill>
          <a:blip r:embed="rId7"/>
          <a:stretch>
            <a:fillRect/>
          </a:stretch>
        </p:blipFill>
        <p:spPr>
          <a:xfrm>
            <a:off x="1494971" y="1081511"/>
            <a:ext cx="6181271" cy="3615477"/>
          </a:xfrm>
          <a:prstGeom prst="rect">
            <a:avLst/>
          </a:prstGeom>
        </p:spPr>
      </p:pic>
    </p:spTree>
    <p:extLst>
      <p:ext uri="{BB962C8B-B14F-4D97-AF65-F5344CB8AC3E}">
        <p14:creationId xmlns:p14="http://schemas.microsoft.com/office/powerpoint/2010/main" val="408604110"/>
      </p:ext>
    </p:extLst>
  </p:cSld>
  <p:clrMapOvr>
    <a:masterClrMapping/>
  </p:clrMapOvr>
  <mc:AlternateContent xmlns:mc="http://schemas.openxmlformats.org/markup-compatibility/2006" xmlns:p14="http://schemas.microsoft.com/office/powerpoint/2010/main">
    <mc:Choice Requires="p14">
      <p:transition spd="slow" p14:dur="2000" advTm="25945"/>
    </mc:Choice>
    <mc:Fallback xmlns="">
      <p:transition spd="slow" advTm="25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1"/>
            <a:ext cx="9144000" cy="577122"/>
          </a:xfrm>
        </p:spPr>
        <p:txBody>
          <a:bodyPr>
            <a:normAutofit fontScale="90000"/>
          </a:bodyPr>
          <a:lstStyle/>
          <a:p>
            <a:br>
              <a:rPr lang="en-US" sz="3100"/>
            </a:br>
            <a:r>
              <a:rPr lang="en-US" sz="3000"/>
              <a:t>Overview of Revisions- Summary of Changes (1 of 2)</a:t>
            </a:r>
            <a:endParaRPr lang="en-US"/>
          </a:p>
        </p:txBody>
      </p:sp>
      <p:pic>
        <p:nvPicPr>
          <p:cNvPr id="7" name="Picture 6" descr="This image shows a two column chart. In the left column are the number changes from the 2016 Mathematics Standards of Learning to the 2023 Mathematics Standards of Learning. In the right column are content parameter changes and clarifications in the 2023 Mathematics Standards of Learning.">
            <a:extLst>
              <a:ext uri="{FF2B5EF4-FFF2-40B4-BE49-F238E27FC236}">
                <a16:creationId xmlns:a16="http://schemas.microsoft.com/office/drawing/2014/main" id="{B99AA392-5EA7-5A1F-4FC2-28033F53F915}"/>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9" name="Picture 8" descr="This image shows a two-column chart. In the left column are the number changes from the 2016 Mathematics Standards of Learning to the 2023 Mathematics Standards of Learning. In the right column are content parameter changes and clarifications in the 2023 Standards of Learning.">
            <a:extLst>
              <a:ext uri="{FF2B5EF4-FFF2-40B4-BE49-F238E27FC236}">
                <a16:creationId xmlns:a16="http://schemas.microsoft.com/office/drawing/2014/main" id="{544D6623-5E2C-524D-7A07-1538C3D15320}"/>
              </a:ext>
            </a:extLst>
          </p:cNvPr>
          <p:cNvPicPr>
            <a:picLocks noChangeAspect="1"/>
          </p:cNvPicPr>
          <p:nvPr/>
        </p:nvPicPr>
        <p:blipFill>
          <a:blip r:embed="rId6"/>
          <a:stretch>
            <a:fillRect/>
          </a:stretch>
        </p:blipFill>
        <p:spPr>
          <a:xfrm>
            <a:off x="958670" y="679404"/>
            <a:ext cx="7474426" cy="3784691"/>
          </a:xfrm>
          <a:prstGeom prst="rect">
            <a:avLst/>
          </a:prstGeom>
        </p:spPr>
      </p:pic>
      <p:pic>
        <p:nvPicPr>
          <p:cNvPr id="5" name="Audio 4" descr="Audio icon">
            <a:hlinkClick r:id="" action="ppaction://media"/>
            <a:extLst>
              <a:ext uri="{FF2B5EF4-FFF2-40B4-BE49-F238E27FC236}">
                <a16:creationId xmlns:a16="http://schemas.microsoft.com/office/drawing/2014/main" id="{FED7FEA9-10D3-713A-B1FF-A6824428871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16809317"/>
      </p:ext>
    </p:extLst>
  </p:cSld>
  <p:clrMapOvr>
    <a:masterClrMapping/>
  </p:clrMapOvr>
  <mc:AlternateContent xmlns:mc="http://schemas.openxmlformats.org/markup-compatibility/2006" xmlns:p14="http://schemas.microsoft.com/office/powerpoint/2010/main">
    <mc:Choice Requires="p14">
      <p:transition spd="slow" p14:dur="2000" advTm="42710"/>
    </mc:Choice>
    <mc:Fallback xmlns="">
      <p:transition spd="slow" advTm="42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667062"/>
          </a:xfrm>
        </p:spPr>
        <p:txBody>
          <a:bodyPr>
            <a:normAutofit fontScale="90000"/>
          </a:bodyPr>
          <a:lstStyle/>
          <a:p>
            <a:br>
              <a:rPr lang="en-US"/>
            </a:br>
            <a:br>
              <a:rPr lang="en-US"/>
            </a:br>
            <a:r>
              <a:rPr lang="en-US" sz="2900"/>
              <a:t>Overview of Revisions- Summary of Changes (2 of 2)</a:t>
            </a:r>
          </a:p>
        </p:txBody>
      </p:sp>
      <p:pic>
        <p:nvPicPr>
          <p:cNvPr id="7" name="Picture 6">
            <a:extLst>
              <a:ext uri="{FF2B5EF4-FFF2-40B4-BE49-F238E27FC236}">
                <a16:creationId xmlns:a16="http://schemas.microsoft.com/office/drawing/2014/main" id="{51F6B764-9AC6-78D6-7377-EB794A41E86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9" name="Picture 8" descr="This image shows a two-column chart. In the left column are content deletions from the 2016 Algebra 1 Standards of Learning. In the right column are content additions to the 2023 Algebra 1 Standards of Learning.">
            <a:extLst>
              <a:ext uri="{FF2B5EF4-FFF2-40B4-BE49-F238E27FC236}">
                <a16:creationId xmlns:a16="http://schemas.microsoft.com/office/drawing/2014/main" id="{188D9455-76B5-862C-4412-18EA4EEFF07A}"/>
              </a:ext>
            </a:extLst>
          </p:cNvPr>
          <p:cNvPicPr>
            <a:picLocks noChangeAspect="1"/>
          </p:cNvPicPr>
          <p:nvPr/>
        </p:nvPicPr>
        <p:blipFill>
          <a:blip r:embed="rId6"/>
          <a:stretch>
            <a:fillRect/>
          </a:stretch>
        </p:blipFill>
        <p:spPr>
          <a:xfrm>
            <a:off x="1072970" y="812084"/>
            <a:ext cx="6998060" cy="3810196"/>
          </a:xfrm>
          <a:prstGeom prst="rect">
            <a:avLst/>
          </a:prstGeom>
        </p:spPr>
      </p:pic>
      <p:pic>
        <p:nvPicPr>
          <p:cNvPr id="5" name="Audio 4" descr="Audio icon">
            <a:hlinkClick r:id="" action="ppaction://media"/>
            <a:extLst>
              <a:ext uri="{FF2B5EF4-FFF2-40B4-BE49-F238E27FC236}">
                <a16:creationId xmlns:a16="http://schemas.microsoft.com/office/drawing/2014/main" id="{DCCE0754-3D6C-B8AF-6CA0-D3B9065B69B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54023812"/>
      </p:ext>
    </p:extLst>
  </p:cSld>
  <p:clrMapOvr>
    <a:masterClrMapping/>
  </p:clrMapOvr>
  <mc:AlternateContent xmlns:mc="http://schemas.openxmlformats.org/markup-compatibility/2006" xmlns:p14="http://schemas.microsoft.com/office/powerpoint/2010/main">
    <mc:Choice Requires="p14">
      <p:transition spd="slow" p14:dur="2000" advTm="15827"/>
    </mc:Choice>
    <mc:Fallback xmlns="">
      <p:transition spd="slow" advTm="15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1e603465f54_0_18"/>
          <p:cNvSpPr txBox="1">
            <a:spLocks noGrp="1"/>
          </p:cNvSpPr>
          <p:nvPr>
            <p:ph type="ctrTitle"/>
          </p:nvPr>
        </p:nvSpPr>
        <p:spPr>
          <a:xfrm>
            <a:off x="699770" y="1325702"/>
            <a:ext cx="7886700" cy="1790700"/>
          </a:xfrm>
          <a:prstGeom prst="rect">
            <a:avLst/>
          </a:prstGeom>
        </p:spPr>
        <p:txBody>
          <a:bodyPr spcFirstLastPara="1" wrap="square" lIns="68575" tIns="34275" rIns="68575" bIns="34275" anchor="b" anchorCtr="0">
            <a:normAutofit fontScale="90000"/>
          </a:bodyPr>
          <a:lstStyle/>
          <a:p>
            <a:r>
              <a:rPr lang="en-US">
                <a:solidFill>
                  <a:schemeClr val="lt1"/>
                </a:solidFill>
              </a:rPr>
              <a:t>Comparison of </a:t>
            </a:r>
            <a:br>
              <a:rPr lang="en-US">
                <a:solidFill>
                  <a:schemeClr val="lt1"/>
                </a:solidFill>
              </a:rPr>
            </a:br>
            <a:r>
              <a:rPr lang="en-US">
                <a:solidFill>
                  <a:schemeClr val="lt1"/>
                </a:solidFill>
              </a:rPr>
              <a:t>2016 Mathematics SOL </a:t>
            </a:r>
            <a:br>
              <a:rPr lang="en-US">
                <a:solidFill>
                  <a:schemeClr val="lt1"/>
                </a:solidFill>
              </a:rPr>
            </a:br>
            <a:r>
              <a:rPr lang="en-US">
                <a:solidFill>
                  <a:schemeClr val="lt1"/>
                </a:solidFill>
              </a:rPr>
              <a:t>to 2023 Mathematics SOL</a:t>
            </a:r>
            <a:endParaRPr>
              <a:solidFill>
                <a:schemeClr val="lt1"/>
              </a:solidFill>
            </a:endParaRPr>
          </a:p>
        </p:txBody>
      </p:sp>
      <p:pic>
        <p:nvPicPr>
          <p:cNvPr id="4" name="Audio 3" descr="Audio icon">
            <a:hlinkClick r:id="" action="ppaction://media"/>
            <a:extLst>
              <a:ext uri="{FF2B5EF4-FFF2-40B4-BE49-F238E27FC236}">
                <a16:creationId xmlns:a16="http://schemas.microsoft.com/office/drawing/2014/main" id="{EC203920-FCB3-9300-F964-373ABA6234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4748"/>
    </mc:Choice>
    <mc:Fallback xmlns="">
      <p:transition spd="slow" advTm="14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1e5fa75be59_0_17"/>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Expressions &amp; Operations</a:t>
            </a:r>
            <a:endParaRPr b="1"/>
          </a:p>
        </p:txBody>
      </p:sp>
      <p:pic>
        <p:nvPicPr>
          <p:cNvPr id="4" name="Audio 3" descr="Audio icon">
            <a:hlinkClick r:id="" action="ppaction://media"/>
            <a:extLst>
              <a:ext uri="{FF2B5EF4-FFF2-40B4-BE49-F238E27FC236}">
                <a16:creationId xmlns:a16="http://schemas.microsoft.com/office/drawing/2014/main" id="{13486BD9-CD9A-D6DF-F522-F55C829D65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568"/>
    </mc:Choice>
    <mc:Fallback xmlns="">
      <p:transition spd="slow" advTm="10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278f73fde58_0_318"/>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Clr>
                <a:schemeClr val="lt1"/>
              </a:buClr>
              <a:buSzPts val="3240"/>
              <a:buFont typeface="Georgia"/>
              <a:buNone/>
            </a:pPr>
            <a:r>
              <a:rPr lang="en-US" sz="2840"/>
              <a:t>Standard A.1 (2016) - Standard A.EO.1 (2023)</a:t>
            </a:r>
            <a:endParaRPr sz="2840"/>
          </a:p>
        </p:txBody>
      </p:sp>
      <p:graphicFrame>
        <p:nvGraphicFramePr>
          <p:cNvPr id="533" name="Google Shape;533;g278f73fde58_0_318"/>
          <p:cNvGraphicFramePr/>
          <p:nvPr>
            <p:extLst>
              <p:ext uri="{D42A27DB-BD31-4B8C-83A1-F6EECF244321}">
                <p14:modId xmlns:p14="http://schemas.microsoft.com/office/powerpoint/2010/main" val="2587986488"/>
              </p:ext>
            </p:extLst>
          </p:nvPr>
        </p:nvGraphicFramePr>
        <p:xfrm>
          <a:off x="273050" y="693100"/>
          <a:ext cx="8597900" cy="321640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182880" lvl="0" indent="-182880" algn="l" rtl="0">
                        <a:spcBef>
                          <a:spcPts val="0"/>
                        </a:spcBef>
                        <a:spcAft>
                          <a:spcPts val="0"/>
                        </a:spcAft>
                        <a:buNone/>
                      </a:pPr>
                      <a:r>
                        <a:rPr lang="en-US" sz="1000" b="1">
                          <a:latin typeface="Georgia"/>
                          <a:ea typeface="Georgia"/>
                          <a:cs typeface="Georgia"/>
                          <a:sym typeface="Georgia"/>
                        </a:rPr>
                        <a:t>A.1 The student will</a:t>
                      </a:r>
                      <a:endParaRPr sz="1000" b="1">
                        <a:latin typeface="Georgia"/>
                        <a:ea typeface="Georgia"/>
                        <a:cs typeface="Georgia"/>
                        <a:sym typeface="Georgia"/>
                      </a:endParaRPr>
                    </a:p>
                    <a:p>
                      <a:pPr marL="457200" marR="0" lvl="0" indent="-223838" algn="l" rtl="0">
                        <a:lnSpc>
                          <a:spcPct val="100000"/>
                        </a:lnSpc>
                        <a:spcBef>
                          <a:spcPts val="0"/>
                        </a:spcBef>
                        <a:spcAft>
                          <a:spcPts val="0"/>
                        </a:spcAft>
                        <a:buSzPts val="1000"/>
                        <a:buFont typeface="Georgia"/>
                        <a:buAutoNum type="alphaLcParenR"/>
                      </a:pPr>
                      <a:r>
                        <a:rPr lang="en-US" sz="1000" b="1">
                          <a:latin typeface="Georgia"/>
                          <a:ea typeface="Georgia"/>
                          <a:cs typeface="Georgia"/>
                          <a:sym typeface="Georgia"/>
                        </a:rPr>
                        <a:t>represent verbal quantitative situations algebraically; and</a:t>
                      </a:r>
                      <a:endParaRPr sz="1000" b="1">
                        <a:latin typeface="Georgia"/>
                        <a:ea typeface="Georgia"/>
                        <a:cs typeface="Georgia"/>
                        <a:sym typeface="Georgia"/>
                      </a:endParaRPr>
                    </a:p>
                    <a:p>
                      <a:pPr marL="457200" marR="0" lvl="0" indent="-223838" algn="l" rtl="0">
                        <a:lnSpc>
                          <a:spcPct val="100000"/>
                        </a:lnSpc>
                        <a:spcBef>
                          <a:spcPts val="0"/>
                        </a:spcBef>
                        <a:spcAft>
                          <a:spcPts val="0"/>
                        </a:spcAft>
                        <a:buSzPts val="1000"/>
                        <a:buFont typeface="Georgia"/>
                        <a:buAutoNum type="alphaLcParenR"/>
                      </a:pPr>
                      <a:r>
                        <a:rPr lang="en-US" sz="1000" b="1">
                          <a:latin typeface="Georgia"/>
                          <a:ea typeface="Georgia"/>
                          <a:cs typeface="Georgia"/>
                          <a:sym typeface="Georgia"/>
                        </a:rPr>
                        <a:t>evaluate algebraic expressions for given replacement values of the variables.</a:t>
                      </a:r>
                      <a:endParaRPr sz="1000" b="1">
                        <a:latin typeface="Georgia"/>
                        <a:ea typeface="Georgia"/>
                        <a:cs typeface="Georgia"/>
                        <a:sym typeface="Georgia"/>
                      </a:endParaRPr>
                    </a:p>
                    <a:p>
                      <a:pPr marL="0" lvl="0" indent="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Translate between verbal quantitative situations and algebraic expressions and equations.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Represent practical situations with algebraic expressions in a variety of representations (e.g., concrete, pictorial, symbolic, verbal). (a)</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Evaluate algebraic expressions, using the order of operations, which include absolute value, square roots, and cube roots for given replacement values to include rational numbers, without rationalizing the denominator. (b)</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A.EO.1  The student will represent verbal quantitative situations algebraically and evaluate these expressions for given replacement values of the variables.	</a:t>
                      </a:r>
                      <a:endParaRPr sz="1000" b="1">
                        <a:solidFill>
                          <a:srgbClr val="202020"/>
                        </a:solidFill>
                        <a:latin typeface="Georgia"/>
                        <a:ea typeface="Georgia"/>
                        <a:cs typeface="Georgia"/>
                        <a:sym typeface="Georgia"/>
                      </a:endParaRPr>
                    </a:p>
                    <a:p>
                      <a:pPr marL="567055" lvl="0" indent="-56705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Translate between verbal quantitative situations and algebraic expressions, including contextual situations.</a:t>
                      </a:r>
                      <a:endParaRPr sz="1000">
                        <a:latin typeface="Georgia"/>
                        <a:ea typeface="Georgia"/>
                        <a:cs typeface="Georgia"/>
                        <a:sym typeface="Georgia"/>
                      </a:endParaRPr>
                    </a:p>
                    <a:p>
                      <a:pPr marL="457200" lvl="0" indent="-292100" algn="l" rtl="0">
                        <a:spcBef>
                          <a:spcPts val="0"/>
                        </a:spcBef>
                        <a:spcAft>
                          <a:spcPts val="0"/>
                        </a:spcAft>
                        <a:buSzPts val="1000"/>
                        <a:buFont typeface="+mj-lt"/>
                        <a:buAutoNum type="alphaLcParenR" startAt="2"/>
                      </a:pPr>
                      <a:r>
                        <a:rPr lang="en-US" sz="1000">
                          <a:latin typeface="Georgia"/>
                          <a:ea typeface="Georgia"/>
                          <a:cs typeface="Georgia"/>
                          <a:sym typeface="Georgia"/>
                        </a:rPr>
                        <a:t>Evaluate algebraic expressions which include absolute value, square roots, and cube roots for given replacement values to include rational numbers, without rationalizing the denominator.</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34" name="Google Shape;534;g278f73fde58_0_318"/>
          <p:cNvSpPr txBox="1"/>
          <p:nvPr/>
        </p:nvSpPr>
        <p:spPr>
          <a:xfrm>
            <a:off x="0" y="431790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A..EO.1a includes both translating between verbal quantitative situations and algebraic expressions, including contextual situations.</a:t>
            </a:r>
            <a:endParaRPr sz="1000">
              <a:solidFill>
                <a:schemeClr val="lt1"/>
              </a:solidFill>
              <a:latin typeface="Georgia"/>
              <a:ea typeface="Georgia"/>
              <a:cs typeface="Georgia"/>
              <a:sym typeface="Georgia"/>
            </a:endParaRPr>
          </a:p>
        </p:txBody>
      </p:sp>
      <p:pic>
        <p:nvPicPr>
          <p:cNvPr id="4" name="Audio 3" descr="Audio icon">
            <a:hlinkClick r:id="" action="ppaction://media"/>
            <a:extLst>
              <a:ext uri="{FF2B5EF4-FFF2-40B4-BE49-F238E27FC236}">
                <a16:creationId xmlns:a16="http://schemas.microsoft.com/office/drawing/2014/main" id="{7553B066-F66E-0A31-620A-63D0DB310D6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5800"/>
    </mc:Choice>
    <mc:Fallback xmlns="">
      <p:transition spd="slow" advTm="85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278f73fde58_0_338"/>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None/>
            </a:pPr>
            <a:r>
              <a:rPr lang="en-US" sz="2840"/>
              <a:t>Standard A.2.a (2016) - Standard A.EO.3 (2023)</a:t>
            </a:r>
            <a:endParaRPr sz="2840"/>
          </a:p>
        </p:txBody>
      </p:sp>
      <p:graphicFrame>
        <p:nvGraphicFramePr>
          <p:cNvPr id="540" name="Google Shape;540;g278f73fde58_0_338"/>
          <p:cNvGraphicFramePr/>
          <p:nvPr>
            <p:extLst>
              <p:ext uri="{D42A27DB-BD31-4B8C-83A1-F6EECF244321}">
                <p14:modId xmlns:p14="http://schemas.microsoft.com/office/powerpoint/2010/main" val="1670684992"/>
              </p:ext>
            </p:extLst>
          </p:nvPr>
        </p:nvGraphicFramePr>
        <p:xfrm>
          <a:off x="273050" y="693100"/>
          <a:ext cx="8597900" cy="321640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282575" lvl="0" indent="-282575" algn="l" rtl="0">
                        <a:spcBef>
                          <a:spcPts val="0"/>
                        </a:spcBef>
                        <a:spcAft>
                          <a:spcPts val="0"/>
                        </a:spcAft>
                        <a:buNone/>
                      </a:pPr>
                      <a:r>
                        <a:rPr lang="en-US" sz="1000" b="1">
                          <a:latin typeface="Georgia"/>
                          <a:ea typeface="Georgia"/>
                          <a:cs typeface="Georgia"/>
                          <a:sym typeface="Georgia"/>
                        </a:rPr>
                        <a:t>A.2 The student will perform operations on polynomials, including</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applying the laws of exponents to perform operations on expressions;</a:t>
                      </a:r>
                      <a:endParaRPr sz="1000" b="1">
                        <a:latin typeface="Georgia"/>
                        <a:ea typeface="Georgia"/>
                        <a:cs typeface="Georgia"/>
                        <a:sym typeface="Georgia"/>
                      </a:endParaRPr>
                    </a:p>
                    <a:p>
                      <a:pPr marL="228600" lvl="0" indent="-22860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Simplify monomial expressions and ratios of monomial expressions in which the exponents are integers, using the laws of exponents. (a)</a:t>
                      </a:r>
                      <a:endParaRPr sz="1000">
                        <a:latin typeface="Georgia"/>
                        <a:ea typeface="Georgia"/>
                        <a:cs typeface="Georgia"/>
                        <a:sym typeface="Georgia"/>
                      </a:endParaRPr>
                    </a:p>
                    <a:p>
                      <a:pPr marL="34290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A.EO.</a:t>
                      </a:r>
                      <a:r>
                        <a:rPr lang="en-US" sz="1000" b="1">
                          <a:solidFill>
                            <a:srgbClr val="202020"/>
                          </a:solidFill>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3</a:t>
                      </a:r>
                      <a:r>
                        <a:rPr lang="en-US" sz="1000" b="1">
                          <a:solidFill>
                            <a:srgbClr val="202020"/>
                          </a:solidFill>
                          <a:latin typeface="Georgia"/>
                          <a:ea typeface="Georgia"/>
                          <a:cs typeface="Georgia"/>
                          <a:sym typeface="Georgia"/>
                        </a:rPr>
                        <a:t>  The student will </a:t>
                      </a:r>
                      <a:r>
                        <a:rPr lang="en-US" sz="1000" b="1">
                          <a:solidFill>
                            <a:srgbClr val="980000"/>
                          </a:solidFill>
                          <a:latin typeface="Georgia"/>
                          <a:ea typeface="Georgia"/>
                          <a:cs typeface="Georgia"/>
                          <a:sym typeface="Georgia"/>
                        </a:rPr>
                        <a:t>derive </a:t>
                      </a:r>
                      <a:r>
                        <a:rPr lang="en-US" sz="1000" b="1">
                          <a:solidFill>
                            <a:srgbClr val="202020"/>
                          </a:solidFill>
                          <a:latin typeface="Georgia"/>
                          <a:ea typeface="Georgia"/>
                          <a:cs typeface="Georgia"/>
                          <a:sym typeface="Georgia"/>
                        </a:rPr>
                        <a:t>and apply the laws of exponents.</a:t>
                      </a:r>
                      <a:endParaRPr sz="1000" b="1">
                        <a:solidFill>
                          <a:srgbClr val="202020"/>
                        </a:solidFill>
                        <a:latin typeface="Georgia"/>
                        <a:ea typeface="Georgia"/>
                        <a:cs typeface="Georgia"/>
                        <a:sym typeface="Georgia"/>
                      </a:endParaRPr>
                    </a:p>
                    <a:p>
                      <a:pPr marL="567055" lvl="0" indent="-56705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solidFill>
                            <a:srgbClr val="980000"/>
                          </a:solidFill>
                          <a:latin typeface="Georgia"/>
                          <a:ea typeface="Georgia"/>
                          <a:cs typeface="Georgia"/>
                          <a:sym typeface="Georgia"/>
                        </a:rPr>
                        <a:t>Derive the laws of exponents through explorations of patterns</a:t>
                      </a:r>
                      <a:r>
                        <a:rPr lang="en-US" sz="1000">
                          <a:solidFill>
                            <a:srgbClr val="980000"/>
                          </a:solidFill>
                          <a:latin typeface="Georgia"/>
                          <a:ea typeface="Georgia"/>
                          <a:cs typeface="Georgia"/>
                          <a:sym typeface="Georgia"/>
                        </a:rPr>
                        <a:t>,</a:t>
                      </a:r>
                      <a:r>
                        <a:rPr lang="en-US" sz="1000">
                          <a:latin typeface="Georgia"/>
                          <a:ea typeface="Georgia"/>
                          <a:cs typeface="Georgia"/>
                          <a:sym typeface="Georgia"/>
                        </a:rPr>
                        <a:t> to include products, quotients, and powers of bases.</a:t>
                      </a:r>
                      <a:endParaRPr sz="100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a:latin typeface="Georgia"/>
                          <a:ea typeface="Georgia"/>
                          <a:cs typeface="Georgia"/>
                          <a:sym typeface="Georgia"/>
                        </a:rPr>
                        <a:t>Simplify multivariable expressions and ratios of monomial expressions in which the exponents are integers, using the laws of exponents.</a:t>
                      </a:r>
                      <a:endParaRPr sz="1000" b="1">
                        <a:solidFill>
                          <a:srgbClr val="20202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41" name="Google Shape;541;g278f73fde58_0_338"/>
          <p:cNvSpPr txBox="1"/>
          <p:nvPr/>
        </p:nvSpPr>
        <p:spPr>
          <a:xfrm>
            <a:off x="0" y="4269702"/>
            <a:ext cx="9144000" cy="873798"/>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The 2016 A.2 standard of polynomial operations and exponential laws has been divided into two standards in 2023; A.EO.2 and A.EO.3.</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A.EO.3a - In addition to applying the laws of exponents,  the 2023 SOL specify that students derive the laws of exponents through exploring patterns to develop their understanding of these laws.</a:t>
            </a:r>
            <a:endParaRPr sz="1000">
              <a:solidFill>
                <a:schemeClr val="lt1"/>
              </a:solidFill>
              <a:latin typeface="Georgia"/>
              <a:ea typeface="Georgia"/>
              <a:cs typeface="Georgia"/>
              <a:sym typeface="Georgia"/>
            </a:endParaRPr>
          </a:p>
        </p:txBody>
      </p:sp>
      <p:pic>
        <p:nvPicPr>
          <p:cNvPr id="24" name="Audio 23" descr="Audio icon">
            <a:hlinkClick r:id="" action="ppaction://media"/>
            <a:extLst>
              <a:ext uri="{FF2B5EF4-FFF2-40B4-BE49-F238E27FC236}">
                <a16:creationId xmlns:a16="http://schemas.microsoft.com/office/drawing/2014/main" id="{172A4BC4-47C1-82CD-C412-B86BB3A9D89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0645"/>
    </mc:Choice>
    <mc:Fallback xmlns="">
      <p:transition spd="slow" advTm="40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278f73fde58_0_326"/>
          <p:cNvSpPr txBox="1">
            <a:spLocks noGrp="1"/>
          </p:cNvSpPr>
          <p:nvPr>
            <p:ph type="title"/>
          </p:nvPr>
        </p:nvSpPr>
        <p:spPr>
          <a:xfrm>
            <a:off x="0" y="0"/>
            <a:ext cx="9144000" cy="461095"/>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None/>
            </a:pPr>
            <a:r>
              <a:rPr lang="en-US" sz="2840"/>
              <a:t>Standard A.2.b (2016) - Standard A.EO.2 (2023)</a:t>
            </a:r>
            <a:endParaRPr sz="2840"/>
          </a:p>
        </p:txBody>
      </p:sp>
      <p:graphicFrame>
        <p:nvGraphicFramePr>
          <p:cNvPr id="548" name="Google Shape;548;g278f73fde58_0_326"/>
          <p:cNvGraphicFramePr/>
          <p:nvPr>
            <p:extLst>
              <p:ext uri="{D42A27DB-BD31-4B8C-83A1-F6EECF244321}">
                <p14:modId xmlns:p14="http://schemas.microsoft.com/office/powerpoint/2010/main" val="1564781062"/>
              </p:ext>
            </p:extLst>
          </p:nvPr>
        </p:nvGraphicFramePr>
        <p:xfrm>
          <a:off x="273050" y="500465"/>
          <a:ext cx="8597900" cy="360500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182880" lvl="0" indent="-182880" algn="l" rtl="0">
                        <a:spcBef>
                          <a:spcPts val="0"/>
                        </a:spcBef>
                        <a:spcAft>
                          <a:spcPts val="0"/>
                        </a:spcAft>
                        <a:buNone/>
                      </a:pPr>
                      <a:r>
                        <a:rPr lang="en-US" sz="1000" b="1">
                          <a:latin typeface="Georgia"/>
                          <a:ea typeface="Georgia"/>
                          <a:cs typeface="Georgia"/>
                          <a:sym typeface="Georgia"/>
                        </a:rPr>
                        <a:t>A.2 The student will perform operations on polynomials, including</a:t>
                      </a:r>
                      <a:endParaRPr sz="1000" b="1">
                        <a:latin typeface="Georgia"/>
                        <a:ea typeface="Georgia"/>
                        <a:cs typeface="Georgia"/>
                        <a:sym typeface="Georgia"/>
                      </a:endParaRPr>
                    </a:p>
                    <a:p>
                      <a:pPr marL="342900" marR="0" lvl="0" indent="-244475" algn="l" rtl="0">
                        <a:lnSpc>
                          <a:spcPct val="100000"/>
                        </a:lnSpc>
                        <a:spcBef>
                          <a:spcPts val="0"/>
                        </a:spcBef>
                        <a:spcAft>
                          <a:spcPts val="0"/>
                        </a:spcAft>
                        <a:buSzPts val="1000"/>
                        <a:buFont typeface="Georgia"/>
                        <a:buAutoNum type="alphaLcParenR" startAt="2"/>
                      </a:pPr>
                      <a:r>
                        <a:rPr lang="en-US" sz="1000" b="1">
                          <a:latin typeface="Georgia"/>
                          <a:ea typeface="Georgia"/>
                          <a:cs typeface="Georgia"/>
                          <a:sym typeface="Georgia"/>
                        </a:rPr>
                        <a:t>adding, subtracting, multiplying, and dividing polynomials; and</a:t>
                      </a:r>
                      <a:endParaRPr sz="1000" b="1">
                        <a:latin typeface="Georgia"/>
                        <a:ea typeface="Georgia"/>
                        <a:cs typeface="Georgia"/>
                        <a:sym typeface="Georgia"/>
                      </a:endParaRPr>
                    </a:p>
                    <a:p>
                      <a:pPr marL="0" lvl="0" indent="0" algn="l" rtl="0">
                        <a:spcBef>
                          <a:spcPts val="0"/>
                        </a:spcBef>
                        <a:spcAft>
                          <a:spcPts val="0"/>
                        </a:spcAft>
                        <a:buNone/>
                      </a:pP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Model sums, differences, products, and quotients of polynomials with concrete objects and their related pictorial and symbolic representations.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Determine sums and differences of polynomials.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Determine products of polynomials. The factors should be limited to five or fewer terms (i.e., </a:t>
                      </a:r>
                      <a:r>
                        <a:rPr lang="en-US" sz="1000" i="1">
                          <a:latin typeface="Georgia"/>
                          <a:ea typeface="Georgia"/>
                          <a:cs typeface="Georgia"/>
                          <a:sym typeface="Georgia"/>
                        </a:rPr>
                        <a:t>(4x + 2)(3x + 5)</a:t>
                      </a:r>
                      <a:r>
                        <a:rPr lang="en-US" sz="1000">
                          <a:latin typeface="Georgia"/>
                          <a:ea typeface="Georgia"/>
                          <a:cs typeface="Georgia"/>
                          <a:sym typeface="Georgia"/>
                        </a:rPr>
                        <a:t> represents four terms and </a:t>
                      </a:r>
                      <a:r>
                        <a:rPr lang="en-US" sz="1000" i="1">
                          <a:latin typeface="Georgia"/>
                          <a:ea typeface="Georgia"/>
                          <a:cs typeface="Georgia"/>
                          <a:sym typeface="Georgia"/>
                        </a:rPr>
                        <a:t>(x + 1)(2x</a:t>
                      </a:r>
                      <a:r>
                        <a:rPr lang="en-US" sz="1000" i="1" baseline="30000">
                          <a:latin typeface="Georgia"/>
                          <a:ea typeface="Georgia"/>
                          <a:cs typeface="Georgia"/>
                          <a:sym typeface="Georgia"/>
                        </a:rPr>
                        <a:t>2</a:t>
                      </a:r>
                      <a:r>
                        <a:rPr lang="en-US" sz="1000" i="1" baseline="30000">
                          <a:latin typeface="Georgia"/>
                          <a:ea typeface="Georgia"/>
                          <a:cs typeface="Georgia"/>
                        </a:rPr>
                        <a:t> </a:t>
                      </a:r>
                      <a:r>
                        <a:rPr lang="en-US" sz="1000" i="1" baseline="30000">
                          <a:latin typeface="Georgia"/>
                          <a:ea typeface="Georgia"/>
                          <a:cs typeface="Georgia"/>
                          <a:sym typeface="Georgia"/>
                        </a:rPr>
                        <a:t> </a:t>
                      </a:r>
                      <a:r>
                        <a:rPr lang="en-US" sz="1000" i="1">
                          <a:latin typeface="Georgia"/>
                          <a:ea typeface="Georgia"/>
                          <a:cs typeface="Georgia"/>
                          <a:sym typeface="Georgia"/>
                        </a:rPr>
                        <a:t>+ x + 3)</a:t>
                      </a:r>
                      <a:r>
                        <a:rPr lang="en-US" sz="1000">
                          <a:latin typeface="Georgia"/>
                          <a:ea typeface="Georgia"/>
                          <a:cs typeface="Georgia"/>
                          <a:sym typeface="Georgia"/>
                        </a:rPr>
                        <a:t> represents five terms). (b)</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Determine the quotient of polynomials, using a monomial or binomial divisor, or a completely factored divisor. (b)</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A.EO.2  The student will perform operations on and factor polynomial expressions in one variable.</a:t>
                      </a:r>
                      <a:endParaRPr sz="1000" b="1">
                        <a:solidFill>
                          <a:srgbClr val="202020"/>
                        </a:solidFill>
                        <a:latin typeface="Georgia"/>
                        <a:ea typeface="Georgia"/>
                        <a:cs typeface="Georgia"/>
                        <a:sym typeface="Georgia"/>
                      </a:endParaRPr>
                    </a:p>
                    <a:p>
                      <a:pPr marL="567055" lvl="0" indent="-56705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Determine sums and differences of polynomial expressions in one variable, usi</a:t>
                      </a:r>
                      <a:r>
                        <a:rPr lang="en-US" sz="1000">
                          <a:solidFill>
                            <a:srgbClr val="202020"/>
                          </a:solidFill>
                          <a:latin typeface="Georgia"/>
                          <a:ea typeface="Georgia"/>
                          <a:cs typeface="Georgia"/>
                          <a:sym typeface="Georgia"/>
                        </a:rPr>
                        <a:t>ng a variety of strategies, including concrete objects and their related pictorial and symbolic models.</a:t>
                      </a:r>
                      <a:endParaRPr sz="1000">
                        <a:solidFill>
                          <a:srgbClr val="20202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a:solidFill>
                            <a:srgbClr val="202020"/>
                          </a:solidFill>
                          <a:latin typeface="Georgia"/>
                          <a:ea typeface="Georgia"/>
                          <a:cs typeface="Georgia"/>
                          <a:sym typeface="Georgia"/>
                        </a:rPr>
                        <a:t>Determine the product of polynomial expressions in one variable, using a variety of strategies, including concrete objects and their related pictorial and symbolic models, the application of the distributive property, </a:t>
                      </a:r>
                      <a:r>
                        <a:rPr lang="en-US" sz="1000" b="1">
                          <a:solidFill>
                            <a:srgbClr val="980000"/>
                          </a:solidFill>
                          <a:latin typeface="Georgia"/>
                          <a:ea typeface="Georgia"/>
                          <a:cs typeface="Georgia"/>
                          <a:sym typeface="Georgia"/>
                        </a:rPr>
                        <a:t>and the use of area models.</a:t>
                      </a:r>
                      <a:r>
                        <a:rPr lang="en-US" sz="1000">
                          <a:solidFill>
                            <a:srgbClr val="202020"/>
                          </a:solidFill>
                          <a:latin typeface="Georgia"/>
                          <a:ea typeface="Georgia"/>
                          <a:cs typeface="Georgia"/>
                          <a:sym typeface="Georgia"/>
                        </a:rPr>
                        <a:t> The factors should be limited to five or fewer terms </a:t>
                      </a:r>
                      <a:endParaRPr sz="1000">
                        <a:solidFill>
                          <a:srgbClr val="202020"/>
                        </a:solidFill>
                        <a:latin typeface="Georgia"/>
                        <a:ea typeface="Georgia"/>
                        <a:cs typeface="Georgia"/>
                        <a:sym typeface="Georgia"/>
                      </a:endParaRPr>
                    </a:p>
                    <a:p>
                      <a:pPr marL="457200" lvl="0" indent="0" algn="l" rtl="0">
                        <a:spcBef>
                          <a:spcPts val="0"/>
                        </a:spcBef>
                        <a:spcAft>
                          <a:spcPts val="0"/>
                        </a:spcAft>
                        <a:buNone/>
                      </a:pPr>
                      <a:r>
                        <a:rPr lang="en-US" sz="1000">
                          <a:solidFill>
                            <a:srgbClr val="202020"/>
                          </a:solidFill>
                          <a:latin typeface="Georgia"/>
                          <a:ea typeface="Georgia"/>
                          <a:cs typeface="Georgia"/>
                          <a:sym typeface="Georgia"/>
                        </a:rPr>
                        <a:t>(e.g., </a:t>
                      </a:r>
                      <a:r>
                        <a:rPr lang="en-US" sz="1000" i="1">
                          <a:solidFill>
                            <a:srgbClr val="202020"/>
                          </a:solidFill>
                          <a:latin typeface="Georgia"/>
                          <a:ea typeface="Georgia"/>
                          <a:cs typeface="Georgia"/>
                          <a:sym typeface="Georgia"/>
                        </a:rPr>
                        <a:t>(4x + 2)(3x + 5)</a:t>
                      </a:r>
                      <a:r>
                        <a:rPr lang="en-US" sz="1000">
                          <a:solidFill>
                            <a:srgbClr val="202020"/>
                          </a:solidFill>
                          <a:latin typeface="Georgia"/>
                          <a:ea typeface="Georgia"/>
                          <a:cs typeface="Georgia"/>
                          <a:sym typeface="Georgia"/>
                        </a:rPr>
                        <a:t> represents f</a:t>
                      </a:r>
                      <a:r>
                        <a:rPr lang="en-US" sz="1000">
                          <a:latin typeface="Georgia"/>
                          <a:ea typeface="Georgia"/>
                          <a:cs typeface="Georgia"/>
                          <a:sym typeface="Georgia"/>
                        </a:rPr>
                        <a:t>our terms and </a:t>
                      </a:r>
                      <a:endParaRPr sz="1000">
                        <a:latin typeface="Georgia"/>
                        <a:ea typeface="Georgia"/>
                        <a:cs typeface="Georgia"/>
                        <a:sym typeface="Georgia"/>
                      </a:endParaRPr>
                    </a:p>
                    <a:p>
                      <a:pPr marL="457200" lvl="0" indent="0" algn="l" rtl="0">
                        <a:spcBef>
                          <a:spcPts val="0"/>
                        </a:spcBef>
                        <a:spcAft>
                          <a:spcPts val="0"/>
                        </a:spcAft>
                        <a:buNone/>
                      </a:pPr>
                      <a:r>
                        <a:rPr lang="en-US" sz="1000" i="1">
                          <a:latin typeface="Georgia"/>
                          <a:ea typeface="Georgia"/>
                          <a:cs typeface="Georgia"/>
                          <a:sym typeface="Georgia"/>
                        </a:rPr>
                        <a:t>(x + 1)(2x</a:t>
                      </a:r>
                      <a:r>
                        <a:rPr lang="en-US" sz="1000" i="1" baseline="30000">
                          <a:latin typeface="Georgia"/>
                          <a:ea typeface="Georgia"/>
                          <a:cs typeface="Georgia"/>
                          <a:sym typeface="Georgia"/>
                        </a:rPr>
                        <a:t>2</a:t>
                      </a:r>
                      <a:r>
                        <a:rPr lang="en-US" sz="1000" i="1">
                          <a:latin typeface="Georgia"/>
                          <a:ea typeface="Georgia"/>
                          <a:cs typeface="Georgia"/>
                          <a:sym typeface="Georgia"/>
                        </a:rPr>
                        <a:t> + x + 3)</a:t>
                      </a:r>
                      <a:r>
                        <a:rPr lang="en-US" sz="1000">
                          <a:latin typeface="Georgia"/>
                          <a:ea typeface="Georgia"/>
                          <a:cs typeface="Georgia"/>
                          <a:sym typeface="Georgia"/>
                        </a:rPr>
                        <a:t> represents five terms</a:t>
                      </a:r>
                      <a:r>
                        <a:rPr lang="en-US" sz="1000">
                          <a:latin typeface="Georgia"/>
                          <a:ea typeface="Georgia"/>
                          <a:cs typeface="Georgia"/>
                        </a:rPr>
                        <a:t>.</a:t>
                      </a:r>
                      <a:endParaRPr sz="1000">
                        <a:latin typeface="Georgia"/>
                        <a:ea typeface="Georgia"/>
                        <a:cs typeface="Georgia"/>
                        <a:sym typeface="Georgia"/>
                      </a:endParaRPr>
                    </a:p>
                    <a:p>
                      <a:pPr marL="457200" lvl="0" indent="0" algn="l" rtl="0">
                        <a:spcBef>
                          <a:spcPts val="300"/>
                        </a:spcBef>
                        <a:spcAft>
                          <a:spcPts val="0"/>
                        </a:spcAft>
                        <a:buNone/>
                      </a:pP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4"/>
                      </a:pPr>
                      <a:r>
                        <a:rPr lang="en-US" sz="1000">
                          <a:latin typeface="Georgia"/>
                          <a:ea typeface="Georgia"/>
                          <a:cs typeface="Georgia"/>
                          <a:sym typeface="Georgia"/>
                        </a:rPr>
                        <a:t>Determine the quotient of polynomials, using a monomial or binomial divisor, or a completely factored divisor.</a:t>
                      </a:r>
                      <a:endParaRPr sz="100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startAt="4"/>
                      </a:pPr>
                      <a:r>
                        <a:rPr lang="en-US" sz="1000">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Represent and demonstrate equality of quadratic expressions in different forms </a:t>
                      </a:r>
                      <a:r>
                        <a:rPr lang="en-US" sz="1000" b="1">
                          <a:solidFill>
                            <a:srgbClr val="980000"/>
                          </a:solidFill>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(e.g., concrete, verbal, symbolic, and graphical)</a:t>
                      </a:r>
                      <a:r>
                        <a:rPr lang="en-US" sz="1000">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a:t>
                      </a:r>
                      <a:r>
                        <a:rPr lang="en-US" sz="1000">
                          <a:latin typeface="Georgia"/>
                          <a:ea typeface="Georgia"/>
                          <a:cs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 </a:t>
                      </a:r>
                      <a:endParaRPr sz="1000" baseline="30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49" name="Google Shape;549;g278f73fde58_0_326"/>
          <p:cNvSpPr txBox="1"/>
          <p:nvPr/>
        </p:nvSpPr>
        <p:spPr>
          <a:xfrm>
            <a:off x="0" y="4317899"/>
            <a:ext cx="9144000" cy="839377"/>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highlight>
                <a:srgbClr val="00FF00"/>
              </a:highlight>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The 2016 A.2 standard of polynomial operations and exponential laws has been divided into two standards in 2023; A.EO.2 and A.EO.3.</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A.EO.2b – Students will use area models when representing the product of polynomial expressions.</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A.EO.2e - As students explore the equality of quadratic expressions, they will utilize models and manipulatives.</a:t>
            </a:r>
            <a:endParaRPr sz="1000">
              <a:solidFill>
                <a:schemeClr val="lt1"/>
              </a:solidFill>
              <a:latin typeface="Georgia"/>
              <a:ea typeface="Georgia"/>
              <a:cs typeface="Georgia"/>
              <a:sym typeface="Georgia"/>
            </a:endParaRPr>
          </a:p>
        </p:txBody>
      </p:sp>
      <p:pic>
        <p:nvPicPr>
          <p:cNvPr id="40" name="Audio 39" descr="Audio icon">
            <a:hlinkClick r:id="" action="ppaction://media"/>
            <a:extLst>
              <a:ext uri="{FF2B5EF4-FFF2-40B4-BE49-F238E27FC236}">
                <a16:creationId xmlns:a16="http://schemas.microsoft.com/office/drawing/2014/main" id="{FB220AFA-75D0-A3E0-03A3-8F3A58AF6B9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0982"/>
    </mc:Choice>
    <mc:Fallback xmlns="">
      <p:transition spd="slow" advTm="80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278f73fde58_0_332"/>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None/>
            </a:pPr>
            <a:r>
              <a:rPr lang="en-US" sz="2840"/>
              <a:t>Standard A.2.c (2016) - Standard A.EO.2 (2023)</a:t>
            </a:r>
            <a:endParaRPr sz="2840"/>
          </a:p>
        </p:txBody>
      </p:sp>
      <p:graphicFrame>
        <p:nvGraphicFramePr>
          <p:cNvPr id="558" name="Google Shape;558;g278f73fde58_0_332"/>
          <p:cNvGraphicFramePr/>
          <p:nvPr>
            <p:extLst>
              <p:ext uri="{D42A27DB-BD31-4B8C-83A1-F6EECF244321}">
                <p14:modId xmlns:p14="http://schemas.microsoft.com/office/powerpoint/2010/main" val="3795754551"/>
              </p:ext>
            </p:extLst>
          </p:nvPr>
        </p:nvGraphicFramePr>
        <p:xfrm>
          <a:off x="273050" y="693100"/>
          <a:ext cx="8597900" cy="3051127"/>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676977">
                <a:tc>
                  <a:txBody>
                    <a:bodyPr/>
                    <a:lstStyle/>
                    <a:p>
                      <a:pPr marL="182880" lvl="0" indent="-182880" algn="l" rtl="0">
                        <a:spcBef>
                          <a:spcPts val="0"/>
                        </a:spcBef>
                        <a:spcAft>
                          <a:spcPts val="0"/>
                        </a:spcAft>
                        <a:buNone/>
                      </a:pPr>
                      <a:r>
                        <a:rPr lang="en-US" sz="1000" b="1">
                          <a:latin typeface="Georgia"/>
                          <a:ea typeface="Georgia"/>
                          <a:cs typeface="Georgia"/>
                          <a:sym typeface="Georgia"/>
                        </a:rPr>
                        <a:t>A.2 The student will perform operations on polynomials, including</a:t>
                      </a:r>
                      <a:endParaRPr sz="1000" b="1">
                        <a:latin typeface="Georgia"/>
                        <a:ea typeface="Georgia"/>
                        <a:cs typeface="Georgia"/>
                        <a:sym typeface="Georgia"/>
                      </a:endParaRPr>
                    </a:p>
                    <a:p>
                      <a:pPr marL="460375" lvl="0" indent="-180975" algn="l" rtl="0">
                        <a:spcBef>
                          <a:spcPts val="0"/>
                        </a:spcBef>
                        <a:spcAft>
                          <a:spcPts val="0"/>
                        </a:spcAft>
                        <a:buSzPts val="1000"/>
                        <a:buFont typeface="Georgia"/>
                        <a:buAutoNum type="alphaLcParenR" startAt="3"/>
                        <a:tabLst>
                          <a:tab pos="460375" algn="l"/>
                        </a:tabLst>
                      </a:pPr>
                      <a:r>
                        <a:rPr lang="en-US" sz="1000" b="1">
                          <a:latin typeface="Georgia"/>
                          <a:ea typeface="Georgia"/>
                          <a:cs typeface="Georgia"/>
                          <a:sym typeface="Georgia"/>
                        </a:rPr>
                        <a:t>factoring completely first- and second-degree binomials and trinomials in one variable.</a:t>
                      </a:r>
                      <a:endParaRPr sz="1000" b="1">
                        <a:latin typeface="Georgia"/>
                        <a:ea typeface="Georgia"/>
                        <a:cs typeface="Georgia"/>
                        <a:sym typeface="Georgia"/>
                      </a:endParaRPr>
                    </a:p>
                    <a:p>
                      <a:pPr marL="228600" lvl="0" indent="-22860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Factor completely first- and second-degree polynomials in one variable with integral coefficients. After factoring out the greatest common factor (GCF), leading coefficients should have no more than four factors. (c)</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Factor and verify algebraic factorizations of polynomials with a graphing utility. (c)</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A.EO.2  The student will perform operations on and factor polynomial expressions in one variable.</a:t>
                      </a:r>
                      <a:endParaRPr sz="1000" b="1">
                        <a:solidFill>
                          <a:srgbClr val="202020"/>
                        </a:solidFill>
                        <a:latin typeface="Georgia"/>
                        <a:ea typeface="Georgia"/>
                        <a:cs typeface="Georgia"/>
                        <a:sym typeface="Georgia"/>
                      </a:endParaRPr>
                    </a:p>
                    <a:p>
                      <a:pPr marL="457200" lvl="0" indent="0" algn="l" rtl="0">
                        <a:spcBef>
                          <a:spcPts val="0"/>
                        </a:spcBef>
                        <a:spcAft>
                          <a:spcPts val="0"/>
                        </a:spcAft>
                        <a:buNone/>
                      </a:pP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3"/>
                      </a:pPr>
                      <a:r>
                        <a:rPr lang="en-US" sz="1000">
                          <a:latin typeface="Georgia"/>
                          <a:ea typeface="Georgia"/>
                          <a:cs typeface="Georgia"/>
                          <a:sym typeface="Georgia"/>
                        </a:rPr>
                        <a:t>Factor completely first- and second-degree polynomials in one variable with integral coefficients. After factoring out the greatest common factor (GCF), leading coefficients should have no more than four factors. </a:t>
                      </a:r>
                    </a:p>
                    <a:p>
                      <a:pPr marL="165100" lvl="0" indent="0" algn="l" rtl="0">
                        <a:spcBef>
                          <a:spcPts val="300"/>
                        </a:spcBef>
                        <a:spcAft>
                          <a:spcPts val="0"/>
                        </a:spcAft>
                        <a:buSzPts val="1000"/>
                        <a:buFont typeface="Georgia"/>
                        <a:buNone/>
                      </a:pPr>
                      <a:endParaRPr sz="100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startAt="5"/>
                      </a:pPr>
                      <a:r>
                        <a:rPr lang="en-US" sz="1000">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Represent and demonstrate equality of quadratic expressions in different forms </a:t>
                      </a:r>
                      <a:r>
                        <a:rPr lang="en-US" sz="1000" b="1">
                          <a:solidFill>
                            <a:srgbClr val="980000"/>
                          </a:solidFill>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(e.g., concrete, verbal, symbolic, and graphical)</a:t>
                      </a:r>
                      <a:r>
                        <a:rPr lang="en-US" sz="1000">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a:t>
                      </a:r>
                      <a:r>
                        <a:rPr lang="en-US" sz="1000">
                          <a:latin typeface="Georgia"/>
                          <a:ea typeface="Georgia"/>
                          <a:cs typeface="Georgia"/>
                          <a:sym typeface="Georgia"/>
                        </a:rPr>
                        <a:t> </a:t>
                      </a:r>
                      <a:endParaRPr sz="1100" baseline="30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59" name="Google Shape;559;g278f73fde58_0_332"/>
          <p:cNvSpPr txBox="1"/>
          <p:nvPr/>
        </p:nvSpPr>
        <p:spPr>
          <a:xfrm>
            <a:off x="0" y="4317775"/>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The 2016 A.2 standard of polynomial operations and exponential laws has been divided into two standards in 2023; A.EO.2 and A.EO.3.</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A.EO.2e - As students explore the equality of quadratic expressions, they will utilize models and manipulatives.</a:t>
            </a:r>
            <a:endParaRPr sz="1000">
              <a:solidFill>
                <a:schemeClr val="lt1"/>
              </a:solidFill>
              <a:latin typeface="Georgia"/>
              <a:ea typeface="Georgia"/>
              <a:cs typeface="Georgia"/>
              <a:sym typeface="Georgia"/>
            </a:endParaRPr>
          </a:p>
        </p:txBody>
      </p:sp>
      <p:pic>
        <p:nvPicPr>
          <p:cNvPr id="607" name="Audio 606" descr="Audio icon">
            <a:hlinkClick r:id="" action="ppaction://media"/>
            <a:extLst>
              <a:ext uri="{FF2B5EF4-FFF2-40B4-BE49-F238E27FC236}">
                <a16:creationId xmlns:a16="http://schemas.microsoft.com/office/drawing/2014/main" id="{344209B8-DFD6-2EF1-9A18-5718092ABA1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pic>
        <p:nvPicPr>
          <p:cNvPr id="608" name="Audio 607" descr="Audio icon">
            <a:hlinkClick r:id="" action="ppaction://media"/>
            <a:extLst>
              <a:ext uri="{FF2B5EF4-FFF2-40B4-BE49-F238E27FC236}">
                <a16:creationId xmlns:a16="http://schemas.microsoft.com/office/drawing/2014/main" id="{A22FD7D5-92F1-5332-800E-68F098D2CD5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2434"/>
    </mc:Choice>
    <mc:Fallback xmlns="">
      <p:transition spd="slow" advTm="52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8"/>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60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07"/>
                </p:tgtEl>
              </p:cMediaNode>
            </p:audio>
            <p:audio isNarration="1">
              <p:cMediaNode vol="80000" showWhenStopped="0">
                <p:cTn id="11" fill="hold" display="0">
                  <p:stCondLst>
                    <p:cond delay="indefinite"/>
                  </p:stCondLst>
                  <p:endCondLst>
                    <p:cond evt="onStopAudio" delay="0">
                      <p:tgtEl>
                        <p:sldTgt/>
                      </p:tgtEl>
                    </p:cond>
                  </p:endCondLst>
                </p:cTn>
                <p:tgtEl>
                  <p:spTgt spid="60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a:t>Purpose</a:t>
            </a:r>
            <a:endParaRPr/>
          </a:p>
        </p:txBody>
      </p:sp>
      <p:sp>
        <p:nvSpPr>
          <p:cNvPr id="290" name="Google Shape;290;p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a:t>
            </a:fld>
            <a:endParaRPr/>
          </a:p>
        </p:txBody>
      </p:sp>
      <p:sp>
        <p:nvSpPr>
          <p:cNvPr id="291" name="Google Shape;291;p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SzPts val="1400"/>
              <a:buChar char="•"/>
            </a:pPr>
            <a:r>
              <a:rPr lang="en-US" sz="2800">
                <a:solidFill>
                  <a:srgbClr val="000000"/>
                </a:solidFill>
                <a:latin typeface="Georgia" panose="02040502050405020303" pitchFamily="18" charset="0"/>
              </a:rPr>
              <a:t>Overview of the 2023 Mathematics</a:t>
            </a:r>
            <a:r>
              <a:rPr lang="en-US" sz="2800" i="1">
                <a:solidFill>
                  <a:srgbClr val="000000"/>
                </a:solidFill>
                <a:latin typeface="Georgia" panose="02040502050405020303" pitchFamily="18" charset="0"/>
              </a:rPr>
              <a:t> Standards of Learning</a:t>
            </a:r>
            <a:endParaRPr sz="2800">
              <a:solidFill>
                <a:srgbClr val="000000"/>
              </a:solidFill>
              <a:latin typeface="Georgia" panose="02040502050405020303" pitchFamily="18" charset="0"/>
            </a:endParaRPr>
          </a:p>
          <a:p>
            <a:pPr marL="457200" lvl="0" indent="-317500" algn="l" rtl="0">
              <a:lnSpc>
                <a:spcPct val="90000"/>
              </a:lnSpc>
              <a:spcBef>
                <a:spcPts val="800"/>
              </a:spcBef>
              <a:spcAft>
                <a:spcPts val="0"/>
              </a:spcAft>
              <a:buSzPts val="1400"/>
              <a:buChar char="•"/>
            </a:pPr>
            <a:r>
              <a:rPr lang="en-US" sz="2800">
                <a:solidFill>
                  <a:srgbClr val="000000"/>
                </a:solidFill>
                <a:latin typeface="Georgia" panose="02040502050405020303" pitchFamily="18" charset="0"/>
              </a:rPr>
              <a:t>Highlight information included in the Standards (including the Knowledge and Skills)</a:t>
            </a:r>
            <a:endParaRPr sz="2800" i="1">
              <a:solidFill>
                <a:srgbClr val="000000"/>
              </a:solidFill>
              <a:latin typeface="Georgia" panose="02040502050405020303" pitchFamily="18" charset="0"/>
            </a:endParaRPr>
          </a:p>
        </p:txBody>
      </p:sp>
      <p:pic>
        <p:nvPicPr>
          <p:cNvPr id="4" name="Audio 3" descr="Audio icon">
            <a:hlinkClick r:id="" action="ppaction://media"/>
            <a:extLst>
              <a:ext uri="{FF2B5EF4-FFF2-40B4-BE49-F238E27FC236}">
                <a16:creationId xmlns:a16="http://schemas.microsoft.com/office/drawing/2014/main" id="{D845D8E0-DDDD-F83F-EB6E-589D441BB7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
        <p:nvSpPr>
          <p:cNvPr id="2" name="TextBox 1">
            <a:extLst>
              <a:ext uri="{FF2B5EF4-FFF2-40B4-BE49-F238E27FC236}">
                <a16:creationId xmlns:a16="http://schemas.microsoft.com/office/drawing/2014/main" id="{DFA7107D-BACB-D3D9-D9E1-33A4FA11F143}"/>
              </a:ext>
            </a:extLst>
          </p:cNvPr>
          <p:cNvSpPr txBox="1"/>
          <p:nvPr/>
        </p:nvSpPr>
        <p:spPr>
          <a:xfrm>
            <a:off x="1506681" y="3672884"/>
            <a:ext cx="6130637" cy="480131"/>
          </a:xfrm>
          <a:prstGeom prst="rect">
            <a:avLst/>
          </a:prstGeom>
          <a:solidFill>
            <a:schemeClr val="bg1">
              <a:lumMod val="85000"/>
            </a:schemeClr>
          </a:solidFill>
        </p:spPr>
        <p:txBody>
          <a:bodyPr wrap="square" rtlCol="0">
            <a:spAutoFit/>
          </a:bodyPr>
          <a:lstStyle/>
          <a:p>
            <a:pPr marL="139700" lvl="0" indent="0" algn="l" rtl="0">
              <a:lnSpc>
                <a:spcPct val="90000"/>
              </a:lnSpc>
              <a:spcBef>
                <a:spcPts val="800"/>
              </a:spcBef>
              <a:spcAft>
                <a:spcPts val="0"/>
              </a:spcAft>
              <a:buSzPts val="1400"/>
              <a:buNone/>
            </a:pPr>
            <a:r>
              <a:rPr lang="en-US" sz="1400">
                <a:solidFill>
                  <a:srgbClr val="000000"/>
                </a:solidFill>
                <a:latin typeface="Georgia" panose="02040502050405020303" pitchFamily="18" charset="0"/>
              </a:rPr>
              <a:t>Referenced documents available at the Virginia Department of Education </a:t>
            </a:r>
            <a:r>
              <a:rPr lang="en-US" sz="1400">
                <a:solidFill>
                  <a:srgbClr val="000000"/>
                </a:solidFill>
                <a:latin typeface="Georgia" panose="02040502050405020303" pitchFamily="18" charset="0"/>
                <a:hlinkClick r:id="rId6"/>
              </a:rPr>
              <a:t>2023 Mathematics </a:t>
            </a:r>
            <a:r>
              <a:rPr lang="en-US" sz="1400" i="1">
                <a:solidFill>
                  <a:srgbClr val="000000"/>
                </a:solidFill>
                <a:latin typeface="Georgia" panose="02040502050405020303" pitchFamily="18" charset="0"/>
                <a:hlinkClick r:id="rId6"/>
              </a:rPr>
              <a:t>Standards of Learning</a:t>
            </a:r>
            <a:r>
              <a:rPr lang="en-US" sz="1400" i="1">
                <a:solidFill>
                  <a:srgbClr val="000000"/>
                </a:solidFill>
                <a:latin typeface="Georgia" panose="02040502050405020303" pitchFamily="18" charset="0"/>
              </a:rPr>
              <a:t> </a:t>
            </a:r>
            <a:r>
              <a:rPr lang="en-US" sz="1400">
                <a:solidFill>
                  <a:srgbClr val="000000"/>
                </a:solidFill>
                <a:latin typeface="Georgia" panose="02040502050405020303" pitchFamily="18" charset="0"/>
              </a:rPr>
              <a:t>webpage.</a:t>
            </a:r>
          </a:p>
        </p:txBody>
      </p:sp>
    </p:spTree>
  </p:cSld>
  <p:clrMapOvr>
    <a:masterClrMapping/>
  </p:clrMapOvr>
  <mc:AlternateContent xmlns:mc="http://schemas.openxmlformats.org/markup-compatibility/2006" xmlns:p14="http://schemas.microsoft.com/office/powerpoint/2010/main">
    <mc:Choice Requires="p14">
      <p:transition spd="slow" p14:dur="2000" advTm="15768"/>
    </mc:Choice>
    <mc:Fallback xmlns="">
      <p:transition spd="slow" advTm="15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27a3208c378_1_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None/>
            </a:pPr>
            <a:r>
              <a:rPr lang="en-US" sz="2840"/>
              <a:t>Standard A.3 (2016) - Standard A.EO.4 (2023)</a:t>
            </a:r>
            <a:endParaRPr sz="2840"/>
          </a:p>
        </p:txBody>
      </p:sp>
      <mc:AlternateContent xmlns:mc="http://schemas.openxmlformats.org/markup-compatibility/2006">
        <mc:Choice xmlns:a14="http://schemas.microsoft.com/office/drawing/2010/main" Requires="a14">
          <p:graphicFrame>
            <p:nvGraphicFramePr>
              <p:cNvPr id="566" name="Google Shape;566;g27a3208c378_1_0"/>
              <p:cNvGraphicFramePr/>
              <p:nvPr>
                <p:extLst>
                  <p:ext uri="{D42A27DB-BD31-4B8C-83A1-F6EECF244321}">
                    <p14:modId xmlns:p14="http://schemas.microsoft.com/office/powerpoint/2010/main" val="2316203586"/>
                  </p:ext>
                </p:extLst>
              </p:nvPr>
            </p:nvGraphicFramePr>
            <p:xfrm>
              <a:off x="273050" y="693100"/>
              <a:ext cx="8597900" cy="333830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182880" marR="0" lvl="0" indent="-182880" algn="l" rtl="0">
                            <a:lnSpc>
                              <a:spcPct val="100000"/>
                            </a:lnSpc>
                            <a:spcBef>
                              <a:spcPts val="0"/>
                            </a:spcBef>
                            <a:spcAft>
                              <a:spcPts val="0"/>
                            </a:spcAft>
                            <a:buNone/>
                          </a:pPr>
                          <a:r>
                            <a:rPr lang="en-US" sz="1000" b="1">
                              <a:latin typeface="Georgia"/>
                              <a:ea typeface="Georgia"/>
                              <a:cs typeface="Georgia"/>
                              <a:sym typeface="Georgia"/>
                            </a:rPr>
                            <a:t>A.3 The student will simplify </a:t>
                          </a:r>
                          <a:endParaRPr sz="1000" b="1">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a:pPr>
                          <a:r>
                            <a:rPr lang="en-US" sz="1000" b="1">
                              <a:latin typeface="Georgia"/>
                              <a:ea typeface="Georgia"/>
                              <a:cs typeface="Georgia"/>
                              <a:sym typeface="Georgia"/>
                            </a:rPr>
                            <a:t>square roots of whole numbers and monomial algebraic expressions; </a:t>
                          </a:r>
                          <a:endParaRPr sz="1000" b="1">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a:pPr>
                          <a:r>
                            <a:rPr lang="en-US" sz="1000" b="1">
                              <a:latin typeface="Georgia"/>
                              <a:ea typeface="Georgia"/>
                              <a:cs typeface="Georgia"/>
                              <a:sym typeface="Georgia"/>
                            </a:rPr>
                            <a:t>cube roots of integers; and</a:t>
                          </a:r>
                          <a:endParaRPr sz="1000" b="1">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a:pPr>
                          <a:r>
                            <a:rPr lang="en-US" sz="1000" b="1">
                              <a:latin typeface="Georgia"/>
                              <a:ea typeface="Georgia"/>
                              <a:cs typeface="Georgia"/>
                              <a:sym typeface="Georgia"/>
                            </a:rPr>
                            <a:t>numerical expressions containing square or cube roots. </a:t>
                          </a:r>
                          <a:endParaRPr sz="1000" b="1">
                            <a:latin typeface="Georgia"/>
                            <a:ea typeface="Georgia"/>
                            <a:cs typeface="Georgia"/>
                            <a:sym typeface="Georgia"/>
                          </a:endParaRPr>
                        </a:p>
                        <a:p>
                          <a:pPr marL="182880" marR="0" lvl="0" indent="0" algn="l" rtl="0">
                            <a:lnSpc>
                              <a:spcPct val="100000"/>
                            </a:lnSpc>
                            <a:spcBef>
                              <a:spcPts val="0"/>
                            </a:spcBef>
                            <a:spcAft>
                              <a:spcPts val="0"/>
                            </a:spcAft>
                            <a:buNone/>
                          </a:pPr>
                          <a:endParaRPr sz="1000" b="1">
                            <a:latin typeface="Georgia"/>
                            <a:ea typeface="Georgia"/>
                            <a:cs typeface="Georgia"/>
                            <a:sym typeface="Georgia"/>
                          </a:endParaRPr>
                        </a:p>
                        <a:p>
                          <a:pPr marL="342900" marR="0" lvl="0" indent="-292100" algn="l" rtl="0">
                            <a:lnSpc>
                              <a:spcPct val="100000"/>
                            </a:lnSpc>
                            <a:spcBef>
                              <a:spcPts val="0"/>
                            </a:spcBef>
                            <a:spcAft>
                              <a:spcPts val="0"/>
                            </a:spcAft>
                            <a:buSzPts val="1000"/>
                            <a:buFont typeface="Georgia"/>
                            <a:buChar char="●"/>
                          </a:pPr>
                          <a:r>
                            <a:rPr lang="en-US" sz="1000">
                              <a:latin typeface="Georgia"/>
                              <a:ea typeface="Georgia"/>
                              <a:cs typeface="Georgia"/>
                              <a:sym typeface="Georgia"/>
                            </a:rPr>
                            <a:t>Express the square root of a whole number in simplest form. (a)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Express the principal square root of a monomial algebraic expression in simplest form where variables are assumed to have positive values. (a)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Express the cube root of an integer in simplest form. (b)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Simplify a numerical expression containing square or cube roots. (c)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Add, subtract, and multiply two monomial radical expressions limited to a numerical radicand. (c)</a:t>
                          </a:r>
                          <a:endParaRPr sz="1000">
                            <a:latin typeface="Georgia"/>
                            <a:ea typeface="Georgia"/>
                            <a:cs typeface="Georgia"/>
                            <a:sym typeface="Georgia"/>
                          </a:endParaRPr>
                        </a:p>
                        <a:p>
                          <a:pPr marL="0" marR="0" lvl="0" indent="0" algn="l" rtl="0">
                            <a:lnSpc>
                              <a:spcPct val="100000"/>
                            </a:lnSpc>
                            <a:spcBef>
                              <a:spcPts val="300"/>
                            </a:spcBef>
                            <a:spcAft>
                              <a:spcPts val="0"/>
                            </a:spcAft>
                            <a:buNone/>
                          </a:pPr>
                          <a:endParaRPr sz="1000" b="1">
                            <a:latin typeface="Georgia"/>
                            <a:ea typeface="Georgia"/>
                            <a:cs typeface="Georgia"/>
                            <a:sym typeface="Georgia"/>
                          </a:endParaRPr>
                        </a:p>
                        <a:p>
                          <a:pPr marL="0" marR="0" lvl="0" indent="0" algn="l" rtl="0">
                            <a:lnSpc>
                              <a:spcPct val="100000"/>
                            </a:lnSpc>
                            <a:spcBef>
                              <a:spcPts val="0"/>
                            </a:spcBef>
                            <a:spcAft>
                              <a:spcPts val="0"/>
                            </a:spcAft>
                            <a:buNone/>
                          </a:pP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A.EO.4 The student will simplify and determine equivalent radical expressions involving square roots of whole numbers and cube roots of integers.</a:t>
                          </a:r>
                          <a:endParaRPr sz="1000" b="1">
                            <a:solidFill>
                              <a:srgbClr val="202020"/>
                            </a:solidFill>
                            <a:latin typeface="Georgia"/>
                            <a:ea typeface="Georgia"/>
                            <a:cs typeface="Georgia"/>
                            <a:sym typeface="Georgia"/>
                          </a:endParaRPr>
                        </a:p>
                        <a:p>
                          <a:pPr marL="0" lvl="0" indent="0" algn="l" rtl="0">
                            <a:spcBef>
                              <a:spcPts val="0"/>
                            </a:spcBef>
                            <a:spcAft>
                              <a:spcPts val="0"/>
                            </a:spcAft>
                            <a:buNone/>
                          </a:pP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Simplify and determine equivalent radical expressions involving the square root of a whole number in simplest form. </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Simplify and determine equivalent radical expressions involving the cube root of an integer. </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Add, subtract, and multiply radicals, limited to numeric square </a:t>
                          </a:r>
                          <a:r>
                            <a:rPr lang="en-US" sz="1000" b="1">
                              <a:solidFill>
                                <a:srgbClr val="980000"/>
                              </a:solidFill>
                              <a:latin typeface="Georgia"/>
                              <a:ea typeface="Georgia"/>
                              <a:cs typeface="Georgia"/>
                              <a:sym typeface="Georgia"/>
                            </a:rPr>
                            <a:t>and cube root expressions</a:t>
                          </a:r>
                          <a:r>
                            <a:rPr lang="en-US" sz="1000" b="1">
                              <a:solidFill>
                                <a:srgbClr val="980000"/>
                              </a:solidFill>
                              <a:highlight>
                                <a:schemeClr val="lt2"/>
                              </a:highlight>
                              <a:latin typeface="Georgia"/>
                              <a:ea typeface="Georgia"/>
                              <a:cs typeface="Georgia"/>
                              <a:sym typeface="Georgia"/>
                            </a:rPr>
                            <a:t>.</a:t>
                          </a:r>
                          <a:r>
                            <a:rPr lang="en-US" sz="1000">
                              <a:latin typeface="Georgia"/>
                              <a:ea typeface="Georgia"/>
                              <a:cs typeface="Georgia"/>
                              <a:sym typeface="Georgia"/>
                              <a:extLst>
                                <a:ext uri="http://customooxmlschemas.google.com/">
                                  <go:slidesCustomData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 </a:t>
                          </a:r>
                          <a:endParaRPr sz="1000">
                            <a:latin typeface="Georgia"/>
                            <a:ea typeface="Georgia"/>
                            <a:cs typeface="Georgia"/>
                            <a:sym typeface="Georgia"/>
                          </a:endParaRPr>
                        </a:p>
                        <a:p>
                          <a:pPr marL="457200" lvl="0" indent="-292100" algn="l" rtl="0">
                            <a:spcBef>
                              <a:spcPts val="300"/>
                            </a:spcBef>
                            <a:spcAft>
                              <a:spcPts val="300"/>
                            </a:spcAft>
                            <a:buClr>
                              <a:srgbClr val="980000"/>
                            </a:buClr>
                            <a:buSzPts val="1000"/>
                            <a:buFont typeface="Georgia"/>
                            <a:buAutoNum type="alphaLcParenR"/>
                          </a:pPr>
                          <a:r>
                            <a:rPr lang="en-US" sz="1000" b="1">
                              <a:solidFill>
                                <a:srgbClr val="980000"/>
                              </a:solidFill>
                              <a:latin typeface="Georgia"/>
                              <a:ea typeface="Georgia"/>
                              <a:cs typeface="Georgia"/>
                              <a:sym typeface="Georgia"/>
                            </a:rPr>
                            <a:t>Generate equivalent numerical expressions and justify their equivalency for radicals using rational exponents, limited to rational exponents of</a:t>
                          </a:r>
                          <a:r>
                            <a:rPr lang="en-US" sz="1000" b="1">
                              <a:solidFill>
                                <a:srgbClr val="C00000"/>
                              </a:solidFill>
                              <a:latin typeface="Georgia"/>
                              <a:ea typeface="Georgia"/>
                              <a:cs typeface="Georgia"/>
                              <a:sym typeface="Georgia"/>
                            </a:rPr>
                            <a:t> </a:t>
                          </a:r>
                          <a14:m>
                            <m:oMath xmlns:m="http://schemas.openxmlformats.org/officeDocument/2006/math">
                              <m:f>
                                <m:fPr>
                                  <m:ctrlPr>
                                    <a:rPr lang="en-US" sz="1000" b="1" i="1" u="none" strike="noStrike" cap="none" smtClean="0">
                                      <a:solidFill>
                                        <a:srgbClr val="C00000"/>
                                      </a:solidFill>
                                      <a:effectLst/>
                                      <a:latin typeface="Cambria Math" panose="02040503050406030204" pitchFamily="18" charset="0"/>
                                      <a:ea typeface="Arial"/>
                                      <a:cs typeface="Arial"/>
                                      <a:sym typeface="Arial"/>
                                    </a:rPr>
                                  </m:ctrlPr>
                                </m:fPr>
                                <m:num>
                                  <m:r>
                                    <a:rPr lang="en-US" sz="1000" b="1" i="0" u="none" strike="noStrike" cap="none">
                                      <a:solidFill>
                                        <a:srgbClr val="C00000"/>
                                      </a:solidFill>
                                      <a:effectLst/>
                                      <a:latin typeface="Cambria Math" panose="02040503050406030204" pitchFamily="18" charset="0"/>
                                      <a:ea typeface="Arial"/>
                                      <a:cs typeface="Arial"/>
                                      <a:sym typeface="Arial"/>
                                    </a:rPr>
                                    <m:t>𝟏</m:t>
                                  </m:r>
                                </m:num>
                                <m:den>
                                  <m:r>
                                    <a:rPr lang="en-US" sz="1000" b="1" i="0" u="none" strike="noStrike" cap="none">
                                      <a:solidFill>
                                        <a:srgbClr val="C00000"/>
                                      </a:solidFill>
                                      <a:effectLst/>
                                      <a:latin typeface="Cambria Math" panose="02040503050406030204" pitchFamily="18" charset="0"/>
                                      <a:ea typeface="Arial"/>
                                      <a:cs typeface="Arial"/>
                                      <a:sym typeface="Arial"/>
                                    </a:rPr>
                                    <m:t>𝟐</m:t>
                                  </m:r>
                                </m:den>
                              </m:f>
                            </m:oMath>
                          </a14:m>
                          <a:r>
                            <a:rPr lang="en-US" sz="1000" b="1" i="0" u="none" strike="noStrike" cap="none">
                              <a:solidFill>
                                <a:srgbClr val="C00000"/>
                              </a:solidFill>
                              <a:effectLst/>
                              <a:latin typeface="Georgia" panose="02040502050405020303" pitchFamily="18" charset="0"/>
                              <a:ea typeface="Arial"/>
                              <a:cs typeface="Arial"/>
                              <a:sym typeface="Arial"/>
                            </a:rPr>
                            <a:t> and </a:t>
                          </a:r>
                          <a14:m>
                            <m:oMath xmlns:m="http://schemas.openxmlformats.org/officeDocument/2006/math">
                              <m:f>
                                <m:fPr>
                                  <m:ctrlPr>
                                    <a:rPr lang="en-US" sz="1000" b="1" i="1" u="none" strike="noStrike" cap="none">
                                      <a:solidFill>
                                        <a:srgbClr val="C00000"/>
                                      </a:solidFill>
                                      <a:effectLst/>
                                      <a:latin typeface="Cambria Math" panose="02040503050406030204" pitchFamily="18" charset="0"/>
                                      <a:ea typeface="Arial"/>
                                      <a:cs typeface="Arial"/>
                                      <a:sym typeface="Arial"/>
                                    </a:rPr>
                                  </m:ctrlPr>
                                </m:fPr>
                                <m:num>
                                  <m:r>
                                    <a:rPr lang="en-US" sz="1000" b="1" i="0" u="none" strike="noStrike" cap="none">
                                      <a:solidFill>
                                        <a:srgbClr val="C00000"/>
                                      </a:solidFill>
                                      <a:effectLst/>
                                      <a:latin typeface="Cambria Math" panose="02040503050406030204" pitchFamily="18" charset="0"/>
                                      <a:ea typeface="Arial"/>
                                      <a:cs typeface="Arial"/>
                                      <a:sym typeface="Arial"/>
                                    </a:rPr>
                                    <m:t>𝟏</m:t>
                                  </m:r>
                                </m:num>
                                <m:den>
                                  <m:r>
                                    <a:rPr lang="en-US" sz="1000" b="1" i="0" u="none" strike="noStrike" cap="none">
                                      <a:solidFill>
                                        <a:srgbClr val="C00000"/>
                                      </a:solidFill>
                                      <a:effectLst/>
                                      <a:latin typeface="Cambria Math" panose="02040503050406030204" pitchFamily="18" charset="0"/>
                                      <a:ea typeface="Arial"/>
                                      <a:cs typeface="Arial"/>
                                      <a:sym typeface="Arial"/>
                                    </a:rPr>
                                    <m:t>𝟑</m:t>
                                  </m:r>
                                </m:den>
                              </m:f>
                            </m:oMath>
                          </a14:m>
                          <a:r>
                            <a:rPr lang="en-US" sz="1000" b="1" i="0" u="none" strike="noStrike" cap="none">
                              <a:solidFill>
                                <a:srgbClr val="C00000"/>
                              </a:solidFill>
                              <a:effectLst/>
                              <a:latin typeface="Georgia" panose="02040502050405020303" pitchFamily="18" charset="0"/>
                              <a:ea typeface="Arial"/>
                              <a:cs typeface="Arial"/>
                              <a:sym typeface="Arial"/>
                            </a:rPr>
                            <a:t> (e.g., </a:t>
                          </a:r>
                          <a14:m>
                            <m:oMath xmlns:m="http://schemas.openxmlformats.org/officeDocument/2006/math">
                              <m:rad>
                                <m:radPr>
                                  <m:degHide m:val="on"/>
                                  <m:ctrlPr>
                                    <a:rPr lang="en-US" sz="1000" b="1" i="1" u="none" strike="noStrike" cap="none">
                                      <a:solidFill>
                                        <a:srgbClr val="C00000"/>
                                      </a:solidFill>
                                      <a:effectLst/>
                                      <a:latin typeface="Cambria Math" panose="02040503050406030204" pitchFamily="18" charset="0"/>
                                      <a:ea typeface="Arial"/>
                                      <a:cs typeface="Arial"/>
                                      <a:sym typeface="Arial"/>
                                    </a:rPr>
                                  </m:ctrlPr>
                                </m:radPr>
                                <m:deg/>
                                <m:e>
                                  <m:r>
                                    <a:rPr lang="en-US" sz="1000" b="1" i="0" u="none" strike="noStrike" cap="none">
                                      <a:solidFill>
                                        <a:srgbClr val="C00000"/>
                                      </a:solidFill>
                                      <a:effectLst/>
                                      <a:latin typeface="Cambria Math" panose="02040503050406030204" pitchFamily="18" charset="0"/>
                                      <a:ea typeface="Arial"/>
                                      <a:cs typeface="Arial"/>
                                      <a:sym typeface="Arial"/>
                                    </a:rPr>
                                    <m:t>𝟓</m:t>
                                  </m:r>
                                </m:e>
                              </m:rad>
                            </m:oMath>
                          </a14:m>
                          <a:r>
                            <a:rPr lang="en-US" sz="1000" b="1" i="0" u="none" strike="noStrike" cap="none">
                              <a:solidFill>
                                <a:srgbClr val="C00000"/>
                              </a:solidFill>
                              <a:effectLst/>
                              <a:latin typeface="Georgia" panose="02040502050405020303" pitchFamily="18" charset="0"/>
                              <a:ea typeface="Arial"/>
                              <a:cs typeface="Arial"/>
                              <a:sym typeface="Arial"/>
                            </a:rPr>
                            <a:t> = </a:t>
                          </a:r>
                          <a14:m>
                            <m:oMath xmlns:m="http://schemas.openxmlformats.org/officeDocument/2006/math">
                              <m:sSup>
                                <m:sSupPr>
                                  <m:ctrlPr>
                                    <a:rPr lang="en-US" sz="1000" b="1" i="1" u="none" strike="noStrike" cap="none">
                                      <a:solidFill>
                                        <a:srgbClr val="C00000"/>
                                      </a:solidFill>
                                      <a:effectLst/>
                                      <a:latin typeface="Cambria Math" panose="02040503050406030204" pitchFamily="18" charset="0"/>
                                      <a:ea typeface="Arial"/>
                                      <a:cs typeface="Arial"/>
                                      <a:sym typeface="Arial"/>
                                    </a:rPr>
                                  </m:ctrlPr>
                                </m:sSupPr>
                                <m:e>
                                  <m:r>
                                    <a:rPr lang="en-US" sz="1000" b="1" i="0" u="none" strike="noStrike" cap="none">
                                      <a:solidFill>
                                        <a:srgbClr val="C00000"/>
                                      </a:solidFill>
                                      <a:effectLst/>
                                      <a:latin typeface="Cambria Math" panose="02040503050406030204" pitchFamily="18" charset="0"/>
                                      <a:ea typeface="Arial"/>
                                      <a:cs typeface="Arial"/>
                                      <a:sym typeface="Arial"/>
                                    </a:rPr>
                                    <m:t>𝟓</m:t>
                                  </m:r>
                                </m:e>
                                <m:sup>
                                  <m:f>
                                    <m:fPr>
                                      <m:ctrlPr>
                                        <a:rPr lang="en-US" sz="1000" b="1" i="1" u="none" strike="noStrike" cap="none">
                                          <a:solidFill>
                                            <a:srgbClr val="C00000"/>
                                          </a:solidFill>
                                          <a:effectLst/>
                                          <a:latin typeface="Cambria Math" panose="02040503050406030204" pitchFamily="18" charset="0"/>
                                          <a:ea typeface="Arial"/>
                                          <a:cs typeface="Arial"/>
                                          <a:sym typeface="Arial"/>
                                        </a:rPr>
                                      </m:ctrlPr>
                                    </m:fPr>
                                    <m:num>
                                      <m:r>
                                        <a:rPr lang="en-US" sz="1000" b="1" i="0" u="none" strike="noStrike" cap="none">
                                          <a:solidFill>
                                            <a:srgbClr val="C00000"/>
                                          </a:solidFill>
                                          <a:effectLst/>
                                          <a:latin typeface="Cambria Math" panose="02040503050406030204" pitchFamily="18" charset="0"/>
                                          <a:ea typeface="Arial"/>
                                          <a:cs typeface="Arial"/>
                                          <a:sym typeface="Arial"/>
                                        </a:rPr>
                                        <m:t>𝟏</m:t>
                                      </m:r>
                                    </m:num>
                                    <m:den>
                                      <m:r>
                                        <a:rPr lang="en-US" sz="1000" b="1" i="0" u="none" strike="noStrike" cap="none">
                                          <a:solidFill>
                                            <a:srgbClr val="C00000"/>
                                          </a:solidFill>
                                          <a:effectLst/>
                                          <a:latin typeface="Cambria Math" panose="02040503050406030204" pitchFamily="18" charset="0"/>
                                          <a:ea typeface="Arial"/>
                                          <a:cs typeface="Arial"/>
                                          <a:sym typeface="Arial"/>
                                        </a:rPr>
                                        <m:t>𝟐</m:t>
                                      </m:r>
                                    </m:den>
                                  </m:f>
                                </m:sup>
                              </m:sSup>
                            </m:oMath>
                          </a14:m>
                          <a:r>
                            <a:rPr lang="en-US" sz="1000" b="1" i="0" u="none" strike="noStrike" cap="none">
                              <a:solidFill>
                                <a:srgbClr val="C00000"/>
                              </a:solidFill>
                              <a:effectLst/>
                              <a:latin typeface="Georgia" panose="02040502050405020303" pitchFamily="18" charset="0"/>
                              <a:ea typeface="Arial"/>
                              <a:cs typeface="Arial"/>
                              <a:sym typeface="Arial"/>
                            </a:rPr>
                            <a:t>; </a:t>
                          </a:r>
                          <a14:m>
                            <m:oMath xmlns:m="http://schemas.openxmlformats.org/officeDocument/2006/math">
                              <m:rad>
                                <m:radPr>
                                  <m:ctrlPr>
                                    <a:rPr lang="en-US" sz="1000" b="1" i="1" u="none" strike="noStrike" cap="none">
                                      <a:solidFill>
                                        <a:srgbClr val="C00000"/>
                                      </a:solidFill>
                                      <a:effectLst/>
                                      <a:latin typeface="Cambria Math" panose="02040503050406030204" pitchFamily="18" charset="0"/>
                                      <a:ea typeface="Arial"/>
                                      <a:cs typeface="Arial"/>
                                      <a:sym typeface="Arial"/>
                                    </a:rPr>
                                  </m:ctrlPr>
                                </m:radPr>
                                <m:deg>
                                  <m:r>
                                    <a:rPr lang="en-US" sz="1000" b="1" i="0" u="none" strike="noStrike" cap="none">
                                      <a:solidFill>
                                        <a:srgbClr val="C00000"/>
                                      </a:solidFill>
                                      <a:effectLst/>
                                      <a:latin typeface="Cambria Math" panose="02040503050406030204" pitchFamily="18" charset="0"/>
                                      <a:ea typeface="Arial"/>
                                      <a:cs typeface="Arial"/>
                                      <a:sym typeface="Arial"/>
                                    </a:rPr>
                                    <m:t>𝟑</m:t>
                                  </m:r>
                                </m:deg>
                                <m:e>
                                  <m:r>
                                    <a:rPr lang="en-US" sz="1000" b="1" i="0" u="none" strike="noStrike" cap="none">
                                      <a:solidFill>
                                        <a:srgbClr val="C00000"/>
                                      </a:solidFill>
                                      <a:effectLst/>
                                      <a:latin typeface="Cambria Math" panose="02040503050406030204" pitchFamily="18" charset="0"/>
                                      <a:ea typeface="Arial"/>
                                      <a:cs typeface="Arial"/>
                                      <a:sym typeface="Arial"/>
                                    </a:rPr>
                                    <m:t>𝟖</m:t>
                                  </m:r>
                                </m:e>
                              </m:rad>
                              <m:r>
                                <a:rPr lang="en-US" sz="1000" b="1" i="0" u="none" strike="noStrike" cap="none">
                                  <a:solidFill>
                                    <a:srgbClr val="C00000"/>
                                  </a:solidFill>
                                  <a:effectLst/>
                                  <a:latin typeface="Cambria Math" panose="02040503050406030204" pitchFamily="18" charset="0"/>
                                  <a:ea typeface="Arial"/>
                                  <a:cs typeface="Arial"/>
                                  <a:sym typeface="Arial"/>
                                </a:rPr>
                                <m:t>=</m:t>
                              </m:r>
                              <m:sSup>
                                <m:sSupPr>
                                  <m:ctrlPr>
                                    <a:rPr lang="en-US" sz="1000" b="1" i="1" u="none" strike="noStrike" cap="none">
                                      <a:solidFill>
                                        <a:srgbClr val="C00000"/>
                                      </a:solidFill>
                                      <a:effectLst/>
                                      <a:latin typeface="Cambria Math" panose="02040503050406030204" pitchFamily="18" charset="0"/>
                                      <a:ea typeface="Arial"/>
                                      <a:cs typeface="Arial"/>
                                      <a:sym typeface="Arial"/>
                                    </a:rPr>
                                  </m:ctrlPr>
                                </m:sSupPr>
                                <m:e>
                                  <m:r>
                                    <a:rPr lang="en-US" sz="1000" b="1" i="0" u="none" strike="noStrike" cap="none">
                                      <a:solidFill>
                                        <a:srgbClr val="C00000"/>
                                      </a:solidFill>
                                      <a:effectLst/>
                                      <a:latin typeface="Cambria Math" panose="02040503050406030204" pitchFamily="18" charset="0"/>
                                      <a:ea typeface="Arial"/>
                                      <a:cs typeface="Arial"/>
                                      <a:sym typeface="Arial"/>
                                    </a:rPr>
                                    <m:t>𝟖</m:t>
                                  </m:r>
                                </m:e>
                                <m:sup>
                                  <m:f>
                                    <m:fPr>
                                      <m:ctrlPr>
                                        <a:rPr lang="en-US" sz="1000" b="1" i="1" u="none" strike="noStrike" cap="none">
                                          <a:solidFill>
                                            <a:srgbClr val="C00000"/>
                                          </a:solidFill>
                                          <a:effectLst/>
                                          <a:latin typeface="Cambria Math" panose="02040503050406030204" pitchFamily="18" charset="0"/>
                                          <a:ea typeface="Arial"/>
                                          <a:cs typeface="Arial"/>
                                          <a:sym typeface="Arial"/>
                                        </a:rPr>
                                      </m:ctrlPr>
                                    </m:fPr>
                                    <m:num>
                                      <m:r>
                                        <a:rPr lang="en-US" sz="1000" b="1" i="0" u="none" strike="noStrike" cap="none">
                                          <a:solidFill>
                                            <a:srgbClr val="C00000"/>
                                          </a:solidFill>
                                          <a:effectLst/>
                                          <a:latin typeface="Cambria Math" panose="02040503050406030204" pitchFamily="18" charset="0"/>
                                          <a:ea typeface="Arial"/>
                                          <a:cs typeface="Arial"/>
                                          <a:sym typeface="Arial"/>
                                        </a:rPr>
                                        <m:t>𝟏</m:t>
                                      </m:r>
                                    </m:num>
                                    <m:den>
                                      <m:r>
                                        <a:rPr lang="en-US" sz="1000" b="1" i="0" u="none" strike="noStrike" cap="none">
                                          <a:solidFill>
                                            <a:srgbClr val="C00000"/>
                                          </a:solidFill>
                                          <a:effectLst/>
                                          <a:latin typeface="Cambria Math" panose="02040503050406030204" pitchFamily="18" charset="0"/>
                                          <a:ea typeface="Arial"/>
                                          <a:cs typeface="Arial"/>
                                          <a:sym typeface="Arial"/>
                                        </a:rPr>
                                        <m:t>𝟑</m:t>
                                      </m:r>
                                    </m:den>
                                  </m:f>
                                </m:sup>
                              </m:sSup>
                            </m:oMath>
                          </a14:m>
                          <a:r>
                            <a:rPr lang="en-US" sz="1000" b="1" i="0" u="none" strike="noStrike" cap="none">
                              <a:solidFill>
                                <a:srgbClr val="C00000"/>
                              </a:solidFill>
                              <a:effectLst/>
                              <a:latin typeface="Georgia" panose="02040502050405020303" pitchFamily="18" charset="0"/>
                              <a:ea typeface="Arial"/>
                              <a:cs typeface="Arial"/>
                              <a:sym typeface="Arial"/>
                            </a:rPr>
                            <a:t> = </a:t>
                          </a:r>
                          <a14:m>
                            <m:oMath xmlns:m="http://schemas.openxmlformats.org/officeDocument/2006/math">
                              <m:sSup>
                                <m:sSupPr>
                                  <m:ctrlPr>
                                    <a:rPr lang="en-US" sz="1000" b="1" i="1" u="none" strike="noStrike" cap="none">
                                      <a:solidFill>
                                        <a:srgbClr val="C00000"/>
                                      </a:solidFill>
                                      <a:effectLst/>
                                      <a:latin typeface="Cambria Math" panose="02040503050406030204" pitchFamily="18" charset="0"/>
                                      <a:ea typeface="Arial"/>
                                      <a:cs typeface="Arial"/>
                                      <a:sym typeface="Arial"/>
                                    </a:rPr>
                                  </m:ctrlPr>
                                </m:sSupPr>
                                <m:e>
                                  <m:d>
                                    <m:dPr>
                                      <m:ctrlPr>
                                        <a:rPr lang="en-US" sz="1000" b="1" i="1" u="none" strike="noStrike" cap="none">
                                          <a:solidFill>
                                            <a:srgbClr val="C00000"/>
                                          </a:solidFill>
                                          <a:effectLst/>
                                          <a:latin typeface="Cambria Math" panose="02040503050406030204" pitchFamily="18" charset="0"/>
                                          <a:ea typeface="Arial"/>
                                          <a:cs typeface="Arial"/>
                                          <a:sym typeface="Arial"/>
                                        </a:rPr>
                                      </m:ctrlPr>
                                    </m:dPr>
                                    <m:e>
                                      <m:sSup>
                                        <m:sSupPr>
                                          <m:ctrlPr>
                                            <a:rPr lang="en-US" sz="1000" b="1" i="1" u="none" strike="noStrike" cap="none">
                                              <a:solidFill>
                                                <a:srgbClr val="C00000"/>
                                              </a:solidFill>
                                              <a:effectLst/>
                                              <a:latin typeface="Cambria Math" panose="02040503050406030204" pitchFamily="18" charset="0"/>
                                              <a:ea typeface="Arial"/>
                                              <a:cs typeface="Arial"/>
                                              <a:sym typeface="Arial"/>
                                            </a:rPr>
                                          </m:ctrlPr>
                                        </m:sSupPr>
                                        <m:e>
                                          <m:r>
                                            <a:rPr lang="en-US" sz="1000" b="1" i="0" u="none" strike="noStrike" cap="none">
                                              <a:solidFill>
                                                <a:srgbClr val="C00000"/>
                                              </a:solidFill>
                                              <a:effectLst/>
                                              <a:latin typeface="Cambria Math" panose="02040503050406030204" pitchFamily="18" charset="0"/>
                                              <a:ea typeface="Arial"/>
                                              <a:cs typeface="Arial"/>
                                              <a:sym typeface="Arial"/>
                                            </a:rPr>
                                            <m:t>𝟐</m:t>
                                          </m:r>
                                        </m:e>
                                        <m:sup>
                                          <m:r>
                                            <a:rPr lang="en-US" sz="1000" b="1" i="0" u="none" strike="noStrike" cap="none">
                                              <a:solidFill>
                                                <a:srgbClr val="C00000"/>
                                              </a:solidFill>
                                              <a:effectLst/>
                                              <a:latin typeface="Cambria Math" panose="02040503050406030204" pitchFamily="18" charset="0"/>
                                              <a:ea typeface="Arial"/>
                                              <a:cs typeface="Arial"/>
                                              <a:sym typeface="Arial"/>
                                            </a:rPr>
                                            <m:t>𝟑</m:t>
                                          </m:r>
                                        </m:sup>
                                      </m:sSup>
                                    </m:e>
                                  </m:d>
                                </m:e>
                                <m:sup>
                                  <m:f>
                                    <m:fPr>
                                      <m:ctrlPr>
                                        <a:rPr lang="en-US" sz="1000" b="1" i="1" u="none" strike="noStrike" cap="none">
                                          <a:solidFill>
                                            <a:srgbClr val="C00000"/>
                                          </a:solidFill>
                                          <a:effectLst/>
                                          <a:latin typeface="Cambria Math" panose="02040503050406030204" pitchFamily="18" charset="0"/>
                                          <a:ea typeface="Arial"/>
                                          <a:cs typeface="Arial"/>
                                          <a:sym typeface="Arial"/>
                                        </a:rPr>
                                      </m:ctrlPr>
                                    </m:fPr>
                                    <m:num>
                                      <m:r>
                                        <a:rPr lang="en-US" sz="1000" b="1" i="0" u="none" strike="noStrike" cap="none">
                                          <a:solidFill>
                                            <a:srgbClr val="C00000"/>
                                          </a:solidFill>
                                          <a:effectLst/>
                                          <a:latin typeface="Cambria Math" panose="02040503050406030204" pitchFamily="18" charset="0"/>
                                          <a:ea typeface="Arial"/>
                                          <a:cs typeface="Arial"/>
                                          <a:sym typeface="Arial"/>
                                        </a:rPr>
                                        <m:t>𝟏</m:t>
                                      </m:r>
                                    </m:num>
                                    <m:den>
                                      <m:r>
                                        <a:rPr lang="en-US" sz="1000" b="1" i="0" u="none" strike="noStrike" cap="none">
                                          <a:solidFill>
                                            <a:srgbClr val="C00000"/>
                                          </a:solidFill>
                                          <a:effectLst/>
                                          <a:latin typeface="Cambria Math" panose="02040503050406030204" pitchFamily="18" charset="0"/>
                                          <a:ea typeface="Arial"/>
                                          <a:cs typeface="Arial"/>
                                          <a:sym typeface="Arial"/>
                                        </a:rPr>
                                        <m:t>𝟑</m:t>
                                      </m:r>
                                    </m:den>
                                  </m:f>
                                </m:sup>
                              </m:sSup>
                            </m:oMath>
                          </a14:m>
                          <a:r>
                            <a:rPr lang="en-US" sz="1000" b="1" i="0" u="none" strike="noStrike" cap="none">
                              <a:solidFill>
                                <a:srgbClr val="C00000"/>
                              </a:solidFill>
                              <a:effectLst/>
                              <a:latin typeface="Georgia" panose="02040502050405020303" pitchFamily="18" charset="0"/>
                              <a:ea typeface="Arial"/>
                              <a:cs typeface="Arial"/>
                              <a:sym typeface="Arial"/>
                            </a:rPr>
                            <a:t> = 2).</a:t>
                          </a:r>
                          <a:endParaRPr sz="1000" b="1">
                            <a:solidFill>
                              <a:srgbClr val="980000"/>
                            </a:solidFill>
                            <a:highlight>
                              <a:srgbClr val="00FF00"/>
                            </a:highlight>
                            <a:latin typeface="Georgia" panose="02040502050405020303" pitchFamily="18" charset="0"/>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mc:Choice>
        <mc:Fallback>
          <p:graphicFrame>
            <p:nvGraphicFramePr>
              <p:cNvPr id="566" name="Google Shape;566;g27a3208c378_1_0"/>
              <p:cNvGraphicFramePr/>
              <p:nvPr>
                <p:extLst>
                  <p:ext uri="{D42A27DB-BD31-4B8C-83A1-F6EECF244321}">
                    <p14:modId xmlns:p14="http://schemas.microsoft.com/office/powerpoint/2010/main" val="2316203586"/>
                  </p:ext>
                </p:extLst>
              </p:nvPr>
            </p:nvGraphicFramePr>
            <p:xfrm>
              <a:off x="273050" y="693100"/>
              <a:ext cx="8597900" cy="333830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964150">
                    <a:tc>
                      <a:txBody>
                        <a:bodyPr/>
                        <a:lstStyle/>
                        <a:p>
                          <a:pPr marL="182880" marR="0" lvl="0" indent="-182880" algn="l" rtl="0">
                            <a:lnSpc>
                              <a:spcPct val="100000"/>
                            </a:lnSpc>
                            <a:spcBef>
                              <a:spcPts val="0"/>
                            </a:spcBef>
                            <a:spcAft>
                              <a:spcPts val="0"/>
                            </a:spcAft>
                            <a:buNone/>
                          </a:pPr>
                          <a:r>
                            <a:rPr lang="en-US" sz="1000" b="1">
                              <a:latin typeface="Georgia"/>
                              <a:ea typeface="Georgia"/>
                              <a:cs typeface="Georgia"/>
                              <a:sym typeface="Georgia"/>
                            </a:rPr>
                            <a:t>A.3 The student will simplify </a:t>
                          </a:r>
                          <a:endParaRPr sz="1000" b="1">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a:pPr>
                          <a:r>
                            <a:rPr lang="en-US" sz="1000" b="1">
                              <a:latin typeface="Georgia"/>
                              <a:ea typeface="Georgia"/>
                              <a:cs typeface="Georgia"/>
                              <a:sym typeface="Georgia"/>
                            </a:rPr>
                            <a:t>square roots of whole numbers and monomial algebraic expressions; </a:t>
                          </a:r>
                          <a:endParaRPr sz="1000" b="1">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a:pPr>
                          <a:r>
                            <a:rPr lang="en-US" sz="1000" b="1">
                              <a:latin typeface="Georgia"/>
                              <a:ea typeface="Georgia"/>
                              <a:cs typeface="Georgia"/>
                              <a:sym typeface="Georgia"/>
                            </a:rPr>
                            <a:t>cube roots of integers; and</a:t>
                          </a:r>
                          <a:endParaRPr sz="1000" b="1">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a:pPr>
                          <a:r>
                            <a:rPr lang="en-US" sz="1000" b="1">
                              <a:latin typeface="Georgia"/>
                              <a:ea typeface="Georgia"/>
                              <a:cs typeface="Georgia"/>
                              <a:sym typeface="Georgia"/>
                            </a:rPr>
                            <a:t>numerical expressions containing square or cube roots. </a:t>
                          </a:r>
                          <a:endParaRPr sz="1000" b="1">
                            <a:latin typeface="Georgia"/>
                            <a:ea typeface="Georgia"/>
                            <a:cs typeface="Georgia"/>
                            <a:sym typeface="Georgia"/>
                          </a:endParaRPr>
                        </a:p>
                        <a:p>
                          <a:pPr marL="182880" marR="0" lvl="0" indent="0" algn="l" rtl="0">
                            <a:lnSpc>
                              <a:spcPct val="100000"/>
                            </a:lnSpc>
                            <a:spcBef>
                              <a:spcPts val="0"/>
                            </a:spcBef>
                            <a:spcAft>
                              <a:spcPts val="0"/>
                            </a:spcAft>
                            <a:buNone/>
                          </a:pPr>
                          <a:endParaRPr sz="1000" b="1">
                            <a:latin typeface="Georgia"/>
                            <a:ea typeface="Georgia"/>
                            <a:cs typeface="Georgia"/>
                            <a:sym typeface="Georgia"/>
                          </a:endParaRPr>
                        </a:p>
                        <a:p>
                          <a:pPr marL="342900" marR="0" lvl="0" indent="-292100" algn="l" rtl="0">
                            <a:lnSpc>
                              <a:spcPct val="100000"/>
                            </a:lnSpc>
                            <a:spcBef>
                              <a:spcPts val="0"/>
                            </a:spcBef>
                            <a:spcAft>
                              <a:spcPts val="0"/>
                            </a:spcAft>
                            <a:buSzPts val="1000"/>
                            <a:buFont typeface="Georgia"/>
                            <a:buChar char="●"/>
                          </a:pPr>
                          <a:r>
                            <a:rPr lang="en-US" sz="1000">
                              <a:latin typeface="Georgia"/>
                              <a:ea typeface="Georgia"/>
                              <a:cs typeface="Georgia"/>
                              <a:sym typeface="Georgia"/>
                            </a:rPr>
                            <a:t>Express the square root of a whole number in simplest form. (a)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Express the principal square root of a monomial algebraic expression in simplest form where variables are assumed to have positive values. (a)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Express the cube root of an integer in simplest form. (b)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Simplify a numerical expression containing square or cube roots. (c)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Add, subtract, and multiply two monomial radical expressions limited to a numerical radicand. (c)</a:t>
                          </a:r>
                          <a:endParaRPr sz="1000">
                            <a:latin typeface="Georgia"/>
                            <a:ea typeface="Georgia"/>
                            <a:cs typeface="Georgia"/>
                            <a:sym typeface="Georgia"/>
                          </a:endParaRPr>
                        </a:p>
                        <a:p>
                          <a:pPr marL="0" marR="0" lvl="0" indent="0" algn="l" rtl="0">
                            <a:lnSpc>
                              <a:spcPct val="100000"/>
                            </a:lnSpc>
                            <a:spcBef>
                              <a:spcPts val="300"/>
                            </a:spcBef>
                            <a:spcAft>
                              <a:spcPts val="0"/>
                            </a:spcAft>
                            <a:buNone/>
                          </a:pPr>
                          <a:endParaRPr sz="1000" b="1">
                            <a:latin typeface="Georgia"/>
                            <a:ea typeface="Georgia"/>
                            <a:cs typeface="Georgia"/>
                            <a:sym typeface="Georgia"/>
                          </a:endParaRPr>
                        </a:p>
                        <a:p>
                          <a:pPr marL="0" marR="0" lvl="0" indent="0" algn="l" rtl="0">
                            <a:lnSpc>
                              <a:spcPct val="100000"/>
                            </a:lnSpc>
                            <a:spcBef>
                              <a:spcPts val="0"/>
                            </a:spcBef>
                            <a:spcAft>
                              <a:spcPts val="0"/>
                            </a:spcAft>
                            <a:buNone/>
                          </a:pP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endParaRPr lang="en-US"/>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blipFill>
                          <a:blip r:embed="rId5"/>
                          <a:stretch>
                            <a:fillRect l="-101427" t="-12936" r="-143" b="-205"/>
                          </a:stretch>
                        </a:blipFill>
                      </a:tcPr>
                    </a:tc>
                    <a:extLst>
                      <a:ext uri="{0D108BD9-81ED-4DB2-BD59-A6C34878D82A}">
                        <a16:rowId xmlns:a16="http://schemas.microsoft.com/office/drawing/2014/main" val="10001"/>
                      </a:ext>
                    </a:extLst>
                  </a:tr>
                </a:tbl>
              </a:graphicData>
            </a:graphic>
          </p:graphicFrame>
        </mc:Fallback>
      </mc:AlternateContent>
      <p:sp>
        <p:nvSpPr>
          <p:cNvPr id="567" name="Google Shape;567;g27a3208c378_1_0"/>
          <p:cNvSpPr txBox="1"/>
          <p:nvPr/>
        </p:nvSpPr>
        <p:spPr>
          <a:xfrm>
            <a:off x="0" y="431790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A.EO.4c – Students will add, subtract, and multiply radicals, including numeric cube root expressions.</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A.EO.4d - Students will now explore rational exponents as equivalent to square and cube root notation.</a:t>
            </a:r>
            <a:endParaRPr sz="1000">
              <a:solidFill>
                <a:schemeClr val="lt1"/>
              </a:solidFill>
              <a:latin typeface="Georgia"/>
              <a:ea typeface="Georgia"/>
              <a:cs typeface="Georgia"/>
              <a:sym typeface="Georgia"/>
            </a:endParaRPr>
          </a:p>
        </p:txBody>
      </p:sp>
      <p:pic>
        <p:nvPicPr>
          <p:cNvPr id="568" name="Google Shape;568;g27a3208c378_1_0">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415647" y="3342800"/>
            <a:ext cx="436003" cy="378300"/>
          </a:xfrm>
          <a:prstGeom prst="rect">
            <a:avLst/>
          </a:prstGeom>
          <a:noFill/>
          <a:ln>
            <a:noFill/>
          </a:ln>
        </p:spPr>
      </p:pic>
      <p:pic>
        <p:nvPicPr>
          <p:cNvPr id="2" name="Google Shape;568;g27a3208c378_1_0">
            <a:extLst>
              <a:ext uri="{FF2B5EF4-FFF2-40B4-BE49-F238E27FC236}">
                <a16:creationId xmlns:a16="http://schemas.microsoft.com/office/drawing/2014/main" id="{D99447FE-BD6D-ACB8-E65B-965BFEDF2BDC}"/>
              </a:ex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922037" y="2571750"/>
            <a:ext cx="430726" cy="356100"/>
          </a:xfrm>
          <a:prstGeom prst="rect">
            <a:avLst/>
          </a:prstGeom>
          <a:noFill/>
          <a:ln>
            <a:noFill/>
          </a:ln>
        </p:spPr>
      </p:pic>
      <p:pic>
        <p:nvPicPr>
          <p:cNvPr id="15" name="Audio 14" descr="Audio icon">
            <a:hlinkClick r:id="" action="ppaction://media"/>
            <a:extLst>
              <a:ext uri="{FF2B5EF4-FFF2-40B4-BE49-F238E27FC236}">
                <a16:creationId xmlns:a16="http://schemas.microsoft.com/office/drawing/2014/main" id="{1B922540-5FE5-D5D3-0C8A-0B86C900943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1272"/>
    </mc:Choice>
    <mc:Fallback xmlns="">
      <p:transition spd="slow" advTm="4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1e5fa75be59_0_22"/>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Equations &amp; Inequalities</a:t>
            </a:r>
            <a:endParaRPr b="1"/>
          </a:p>
        </p:txBody>
      </p:sp>
      <p:pic>
        <p:nvPicPr>
          <p:cNvPr id="4" name="Audio 3" descr="Audio icon">
            <a:hlinkClick r:id="" action="ppaction://media"/>
            <a:extLst>
              <a:ext uri="{FF2B5EF4-FFF2-40B4-BE49-F238E27FC236}">
                <a16:creationId xmlns:a16="http://schemas.microsoft.com/office/drawing/2014/main" id="{160B4205-353F-1FD0-1E78-7B857B721C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2872"/>
    </mc:Choice>
    <mc:Fallback xmlns="">
      <p:transition spd="slow" advTm="12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27a3208c378_0_8"/>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Clr>
                <a:schemeClr val="lt1"/>
              </a:buClr>
              <a:buSzPts val="3240"/>
              <a:buFont typeface="Georgia"/>
              <a:buNone/>
            </a:pPr>
            <a:r>
              <a:rPr lang="en-US" sz="2840"/>
              <a:t>Standard A.4a,c (2016) - Standard A.EI.1 (2023)</a:t>
            </a:r>
            <a:endParaRPr sz="2840"/>
          </a:p>
        </p:txBody>
      </p:sp>
      <p:graphicFrame>
        <p:nvGraphicFramePr>
          <p:cNvPr id="579" name="Google Shape;579;g27a3208c378_0_8"/>
          <p:cNvGraphicFramePr/>
          <p:nvPr>
            <p:extLst>
              <p:ext uri="{D42A27DB-BD31-4B8C-83A1-F6EECF244321}">
                <p14:modId xmlns:p14="http://schemas.microsoft.com/office/powerpoint/2010/main" val="2900055973"/>
              </p:ext>
            </p:extLst>
          </p:nvPr>
        </p:nvGraphicFramePr>
        <p:xfrm>
          <a:off x="273050" y="670933"/>
          <a:ext cx="8597900" cy="349070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182880" lvl="0" indent="-182880" algn="l" rtl="0">
                        <a:spcBef>
                          <a:spcPts val="0"/>
                        </a:spcBef>
                        <a:spcAft>
                          <a:spcPts val="0"/>
                        </a:spcAft>
                        <a:buNone/>
                      </a:pPr>
                      <a:r>
                        <a:rPr lang="en-US" sz="1000" b="1">
                          <a:latin typeface="Georgia"/>
                          <a:ea typeface="Georgia"/>
                          <a:cs typeface="Georgia"/>
                          <a:sym typeface="Georgia"/>
                        </a:rPr>
                        <a:t>A.4 The student will solve</a:t>
                      </a:r>
                      <a:r>
                        <a:rPr lang="en-US" sz="1000" b="1">
                          <a:latin typeface="Georgia"/>
                          <a:ea typeface="Georgia"/>
                          <a:cs typeface="Georgia"/>
                        </a:rPr>
                        <a:t> </a:t>
                      </a:r>
                      <a:endParaRPr sz="1000" b="1">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a:pPr>
                      <a:r>
                        <a:rPr lang="en-US" sz="1000" b="1">
                          <a:latin typeface="Georgia"/>
                          <a:ea typeface="Georgia"/>
                          <a:cs typeface="Georgia"/>
                        </a:rPr>
                        <a:t> </a:t>
                      </a:r>
                      <a:r>
                        <a:rPr lang="en-US" sz="1000" b="1">
                          <a:latin typeface="Georgia"/>
                          <a:ea typeface="Georgia"/>
                          <a:cs typeface="Georgia"/>
                          <a:sym typeface="Georgia"/>
                        </a:rPr>
                        <a:t>multistep linear equations in one variable algebraically;</a:t>
                      </a:r>
                      <a:r>
                        <a:rPr lang="en-US" sz="1000" b="1">
                          <a:latin typeface="Georgia"/>
                          <a:ea typeface="Georgia"/>
                          <a:cs typeface="Georgia"/>
                        </a:rPr>
                        <a:t> </a:t>
                      </a:r>
                      <a:endParaRPr sz="1000" b="1">
                        <a:latin typeface="Georgia"/>
                        <a:ea typeface="Georgia"/>
                        <a:cs typeface="Georgia"/>
                        <a:sym typeface="Georgia"/>
                      </a:endParaRPr>
                    </a:p>
                    <a:p>
                      <a:pPr marL="182880" marR="0" lvl="0" indent="0" algn="l" rtl="0">
                        <a:lnSpc>
                          <a:spcPct val="100000"/>
                        </a:lnSpc>
                        <a:spcBef>
                          <a:spcPts val="0"/>
                        </a:spcBef>
                        <a:spcAft>
                          <a:spcPts val="0"/>
                        </a:spcAft>
                        <a:buNone/>
                      </a:pPr>
                      <a:endParaRPr sz="1000">
                        <a:solidFill>
                          <a:srgbClr val="980000"/>
                        </a:solidFill>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startAt="3"/>
                      </a:pPr>
                      <a:r>
                        <a:rPr lang="en-US" sz="1000" b="1">
                          <a:latin typeface="Georgia"/>
                          <a:ea typeface="Georgia"/>
                          <a:cs typeface="Georgia"/>
                        </a:rPr>
                        <a:t> </a:t>
                      </a:r>
                      <a:r>
                        <a:rPr lang="en-US" sz="1000" b="1">
                          <a:latin typeface="Georgia"/>
                          <a:ea typeface="Georgia"/>
                          <a:cs typeface="Georgia"/>
                          <a:sym typeface="Georgia"/>
                        </a:rPr>
                        <a:t>literal equations for a specified variable;</a:t>
                      </a:r>
                      <a:r>
                        <a:rPr lang="en-US" sz="1000" b="1">
                          <a:latin typeface="Georgia"/>
                          <a:ea typeface="Georgia"/>
                          <a:cs typeface="Georgia"/>
                        </a:rPr>
                        <a:t> </a:t>
                      </a:r>
                      <a:endParaRPr sz="1000" b="1">
                        <a:latin typeface="Georgia"/>
                        <a:ea typeface="Georgia"/>
                        <a:cs typeface="Georgia"/>
                        <a:sym typeface="Georgia"/>
                      </a:endParaRPr>
                    </a:p>
                    <a:p>
                      <a:pPr marL="0" lvl="0" indent="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Determine whether a linear equation in one variable has one, an infinite number, or no solutions. (a)</a:t>
                      </a:r>
                      <a:r>
                        <a:rPr lang="en-US" sz="1000">
                          <a:latin typeface="Georgia"/>
                          <a:ea typeface="Georgia"/>
                          <a:cs typeface="Georgia"/>
                        </a:rPr>
                        <a:t>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Apply the properties of real numbers and properties of equality to simplify expressions and solve equations. (a,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rPr>
                        <a:t> </a:t>
                      </a:r>
                      <a:r>
                        <a:rPr lang="en-US" sz="1000">
                          <a:latin typeface="Georgia"/>
                          <a:ea typeface="Georgia"/>
                          <a:cs typeface="Georgia"/>
                          <a:sym typeface="Georgia"/>
                        </a:rPr>
                        <a:t>Solve multistep linear equations in one variable algebraically. (a)</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Solve a literal equation for a specified variable. (c)</a:t>
                      </a:r>
                      <a:r>
                        <a:rPr lang="en-US" sz="1000">
                          <a:latin typeface="Georgia"/>
                          <a:ea typeface="Georgia"/>
                          <a:cs typeface="Georgia"/>
                        </a:rPr>
                        <a:t>  </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A.EI.1</a:t>
                      </a:r>
                      <a:r>
                        <a:rPr lang="en-US" sz="1000" b="1">
                          <a:solidFill>
                            <a:srgbClr val="202020"/>
                          </a:solidFill>
                          <a:latin typeface="Georgia"/>
                          <a:ea typeface="Georgia"/>
                          <a:cs typeface="Georgia"/>
                        </a:rPr>
                        <a:t> </a:t>
                      </a:r>
                      <a:r>
                        <a:rPr lang="en-US" sz="1000" b="1">
                          <a:solidFill>
                            <a:srgbClr val="202020"/>
                          </a:solidFill>
                          <a:latin typeface="Georgia"/>
                          <a:ea typeface="Georgia"/>
                          <a:cs typeface="Georgia"/>
                          <a:sym typeface="Georgia"/>
                        </a:rPr>
                        <a:t> The student will represent, solve, explain, and interpret the solution to multistep linear equations and inequalities in one variable and literal equations for a specified variable.</a:t>
                      </a:r>
                      <a:r>
                        <a:rPr lang="en-US" sz="1000" b="1">
                          <a:solidFill>
                            <a:srgbClr val="202020"/>
                          </a:solidFill>
                          <a:latin typeface="Georgia"/>
                          <a:ea typeface="Georgia"/>
                          <a:cs typeface="Georgia"/>
                        </a:rPr>
                        <a:t> </a:t>
                      </a: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5"/>
                            </a:ext>
                          </a:extLst>
                        </a:rPr>
                        <a:t>Write a linear equation or inequality in one variable to represent a contextual situation.</a:t>
                      </a:r>
                      <a:r>
                        <a:rPr lang="en-US" sz="1000">
                          <a:latin typeface="Georgia"/>
                          <a:ea typeface="Georgia"/>
                          <a:cs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5"/>
                            </a:ext>
                          </a:extLst>
                        </a:rPr>
                        <a:t> </a:t>
                      </a:r>
                      <a:endParaRPr lang="en-US" sz="1000" baseline="3000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a:latin typeface="Georgia"/>
                          <a:ea typeface="Georgia"/>
                          <a:cs typeface="Georgia"/>
                          <a:sym typeface="Georgia"/>
                        </a:rPr>
                        <a:t>Solve multistep linear equations in one variable, including those in contextual situations, by applying the properties of real numbers and/or properties of equality.</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4"/>
                      </a:pPr>
                      <a:r>
                        <a:rPr lang="en-US" sz="1000">
                          <a:latin typeface="Georgia"/>
                          <a:ea typeface="Georgia"/>
                          <a:cs typeface="Georgia"/>
                          <a:sym typeface="Georgia"/>
                        </a:rPr>
                        <a:t>Rearrange a formula or literal equation to solve for a specified variable by applying the properties of equality.</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5"/>
                      </a:pPr>
                      <a:r>
                        <a:rPr lang="en-US" sz="1000">
                          <a:latin typeface="Georgia"/>
                          <a:ea typeface="Georgia"/>
                          <a:cs typeface="Georgia"/>
                          <a:sym typeface="Georgia"/>
                        </a:rPr>
                        <a:t>Determine if a linear equation in one variable has one solution, no solution, or an infinite number of solutions.</a:t>
                      </a:r>
                      <a:endParaRPr sz="100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startAt="5"/>
                      </a:pPr>
                      <a:r>
                        <a:rPr lang="en-US" sz="1000">
                          <a:latin typeface="Georgia"/>
                          <a:ea typeface="Georgia"/>
                          <a:cs typeface="Georgia"/>
                          <a:sym typeface="Georgia"/>
                        </a:rPr>
                        <a:t>Verify possible solution(s) to multistep linear equations and inequalities in one variable algebraically, graphically, and with technology to </a:t>
                      </a:r>
                      <a:r>
                        <a:rPr lang="en-US" sz="1000" b="1">
                          <a:solidFill>
                            <a:srgbClr val="980000"/>
                          </a:solidFill>
                          <a:latin typeface="Georgia"/>
                          <a:ea typeface="Georgia"/>
                          <a:cs typeface="Georgia"/>
                          <a:sym typeface="Georgia"/>
                        </a:rPr>
                        <a:t>justify the reasonableness of the answer(s). Explain the solution method and interpret solutions for problems given in context.</a:t>
                      </a:r>
                      <a:endParaRPr sz="1000" b="1">
                        <a:solidFill>
                          <a:srgbClr val="98000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80" name="Google Shape;580;g27a3208c378_0_8"/>
          <p:cNvSpPr txBox="1"/>
          <p:nvPr/>
        </p:nvSpPr>
        <p:spPr>
          <a:xfrm>
            <a:off x="0" y="431790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highlight>
                <a:srgbClr val="00FF00"/>
              </a:highlight>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A.EI.1 combines solving multistep linear equations from A.4 and solving multistep linear inequalities from A.5.</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Students will deepen their understanding by justifying and explaining solution methods.</a:t>
            </a:r>
            <a:endParaRPr sz="1000">
              <a:solidFill>
                <a:schemeClr val="lt1"/>
              </a:solidFill>
              <a:latin typeface="Georgia"/>
              <a:ea typeface="Georgia"/>
              <a:cs typeface="Georgia"/>
              <a:sym typeface="Georgia"/>
            </a:endParaRPr>
          </a:p>
        </p:txBody>
      </p:sp>
      <p:pic>
        <p:nvPicPr>
          <p:cNvPr id="4" name="Audio 3" descr="Audio icon">
            <a:hlinkClick r:id="" action="ppaction://media"/>
            <a:extLst>
              <a:ext uri="{FF2B5EF4-FFF2-40B4-BE49-F238E27FC236}">
                <a16:creationId xmlns:a16="http://schemas.microsoft.com/office/drawing/2014/main" id="{BC8839A0-9EF6-2D5D-2890-8C6BA5AC77B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7049"/>
    </mc:Choice>
    <mc:Fallback xmlns="">
      <p:transition spd="slow" advTm="77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27a3208c378_0_51"/>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Clr>
                <a:schemeClr val="lt1"/>
              </a:buClr>
              <a:buSzPts val="3240"/>
              <a:buFont typeface="Georgia"/>
              <a:buNone/>
            </a:pPr>
            <a:r>
              <a:rPr lang="en-US" sz="2840"/>
              <a:t>Standard A.4b (2016) - Standard A.EI.3 (2023)</a:t>
            </a:r>
            <a:endParaRPr sz="2840"/>
          </a:p>
        </p:txBody>
      </p:sp>
      <p:graphicFrame>
        <p:nvGraphicFramePr>
          <p:cNvPr id="588" name="Google Shape;588;g27a3208c378_0_51"/>
          <p:cNvGraphicFramePr/>
          <p:nvPr>
            <p:extLst>
              <p:ext uri="{D42A27DB-BD31-4B8C-83A1-F6EECF244321}">
                <p14:modId xmlns:p14="http://schemas.microsoft.com/office/powerpoint/2010/main" val="3300308387"/>
              </p:ext>
            </p:extLst>
          </p:nvPr>
        </p:nvGraphicFramePr>
        <p:xfrm>
          <a:off x="273050" y="693100"/>
          <a:ext cx="8597900" cy="290608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344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540350">
                <a:tc>
                  <a:txBody>
                    <a:bodyPr/>
                    <a:lstStyle/>
                    <a:p>
                      <a:pPr marL="182880" lvl="0" indent="-182880" algn="l" rtl="0">
                        <a:spcBef>
                          <a:spcPts val="0"/>
                        </a:spcBef>
                        <a:spcAft>
                          <a:spcPts val="0"/>
                        </a:spcAft>
                        <a:buNone/>
                      </a:pPr>
                      <a:r>
                        <a:rPr lang="en-US" sz="1000" b="1">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6"/>
                            </a:ext>
                          </a:extLst>
                        </a:rPr>
                        <a:t>A.4 The student will solve </a:t>
                      </a:r>
                      <a:endParaRPr sz="1000" b="1">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7"/>
                          </a:ext>
                        </a:extLst>
                      </a:endParaRPr>
                    </a:p>
                    <a:p>
                      <a:pPr marL="400050" marR="0" lvl="0" indent="-120650" algn="l" rtl="0">
                        <a:lnSpc>
                          <a:spcPct val="100000"/>
                        </a:lnSpc>
                        <a:spcBef>
                          <a:spcPts val="0"/>
                        </a:spcBef>
                        <a:spcAft>
                          <a:spcPts val="0"/>
                        </a:spcAft>
                        <a:buSzPts val="1000"/>
                        <a:buFont typeface="Georgia"/>
                        <a:buAutoNum type="alphaLcParenR" startAt="2"/>
                      </a:pPr>
                      <a:r>
                        <a:rPr lang="en-US" sz="1000" b="1">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8"/>
                            </a:ext>
                          </a:extLst>
                        </a:rPr>
                        <a:t> quadratic equations in one variable algebraically;</a:t>
                      </a:r>
                      <a:endParaRPr sz="1000">
                        <a:solidFill>
                          <a:srgbClr val="980000"/>
                        </a:solidFill>
                        <a:latin typeface="Georgia"/>
                        <a:ea typeface="Georgia"/>
                        <a:cs typeface="Georgia"/>
                        <a:sym typeface="Georgia"/>
                      </a:endParaRPr>
                    </a:p>
                    <a:p>
                      <a:pPr marL="0" lvl="0" indent="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Apply the properties of real numbers and properties of equality to simplify expressions and solve equations. (a,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 Solve quadratic equations in one variable algebraically. Solutions may be rational or irrational. (b)</a:t>
                      </a: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A.EI.3 The student will represent, solve, and interpret the solution to a quadratic equation in one variable.</a:t>
                      </a:r>
                      <a:endParaRPr sz="1000" b="1">
                        <a:solidFill>
                          <a:srgbClr val="202020"/>
                        </a:solidFill>
                        <a:latin typeface="Georgia"/>
                        <a:ea typeface="Georgia"/>
                        <a:cs typeface="Georgia"/>
                        <a:sym typeface="Georgia"/>
                      </a:endParaRPr>
                    </a:p>
                    <a:p>
                      <a:pPr marL="567055" lvl="0" indent="-56705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Solve a quadratic equation in one variable over the set of real numbers with rational or irrational solutions, </a:t>
                      </a:r>
                      <a:r>
                        <a:rPr lang="en-US" sz="1000" b="1">
                          <a:solidFill>
                            <a:srgbClr val="980000"/>
                          </a:solidFill>
                          <a:latin typeface="Georgia"/>
                          <a:ea typeface="Georgia"/>
                          <a:cs typeface="Georgia"/>
                          <a:sym typeface="Georgia"/>
                        </a:rPr>
                        <a:t>including those that can be used to solve contextual problems</a:t>
                      </a:r>
                      <a:r>
                        <a:rPr lang="en-US" sz="1000" b="1">
                          <a:latin typeface="Georgia"/>
                          <a:ea typeface="Georgia"/>
                          <a:cs typeface="Georgia"/>
                          <a:sym typeface="Georgia"/>
                        </a:rPr>
                        <a:t>. </a:t>
                      </a:r>
                      <a:endParaRPr sz="1000" b="1">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b="1">
                          <a:solidFill>
                            <a:srgbClr val="98000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9"/>
                            </a:ext>
                          </a:extLst>
                        </a:rPr>
                        <a:t>Determine and justify if a quadratic equation in one variable has no real solutions, one real solution, or two real solutions.</a:t>
                      </a:r>
                      <a:r>
                        <a:rPr lang="en-US" sz="1000">
                          <a:solidFill>
                            <a:srgbClr val="98000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0"/>
                            </a:ext>
                          </a:extLst>
                        </a:rPr>
                        <a:t> </a:t>
                      </a:r>
                      <a:endParaRPr sz="1000">
                        <a:solidFill>
                          <a:srgbClr val="980000"/>
                        </a:solidFill>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a:latin typeface="Georgia"/>
                          <a:ea typeface="Georgia"/>
                          <a:cs typeface="Georgia"/>
                          <a:sym typeface="Georgia"/>
                        </a:rPr>
                        <a:t>Verify possible solution(s) to a quadratic equation in one variable algebraically, graphically, </a:t>
                      </a:r>
                      <a:r>
                        <a:rPr lang="en-US" sz="1000" b="1">
                          <a:solidFill>
                            <a:srgbClr val="980000"/>
                          </a:solidFill>
                          <a:latin typeface="Georgia"/>
                          <a:ea typeface="Georgia"/>
                          <a:cs typeface="Georgia"/>
                          <a:sym typeface="Georgia"/>
                        </a:rPr>
                        <a:t>and with technology to justify the reasonableness of answer(s). Explain the solution method and interpret solutions for problems given in context. </a:t>
                      </a:r>
                      <a:r>
                        <a:rPr lang="en-US" sz="1000" b="1">
                          <a:latin typeface="Georgia"/>
                          <a:ea typeface="Georgia"/>
                          <a:cs typeface="Georgia"/>
                          <a:sym typeface="Georgia"/>
                        </a:rPr>
                        <a:t> </a:t>
                      </a:r>
                      <a:endParaRPr sz="1000" b="1">
                        <a:solidFill>
                          <a:srgbClr val="98000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89" name="Google Shape;589;g27a3208c378_0_51"/>
          <p:cNvSpPr txBox="1"/>
          <p:nvPr/>
        </p:nvSpPr>
        <p:spPr>
          <a:xfrm>
            <a:off x="0" y="4511231"/>
            <a:ext cx="9144000" cy="887569"/>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A.4b, solving quadratic equations, has been further expanded into its own standard A.EI.3.</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Students will deepen their understanding by justifying and explaining solution methods.</a:t>
            </a:r>
            <a:endParaRPr sz="1000">
              <a:solidFill>
                <a:schemeClr val="lt1"/>
              </a:solidFill>
              <a:latin typeface="Georgia"/>
              <a:ea typeface="Georgia"/>
              <a:cs typeface="Georgia"/>
              <a:sym typeface="Georgia"/>
            </a:endParaRPr>
          </a:p>
        </p:txBody>
      </p:sp>
      <p:pic>
        <p:nvPicPr>
          <p:cNvPr id="591" name="Google Shape;591;g27a3208c378_0_5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650167" y="2036269"/>
            <a:ext cx="441565" cy="368834"/>
          </a:xfrm>
          <a:prstGeom prst="rect">
            <a:avLst/>
          </a:prstGeom>
          <a:noFill/>
          <a:ln>
            <a:noFill/>
          </a:ln>
        </p:spPr>
      </p:pic>
      <p:pic>
        <p:nvPicPr>
          <p:cNvPr id="4" name="Audio 3" descr="Audio icon">
            <a:hlinkClick r:id="" action="ppaction://media"/>
            <a:extLst>
              <a:ext uri="{FF2B5EF4-FFF2-40B4-BE49-F238E27FC236}">
                <a16:creationId xmlns:a16="http://schemas.microsoft.com/office/drawing/2014/main" id="{1A2C7E87-11E8-6923-7CB6-7631B5B1226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7612"/>
    </mc:Choice>
    <mc:Fallback xmlns="">
      <p:transition spd="slow" advTm="67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27a3208c378_0_23"/>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Clr>
                <a:schemeClr val="lt1"/>
              </a:buClr>
              <a:buSzPts val="3240"/>
              <a:buFont typeface="Georgia"/>
              <a:buNone/>
            </a:pPr>
            <a:r>
              <a:rPr lang="en-US" sz="2840"/>
              <a:t>Standard A.4d (2016) - Standard A.EI.2 (2023)</a:t>
            </a:r>
            <a:endParaRPr sz="2840"/>
          </a:p>
        </p:txBody>
      </p:sp>
      <p:graphicFrame>
        <p:nvGraphicFramePr>
          <p:cNvPr id="597" name="Google Shape;597;g27a3208c378_0_23"/>
          <p:cNvGraphicFramePr/>
          <p:nvPr>
            <p:extLst>
              <p:ext uri="{D42A27DB-BD31-4B8C-83A1-F6EECF244321}">
                <p14:modId xmlns:p14="http://schemas.microsoft.com/office/powerpoint/2010/main" val="2977057431"/>
              </p:ext>
            </p:extLst>
          </p:nvPr>
        </p:nvGraphicFramePr>
        <p:xfrm>
          <a:off x="273050" y="693100"/>
          <a:ext cx="8597900" cy="321640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182880" lvl="0" indent="-182880" algn="l" rtl="0">
                        <a:spcBef>
                          <a:spcPts val="0"/>
                        </a:spcBef>
                        <a:spcAft>
                          <a:spcPts val="0"/>
                        </a:spcAft>
                        <a:buNone/>
                      </a:pPr>
                      <a:r>
                        <a:rPr lang="en-US" sz="1000" b="1">
                          <a:latin typeface="Georgia"/>
                          <a:ea typeface="Georgia"/>
                          <a:cs typeface="Georgia"/>
                          <a:sym typeface="Georgia"/>
                        </a:rPr>
                        <a:t>A.4 The student will solve </a:t>
                      </a:r>
                      <a:endParaRPr sz="1000" b="1">
                        <a:latin typeface="Georgia"/>
                        <a:ea typeface="Georgia"/>
                        <a:cs typeface="Georgia"/>
                        <a:sym typeface="Georgia"/>
                      </a:endParaRPr>
                    </a:p>
                    <a:p>
                      <a:pPr marL="457200" marR="0" lvl="0" indent="-177800" algn="l" rtl="0">
                        <a:lnSpc>
                          <a:spcPct val="100000"/>
                        </a:lnSpc>
                        <a:spcBef>
                          <a:spcPts val="0"/>
                        </a:spcBef>
                        <a:spcAft>
                          <a:spcPts val="0"/>
                        </a:spcAft>
                        <a:buSzPts val="1000"/>
                        <a:buFont typeface="Georgia"/>
                        <a:buAutoNum type="alphaLcParenR" startAt="4"/>
                      </a:pPr>
                      <a:r>
                        <a:rPr lang="en-US" sz="1000" b="1">
                          <a:latin typeface="Georgia"/>
                          <a:ea typeface="Georgia"/>
                          <a:cs typeface="Georgia"/>
                          <a:sym typeface="Georgia"/>
                        </a:rPr>
                        <a:t>systems of two linear equations in two variables algebraically and graphically; and </a:t>
                      </a:r>
                      <a:endParaRPr sz="1000" b="1">
                        <a:latin typeface="Georgia"/>
                        <a:ea typeface="Georgia"/>
                        <a:cs typeface="Georgia"/>
                        <a:sym typeface="Georgia"/>
                      </a:endParaRPr>
                    </a:p>
                    <a:p>
                      <a:pPr marL="182880" marR="0" lvl="0" indent="0" algn="l" rtl="0">
                        <a:lnSpc>
                          <a:spcPct val="100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Given a system of two linear equations in two variables that has a unique solution, solve the system by substitution or elimination to identify the ordered pair which satisfies both equations. (d)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Given a system of two linear equations in two variables that has a unique solution, solve the system graphically by identifying the point of intersection. (d)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Solve and confirm algebraic solutions to a system of two linear equations using a graphing utility. (d)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Determine whether a system of two linear equations has one, an infinite number, or no solutions. (d) </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A.EI.2  The student will represent, solve, explain, and interpret the solution to a system of two linear equations, a linear inequality in two variables, or a system of two linear inequalities in two variables.</a:t>
                      </a:r>
                      <a:endParaRPr sz="1000" b="1">
                        <a:solidFill>
                          <a:srgbClr val="202020"/>
                        </a:solidFill>
                        <a:latin typeface="Georgia"/>
                        <a:ea typeface="Georgia"/>
                        <a:cs typeface="Georgia"/>
                        <a:sym typeface="Georgia"/>
                      </a:endParaRPr>
                    </a:p>
                    <a:p>
                      <a:pPr marL="0" marR="0" lvl="0" indent="0" algn="l" rtl="0">
                        <a:lnSpc>
                          <a:spcPct val="100000"/>
                        </a:lnSpc>
                        <a:spcBef>
                          <a:spcPts val="0"/>
                        </a:spcBef>
                        <a:spcAft>
                          <a:spcPts val="0"/>
                        </a:spcAft>
                        <a:buNone/>
                      </a:pPr>
                      <a:endParaRPr sz="1000">
                        <a:latin typeface="Georgia"/>
                        <a:ea typeface="Georgia"/>
                        <a:cs typeface="Georgia"/>
                        <a:sym typeface="Georgia"/>
                      </a:endParaRPr>
                    </a:p>
                    <a:p>
                      <a:pPr marL="457200" marR="0" lvl="0" indent="-292100" algn="l" rtl="0">
                        <a:lnSpc>
                          <a:spcPct val="100000"/>
                        </a:lnSpc>
                        <a:spcBef>
                          <a:spcPts val="300"/>
                        </a:spcBef>
                        <a:spcAft>
                          <a:spcPts val="0"/>
                        </a:spcAft>
                        <a:buSzPts val="1000"/>
                        <a:buFont typeface="Georgia"/>
                        <a:buAutoNum type="alphaLcParenR" startAt="2"/>
                      </a:pPr>
                      <a:r>
                        <a:rPr lang="en-US" sz="1000">
                          <a:latin typeface="Georgia"/>
                          <a:ea typeface="Georgia"/>
                          <a:cs typeface="Georgia"/>
                          <a:sym typeface="Georgia"/>
                        </a:rPr>
                        <a:t>Apply the properties of real numbers and/or properties of equality to solve a system of two linear equations in two variables, algebraically and graphically. </a:t>
                      </a:r>
                      <a:endParaRPr sz="1000">
                        <a:latin typeface="Georgia"/>
                        <a:ea typeface="Georgia"/>
                        <a:cs typeface="Georgia"/>
                        <a:sym typeface="Georgia"/>
                      </a:endParaRPr>
                    </a:p>
                    <a:p>
                      <a:pPr marL="457200" marR="0" lvl="0" indent="-292100" algn="l" rtl="0">
                        <a:lnSpc>
                          <a:spcPct val="100000"/>
                        </a:lnSpc>
                        <a:spcBef>
                          <a:spcPts val="300"/>
                        </a:spcBef>
                        <a:spcAft>
                          <a:spcPts val="300"/>
                        </a:spcAft>
                        <a:buSzPts val="1000"/>
                        <a:buFont typeface="Georgia"/>
                        <a:buAutoNum type="alphaLcParenR" startAt="2"/>
                      </a:pPr>
                      <a:r>
                        <a:rPr lang="en-US" sz="1000">
                          <a:latin typeface="Georgia"/>
                          <a:ea typeface="Georgia"/>
                          <a:cs typeface="Georgia"/>
                          <a:sym typeface="Georgia"/>
                        </a:rPr>
                        <a:t>Determine whether a system of two linear equations has one solution, no solution, or an infinite number of solutions.</a:t>
                      </a:r>
                      <a:r>
                        <a:rPr lang="en-US" sz="1000" b="1">
                          <a:solidFill>
                            <a:srgbClr val="202020"/>
                          </a:solidFill>
                          <a:latin typeface="Georgia"/>
                          <a:ea typeface="Georgia"/>
                          <a:cs typeface="Georgia"/>
                          <a:sym typeface="Georgia"/>
                        </a:rPr>
                        <a:t> </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98" name="Google Shape;598;g27a3208c378_0_23"/>
          <p:cNvSpPr txBox="1"/>
          <p:nvPr/>
        </p:nvSpPr>
        <p:spPr>
          <a:xfrm>
            <a:off x="0" y="4441839"/>
            <a:ext cx="9144000" cy="701661"/>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A.EI.2 combines solving systems of equations from A.4 and systems of linear inequalities from A.5.</a:t>
            </a:r>
            <a:endParaRPr sz="1000">
              <a:solidFill>
                <a:schemeClr val="lt1"/>
              </a:solidFill>
              <a:latin typeface="Georgia"/>
              <a:ea typeface="Georgia"/>
              <a:cs typeface="Georgia"/>
              <a:sym typeface="Georgia"/>
            </a:endParaRPr>
          </a:p>
        </p:txBody>
      </p:sp>
      <p:pic>
        <p:nvPicPr>
          <p:cNvPr id="22" name="Audio 21" descr="Audio icon">
            <a:hlinkClick r:id="" action="ppaction://media"/>
            <a:extLst>
              <a:ext uri="{FF2B5EF4-FFF2-40B4-BE49-F238E27FC236}">
                <a16:creationId xmlns:a16="http://schemas.microsoft.com/office/drawing/2014/main" id="{D852430F-4B0D-4345-13A0-2AC697B8412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9264"/>
    </mc:Choice>
    <mc:Fallback xmlns="">
      <p:transition spd="slow" advTm="59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g27b4b4d787a_0_6"/>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Clr>
                <a:schemeClr val="lt1"/>
              </a:buClr>
              <a:buSzPts val="3240"/>
              <a:buFont typeface="Georgia"/>
              <a:buNone/>
            </a:pPr>
            <a:r>
              <a:rPr lang="en-US" sz="2840"/>
              <a:t>Standard A.4e (2016) - Standard A.EI.2 (2023)</a:t>
            </a:r>
            <a:endParaRPr sz="2840"/>
          </a:p>
        </p:txBody>
      </p:sp>
      <p:graphicFrame>
        <p:nvGraphicFramePr>
          <p:cNvPr id="604" name="Google Shape;604;g27b4b4d787a_0_6"/>
          <p:cNvGraphicFramePr/>
          <p:nvPr>
            <p:extLst>
              <p:ext uri="{D42A27DB-BD31-4B8C-83A1-F6EECF244321}">
                <p14:modId xmlns:p14="http://schemas.microsoft.com/office/powerpoint/2010/main" val="2662599163"/>
              </p:ext>
            </p:extLst>
          </p:nvPr>
        </p:nvGraphicFramePr>
        <p:xfrm>
          <a:off x="273050" y="693100"/>
          <a:ext cx="8597900" cy="355848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4597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020250">
                <a:tc>
                  <a:txBody>
                    <a:bodyPr/>
                    <a:lstStyle/>
                    <a:p>
                      <a:pPr marL="182880" lvl="0" indent="-182880" algn="l" rtl="0">
                        <a:spcBef>
                          <a:spcPts val="0"/>
                        </a:spcBef>
                        <a:spcAft>
                          <a:spcPts val="0"/>
                        </a:spcAft>
                        <a:buNone/>
                      </a:pPr>
                      <a:r>
                        <a:rPr lang="en-US" sz="1000" b="1">
                          <a:latin typeface="Georgia"/>
                          <a:ea typeface="Georgia"/>
                          <a:cs typeface="Georgia"/>
                          <a:sym typeface="Georgia"/>
                        </a:rPr>
                        <a:t>A.4 The student will solve</a:t>
                      </a:r>
                      <a:r>
                        <a:rPr lang="en-US" sz="1000" b="1">
                          <a:latin typeface="Georgia"/>
                          <a:ea typeface="Georgia"/>
                          <a:cs typeface="Georgia"/>
                        </a:rPr>
                        <a:t> </a:t>
                      </a:r>
                      <a:endParaRPr sz="1000" b="1">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startAt="5"/>
                      </a:pPr>
                      <a:r>
                        <a:rPr lang="en-US" sz="1000" b="1">
                          <a:latin typeface="Georgia"/>
                          <a:ea typeface="Georgia"/>
                          <a:cs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1"/>
                            </a:ext>
                          </a:extLst>
                        </a:rPr>
                        <a:t> </a:t>
                      </a:r>
                      <a:r>
                        <a:rPr lang="en-US" sz="1000" b="1">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1"/>
                            </a:ext>
                          </a:extLst>
                        </a:rPr>
                        <a:t>practical </a:t>
                      </a:r>
                      <a:r>
                        <a:rPr lang="en-US" sz="1000" b="1">
                          <a:latin typeface="Georgia"/>
                          <a:ea typeface="Georgia"/>
                          <a:cs typeface="Georgia"/>
                          <a:sym typeface="Georgia"/>
                        </a:rPr>
                        <a:t>problems involving equations and systems of equations.</a:t>
                      </a:r>
                      <a:endParaRPr sz="1000" b="1">
                        <a:latin typeface="Georgia"/>
                        <a:ea typeface="Georgia"/>
                        <a:cs typeface="Georgia"/>
                        <a:sym typeface="Georgia"/>
                      </a:endParaRPr>
                    </a:p>
                    <a:p>
                      <a:pPr marL="342900" lvl="0" indent="0" algn="l" rtl="0">
                        <a:spcBef>
                          <a:spcPts val="0"/>
                        </a:spcBef>
                        <a:spcAft>
                          <a:spcPts val="0"/>
                        </a:spcAft>
                        <a:buNone/>
                      </a:pP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Write a system of two linear equations that models a practical situation. (e)</a:t>
                      </a:r>
                      <a:r>
                        <a:rPr lang="en-US" sz="1000">
                          <a:latin typeface="Georgia"/>
                          <a:ea typeface="Georgia"/>
                          <a:cs typeface="Georgia"/>
                        </a:rPr>
                        <a:t>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Interpret and determine the reasonableness of the algebraic or graphical solution of a system of two linear equations that models a practical situation. (e)</a:t>
                      </a:r>
                      <a:r>
                        <a:rPr lang="en-US" sz="1000">
                          <a:latin typeface="Georgia"/>
                          <a:ea typeface="Georgia"/>
                          <a:cs typeface="Georgia"/>
                        </a:rPr>
                        <a:t>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Solve practical problems involving equations and systems of equations. (e)</a:t>
                      </a:r>
                      <a:r>
                        <a:rPr lang="en-US" sz="1000">
                          <a:latin typeface="Georgia"/>
                          <a:ea typeface="Georgia"/>
                          <a:cs typeface="Georgia"/>
                        </a:rPr>
                        <a:t> </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14350" lvl="0" indent="-514350" algn="l" rtl="0">
                        <a:spcBef>
                          <a:spcPts val="0"/>
                        </a:spcBef>
                        <a:spcAft>
                          <a:spcPts val="0"/>
                        </a:spcAft>
                        <a:buNone/>
                      </a:pPr>
                      <a:r>
                        <a:rPr lang="en-US" sz="1000" b="1">
                          <a:solidFill>
                            <a:srgbClr val="202020"/>
                          </a:solidFill>
                          <a:latin typeface="Georgia"/>
                          <a:ea typeface="Georgia"/>
                          <a:cs typeface="Georgia"/>
                          <a:sym typeface="Georgia"/>
                        </a:rPr>
                        <a:t>A.EI.2</a:t>
                      </a:r>
                      <a:r>
                        <a:rPr lang="en-US" sz="1000" b="1">
                          <a:solidFill>
                            <a:srgbClr val="202020"/>
                          </a:solidFill>
                          <a:latin typeface="Georgia"/>
                          <a:ea typeface="Georgia"/>
                          <a:cs typeface="Georgia"/>
                        </a:rPr>
                        <a:t> </a:t>
                      </a:r>
                      <a:r>
                        <a:rPr lang="en-US" sz="1000" b="1">
                          <a:solidFill>
                            <a:srgbClr val="202020"/>
                          </a:solidFill>
                          <a:latin typeface="Georgia"/>
                          <a:ea typeface="Georgia"/>
                          <a:cs typeface="Georgia"/>
                          <a:sym typeface="Georgia"/>
                        </a:rPr>
                        <a:t> The student will represent, solve, explain, and interpret the solution to a system of two linear equations, a linear inequality in two variables, or a system of two linear inequalities in two variables</a:t>
                      </a:r>
                      <a:endParaRPr sz="1000" b="1">
                        <a:solidFill>
                          <a:srgbClr val="202020"/>
                        </a:solidFill>
                        <a:latin typeface="Georgia"/>
                        <a:ea typeface="Georgia"/>
                        <a:cs typeface="Georgia"/>
                        <a:sym typeface="Georgia"/>
                      </a:endParaRPr>
                    </a:p>
                    <a:p>
                      <a:pPr marL="457200" marR="0" lvl="0" indent="-292100" algn="l" rtl="0">
                        <a:lnSpc>
                          <a:spcPct val="100000"/>
                        </a:lnSpc>
                        <a:spcBef>
                          <a:spcPts val="0"/>
                        </a:spcBef>
                        <a:spcAft>
                          <a:spcPts val="0"/>
                        </a:spcAft>
                        <a:buSzPts val="1000"/>
                        <a:buFont typeface="Georgia"/>
                        <a:buAutoNum type="alphaLcParenR"/>
                      </a:pPr>
                      <a:r>
                        <a:rPr lang="en-US" sz="1000">
                          <a:latin typeface="Georgia"/>
                          <a:ea typeface="Georgia"/>
                          <a:cs typeface="Georgia"/>
                          <a:sym typeface="Georgia"/>
                        </a:rPr>
                        <a:t>Create a system of two linear equations in two variables to represent a contextual situation;</a:t>
                      </a:r>
                      <a:r>
                        <a:rPr lang="en-US" sz="1000">
                          <a:latin typeface="Georgia"/>
                          <a:ea typeface="Georgia"/>
                          <a:cs typeface="Georgia"/>
                        </a:rPr>
                        <a:t> </a:t>
                      </a:r>
                      <a:endParaRPr sz="1000">
                        <a:latin typeface="Georgia"/>
                        <a:ea typeface="Georgia"/>
                        <a:cs typeface="Georgia"/>
                        <a:sym typeface="Georgia"/>
                      </a:endParaRPr>
                    </a:p>
                    <a:p>
                      <a:pPr marL="457200" marR="0" lvl="0" indent="-292100" algn="l" rtl="0">
                        <a:lnSpc>
                          <a:spcPct val="100000"/>
                        </a:lnSpc>
                        <a:spcBef>
                          <a:spcPts val="300"/>
                        </a:spcBef>
                        <a:spcAft>
                          <a:spcPts val="0"/>
                        </a:spcAft>
                        <a:buSzPts val="1000"/>
                        <a:buFont typeface="Georgia"/>
                        <a:buAutoNum type="alphaLcParenR" startAt="8"/>
                      </a:pPr>
                      <a:r>
                        <a:rPr lang="en-US" sz="1000">
                          <a:latin typeface="Georgia"/>
                          <a:ea typeface="Georgia"/>
                          <a:cs typeface="Georgia"/>
                          <a:sym typeface="Georgia"/>
                        </a:rPr>
                        <a:t>Verify possible solution(s) to a system of two linear equations, a </a:t>
                      </a: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2"/>
                            </a:ext>
                          </a:extLst>
                        </a:rPr>
                        <a:t>linear </a:t>
                      </a: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3"/>
                            </a:ext>
                          </a:extLst>
                        </a:rPr>
                        <a:t>inequality</a:t>
                      </a: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4"/>
                            </a:ext>
                          </a:extLst>
                        </a:rPr>
                        <a:t> </a:t>
                      </a:r>
                      <a:r>
                        <a:rPr lang="en-US" sz="1000">
                          <a:latin typeface="Georgia"/>
                          <a:ea typeface="Georgia"/>
                          <a:cs typeface="Georgia"/>
                          <a:sym typeface="Georgia"/>
                        </a:rPr>
                        <a:t>in two variable, or a system of two linear inequalities algebraically, graphically, </a:t>
                      </a:r>
                      <a:r>
                        <a:rPr lang="en-US" sz="1000" b="1">
                          <a:solidFill>
                            <a:srgbClr val="980000"/>
                          </a:solidFill>
                          <a:latin typeface="Georgia"/>
                          <a:ea typeface="Georgia"/>
                          <a:cs typeface="Georgia"/>
                          <a:sym typeface="Georgia"/>
                        </a:rPr>
                        <a:t>and with technology to justify the reasonableness of the answer(s). Explain the solution method and interpret solutions for problems given in context.</a:t>
                      </a:r>
                      <a:r>
                        <a:rPr lang="en-US" sz="1000" b="1">
                          <a:solidFill>
                            <a:srgbClr val="980000"/>
                          </a:solidFill>
                          <a:latin typeface="Georgia"/>
                          <a:ea typeface="Georgia"/>
                          <a:cs typeface="Georgia"/>
                        </a:rPr>
                        <a:t> </a:t>
                      </a:r>
                      <a:endParaRPr lang="en-US" sz="1000">
                        <a:latin typeface="Georgia"/>
                        <a:ea typeface="Georgia"/>
                        <a:cs typeface="Georgia"/>
                      </a:endParaRPr>
                    </a:p>
                    <a:p>
                      <a:pPr marL="457200" marR="0" lvl="0" indent="-292100" algn="l">
                        <a:lnSpc>
                          <a:spcPct val="100000"/>
                        </a:lnSpc>
                        <a:spcBef>
                          <a:spcPts val="300"/>
                        </a:spcBef>
                        <a:spcAft>
                          <a:spcPts val="0"/>
                        </a:spcAft>
                        <a:buSzPts val="1000"/>
                        <a:buAutoNum type="alphaLcParenR" startAt="8"/>
                      </a:pPr>
                      <a:endParaRPr lang="en-US" sz="1000" b="1">
                        <a:solidFill>
                          <a:srgbClr val="980000"/>
                        </a:solidFill>
                        <a:latin typeface="Georgia"/>
                        <a:ea typeface="Georgia"/>
                        <a:cs typeface="Georgia"/>
                        <a:sym typeface="Georgia"/>
                      </a:endParaRPr>
                    </a:p>
                    <a:p>
                      <a:pPr marL="460375" lvl="0" indent="-460375" algn="l" rtl="0">
                        <a:spcBef>
                          <a:spcPts val="300"/>
                        </a:spcBef>
                        <a:spcAft>
                          <a:spcPts val="0"/>
                        </a:spcAft>
                        <a:buNone/>
                      </a:pPr>
                      <a:r>
                        <a:rPr lang="en-US" sz="1000" b="1">
                          <a:solidFill>
                            <a:srgbClr val="20202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5"/>
                            </a:ext>
                          </a:extLst>
                        </a:rPr>
                        <a:t>A.EI.1</a:t>
                      </a:r>
                      <a:r>
                        <a:rPr lang="en-US" sz="1000" b="1">
                          <a:solidFill>
                            <a:srgbClr val="202020"/>
                          </a:solidFill>
                          <a:latin typeface="Georgia"/>
                          <a:ea typeface="Georgia"/>
                          <a:cs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5"/>
                            </a:ext>
                          </a:extLst>
                        </a:rPr>
                        <a:t> </a:t>
                      </a:r>
                      <a:r>
                        <a:rPr lang="en-US" sz="1000" b="1">
                          <a:solidFill>
                            <a:srgbClr val="20202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5"/>
                            </a:ext>
                          </a:extLst>
                        </a:rPr>
                        <a:t> The student will represent, solve, explain, and</a:t>
                      </a:r>
                      <a:r>
                        <a:rPr lang="en-US" sz="1000" b="1">
                          <a:solidFill>
                            <a:srgbClr val="202020"/>
                          </a:solidFill>
                          <a:latin typeface="Georgia"/>
                          <a:ea typeface="Georgia"/>
                          <a:cs typeface="Georgia"/>
                          <a:sym typeface="Georgi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 </a:t>
                      </a:r>
                      <a:r>
                        <a:rPr lang="en-US" sz="1000" b="1">
                          <a:solidFill>
                            <a:srgbClr val="20202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5"/>
                            </a:ext>
                          </a:extLst>
                        </a:rPr>
                        <a:t>interpret the solution to multistep linear equations and inequalities in one variable and literal equations for a specified variable.</a:t>
                      </a:r>
                      <a:r>
                        <a:rPr lang="en-US" sz="1000" b="1">
                          <a:solidFill>
                            <a:srgbClr val="202020"/>
                          </a:solidFill>
                          <a:latin typeface="Georgia"/>
                          <a:ea typeface="Georgia"/>
                          <a:cs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5"/>
                            </a:ext>
                          </a:extLst>
                        </a:rPr>
                        <a:t> </a:t>
                      </a:r>
                      <a:endParaRPr sz="1000" b="1">
                        <a:solidFill>
                          <a:srgbClr val="20202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6"/>
                          </a:ext>
                        </a:extLst>
                      </a:endParaRPr>
                    </a:p>
                    <a:p>
                      <a:pPr marL="457200" lvl="0" indent="-292100" algn="l" rtl="0">
                        <a:spcBef>
                          <a:spcPts val="0"/>
                        </a:spcBef>
                        <a:spcAft>
                          <a:spcPts val="300"/>
                        </a:spcAft>
                        <a:buSzPts val="1000"/>
                        <a:buFont typeface="Georgia"/>
                        <a:buAutoNum type="alphaLcParenR"/>
                      </a:pP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7"/>
                            </a:ext>
                          </a:extLst>
                        </a:rPr>
                        <a:t>Write a linear equation or inequality in one variable to represent a contextual situation;</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605" name="Google Shape;605;g27b4b4d787a_0_6"/>
          <p:cNvSpPr txBox="1"/>
          <p:nvPr/>
        </p:nvSpPr>
        <p:spPr>
          <a:xfrm>
            <a:off x="0" y="4524185"/>
            <a:ext cx="9144000" cy="90134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2023 SOL A.EI.2 combines solving systems of equations from 2016 SOL A.4 and systems of linear inequalities from 2016 SOL A.5.</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A.EI.2h - Students will deepen their understanding by justifying and explaining solution methods.</a:t>
            </a:r>
            <a:endParaRPr sz="1000">
              <a:solidFill>
                <a:schemeClr val="lt1"/>
              </a:solidFill>
              <a:latin typeface="Georgia"/>
              <a:ea typeface="Georgia"/>
              <a:cs typeface="Georgia"/>
              <a:sym typeface="Georgia"/>
            </a:endParaRPr>
          </a:p>
        </p:txBody>
      </p:sp>
      <p:pic>
        <p:nvPicPr>
          <p:cNvPr id="584" name="Audio 583" descr="Audio icon">
            <a:hlinkClick r:id="" action="ppaction://media"/>
            <a:extLst>
              <a:ext uri="{FF2B5EF4-FFF2-40B4-BE49-F238E27FC236}">
                <a16:creationId xmlns:a16="http://schemas.microsoft.com/office/drawing/2014/main" id="{FAE8E0FD-ADD1-401A-26B8-FC1708BBA19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pic>
        <p:nvPicPr>
          <p:cNvPr id="585" name="Audio 584" descr="Audio icon">
            <a:hlinkClick r:id="" action="ppaction://media"/>
            <a:extLst>
              <a:ext uri="{FF2B5EF4-FFF2-40B4-BE49-F238E27FC236}">
                <a16:creationId xmlns:a16="http://schemas.microsoft.com/office/drawing/2014/main" id="{1960E311-7925-1B56-31F4-0A09664F03F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2601"/>
    </mc:Choice>
    <mc:Fallback xmlns="">
      <p:transition spd="slow" advTm="92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5"/>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5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84"/>
                </p:tgtEl>
              </p:cMediaNode>
            </p:audio>
            <p:audio isNarration="1">
              <p:cMediaNode vol="80000" showWhenStopped="0">
                <p:cTn id="11" fill="hold" display="0">
                  <p:stCondLst>
                    <p:cond delay="indefinite"/>
                  </p:stCondLst>
                  <p:endCondLst>
                    <p:cond evt="onStopAudio" delay="0">
                      <p:tgtEl>
                        <p:sldTgt/>
                      </p:tgtEl>
                    </p:cond>
                  </p:endCondLst>
                </p:cTn>
                <p:tgtEl>
                  <p:spTgt spid="58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27a3208c378_0_32"/>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Clr>
                <a:schemeClr val="lt1"/>
              </a:buClr>
              <a:buSzPts val="3240"/>
              <a:buFont typeface="Georgia"/>
              <a:buNone/>
            </a:pPr>
            <a:r>
              <a:rPr lang="en-US" sz="2840"/>
              <a:t>Standard A.5a,b (2016) - Standard A.EI.2 (2023)</a:t>
            </a:r>
            <a:endParaRPr sz="2840"/>
          </a:p>
        </p:txBody>
      </p:sp>
      <p:graphicFrame>
        <p:nvGraphicFramePr>
          <p:cNvPr id="613" name="Google Shape;613;g27a3208c378_0_32"/>
          <p:cNvGraphicFramePr/>
          <p:nvPr>
            <p:extLst>
              <p:ext uri="{D42A27DB-BD31-4B8C-83A1-F6EECF244321}">
                <p14:modId xmlns:p14="http://schemas.microsoft.com/office/powerpoint/2010/main" val="3263701852"/>
              </p:ext>
            </p:extLst>
          </p:nvPr>
        </p:nvGraphicFramePr>
        <p:xfrm>
          <a:off x="273050" y="693100"/>
          <a:ext cx="8597900" cy="352038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4387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145300">
                <a:tc>
                  <a:txBody>
                    <a:bodyPr/>
                    <a:lstStyle/>
                    <a:p>
                      <a:pPr marL="182880" lvl="0" indent="-182880" algn="l" rtl="0">
                        <a:spcBef>
                          <a:spcPts val="0"/>
                        </a:spcBef>
                        <a:spcAft>
                          <a:spcPts val="0"/>
                        </a:spcAft>
                        <a:buNone/>
                      </a:pPr>
                      <a:r>
                        <a:rPr lang="en-US" sz="1000" b="1">
                          <a:latin typeface="Georgia"/>
                          <a:ea typeface="Georgia"/>
                          <a:cs typeface="Georgia"/>
                          <a:sym typeface="Georgia"/>
                        </a:rPr>
                        <a:t>A.5 The student will </a:t>
                      </a:r>
                      <a:endParaRPr sz="1000" b="1">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a:pPr>
                      <a:r>
                        <a:rPr lang="en-US" sz="1000" b="1">
                          <a:latin typeface="Georgia"/>
                          <a:ea typeface="Georgia"/>
                          <a:cs typeface="Georgia"/>
                          <a:sym typeface="Georgia"/>
                        </a:rPr>
                        <a:t>solve multistep linear inequalities in one variable algebraically and represent the solution graphically; </a:t>
                      </a:r>
                      <a:endParaRPr sz="1000">
                        <a:solidFill>
                          <a:srgbClr val="980000"/>
                        </a:solidFill>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a:pPr>
                      <a:r>
                        <a:rPr lang="en-US" sz="1000" b="1">
                          <a:latin typeface="Georgia"/>
                          <a:ea typeface="Georgia"/>
                          <a:cs typeface="Georgia"/>
                          <a:sym typeface="Georgia"/>
                        </a:rPr>
                        <a:t>represent the solution of linear inequalities in two variables graphically; </a:t>
                      </a:r>
                      <a:endParaRPr sz="1000" b="1">
                        <a:latin typeface="Georgia"/>
                        <a:ea typeface="Georgia"/>
                        <a:cs typeface="Georgia"/>
                        <a:sym typeface="Georgia"/>
                      </a:endParaRPr>
                    </a:p>
                    <a:p>
                      <a:pPr marL="182880" marR="0" lvl="0" indent="0" algn="l" rtl="0">
                        <a:lnSpc>
                          <a:spcPct val="100000"/>
                        </a:lnSpc>
                        <a:spcBef>
                          <a:spcPts val="0"/>
                        </a:spcBef>
                        <a:spcAft>
                          <a:spcPts val="0"/>
                        </a:spcAft>
                        <a:buNone/>
                      </a:pPr>
                      <a:endParaRPr sz="1000" b="1">
                        <a:latin typeface="Georgia"/>
                        <a:ea typeface="Georgia"/>
                        <a:cs typeface="Georgia"/>
                        <a:sym typeface="Georgia"/>
                      </a:endParaRPr>
                    </a:p>
                    <a:p>
                      <a:pPr marL="342900" marR="0" lvl="0" indent="-292100" algn="l" rtl="0">
                        <a:lnSpc>
                          <a:spcPct val="100000"/>
                        </a:lnSpc>
                        <a:spcBef>
                          <a:spcPts val="0"/>
                        </a:spcBef>
                        <a:spcAft>
                          <a:spcPts val="0"/>
                        </a:spcAft>
                        <a:buSzPts val="1000"/>
                        <a:buFont typeface="Georgia"/>
                        <a:buChar char="●"/>
                      </a:pPr>
                      <a:r>
                        <a:rPr lang="en-US" sz="1000">
                          <a:latin typeface="Georgia"/>
                          <a:ea typeface="Georgia"/>
                          <a:cs typeface="Georgia"/>
                          <a:sym typeface="Georgia"/>
                        </a:rPr>
                        <a:t>Solve multistep linear inequalities in one variable algebraically and represent the solution graphically. (a)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Apply the properties of real numbers and properties of inequality to solve multistep linear inequalities in one variable algebraically. (a)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Represent the solution of a linear inequality in two variables graphically. (b)  </a:t>
                      </a:r>
                      <a:endParaRPr sz="1000">
                        <a:latin typeface="Georgia"/>
                        <a:ea typeface="Georgia"/>
                        <a:cs typeface="Georgia"/>
                        <a:sym typeface="Georgia"/>
                      </a:endParaRPr>
                    </a:p>
                    <a:p>
                      <a:pPr marL="342900" marR="0" lvl="0" indent="-292100" algn="l" rtl="0">
                        <a:lnSpc>
                          <a:spcPct val="100000"/>
                        </a:lnSpc>
                        <a:spcBef>
                          <a:spcPts val="300"/>
                        </a:spcBef>
                        <a:spcAft>
                          <a:spcPts val="300"/>
                        </a:spcAft>
                        <a:buSzPts val="1000"/>
                        <a:buFont typeface="Georgia"/>
                        <a:buChar char="●"/>
                      </a:pPr>
                      <a:r>
                        <a:rPr lang="en-US" sz="1000">
                          <a:latin typeface="Georgia"/>
                          <a:ea typeface="Georgia"/>
                          <a:cs typeface="Georgia"/>
                          <a:sym typeface="Georgia"/>
                        </a:rPr>
                        <a:t>Determine and verify algebraic solutions using a graphing utility. (a, b, c, d) </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8"/>
                            </a:ext>
                          </a:extLst>
                        </a:rPr>
                        <a:t>A.EI.1  The student will represent, solve, explain, and interpret the solution to multistep linear equations and inequalities in one variable and literal equations for a specified variable. </a:t>
                      </a:r>
                      <a:endParaRPr sz="1000" b="1">
                        <a:solidFill>
                          <a:srgbClr val="20202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9"/>
                          </a:ext>
                        </a:extLst>
                      </a:endParaRPr>
                    </a:p>
                    <a:p>
                      <a:pPr marL="567055" lvl="0" indent="-567055" algn="l" rtl="0">
                        <a:spcBef>
                          <a:spcPts val="0"/>
                        </a:spcBef>
                        <a:spcAft>
                          <a:spcPts val="0"/>
                        </a:spcAft>
                        <a:buNone/>
                      </a:pPr>
                      <a:endParaRPr sz="1000" b="1">
                        <a:solidFill>
                          <a:srgbClr val="20202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0"/>
                          </a:ext>
                        </a:extLst>
                      </a:endParaRPr>
                    </a:p>
                    <a:p>
                      <a:pPr marL="457200" lvl="0" indent="-292100" algn="l" rtl="0">
                        <a:spcBef>
                          <a:spcPts val="0"/>
                        </a:spcBef>
                        <a:spcAft>
                          <a:spcPts val="0"/>
                        </a:spcAft>
                        <a:buSzPts val="1000"/>
                        <a:buFont typeface="Georgia"/>
                        <a:buAutoNum type="alphaLcParenR" startAt="3"/>
                      </a:pP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1"/>
                            </a:ext>
                          </a:extLst>
                        </a:rPr>
                        <a:t>Solve multistep linear inequalities in one variable algebraically </a:t>
                      </a: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2"/>
                            </a:ext>
                          </a:extLst>
                        </a:rPr>
                        <a:t>and graph the solution set on a number line, including those in contextual situations, by applying the properties of real numbers and/or properties of inequality.</a:t>
                      </a:r>
                      <a:r>
                        <a:rPr lang="en-US" sz="1000">
                          <a:latin typeface="Georgia"/>
                          <a:ea typeface="Georgia"/>
                          <a:cs typeface="Georgia"/>
                          <a:sym typeface="Georgia"/>
                        </a:rPr>
                        <a:t> </a:t>
                      </a:r>
                      <a:endParaRPr sz="1000" b="1" baseline="30000">
                        <a:solidFill>
                          <a:srgbClr val="980000"/>
                        </a:solidFill>
                        <a:latin typeface="Georgia"/>
                        <a:ea typeface="Georgia"/>
                        <a:cs typeface="Georgia"/>
                        <a:sym typeface="Georgia"/>
                      </a:endParaRPr>
                    </a:p>
                    <a:p>
                      <a:pPr marL="567055" lvl="0" indent="-567055" algn="l" rtl="0">
                        <a:spcBef>
                          <a:spcPts val="300"/>
                        </a:spcBef>
                        <a:spcAft>
                          <a:spcPts val="0"/>
                        </a:spcAft>
                        <a:buNone/>
                      </a:pPr>
                      <a:endParaRPr sz="1000" b="1">
                        <a:solidFill>
                          <a:srgbClr val="202020"/>
                        </a:solidFill>
                        <a:latin typeface="Georgia"/>
                        <a:ea typeface="Georgia"/>
                        <a:cs typeface="Georgia"/>
                        <a:sym typeface="Georgia"/>
                      </a:endParaRPr>
                    </a:p>
                    <a:p>
                      <a:pPr marL="567055" lvl="0" indent="-567055" algn="l" rtl="0">
                        <a:spcBef>
                          <a:spcPts val="0"/>
                        </a:spcBef>
                        <a:spcAft>
                          <a:spcPts val="0"/>
                        </a:spcAft>
                        <a:buNone/>
                      </a:pPr>
                      <a:r>
                        <a:rPr lang="en-US" sz="1000" b="1">
                          <a:solidFill>
                            <a:srgbClr val="202020"/>
                          </a:solidFill>
                          <a:latin typeface="Georgia"/>
                          <a:ea typeface="Georgia"/>
                          <a:cs typeface="Georgia"/>
                          <a:sym typeface="Georgia"/>
                        </a:rPr>
                        <a:t>A.EI.2  The student will represent, solve, explain, and interpret the solution to a system of two linear equations, a linear inequality in two variables, or a system of two linear inequalities in two variables.</a:t>
                      </a:r>
                      <a:endParaRPr sz="1000" b="1">
                        <a:solidFill>
                          <a:srgbClr val="202020"/>
                        </a:solidFill>
                        <a:latin typeface="Georgia"/>
                        <a:ea typeface="Georgia"/>
                        <a:cs typeface="Georgia"/>
                        <a:sym typeface="Georgia"/>
                      </a:endParaRPr>
                    </a:p>
                    <a:p>
                      <a:pPr marL="567055" lvl="0" indent="-56705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4"/>
                      </a:pPr>
                      <a:r>
                        <a:rPr lang="en-US" sz="1000">
                          <a:latin typeface="Georgia"/>
                          <a:ea typeface="Georgia"/>
                          <a:cs typeface="Georgia"/>
                          <a:sym typeface="Georgia"/>
                        </a:rPr>
                        <a:t>Create a linear inequality in two variables to represent a contextual situation. </a:t>
                      </a:r>
                      <a:endParaRPr sz="100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startAt="4"/>
                      </a:pPr>
                      <a:r>
                        <a:rPr lang="en-US" sz="1000">
                          <a:latin typeface="Georgia"/>
                          <a:ea typeface="Georgia"/>
                          <a:cs typeface="Georgia"/>
                          <a:sym typeface="Georgia"/>
                        </a:rPr>
                        <a:t>Represent the solution of a linear inequality in two variables graphically on a coordinate plane. </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614" name="Google Shape;614;g27a3208c378_0_32"/>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2023 SOL A.EI.1 combines solving multistep linear equations from 2016 SOL A.4 and solving multistep linear inequalities from 2016 SOL A.5. </a:t>
            </a:r>
            <a:endParaRPr sz="1000">
              <a:solidFill>
                <a:schemeClr val="lt1"/>
              </a:solidFill>
              <a:latin typeface="Georgia"/>
              <a:ea typeface="Georgia"/>
              <a:cs typeface="Georgia"/>
              <a:sym typeface="Georgia"/>
            </a:endParaRPr>
          </a:p>
        </p:txBody>
      </p:sp>
      <p:pic>
        <p:nvPicPr>
          <p:cNvPr id="4" name="Audio 3" descr="Audio icon">
            <a:hlinkClick r:id="" action="ppaction://media"/>
            <a:extLst>
              <a:ext uri="{FF2B5EF4-FFF2-40B4-BE49-F238E27FC236}">
                <a16:creationId xmlns:a16="http://schemas.microsoft.com/office/drawing/2014/main" id="{8928B375-4B8A-5BA1-7041-097864F9F7F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2358"/>
    </mc:Choice>
    <mc:Fallback xmlns="">
      <p:transition spd="slow" advTm="62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27a3208c378_0_43"/>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Clr>
                <a:schemeClr val="lt1"/>
              </a:buClr>
              <a:buSzPts val="3240"/>
              <a:buFont typeface="Georgia"/>
              <a:buNone/>
            </a:pPr>
            <a:r>
              <a:rPr lang="en-US" sz="2840"/>
              <a:t>Standard A.5c (2016) - Standard A.EI.2 (2023)</a:t>
            </a:r>
            <a:endParaRPr sz="2840"/>
          </a:p>
        </p:txBody>
      </p:sp>
      <p:graphicFrame>
        <p:nvGraphicFramePr>
          <p:cNvPr id="621" name="Google Shape;621;g27a3208c378_0_43"/>
          <p:cNvGraphicFramePr/>
          <p:nvPr>
            <p:extLst>
              <p:ext uri="{D42A27DB-BD31-4B8C-83A1-F6EECF244321}">
                <p14:modId xmlns:p14="http://schemas.microsoft.com/office/powerpoint/2010/main" val="3077093737"/>
              </p:ext>
            </p:extLst>
          </p:nvPr>
        </p:nvGraphicFramePr>
        <p:xfrm>
          <a:off x="273050" y="693100"/>
          <a:ext cx="8597900" cy="321640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182880" marR="0" lvl="0" indent="-182880" algn="l" rtl="0">
                        <a:lnSpc>
                          <a:spcPct val="100000"/>
                        </a:lnSpc>
                        <a:spcBef>
                          <a:spcPts val="0"/>
                        </a:spcBef>
                        <a:spcAft>
                          <a:spcPts val="0"/>
                        </a:spcAft>
                        <a:buNone/>
                      </a:pPr>
                      <a:r>
                        <a:rPr lang="en-US" sz="1000" b="1">
                          <a:latin typeface="Georgia"/>
                          <a:ea typeface="Georgia"/>
                          <a:cs typeface="Georgia"/>
                          <a:sym typeface="Georgia"/>
                        </a:rPr>
                        <a:t>A.5 The student will </a:t>
                      </a:r>
                      <a:endParaRPr sz="1000" b="1">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startAt="3"/>
                      </a:pPr>
                      <a:r>
                        <a:rPr lang="en-US" sz="1000" b="1">
                          <a:latin typeface="Georgia"/>
                          <a:ea typeface="Georgia"/>
                          <a:cs typeface="Georgia"/>
                          <a:sym typeface="Georgia"/>
                        </a:rPr>
                        <a:t>solve practical problems involving inequalities; and </a:t>
                      </a:r>
                      <a:endParaRPr sz="1000" b="1">
                        <a:latin typeface="Georgia"/>
                        <a:ea typeface="Georgia"/>
                        <a:cs typeface="Georgia"/>
                        <a:sym typeface="Georgia"/>
                      </a:endParaRPr>
                    </a:p>
                    <a:p>
                      <a:pPr marL="342900" marR="0" lvl="0" indent="0" algn="l" rtl="0">
                        <a:lnSpc>
                          <a:spcPct val="100000"/>
                        </a:lnSpc>
                        <a:spcBef>
                          <a:spcPts val="0"/>
                        </a:spcBef>
                        <a:spcAft>
                          <a:spcPts val="0"/>
                        </a:spcAft>
                        <a:buNone/>
                      </a:pP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Solve practical problems involving linear inequalities. (c)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Determine whether a coordinate pair is a solution of a linear inequality or a system of linear inequalities. (c)  </a:t>
                      </a:r>
                      <a:endParaRPr sz="1000">
                        <a:latin typeface="Georgia"/>
                        <a:ea typeface="Georgia"/>
                        <a:cs typeface="Georgia"/>
                        <a:sym typeface="Georgia"/>
                      </a:endParaRPr>
                    </a:p>
                    <a:p>
                      <a:pPr marL="342900" marR="0" lvl="0" indent="-292100" algn="l" rtl="0">
                        <a:lnSpc>
                          <a:spcPct val="100000"/>
                        </a:lnSpc>
                        <a:spcBef>
                          <a:spcPts val="300"/>
                        </a:spcBef>
                        <a:spcAft>
                          <a:spcPts val="300"/>
                        </a:spcAft>
                        <a:buSzPts val="1000"/>
                        <a:buFont typeface="Georgia"/>
                        <a:buChar char="●"/>
                      </a:pPr>
                      <a:r>
                        <a:rPr lang="en-US" sz="1000">
                          <a:latin typeface="Georgia"/>
                          <a:ea typeface="Georgia"/>
                          <a:cs typeface="Georgia"/>
                          <a:sym typeface="Georgia"/>
                        </a:rPr>
                        <a:t>Determine and verify algebraic solutions using a graphing utility. (a, b, c, d) </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marR="0" lvl="0" indent="-567055" algn="l" rtl="0">
                        <a:lnSpc>
                          <a:spcPct val="100000"/>
                        </a:lnSpc>
                        <a:spcBef>
                          <a:spcPts val="0"/>
                        </a:spcBef>
                        <a:spcAft>
                          <a:spcPts val="0"/>
                        </a:spcAft>
                        <a:buNone/>
                      </a:pPr>
                      <a:r>
                        <a:rPr lang="en-US" sz="1000" b="1">
                          <a:solidFill>
                            <a:srgbClr val="20202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3"/>
                            </a:ext>
                          </a:extLst>
                        </a:rPr>
                        <a:t>A.EI.1  The student will represent, solve, explain, and interpret the solution to multistep linear equations and inequalities in one variable and literal equations for a specified variable. </a:t>
                      </a:r>
                      <a:endParaRPr sz="1000" b="1">
                        <a:solidFill>
                          <a:srgbClr val="20202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4"/>
                          </a:ext>
                        </a:extLst>
                      </a:endParaRPr>
                    </a:p>
                    <a:p>
                      <a:pPr marL="567055" lvl="0" indent="-567055" algn="l" rtl="0">
                        <a:spcBef>
                          <a:spcPts val="0"/>
                        </a:spcBef>
                        <a:spcAft>
                          <a:spcPts val="0"/>
                        </a:spcAft>
                        <a:buNone/>
                      </a:pPr>
                      <a:endParaRPr sz="1000" b="1">
                        <a:solidFill>
                          <a:srgbClr val="20202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5"/>
                          </a:ext>
                        </a:extLst>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6"/>
                            </a:ext>
                          </a:extLst>
                        </a:rPr>
                        <a:t>Write a linear equation or inequality in one variable to represent a contextual situation.</a:t>
                      </a:r>
                      <a:r>
                        <a:rPr lang="en-US" sz="1000">
                          <a:latin typeface="Georgia"/>
                          <a:ea typeface="Georgia"/>
                          <a:cs typeface="Georgia"/>
                          <a:sym typeface="Georgia"/>
                        </a:rPr>
                        <a:t> </a:t>
                      </a:r>
                      <a:endParaRPr lang="en-US" sz="1000" baseline="30000">
                        <a:latin typeface="Georgia"/>
                        <a:ea typeface="Georgia"/>
                        <a:cs typeface="Georgia"/>
                        <a:sym typeface="Georgia"/>
                      </a:endParaRPr>
                    </a:p>
                    <a:p>
                      <a:pPr marL="165100" lvl="0" indent="0" algn="l" rtl="0">
                        <a:spcBef>
                          <a:spcPts val="0"/>
                        </a:spcBef>
                        <a:spcAft>
                          <a:spcPts val="0"/>
                        </a:spcAft>
                        <a:buSzPts val="1000"/>
                        <a:buFont typeface="Georgia"/>
                        <a:buNone/>
                      </a:pPr>
                      <a:endParaRPr sz="1000" baseline="30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3"/>
                      </a:pP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7"/>
                            </a:ext>
                          </a:extLst>
                        </a:rPr>
                        <a:t>Solve multistep linear inequalities in one variable algebraically </a:t>
                      </a: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8"/>
                            </a:ext>
                          </a:extLst>
                        </a:rPr>
                        <a:t>and graph the solution set on a number line, including those in contextual situations, by applying the properties of real numbers and/or properties of inequality.</a:t>
                      </a:r>
                      <a:r>
                        <a:rPr lang="en-US" sz="1000">
                          <a:latin typeface="Georgia"/>
                          <a:ea typeface="Georgia"/>
                          <a:cs typeface="Georgia"/>
                          <a:sym typeface="Georgia"/>
                        </a:rPr>
                        <a:t> </a:t>
                      </a:r>
                      <a:endParaRPr sz="1000" baseline="30000">
                        <a:latin typeface="Georgia"/>
                        <a:ea typeface="Georgia"/>
                        <a:cs typeface="Georgia"/>
                        <a:sym typeface="Georgia"/>
                      </a:endParaRPr>
                    </a:p>
                    <a:p>
                      <a:pPr marL="457200" lvl="0" indent="0" algn="l" rtl="0">
                        <a:spcBef>
                          <a:spcPts val="300"/>
                        </a:spcBef>
                        <a:spcAft>
                          <a:spcPts val="0"/>
                        </a:spcAft>
                        <a:buNone/>
                      </a:pPr>
                      <a:endParaRPr sz="100">
                        <a:highlight>
                          <a:srgbClr val="00FF00"/>
                        </a:highlight>
                        <a:latin typeface="Georgia"/>
                        <a:ea typeface="Georgia"/>
                        <a:cs typeface="Georgia"/>
                        <a:sym typeface="Georgia"/>
                      </a:endParaRPr>
                    </a:p>
                    <a:p>
                      <a:pPr marL="45720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622" name="Google Shape;622;g27a3208c378_0_43"/>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A.EI.1 combines solving multistep linear equations from A.4 and solving multistep linear inequalities from A.5. </a:t>
            </a:r>
            <a:endParaRPr sz="1000">
              <a:solidFill>
                <a:schemeClr val="lt1"/>
              </a:solidFill>
              <a:latin typeface="Georgia"/>
              <a:ea typeface="Georgia"/>
              <a:cs typeface="Georgia"/>
              <a:sym typeface="Georgia"/>
            </a:endParaRPr>
          </a:p>
        </p:txBody>
      </p:sp>
      <p:pic>
        <p:nvPicPr>
          <p:cNvPr id="27" name="Audio 26" descr="Audio icon">
            <a:hlinkClick r:id="" action="ppaction://media"/>
            <a:extLst>
              <a:ext uri="{FF2B5EF4-FFF2-40B4-BE49-F238E27FC236}">
                <a16:creationId xmlns:a16="http://schemas.microsoft.com/office/drawing/2014/main" id="{2A965D7E-40D3-06A1-2F43-B23038FBC56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4039"/>
    </mc:Choice>
    <mc:Fallback xmlns="">
      <p:transition spd="slow" advTm="54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g27b4b4d787a_0_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Clr>
                <a:schemeClr val="lt1"/>
              </a:buClr>
              <a:buSzPts val="3240"/>
              <a:buFont typeface="Georgia"/>
              <a:buNone/>
            </a:pPr>
            <a:r>
              <a:rPr lang="en-US" sz="2840"/>
              <a:t>Standard A.5d (2016) - Standard A.EI.2 (2023)</a:t>
            </a:r>
            <a:endParaRPr sz="2840"/>
          </a:p>
        </p:txBody>
      </p:sp>
      <p:graphicFrame>
        <p:nvGraphicFramePr>
          <p:cNvPr id="629" name="Google Shape;629;g27b4b4d787a_0_0"/>
          <p:cNvGraphicFramePr/>
          <p:nvPr>
            <p:extLst>
              <p:ext uri="{D42A27DB-BD31-4B8C-83A1-F6EECF244321}">
                <p14:modId xmlns:p14="http://schemas.microsoft.com/office/powerpoint/2010/main" val="1576904653"/>
              </p:ext>
            </p:extLst>
          </p:nvPr>
        </p:nvGraphicFramePr>
        <p:xfrm>
          <a:off x="273050" y="693100"/>
          <a:ext cx="8597900" cy="321640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182880" marR="0" lvl="0" indent="-182880" algn="l" rtl="0">
                        <a:lnSpc>
                          <a:spcPct val="100000"/>
                        </a:lnSpc>
                        <a:spcBef>
                          <a:spcPts val="0"/>
                        </a:spcBef>
                        <a:spcAft>
                          <a:spcPts val="0"/>
                        </a:spcAft>
                        <a:buNone/>
                      </a:pPr>
                      <a:r>
                        <a:rPr lang="en-US" sz="1000" b="1">
                          <a:latin typeface="Georgia"/>
                          <a:ea typeface="Georgia"/>
                          <a:cs typeface="Georgia"/>
                          <a:sym typeface="Georgia"/>
                        </a:rPr>
                        <a:t>A.5 The student will</a:t>
                      </a:r>
                      <a:r>
                        <a:rPr lang="en-US" sz="1000" b="1">
                          <a:latin typeface="Georgia"/>
                          <a:ea typeface="Georgia"/>
                          <a:cs typeface="Georgia"/>
                        </a:rPr>
                        <a:t> </a:t>
                      </a:r>
                      <a:endParaRPr sz="1000" b="1">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startAt="4"/>
                      </a:pPr>
                      <a:r>
                        <a:rPr lang="en-US" sz="1000" b="1">
                          <a:latin typeface="Georgia"/>
                          <a:ea typeface="Georgia"/>
                          <a:cs typeface="Georgia"/>
                          <a:sym typeface="Georgia"/>
                        </a:rPr>
                        <a:t>represent the solution to a system of inequalities graphically.</a:t>
                      </a:r>
                      <a:r>
                        <a:rPr lang="en-US" sz="1000" b="1">
                          <a:latin typeface="Georgia"/>
                          <a:ea typeface="Georgia"/>
                          <a:cs typeface="Georgia"/>
                        </a:rPr>
                        <a:t> </a:t>
                      </a:r>
                      <a:endParaRPr sz="1000" b="1">
                        <a:latin typeface="Georgia"/>
                        <a:ea typeface="Georgia"/>
                        <a:cs typeface="Georgia"/>
                        <a:sym typeface="Georgia"/>
                      </a:endParaRPr>
                    </a:p>
                    <a:p>
                      <a:pPr marL="342900" marR="0" lvl="0" indent="0" algn="l" rtl="0">
                        <a:lnSpc>
                          <a:spcPct val="100000"/>
                        </a:lnSpc>
                        <a:spcBef>
                          <a:spcPts val="0"/>
                        </a:spcBef>
                        <a:spcAft>
                          <a:spcPts val="0"/>
                        </a:spcAft>
                        <a:buNone/>
                      </a:pP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Represent the solution of a system of two linear inequalities graphically. (d)</a:t>
                      </a:r>
                      <a:r>
                        <a:rPr lang="en-US" sz="1000">
                          <a:latin typeface="Georgia"/>
                          <a:ea typeface="Georgia"/>
                          <a:cs typeface="Georgia"/>
                        </a:rPr>
                        <a:t>  </a:t>
                      </a:r>
                      <a:endParaRPr sz="1000">
                        <a:latin typeface="Georgia"/>
                        <a:ea typeface="Georgia"/>
                        <a:cs typeface="Georgia"/>
                        <a:sym typeface="Georgia"/>
                      </a:endParaRPr>
                    </a:p>
                    <a:p>
                      <a:pPr marL="342900" marR="0" lvl="0" indent="-292100" algn="l" rtl="0">
                        <a:lnSpc>
                          <a:spcPct val="100000"/>
                        </a:lnSpc>
                        <a:spcBef>
                          <a:spcPts val="300"/>
                        </a:spcBef>
                        <a:spcAft>
                          <a:spcPts val="300"/>
                        </a:spcAft>
                        <a:buSzPts val="1000"/>
                        <a:buFont typeface="Georgia"/>
                        <a:buChar char="●"/>
                      </a:pPr>
                      <a:r>
                        <a:rPr lang="en-US" sz="1000">
                          <a:latin typeface="Georgia"/>
                          <a:ea typeface="Georgia"/>
                          <a:cs typeface="Georgia"/>
                          <a:sym typeface="Georgia"/>
                        </a:rPr>
                        <a:t>Determine and verify algebraic solutions using a graphing utility. (a, b, c, d)</a:t>
                      </a:r>
                      <a:r>
                        <a:rPr lang="en-US" sz="1000">
                          <a:latin typeface="Georgia"/>
                          <a:ea typeface="Georgia"/>
                          <a:cs typeface="Georgia"/>
                        </a:rPr>
                        <a:t> </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marR="0" lvl="0" indent="-567055" algn="l" rtl="0">
                        <a:lnSpc>
                          <a:spcPct val="100000"/>
                        </a:lnSpc>
                        <a:spcBef>
                          <a:spcPts val="0"/>
                        </a:spcBef>
                        <a:spcAft>
                          <a:spcPts val="0"/>
                        </a:spcAft>
                        <a:buNone/>
                      </a:pPr>
                      <a:r>
                        <a:rPr lang="en-US" sz="1000" b="1">
                          <a:solidFill>
                            <a:srgbClr val="202020"/>
                          </a:solidFill>
                          <a:latin typeface="Georgia"/>
                          <a:ea typeface="Georgia"/>
                          <a:cs typeface="Georgia"/>
                          <a:sym typeface="Georgia"/>
                        </a:rPr>
                        <a:t>A.EI.2</a:t>
                      </a:r>
                      <a:r>
                        <a:rPr lang="en-US" sz="1000" b="1">
                          <a:solidFill>
                            <a:srgbClr val="202020"/>
                          </a:solidFill>
                          <a:latin typeface="Georgia"/>
                          <a:ea typeface="Georgia"/>
                          <a:cs typeface="Georgia"/>
                        </a:rPr>
                        <a:t> </a:t>
                      </a:r>
                      <a:r>
                        <a:rPr lang="en-US" sz="1000" b="1">
                          <a:solidFill>
                            <a:srgbClr val="202020"/>
                          </a:solidFill>
                          <a:latin typeface="Georgia"/>
                          <a:ea typeface="Georgia"/>
                          <a:cs typeface="Georgia"/>
                          <a:sym typeface="Georgia"/>
                        </a:rPr>
                        <a:t> The student will represent, solve, explain, and interpret the solution to a system of two linear equations, a linear inequality in two variables, or a system of two linear inequalities in two variables.</a:t>
                      </a:r>
                      <a:endParaRPr sz="1000" b="1">
                        <a:solidFill>
                          <a:srgbClr val="202020"/>
                        </a:solidFill>
                        <a:latin typeface="Georgia"/>
                        <a:ea typeface="Georgia"/>
                        <a:cs typeface="Georgia"/>
                        <a:sym typeface="Georgia"/>
                      </a:endParaRPr>
                    </a:p>
                    <a:p>
                      <a:pPr marL="0" lvl="0" indent="0"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startAt="6"/>
                      </a:pPr>
                      <a:r>
                        <a:rPr lang="en-US" sz="1000" b="1">
                          <a:solidFill>
                            <a:srgbClr val="980000"/>
                          </a:solidFill>
                          <a:latin typeface="Georgia"/>
                          <a:ea typeface="Georgia"/>
                          <a:cs typeface="Georgia"/>
                          <a:sym typeface="Georgia"/>
                        </a:rPr>
                        <a:t>Create a system of two linear inequalities in two variables to represent a contextual situation.</a:t>
                      </a:r>
                      <a:r>
                        <a:rPr lang="en-US" sz="1000" b="1">
                          <a:solidFill>
                            <a:srgbClr val="980000"/>
                          </a:solidFill>
                          <a:latin typeface="Georgia"/>
                          <a:ea typeface="Georgia"/>
                          <a:cs typeface="Georgia"/>
                        </a:rPr>
                        <a:t> </a:t>
                      </a:r>
                      <a:endParaRPr sz="1000" b="1">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6"/>
                      </a:pPr>
                      <a:r>
                        <a:rPr lang="en-US" sz="1000">
                          <a:latin typeface="Georgia"/>
                          <a:ea typeface="Georgia"/>
                          <a:cs typeface="Georgia"/>
                          <a:sym typeface="Georgia"/>
                        </a:rPr>
                        <a:t>Represent the solution set of a system of two linear inequalities in two variables, graphically on a coordinate plane.</a:t>
                      </a:r>
                      <a:r>
                        <a:rPr lang="en-US" sz="1000">
                          <a:latin typeface="Georgia"/>
                          <a:ea typeface="Georgia"/>
                          <a:cs typeface="Georgia"/>
                        </a:rPr>
                        <a:t> </a:t>
                      </a:r>
                      <a:endParaRPr sz="100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startAt="6"/>
                      </a:pPr>
                      <a:r>
                        <a:rPr lang="en-US" sz="1000">
                          <a:latin typeface="Georgia"/>
                          <a:ea typeface="Georgia"/>
                          <a:cs typeface="Georgia"/>
                          <a:sym typeface="Georgia"/>
                        </a:rPr>
                        <a:t>Verify possible solution(s) to a system of two linear equations, a </a:t>
                      </a: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9"/>
                            </a:ext>
                          </a:extLst>
                        </a:rPr>
                        <a:t>linear inequality</a:t>
                      </a:r>
                      <a:r>
                        <a:rPr lang="en-US" sz="1000">
                          <a:latin typeface="Georgia"/>
                          <a:ea typeface="Georgia"/>
                          <a:cs typeface="Georgia"/>
                          <a:sym typeface="Georgia"/>
                        </a:rPr>
                        <a:t> in two variable, or a system of two linear inequalities algebraically, graphically, </a:t>
                      </a:r>
                      <a:r>
                        <a:rPr lang="en-US" sz="1000" b="1">
                          <a:solidFill>
                            <a:srgbClr val="980000"/>
                          </a:solidFill>
                          <a:latin typeface="Georgia"/>
                          <a:ea typeface="Georgia"/>
                          <a:cs typeface="Georgia"/>
                          <a:sym typeface="Georgia"/>
                        </a:rPr>
                        <a:t>and with technology to justify the reasonableness of the answer(s). Explain the solution method and interpret solutions for problems given in context.</a:t>
                      </a:r>
                      <a:endParaRPr lang="en-US" sz="1000" baseline="30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630" name="Google Shape;630;g27b4b4d787a_0_0"/>
          <p:cNvSpPr txBox="1"/>
          <p:nvPr/>
        </p:nvSpPr>
        <p:spPr>
          <a:xfrm>
            <a:off x="0" y="4355685"/>
            <a:ext cx="9144000" cy="1032165"/>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A.EI.2 combines solving systems of equations from A.4 and systems of linear inequalities from A.5</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Systems of inequalities will now include more contextual situations, and students will be asked to create these systems from the given context.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Students will deepen their understanding by justifying and explaining solution methods.</a:t>
            </a:r>
            <a:endParaRPr sz="1000">
              <a:solidFill>
                <a:schemeClr val="lt1"/>
              </a:solidFill>
              <a:latin typeface="Georgia"/>
              <a:ea typeface="Georgia"/>
              <a:cs typeface="Georgia"/>
              <a:sym typeface="Georgia"/>
            </a:endParaRPr>
          </a:p>
        </p:txBody>
      </p:sp>
      <p:pic>
        <p:nvPicPr>
          <p:cNvPr id="631" name="Google Shape;631;g27b4b4d787a_0_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285747" y="1862195"/>
            <a:ext cx="445503" cy="379356"/>
          </a:xfrm>
          <a:prstGeom prst="rect">
            <a:avLst/>
          </a:prstGeom>
          <a:noFill/>
          <a:ln>
            <a:noFill/>
          </a:ln>
        </p:spPr>
      </p:pic>
      <p:pic>
        <p:nvPicPr>
          <p:cNvPr id="18" name="Audio 17" descr="Audio icon">
            <a:hlinkClick r:id="" action="ppaction://media"/>
            <a:extLst>
              <a:ext uri="{FF2B5EF4-FFF2-40B4-BE49-F238E27FC236}">
                <a16:creationId xmlns:a16="http://schemas.microsoft.com/office/drawing/2014/main" id="{5073A03A-61F8-C550-51E5-4E7A481024C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7339"/>
    </mc:Choice>
    <mc:Fallback xmlns="">
      <p:transition spd="slow" advTm="37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1e5fa75be59_0_26"/>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
                  </a:ext>
                </a:extLst>
              </a:rPr>
              <a:t>Functions</a:t>
            </a:r>
            <a:endParaRPr lang="en-US" b="1"/>
          </a:p>
        </p:txBody>
      </p:sp>
      <p:pic>
        <p:nvPicPr>
          <p:cNvPr id="36" name="Audio 35">
            <a:hlinkClick r:id="" action="ppaction://media"/>
            <a:extLst>
              <a:ext uri="{FF2B5EF4-FFF2-40B4-BE49-F238E27FC236}">
                <a16:creationId xmlns:a16="http://schemas.microsoft.com/office/drawing/2014/main" id="{07AF2A90-434D-A0F1-9FE3-5E16DEC14C7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pic>
        <p:nvPicPr>
          <p:cNvPr id="37" name="Audio 36">
            <a:hlinkClick r:id="" action="ppaction://media"/>
            <a:extLst>
              <a:ext uri="{FF2B5EF4-FFF2-40B4-BE49-F238E27FC236}">
                <a16:creationId xmlns:a16="http://schemas.microsoft.com/office/drawing/2014/main" id="{9EE36A51-49FC-21A2-AED2-D1F4E6113D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18817"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4459"/>
    </mc:Choice>
    <mc:Fallback>
      <p:transition spd="slow" advTm="34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6"/>
                </p:tgtEl>
              </p:cMediaNode>
            </p:audio>
            <p:audio isNarration="1">
              <p:cMediaNode vol="80000" showWhenStopped="0">
                <p:cTn id="11" fill="hold" display="0">
                  <p:stCondLst>
                    <p:cond delay="indefinite"/>
                  </p:stCondLst>
                  <p:endCondLst>
                    <p:cond evt="onStopAudio" delay="0">
                      <p:tgtEl>
                        <p:sldTgt/>
                      </p:tgtEl>
                    </p:cond>
                  </p:endCondLst>
                </p:cTn>
                <p:tgtEl>
                  <p:spTgt spid="3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0" y="0"/>
            <a:ext cx="9144000" cy="719528"/>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a:t>Agenda</a:t>
            </a:r>
            <a:endParaRPr/>
          </a:p>
        </p:txBody>
      </p:sp>
      <p:sp>
        <p:nvSpPr>
          <p:cNvPr id="178" name="Google Shape;178;p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a:t>
            </a:fld>
            <a:endParaRPr/>
          </a:p>
        </p:txBody>
      </p:sp>
      <p:sp>
        <p:nvSpPr>
          <p:cNvPr id="179" name="Google Shape;179;p3"/>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2023 Mathematics Standards of Learning Focus</a:t>
            </a:r>
          </a:p>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Documents Currently Available</a:t>
            </a:r>
            <a:endParaRPr lang="en-US">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Standards of Learning Document</a:t>
            </a:r>
            <a:endParaRPr lang="en-US">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Overview of Revisions (2016 to 2023 Mathematics Standards of Learning) document </a:t>
            </a:r>
          </a:p>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Comparison of 2016 to 2023 Standards</a:t>
            </a:r>
            <a:endParaRPr>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Expressions and Operations</a:t>
            </a:r>
          </a:p>
          <a:p>
            <a:pPr marL="914400" lvl="1" indent="-317500" algn="l" rtl="0">
              <a:lnSpc>
                <a:spcPct val="90000"/>
              </a:lnSpc>
              <a:spcBef>
                <a:spcPts val="400"/>
              </a:spcBef>
              <a:spcAft>
                <a:spcPts val="0"/>
              </a:spcAft>
              <a:buSzPts val="1400"/>
              <a:buChar char="-"/>
            </a:pPr>
            <a:r>
              <a:rPr lang="en-US">
                <a:solidFill>
                  <a:srgbClr val="000000"/>
                </a:solidFill>
                <a:latin typeface="Georgia" panose="02040502050405020303" pitchFamily="18" charset="0"/>
              </a:rPr>
              <a:t>Equations and Inequalities</a:t>
            </a: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Functions</a:t>
            </a:r>
          </a:p>
          <a:p>
            <a:pPr marL="914400" lvl="1" indent="-317500" algn="l" rtl="0">
              <a:lnSpc>
                <a:spcPct val="90000"/>
              </a:lnSpc>
              <a:spcBef>
                <a:spcPts val="400"/>
              </a:spcBef>
              <a:spcAft>
                <a:spcPts val="0"/>
              </a:spcAft>
              <a:buSzPts val="1400"/>
              <a:buChar char="-"/>
            </a:pPr>
            <a:r>
              <a:rPr lang="en-US">
                <a:solidFill>
                  <a:srgbClr val="000000"/>
                </a:solidFill>
                <a:latin typeface="Georgia" panose="02040502050405020303" pitchFamily="18" charset="0"/>
              </a:rPr>
              <a:t>Statistics</a:t>
            </a:r>
            <a:endParaRPr lang="en-US" sz="1800">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endParaRPr>
              <a:solidFill>
                <a:srgbClr val="000000"/>
              </a:solidFill>
              <a:latin typeface="Georgia" panose="02040502050405020303" pitchFamily="18" charset="0"/>
            </a:endParaRPr>
          </a:p>
        </p:txBody>
      </p:sp>
      <p:pic>
        <p:nvPicPr>
          <p:cNvPr id="2" name="Picture 1">
            <a:extLst>
              <a:ext uri="{FF2B5EF4-FFF2-40B4-BE49-F238E27FC236}">
                <a16:creationId xmlns:a16="http://schemas.microsoft.com/office/drawing/2014/main" id="{9ADE9C3F-28E1-EE1A-DDFB-435F0CBC5FA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42" name="Audio 41" descr="Audio icon">
            <a:hlinkClick r:id="" action="ppaction://media"/>
            <a:extLst>
              <a:ext uri="{FF2B5EF4-FFF2-40B4-BE49-F238E27FC236}">
                <a16:creationId xmlns:a16="http://schemas.microsoft.com/office/drawing/2014/main" id="{1712F7CC-81A3-4C03-CF24-B5E0C69122F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81734607"/>
      </p:ext>
    </p:extLst>
  </p:cSld>
  <p:clrMapOvr>
    <a:masterClrMapping/>
  </p:clrMapOvr>
  <mc:AlternateContent xmlns:mc="http://schemas.openxmlformats.org/markup-compatibility/2006" xmlns:p14="http://schemas.microsoft.com/office/powerpoint/2010/main">
    <mc:Choice Requires="p14">
      <p:transition spd="slow" p14:dur="2000" advTm="30570"/>
    </mc:Choice>
    <mc:Fallback xmlns="">
      <p:transition spd="slow" advTm="30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27a3208c378_0_59"/>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Clr>
                <a:schemeClr val="lt1"/>
              </a:buClr>
              <a:buSzPts val="3240"/>
              <a:buFont typeface="Georgia"/>
              <a:buNone/>
            </a:pPr>
            <a:r>
              <a:rPr lang="en-US" sz="2840"/>
              <a:t>Standard A.6.a (2016) - Standard A.F.1 (2023)</a:t>
            </a:r>
            <a:endParaRPr sz="2840"/>
          </a:p>
        </p:txBody>
      </p:sp>
      <p:graphicFrame>
        <p:nvGraphicFramePr>
          <p:cNvPr id="644" name="Google Shape;644;g27a3208c378_0_59"/>
          <p:cNvGraphicFramePr/>
          <p:nvPr>
            <p:extLst>
              <p:ext uri="{D42A27DB-BD31-4B8C-83A1-F6EECF244321}">
                <p14:modId xmlns:p14="http://schemas.microsoft.com/office/powerpoint/2010/main" val="3007762684"/>
              </p:ext>
            </p:extLst>
          </p:nvPr>
        </p:nvGraphicFramePr>
        <p:xfrm>
          <a:off x="273050" y="693100"/>
          <a:ext cx="8597900" cy="267685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302700">
                <a:tc>
                  <a:txBody>
                    <a:bodyPr/>
                    <a:lstStyle/>
                    <a:p>
                      <a:pPr marL="182880" lvl="0" indent="-182880" algn="l" rtl="0">
                        <a:spcBef>
                          <a:spcPts val="0"/>
                        </a:spcBef>
                        <a:spcAft>
                          <a:spcPts val="0"/>
                        </a:spcAft>
                        <a:buNone/>
                      </a:pPr>
                      <a:r>
                        <a:rPr lang="en-US" sz="1000" b="1">
                          <a:latin typeface="Georgia"/>
                          <a:ea typeface="Georgia"/>
                          <a:cs typeface="Georgia"/>
                          <a:sym typeface="Georgia"/>
                        </a:rPr>
                        <a:t>A.6 The student will </a:t>
                      </a:r>
                      <a:endParaRPr sz="1000" b="1">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a:pPr>
                      <a:r>
                        <a:rPr lang="en-US" sz="1000" b="1">
                          <a:latin typeface="Georgia"/>
                          <a:ea typeface="Georgia"/>
                          <a:cs typeface="Georgia"/>
                          <a:sym typeface="Georgia"/>
                        </a:rPr>
                        <a:t> determine the slope of a line when given an equation of</a:t>
                      </a:r>
                    </a:p>
                    <a:p>
                      <a:pPr marL="279400" marR="0" lvl="0" indent="0" algn="l" rtl="0">
                        <a:lnSpc>
                          <a:spcPct val="100000"/>
                        </a:lnSpc>
                        <a:spcBef>
                          <a:spcPts val="0"/>
                        </a:spcBef>
                        <a:spcAft>
                          <a:spcPts val="0"/>
                        </a:spcAft>
                        <a:buSzPts val="1000"/>
                        <a:buFont typeface="Georgia"/>
                        <a:buNone/>
                      </a:pPr>
                      <a:r>
                        <a:rPr lang="en-US" sz="1000" b="1">
                          <a:latin typeface="Georgia"/>
                          <a:ea typeface="Georgia"/>
                          <a:cs typeface="Georgia"/>
                          <a:sym typeface="Georgia"/>
                        </a:rPr>
                        <a:t>     the line, the graph of the line, or two points on the line; </a:t>
                      </a:r>
                      <a:endParaRPr sz="1000" b="1">
                        <a:latin typeface="Georgia"/>
                        <a:ea typeface="Georgia"/>
                        <a:cs typeface="Georgia"/>
                        <a:sym typeface="Georgia"/>
                      </a:endParaRPr>
                    </a:p>
                    <a:p>
                      <a:pPr marL="182880" marR="0" lvl="0" indent="0" algn="l" rtl="0">
                        <a:lnSpc>
                          <a:spcPct val="100000"/>
                        </a:lnSpc>
                        <a:spcBef>
                          <a:spcPts val="0"/>
                        </a:spcBef>
                        <a:spcAft>
                          <a:spcPts val="0"/>
                        </a:spcAft>
                        <a:buNone/>
                      </a:pPr>
                      <a:endParaRPr sz="1000" b="1">
                        <a:latin typeface="Georgia"/>
                        <a:ea typeface="Georgia"/>
                        <a:cs typeface="Georgia"/>
                        <a:sym typeface="Georgia"/>
                      </a:endParaRPr>
                    </a:p>
                    <a:p>
                      <a:pPr marL="342900" marR="0" lvl="0" indent="-292100" algn="l" rtl="0">
                        <a:lnSpc>
                          <a:spcPct val="100000"/>
                        </a:lnSpc>
                        <a:spcBef>
                          <a:spcPts val="0"/>
                        </a:spcBef>
                        <a:spcAft>
                          <a:spcPts val="0"/>
                        </a:spcAft>
                        <a:buSzPts val="1000"/>
                        <a:buFont typeface="Georgia"/>
                        <a:buChar char="●"/>
                      </a:pP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46"/>
                            </a:ext>
                          </a:extLst>
                        </a:rPr>
                        <a:t>Determine the slope of the line</a:t>
                      </a:r>
                      <a:r>
                        <a:rPr lang="en-US" sz="1000">
                          <a:latin typeface="Georgia"/>
                          <a:ea typeface="Georgia"/>
                          <a:cs typeface="Georgia"/>
                          <a:sym typeface="Georgia"/>
                        </a:rPr>
                        <a:t>, given the equation of a linear function. (a)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Determine the slope of a line, given the coordinates of two points on the line. (a)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Determine the slope of a line, given the graph of a line. (a)  </a:t>
                      </a:r>
                      <a:endParaRPr sz="1000">
                        <a:latin typeface="Georgia"/>
                        <a:ea typeface="Georgia"/>
                        <a:cs typeface="Georgia"/>
                        <a:sym typeface="Georgia"/>
                      </a:endParaRPr>
                    </a:p>
                    <a:p>
                      <a:pPr marL="342900" marR="0" lvl="0" indent="-292100" algn="l" rtl="0">
                        <a:lnSpc>
                          <a:spcPct val="100000"/>
                        </a:lnSpc>
                        <a:spcBef>
                          <a:spcPts val="300"/>
                        </a:spcBef>
                        <a:spcAft>
                          <a:spcPts val="300"/>
                        </a:spcAft>
                        <a:buSzPts val="1000"/>
                        <a:buFont typeface="Georgia"/>
                        <a:buChar char="●"/>
                      </a:pPr>
                      <a:r>
                        <a:rPr lang="en-US" sz="1000">
                          <a:latin typeface="Georgia"/>
                          <a:ea typeface="Georgia"/>
                          <a:cs typeface="Georgia"/>
                          <a:sym typeface="Georgia"/>
                        </a:rPr>
                        <a:t>Recognize and describe a line with a slope or rate of change that is positive, negative, zero, or undefined. (a)  </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01638" lvl="0" indent="-401638" algn="l" rtl="0">
                        <a:spcBef>
                          <a:spcPts val="0"/>
                        </a:spcBef>
                        <a:spcAft>
                          <a:spcPts val="0"/>
                        </a:spcAft>
                        <a:buNone/>
                      </a:pPr>
                      <a:r>
                        <a:rPr lang="en-US" sz="1000" b="1">
                          <a:solidFill>
                            <a:srgbClr val="202020"/>
                          </a:solidFill>
                          <a:latin typeface="Georgia"/>
                          <a:ea typeface="Georgia"/>
                          <a:cs typeface="Georgia"/>
                          <a:sym typeface="Georgia"/>
                        </a:rPr>
                        <a:t>A.F.1  The student will investigate, analyze, and compare linear functions algebraically and graphically, and model linear relationships.</a:t>
                      </a:r>
                      <a:endParaRPr sz="1000" b="1">
                        <a:solidFill>
                          <a:srgbClr val="202020"/>
                        </a:solidFill>
                        <a:latin typeface="Georgia"/>
                        <a:ea typeface="Georgia"/>
                        <a:cs typeface="Georgia"/>
                        <a:sym typeface="Georgia"/>
                      </a:endParaRPr>
                    </a:p>
                    <a:p>
                      <a:pPr marL="567055" lvl="0" indent="-56705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Determine and identify the domain, range, zeros, </a:t>
                      </a: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47"/>
                            </a:ext>
                          </a:extLst>
                        </a:rPr>
                        <a:t>slope</a:t>
                      </a:r>
                      <a:r>
                        <a:rPr lang="en-US" sz="1000">
                          <a:latin typeface="Georgia"/>
                          <a:ea typeface="Georgia"/>
                          <a:cs typeface="Georgia"/>
                          <a:sym typeface="Georgia"/>
                        </a:rPr>
                        <a:t>, and intercepts of a linear function, presented algebraically or graphically, including the interpretation of these characteristics in contextual situations. </a:t>
                      </a:r>
                      <a:endParaRPr sz="1000">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45720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645" name="Google Shape;645;g27a3208c378_0_59"/>
          <p:cNvSpPr txBox="1"/>
          <p:nvPr/>
        </p:nvSpPr>
        <p:spPr>
          <a:xfrm>
            <a:off x="0" y="4450400"/>
            <a:ext cx="9144000" cy="705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A.F.1a – Determining slope of a linear function represented algebraically and graphically is included alongside other characteristics of linear functions such as domain, range, zeros, and intercepts. Contextual situations are also included.</a:t>
            </a:r>
            <a:endParaRPr sz="1000">
              <a:solidFill>
                <a:schemeClr val="lt1"/>
              </a:solidFill>
              <a:latin typeface="Georgia"/>
              <a:ea typeface="Georgia"/>
              <a:cs typeface="Georgia"/>
              <a:sym typeface="Georgia"/>
            </a:endParaRPr>
          </a:p>
        </p:txBody>
      </p:sp>
      <p:pic>
        <p:nvPicPr>
          <p:cNvPr id="22" name="Audio 21" descr="Audio icon">
            <a:hlinkClick r:id="" action="ppaction://media"/>
            <a:extLst>
              <a:ext uri="{FF2B5EF4-FFF2-40B4-BE49-F238E27FC236}">
                <a16:creationId xmlns:a16="http://schemas.microsoft.com/office/drawing/2014/main" id="{3377E51C-DFED-7125-60F6-B1138D65E4B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pic>
        <p:nvPicPr>
          <p:cNvPr id="23" name="Audio 22" descr="Audio icon">
            <a:hlinkClick r:id="" action="ppaction://media"/>
            <a:extLst>
              <a:ext uri="{FF2B5EF4-FFF2-40B4-BE49-F238E27FC236}">
                <a16:creationId xmlns:a16="http://schemas.microsoft.com/office/drawing/2014/main" id="{868253D8-7DC3-408D-F97A-019668EB85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0697"/>
    </mc:Choice>
    <mc:Fallback xmlns="">
      <p:transition spd="slow" advTm="80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2"/>
                </p:tgtEl>
              </p:cMediaNode>
            </p:audio>
            <p:audio isNarration="1">
              <p:cMediaNode vol="80000" showWhenStopped="0">
                <p:cTn id="11" fill="hold" display="0">
                  <p:stCondLst>
                    <p:cond delay="indefinite"/>
                  </p:stCondLst>
                  <p:endCondLst>
                    <p:cond evt="onStopAudio" delay="0">
                      <p:tgtEl>
                        <p:sldTgt/>
                      </p:tgtEl>
                    </p:cond>
                  </p:endCondLst>
                </p:cTn>
                <p:tgtEl>
                  <p:spTgt spid="2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27acffa4157_0_50"/>
          <p:cNvSpPr txBox="1">
            <a:spLocks noGrp="1"/>
          </p:cNvSpPr>
          <p:nvPr>
            <p:ph type="title"/>
          </p:nvPr>
        </p:nvSpPr>
        <p:spPr>
          <a:xfrm>
            <a:off x="0" y="0"/>
            <a:ext cx="9144000" cy="525600"/>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Clr>
                <a:schemeClr val="lt1"/>
              </a:buClr>
              <a:buSzPts val="3240"/>
              <a:buFont typeface="Georgia"/>
              <a:buNone/>
            </a:pPr>
            <a:r>
              <a:rPr lang="en-US" sz="2840"/>
              <a:t>Standard A.6.b (2016) - Standard A.F.1 (2023)</a:t>
            </a:r>
            <a:endParaRPr sz="2840"/>
          </a:p>
        </p:txBody>
      </p:sp>
      <p:graphicFrame>
        <p:nvGraphicFramePr>
          <p:cNvPr id="651" name="Google Shape;651;g27acffa4157_0_50"/>
          <p:cNvGraphicFramePr/>
          <p:nvPr>
            <p:extLst>
              <p:ext uri="{D42A27DB-BD31-4B8C-83A1-F6EECF244321}">
                <p14:modId xmlns:p14="http://schemas.microsoft.com/office/powerpoint/2010/main" val="401107184"/>
              </p:ext>
            </p:extLst>
          </p:nvPr>
        </p:nvGraphicFramePr>
        <p:xfrm>
          <a:off x="273050" y="608075"/>
          <a:ext cx="8597900" cy="387170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182880" lvl="0" indent="-182880" algn="l" rtl="0">
                        <a:spcBef>
                          <a:spcPts val="0"/>
                        </a:spcBef>
                        <a:spcAft>
                          <a:spcPts val="0"/>
                        </a:spcAft>
                        <a:buNone/>
                      </a:pPr>
                      <a:r>
                        <a:rPr lang="en-US" sz="1000" b="1">
                          <a:latin typeface="Georgia"/>
                          <a:ea typeface="Georgia"/>
                          <a:cs typeface="Georgia"/>
                          <a:sym typeface="Georgia"/>
                        </a:rPr>
                        <a:t>A.6 The student will </a:t>
                      </a:r>
                      <a:endParaRPr sz="1000" b="1">
                        <a:latin typeface="Georgia"/>
                        <a:ea typeface="Georgia"/>
                        <a:cs typeface="Georgia"/>
                        <a:sym typeface="Georgia"/>
                      </a:endParaRPr>
                    </a:p>
                    <a:p>
                      <a:pPr marL="400050" lvl="0" indent="-120650" algn="l" rtl="0">
                        <a:spcBef>
                          <a:spcPts val="0"/>
                        </a:spcBef>
                        <a:spcAft>
                          <a:spcPts val="0"/>
                        </a:spcAft>
                        <a:buSzPts val="1000"/>
                        <a:buFont typeface="Georgia"/>
                        <a:buAutoNum type="alphaLcParenR" startAt="2"/>
                      </a:pPr>
                      <a:r>
                        <a:rPr lang="en-US" sz="1000" b="1">
                          <a:latin typeface="Georgia"/>
                          <a:ea typeface="Georgia"/>
                          <a:cs typeface="Georgia"/>
                          <a:sym typeface="Georgia"/>
                        </a:rPr>
                        <a:t> write the equation of a line when given the graph of the</a:t>
                      </a:r>
                    </a:p>
                    <a:p>
                      <a:pPr marL="279400" lvl="0" indent="0" algn="l" rtl="0">
                        <a:spcBef>
                          <a:spcPts val="0"/>
                        </a:spcBef>
                        <a:spcAft>
                          <a:spcPts val="0"/>
                        </a:spcAft>
                        <a:buSzPts val="1000"/>
                        <a:buFont typeface="Georgia"/>
                        <a:buNone/>
                      </a:pPr>
                      <a:r>
                        <a:rPr lang="en-US" sz="1000" b="1">
                          <a:latin typeface="Georgia"/>
                          <a:ea typeface="Georgia"/>
                          <a:cs typeface="Georgia"/>
                          <a:sym typeface="Georgia"/>
                        </a:rPr>
                        <a:t>     line, two points on the line, or the slope and a point on</a:t>
                      </a:r>
                    </a:p>
                    <a:p>
                      <a:pPr marL="279400" lvl="0" indent="0" algn="l" rtl="0">
                        <a:spcBef>
                          <a:spcPts val="0"/>
                        </a:spcBef>
                        <a:spcAft>
                          <a:spcPts val="0"/>
                        </a:spcAft>
                        <a:buSzPts val="1000"/>
                        <a:buFont typeface="Georgia"/>
                        <a:buNone/>
                      </a:pPr>
                      <a:r>
                        <a:rPr lang="en-US" sz="1000" b="1">
                          <a:latin typeface="Georgia"/>
                          <a:ea typeface="Georgia"/>
                          <a:cs typeface="Georgia"/>
                          <a:sym typeface="Georgia"/>
                        </a:rPr>
                        <a:t>     the line; and </a:t>
                      </a:r>
                      <a:endParaRPr sz="1000" b="1">
                        <a:latin typeface="Georgia"/>
                        <a:ea typeface="Georgia"/>
                        <a:cs typeface="Georgia"/>
                        <a:sym typeface="Georgia"/>
                      </a:endParaRPr>
                    </a:p>
                    <a:p>
                      <a:pPr marL="342900" lvl="0" indent="0" algn="l" rtl="0">
                        <a:spcBef>
                          <a:spcPts val="0"/>
                        </a:spcBef>
                        <a:spcAft>
                          <a:spcPts val="0"/>
                        </a:spcAft>
                        <a:buNone/>
                      </a:pP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Write the equation of a line when given the graph of a line. (b)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Write the equation of a line when given two points on the line whose coordinates are integers. (b)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Write the equation of a line when given the slope and a point on the line whose coordinates are integers. (b)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Write the equation of a vertical line as </a:t>
                      </a:r>
                      <a:r>
                        <a:rPr lang="en-US" sz="1000" i="1">
                          <a:latin typeface="Georgia"/>
                          <a:ea typeface="Georgia"/>
                          <a:cs typeface="Georgia"/>
                          <a:sym typeface="Georgia"/>
                        </a:rPr>
                        <a:t>x = a</a:t>
                      </a:r>
                      <a:r>
                        <a:rPr lang="en-US" sz="1000">
                          <a:latin typeface="Georgia"/>
                          <a:ea typeface="Georgia"/>
                          <a:cs typeface="Georgia"/>
                          <a:sym typeface="Georgia"/>
                        </a:rPr>
                        <a:t>. (b)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Write the equation of a horizontal line as </a:t>
                      </a:r>
                      <a:r>
                        <a:rPr lang="en-US" sz="1000" i="1">
                          <a:latin typeface="Georgia"/>
                          <a:ea typeface="Georgia"/>
                          <a:cs typeface="Georgia"/>
                          <a:sym typeface="Georgia"/>
                        </a:rPr>
                        <a:t>y = c</a:t>
                      </a:r>
                      <a:r>
                        <a:rPr lang="en-US" sz="1000">
                          <a:latin typeface="Georgia"/>
                          <a:ea typeface="Georgia"/>
                          <a:cs typeface="Georgia"/>
                          <a:sym typeface="Georgia"/>
                        </a:rPr>
                        <a:t>. (b)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Write the equation of a line parallel or perpendicular to a given line through a given point. (b)  </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A.F.1  The student will investigate, analyze, and compare linear functions algebraically and graphically, and model linear relationships.</a:t>
                      </a: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3"/>
                      </a:pPr>
                      <a:r>
                        <a:rPr lang="en-US" sz="1000">
                          <a:latin typeface="Georgia"/>
                          <a:ea typeface="Georgia"/>
                          <a:cs typeface="Georgia"/>
                          <a:sym typeface="Georgia"/>
                        </a:rPr>
                        <a:t>Write equivalent algebraic forms of linear functions, including slope-intercept form, standard form, </a:t>
                      </a:r>
                      <a:r>
                        <a:rPr lang="en-US" sz="1000" b="1">
                          <a:solidFill>
                            <a:srgbClr val="980000"/>
                          </a:solidFill>
                          <a:latin typeface="Georgia"/>
                          <a:ea typeface="Georgia"/>
                          <a:cs typeface="Georgia"/>
                          <a:sym typeface="Georgia"/>
                        </a:rPr>
                        <a:t>and point-slope form,</a:t>
                      </a:r>
                      <a:r>
                        <a:rPr lang="en-US" sz="1000">
                          <a:latin typeface="Georgia"/>
                          <a:ea typeface="Georgia"/>
                          <a:cs typeface="Georgia"/>
                          <a:sym typeface="Georgia"/>
                        </a:rPr>
                        <a:t> and </a:t>
                      </a:r>
                      <a:r>
                        <a:rPr lang="en-US" sz="1000" b="1">
                          <a:solidFill>
                            <a:srgbClr val="980000"/>
                          </a:solidFill>
                          <a:latin typeface="Georgia"/>
                          <a:ea typeface="Georgia"/>
                          <a:cs typeface="Georgia"/>
                          <a:sym typeface="Georgia"/>
                        </a:rPr>
                        <a:t>analyze and interpret the information revealed by each form. </a:t>
                      </a:r>
                      <a:endParaRPr sz="1000" b="1">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3"/>
                      </a:pPr>
                      <a:r>
                        <a:rPr lang="en-US" sz="1000">
                          <a:latin typeface="Georgia"/>
                          <a:ea typeface="Georgia"/>
                          <a:cs typeface="Georgia"/>
                          <a:sym typeface="Georgia"/>
                        </a:rPr>
                        <a:t>Write the equation of a linear function to model a linear relationship between two quantities, including those that can represent contextual situations. Writing the equation of a linear function will include the following situations: </a:t>
                      </a:r>
                      <a:endParaRPr sz="1000">
                        <a:latin typeface="Georgia"/>
                        <a:ea typeface="Georgia"/>
                        <a:cs typeface="Georgia"/>
                        <a:sym typeface="Georgia"/>
                      </a:endParaRPr>
                    </a:p>
                    <a:p>
                      <a:pPr marL="914400" lvl="1" indent="-292100" algn="l" rtl="0">
                        <a:spcBef>
                          <a:spcPts val="300"/>
                        </a:spcBef>
                        <a:spcAft>
                          <a:spcPts val="0"/>
                        </a:spcAft>
                        <a:buSzPts val="1000"/>
                        <a:buFont typeface="Georgia"/>
                        <a:buAutoNum type="romanLcPeriod"/>
                      </a:pPr>
                      <a:r>
                        <a:rPr lang="en-US" sz="1000">
                          <a:latin typeface="Georgia"/>
                          <a:ea typeface="Georgia"/>
                          <a:cs typeface="Georgia"/>
                          <a:sym typeface="Georgia"/>
                        </a:rPr>
                        <a:t>given the graph of a line; </a:t>
                      </a:r>
                      <a:endParaRPr sz="1000">
                        <a:latin typeface="Georgia"/>
                        <a:ea typeface="Georgia"/>
                        <a:cs typeface="Georgia"/>
                        <a:sym typeface="Georgia"/>
                      </a:endParaRPr>
                    </a:p>
                    <a:p>
                      <a:pPr marL="914400" lvl="1" indent="-292100" algn="l" rtl="0">
                        <a:spcBef>
                          <a:spcPts val="300"/>
                        </a:spcBef>
                        <a:spcAft>
                          <a:spcPts val="0"/>
                        </a:spcAft>
                        <a:buSzPts val="1000"/>
                        <a:buFont typeface="Georgia"/>
                        <a:buAutoNum type="romanLcPeriod"/>
                      </a:pPr>
                      <a:r>
                        <a:rPr lang="en-US" sz="1000">
                          <a:latin typeface="Georgia"/>
                          <a:ea typeface="Georgia"/>
                          <a:cs typeface="Georgia"/>
                          <a:sym typeface="Georgia"/>
                        </a:rPr>
                        <a:t>given two points on the line whose coordinates are integers; </a:t>
                      </a:r>
                      <a:endParaRPr sz="1000">
                        <a:latin typeface="Georgia"/>
                        <a:ea typeface="Georgia"/>
                        <a:cs typeface="Georgia"/>
                        <a:sym typeface="Georgia"/>
                      </a:endParaRPr>
                    </a:p>
                    <a:p>
                      <a:pPr marL="914400" lvl="1" indent="-292100" algn="l" rtl="0">
                        <a:spcBef>
                          <a:spcPts val="300"/>
                        </a:spcBef>
                        <a:spcAft>
                          <a:spcPts val="0"/>
                        </a:spcAft>
                        <a:buSzPts val="1000"/>
                        <a:buFont typeface="Georgia"/>
                        <a:buAutoNum type="romanLcPeriod"/>
                      </a:pPr>
                      <a:r>
                        <a:rPr lang="en-US" sz="1000">
                          <a:latin typeface="Georgia"/>
                          <a:ea typeface="Georgia"/>
                          <a:cs typeface="Georgia"/>
                          <a:sym typeface="Georgia"/>
                        </a:rPr>
                        <a:t> given the slope and a point on the line whose coordinates are integers; </a:t>
                      </a:r>
                      <a:endParaRPr sz="1000">
                        <a:latin typeface="Georgia"/>
                        <a:ea typeface="Georgia"/>
                        <a:cs typeface="Georgia"/>
                        <a:sym typeface="Georgia"/>
                      </a:endParaRPr>
                    </a:p>
                    <a:p>
                      <a:pPr marL="914400" lvl="1" indent="-292100" algn="l" rtl="0">
                        <a:spcBef>
                          <a:spcPts val="300"/>
                        </a:spcBef>
                        <a:spcAft>
                          <a:spcPts val="0"/>
                        </a:spcAft>
                        <a:buSzPts val="1000"/>
                        <a:buFont typeface="Georgia"/>
                        <a:buAutoNum type="romanLcPeriod"/>
                      </a:pPr>
                      <a:r>
                        <a:rPr lang="en-US" sz="1000">
                          <a:latin typeface="Georgia"/>
                          <a:ea typeface="Georgia"/>
                          <a:cs typeface="Georgia"/>
                          <a:sym typeface="Georgia"/>
                        </a:rPr>
                        <a:t> vertical lines as </a:t>
                      </a:r>
                      <a:r>
                        <a:rPr lang="en-US" sz="1000" i="1">
                          <a:latin typeface="Georgia"/>
                          <a:ea typeface="Georgia"/>
                          <a:cs typeface="Georgia"/>
                          <a:sym typeface="Georgia"/>
                        </a:rPr>
                        <a:t>x = a</a:t>
                      </a:r>
                      <a:r>
                        <a:rPr lang="en-US" sz="1000">
                          <a:latin typeface="Georgia"/>
                          <a:ea typeface="Georgia"/>
                          <a:cs typeface="Georgia"/>
                          <a:sym typeface="Georgia"/>
                        </a:rPr>
                        <a:t>; and </a:t>
                      </a:r>
                      <a:endParaRPr sz="1000">
                        <a:latin typeface="Georgia"/>
                        <a:ea typeface="Georgia"/>
                        <a:cs typeface="Georgia"/>
                        <a:sym typeface="Georgia"/>
                      </a:endParaRPr>
                    </a:p>
                    <a:p>
                      <a:pPr marL="914400" lvl="1" indent="-292100" algn="l" rtl="0">
                        <a:spcBef>
                          <a:spcPts val="300"/>
                        </a:spcBef>
                        <a:spcAft>
                          <a:spcPts val="0"/>
                        </a:spcAft>
                        <a:buSzPts val="1000"/>
                        <a:buFont typeface="Georgia"/>
                        <a:buAutoNum type="romanLcPeriod"/>
                      </a:pPr>
                      <a:r>
                        <a:rPr lang="en-US" sz="1000">
                          <a:latin typeface="Georgia"/>
                          <a:ea typeface="Georgia"/>
                          <a:cs typeface="Georgia"/>
                          <a:sym typeface="Georgia"/>
                        </a:rPr>
                        <a:t>horizontal lines as </a:t>
                      </a:r>
                      <a:r>
                        <a:rPr lang="en-US" sz="1000" i="1">
                          <a:latin typeface="Georgia"/>
                          <a:ea typeface="Georgia"/>
                          <a:cs typeface="Georgia"/>
                          <a:sym typeface="Georgia"/>
                        </a:rPr>
                        <a:t>y = c.</a:t>
                      </a:r>
                      <a:r>
                        <a:rPr lang="en-US" sz="1000">
                          <a:latin typeface="Georgia"/>
                          <a:ea typeface="Georgia"/>
                          <a:cs typeface="Georgia"/>
                          <a:sym typeface="Georgia"/>
                        </a:rPr>
                        <a:t> </a:t>
                      </a:r>
                      <a:endParaRPr sz="100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startAt="3"/>
                      </a:pPr>
                      <a:r>
                        <a:rPr lang="en-US" sz="1000">
                          <a:latin typeface="Georgia"/>
                          <a:ea typeface="Georgia"/>
                          <a:cs typeface="Georgia"/>
                          <a:sym typeface="Georgia"/>
                        </a:rPr>
                        <a:t>Write the equation of a line parallel or perpendicular to a given line through a given point.</a:t>
                      </a:r>
                      <a:endParaRPr sz="1000" b="1">
                        <a:solidFill>
                          <a:srgbClr val="20202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652" name="Google Shape;652;g27acffa4157_0_50"/>
          <p:cNvSpPr txBox="1"/>
          <p:nvPr/>
        </p:nvSpPr>
        <p:spPr>
          <a:xfrm>
            <a:off x="0" y="4461552"/>
            <a:ext cx="9144000" cy="681948"/>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A.F.1c - Students will write linear equations in multiple forms, including point-slope form,  and analyze and interpret the information presented in each form.</a:t>
            </a:r>
            <a:endParaRPr sz="1000">
              <a:solidFill>
                <a:schemeClr val="lt1"/>
              </a:solidFill>
              <a:latin typeface="Georgia"/>
              <a:ea typeface="Georgia"/>
              <a:cs typeface="Georgia"/>
              <a:sym typeface="Georgia"/>
            </a:endParaRPr>
          </a:p>
        </p:txBody>
      </p:sp>
      <p:pic>
        <p:nvPicPr>
          <p:cNvPr id="653" name="Google Shape;653;g27acffa4157_0_5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648825" y="1759619"/>
            <a:ext cx="444249" cy="373982"/>
          </a:xfrm>
          <a:prstGeom prst="rect">
            <a:avLst/>
          </a:prstGeom>
          <a:noFill/>
          <a:ln>
            <a:noFill/>
          </a:ln>
        </p:spPr>
      </p:pic>
      <p:pic>
        <p:nvPicPr>
          <p:cNvPr id="4" name="Audio 3" descr="Audio icon">
            <a:hlinkClick r:id="" action="ppaction://media"/>
            <a:extLst>
              <a:ext uri="{FF2B5EF4-FFF2-40B4-BE49-F238E27FC236}">
                <a16:creationId xmlns:a16="http://schemas.microsoft.com/office/drawing/2014/main" id="{86158C10-8ADE-4A59-8D68-6DF2446DE08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9804"/>
    </mc:Choice>
    <mc:Fallback xmlns="">
      <p:transition spd="slow" advTm="39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27acffa4157_0_56"/>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Clr>
                <a:schemeClr val="lt1"/>
              </a:buClr>
              <a:buSzPts val="3240"/>
              <a:buFont typeface="Georgia"/>
              <a:buNone/>
            </a:pPr>
            <a:r>
              <a:rPr lang="en-US" sz="2840"/>
              <a:t>Standard A.6.c (2016) - Standard A.F.1 (2023)</a:t>
            </a:r>
            <a:endParaRPr sz="2840"/>
          </a:p>
        </p:txBody>
      </p:sp>
      <p:graphicFrame>
        <p:nvGraphicFramePr>
          <p:cNvPr id="659" name="Google Shape;659;g27acffa4157_0_56"/>
          <p:cNvGraphicFramePr/>
          <p:nvPr>
            <p:extLst>
              <p:ext uri="{D42A27DB-BD31-4B8C-83A1-F6EECF244321}">
                <p14:modId xmlns:p14="http://schemas.microsoft.com/office/powerpoint/2010/main" val="3803269490"/>
              </p:ext>
            </p:extLst>
          </p:nvPr>
        </p:nvGraphicFramePr>
        <p:xfrm>
          <a:off x="273050" y="693100"/>
          <a:ext cx="8597900" cy="329178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30275">
                <a:tc>
                  <a:txBody>
                    <a:bodyPr/>
                    <a:lstStyle/>
                    <a:p>
                      <a:pPr marL="0" lvl="0" indent="0" algn="ctr" rtl="0">
                        <a:spcBef>
                          <a:spcPts val="0"/>
                        </a:spcBef>
                        <a:spcAft>
                          <a:spcPts val="0"/>
                        </a:spcAft>
                        <a:buNone/>
                      </a:pPr>
                      <a:r>
                        <a:rPr lang="en-US" sz="1200" b="1">
                          <a:latin typeface="Georgia"/>
                          <a:ea typeface="Georgia"/>
                          <a:cs typeface="Georgia"/>
                          <a:sym typeface="Georgia"/>
                        </a:rPr>
                        <a:t> </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458250">
                <a:tc>
                  <a:txBody>
                    <a:bodyPr/>
                    <a:lstStyle/>
                    <a:p>
                      <a:pPr marL="182880" lvl="0" indent="-182880" algn="l" rtl="0">
                        <a:spcBef>
                          <a:spcPts val="0"/>
                        </a:spcBef>
                        <a:spcAft>
                          <a:spcPts val="0"/>
                        </a:spcAft>
                        <a:buNone/>
                      </a:pPr>
                      <a:r>
                        <a:rPr lang="en-US" sz="1000" b="1">
                          <a:latin typeface="Georgia"/>
                          <a:ea typeface="Georgia"/>
                          <a:cs typeface="Georgia"/>
                          <a:sym typeface="Georgia"/>
                        </a:rPr>
                        <a:t>A.6 The student will </a:t>
                      </a:r>
                      <a:endParaRPr sz="1000" b="1">
                        <a:latin typeface="Georgia"/>
                        <a:ea typeface="Georgia"/>
                        <a:cs typeface="Georgia"/>
                        <a:sym typeface="Georgia"/>
                      </a:endParaRPr>
                    </a:p>
                    <a:p>
                      <a:pPr marL="400050" lvl="0" indent="-120650" algn="l" rtl="0">
                        <a:spcBef>
                          <a:spcPts val="0"/>
                        </a:spcBef>
                        <a:spcAft>
                          <a:spcPts val="0"/>
                        </a:spcAft>
                        <a:buSzPts val="1000"/>
                        <a:buFont typeface="Georgia"/>
                        <a:buAutoNum type="alphaLcParenR" startAt="3"/>
                      </a:pPr>
                      <a:r>
                        <a:rPr lang="en-US" sz="1000" b="1">
                          <a:latin typeface="Georgia"/>
                          <a:ea typeface="Georgia"/>
                          <a:cs typeface="Georgia"/>
                          <a:sym typeface="Georgia"/>
                        </a:rPr>
                        <a:t>  graph linear equations in two variables. </a:t>
                      </a:r>
                      <a:endParaRPr sz="1000" b="1">
                        <a:latin typeface="Georgia"/>
                        <a:ea typeface="Georgia"/>
                        <a:cs typeface="Georgia"/>
                        <a:sym typeface="Georgia"/>
                      </a:endParaRPr>
                    </a:p>
                    <a:p>
                      <a:pPr marL="18288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Graph a linear equation in two variables, including those that arise from a variety of practical situations. (c)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Use the parent function </a:t>
                      </a:r>
                      <a:r>
                        <a:rPr lang="en-US" sz="1000" i="1">
                          <a:latin typeface="Georgia"/>
                          <a:ea typeface="Georgia"/>
                          <a:cs typeface="Georgia"/>
                          <a:sym typeface="Georgia"/>
                        </a:rPr>
                        <a:t>y = x </a:t>
                      </a:r>
                      <a:r>
                        <a:rPr lang="en-US" sz="1000">
                          <a:latin typeface="Georgia"/>
                          <a:ea typeface="Georgia"/>
                          <a:cs typeface="Georgia"/>
                          <a:sym typeface="Georgia"/>
                        </a:rPr>
                        <a:t>and describe transformations defined by changes in the slope or </a:t>
                      </a:r>
                      <a:r>
                        <a:rPr lang="en-US" sz="1000" i="1">
                          <a:latin typeface="Georgia"/>
                          <a:ea typeface="Georgia"/>
                          <a:cs typeface="Georgia"/>
                          <a:sym typeface="Georgia"/>
                        </a:rPr>
                        <a:t>y</a:t>
                      </a:r>
                      <a:r>
                        <a:rPr lang="en-US" sz="1000">
                          <a:latin typeface="Georgia"/>
                          <a:ea typeface="Georgia"/>
                          <a:cs typeface="Georgia"/>
                          <a:sym typeface="Georgia"/>
                        </a:rPr>
                        <a:t>-intercept. (c)  </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A.F.1  The student will investigate, analyze, and compare linear functions algebraically and graphically, and model linear relationships.</a:t>
                      </a:r>
                      <a:endParaRPr sz="1000" b="1">
                        <a:solidFill>
                          <a:srgbClr val="202020"/>
                        </a:solidFill>
                        <a:latin typeface="Georgia"/>
                        <a:ea typeface="Georgia"/>
                        <a:cs typeface="Georgia"/>
                        <a:sym typeface="Georgia"/>
                      </a:endParaRPr>
                    </a:p>
                    <a:p>
                      <a:pPr marL="567055" lvl="0" indent="-56705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2"/>
                      </a:pPr>
                      <a:r>
                        <a:rPr lang="en-US" sz="1000">
                          <a:latin typeface="Georgia"/>
                          <a:ea typeface="Georgia"/>
                          <a:cs typeface="Georgia"/>
                          <a:sym typeface="Georgia"/>
                        </a:rPr>
                        <a:t>Investigate and explain how transformations to the parent function </a:t>
                      </a:r>
                      <a:r>
                        <a:rPr lang="en-US" sz="1000" i="1">
                          <a:latin typeface="Georgia"/>
                          <a:ea typeface="Georgia"/>
                          <a:cs typeface="Georgia"/>
                          <a:sym typeface="Georgia"/>
                        </a:rPr>
                        <a:t>y = x </a:t>
                      </a:r>
                      <a:r>
                        <a:rPr lang="en-US" sz="1000">
                          <a:latin typeface="Georgia"/>
                          <a:ea typeface="Georgia"/>
                          <a:cs typeface="Georgia"/>
                          <a:sym typeface="Georgia"/>
                        </a:rPr>
                        <a:t>affects the rate of change (slope) and the </a:t>
                      </a:r>
                      <a:r>
                        <a:rPr lang="en-US" sz="1000" i="1">
                          <a:latin typeface="Georgia"/>
                          <a:ea typeface="Georgia"/>
                          <a:cs typeface="Georgia"/>
                          <a:sym typeface="Georgia"/>
                        </a:rPr>
                        <a:t>y</a:t>
                      </a:r>
                      <a:r>
                        <a:rPr lang="en-US" sz="1000">
                          <a:latin typeface="Georgia"/>
                          <a:ea typeface="Georgia"/>
                          <a:cs typeface="Georgia"/>
                          <a:sym typeface="Georgia"/>
                        </a:rPr>
                        <a:t>-intercept of a linear function. </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6"/>
                      </a:pPr>
                      <a:r>
                        <a:rPr lang="en-US" sz="1000">
                          <a:latin typeface="Georgia"/>
                          <a:ea typeface="Georgia"/>
                          <a:cs typeface="Georgia"/>
                          <a:sym typeface="Georgia"/>
                        </a:rPr>
                        <a:t>Graph a linear function in two variables, </a:t>
                      </a:r>
                      <a:r>
                        <a:rPr lang="en-US" sz="1000" b="1">
                          <a:solidFill>
                            <a:srgbClr val="980000"/>
                          </a:solidFill>
                          <a:latin typeface="Georgia"/>
                          <a:ea typeface="Georgia"/>
                          <a:cs typeface="Georgia"/>
                          <a:sym typeface="Georgia"/>
                        </a:rPr>
                        <a:t>with and without the use of technology</a:t>
                      </a:r>
                      <a:r>
                        <a:rPr lang="en-US" sz="1000">
                          <a:latin typeface="Georgia"/>
                          <a:ea typeface="Georgia"/>
                          <a:cs typeface="Georgia"/>
                          <a:sym typeface="Georgia"/>
                        </a:rPr>
                        <a:t>, including those that can represent contextual situations. </a:t>
                      </a:r>
                    </a:p>
                    <a:p>
                      <a:pPr marL="457200" marR="0" lvl="0" indent="-292100" algn="l" defTabSz="914400" rtl="0" eaLnBrk="1" fontAlgn="auto" latinLnBrk="0" hangingPunct="1">
                        <a:lnSpc>
                          <a:spcPct val="100000"/>
                        </a:lnSpc>
                        <a:spcBef>
                          <a:spcPts val="300"/>
                        </a:spcBef>
                        <a:spcAft>
                          <a:spcPts val="0"/>
                        </a:spcAft>
                        <a:buClr>
                          <a:srgbClr val="000000"/>
                        </a:buClr>
                        <a:buSzPts val="1000"/>
                        <a:buFont typeface="Georgia"/>
                        <a:buAutoNum type="alphaLcParenR" startAt="6"/>
                        <a:tabLst/>
                        <a:defRPr/>
                      </a:pPr>
                      <a:r>
                        <a:rPr lang="en-US" sz="1000" b="0" i="0" u="none" strike="noStrike" cap="none">
                          <a:solidFill>
                            <a:srgbClr val="000000"/>
                          </a:solidFill>
                          <a:latin typeface="Georgia"/>
                          <a:ea typeface="Arial"/>
                          <a:cs typeface="Arial"/>
                          <a:sym typeface="Arial"/>
                        </a:rPr>
                        <a:t>For any value, x, in the domain of </a:t>
                      </a:r>
                      <a:r>
                        <a:rPr lang="en-US" sz="1000" b="0" i="1" u="none" strike="noStrike" cap="none">
                          <a:solidFill>
                            <a:srgbClr val="000000"/>
                          </a:solidFill>
                          <a:latin typeface="Georgia"/>
                          <a:ea typeface="Arial"/>
                          <a:cs typeface="Arial"/>
                          <a:sym typeface="Arial"/>
                        </a:rPr>
                        <a:t>f</a:t>
                      </a:r>
                      <a:r>
                        <a:rPr lang="en-US" sz="1000" b="0" i="0" u="none" strike="noStrike" cap="none">
                          <a:solidFill>
                            <a:srgbClr val="000000"/>
                          </a:solidFill>
                          <a:latin typeface="Georgia"/>
                          <a:ea typeface="Arial"/>
                          <a:cs typeface="Arial"/>
                          <a:sym typeface="Arial"/>
                        </a:rPr>
                        <a:t>, determine </a:t>
                      </a:r>
                      <a:r>
                        <a:rPr lang="en-US" sz="1000" b="0" i="1" u="none" strike="noStrike" cap="none">
                          <a:solidFill>
                            <a:srgbClr val="000000"/>
                          </a:solidFill>
                          <a:latin typeface="Georgia"/>
                          <a:ea typeface="Arial"/>
                          <a:cs typeface="Arial"/>
                          <a:sym typeface="Arial"/>
                        </a:rPr>
                        <a:t>f</a:t>
                      </a:r>
                      <a:r>
                        <a:rPr lang="en-US" sz="1000" b="0" i="0" u="none" strike="noStrike" cap="none">
                          <a:solidFill>
                            <a:srgbClr val="000000"/>
                          </a:solidFill>
                          <a:latin typeface="Georgia"/>
                          <a:ea typeface="Arial"/>
                          <a:cs typeface="Arial"/>
                          <a:sym typeface="Arial"/>
                        </a:rPr>
                        <a:t>(</a:t>
                      </a:r>
                      <a:r>
                        <a:rPr lang="en-US" sz="1000" b="0" i="1" u="none" strike="noStrike" cap="none">
                          <a:solidFill>
                            <a:srgbClr val="000000"/>
                          </a:solidFill>
                          <a:latin typeface="Georgia"/>
                          <a:ea typeface="Arial"/>
                          <a:cs typeface="Arial"/>
                          <a:sym typeface="Arial"/>
                        </a:rPr>
                        <a:t>x</a:t>
                      </a:r>
                      <a:r>
                        <a:rPr lang="en-US" sz="1000" b="0" i="0" u="none" strike="noStrike" cap="none">
                          <a:solidFill>
                            <a:srgbClr val="000000"/>
                          </a:solidFill>
                          <a:latin typeface="Georgia"/>
                          <a:ea typeface="Arial"/>
                          <a:cs typeface="Arial"/>
                          <a:sym typeface="Arial"/>
                        </a:rPr>
                        <a:t>), and determine </a:t>
                      </a:r>
                      <a:r>
                        <a:rPr lang="en-US" sz="1000" b="0" i="1" u="none" strike="noStrike" cap="none">
                          <a:solidFill>
                            <a:srgbClr val="000000"/>
                          </a:solidFill>
                          <a:latin typeface="Georgia"/>
                          <a:ea typeface="Arial"/>
                          <a:cs typeface="Arial"/>
                          <a:sym typeface="Arial"/>
                        </a:rPr>
                        <a:t>x</a:t>
                      </a:r>
                      <a:r>
                        <a:rPr lang="en-US" sz="1000" b="0" i="0" u="none" strike="noStrike" cap="none">
                          <a:solidFill>
                            <a:srgbClr val="000000"/>
                          </a:solidFill>
                          <a:latin typeface="Georgia"/>
                          <a:ea typeface="Arial"/>
                          <a:cs typeface="Arial"/>
                          <a:sym typeface="Arial"/>
                        </a:rPr>
                        <a:t> given any value </a:t>
                      </a:r>
                      <a:r>
                        <a:rPr lang="en-US" sz="1000" b="0" i="1" u="none" strike="noStrike" cap="none">
                          <a:solidFill>
                            <a:srgbClr val="000000"/>
                          </a:solidFill>
                          <a:latin typeface="Georgia"/>
                          <a:ea typeface="Arial"/>
                          <a:cs typeface="Arial"/>
                          <a:sym typeface="Arial"/>
                        </a:rPr>
                        <a:t>f</a:t>
                      </a:r>
                      <a:r>
                        <a:rPr lang="en-US" sz="1000" b="0" i="0" u="none" strike="noStrike" cap="none">
                          <a:solidFill>
                            <a:srgbClr val="000000"/>
                          </a:solidFill>
                          <a:latin typeface="Georgia"/>
                          <a:ea typeface="Arial"/>
                          <a:cs typeface="Arial"/>
                          <a:sym typeface="Arial"/>
                        </a:rPr>
                        <a:t>(</a:t>
                      </a:r>
                      <a:r>
                        <a:rPr lang="en-US" sz="1000" b="0" i="1" u="none" strike="noStrike" cap="none">
                          <a:solidFill>
                            <a:srgbClr val="000000"/>
                          </a:solidFill>
                          <a:latin typeface="Georgia"/>
                          <a:ea typeface="Arial"/>
                          <a:cs typeface="Arial"/>
                          <a:sym typeface="Arial"/>
                        </a:rPr>
                        <a:t>x</a:t>
                      </a:r>
                      <a:r>
                        <a:rPr lang="en-US" sz="1000" b="0" i="0" u="none" strike="noStrike" cap="none">
                          <a:solidFill>
                            <a:srgbClr val="000000"/>
                          </a:solidFill>
                          <a:latin typeface="Georgia"/>
                          <a:ea typeface="Arial"/>
                          <a:cs typeface="Arial"/>
                          <a:sym typeface="Arial"/>
                        </a:rPr>
                        <a:t>) in the range of </a:t>
                      </a:r>
                      <a:r>
                        <a:rPr lang="en-US" sz="1000" b="0" i="1" u="none" strike="noStrike" cap="none">
                          <a:solidFill>
                            <a:srgbClr val="000000"/>
                          </a:solidFill>
                          <a:latin typeface="Georgia"/>
                          <a:ea typeface="Arial"/>
                          <a:cs typeface="Arial"/>
                          <a:sym typeface="Arial"/>
                        </a:rPr>
                        <a:t>f</a:t>
                      </a:r>
                      <a:r>
                        <a:rPr lang="en-US" sz="1000" b="0" i="0" u="none" strike="noStrike" cap="none">
                          <a:solidFill>
                            <a:srgbClr val="000000"/>
                          </a:solidFill>
                          <a:latin typeface="Georgia"/>
                          <a:ea typeface="Arial"/>
                          <a:cs typeface="Arial"/>
                          <a:sym typeface="Arial"/>
                        </a:rPr>
                        <a:t>, given an algebraic or graphical representation of a linear function. </a:t>
                      </a:r>
                      <a:endParaRPr sz="1000">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startAt="8"/>
                      </a:pPr>
                      <a:r>
                        <a:rPr lang="en-US" sz="1000" b="1">
                          <a:solidFill>
                            <a:srgbClr val="98000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1"/>
                            </a:ext>
                          </a:extLst>
                        </a:rPr>
                        <a:t>Compare and contrast the characteristics of linear functions represented algebraically, graphically, in tables, and in contextual situations. </a:t>
                      </a:r>
                      <a:endParaRPr sz="1000" b="1">
                        <a:solidFill>
                          <a:srgbClr val="980000"/>
                        </a:solidFill>
                        <a:latin typeface="Georgia"/>
                        <a:ea typeface="Georgia"/>
                        <a:cs typeface="Georgia"/>
                        <a:sym typeface="Georgia"/>
                      </a:endParaRPr>
                    </a:p>
                    <a:p>
                      <a:pPr marL="45720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660" name="Google Shape;660;g27acffa4157_0_56"/>
          <p:cNvSpPr txBox="1"/>
          <p:nvPr/>
        </p:nvSpPr>
        <p:spPr>
          <a:xfrm>
            <a:off x="0" y="431790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A.F.1f – The standards specify that students are expected to graph linear functions with and without technology.</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A.F.1h – Student compare and contrast characteristics of linear functions represented algebraically, graphically, and in contextual situations.</a:t>
            </a:r>
            <a:endParaRPr sz="1000">
              <a:solidFill>
                <a:schemeClr val="lt1"/>
              </a:solidFill>
              <a:latin typeface="Georgia"/>
              <a:ea typeface="Georgia"/>
              <a:cs typeface="Georgia"/>
              <a:sym typeface="Georgia"/>
            </a:endParaRPr>
          </a:p>
        </p:txBody>
      </p:sp>
      <p:pic>
        <p:nvPicPr>
          <p:cNvPr id="661" name="Google Shape;661;g27acffa4157_0_5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508382" y="3579096"/>
            <a:ext cx="400376" cy="319136"/>
          </a:xfrm>
          <a:prstGeom prst="rect">
            <a:avLst/>
          </a:prstGeom>
          <a:noFill/>
          <a:ln>
            <a:noFill/>
          </a:ln>
        </p:spPr>
      </p:pic>
      <p:pic>
        <p:nvPicPr>
          <p:cNvPr id="25" name="Audio 24" descr="Audio icon">
            <a:hlinkClick r:id="" action="ppaction://media"/>
            <a:extLst>
              <a:ext uri="{FF2B5EF4-FFF2-40B4-BE49-F238E27FC236}">
                <a16:creationId xmlns:a16="http://schemas.microsoft.com/office/drawing/2014/main" id="{4E91BDF5-7429-D0F3-3E06-9389EC44CA5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pic>
        <p:nvPicPr>
          <p:cNvPr id="26" name="Audio 25" descr="Audio icon">
            <a:hlinkClick r:id="" action="ppaction://media"/>
            <a:extLst>
              <a:ext uri="{FF2B5EF4-FFF2-40B4-BE49-F238E27FC236}">
                <a16:creationId xmlns:a16="http://schemas.microsoft.com/office/drawing/2014/main" id="{040403BA-DE3E-CDF9-29F3-0F8DDF55630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4164"/>
    </mc:Choice>
    <mc:Fallback xmlns="">
      <p:transition spd="slow" advTm="74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5"/>
                </p:tgtEl>
              </p:cMediaNode>
            </p:audio>
            <p:audio isNarration="1">
              <p:cMediaNode vol="80000" showWhenStopped="0">
                <p:cTn id="11" fill="hold" display="0">
                  <p:stCondLst>
                    <p:cond delay="indefinite"/>
                  </p:stCondLst>
                  <p:endCondLst>
                    <p:cond evt="onStopAudio" delay="0">
                      <p:tgtEl>
                        <p:sldTgt/>
                      </p:tgtEl>
                    </p:cond>
                  </p:endCondLst>
                </p:cTn>
                <p:tgtEl>
                  <p:spTgt spid="2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g27acffa4157_0_6"/>
          <p:cNvSpPr txBox="1">
            <a:spLocks noGrp="1"/>
          </p:cNvSpPr>
          <p:nvPr>
            <p:ph type="title"/>
          </p:nvPr>
        </p:nvSpPr>
        <p:spPr>
          <a:xfrm>
            <a:off x="0" y="0"/>
            <a:ext cx="9144000" cy="553453"/>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Clr>
                <a:schemeClr val="lt1"/>
              </a:buClr>
              <a:buSzPts val="3240"/>
              <a:buFont typeface="Georgia"/>
              <a:buNone/>
            </a:pPr>
            <a:r>
              <a:rPr lang="en-US" sz="2840"/>
              <a:t>Standard A.7 (2016) - Standard A.F.2 (2023)</a:t>
            </a:r>
            <a:endParaRPr sz="2840"/>
          </a:p>
        </p:txBody>
      </p:sp>
      <p:graphicFrame>
        <p:nvGraphicFramePr>
          <p:cNvPr id="667" name="Google Shape;667;g27acffa4157_0_6"/>
          <p:cNvGraphicFramePr/>
          <p:nvPr>
            <p:extLst>
              <p:ext uri="{D42A27DB-BD31-4B8C-83A1-F6EECF244321}">
                <p14:modId xmlns:p14="http://schemas.microsoft.com/office/powerpoint/2010/main" val="2819805809"/>
              </p:ext>
            </p:extLst>
          </p:nvPr>
        </p:nvGraphicFramePr>
        <p:xfrm>
          <a:off x="273050" y="593314"/>
          <a:ext cx="8597900" cy="356690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dirty="0">
                          <a:latin typeface="Georgia"/>
                          <a:ea typeface="Georgia"/>
                          <a:cs typeface="Georgia"/>
                          <a:sym typeface="Georgia"/>
                        </a:rPr>
                        <a:t>2023 SOL</a:t>
                      </a:r>
                      <a:endParaRPr sz="1200" b="1"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288925" marR="0" lvl="0" indent="-233045" algn="l" rtl="0">
                        <a:lnSpc>
                          <a:spcPct val="100000"/>
                        </a:lnSpc>
                        <a:spcBef>
                          <a:spcPts val="0"/>
                        </a:spcBef>
                        <a:spcAft>
                          <a:spcPts val="0"/>
                        </a:spcAft>
                        <a:buNone/>
                      </a:pPr>
                      <a:r>
                        <a:rPr lang="en-US" sz="1000" b="1" dirty="0">
                          <a:latin typeface="Georgia"/>
                          <a:ea typeface="Georgia"/>
                          <a:cs typeface="Georgia"/>
                          <a:sym typeface="Georgia"/>
                        </a:rPr>
                        <a:t>A.7 The student will investigate and analyze linear and quadratic function families and their characteristics both algebraically and graphically, including</a:t>
                      </a:r>
                      <a:r>
                        <a:rPr lang="en-US" sz="1000" b="1" dirty="0">
                          <a:latin typeface="Georgia"/>
                          <a:ea typeface="Georgia"/>
                          <a:cs typeface="Georgia"/>
                        </a:rPr>
                        <a:t> </a:t>
                      </a:r>
                      <a:endParaRPr sz="1000" b="1">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a:pPr>
                      <a:r>
                        <a:rPr lang="en-US" sz="1000" b="1" dirty="0">
                          <a:latin typeface="Georgia"/>
                          <a:ea typeface="Georgia"/>
                          <a:cs typeface="Georgia"/>
                        </a:rPr>
                        <a:t> </a:t>
                      </a:r>
                      <a:r>
                        <a:rPr lang="en-US" sz="1000" b="1" dirty="0">
                          <a:latin typeface="Georgia"/>
                          <a:ea typeface="Georgia"/>
                          <a:cs typeface="Georgia"/>
                          <a:sym typeface="Georgia"/>
                        </a:rPr>
                        <a:t>determining whether a relation is a function;</a:t>
                      </a:r>
                      <a:r>
                        <a:rPr lang="en-US" sz="1000" b="1" dirty="0">
                          <a:latin typeface="Georgia"/>
                          <a:ea typeface="Georgia"/>
                          <a:cs typeface="Georgia"/>
                        </a:rPr>
                        <a:t> </a:t>
                      </a:r>
                      <a:endParaRPr sz="1000" b="1">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a:pPr>
                      <a:r>
                        <a:rPr lang="en-US" sz="1000" b="1" dirty="0">
                          <a:latin typeface="Georgia"/>
                          <a:ea typeface="Georgia"/>
                          <a:cs typeface="Georgia"/>
                        </a:rPr>
                        <a:t> </a:t>
                      </a:r>
                      <a:r>
                        <a:rPr lang="en-US" sz="1000" b="1" dirty="0">
                          <a:latin typeface="Georgia"/>
                          <a:ea typeface="Georgia"/>
                          <a:cs typeface="Georgia"/>
                          <a:sym typeface="Georgia"/>
                        </a:rPr>
                        <a:t>domain and range;</a:t>
                      </a:r>
                      <a:r>
                        <a:rPr lang="en-US" sz="1000" b="1" dirty="0">
                          <a:latin typeface="Georgia"/>
                          <a:ea typeface="Georgia"/>
                          <a:cs typeface="Georgia"/>
                        </a:rPr>
                        <a:t> </a:t>
                      </a:r>
                      <a:endParaRPr sz="1000" b="1">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a:pPr>
                      <a:r>
                        <a:rPr lang="en-US" sz="1000" b="1" dirty="0">
                          <a:latin typeface="Georgia"/>
                          <a:ea typeface="Georgia"/>
                          <a:cs typeface="Georgia"/>
                        </a:rPr>
                        <a:t> </a:t>
                      </a:r>
                      <a:r>
                        <a:rPr lang="en-US" sz="1000" b="1" dirty="0">
                          <a:latin typeface="Georgia"/>
                          <a:ea typeface="Georgia"/>
                          <a:cs typeface="Georgia"/>
                          <a:sym typeface="Georgia"/>
                        </a:rPr>
                        <a:t>zeros;</a:t>
                      </a:r>
                      <a:r>
                        <a:rPr lang="en-US" sz="1000" b="1" dirty="0">
                          <a:latin typeface="Georgia"/>
                          <a:ea typeface="Georgia"/>
                          <a:cs typeface="Georgia"/>
                        </a:rPr>
                        <a:t> </a:t>
                      </a:r>
                      <a:endParaRPr sz="1000" b="1">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a:pPr>
                      <a:r>
                        <a:rPr lang="en-US" sz="1000" b="1" dirty="0">
                          <a:latin typeface="Georgia"/>
                          <a:ea typeface="Georgia"/>
                          <a:cs typeface="Georgia"/>
                        </a:rPr>
                        <a:t> </a:t>
                      </a:r>
                      <a:r>
                        <a:rPr lang="en-US" sz="1000" b="1" dirty="0">
                          <a:latin typeface="Georgia"/>
                          <a:ea typeface="Georgia"/>
                          <a:cs typeface="Georgia"/>
                          <a:sym typeface="Georgia"/>
                        </a:rPr>
                        <a:t>intercepts;</a:t>
                      </a:r>
                      <a:r>
                        <a:rPr lang="en-US" sz="1000" b="1" dirty="0">
                          <a:latin typeface="Georgia"/>
                          <a:ea typeface="Georgia"/>
                          <a:cs typeface="Georgia"/>
                        </a:rPr>
                        <a:t> </a:t>
                      </a:r>
                      <a:endParaRPr sz="1000" b="1">
                        <a:latin typeface="Georgia"/>
                        <a:ea typeface="Georgia"/>
                        <a:cs typeface="Georgia"/>
                        <a:sym typeface="Georgia"/>
                      </a:endParaRPr>
                    </a:p>
                    <a:p>
                      <a:pPr marL="182880" marR="0" lvl="0" indent="0" algn="l" rtl="0">
                        <a:lnSpc>
                          <a:spcPct val="100000"/>
                        </a:lnSpc>
                        <a:spcBef>
                          <a:spcPts val="0"/>
                        </a:spcBef>
                        <a:spcAft>
                          <a:spcPts val="0"/>
                        </a:spcAft>
                        <a:buNone/>
                      </a:pPr>
                      <a:endParaRPr sz="1000" b="1">
                        <a:latin typeface="Georgia"/>
                        <a:ea typeface="Georgia"/>
                        <a:cs typeface="Georgia"/>
                        <a:sym typeface="Georgia"/>
                      </a:endParaRPr>
                    </a:p>
                    <a:p>
                      <a:pPr marL="342900" marR="0" lvl="0" indent="-292100" algn="l" rtl="0">
                        <a:lnSpc>
                          <a:spcPct val="100000"/>
                        </a:lnSpc>
                        <a:spcBef>
                          <a:spcPts val="0"/>
                        </a:spcBef>
                        <a:spcAft>
                          <a:spcPts val="0"/>
                        </a:spcAft>
                        <a:buSzPts val="1000"/>
                        <a:buFont typeface="Georgia"/>
                        <a:buChar char="●"/>
                      </a:pPr>
                      <a:r>
                        <a:rPr lang="en-US" sz="1000" dirty="0">
                          <a:latin typeface="Georgia"/>
                          <a:ea typeface="Georgia"/>
                          <a:cs typeface="Georgia"/>
                          <a:sym typeface="Georgia"/>
                        </a:rPr>
                        <a:t>Determine whether a relation, represented by a set of ordered pairs, a table, a mapping, or a graph is a function. (a)</a:t>
                      </a:r>
                      <a:r>
                        <a:rPr lang="en-US" sz="1000" dirty="0">
                          <a:latin typeface="Georgia"/>
                          <a:ea typeface="Georgia"/>
                          <a:cs typeface="Georgia"/>
                        </a:rPr>
                        <a:t>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dirty="0">
                          <a:latin typeface="Georgia"/>
                          <a:ea typeface="Georgia"/>
                          <a:cs typeface="Georgia"/>
                          <a:sym typeface="Georgia"/>
                        </a:rPr>
                        <a:t>Identify the domain, range, zeros, and intercepts of a function presented algebraically or graphically. (b, c, d)</a:t>
                      </a:r>
                      <a:r>
                        <a:rPr lang="en-US" sz="1000" dirty="0">
                          <a:latin typeface="Georgia"/>
                          <a:ea typeface="Georgia"/>
                          <a:cs typeface="Georgia"/>
                        </a:rPr>
                        <a:t>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dirty="0">
                          <a:latin typeface="Georgia"/>
                          <a:ea typeface="Georgia"/>
                          <a:cs typeface="Georgia"/>
                          <a:sym typeface="Georgia"/>
                        </a:rPr>
                        <a:t>Use the x-intercepts from the graphical representation of a quadratic function to determine and confirm its factors. (c, d)</a:t>
                      </a:r>
                      <a:r>
                        <a:rPr lang="en-US" sz="1000" dirty="0">
                          <a:latin typeface="Georgia"/>
                          <a:ea typeface="Georgia"/>
                          <a:cs typeface="Georgia"/>
                        </a:rPr>
                        <a:t>  </a:t>
                      </a:r>
                      <a:endParaRPr sz="1000">
                        <a:latin typeface="Georgia"/>
                        <a:ea typeface="Georgia"/>
                        <a:cs typeface="Georgia"/>
                        <a:sym typeface="Georgia"/>
                      </a:endParaRPr>
                    </a:p>
                    <a:p>
                      <a:pPr marL="342900" marR="0" lvl="0" indent="-304800" algn="l" rtl="0">
                        <a:lnSpc>
                          <a:spcPct val="100000"/>
                        </a:lnSpc>
                        <a:spcBef>
                          <a:spcPts val="300"/>
                        </a:spcBef>
                        <a:spcAft>
                          <a:spcPts val="300"/>
                        </a:spcAft>
                        <a:buSzPts val="1200"/>
                        <a:buFont typeface="Georgia"/>
                        <a:buChar char="●"/>
                      </a:pPr>
                      <a:r>
                        <a:rPr lang="en-US" sz="1000" dirty="0">
                          <a:latin typeface="Georgia"/>
                          <a:ea typeface="Georgia"/>
                          <a:cs typeface="Georgia"/>
                        </a:rPr>
                        <a:t> </a:t>
                      </a:r>
                      <a:r>
                        <a:rPr lang="en-US" sz="1000" dirty="0">
                          <a:latin typeface="Georgia"/>
                          <a:ea typeface="Georgia"/>
                          <a:cs typeface="Georgia"/>
                          <a:sym typeface="Georgia"/>
                        </a:rPr>
                        <a:t>Investigate and analyze characteristics and multiple representations of functions with a graphing utility. (a, b, c, d, e, f)</a:t>
                      </a:r>
                      <a:endParaRPr sz="1000" dirty="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dirty="0">
                          <a:solidFill>
                            <a:srgbClr val="202020"/>
                          </a:solidFill>
                          <a:latin typeface="Georgia"/>
                          <a:ea typeface="Georgia"/>
                          <a:cs typeface="Georgia"/>
                          <a:sym typeface="Georgia"/>
                        </a:rPr>
                        <a:t>A.F.2 The student will investigate, analyze, and compare characteristics of functions, including quadratic, and </a:t>
                      </a:r>
                      <a:r>
                        <a:rPr lang="en-US" sz="1000" b="1" dirty="0">
                          <a:solidFill>
                            <a:srgbClr val="980000"/>
                          </a:solidFill>
                          <a:latin typeface="Georgia"/>
                          <a:ea typeface="Georgia"/>
                          <a:cs typeface="Georgia"/>
                          <a:sym typeface="Georgia"/>
                        </a:rPr>
                        <a:t>exponential functions</a:t>
                      </a:r>
                      <a:r>
                        <a:rPr lang="en-US" sz="1000" b="1" dirty="0">
                          <a:solidFill>
                            <a:srgbClr val="202020"/>
                          </a:solidFill>
                          <a:latin typeface="Georgia"/>
                          <a:ea typeface="Georgia"/>
                          <a:cs typeface="Georgia"/>
                          <a:sym typeface="Georgia"/>
                        </a:rPr>
                        <a:t>, and model quadratic </a:t>
                      </a:r>
                      <a:r>
                        <a:rPr lang="en-US" sz="1000" b="1" dirty="0">
                          <a:solidFill>
                            <a:srgbClr val="980000"/>
                          </a:solidFill>
                          <a:latin typeface="Georgia"/>
                          <a:ea typeface="Georgia"/>
                          <a:cs typeface="Georgia"/>
                          <a:sym typeface="Georgia"/>
                        </a:rPr>
                        <a:t>and exponential </a:t>
                      </a:r>
                      <a:r>
                        <a:rPr lang="en-US" sz="1000" b="1" dirty="0">
                          <a:solidFill>
                            <a:srgbClr val="202020"/>
                          </a:solidFill>
                          <a:latin typeface="Georgia"/>
                          <a:ea typeface="Georgia"/>
                          <a:cs typeface="Georgia"/>
                          <a:sym typeface="Georgia"/>
                        </a:rPr>
                        <a:t>relationships.</a:t>
                      </a:r>
                      <a:endParaRPr sz="1000" b="1" dirty="0">
                        <a:solidFill>
                          <a:srgbClr val="202020"/>
                        </a:solidFill>
                        <a:latin typeface="Georgia"/>
                        <a:ea typeface="Georgia"/>
                        <a:cs typeface="Georgia"/>
                        <a:sym typeface="Georgia"/>
                      </a:endParaRPr>
                    </a:p>
                    <a:p>
                      <a:pPr marL="567055" lvl="0" indent="-56705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latin typeface="Georgia"/>
                          <a:ea typeface="Georgia"/>
                          <a:cs typeface="Georgia"/>
                          <a:sym typeface="Georgia"/>
                        </a:rPr>
                        <a:t>Determine whether a relation, represented by a set of ordered pairs, a table, a mapping, or a graph is a function; for relations that are functions, determine the domain and range.</a:t>
                      </a:r>
                      <a:r>
                        <a:rPr lang="en-US" sz="1000" dirty="0">
                          <a:latin typeface="Georgia"/>
                          <a:ea typeface="Georgia"/>
                          <a:cs typeface="Georgia"/>
                        </a:rPr>
                        <a:t> </a:t>
                      </a:r>
                      <a:endParaRPr lang="en-US" sz="1000">
                        <a:latin typeface="Georgia"/>
                        <a:ea typeface="Georgia"/>
                        <a:cs typeface="Georgia"/>
                      </a:endParaRPr>
                    </a:p>
                    <a:p>
                      <a:pPr marL="457200" lvl="0" indent="-292100" algn="l" rtl="0">
                        <a:spcBef>
                          <a:spcPts val="0"/>
                        </a:spcBef>
                        <a:spcAft>
                          <a:spcPts val="0"/>
                        </a:spcAft>
                        <a:buSzPts val="1000"/>
                        <a:buFont typeface="Georgia"/>
                        <a:buAutoNum type="alphaLcParenR"/>
                      </a:pPr>
                      <a:r>
                        <a:rPr lang="en-US" sz="1000" dirty="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2"/>
                            </a:ext>
                          </a:extLst>
                        </a:rPr>
                        <a:t>Given an equation or graph, determine key characteristics of a quadratic function including </a:t>
                      </a:r>
                      <a:r>
                        <a:rPr lang="en-US" sz="1000" i="1" dirty="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2"/>
                            </a:ext>
                          </a:extLst>
                        </a:rPr>
                        <a:t>x</a:t>
                      </a:r>
                      <a:r>
                        <a:rPr lang="en-US" sz="1000" dirty="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2"/>
                            </a:ext>
                          </a:extLst>
                        </a:rPr>
                        <a:t>-intercepts (zeros), </a:t>
                      </a:r>
                      <a:r>
                        <a:rPr lang="en-US" sz="1000" i="1" dirty="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2"/>
                            </a:ext>
                          </a:extLst>
                        </a:rPr>
                        <a:t>y</a:t>
                      </a:r>
                      <a:r>
                        <a:rPr lang="en-US" sz="1000" dirty="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2"/>
                            </a:ext>
                          </a:extLst>
                        </a:rPr>
                        <a:t>-intercept,</a:t>
                      </a:r>
                      <a:r>
                        <a:rPr lang="en-US" sz="1000" b="1" dirty="0">
                          <a:solidFill>
                            <a:srgbClr val="98000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3"/>
                            </a:ext>
                          </a:extLst>
                        </a:rPr>
                        <a:t> vertex (maximum or minimum)</a:t>
                      </a:r>
                      <a:r>
                        <a:rPr lang="en-US" sz="1000" dirty="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4"/>
                            </a:ext>
                          </a:extLst>
                        </a:rPr>
                        <a:t>, and domain and range (including when restricted by context); interpret key characteristics as related to contextual situations, where applicable.</a:t>
                      </a:r>
                      <a:r>
                        <a:rPr lang="en-US" sz="1000" dirty="0">
                          <a:latin typeface="Georgia"/>
                          <a:ea typeface="Georgia"/>
                          <a:cs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4"/>
                            </a:ext>
                          </a:extLst>
                        </a:rPr>
                        <a:t> </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b="1" dirty="0">
                          <a:solidFill>
                            <a:srgbClr val="980000"/>
                          </a:solidFill>
                          <a:latin typeface="Georgia"/>
                          <a:ea typeface="Georgia"/>
                          <a:cs typeface="Georgia"/>
                          <a:sym typeface="Georgia"/>
                        </a:rPr>
                        <a:t>Graph a quadratic function, </a:t>
                      </a:r>
                      <a:r>
                        <a:rPr lang="en-US" sz="1000" b="1" i="1" dirty="0">
                          <a:solidFill>
                            <a:srgbClr val="980000"/>
                          </a:solidFill>
                          <a:latin typeface="Georgia"/>
                          <a:ea typeface="Georgia"/>
                          <a:cs typeface="Georgia"/>
                          <a:sym typeface="Georgia"/>
                        </a:rPr>
                        <a:t>f(x)</a:t>
                      </a:r>
                      <a:r>
                        <a:rPr lang="en-US" sz="1000" b="1" dirty="0">
                          <a:solidFill>
                            <a:srgbClr val="980000"/>
                          </a:solidFill>
                          <a:latin typeface="Georgia"/>
                          <a:ea typeface="Georgia"/>
                          <a:cs typeface="Georgia"/>
                          <a:sym typeface="Georgia"/>
                        </a:rPr>
                        <a:t>, in two variables </a:t>
                      </a:r>
                      <a:r>
                        <a:rPr lang="en-US" sz="1000" b="1" dirty="0">
                          <a:solidFill>
                            <a:srgbClr val="98000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5"/>
                            </a:ext>
                          </a:extLst>
                        </a:rPr>
                        <a:t>using a variety of strategies,</a:t>
                      </a:r>
                      <a:r>
                        <a:rPr lang="en-US" sz="1000" b="1" dirty="0">
                          <a:solidFill>
                            <a:srgbClr val="980000"/>
                          </a:solidFill>
                          <a:latin typeface="Georgia"/>
                          <a:ea typeface="Georgia"/>
                          <a:cs typeface="Georgia"/>
                          <a:sym typeface="Georgia"/>
                        </a:rPr>
                        <a:t> including transformations</a:t>
                      </a:r>
                      <a:r>
                        <a:rPr lang="en-US" sz="1000" b="1" dirty="0">
                          <a:solidFill>
                            <a:srgbClr val="980000"/>
                          </a:solidFill>
                          <a:latin typeface="Georgia"/>
                          <a:ea typeface="Georgia"/>
                          <a:cs typeface="Georgia"/>
                        </a:rPr>
                        <a:t> </a:t>
                      </a:r>
                      <a:endParaRPr sz="1000" b="1">
                        <a:solidFill>
                          <a:srgbClr val="980000"/>
                        </a:solidFill>
                        <a:latin typeface="Georgia"/>
                        <a:ea typeface="Georgia"/>
                        <a:cs typeface="Georgia"/>
                        <a:sym typeface="Georgia"/>
                      </a:endParaRPr>
                    </a:p>
                    <a:p>
                      <a:pPr marL="457200" lvl="0" indent="0" algn="l" rtl="0">
                        <a:spcBef>
                          <a:spcPts val="300"/>
                        </a:spcBef>
                        <a:spcAft>
                          <a:spcPts val="0"/>
                        </a:spcAft>
                        <a:buNone/>
                      </a:pPr>
                      <a:r>
                        <a:rPr lang="en-US" sz="1000" b="1" i="1" dirty="0">
                          <a:solidFill>
                            <a:srgbClr val="980000"/>
                          </a:solidFill>
                          <a:latin typeface="Georgia"/>
                          <a:ea typeface="Georgia"/>
                          <a:cs typeface="Georgia"/>
                          <a:sym typeface="Georgia"/>
                        </a:rPr>
                        <a:t>f(x) + k </a:t>
                      </a:r>
                      <a:r>
                        <a:rPr lang="en-US" sz="1000" b="1" dirty="0">
                          <a:solidFill>
                            <a:srgbClr val="980000"/>
                          </a:solidFill>
                          <a:latin typeface="Georgia"/>
                          <a:ea typeface="Georgia"/>
                          <a:cs typeface="Georgia"/>
                          <a:sym typeface="Georgia"/>
                        </a:rPr>
                        <a:t>and </a:t>
                      </a:r>
                      <a:r>
                        <a:rPr lang="en-US" sz="1000" b="1" i="1" err="1">
                          <a:solidFill>
                            <a:srgbClr val="980000"/>
                          </a:solidFill>
                          <a:latin typeface="Georgia"/>
                          <a:ea typeface="Georgia"/>
                          <a:cs typeface="Georgia"/>
                          <a:sym typeface="Georgia"/>
                        </a:rPr>
                        <a:t>kf</a:t>
                      </a:r>
                      <a:r>
                        <a:rPr lang="en-US" sz="1000" b="1" i="1" dirty="0">
                          <a:solidFill>
                            <a:srgbClr val="980000"/>
                          </a:solidFill>
                          <a:latin typeface="Georgia"/>
                          <a:ea typeface="Georgia"/>
                          <a:cs typeface="Georgia"/>
                          <a:sym typeface="Georgia"/>
                        </a:rPr>
                        <a:t>(x)</a:t>
                      </a:r>
                      <a:r>
                        <a:rPr lang="en-US" sz="1000" b="1" dirty="0">
                          <a:solidFill>
                            <a:srgbClr val="980000"/>
                          </a:solidFill>
                          <a:latin typeface="Georgia"/>
                          <a:ea typeface="Georgia"/>
                          <a:cs typeface="Georgia"/>
                          <a:sym typeface="Georgia"/>
                        </a:rPr>
                        <a:t>, where </a:t>
                      </a:r>
                      <a:r>
                        <a:rPr lang="en-US" sz="1000" b="1" i="1" dirty="0">
                          <a:solidFill>
                            <a:srgbClr val="980000"/>
                          </a:solidFill>
                          <a:latin typeface="Georgia"/>
                          <a:ea typeface="Georgia"/>
                          <a:cs typeface="Georgia"/>
                          <a:sym typeface="Georgia"/>
                        </a:rPr>
                        <a:t>k</a:t>
                      </a:r>
                      <a:r>
                        <a:rPr lang="en-US" sz="1000" b="1" dirty="0">
                          <a:solidFill>
                            <a:srgbClr val="980000"/>
                          </a:solidFill>
                          <a:latin typeface="Georgia"/>
                          <a:ea typeface="Georgia"/>
                          <a:cs typeface="Georgia"/>
                          <a:sym typeface="Georgia"/>
                        </a:rPr>
                        <a:t> is limited to rational values.</a:t>
                      </a:r>
                      <a:r>
                        <a:rPr lang="en-US" sz="1000" b="0" dirty="0">
                          <a:solidFill>
                            <a:srgbClr val="980000"/>
                          </a:solidFill>
                          <a:latin typeface="Georgia"/>
                          <a:ea typeface="Georgia"/>
                          <a:cs typeface="Georgia"/>
                        </a:rPr>
                        <a:t> </a:t>
                      </a:r>
                      <a:endParaRPr sz="1000" b="0">
                        <a:solidFill>
                          <a:srgbClr val="980000"/>
                        </a:solidFill>
                        <a:latin typeface="Georgia"/>
                        <a:ea typeface="Georgia"/>
                        <a:cs typeface="Georgia"/>
                        <a:sym typeface="Georgia"/>
                      </a:endParaRPr>
                    </a:p>
                    <a:p>
                      <a:pPr marL="457200" lvl="0" indent="-292100" algn="l" rtl="0">
                        <a:spcBef>
                          <a:spcPts val="300"/>
                        </a:spcBef>
                        <a:spcAft>
                          <a:spcPts val="300"/>
                        </a:spcAft>
                        <a:buSzPts val="1000"/>
                        <a:buFont typeface="+mj-lt"/>
                        <a:buAutoNum type="alphaLcParenR" startAt="4"/>
                      </a:pPr>
                      <a:r>
                        <a:rPr lang="en-US" sz="1000" b="0" dirty="0">
                          <a:latin typeface="Georgia"/>
                          <a:ea typeface="Georgia"/>
                          <a:cs typeface="Georgia"/>
                          <a:sym typeface="Georgia"/>
                        </a:rPr>
                        <a:t>Make connections between the algebraic (standard and factored</a:t>
                      </a:r>
                      <a:r>
                        <a:rPr lang="en-US" sz="1000" dirty="0">
                          <a:latin typeface="Georgia"/>
                          <a:ea typeface="Georgia"/>
                          <a:cs typeface="Georgia"/>
                          <a:sym typeface="Georgia"/>
                        </a:rPr>
                        <a:t> forms) and graphical representation of a quadratic function.</a:t>
                      </a:r>
                      <a:r>
                        <a:rPr lang="en-US" sz="1000" dirty="0">
                          <a:latin typeface="Georgia"/>
                          <a:ea typeface="Georgia"/>
                          <a:cs typeface="Georgia"/>
                        </a:rPr>
                        <a:t> </a:t>
                      </a:r>
                      <a:endParaRPr sz="1000" b="1">
                        <a:solidFill>
                          <a:srgbClr val="98000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668" name="Google Shape;668;g27acffa4157_0_6"/>
          <p:cNvSpPr txBox="1"/>
          <p:nvPr/>
        </p:nvSpPr>
        <p:spPr>
          <a:xfrm>
            <a:off x="0" y="4183092"/>
            <a:ext cx="9144000" cy="960408"/>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A.F.2 – Investigate, analyze, and compare characteristics of exponential functions and model exponential relationships is now in A.F.2.  </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6"/>
                  </a:ext>
                </a:extLst>
              </a:rPr>
              <a:t>A.F.2b – Students are expected to determine the vertex of a quadratic function</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6"/>
                  </a:ext>
                </a:extLst>
              </a:rPr>
              <a:t>A.F.2c – Students are expected to graph a quadratic function in two variables using transformations, using specified function notation.</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6"/>
                  </a:ext>
                </a:extLst>
              </a:rPr>
              <a:t>The linear portions of 2016 SOL A.7 are in 2023 SOL A.F.1.</a:t>
            </a:r>
            <a:endParaRPr lang="en-US" sz="1000">
              <a:solidFill>
                <a:schemeClr val="lt1"/>
              </a:solidFill>
              <a:latin typeface="Georgia"/>
              <a:ea typeface="Georgia"/>
              <a:cs typeface="Georgia"/>
              <a:sym typeface="Georgia"/>
            </a:endParaRPr>
          </a:p>
          <a:p>
            <a:pPr marL="457200" lvl="0" indent="0" algn="l" rtl="0">
              <a:spcBef>
                <a:spcPts val="0"/>
              </a:spcBef>
              <a:spcAft>
                <a:spcPts val="0"/>
              </a:spcAft>
              <a:buNone/>
            </a:pPr>
            <a:endParaRPr lang="en-US" sz="1000">
              <a:solidFill>
                <a:schemeClr val="lt1"/>
              </a:solidFill>
              <a:latin typeface="Georgia"/>
              <a:ea typeface="Georgia"/>
              <a:cs typeface="Georgia"/>
              <a:sym typeface="Georgia"/>
            </a:endParaRPr>
          </a:p>
        </p:txBody>
      </p:sp>
      <p:pic>
        <p:nvPicPr>
          <p:cNvPr id="669" name="Google Shape;669;g27acffa4157_0_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625653" y="2901656"/>
            <a:ext cx="440482" cy="379293"/>
          </a:xfrm>
          <a:prstGeom prst="rect">
            <a:avLst/>
          </a:prstGeom>
          <a:noFill/>
          <a:ln>
            <a:noFill/>
          </a:ln>
        </p:spPr>
      </p:pic>
      <p:pic>
        <p:nvPicPr>
          <p:cNvPr id="670" name="Google Shape;670;g27acffa4157_0_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836696" y="1403944"/>
            <a:ext cx="409074" cy="369900"/>
          </a:xfrm>
          <a:prstGeom prst="rect">
            <a:avLst/>
          </a:prstGeom>
          <a:noFill/>
          <a:ln>
            <a:noFill/>
          </a:ln>
        </p:spPr>
      </p:pic>
      <p:pic>
        <p:nvPicPr>
          <p:cNvPr id="4" name="Audio 3" descr="Audio icon">
            <a:hlinkClick r:id="" action="ppaction://media"/>
            <a:extLst>
              <a:ext uri="{FF2B5EF4-FFF2-40B4-BE49-F238E27FC236}">
                <a16:creationId xmlns:a16="http://schemas.microsoft.com/office/drawing/2014/main" id="{B296D09C-A4AA-3BA7-E747-42088D85D24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876620" y="3889891"/>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5690"/>
    </mc:Choice>
    <mc:Fallback xmlns="">
      <p:transition spd="slow" advTm="65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27acffa4157_0_62"/>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Clr>
                <a:schemeClr val="lt1"/>
              </a:buClr>
              <a:buSzPts val="3240"/>
              <a:buFont typeface="Georgia"/>
              <a:buNone/>
            </a:pPr>
            <a:r>
              <a:rPr lang="en-US" sz="2840"/>
              <a:t>Standard A.7 (2016) - Standard A.F.2 (2023)</a:t>
            </a:r>
            <a:endParaRPr sz="2840"/>
          </a:p>
        </p:txBody>
      </p:sp>
      <p:graphicFrame>
        <p:nvGraphicFramePr>
          <p:cNvPr id="676" name="Google Shape;676;g27acffa4157_0_62"/>
          <p:cNvGraphicFramePr/>
          <p:nvPr>
            <p:extLst>
              <p:ext uri="{D42A27DB-BD31-4B8C-83A1-F6EECF244321}">
                <p14:modId xmlns:p14="http://schemas.microsoft.com/office/powerpoint/2010/main" val="2839777567"/>
              </p:ext>
            </p:extLst>
          </p:nvPr>
        </p:nvGraphicFramePr>
        <p:xfrm>
          <a:off x="273050" y="693100"/>
          <a:ext cx="8597900" cy="371930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285750" marR="0" lvl="0" indent="-285750" algn="l" rtl="0">
                        <a:lnSpc>
                          <a:spcPct val="100000"/>
                        </a:lnSpc>
                        <a:spcBef>
                          <a:spcPts val="0"/>
                        </a:spcBef>
                        <a:spcAft>
                          <a:spcPts val="0"/>
                        </a:spcAft>
                        <a:buNone/>
                      </a:pPr>
                      <a:r>
                        <a:rPr lang="en-US" sz="1000" b="1">
                          <a:latin typeface="Georgia"/>
                          <a:ea typeface="Georgia"/>
                          <a:cs typeface="Georgia"/>
                          <a:sym typeface="Georgia"/>
                        </a:rPr>
                        <a:t>A.7</a:t>
                      </a:r>
                      <a:r>
                        <a:rPr lang="en-US" sz="1000" b="1">
                          <a:latin typeface="Georgia"/>
                          <a:ea typeface="Georgia"/>
                          <a:cs typeface="Georgia"/>
                        </a:rPr>
                        <a:t> </a:t>
                      </a:r>
                      <a:r>
                        <a:rPr lang="en-US" sz="1000" b="1">
                          <a:latin typeface="Georgia"/>
                          <a:ea typeface="Georgia"/>
                          <a:cs typeface="Georgia"/>
                          <a:sym typeface="Georgia"/>
                        </a:rPr>
                        <a:t> The student will investigate and analyze linear and quadratic function families and their characteristics both algebraically and graphically, including</a:t>
                      </a:r>
                      <a:r>
                        <a:rPr lang="en-US" sz="1000" b="1">
                          <a:latin typeface="Georgia"/>
                          <a:ea typeface="Georgia"/>
                          <a:cs typeface="Georgia"/>
                        </a:rPr>
                        <a:t> </a:t>
                      </a:r>
                      <a:endParaRPr sz="1000" b="1">
                        <a:latin typeface="Georgia"/>
                        <a:ea typeface="Georgia"/>
                        <a:cs typeface="Georgia"/>
                        <a:sym typeface="Georgia"/>
                      </a:endParaRPr>
                    </a:p>
                    <a:p>
                      <a:pPr marL="400050" marR="0" lvl="0" indent="-120650" algn="l" rtl="0">
                        <a:lnSpc>
                          <a:spcPct val="100000"/>
                        </a:lnSpc>
                        <a:spcBef>
                          <a:spcPts val="0"/>
                        </a:spcBef>
                        <a:spcAft>
                          <a:spcPts val="0"/>
                        </a:spcAft>
                        <a:buSzPts val="1000"/>
                        <a:buFont typeface="Georgia"/>
                        <a:buAutoNum type="alphaLcParenR" startAt="5"/>
                      </a:pPr>
                      <a:r>
                        <a:rPr lang="en-US" sz="1000" b="1">
                          <a:latin typeface="Georgia"/>
                          <a:ea typeface="Georgia"/>
                          <a:cs typeface="Georgia"/>
                        </a:rPr>
                        <a:t> </a:t>
                      </a:r>
                      <a:r>
                        <a:rPr lang="en-US" sz="1000" b="1">
                          <a:latin typeface="Georgia"/>
                          <a:ea typeface="Georgia"/>
                          <a:cs typeface="Georgia"/>
                          <a:sym typeface="Georgia"/>
                        </a:rPr>
                        <a:t>values of a function for elements in its domain; and</a:t>
                      </a:r>
                      <a:r>
                        <a:rPr lang="en-US" sz="1000" b="1">
                          <a:latin typeface="Georgia"/>
                          <a:ea typeface="Georgia"/>
                          <a:cs typeface="Georgia"/>
                        </a:rPr>
                        <a:t> </a:t>
                      </a:r>
                      <a:endParaRPr sz="1000" b="1">
                        <a:latin typeface="Georgia"/>
                        <a:ea typeface="Georgia"/>
                        <a:cs typeface="Georgia"/>
                        <a:sym typeface="Georgia"/>
                      </a:endParaRPr>
                    </a:p>
                    <a:p>
                      <a:pPr marL="457200" marR="0" lvl="0" indent="-177800" algn="l" rtl="0">
                        <a:lnSpc>
                          <a:spcPct val="100000"/>
                        </a:lnSpc>
                        <a:spcBef>
                          <a:spcPts val="0"/>
                        </a:spcBef>
                        <a:spcAft>
                          <a:spcPts val="0"/>
                        </a:spcAft>
                        <a:buSzPts val="1000"/>
                        <a:buFont typeface="Georgia"/>
                        <a:buAutoNum type="alphaLcParenR" startAt="5"/>
                      </a:pPr>
                      <a:r>
                        <a:rPr lang="en-US" sz="1000" b="1">
                          <a:latin typeface="Georgia"/>
                          <a:ea typeface="Georgia"/>
                          <a:cs typeface="Georgia"/>
                          <a:sym typeface="Georgia"/>
                        </a:rPr>
                        <a:t>connections between and among multiple representations of functions using verbal descriptions, tables, equations, and graphs.</a:t>
                      </a:r>
                      <a:r>
                        <a:rPr lang="en-US" sz="1000" b="1">
                          <a:latin typeface="Georgia"/>
                          <a:ea typeface="Georgia"/>
                          <a:cs typeface="Georgia"/>
                        </a:rPr>
                        <a:t> </a:t>
                      </a:r>
                      <a:endParaRPr sz="1000">
                        <a:latin typeface="Georgia"/>
                        <a:ea typeface="Georgia"/>
                        <a:cs typeface="Georgia"/>
                        <a:sym typeface="Georgia"/>
                      </a:endParaRPr>
                    </a:p>
                    <a:p>
                      <a:pPr marL="342900" marR="0" lvl="0" indent="0" algn="l" rtl="0">
                        <a:lnSpc>
                          <a:spcPct val="100000"/>
                        </a:lnSpc>
                        <a:spcBef>
                          <a:spcPts val="0"/>
                        </a:spcBef>
                        <a:spcAft>
                          <a:spcPts val="0"/>
                        </a:spcAft>
                        <a:buNone/>
                      </a:pP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For any value, x, in the domain of f, determine f(x). (e)</a:t>
                      </a:r>
                      <a:r>
                        <a:rPr lang="en-US" sz="1000">
                          <a:latin typeface="Georgia"/>
                          <a:ea typeface="Georgia"/>
                          <a:cs typeface="Georgia"/>
                        </a:rPr>
                        <a:t>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Represent relations and functions using verbal descriptions, tables, equations, and graph. Given one representation, represent the relation in another form. (f)</a:t>
                      </a:r>
                      <a:r>
                        <a:rPr lang="en-US" sz="1000">
                          <a:latin typeface="Georgia"/>
                          <a:ea typeface="Georgia"/>
                          <a:cs typeface="Georgia"/>
                        </a:rPr>
                        <a:t> </a:t>
                      </a:r>
                      <a:endParaRPr sz="1000">
                        <a:latin typeface="Georgia"/>
                        <a:ea typeface="Georgia"/>
                        <a:cs typeface="Georgia"/>
                        <a:sym typeface="Georgia"/>
                      </a:endParaRPr>
                    </a:p>
                    <a:p>
                      <a:pPr marL="342900" marR="0" lvl="0" indent="-292100" algn="l" rtl="0">
                        <a:lnSpc>
                          <a:spcPct val="100000"/>
                        </a:lnSpc>
                        <a:spcBef>
                          <a:spcPts val="300"/>
                        </a:spcBef>
                        <a:spcAft>
                          <a:spcPts val="300"/>
                        </a:spcAft>
                        <a:buSzPts val="1000"/>
                        <a:buFont typeface="Georgia"/>
                        <a:buChar char="●"/>
                      </a:pPr>
                      <a:r>
                        <a:rPr lang="en-US" sz="1000">
                          <a:latin typeface="Georgia"/>
                          <a:ea typeface="Georgia"/>
                          <a:cs typeface="Georgia"/>
                          <a:sym typeface="Georgia"/>
                        </a:rPr>
                        <a:t>Investigate and analyze characteristics and multiple representations of functions with a graphing utility. (a, b, c, d, e, f)</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A.F.2 The student will investigate, analyze, and compare characteristics of functions, including quadratic, and </a:t>
                      </a:r>
                      <a:r>
                        <a:rPr lang="en-US" sz="1000" b="1">
                          <a:solidFill>
                            <a:srgbClr val="980000"/>
                          </a:solidFill>
                          <a:latin typeface="Georgia"/>
                          <a:ea typeface="Georgia"/>
                          <a:cs typeface="Georgia"/>
                          <a:sym typeface="Georgia"/>
                        </a:rPr>
                        <a:t>exponential functions,</a:t>
                      </a:r>
                      <a:r>
                        <a:rPr lang="en-US" sz="1000" b="1">
                          <a:solidFill>
                            <a:srgbClr val="202020"/>
                          </a:solidFill>
                          <a:latin typeface="Georgia"/>
                          <a:ea typeface="Georgia"/>
                          <a:cs typeface="Georgia"/>
                          <a:sym typeface="Georgia"/>
                        </a:rPr>
                        <a:t> and model quadratic and </a:t>
                      </a:r>
                      <a:r>
                        <a:rPr lang="en-US" sz="1000" b="1">
                          <a:solidFill>
                            <a:srgbClr val="980000"/>
                          </a:solidFill>
                          <a:latin typeface="Georgia"/>
                          <a:ea typeface="Georgia"/>
                          <a:cs typeface="Georgia"/>
                          <a:sym typeface="Georgia"/>
                        </a:rPr>
                        <a:t>exponential </a:t>
                      </a:r>
                      <a:r>
                        <a:rPr lang="en-US" sz="1000" b="1">
                          <a:latin typeface="Georgia"/>
                          <a:ea typeface="Georgia"/>
                          <a:cs typeface="Georgia"/>
                          <a:sym typeface="Georgia"/>
                        </a:rPr>
                        <a:t>relationships.</a:t>
                      </a:r>
                      <a:endParaRPr sz="1000" b="1">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startAt="5"/>
                      </a:pPr>
                      <a:r>
                        <a:rPr lang="en-US" sz="1000" b="1">
                          <a:solidFill>
                            <a:srgbClr val="980000"/>
                          </a:solidFill>
                          <a:latin typeface="Georgia"/>
                          <a:ea typeface="Georgia"/>
                          <a:cs typeface="Georgia"/>
                          <a:sym typeface="Georgia"/>
                        </a:rPr>
                        <a:t>Given an equation or graph of an exponential function in the form </a:t>
                      </a:r>
                      <a:r>
                        <a:rPr lang="en-US" sz="1000" b="1" i="1">
                          <a:solidFill>
                            <a:srgbClr val="980000"/>
                          </a:solidFill>
                          <a:latin typeface="Georgia"/>
                          <a:ea typeface="Georgia"/>
                          <a:cs typeface="Georgia"/>
                          <a:sym typeface="Georgia"/>
                        </a:rPr>
                        <a:t>y = </a:t>
                      </a:r>
                      <a:r>
                        <a:rPr lang="en-US" sz="1000" b="1" i="1" err="1">
                          <a:solidFill>
                            <a:srgbClr val="980000"/>
                          </a:solidFill>
                          <a:latin typeface="Georgia"/>
                          <a:ea typeface="Georgia"/>
                          <a:cs typeface="Georgia"/>
                          <a:sym typeface="Georgia"/>
                        </a:rPr>
                        <a:t>ab</a:t>
                      </a:r>
                      <a:r>
                        <a:rPr lang="en-US" sz="1000" b="1" i="1" baseline="30000" err="1">
                          <a:solidFill>
                            <a:srgbClr val="980000"/>
                          </a:solidFill>
                          <a:latin typeface="Georgia"/>
                          <a:ea typeface="Georgia"/>
                          <a:cs typeface="Georgia"/>
                          <a:sym typeface="Georgia"/>
                        </a:rPr>
                        <a:t>x</a:t>
                      </a:r>
                      <a:r>
                        <a:rPr lang="en-US" sz="1000" b="1" i="1">
                          <a:solidFill>
                            <a:srgbClr val="980000"/>
                          </a:solidFill>
                          <a:latin typeface="Georgia"/>
                          <a:ea typeface="Georgia"/>
                          <a:cs typeface="Georgia"/>
                          <a:sym typeface="Georgia"/>
                        </a:rPr>
                        <a:t> </a:t>
                      </a:r>
                      <a:r>
                        <a:rPr lang="en-US" sz="1000" b="1">
                          <a:solidFill>
                            <a:srgbClr val="980000"/>
                          </a:solidFill>
                          <a:latin typeface="Georgia"/>
                          <a:ea typeface="Georgia"/>
                          <a:cs typeface="Georgia"/>
                          <a:sym typeface="Georgia"/>
                        </a:rPr>
                        <a:t>(where </a:t>
                      </a:r>
                      <a:r>
                        <a:rPr lang="en-US" sz="1000" b="1" i="1">
                          <a:solidFill>
                            <a:srgbClr val="980000"/>
                          </a:solidFill>
                          <a:latin typeface="Georgia"/>
                          <a:ea typeface="Georgia"/>
                          <a:cs typeface="Georgia"/>
                          <a:sym typeface="Georgia"/>
                        </a:rPr>
                        <a:t>b </a:t>
                      </a:r>
                      <a:r>
                        <a:rPr lang="en-US" sz="1000" b="1">
                          <a:solidFill>
                            <a:srgbClr val="980000"/>
                          </a:solidFill>
                          <a:latin typeface="Georgia"/>
                          <a:ea typeface="Georgia"/>
                          <a:cs typeface="Georgia"/>
                          <a:sym typeface="Georgia"/>
                        </a:rPr>
                        <a:t>is limited to a natural number), interpret key characteristics, including y-intercepts and domain and range; interpret key characteristics as related to contextual situations, where applicable.</a:t>
                      </a:r>
                      <a:r>
                        <a:rPr lang="en-US" sz="1000" b="1">
                          <a:solidFill>
                            <a:srgbClr val="980000"/>
                          </a:solidFill>
                          <a:latin typeface="Georgia"/>
                          <a:ea typeface="Georgia"/>
                          <a:cs typeface="Georgia"/>
                        </a:rPr>
                        <a:t> </a:t>
                      </a:r>
                      <a:endParaRPr sz="1000" b="1">
                        <a:solidFill>
                          <a:srgbClr val="980000"/>
                        </a:solidFill>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startAt="5"/>
                      </a:pPr>
                      <a:r>
                        <a:rPr lang="en-US" sz="1000" b="1">
                          <a:solidFill>
                            <a:srgbClr val="980000"/>
                          </a:solidFill>
                          <a:latin typeface="Georgia"/>
                          <a:ea typeface="Georgia"/>
                          <a:cs typeface="Georgia"/>
                          <a:sym typeface="Georgia"/>
                        </a:rPr>
                        <a:t>Graph an exponential function, </a:t>
                      </a:r>
                      <a:r>
                        <a:rPr lang="en-US" sz="1000" b="1" i="1">
                          <a:solidFill>
                            <a:srgbClr val="980000"/>
                          </a:solidFill>
                          <a:latin typeface="Georgia"/>
                          <a:ea typeface="Georgia"/>
                          <a:cs typeface="Georgia"/>
                          <a:sym typeface="Georgia"/>
                        </a:rPr>
                        <a:t>f(x)</a:t>
                      </a:r>
                      <a:r>
                        <a:rPr lang="en-US" sz="1000" b="1">
                          <a:solidFill>
                            <a:srgbClr val="980000"/>
                          </a:solidFill>
                          <a:latin typeface="Georgia"/>
                          <a:ea typeface="Georgia"/>
                          <a:cs typeface="Georgia"/>
                          <a:sym typeface="Georgia"/>
                        </a:rPr>
                        <a:t>, in two variables using a variety of strategies, including transformations </a:t>
                      </a:r>
                      <a:r>
                        <a:rPr lang="en-US" sz="1000" b="1" i="1">
                          <a:solidFill>
                            <a:srgbClr val="980000"/>
                          </a:solidFill>
                          <a:latin typeface="Georgia"/>
                          <a:ea typeface="Georgia"/>
                          <a:cs typeface="Georgia"/>
                          <a:sym typeface="Georgia"/>
                        </a:rPr>
                        <a:t>f(x) + k </a:t>
                      </a:r>
                      <a:r>
                        <a:rPr lang="en-US" sz="1000" b="1">
                          <a:solidFill>
                            <a:srgbClr val="980000"/>
                          </a:solidFill>
                          <a:latin typeface="Georgia"/>
                          <a:ea typeface="Georgia"/>
                          <a:cs typeface="Georgia"/>
                          <a:sym typeface="Georgia"/>
                        </a:rPr>
                        <a:t>and </a:t>
                      </a:r>
                      <a:r>
                        <a:rPr lang="en-US" sz="1000" b="1" i="1" err="1">
                          <a:solidFill>
                            <a:srgbClr val="980000"/>
                          </a:solidFill>
                          <a:latin typeface="Georgia"/>
                          <a:ea typeface="Georgia"/>
                          <a:cs typeface="Georgia"/>
                          <a:sym typeface="Georgia"/>
                        </a:rPr>
                        <a:t>kf</a:t>
                      </a:r>
                      <a:r>
                        <a:rPr lang="en-US" sz="1000" b="1" i="1">
                          <a:solidFill>
                            <a:srgbClr val="980000"/>
                          </a:solidFill>
                          <a:latin typeface="Georgia"/>
                          <a:ea typeface="Georgia"/>
                          <a:cs typeface="Georgia"/>
                          <a:sym typeface="Georgia"/>
                        </a:rPr>
                        <a:t>(x), </a:t>
                      </a:r>
                      <a:r>
                        <a:rPr lang="en-US" sz="1000" b="1">
                          <a:solidFill>
                            <a:srgbClr val="980000"/>
                          </a:solidFill>
                          <a:latin typeface="Georgia"/>
                          <a:ea typeface="Georgia"/>
                          <a:cs typeface="Georgia"/>
                          <a:sym typeface="Georgia"/>
                        </a:rPr>
                        <a:t>where </a:t>
                      </a:r>
                      <a:r>
                        <a:rPr lang="en-US" sz="1000" b="1" i="1">
                          <a:solidFill>
                            <a:srgbClr val="980000"/>
                          </a:solidFill>
                          <a:latin typeface="Georgia"/>
                          <a:ea typeface="Georgia"/>
                          <a:cs typeface="Georgia"/>
                          <a:sym typeface="Georgia"/>
                        </a:rPr>
                        <a:t>k </a:t>
                      </a:r>
                      <a:r>
                        <a:rPr lang="en-US" sz="1000" b="1">
                          <a:solidFill>
                            <a:srgbClr val="980000"/>
                          </a:solidFill>
                          <a:latin typeface="Georgia"/>
                          <a:ea typeface="Georgia"/>
                          <a:cs typeface="Georgia"/>
                          <a:sym typeface="Georgia"/>
                        </a:rPr>
                        <a:t>is limited to rational values.</a:t>
                      </a:r>
                      <a:endParaRPr sz="1000" b="1">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5"/>
                      </a:pPr>
                      <a:r>
                        <a:rPr lang="en-US" sz="1000">
                          <a:latin typeface="Georgia"/>
                          <a:ea typeface="Georgia"/>
                          <a:cs typeface="Georgia"/>
                          <a:sym typeface="Georgia"/>
                        </a:rPr>
                        <a:t>For any value, x, in the domain of f, determine</a:t>
                      </a:r>
                      <a:r>
                        <a:rPr lang="en-US" sz="1000" i="1">
                          <a:latin typeface="Georgia"/>
                          <a:ea typeface="Georgia"/>
                          <a:cs typeface="Georgia"/>
                          <a:sym typeface="Georgia"/>
                        </a:rPr>
                        <a:t> f(x)</a:t>
                      </a:r>
                      <a:r>
                        <a:rPr lang="en-US" sz="1000">
                          <a:latin typeface="Georgia"/>
                          <a:ea typeface="Georgia"/>
                          <a:cs typeface="Georgia"/>
                          <a:sym typeface="Georgia"/>
                        </a:rPr>
                        <a:t> of a quadratic </a:t>
                      </a:r>
                      <a:r>
                        <a:rPr lang="en-US" sz="1000" b="1">
                          <a:solidFill>
                            <a:srgbClr val="980000"/>
                          </a:solidFill>
                          <a:latin typeface="Georgia"/>
                          <a:ea typeface="Georgia"/>
                          <a:cs typeface="Georgia"/>
                          <a:sym typeface="Georgia"/>
                        </a:rPr>
                        <a:t>or exponential function.</a:t>
                      </a:r>
                      <a:r>
                        <a:rPr lang="en-US" sz="1000">
                          <a:latin typeface="Georgia"/>
                          <a:ea typeface="Georgia"/>
                          <a:cs typeface="Georgia"/>
                          <a:sym typeface="Georgia"/>
                        </a:rPr>
                        <a:t> Determine </a:t>
                      </a:r>
                      <a:r>
                        <a:rPr lang="en-US" sz="1000" i="1">
                          <a:latin typeface="Georgia"/>
                          <a:ea typeface="Georgia"/>
                          <a:cs typeface="Georgia"/>
                          <a:sym typeface="Georgia"/>
                        </a:rPr>
                        <a:t>x </a:t>
                      </a:r>
                      <a:r>
                        <a:rPr lang="en-US" sz="1000">
                          <a:latin typeface="Georgia"/>
                          <a:ea typeface="Georgia"/>
                          <a:cs typeface="Georgia"/>
                          <a:sym typeface="Georgia"/>
                        </a:rPr>
                        <a:t>given any value </a:t>
                      </a:r>
                      <a:r>
                        <a:rPr lang="en-US" sz="1000" i="1">
                          <a:latin typeface="Georgia"/>
                          <a:ea typeface="Georgia"/>
                          <a:cs typeface="Georgia"/>
                          <a:sym typeface="Georgia"/>
                        </a:rPr>
                        <a:t>f(x)</a:t>
                      </a:r>
                      <a:r>
                        <a:rPr lang="en-US" sz="1000">
                          <a:latin typeface="Georgia"/>
                          <a:ea typeface="Georgia"/>
                          <a:cs typeface="Georgia"/>
                          <a:sym typeface="Georgia"/>
                        </a:rPr>
                        <a:t> in the range of </a:t>
                      </a:r>
                      <a:r>
                        <a:rPr lang="en-US" sz="1000" i="1">
                          <a:latin typeface="Georgia"/>
                          <a:ea typeface="Georgia"/>
                          <a:cs typeface="Georgia"/>
                          <a:sym typeface="Georgia"/>
                        </a:rPr>
                        <a:t>f </a:t>
                      </a:r>
                      <a:r>
                        <a:rPr lang="en-US" sz="1000">
                          <a:latin typeface="Georgia"/>
                          <a:ea typeface="Georgia"/>
                          <a:cs typeface="Georgia"/>
                          <a:sym typeface="Georgia"/>
                        </a:rPr>
                        <a:t>of a quadratic function. Explain the meaning of </a:t>
                      </a:r>
                      <a:r>
                        <a:rPr lang="en-US" sz="1000" i="1">
                          <a:latin typeface="Georgia"/>
                          <a:ea typeface="Georgia"/>
                          <a:cs typeface="Georgia"/>
                          <a:sym typeface="Georgia"/>
                        </a:rPr>
                        <a:t>x </a:t>
                      </a:r>
                      <a:r>
                        <a:rPr lang="en-US" sz="1000">
                          <a:latin typeface="Georgia"/>
                          <a:ea typeface="Georgia"/>
                          <a:cs typeface="Georgia"/>
                          <a:sym typeface="Georgia"/>
                        </a:rPr>
                        <a:t>and </a:t>
                      </a:r>
                      <a:r>
                        <a:rPr lang="en-US" sz="1000" i="1">
                          <a:latin typeface="Georgia"/>
                          <a:ea typeface="Georgia"/>
                          <a:cs typeface="Georgia"/>
                          <a:sym typeface="Georgia"/>
                        </a:rPr>
                        <a:t>f(x) </a:t>
                      </a:r>
                      <a:r>
                        <a:rPr lang="en-US" sz="1000">
                          <a:latin typeface="Georgia"/>
                          <a:ea typeface="Georgia"/>
                          <a:cs typeface="Georgia"/>
                          <a:sym typeface="Georgia"/>
                        </a:rPr>
                        <a:t>in context.</a:t>
                      </a:r>
                      <a:r>
                        <a:rPr lang="en-US" sz="1000">
                          <a:latin typeface="Georgia"/>
                          <a:ea typeface="Georgia"/>
                          <a:cs typeface="Georgia"/>
                        </a:rPr>
                        <a:t> </a:t>
                      </a:r>
                      <a:endParaRPr sz="100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startAt="5"/>
                      </a:pP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7"/>
                            </a:ext>
                          </a:extLst>
                        </a:rPr>
                        <a:t>Compare and contrast the key characteristics of linear functions (</a:t>
                      </a:r>
                      <a:r>
                        <a:rPr lang="en-US" sz="1000" i="1">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8"/>
                            </a:ext>
                          </a:extLst>
                        </a:rPr>
                        <a:t>f(x) = x</a:t>
                      </a: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9"/>
                            </a:ext>
                          </a:extLst>
                        </a:rPr>
                        <a:t>), quadratic functions (</a:t>
                      </a:r>
                      <a:r>
                        <a:rPr lang="en-US" sz="1000" i="1">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0"/>
                            </a:ext>
                          </a:extLst>
                        </a:rPr>
                        <a:t>f(x) = x</a:t>
                      </a:r>
                      <a:r>
                        <a:rPr lang="en-US" sz="1000" i="1" baseline="30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1"/>
                            </a:ext>
                          </a:extLst>
                        </a:rPr>
                        <a:t>2</a:t>
                      </a:r>
                      <a:r>
                        <a:rPr lang="en-US" sz="1000" i="1">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2"/>
                            </a:ext>
                          </a:extLst>
                        </a:rPr>
                        <a:t> </a:t>
                      </a: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3"/>
                            </a:ext>
                          </a:extLst>
                        </a:rPr>
                        <a:t>), </a:t>
                      </a:r>
                      <a:r>
                        <a:rPr lang="en-US" sz="1000" b="1">
                          <a:solidFill>
                            <a:srgbClr val="98000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4"/>
                            </a:ext>
                          </a:extLst>
                        </a:rPr>
                        <a:t>and exponential functions (</a:t>
                      </a:r>
                      <a:r>
                        <a:rPr lang="en-US" sz="1000" b="1" i="1">
                          <a:solidFill>
                            <a:srgbClr val="98000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5"/>
                            </a:ext>
                          </a:extLst>
                        </a:rPr>
                        <a:t>f(x) = b</a:t>
                      </a:r>
                      <a:r>
                        <a:rPr lang="en-US" sz="1000" b="1" i="1" baseline="30000">
                          <a:solidFill>
                            <a:srgbClr val="98000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6"/>
                            </a:ext>
                          </a:extLst>
                        </a:rPr>
                        <a:t>x</a:t>
                      </a:r>
                      <a:r>
                        <a:rPr lang="en-US" sz="1000" b="1">
                          <a:solidFill>
                            <a:srgbClr val="98000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7"/>
                            </a:ext>
                          </a:extLst>
                        </a:rPr>
                        <a:t> )</a:t>
                      </a: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8"/>
                            </a:ext>
                          </a:extLst>
                        </a:rPr>
                        <a:t> using tables and graphs.</a:t>
                      </a:r>
                      <a:r>
                        <a:rPr lang="en-US" sz="1000">
                          <a:latin typeface="Georgia"/>
                          <a:ea typeface="Georgia"/>
                          <a:cs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8"/>
                            </a:ext>
                          </a:extLst>
                        </a:rPr>
                        <a:t> </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677" name="Google Shape;677;g27acffa4157_0_62"/>
          <p:cNvSpPr txBox="1"/>
          <p:nvPr/>
        </p:nvSpPr>
        <p:spPr>
          <a:xfrm>
            <a:off x="0" y="4443637"/>
            <a:ext cx="9144000" cy="944213"/>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In the 2016 A.7 standard it covers linear and quadratic function families.  Non-linear functions (including exponential functions) are now in A.F.2.  </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The linear portions of A.7 are in A.F.1.</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A.F.2e,f - Students will analyze and graph exponential functions in addition to linear and quadratic functions.</a:t>
            </a:r>
            <a:endParaRPr sz="1000">
              <a:solidFill>
                <a:schemeClr val="lt1"/>
              </a:solidFill>
              <a:latin typeface="Georgia"/>
              <a:ea typeface="Georgia"/>
              <a:cs typeface="Georgia"/>
              <a:sym typeface="Georgia"/>
            </a:endParaRPr>
          </a:p>
        </p:txBody>
      </p:sp>
      <p:pic>
        <p:nvPicPr>
          <p:cNvPr id="678" name="Google Shape;678;g27acffa4157_0_6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652211" y="2141621"/>
            <a:ext cx="464553" cy="333876"/>
          </a:xfrm>
          <a:prstGeom prst="rect">
            <a:avLst/>
          </a:prstGeom>
          <a:noFill/>
          <a:ln>
            <a:noFill/>
          </a:ln>
        </p:spPr>
      </p:pic>
      <p:pic>
        <p:nvPicPr>
          <p:cNvPr id="4" name="Audio 3" descr="Audio icon">
            <a:hlinkClick r:id="" action="ppaction://media"/>
            <a:extLst>
              <a:ext uri="{FF2B5EF4-FFF2-40B4-BE49-F238E27FC236}">
                <a16:creationId xmlns:a16="http://schemas.microsoft.com/office/drawing/2014/main" id="{A706E19B-1E99-5471-C7A3-99370E540AB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9103"/>
    </mc:Choice>
    <mc:Fallback xmlns="">
      <p:transition spd="slow" advTm="79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27acffa4157_0_22"/>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Clr>
                <a:schemeClr val="lt1"/>
              </a:buClr>
              <a:buSzPts val="3240"/>
              <a:buFont typeface="Georgia"/>
              <a:buNone/>
            </a:pPr>
            <a:r>
              <a:rPr lang="en-US" sz="2840"/>
              <a:t>Standard A.8 (2016) - Deleted (2023)</a:t>
            </a:r>
            <a:endParaRPr sz="2840"/>
          </a:p>
        </p:txBody>
      </p:sp>
      <p:graphicFrame>
        <p:nvGraphicFramePr>
          <p:cNvPr id="684" name="Google Shape;684;g27acffa4157_0_22"/>
          <p:cNvGraphicFramePr/>
          <p:nvPr>
            <p:extLst>
              <p:ext uri="{D42A27DB-BD31-4B8C-83A1-F6EECF244321}">
                <p14:modId xmlns:p14="http://schemas.microsoft.com/office/powerpoint/2010/main" val="1499119417"/>
              </p:ext>
            </p:extLst>
          </p:nvPr>
        </p:nvGraphicFramePr>
        <p:xfrm>
          <a:off x="273050" y="693100"/>
          <a:ext cx="8597900" cy="321640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182880" marR="0" lvl="0" indent="-182880" algn="l" rtl="0">
                        <a:lnSpc>
                          <a:spcPct val="100000"/>
                        </a:lnSpc>
                        <a:spcBef>
                          <a:spcPts val="0"/>
                        </a:spcBef>
                        <a:spcAft>
                          <a:spcPts val="0"/>
                        </a:spcAft>
                        <a:buNone/>
                      </a:pPr>
                      <a:r>
                        <a:rPr lang="en-US" sz="1000" b="1">
                          <a:latin typeface="Georgia"/>
                          <a:ea typeface="Georgia"/>
                          <a:cs typeface="Georgia"/>
                          <a:sym typeface="Georgia"/>
                        </a:rPr>
                        <a:t>A.8 The student, given a data set or practical situation, will analyze a relation to determine whether a direct or inverse variation exists, and represent a direct variation algebraically and graphically and an inverse variation algebraically.</a:t>
                      </a:r>
                      <a:endParaRPr sz="1000" b="1">
                        <a:latin typeface="Georgia"/>
                        <a:ea typeface="Georgia"/>
                        <a:cs typeface="Georgia"/>
                        <a:sym typeface="Georgia"/>
                      </a:endParaRPr>
                    </a:p>
                    <a:p>
                      <a:pPr marL="342900" marR="0" lvl="0" indent="0" algn="l" rtl="0">
                        <a:lnSpc>
                          <a:spcPct val="100000"/>
                        </a:lnSpc>
                        <a:spcBef>
                          <a:spcPts val="0"/>
                        </a:spcBef>
                        <a:spcAft>
                          <a:spcPts val="0"/>
                        </a:spcAft>
                        <a:buNone/>
                      </a:pP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Given a data set or practical situation, determine whether a direct variation exists.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Given a data set or practical situation, determine whether an inverse variation exists.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Given a data set or practical situation, write an equation for a direct variation.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Given a data set or practical situation, write an equation for an inverse variation.  </a:t>
                      </a:r>
                      <a:endParaRPr sz="1000">
                        <a:latin typeface="Georgia"/>
                        <a:ea typeface="Georgia"/>
                        <a:cs typeface="Georgia"/>
                        <a:sym typeface="Georgia"/>
                      </a:endParaRPr>
                    </a:p>
                    <a:p>
                      <a:pPr marL="342900" marR="0" lvl="0" indent="-292100" algn="l" rtl="0">
                        <a:lnSpc>
                          <a:spcPct val="100000"/>
                        </a:lnSpc>
                        <a:spcBef>
                          <a:spcPts val="300"/>
                        </a:spcBef>
                        <a:spcAft>
                          <a:spcPts val="300"/>
                        </a:spcAft>
                        <a:buSzPts val="1000"/>
                        <a:buFont typeface="Georgia"/>
                        <a:buChar char="●"/>
                      </a:pPr>
                      <a:r>
                        <a:rPr lang="en-US" sz="1000">
                          <a:latin typeface="Georgia"/>
                          <a:ea typeface="Georgia"/>
                          <a:cs typeface="Georgia"/>
                          <a:sym typeface="Georgia"/>
                        </a:rPr>
                        <a:t>Given a data set or practical situation, graph an equation representing a direct variation. </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lvl="0"/>
                      <a:r>
                        <a:rPr lang="en-US" sz="1000" b="1" i="0" u="none" strike="noStrike" cap="none">
                          <a:solidFill>
                            <a:srgbClr val="C00000"/>
                          </a:solidFill>
                          <a:effectLst/>
                          <a:latin typeface="Georgia" panose="02040502050405020303" pitchFamily="18" charset="0"/>
                          <a:ea typeface="Arial"/>
                          <a:cs typeface="Arial"/>
                          <a:sym typeface="Arial"/>
                        </a:rPr>
                        <a:t>[Direct variation is included in Grade 7]</a:t>
                      </a:r>
                    </a:p>
                    <a:p>
                      <a:r>
                        <a:rPr lang="en-US" sz="1000" b="1" i="0" u="none" strike="noStrike" cap="none">
                          <a:solidFill>
                            <a:srgbClr val="C00000"/>
                          </a:solidFill>
                          <a:effectLst/>
                          <a:latin typeface="Georgia" panose="02040502050405020303" pitchFamily="18" charset="0"/>
                          <a:ea typeface="Arial"/>
                          <a:cs typeface="Arial"/>
                          <a:sym typeface="Arial"/>
                        </a:rPr>
                        <a:t>[Both direct and inverse variation are included in Algebra 2]</a:t>
                      </a:r>
                      <a:endParaRPr sz="1000" b="1">
                        <a:solidFill>
                          <a:srgbClr val="C00000"/>
                        </a:solidFill>
                        <a:latin typeface="Georgia" panose="02040502050405020303" pitchFamily="18" charset="0"/>
                        <a:ea typeface="Times New Roman"/>
                        <a:cs typeface="Times New Roman"/>
                        <a:sym typeface="Times New Roman"/>
                      </a:endParaRPr>
                    </a:p>
                    <a:p>
                      <a:pPr marL="342900" lvl="0" indent="0" algn="l" rtl="0">
                        <a:lnSpc>
                          <a:spcPct val="107916"/>
                        </a:lnSpc>
                        <a:spcBef>
                          <a:spcPts val="0"/>
                        </a:spcBef>
                        <a:spcAft>
                          <a:spcPts val="0"/>
                        </a:spcAft>
                        <a:buNone/>
                      </a:pPr>
                      <a:endParaRPr sz="1200">
                        <a:latin typeface="Times New Roman"/>
                        <a:ea typeface="Times New Roman"/>
                        <a:cs typeface="Times New Roman"/>
                        <a:sym typeface="Times New Roman"/>
                      </a:endParaRPr>
                    </a:p>
                    <a:p>
                      <a:pPr marL="342900" lvl="0" indent="0" algn="l" rtl="0">
                        <a:lnSpc>
                          <a:spcPct val="107916"/>
                        </a:lnSpc>
                        <a:spcBef>
                          <a:spcPts val="0"/>
                        </a:spcBef>
                        <a:spcAft>
                          <a:spcPts val="0"/>
                        </a:spcAft>
                        <a:buNone/>
                      </a:pPr>
                      <a:r>
                        <a:rPr lang="en-US" sz="1200" b="1">
                          <a:solidFill>
                            <a:srgbClr val="820000"/>
                          </a:solidFill>
                          <a:latin typeface="Times New Roman"/>
                          <a:ea typeface="Times New Roman"/>
                          <a:cs typeface="Times New Roman"/>
                          <a:sym typeface="Times New Roman"/>
                        </a:rPr>
                        <a:t> </a:t>
                      </a:r>
                      <a:endParaRPr sz="1000" b="1">
                        <a:solidFill>
                          <a:srgbClr val="98000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685" name="Google Shape;685;g27acffa4157_0_22"/>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70"/>
                  </a:ext>
                </a:extLst>
              </a:rPr>
              <a:t>2016 SOL A.8 has been removed from the Algebra 1 standards.  Direct variation is included in 7.PFA.1 and Inverse Variation is included in A2.F.1d</a:t>
            </a:r>
            <a:endParaRPr lang="en-US" sz="1000">
              <a:solidFill>
                <a:schemeClr val="lt1"/>
              </a:solidFill>
              <a:latin typeface="Georgia"/>
              <a:ea typeface="Georgia"/>
              <a:cs typeface="Georgia"/>
              <a:sym typeface="Georgia"/>
            </a:endParaRPr>
          </a:p>
        </p:txBody>
      </p:sp>
      <p:pic>
        <p:nvPicPr>
          <p:cNvPr id="4" name="Audio 3" descr="Audio icon">
            <a:hlinkClick r:id="" action="ppaction://media"/>
            <a:extLst>
              <a:ext uri="{FF2B5EF4-FFF2-40B4-BE49-F238E27FC236}">
                <a16:creationId xmlns:a16="http://schemas.microsoft.com/office/drawing/2014/main" id="{843CA919-1E4A-2E13-E406-F36BCE50A83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4993"/>
    </mc:Choice>
    <mc:Fallback xmlns="">
      <p:transition spd="slow" advTm="34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g1e5fa75be59_0_30"/>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Statistics</a:t>
            </a:r>
            <a:endParaRPr b="1"/>
          </a:p>
        </p:txBody>
      </p:sp>
      <p:pic>
        <p:nvPicPr>
          <p:cNvPr id="14" name="Audio 13" descr="Audio icon">
            <a:hlinkClick r:id="" action="ppaction://media"/>
            <a:extLst>
              <a:ext uri="{FF2B5EF4-FFF2-40B4-BE49-F238E27FC236}">
                <a16:creationId xmlns:a16="http://schemas.microsoft.com/office/drawing/2014/main" id="{C9420105-3E8A-14E7-15E3-D73DB0C21F1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7558"/>
    </mc:Choice>
    <mc:Fallback xmlns="">
      <p:transition spd="slow" advTm="37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27acffa4157_0_16"/>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Clr>
                <a:schemeClr val="lt1"/>
              </a:buClr>
              <a:buSzPts val="3240"/>
              <a:buFont typeface="Georgia"/>
              <a:buNone/>
            </a:pPr>
            <a:r>
              <a:rPr lang="en-US" sz="2840"/>
              <a:t>Standard A.9 (2016) - Standard A.ST.1 (2023)</a:t>
            </a:r>
            <a:endParaRPr sz="2840"/>
          </a:p>
        </p:txBody>
      </p:sp>
      <p:graphicFrame>
        <p:nvGraphicFramePr>
          <p:cNvPr id="696" name="Google Shape;696;g27acffa4157_0_16"/>
          <p:cNvGraphicFramePr/>
          <p:nvPr>
            <p:extLst>
              <p:ext uri="{D42A27DB-BD31-4B8C-83A1-F6EECF244321}">
                <p14:modId xmlns:p14="http://schemas.microsoft.com/office/powerpoint/2010/main" val="3387409190"/>
              </p:ext>
            </p:extLst>
          </p:nvPr>
        </p:nvGraphicFramePr>
        <p:xfrm>
          <a:off x="273050" y="693100"/>
          <a:ext cx="8597900" cy="371930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182880" marR="0" lvl="0" indent="-182880" algn="l" rtl="0">
                        <a:lnSpc>
                          <a:spcPct val="100000"/>
                        </a:lnSpc>
                        <a:spcBef>
                          <a:spcPts val="0"/>
                        </a:spcBef>
                        <a:spcAft>
                          <a:spcPts val="0"/>
                        </a:spcAft>
                        <a:buNone/>
                      </a:pPr>
                      <a:r>
                        <a:rPr lang="en-US" sz="1000" b="1">
                          <a:latin typeface="Georgia"/>
                          <a:ea typeface="Georgia"/>
                          <a:cs typeface="Georgia"/>
                          <a:sym typeface="Georgia"/>
                        </a:rPr>
                        <a:t>A.9 The student will collect and analyze data, determine the equation of the curve of best fit in order to make predictions, and solve practical problems, using mathematical models of linear and quadratic functions.</a:t>
                      </a:r>
                      <a:endParaRPr sz="1000" b="1">
                        <a:latin typeface="Georgia"/>
                        <a:ea typeface="Georgia"/>
                        <a:cs typeface="Georgia"/>
                        <a:sym typeface="Georgia"/>
                      </a:endParaRPr>
                    </a:p>
                    <a:p>
                      <a:pPr marL="342900" marR="0" lvl="0" indent="0" algn="l" rtl="0">
                        <a:lnSpc>
                          <a:spcPct val="100000"/>
                        </a:lnSpc>
                        <a:spcBef>
                          <a:spcPts val="0"/>
                        </a:spcBef>
                        <a:spcAft>
                          <a:spcPts val="0"/>
                        </a:spcAft>
                        <a:buNone/>
                      </a:pP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Determine an equation of a curve of best fit, using a graphing utility, given a set of no more than twenty data points in a table, a graph, or a practical situation.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Make predictions, using data, scatterplots, or the equation of the curve of best fit.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Solve practical problems involving an equation of the curve of best fit.  </a:t>
                      </a:r>
                      <a:endParaRPr sz="1000">
                        <a:latin typeface="Georgia"/>
                        <a:ea typeface="Georgia"/>
                        <a:cs typeface="Georgia"/>
                        <a:sym typeface="Georgia"/>
                      </a:endParaRPr>
                    </a:p>
                    <a:p>
                      <a:pPr marL="342900" marR="0" lvl="0" indent="-292100" algn="l" rtl="0">
                        <a:lnSpc>
                          <a:spcPct val="100000"/>
                        </a:lnSpc>
                        <a:spcBef>
                          <a:spcPts val="300"/>
                        </a:spcBef>
                        <a:spcAft>
                          <a:spcPts val="300"/>
                        </a:spcAft>
                        <a:buSzPts val="1000"/>
                        <a:buFont typeface="Georgia"/>
                        <a:buChar char="●"/>
                      </a:pPr>
                      <a:r>
                        <a:rPr lang="en-US" sz="1000">
                          <a:latin typeface="Georgia"/>
                          <a:ea typeface="Georgia"/>
                          <a:cs typeface="Georgia"/>
                          <a:sym typeface="Georgia"/>
                        </a:rPr>
                        <a:t>Evaluate the reasonableness of a mathematical model of a practical situation.</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A.ST.1  The student will apply the data cycle (formulate questions; collect or acquire data; organize and represent data; and analyze data and communicate results) with a focus on representing </a:t>
                      </a:r>
                      <a:r>
                        <a:rPr lang="en-US" sz="1000" b="1">
                          <a:solidFill>
                            <a:srgbClr val="980000"/>
                          </a:solidFill>
                          <a:latin typeface="Georgia"/>
                          <a:ea typeface="Georgia"/>
                          <a:cs typeface="Georgia"/>
                          <a:sym typeface="Georgia"/>
                        </a:rPr>
                        <a:t>bivariate data</a:t>
                      </a:r>
                      <a:r>
                        <a:rPr lang="en-US" sz="1000" b="1">
                          <a:solidFill>
                            <a:srgbClr val="202020"/>
                          </a:solidFill>
                          <a:latin typeface="Georgia"/>
                          <a:ea typeface="Georgia"/>
                          <a:cs typeface="Georgia"/>
                          <a:sym typeface="Georgia"/>
                        </a:rPr>
                        <a:t> in scatterplots and determining the curve of best fit using linear and quadratic functions.</a:t>
                      </a:r>
                      <a:endParaRPr sz="1000" b="1">
                        <a:solidFill>
                          <a:srgbClr val="202020"/>
                        </a:solidFill>
                        <a:latin typeface="Georgia"/>
                        <a:ea typeface="Georgia"/>
                        <a:cs typeface="Georgia"/>
                        <a:sym typeface="Georgia"/>
                      </a:endParaRPr>
                    </a:p>
                    <a:p>
                      <a:pPr marL="567055" lvl="0" indent="-56705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b="1">
                          <a:solidFill>
                            <a:srgbClr val="980000"/>
                          </a:solidFill>
                          <a:latin typeface="Georgia"/>
                          <a:ea typeface="Georgia"/>
                          <a:cs typeface="Georgia"/>
                          <a:sym typeface="Georgia"/>
                        </a:rPr>
                        <a:t>Formulate investigative questions that require the collection or acquisition of bivariate data. </a:t>
                      </a:r>
                      <a:endParaRPr sz="1000" b="1">
                        <a:solidFill>
                          <a:srgbClr val="980000"/>
                        </a:solidFill>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b="1">
                          <a:solidFill>
                            <a:srgbClr val="980000"/>
                          </a:solidFill>
                          <a:latin typeface="Georgia"/>
                          <a:ea typeface="Georgia"/>
                          <a:cs typeface="Georgia"/>
                          <a:sym typeface="Georgia"/>
                        </a:rPr>
                        <a:t>Determine what variables could be used to explain a given contextual problem or situation or answer investigative questions. </a:t>
                      </a:r>
                      <a:endParaRPr sz="1000" b="1">
                        <a:solidFill>
                          <a:srgbClr val="980000"/>
                        </a:solidFill>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b="1">
                          <a:solidFill>
                            <a:srgbClr val="980000"/>
                          </a:solidFill>
                          <a:latin typeface="Georgia"/>
                          <a:ea typeface="Georgia"/>
                          <a:cs typeface="Georgia"/>
                          <a:sym typeface="Georgia"/>
                        </a:rPr>
                        <a:t>Determine an appropriate method to collect a representative sample, which could include a simple random sample, to answer an investigative question. </a:t>
                      </a:r>
                      <a:endParaRPr sz="1000" b="1">
                        <a:solidFill>
                          <a:srgbClr val="980000"/>
                        </a:solidFill>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a:latin typeface="Georgia"/>
                          <a:ea typeface="Georgia"/>
                          <a:cs typeface="Georgia"/>
                          <a:sym typeface="Georgia"/>
                        </a:rPr>
                        <a:t>Given a table of ordered pairs or a scatterplot representing no more than </a:t>
                      </a:r>
                      <a:r>
                        <a:rPr lang="en-US" sz="1000" b="1">
                          <a:solidFill>
                            <a:srgbClr val="980000"/>
                          </a:solidFill>
                          <a:latin typeface="Georgia"/>
                          <a:ea typeface="Georgia"/>
                          <a:cs typeface="Georgia"/>
                          <a:sym typeface="Georgia"/>
                        </a:rPr>
                        <a:t>30 data points</a:t>
                      </a:r>
                      <a:r>
                        <a:rPr lang="en-US" sz="1000">
                          <a:latin typeface="Georgia"/>
                          <a:ea typeface="Georgia"/>
                          <a:cs typeface="Georgia"/>
                          <a:sym typeface="Georgia"/>
                        </a:rPr>
                        <a:t>, </a:t>
                      </a:r>
                      <a:r>
                        <a:rPr lang="en-US" sz="1000" b="1">
                          <a:solidFill>
                            <a:srgbClr val="980000"/>
                          </a:solidFill>
                          <a:latin typeface="Georgia"/>
                          <a:ea typeface="Georgia"/>
                          <a:cs typeface="Georgia"/>
                          <a:sym typeface="Georgia"/>
                        </a:rPr>
                        <a:t>use available technology to determine whether a linear or quadratic function would represent the relationship,</a:t>
                      </a:r>
                      <a:r>
                        <a:rPr lang="en-US" sz="1000">
                          <a:latin typeface="Georgia"/>
                          <a:ea typeface="Georgia"/>
                          <a:cs typeface="Georgia"/>
                          <a:sym typeface="Georgia"/>
                        </a:rPr>
                        <a:t> and if so, determine the equation of the curve of best fit. </a:t>
                      </a:r>
                      <a:endParaRPr sz="1000" b="1">
                        <a:solidFill>
                          <a:srgbClr val="98000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697" name="Google Shape;697;g27acffa4157_0_16"/>
          <p:cNvSpPr txBox="1"/>
          <p:nvPr/>
        </p:nvSpPr>
        <p:spPr>
          <a:xfrm>
            <a:off x="0" y="4460024"/>
            <a:ext cx="9144000" cy="683476"/>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Students are expected to use data cycle (emphasized K-12) to analyze information beyond just an application.  </a:t>
            </a:r>
            <a:endParaRPr sz="1000">
              <a:solidFill>
                <a:schemeClr val="lt1"/>
              </a:solidFill>
              <a:latin typeface="Georgia"/>
              <a:ea typeface="Georgia"/>
              <a:cs typeface="Georgia"/>
              <a:sym typeface="Georgia"/>
            </a:endParaRPr>
          </a:p>
        </p:txBody>
      </p:sp>
      <p:pic>
        <p:nvPicPr>
          <p:cNvPr id="698" name="Google Shape;698;g27acffa4157_0_1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432299" y="2222621"/>
            <a:ext cx="489284" cy="373982"/>
          </a:xfrm>
          <a:prstGeom prst="rect">
            <a:avLst/>
          </a:prstGeom>
          <a:noFill/>
          <a:ln>
            <a:noFill/>
          </a:ln>
        </p:spPr>
      </p:pic>
      <p:pic>
        <p:nvPicPr>
          <p:cNvPr id="2" name="Google Shape;698;g27acffa4157_0_16">
            <a:extLst>
              <a:ext uri="{FF2B5EF4-FFF2-40B4-BE49-F238E27FC236}">
                <a16:creationId xmlns:a16="http://schemas.microsoft.com/office/drawing/2014/main" id="{075C18C1-B058-BEA5-621D-0AEEF8042397}"/>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626308" y="3130519"/>
            <a:ext cx="489284" cy="373982"/>
          </a:xfrm>
          <a:prstGeom prst="rect">
            <a:avLst/>
          </a:prstGeom>
          <a:noFill/>
          <a:ln>
            <a:noFill/>
          </a:ln>
        </p:spPr>
      </p:pic>
      <p:pic>
        <p:nvPicPr>
          <p:cNvPr id="4" name="Google Shape;698;g27acffa4157_0_16">
            <a:extLst>
              <a:ext uri="{FF2B5EF4-FFF2-40B4-BE49-F238E27FC236}">
                <a16:creationId xmlns:a16="http://schemas.microsoft.com/office/drawing/2014/main" id="{0BC6E374-82C7-230B-9F59-928E37F0BBCD}"/>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432299" y="2685503"/>
            <a:ext cx="489284" cy="373982"/>
          </a:xfrm>
          <a:prstGeom prst="rect">
            <a:avLst/>
          </a:prstGeom>
          <a:noFill/>
          <a:ln>
            <a:noFill/>
          </a:ln>
        </p:spPr>
      </p:pic>
      <p:pic>
        <p:nvPicPr>
          <p:cNvPr id="14" name="Audio 13">
            <a:hlinkClick r:id="" action="ppaction://media"/>
            <a:extLst>
              <a:ext uri="{FF2B5EF4-FFF2-40B4-BE49-F238E27FC236}">
                <a16:creationId xmlns:a16="http://schemas.microsoft.com/office/drawing/2014/main" id="{0A9953B1-DF36-65E2-BF2C-C499D019AA4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pic>
        <p:nvPicPr>
          <p:cNvPr id="15" name="Audio 14">
            <a:hlinkClick r:id="" action="ppaction://media"/>
            <a:extLst>
              <a:ext uri="{FF2B5EF4-FFF2-40B4-BE49-F238E27FC236}">
                <a16:creationId xmlns:a16="http://schemas.microsoft.com/office/drawing/2014/main" id="{E0135BE7-C7DE-105E-A263-A7FB58AF8F9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3708"/>
    </mc:Choice>
    <mc:Fallback>
      <p:transition spd="slow" advTm="93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4"/>
                </p:tgtEl>
              </p:cMediaNode>
            </p:audio>
            <p:audio isNarration="1">
              <p:cMediaNode vol="80000" showWhenStopped="0">
                <p:cTn id="11" fill="hold" display="0">
                  <p:stCondLst>
                    <p:cond delay="indefinite"/>
                  </p:stCondLst>
                  <p:endCondLst>
                    <p:cond evt="onStopAudio" delay="0">
                      <p:tgtEl>
                        <p:sldTgt/>
                      </p:tgtEl>
                    </p:cond>
                  </p:endCondLst>
                </p:cTn>
                <p:tgtEl>
                  <p:spTgt spid="1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27acffa4157_0_32"/>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marR="0" lvl="0" indent="114300" algn="ctr" rtl="0">
              <a:lnSpc>
                <a:spcPct val="90000"/>
              </a:lnSpc>
              <a:spcBef>
                <a:spcPts val="0"/>
              </a:spcBef>
              <a:spcAft>
                <a:spcPts val="0"/>
              </a:spcAft>
              <a:buClr>
                <a:schemeClr val="lt1"/>
              </a:buClr>
              <a:buSzPts val="3240"/>
              <a:buFont typeface="Georgia"/>
              <a:buNone/>
            </a:pPr>
            <a:r>
              <a:rPr lang="en-US" sz="2840"/>
              <a:t>Standard A.9 (2016) - Standard A.ST.1 (2023)</a:t>
            </a:r>
            <a:endParaRPr sz="2840"/>
          </a:p>
        </p:txBody>
      </p:sp>
      <p:graphicFrame>
        <p:nvGraphicFramePr>
          <p:cNvPr id="706" name="Google Shape;706;g27acffa4157_0_32"/>
          <p:cNvGraphicFramePr/>
          <p:nvPr>
            <p:extLst>
              <p:ext uri="{D42A27DB-BD31-4B8C-83A1-F6EECF244321}">
                <p14:modId xmlns:p14="http://schemas.microsoft.com/office/powerpoint/2010/main" val="698252332"/>
              </p:ext>
            </p:extLst>
          </p:nvPr>
        </p:nvGraphicFramePr>
        <p:xfrm>
          <a:off x="273050" y="693100"/>
          <a:ext cx="8597900" cy="3909800"/>
        </p:xfrm>
        <a:graphic>
          <a:graphicData uri="http://schemas.openxmlformats.org/drawingml/2006/table">
            <a:tbl>
              <a:tblPr firstRow="1">
                <a:noFill/>
                <a:tableStyleId>{D7BF66B5-998F-4DC4-BC9E-CD26CAECB004}</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42250">
                <a:tc>
                  <a:txBody>
                    <a:bodyPr/>
                    <a:lstStyle/>
                    <a:p>
                      <a:pPr marL="182880" marR="0" lvl="0" indent="-182880" algn="l" rtl="0">
                        <a:lnSpc>
                          <a:spcPct val="100000"/>
                        </a:lnSpc>
                        <a:spcBef>
                          <a:spcPts val="0"/>
                        </a:spcBef>
                        <a:spcAft>
                          <a:spcPts val="0"/>
                        </a:spcAft>
                        <a:buNone/>
                      </a:pPr>
                      <a:r>
                        <a:rPr lang="en-US" sz="1000" b="1">
                          <a:latin typeface="Georgia"/>
                          <a:ea typeface="Georgia"/>
                          <a:cs typeface="Georgia"/>
                          <a:sym typeface="Georgia"/>
                        </a:rPr>
                        <a:t>A.9 The student will collect and analyze data, determine the equation of the curve of best fit in order to make predictions, and solve practical problems, using mathematical models of linear and quadratic functions.</a:t>
                      </a:r>
                      <a:endParaRPr sz="1000" b="1">
                        <a:latin typeface="Georgia"/>
                        <a:ea typeface="Georgia"/>
                        <a:cs typeface="Georgia"/>
                        <a:sym typeface="Georgia"/>
                      </a:endParaRPr>
                    </a:p>
                    <a:p>
                      <a:pPr marL="342900" marR="0" lvl="0" indent="0" algn="l" rtl="0">
                        <a:lnSpc>
                          <a:spcPct val="100000"/>
                        </a:lnSpc>
                        <a:spcBef>
                          <a:spcPts val="0"/>
                        </a:spcBef>
                        <a:spcAft>
                          <a:spcPts val="0"/>
                        </a:spcAft>
                        <a:buNone/>
                      </a:pP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Determine an equation of a curve of best fit, using a graphing utility, given a set of no more than twenty data points in a table, a graph, or a practical situation.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Make predictions, using data, scatterplots, or the equation of the curve of best fit.  </a:t>
                      </a:r>
                      <a:endParaRPr sz="1000">
                        <a:latin typeface="Georgia"/>
                        <a:ea typeface="Georgia"/>
                        <a:cs typeface="Georgia"/>
                        <a:sym typeface="Georgia"/>
                      </a:endParaRPr>
                    </a:p>
                    <a:p>
                      <a:pPr marL="342900" marR="0" lvl="0" indent="-292100" algn="l" rtl="0">
                        <a:lnSpc>
                          <a:spcPct val="100000"/>
                        </a:lnSpc>
                        <a:spcBef>
                          <a:spcPts val="300"/>
                        </a:spcBef>
                        <a:spcAft>
                          <a:spcPts val="0"/>
                        </a:spcAft>
                        <a:buSzPts val="1000"/>
                        <a:buFont typeface="Georgia"/>
                        <a:buChar char="●"/>
                      </a:pPr>
                      <a:r>
                        <a:rPr lang="en-US" sz="1000">
                          <a:latin typeface="Georgia"/>
                          <a:ea typeface="Georgia"/>
                          <a:cs typeface="Georgia"/>
                          <a:sym typeface="Georgia"/>
                        </a:rPr>
                        <a:t>Solve practical problems involving an equation of the curve of best fit.  </a:t>
                      </a:r>
                      <a:endParaRPr sz="1000">
                        <a:latin typeface="Georgia"/>
                        <a:ea typeface="Georgia"/>
                        <a:cs typeface="Georgia"/>
                        <a:sym typeface="Georgia"/>
                      </a:endParaRPr>
                    </a:p>
                    <a:p>
                      <a:pPr marL="342900" marR="0" lvl="0" indent="-292100" algn="l" rtl="0">
                        <a:lnSpc>
                          <a:spcPct val="100000"/>
                        </a:lnSpc>
                        <a:spcBef>
                          <a:spcPts val="300"/>
                        </a:spcBef>
                        <a:spcAft>
                          <a:spcPts val="300"/>
                        </a:spcAft>
                        <a:buSzPts val="1000"/>
                        <a:buFont typeface="Georgia"/>
                        <a:buChar char="●"/>
                      </a:pPr>
                      <a:r>
                        <a:rPr lang="en-US" sz="1000">
                          <a:latin typeface="Georgia"/>
                          <a:ea typeface="Georgia"/>
                          <a:cs typeface="Georgia"/>
                          <a:sym typeface="Georgia"/>
                        </a:rPr>
                        <a:t>Evaluate the reasonableness of a mathematical model of a practical situation.</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a:solidFill>
                            <a:srgbClr val="202020"/>
                          </a:solidFill>
                          <a:latin typeface="Georgia"/>
                          <a:ea typeface="Georgia"/>
                          <a:cs typeface="Georgia"/>
                          <a:sym typeface="Georgia"/>
                        </a:rPr>
                        <a:t>A.ST.1  The student will apply the data cycle (formulate questions; collect or acquire data; organize and represent data; and analyze data and communicate results) with a focus on representing </a:t>
                      </a:r>
                      <a:r>
                        <a:rPr lang="en-US" sz="1000" b="1">
                          <a:solidFill>
                            <a:srgbClr val="980000"/>
                          </a:solidFill>
                          <a:latin typeface="Georgia"/>
                          <a:ea typeface="Georgia"/>
                          <a:cs typeface="Georgia"/>
                          <a:sym typeface="Georgia"/>
                        </a:rPr>
                        <a:t>bivariate data</a:t>
                      </a:r>
                      <a:r>
                        <a:rPr lang="en-US" sz="1000" b="1">
                          <a:solidFill>
                            <a:srgbClr val="202020"/>
                          </a:solidFill>
                          <a:latin typeface="Georgia"/>
                          <a:ea typeface="Georgia"/>
                          <a:cs typeface="Georgia"/>
                          <a:sym typeface="Georgia"/>
                        </a:rPr>
                        <a:t> in scatterplots and determining the curve of best fit using linear and quadratic functions.</a:t>
                      </a:r>
                      <a:endParaRPr sz="1000" b="1">
                        <a:solidFill>
                          <a:srgbClr val="202020"/>
                        </a:solidFill>
                        <a:latin typeface="Georgia"/>
                        <a:ea typeface="Georgia"/>
                        <a:cs typeface="Georgia"/>
                        <a:sym typeface="Georgia"/>
                      </a:endParaRPr>
                    </a:p>
                    <a:p>
                      <a:pPr marL="567055" lvl="0" indent="-56705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5"/>
                      </a:pPr>
                      <a:r>
                        <a:rPr lang="en-US" sz="1000">
                          <a:latin typeface="Georgia"/>
                          <a:ea typeface="Georgia"/>
                          <a:cs typeface="Georgia"/>
                          <a:sym typeface="Georgia"/>
                        </a:rPr>
                        <a:t>Use linear </a:t>
                      </a:r>
                      <a:r>
                        <a:rPr lang="en-US" sz="1000" b="1">
                          <a:solidFill>
                            <a:srgbClr val="980000"/>
                          </a:solidFill>
                          <a:latin typeface="Georgia"/>
                          <a:ea typeface="Georgia"/>
                          <a:cs typeface="Georgia"/>
                          <a:sym typeface="Georgia"/>
                        </a:rPr>
                        <a:t>and quadratic regression methods available through technology</a:t>
                      </a:r>
                      <a:r>
                        <a:rPr lang="en-US" sz="1000">
                          <a:latin typeface="Georgia"/>
                          <a:ea typeface="Georgia"/>
                          <a:cs typeface="Georgia"/>
                          <a:sym typeface="Georgia"/>
                        </a:rPr>
                        <a:t> to write a linear </a:t>
                      </a:r>
                      <a:r>
                        <a:rPr lang="en-US" sz="1000" b="1">
                          <a:solidFill>
                            <a:srgbClr val="980000"/>
                          </a:solidFill>
                          <a:latin typeface="Georgia"/>
                          <a:ea typeface="Georgia"/>
                          <a:cs typeface="Georgia"/>
                          <a:sym typeface="Georgia"/>
                        </a:rPr>
                        <a:t>or quadratic function</a:t>
                      </a:r>
                      <a:r>
                        <a:rPr lang="en-US" sz="1000">
                          <a:latin typeface="Georgia"/>
                          <a:ea typeface="Georgia"/>
                          <a:cs typeface="Georgia"/>
                          <a:sym typeface="Georgia"/>
                        </a:rPr>
                        <a:t> that represents the data where appropriate and</a:t>
                      </a:r>
                      <a:r>
                        <a:rPr lang="en-US" sz="1000" b="1">
                          <a:solidFill>
                            <a:srgbClr val="980000"/>
                          </a:solidFill>
                          <a:latin typeface="Georgia"/>
                          <a:ea typeface="Georgia"/>
                          <a:cs typeface="Georgia"/>
                          <a:sym typeface="Georgia"/>
                        </a:rPr>
                        <a:t> describe the strengths and weaknesses of the model. </a:t>
                      </a:r>
                      <a:endParaRPr sz="1000" b="1">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5"/>
                      </a:pPr>
                      <a:r>
                        <a:rPr lang="en-US" sz="1000">
                          <a:latin typeface="Georgia"/>
                          <a:ea typeface="Georgia"/>
                          <a:cs typeface="Georgia"/>
                          <a:sym typeface="Georgia"/>
                        </a:rPr>
                        <a:t>Use a linear model to predict outcomes and evaluate the strength and validity of these predictions, including through the use of technology.</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5"/>
                      </a:pPr>
                      <a:r>
                        <a:rPr lang="en-US" sz="1000">
                          <a:latin typeface="Georgia"/>
                          <a:ea typeface="Georgia"/>
                          <a:cs typeface="Georgia"/>
                          <a:sym typeface="Georgia"/>
                        </a:rPr>
                        <a:t>Investigate and </a:t>
                      </a:r>
                      <a:r>
                        <a:rPr lang="en-US" sz="1000" b="1">
                          <a:solidFill>
                            <a:srgbClr val="980000"/>
                          </a:solidFill>
                          <a:latin typeface="Georgia"/>
                          <a:ea typeface="Georgia"/>
                          <a:cs typeface="Georgia"/>
                          <a:sym typeface="Georgia"/>
                        </a:rPr>
                        <a:t>explain the meaning of the rate of change (slope)</a:t>
                      </a:r>
                      <a:r>
                        <a:rPr lang="en-US" sz="1000">
                          <a:latin typeface="Georgia"/>
                          <a:ea typeface="Georgia"/>
                          <a:cs typeface="Georgia"/>
                          <a:sym typeface="Georgia"/>
                        </a:rPr>
                        <a:t> and y-intercept (constant term) of a linear model in context. </a:t>
                      </a:r>
                      <a:endParaRPr sz="1000">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startAt="5"/>
                      </a:pPr>
                      <a:r>
                        <a:rPr lang="en-US" sz="1000" b="1">
                          <a:solidFill>
                            <a:srgbClr val="980000"/>
                          </a:solidFill>
                          <a:latin typeface="Georgia"/>
                          <a:ea typeface="Georgia"/>
                          <a:cs typeface="Georgia"/>
                          <a:sym typeface="Georgia"/>
                        </a:rPr>
                        <a:t>Analyze relationships between two quantitative variables revealed in a scatterplot. </a:t>
                      </a:r>
                      <a:endParaRPr sz="1000" b="1">
                        <a:solidFill>
                          <a:srgbClr val="980000"/>
                        </a:solidFill>
                        <a:latin typeface="Georgia"/>
                        <a:ea typeface="Georgia"/>
                        <a:cs typeface="Georgia"/>
                        <a:sym typeface="Georgia"/>
                      </a:endParaRPr>
                    </a:p>
                    <a:p>
                      <a:pPr marL="457200" lvl="0" indent="-292100" algn="l" rtl="0">
                        <a:spcBef>
                          <a:spcPts val="300"/>
                        </a:spcBef>
                        <a:spcAft>
                          <a:spcPts val="300"/>
                        </a:spcAft>
                        <a:buClr>
                          <a:srgbClr val="980000"/>
                        </a:buClr>
                        <a:buSzPts val="1000"/>
                        <a:buFont typeface="Georgia"/>
                        <a:buAutoNum type="alphaLcParenR" startAt="5"/>
                      </a:pPr>
                      <a:r>
                        <a:rPr lang="en-US" sz="1000" b="1">
                          <a:solidFill>
                            <a:srgbClr val="980000"/>
                          </a:solidFill>
                          <a:latin typeface="Georgia"/>
                          <a:ea typeface="Georgia"/>
                          <a:cs typeface="Georgia"/>
                          <a:sym typeface="Georgia"/>
                        </a:rPr>
                        <a:t>Make conclusions based on the analysis of a set of bivariate data and communicate the results.</a:t>
                      </a:r>
                      <a:endParaRPr sz="1000" b="1">
                        <a:solidFill>
                          <a:srgbClr val="98000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707" name="Google Shape;707;g27acffa4157_0_32"/>
          <p:cNvSpPr txBox="1"/>
          <p:nvPr/>
        </p:nvSpPr>
        <p:spPr>
          <a:xfrm>
            <a:off x="0" y="45622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Students are expected to use data cycle (emphasized K-12) to analyze information beyond just an application.  </a:t>
            </a:r>
            <a:endParaRPr sz="1000">
              <a:solidFill>
                <a:schemeClr val="lt1"/>
              </a:solidFill>
              <a:latin typeface="Georgia"/>
              <a:ea typeface="Georgia"/>
              <a:cs typeface="Georgia"/>
              <a:sym typeface="Georgia"/>
            </a:endParaRPr>
          </a:p>
        </p:txBody>
      </p:sp>
      <p:pic>
        <p:nvPicPr>
          <p:cNvPr id="708" name="Google Shape;708;g27acffa4157_0_3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420907" y="4167249"/>
            <a:ext cx="515160" cy="395001"/>
          </a:xfrm>
          <a:prstGeom prst="rect">
            <a:avLst/>
          </a:prstGeom>
          <a:noFill/>
          <a:ln>
            <a:noFill/>
          </a:ln>
        </p:spPr>
      </p:pic>
      <p:pic>
        <p:nvPicPr>
          <p:cNvPr id="2" name="Google Shape;708;g27acffa4157_0_32">
            <a:extLst>
              <a:ext uri="{FF2B5EF4-FFF2-40B4-BE49-F238E27FC236}">
                <a16:creationId xmlns:a16="http://schemas.microsoft.com/office/drawing/2014/main" id="{CB0A441C-497F-8CA7-F88D-91AA9DDBD36E}"/>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613370" y="2571750"/>
            <a:ext cx="515160" cy="395001"/>
          </a:xfrm>
          <a:prstGeom prst="rect">
            <a:avLst/>
          </a:prstGeom>
          <a:noFill/>
          <a:ln>
            <a:noFill/>
          </a:ln>
        </p:spPr>
      </p:pic>
      <p:pic>
        <p:nvPicPr>
          <p:cNvPr id="5" name="Audio 4" descr="Audio icon">
            <a:hlinkClick r:id="" action="ppaction://media"/>
            <a:extLst>
              <a:ext uri="{FF2B5EF4-FFF2-40B4-BE49-F238E27FC236}">
                <a16:creationId xmlns:a16="http://schemas.microsoft.com/office/drawing/2014/main" id="{8D7234A7-7FB7-2718-D9D8-BADC1AEAB79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841845" y="4162776"/>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0001"/>
    </mc:Choice>
    <mc:Fallback xmlns="">
      <p:transition spd="slow" advTm="30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1e5fa75be59_0_3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SzPts val="3600"/>
              <a:buNone/>
            </a:pPr>
            <a:r>
              <a:rPr lang="en-US"/>
              <a:t>Questions?</a:t>
            </a:r>
            <a:endParaRPr/>
          </a:p>
        </p:txBody>
      </p:sp>
      <p:sp>
        <p:nvSpPr>
          <p:cNvPr id="725" name="Google Shape;725;g1e5fa75be59_0_38"/>
          <p:cNvSpPr txBox="1">
            <a:spLocks noGrp="1"/>
          </p:cNvSpPr>
          <p:nvPr>
            <p:ph type="body" idx="1"/>
          </p:nvPr>
        </p:nvSpPr>
        <p:spPr>
          <a:xfrm>
            <a:off x="1082698" y="1607971"/>
            <a:ext cx="6978604" cy="2709300"/>
          </a:xfrm>
          <a:prstGeom prst="rect">
            <a:avLst/>
          </a:prstGeom>
          <a:noFill/>
          <a:ln>
            <a:noFill/>
          </a:ln>
        </p:spPr>
        <p:txBody>
          <a:bodyPr spcFirstLastPara="1" wrap="square" lIns="68575" tIns="34275" rIns="68575" bIns="34275" anchor="t" anchorCtr="0">
            <a:normAutofit/>
          </a:bodyPr>
          <a:lstStyle/>
          <a:p>
            <a:pPr marL="0" lvl="0" indent="0" algn="ctr" rtl="0">
              <a:lnSpc>
                <a:spcPct val="100000"/>
              </a:lnSpc>
              <a:spcBef>
                <a:spcPts val="0"/>
              </a:spcBef>
              <a:spcAft>
                <a:spcPts val="0"/>
              </a:spcAft>
              <a:buSzPts val="1400"/>
              <a:buNone/>
            </a:pPr>
            <a:r>
              <a:rPr lang="en-US" sz="2800" b="1">
                <a:solidFill>
                  <a:srgbClr val="000000"/>
                </a:solidFill>
                <a:latin typeface="Georgia" panose="02040502050405020303" pitchFamily="18" charset="0"/>
              </a:rPr>
              <a:t>Contact the </a:t>
            </a:r>
            <a:endParaRPr sz="2800" b="1">
              <a:solidFill>
                <a:srgbClr val="000000"/>
              </a:solidFill>
              <a:latin typeface="Georgia" panose="02040502050405020303" pitchFamily="18" charset="0"/>
            </a:endParaRPr>
          </a:p>
          <a:p>
            <a:pPr marL="0" lvl="0" indent="0" algn="ctr" rtl="0">
              <a:lnSpc>
                <a:spcPct val="100000"/>
              </a:lnSpc>
              <a:spcBef>
                <a:spcPts val="0"/>
              </a:spcBef>
              <a:spcAft>
                <a:spcPts val="0"/>
              </a:spcAft>
              <a:buSzPts val="1400"/>
              <a:buNone/>
            </a:pPr>
            <a:r>
              <a:rPr lang="en-US" sz="2800" b="1">
                <a:solidFill>
                  <a:srgbClr val="000000"/>
                </a:solidFill>
                <a:latin typeface="Georgia" panose="02040502050405020303" pitchFamily="18" charset="0"/>
              </a:rPr>
              <a:t>Virginia Department of Education’s Mathematics Team at </a:t>
            </a:r>
            <a:r>
              <a:rPr lang="en-US" sz="2800" b="1" u="sng">
                <a:solidFill>
                  <a:schemeClr val="hlink"/>
                </a:solidFill>
                <a:latin typeface="Georgia" panose="02040502050405020303" pitchFamily="18" charset="0"/>
                <a:hlinkClick r:id="rId5"/>
              </a:rPr>
              <a:t>vdoe.mathematics@doe.virginia.gov</a:t>
            </a:r>
            <a:endParaRPr sz="2800" b="1">
              <a:latin typeface="Georgia" panose="02040502050405020303" pitchFamily="18" charset="0"/>
            </a:endParaRPr>
          </a:p>
          <a:p>
            <a:pPr marL="0" lvl="0" indent="0" algn="l" rtl="0">
              <a:lnSpc>
                <a:spcPct val="90000"/>
              </a:lnSpc>
              <a:spcBef>
                <a:spcPts val="800"/>
              </a:spcBef>
              <a:spcAft>
                <a:spcPts val="0"/>
              </a:spcAft>
              <a:buSzPts val="1400"/>
              <a:buNone/>
            </a:pPr>
            <a:endParaRPr b="1"/>
          </a:p>
        </p:txBody>
      </p:sp>
      <p:pic>
        <p:nvPicPr>
          <p:cNvPr id="4" name="Audio 3" descr="Audio icon">
            <a:hlinkClick r:id="" action="ppaction://media"/>
            <a:extLst>
              <a:ext uri="{FF2B5EF4-FFF2-40B4-BE49-F238E27FC236}">
                <a16:creationId xmlns:a16="http://schemas.microsoft.com/office/drawing/2014/main" id="{8D71A0FF-1F62-14A9-6C3B-8AD00C9973A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3304"/>
    </mc:Choice>
    <mc:Fallback xmlns="">
      <p:transition spd="slow" advTm="33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7"/>
          <p:cNvSpPr txBox="1">
            <a:spLocks noGrp="1"/>
          </p:cNvSpPr>
          <p:nvPr>
            <p:ph type="title"/>
          </p:nvPr>
        </p:nvSpPr>
        <p:spPr>
          <a:xfrm>
            <a:off x="628650" y="1372019"/>
            <a:ext cx="7886700" cy="1532143"/>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ct val="111111"/>
              <a:buFont typeface="Georgia"/>
              <a:buNone/>
            </a:pPr>
            <a:r>
              <a:rPr lang="en-US"/>
              <a:t>2023 Mathematics Standards of Learning Focus</a:t>
            </a:r>
            <a:endParaRPr/>
          </a:p>
        </p:txBody>
      </p:sp>
      <p:sp>
        <p:nvSpPr>
          <p:cNvPr id="208" name="Google Shape;208;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4</a:t>
            </a:fld>
            <a:endParaRPr/>
          </a:p>
        </p:txBody>
      </p:sp>
      <p:pic>
        <p:nvPicPr>
          <p:cNvPr id="18" name="Audio 17" descr="Audio icon">
            <a:hlinkClick r:id="" action="ppaction://media"/>
            <a:extLst>
              <a:ext uri="{FF2B5EF4-FFF2-40B4-BE49-F238E27FC236}">
                <a16:creationId xmlns:a16="http://schemas.microsoft.com/office/drawing/2014/main" id="{8BE3D2BA-4D0A-2D92-7B1C-755979C3DF0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13674628"/>
      </p:ext>
    </p:extLst>
  </p:cSld>
  <p:clrMapOvr>
    <a:masterClrMapping/>
  </p:clrMapOvr>
  <mc:AlternateContent xmlns:mc="http://schemas.openxmlformats.org/markup-compatibility/2006" xmlns:p14="http://schemas.microsoft.com/office/powerpoint/2010/main">
    <mc:Choice Requires="p14">
      <p:transition spd="slow" p14:dur="2000" advTm="9768"/>
    </mc:Choice>
    <mc:Fallback xmlns="">
      <p:transition spd="slow" advTm="9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100000"/>
              </a:lnSpc>
              <a:spcBef>
                <a:spcPts val="0"/>
              </a:spcBef>
              <a:spcAft>
                <a:spcPts val="0"/>
              </a:spcAft>
              <a:buClr>
                <a:schemeClr val="lt1"/>
              </a:buClr>
              <a:buSzPts val="3600"/>
              <a:buFont typeface="Georgia"/>
              <a:buNone/>
            </a:pPr>
            <a:r>
              <a:rPr lang="en-US" sz="3200"/>
              <a:t>2023 Standards of Learning Focus</a:t>
            </a:r>
            <a:endParaRPr sz="4400"/>
          </a:p>
        </p:txBody>
      </p:sp>
      <p:sp>
        <p:nvSpPr>
          <p:cNvPr id="215" name="Google Shape;215;p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000000"/>
                </a:solidFill>
              </a:rPr>
              <a:t>5</a:t>
            </a:fld>
            <a:endParaRPr>
              <a:solidFill>
                <a:srgbClr val="000000"/>
              </a:solidFill>
            </a:endParaRPr>
          </a:p>
        </p:txBody>
      </p:sp>
      <p:sp>
        <p:nvSpPr>
          <p:cNvPr id="216" name="Google Shape;216;p8"/>
          <p:cNvSpPr txBox="1">
            <a:spLocks noGrp="1"/>
          </p:cNvSpPr>
          <p:nvPr>
            <p:ph type="body" idx="1"/>
          </p:nvPr>
        </p:nvSpPr>
        <p:spPr>
          <a:xfrm>
            <a:off x="628649" y="1094197"/>
            <a:ext cx="8136659" cy="3538500"/>
          </a:xfrm>
          <a:prstGeom prst="rect">
            <a:avLst/>
          </a:prstGeom>
          <a:noFill/>
          <a:ln>
            <a:noFill/>
          </a:ln>
        </p:spPr>
        <p:txBody>
          <a:bodyPr spcFirstLastPara="1" wrap="square" lIns="68575" tIns="34275" rIns="68575" bIns="34275" anchor="t" anchorCtr="0">
            <a:normAutofit/>
          </a:bodyPr>
          <a:lstStyle/>
          <a:p>
            <a:pPr marL="139700" lvl="0" indent="0" rtl="0">
              <a:lnSpc>
                <a:spcPct val="114000"/>
              </a:lnSpc>
              <a:spcBef>
                <a:spcPts val="0"/>
              </a:spcBef>
              <a:spcAft>
                <a:spcPts val="0"/>
              </a:spcAft>
              <a:buSzPts val="1400"/>
              <a:buNone/>
            </a:pPr>
            <a:r>
              <a:rPr lang="en-US" sz="2400">
                <a:solidFill>
                  <a:srgbClr val="000000"/>
                </a:solidFill>
                <a:latin typeface="Georgia" panose="02040502050405020303" pitchFamily="18" charset="0"/>
              </a:rPr>
              <a:t>The Mathematics Standards of Learning:</a:t>
            </a:r>
          </a:p>
          <a:p>
            <a:pPr>
              <a:lnSpc>
                <a:spcPct val="114000"/>
              </a:lnSpc>
              <a:spcBef>
                <a:spcPts val="0"/>
              </a:spcBef>
            </a:pPr>
            <a:r>
              <a:rPr lang="en-US" sz="2400">
                <a:solidFill>
                  <a:srgbClr val="000000"/>
                </a:solidFill>
                <a:latin typeface="Georgia" panose="02040502050405020303" pitchFamily="18" charset="0"/>
              </a:rPr>
              <a:t>Include challenging mathematics content;</a:t>
            </a:r>
          </a:p>
          <a:p>
            <a:pPr>
              <a:lnSpc>
                <a:spcPct val="114000"/>
              </a:lnSpc>
              <a:spcBef>
                <a:spcPts val="0"/>
              </a:spcBef>
            </a:pPr>
            <a:r>
              <a:rPr lang="en-US" sz="2400">
                <a:solidFill>
                  <a:srgbClr val="000000"/>
                </a:solidFill>
                <a:latin typeface="Georgia" panose="02040502050405020303" pitchFamily="18" charset="0"/>
              </a:rPr>
              <a:t>Reinforce foundational mathematics skills;</a:t>
            </a:r>
          </a:p>
          <a:p>
            <a:pPr>
              <a:lnSpc>
                <a:spcPct val="114000"/>
              </a:lnSpc>
              <a:spcBef>
                <a:spcPts val="0"/>
              </a:spcBef>
            </a:pPr>
            <a:r>
              <a:rPr lang="en-US" sz="2400">
                <a:solidFill>
                  <a:srgbClr val="000000"/>
                </a:solidFill>
                <a:latin typeface="Georgia" panose="02040502050405020303" pitchFamily="18" charset="0"/>
              </a:rPr>
              <a:t>Support the application of mathematical concepts; and</a:t>
            </a:r>
          </a:p>
          <a:p>
            <a:pPr>
              <a:lnSpc>
                <a:spcPct val="114000"/>
              </a:lnSpc>
              <a:spcBef>
                <a:spcPts val="0"/>
              </a:spcBef>
            </a:pPr>
            <a:r>
              <a:rPr lang="en-US" sz="2400">
                <a:solidFill>
                  <a:srgbClr val="000000"/>
                </a:solidFill>
                <a:latin typeface="Georgia" panose="02040502050405020303" pitchFamily="18" charset="0"/>
              </a:rPr>
              <a:t>Build coherently in complexity across grade levels.</a:t>
            </a:r>
          </a:p>
          <a:p>
            <a:pPr marL="139700" lvl="0" indent="0" algn="r" rtl="0">
              <a:lnSpc>
                <a:spcPct val="100000"/>
              </a:lnSpc>
              <a:spcBef>
                <a:spcPts val="0"/>
              </a:spcBef>
              <a:spcAft>
                <a:spcPts val="0"/>
              </a:spcAft>
              <a:buSzPts val="1400"/>
              <a:buNone/>
            </a:pPr>
            <a:endParaRPr lang="en-US" sz="1700" i="1">
              <a:solidFill>
                <a:srgbClr val="000000"/>
              </a:solidFill>
              <a:latin typeface="Georgia" panose="02040502050405020303" pitchFamily="18" charset="0"/>
            </a:endParaRPr>
          </a:p>
          <a:p>
            <a:pPr marL="139700" lvl="0" indent="0" algn="r" rtl="0">
              <a:lnSpc>
                <a:spcPct val="100000"/>
              </a:lnSpc>
              <a:spcBef>
                <a:spcPts val="0"/>
              </a:spcBef>
              <a:spcAft>
                <a:spcPts val="0"/>
              </a:spcAft>
              <a:buSzPts val="1400"/>
              <a:buNone/>
            </a:pPr>
            <a:endParaRPr lang="en-US" sz="1700" i="1">
              <a:solidFill>
                <a:srgbClr val="000000"/>
              </a:solidFill>
              <a:latin typeface="Georgia" panose="02040502050405020303" pitchFamily="18" charset="0"/>
            </a:endParaRPr>
          </a:p>
        </p:txBody>
      </p:sp>
      <p:pic>
        <p:nvPicPr>
          <p:cNvPr id="2" name="Picture 1">
            <a:extLst>
              <a:ext uri="{FF2B5EF4-FFF2-40B4-BE49-F238E27FC236}">
                <a16:creationId xmlns:a16="http://schemas.microsoft.com/office/drawing/2014/main" id="{A1446C6E-E061-4CFA-92A1-A453D5E50D4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11" name="Audio 10" descr="Audio icon">
            <a:hlinkClick r:id="" action="ppaction://media"/>
            <a:extLst>
              <a:ext uri="{FF2B5EF4-FFF2-40B4-BE49-F238E27FC236}">
                <a16:creationId xmlns:a16="http://schemas.microsoft.com/office/drawing/2014/main" id="{2537CC91-DF8C-54B5-D4D1-66019CBC7C7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69705013"/>
      </p:ext>
    </p:extLst>
  </p:cSld>
  <p:clrMapOvr>
    <a:masterClrMapping/>
  </p:clrMapOvr>
  <mc:AlternateContent xmlns:mc="http://schemas.openxmlformats.org/markup-compatibility/2006" xmlns:p14="http://schemas.microsoft.com/office/powerpoint/2010/main">
    <mc:Choice Requires="p14">
      <p:transition spd="slow" p14:dur="2000" advTm="23949"/>
    </mc:Choice>
    <mc:Fallback xmlns="">
      <p:transition spd="slow" advTm="23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421-4CD9-621F-90DB-E1C884724603}"/>
              </a:ext>
            </a:extLst>
          </p:cNvPr>
          <p:cNvSpPr>
            <a:spLocks noGrp="1"/>
          </p:cNvSpPr>
          <p:nvPr>
            <p:ph type="title"/>
          </p:nvPr>
        </p:nvSpPr>
        <p:spPr>
          <a:xfrm>
            <a:off x="0" y="0"/>
            <a:ext cx="9144000" cy="659423"/>
          </a:xfrm>
          <a:solidFill>
            <a:schemeClr val="tx1"/>
          </a:solidFill>
          <a:ln>
            <a:solidFill>
              <a:schemeClr val="bg2"/>
            </a:solidFill>
          </a:ln>
        </p:spPr>
        <p:txBody>
          <a:bodyPr>
            <a:normAutofit fontScale="90000"/>
          </a:bodyPr>
          <a:lstStyle/>
          <a:p>
            <a:r>
              <a:rPr lang="en-US">
                <a:solidFill>
                  <a:schemeClr val="bg1"/>
                </a:solidFill>
                <a:latin typeface="Georgia"/>
              </a:rPr>
              <a:t>2023 Mathematics SOL Guiding Principles</a:t>
            </a:r>
          </a:p>
        </p:txBody>
      </p:sp>
      <p:sp>
        <p:nvSpPr>
          <p:cNvPr id="3" name="Text Placeholder 2">
            <a:extLst>
              <a:ext uri="{FF2B5EF4-FFF2-40B4-BE49-F238E27FC236}">
                <a16:creationId xmlns:a16="http://schemas.microsoft.com/office/drawing/2014/main" id="{338168D4-940F-7046-AA3E-2636360D0A0F}"/>
              </a:ext>
            </a:extLst>
          </p:cNvPr>
          <p:cNvSpPr>
            <a:spLocks noGrp="1"/>
          </p:cNvSpPr>
          <p:nvPr>
            <p:ph type="body" idx="1"/>
          </p:nvPr>
        </p:nvSpPr>
        <p:spPr>
          <a:xfrm>
            <a:off x="565442" y="909923"/>
            <a:ext cx="7886700" cy="3538500"/>
          </a:xfrm>
        </p:spPr>
        <p:txBody>
          <a:bodyPr>
            <a:noAutofit/>
          </a:bodyPr>
          <a:lstStyle/>
          <a:p>
            <a:pPr>
              <a:buClrTx/>
              <a:buFont typeface="Arial" panose="020B0604020202020204" pitchFamily="34" charset="0"/>
              <a:buChar char="•"/>
            </a:pPr>
            <a:r>
              <a:rPr lang="en-US" sz="2400">
                <a:solidFill>
                  <a:srgbClr val="080808"/>
                </a:solidFill>
                <a:latin typeface="Georgia"/>
              </a:rPr>
              <a:t>Raise the Floor; Remove the Ceiling</a:t>
            </a:r>
            <a:endParaRPr lang="en" sz="2400">
              <a:solidFill>
                <a:srgbClr val="080808"/>
              </a:solidFill>
              <a:latin typeface="Georgia"/>
              <a:ea typeface="+mn-lt"/>
              <a:cs typeface="+mn-lt"/>
            </a:endParaRPr>
          </a:p>
          <a:p>
            <a:pPr>
              <a:buClrTx/>
              <a:buFont typeface="Arial" panose="020B0604020202020204" pitchFamily="34" charset="0"/>
              <a:buChar char="•"/>
            </a:pPr>
            <a:r>
              <a:rPr lang="en" sz="2400">
                <a:solidFill>
                  <a:srgbClr val="080808"/>
                </a:solidFill>
                <a:latin typeface="Georgia"/>
                <a:ea typeface="+mn-lt"/>
                <a:cs typeface="+mn-lt"/>
              </a:rPr>
              <a:t>Ensure Every Student Builds Strong Mathematics Foundational Skills</a:t>
            </a:r>
          </a:p>
          <a:p>
            <a:pPr>
              <a:buClrTx/>
              <a:buFont typeface="Arial" panose="020B0604020202020204" pitchFamily="34" charset="0"/>
              <a:buChar char="•"/>
            </a:pPr>
            <a:r>
              <a:rPr lang="en" sz="2400">
                <a:solidFill>
                  <a:srgbClr val="080808"/>
                </a:solidFill>
                <a:latin typeface="Georgia"/>
                <a:ea typeface="+mn-lt"/>
                <a:cs typeface="+mn-lt"/>
              </a:rPr>
              <a:t>Master Critical Content</a:t>
            </a:r>
            <a:endParaRPr lang="en" sz="2400">
              <a:solidFill>
                <a:srgbClr val="080808"/>
              </a:solidFill>
              <a:latin typeface="Georgia"/>
              <a:ea typeface="+mn-lt"/>
            </a:endParaRPr>
          </a:p>
          <a:p>
            <a:pPr>
              <a:buClrTx/>
              <a:buFont typeface="Arial" panose="020B0604020202020204" pitchFamily="34" charset="0"/>
              <a:buChar char="•"/>
            </a:pPr>
            <a:r>
              <a:rPr lang="en" sz="2400">
                <a:solidFill>
                  <a:srgbClr val="080808"/>
                </a:solidFill>
                <a:latin typeface="Georgia"/>
                <a:ea typeface="+mn-lt"/>
              </a:rPr>
              <a:t>Integrate</a:t>
            </a:r>
            <a:r>
              <a:rPr lang="en" sz="2400">
                <a:solidFill>
                  <a:srgbClr val="080808"/>
                </a:solidFill>
                <a:latin typeface="Georgia"/>
                <a:ea typeface="+mn-lt"/>
                <a:cs typeface="+mn-lt"/>
              </a:rPr>
              <a:t> Mathematics Across All Content Areas</a:t>
            </a:r>
            <a:endParaRPr lang="en" sz="2400">
              <a:solidFill>
                <a:srgbClr val="080808"/>
              </a:solidFill>
              <a:latin typeface="Georgia"/>
              <a:cs typeface="Calibri"/>
            </a:endParaRPr>
          </a:p>
          <a:p>
            <a:pPr>
              <a:buClrTx/>
              <a:buFont typeface="Arial" panose="020B0604020202020204" pitchFamily="34" charset="0"/>
              <a:buChar char="•"/>
            </a:pPr>
            <a:r>
              <a:rPr lang="en" sz="2400">
                <a:solidFill>
                  <a:srgbClr val="080808"/>
                </a:solidFill>
                <a:latin typeface="Georgia"/>
                <a:ea typeface="+mn-lt"/>
                <a:cs typeface="+mn-lt"/>
              </a:rPr>
              <a:t>Prepare Teachers to Teach Mathematics Accurately and Effectively</a:t>
            </a:r>
            <a:endParaRPr lang="en" sz="2400">
              <a:solidFill>
                <a:srgbClr val="080808"/>
              </a:solidFill>
              <a:latin typeface="Georgia"/>
              <a:cs typeface="Calibri" panose="020F0502020204030204"/>
            </a:endParaRPr>
          </a:p>
          <a:p>
            <a:pPr>
              <a:buClrTx/>
              <a:buFont typeface="Arial" panose="020B0604020202020204" pitchFamily="34" charset="0"/>
              <a:buChar char="•"/>
            </a:pPr>
            <a:r>
              <a:rPr lang="en" sz="2400">
                <a:solidFill>
                  <a:srgbClr val="080808"/>
                </a:solidFill>
                <a:latin typeface="Georgia"/>
                <a:cs typeface="Calibri" panose="020F0502020204030204"/>
              </a:rPr>
              <a:t>Apply</a:t>
            </a:r>
            <a:r>
              <a:rPr lang="en" sz="2400">
                <a:solidFill>
                  <a:srgbClr val="080808"/>
                </a:solidFill>
                <a:latin typeface="Georgia"/>
                <a:ea typeface="+mn-lt"/>
                <a:cs typeface="+mn-lt"/>
              </a:rPr>
              <a:t> Mathematics to Better Use Technology</a:t>
            </a:r>
            <a:endParaRPr lang="en" sz="2400">
              <a:solidFill>
                <a:srgbClr val="080808"/>
              </a:solidFill>
              <a:latin typeface="Georgia"/>
              <a:cs typeface="Calibri" panose="020F0502020204030204"/>
            </a:endParaRPr>
          </a:p>
          <a:p>
            <a:pPr marL="139700" indent="0">
              <a:buClrTx/>
              <a:buNone/>
            </a:pPr>
            <a:endParaRPr lang="en" sz="1400" b="1">
              <a:solidFill>
                <a:srgbClr val="000000"/>
              </a:solidFill>
              <a:latin typeface="Georgia"/>
              <a:cs typeface="Arial"/>
            </a:endParaRPr>
          </a:p>
          <a:p>
            <a:pPr>
              <a:lnSpc>
                <a:spcPct val="100000"/>
              </a:lnSpc>
              <a:buFont typeface="Wingdings"/>
              <a:buChar char="ü"/>
            </a:pPr>
            <a:endParaRPr lang="en-US" sz="1800">
              <a:latin typeface="Georgia"/>
            </a:endParaRPr>
          </a:p>
        </p:txBody>
      </p:sp>
      <p:pic>
        <p:nvPicPr>
          <p:cNvPr id="6" name="Picture 5" descr="Virginia Department of Education graphic&#10;">
            <a:extLst>
              <a:ext uri="{FF2B5EF4-FFF2-40B4-BE49-F238E27FC236}">
                <a16:creationId xmlns:a16="http://schemas.microsoft.com/office/drawing/2014/main" id="{A82B33CC-5158-FF80-5C9C-62F0BFAE246C}"/>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15" name="Audio 14" descr="Audio icon">
            <a:hlinkClick r:id="" action="ppaction://media"/>
            <a:extLst>
              <a:ext uri="{FF2B5EF4-FFF2-40B4-BE49-F238E27FC236}">
                <a16:creationId xmlns:a16="http://schemas.microsoft.com/office/drawing/2014/main" id="{048E2C3E-2D09-63B9-38A5-112B0F361B1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697697480"/>
      </p:ext>
    </p:extLst>
  </p:cSld>
  <p:clrMapOvr>
    <a:masterClrMapping/>
  </p:clrMapOvr>
  <mc:AlternateContent xmlns:mc="http://schemas.openxmlformats.org/markup-compatibility/2006" xmlns:p14="http://schemas.microsoft.com/office/powerpoint/2010/main">
    <mc:Choice Requires="p14">
      <p:transition spd="slow" p14:dur="2000" advTm="90997"/>
    </mc:Choice>
    <mc:Fallback xmlns="">
      <p:transition spd="slow" advTm="90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prstGeom prst="rect">
            <a:avLst/>
          </a:prstGeom>
        </p:spPr>
        <p:txBody>
          <a:bodyPr spcFirstLastPara="1" vert="horz" lIns="91440" tIns="45720" rIns="91440" bIns="45720" rtlCol="0" anchor="ctr" anchorCtr="0">
            <a:normAutofit/>
          </a:bodyPr>
          <a:lstStyle/>
          <a:p>
            <a:pPr marL="457200" lvl="0">
              <a:spcBef>
                <a:spcPct val="0"/>
              </a:spcBef>
              <a:spcAft>
                <a:spcPts val="0"/>
              </a:spcAft>
              <a:buSzPct val="111111"/>
            </a:pPr>
            <a:r>
              <a:rPr lang="en-US" sz="3200" kern="1200">
                <a:solidFill>
                  <a:schemeClr val="bg1"/>
                </a:solidFill>
                <a:ea typeface="+mj-ea"/>
                <a:cs typeface="+mj-cs"/>
              </a:rPr>
              <a:t>Mathematics Process Goals for Students</a:t>
            </a:r>
          </a:p>
        </p:txBody>
      </p:sp>
      <p:sp>
        <p:nvSpPr>
          <p:cNvPr id="247" name="Google Shape;247;p12"/>
          <p:cNvSpPr txBox="1">
            <a:spLocks noGrp="1"/>
          </p:cNvSpPr>
          <p:nvPr>
            <p:ph type="sldNum" idx="12"/>
          </p:nvPr>
        </p:nvSpPr>
        <p:spPr>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SzPts val="900"/>
              <a:buNone/>
            </a:pPr>
            <a:fld id="{00000000-1234-1234-1234-123412341234}" type="slidenum">
              <a:rPr lang="en-US" sz="700" kern="1200">
                <a:solidFill>
                  <a:schemeClr val="tx1">
                    <a:tint val="75000"/>
                  </a:schemeClr>
                </a:solidFill>
                <a:latin typeface="+mn-lt"/>
                <a:ea typeface="+mn-ea"/>
                <a:cs typeface="+mn-cs"/>
                <a:sym typeface="Arial"/>
              </a:rPr>
              <a:pPr lvl="0" indent="0">
                <a:lnSpc>
                  <a:spcPct val="90000"/>
                </a:lnSpc>
                <a:spcBef>
                  <a:spcPts val="0"/>
                </a:spcBef>
                <a:spcAft>
                  <a:spcPts val="600"/>
                </a:spcAft>
                <a:buSzPts val="900"/>
                <a:buNone/>
              </a:pPr>
              <a:t>7</a:t>
            </a:fld>
            <a:endParaRPr lang="en-US" sz="700" kern="1200">
              <a:solidFill>
                <a:schemeClr val="tx1">
                  <a:tint val="75000"/>
                </a:schemeClr>
              </a:solidFill>
              <a:latin typeface="+mn-lt"/>
              <a:ea typeface="+mn-ea"/>
              <a:cs typeface="+mn-cs"/>
              <a:sym typeface="Arial"/>
            </a:endParaRPr>
          </a:p>
        </p:txBody>
      </p:sp>
      <p:sp>
        <p:nvSpPr>
          <p:cNvPr id="266" name="Google Shape;266;p12"/>
          <p:cNvSpPr txBox="1"/>
          <p:nvPr/>
        </p:nvSpPr>
        <p:spPr>
          <a:xfrm>
            <a:off x="646968" y="1964409"/>
            <a:ext cx="3832087" cy="1849945"/>
          </a:xfrm>
          <a:prstGeom prst="rect">
            <a:avLst/>
          </a:prstGeom>
        </p:spPr>
        <p:txBody>
          <a:bodyPr spcFirstLastPara="1" vert="horz" lIns="91440" tIns="45720" rIns="91440" bIns="45720" rtlCol="0" anchor="ctr" anchorCtr="0">
            <a:normAutofit/>
          </a:bodyPr>
          <a:lstStyle/>
          <a:p>
            <a:pPr marR="0" lvl="0">
              <a:lnSpc>
                <a:spcPct val="90000"/>
              </a:lnSpc>
              <a:spcBef>
                <a:spcPts val="0"/>
              </a:spcBef>
              <a:spcAft>
                <a:spcPts val="600"/>
              </a:spcAft>
            </a:pPr>
            <a:r>
              <a:rPr lang="en-US" sz="2400" b="0" i="0" u="none" strike="noStrike" kern="1200" cap="none">
                <a:latin typeface="Georgia" panose="02040502050405020303" pitchFamily="18" charset="0"/>
                <a:ea typeface="+mn-ea"/>
                <a:cs typeface="+mn-cs"/>
                <a:sym typeface="Calibri"/>
              </a:rPr>
              <a:t>The content of the mathematics standards is intended to support the five process goals for students.</a:t>
            </a:r>
            <a:endParaRPr lang="en-US" sz="2400" kern="1200">
              <a:latin typeface="Georgia" panose="02040502050405020303" pitchFamily="18" charset="0"/>
              <a:ea typeface="+mn-ea"/>
              <a:cs typeface="+mn-cs"/>
            </a:endParaRPr>
          </a:p>
        </p:txBody>
      </p:sp>
      <p:pic>
        <p:nvPicPr>
          <p:cNvPr id="3" name="Picture 2" descr="Math understanding Diagram showing the process skills of reasoning, communication, problem solving, connections and representation in a funnel resulting in mathematical understanding">
            <a:extLst>
              <a:ext uri="{FF2B5EF4-FFF2-40B4-BE49-F238E27FC236}">
                <a16:creationId xmlns:a16="http://schemas.microsoft.com/office/drawing/2014/main" id="{96E597AF-7A6D-9F96-0494-092FC0FD40FC}"/>
              </a:ext>
            </a:extLst>
          </p:cNvPr>
          <p:cNvPicPr>
            <a:picLocks noChangeAspect="1"/>
          </p:cNvPicPr>
          <p:nvPr/>
        </p:nvPicPr>
        <p:blipFill>
          <a:blip r:embed="rId5"/>
          <a:stretch>
            <a:fillRect/>
          </a:stretch>
        </p:blipFill>
        <p:spPr>
          <a:xfrm>
            <a:off x="4809617" y="1382900"/>
            <a:ext cx="4048056" cy="3420608"/>
          </a:xfrm>
          <a:prstGeom prst="rect">
            <a:avLst/>
          </a:prstGeom>
        </p:spPr>
      </p:pic>
      <p:pic>
        <p:nvPicPr>
          <p:cNvPr id="2" name="Picture 1">
            <a:extLst>
              <a:ext uri="{FF2B5EF4-FFF2-40B4-BE49-F238E27FC236}">
                <a16:creationId xmlns:a16="http://schemas.microsoft.com/office/drawing/2014/main" id="{BAC73C7D-D915-E147-E382-238002396C8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17" name="Audio 16" descr="Audio icon">
            <a:hlinkClick r:id="" action="ppaction://media"/>
            <a:extLst>
              <a:ext uri="{FF2B5EF4-FFF2-40B4-BE49-F238E27FC236}">
                <a16:creationId xmlns:a16="http://schemas.microsoft.com/office/drawing/2014/main" id="{73275869-365F-1D90-D29A-2CFB510BD6A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46411832"/>
      </p:ext>
    </p:extLst>
  </p:cSld>
  <p:clrMapOvr>
    <a:masterClrMapping/>
  </p:clrMapOvr>
  <mc:AlternateContent xmlns:mc="http://schemas.openxmlformats.org/markup-compatibility/2006" xmlns:p14="http://schemas.microsoft.com/office/powerpoint/2010/main">
    <mc:Choice Requires="p14">
      <p:transition spd="slow" p14:dur="2000" advTm="31365"/>
    </mc:Choice>
    <mc:Fallback xmlns="">
      <p:transition spd="slow" advTm="31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txBox="1">
            <a:spLocks noGrp="1"/>
          </p:cNvSpPr>
          <p:nvPr>
            <p:ph type="title"/>
          </p:nvPr>
        </p:nvSpPr>
        <p:spPr>
          <a:xfrm>
            <a:off x="628650" y="1307672"/>
            <a:ext cx="7886700" cy="1862747"/>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500"/>
              <a:buNone/>
            </a:pPr>
            <a:r>
              <a:rPr lang="en-US"/>
              <a:t>Standards of Learning Supporting Documents</a:t>
            </a:r>
            <a:endParaRPr i="1"/>
          </a:p>
        </p:txBody>
      </p:sp>
      <p:sp>
        <p:nvSpPr>
          <p:cNvPr id="185" name="Google Shape;185;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8</a:t>
            </a:fld>
            <a:endParaRPr/>
          </a:p>
        </p:txBody>
      </p:sp>
      <p:pic>
        <p:nvPicPr>
          <p:cNvPr id="20" name="Audio 19" descr="Audio icon">
            <a:hlinkClick r:id="" action="ppaction://media"/>
            <a:extLst>
              <a:ext uri="{FF2B5EF4-FFF2-40B4-BE49-F238E27FC236}">
                <a16:creationId xmlns:a16="http://schemas.microsoft.com/office/drawing/2014/main" id="{810128A6-A7BE-74A0-78B8-3731EE2FDFA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39352329"/>
      </p:ext>
    </p:extLst>
  </p:cSld>
  <p:clrMapOvr>
    <a:masterClrMapping/>
  </p:clrMapOvr>
  <mc:AlternateContent xmlns:mc="http://schemas.openxmlformats.org/markup-compatibility/2006" xmlns:p14="http://schemas.microsoft.com/office/powerpoint/2010/main">
    <mc:Choice Requires="p14">
      <p:transition spd="slow" p14:dur="2000" advTm="16817"/>
    </mc:Choice>
    <mc:Fallback xmlns="">
      <p:transition spd="slow" advTm="16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734518"/>
          </a:xfrm>
        </p:spPr>
        <p:txBody>
          <a:bodyPr/>
          <a:lstStyle/>
          <a:p>
            <a:r>
              <a:rPr lang="en-US"/>
              <a:t>Standards Document</a:t>
            </a:r>
          </a:p>
        </p:txBody>
      </p:sp>
      <p:pic>
        <p:nvPicPr>
          <p:cNvPr id="5" name="Picture 4">
            <a:extLst>
              <a:ext uri="{FF2B5EF4-FFF2-40B4-BE49-F238E27FC236}">
                <a16:creationId xmlns:a16="http://schemas.microsoft.com/office/drawing/2014/main" id="{1437603A-9996-D4C2-DFBC-017B4E2C139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3" name="Picture 2" descr="This image shows examples of two standards from the Algebra 1 standards document.">
            <a:extLst>
              <a:ext uri="{FF2B5EF4-FFF2-40B4-BE49-F238E27FC236}">
                <a16:creationId xmlns:a16="http://schemas.microsoft.com/office/drawing/2014/main" id="{DA820E13-DDCE-DC07-207F-EDC74FA7FA19}"/>
              </a:ext>
            </a:extLst>
          </p:cNvPr>
          <p:cNvPicPr>
            <a:picLocks noChangeAspect="1"/>
          </p:cNvPicPr>
          <p:nvPr/>
        </p:nvPicPr>
        <p:blipFill>
          <a:blip r:embed="rId6"/>
          <a:stretch>
            <a:fillRect/>
          </a:stretch>
        </p:blipFill>
        <p:spPr>
          <a:xfrm>
            <a:off x="1628623" y="928364"/>
            <a:ext cx="5886753" cy="3733992"/>
          </a:xfrm>
          <a:prstGeom prst="rect">
            <a:avLst/>
          </a:prstGeom>
        </p:spPr>
      </p:pic>
      <p:pic>
        <p:nvPicPr>
          <p:cNvPr id="20" name="Audio 19" descr="Audio icon">
            <a:hlinkClick r:id="" action="ppaction://media"/>
            <a:extLst>
              <a:ext uri="{FF2B5EF4-FFF2-40B4-BE49-F238E27FC236}">
                <a16:creationId xmlns:a16="http://schemas.microsoft.com/office/drawing/2014/main" id="{904C0BCC-F436-0849-B33B-2ED241F3E88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750795339"/>
      </p:ext>
    </p:extLst>
  </p:cSld>
  <p:clrMapOvr>
    <a:masterClrMapping/>
  </p:clrMapOvr>
  <mc:AlternateContent xmlns:mc="http://schemas.openxmlformats.org/markup-compatibility/2006" xmlns:p14="http://schemas.microsoft.com/office/powerpoint/2010/main">
    <mc:Choice Requires="p14">
      <p:transition spd="slow" p14:dur="2000" advTm="18589"/>
    </mc:Choice>
    <mc:Fallback xmlns="">
      <p:transition spd="slow" advTm="18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97508C65CBC9D4582C38E14C0854F54" ma:contentTypeVersion="9" ma:contentTypeDescription="Create a new document." ma:contentTypeScope="" ma:versionID="64ab457752b98d02ffcc907e46ac53de">
  <xsd:schema xmlns:xsd="http://www.w3.org/2001/XMLSchema" xmlns:xs="http://www.w3.org/2001/XMLSchema" xmlns:p="http://schemas.microsoft.com/office/2006/metadata/properties" xmlns:ns2="7bc1f62a-0564-4892-a8bf-7c18ec584b15" xmlns:ns3="0f6edea1-9d2e-49f8-b5b3-3e90d7018543" targetNamespace="http://schemas.microsoft.com/office/2006/metadata/properties" ma:root="true" ma:fieldsID="fd4a78179981080f485d8d9b881d18a4" ns2:_="" ns3:_="">
    <xsd:import namespace="7bc1f62a-0564-4892-a8bf-7c18ec584b15"/>
    <xsd:import namespace="0f6edea1-9d2e-49f8-b5b3-3e90d70185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c1f62a-0564-4892-a8bf-7c18ec584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6edea1-9d2e-49f8-b5b3-3e90d701854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443033-3235-4E5E-9BCC-2199EBBDBB60}">
  <ds:schemaRefs>
    <ds:schemaRef ds:uri="http://schemas.microsoft.com/sharepoint/v3/contenttype/forms"/>
  </ds:schemaRefs>
</ds:datastoreItem>
</file>

<file path=customXml/itemProps2.xml><?xml version="1.0" encoding="utf-8"?>
<ds:datastoreItem xmlns:ds="http://schemas.openxmlformats.org/officeDocument/2006/customXml" ds:itemID="{FC340A06-5692-4ECA-A38C-B51F7EE5FD5D}">
  <ds:schemaRefs>
    <ds:schemaRef ds:uri="0f6edea1-9d2e-49f8-b5b3-3e90d7018543"/>
    <ds:schemaRef ds:uri="7bc1f62a-0564-4892-a8bf-7c18ec584b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6561735-4886-4D3F-8D16-22E673F46679}">
  <ds:schemaRefs>
    <ds:schemaRef ds:uri="http://purl.org/dc/dcmitype/"/>
    <ds:schemaRef ds:uri="7bc1f62a-0564-4892-a8bf-7c18ec584b15"/>
    <ds:schemaRef ds:uri="http://purl.org/dc/elements/1.1/"/>
    <ds:schemaRef ds:uri="http://schemas.microsoft.com/office/infopath/2007/PartnerControls"/>
    <ds:schemaRef ds:uri="0f6edea1-9d2e-49f8-b5b3-3e90d7018543"/>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39</Slides>
  <Notes>39</Notes>
  <HiddenSlides>0</HiddenSlide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Office Theme</vt:lpstr>
      <vt:lpstr>Office Theme</vt:lpstr>
      <vt:lpstr>Office Theme</vt:lpstr>
      <vt:lpstr> 2023 Mathematics Standards of Learning</vt:lpstr>
      <vt:lpstr>Purpose</vt:lpstr>
      <vt:lpstr>Agenda</vt:lpstr>
      <vt:lpstr>2023 Mathematics Standards of Learning Focus</vt:lpstr>
      <vt:lpstr>2023 Standards of Learning Focus</vt:lpstr>
      <vt:lpstr>2023 Mathematics SOL Guiding Principles</vt:lpstr>
      <vt:lpstr>Mathematics Process Goals for Students</vt:lpstr>
      <vt:lpstr>Standards of Learning Supporting Documents</vt:lpstr>
      <vt:lpstr>Standards Document</vt:lpstr>
      <vt:lpstr>Changes to Numbering of the SOL</vt:lpstr>
      <vt:lpstr>  Overview of Revisions (2016 to 2023 Mathematics Standards of Learning) document </vt:lpstr>
      <vt:lpstr> Overview of Revisions- Summary of Changes (1 of 2)</vt:lpstr>
      <vt:lpstr>  Overview of Revisions- Summary of Changes (2 of 2)</vt:lpstr>
      <vt:lpstr>Comparison of  2016 Mathematics SOL  to 2023 Mathematics SOL</vt:lpstr>
      <vt:lpstr>Expressions &amp; Operations</vt:lpstr>
      <vt:lpstr>Standard A.1 (2016) - Standard A.EO.1 (2023)</vt:lpstr>
      <vt:lpstr>Standard A.2.a (2016) - Standard A.EO.3 (2023)</vt:lpstr>
      <vt:lpstr>Standard A.2.b (2016) - Standard A.EO.2 (2023)</vt:lpstr>
      <vt:lpstr>Standard A.2.c (2016) - Standard A.EO.2 (2023)</vt:lpstr>
      <vt:lpstr>Standard A.3 (2016) - Standard A.EO.4 (2023)</vt:lpstr>
      <vt:lpstr>Equations &amp; Inequalities</vt:lpstr>
      <vt:lpstr>Standard A.4a,c (2016) - Standard A.EI.1 (2023)</vt:lpstr>
      <vt:lpstr>Standard A.4b (2016) - Standard A.EI.3 (2023)</vt:lpstr>
      <vt:lpstr>Standard A.4d (2016) - Standard A.EI.2 (2023)</vt:lpstr>
      <vt:lpstr>Standard A.4e (2016) - Standard A.EI.2 (2023)</vt:lpstr>
      <vt:lpstr>Standard A.5a,b (2016) - Standard A.EI.2 (2023)</vt:lpstr>
      <vt:lpstr>Standard A.5c (2016) - Standard A.EI.2 (2023)</vt:lpstr>
      <vt:lpstr>Standard A.5d (2016) - Standard A.EI.2 (2023)</vt:lpstr>
      <vt:lpstr>Functions</vt:lpstr>
      <vt:lpstr>Standard A.6.a (2016) - Standard A.F.1 (2023)</vt:lpstr>
      <vt:lpstr>Standard A.6.b (2016) - Standard A.F.1 (2023)</vt:lpstr>
      <vt:lpstr>Standard A.6.c (2016) - Standard A.F.1 (2023)</vt:lpstr>
      <vt:lpstr>Standard A.7 (2016) - Standard A.F.2 (2023)</vt:lpstr>
      <vt:lpstr>Standard A.7 (2016) - Standard A.F.2 (2023)</vt:lpstr>
      <vt:lpstr>Standard A.8 (2016) - Deleted (2023)</vt:lpstr>
      <vt:lpstr>Statistics</vt:lpstr>
      <vt:lpstr>Standard A.9 (2016) - Standard A.ST.1 (2023)</vt:lpstr>
      <vt:lpstr>Standard A.9 (2016) - Standard A.ST.1 (2023)</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Mathematics Standards of Learning</dc:title>
  <dc:creator>Mazzacane, Tina (DOE)</dc:creator>
  <cp:revision>18</cp:revision>
  <dcterms:modified xsi:type="dcterms:W3CDTF">2023-09-26T20:21:40Z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0x010100C97508C65CBC9D4582C38E14C0854F54</vt:lpwstr>
  </property>
</Properties>
</file>