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71" r:id="rId3"/>
    <p:sldId id="267" r:id="rId4"/>
    <p:sldId id="324" r:id="rId5"/>
    <p:sldId id="329" r:id="rId6"/>
    <p:sldId id="328" r:id="rId7"/>
    <p:sldId id="332" r:id="rId8"/>
    <p:sldId id="330" r:id="rId9"/>
    <p:sldId id="336" r:id="rId10"/>
    <p:sldId id="338" r:id="rId11"/>
    <p:sldId id="286" r:id="rId12"/>
    <p:sldId id="287" r:id="rId13"/>
    <p:sldId id="288" r:id="rId14"/>
    <p:sldId id="289" r:id="rId15"/>
    <p:sldId id="339" r:id="rId16"/>
    <p:sldId id="276" r:id="rId17"/>
    <p:sldId id="295" r:id="rId18"/>
    <p:sldId id="285" r:id="rId19"/>
    <p:sldId id="268"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5"/>
    <a:srgbClr val="1A4480"/>
    <a:srgbClr val="3E5B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55" autoAdjust="0"/>
    <p:restoredTop sz="90028" autoAdjust="0"/>
  </p:normalViewPr>
  <p:slideViewPr>
    <p:cSldViewPr snapToGrid="0">
      <p:cViewPr varScale="1">
        <p:scale>
          <a:sx n="100" d="100"/>
          <a:sy n="100" d="100"/>
        </p:scale>
        <p:origin x="1176" y="72"/>
      </p:cViewPr>
      <p:guideLst>
        <p:guide orient="horz" pos="2160"/>
        <p:guide pos="3840"/>
      </p:guideLst>
    </p:cSldViewPr>
  </p:slideViewPr>
  <p:outlineViewPr>
    <p:cViewPr>
      <p:scale>
        <a:sx n="33" d="100"/>
        <a:sy n="33" d="100"/>
      </p:scale>
      <p:origin x="0" y="-1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70128E-993C-4902-8012-4837AFDCDFE9}" type="datetimeFigureOut">
              <a:rPr lang="en-US" smtClean="0"/>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DDA28-A9E5-470C-8A90-D17729306CEC}" type="slidenum">
              <a:rPr lang="en-US" smtClean="0"/>
              <a:t>‹#›</a:t>
            </a:fld>
            <a:endParaRPr lang="en-US"/>
          </a:p>
        </p:txBody>
      </p:sp>
    </p:spTree>
    <p:extLst>
      <p:ext uri="{BB962C8B-B14F-4D97-AF65-F5344CB8AC3E}">
        <p14:creationId xmlns:p14="http://schemas.microsoft.com/office/powerpoint/2010/main" val="38347010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22139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5</a:t>
            </a:fld>
            <a:endParaRPr lang="en-US"/>
          </a:p>
        </p:txBody>
      </p:sp>
    </p:spTree>
    <p:extLst>
      <p:ext uri="{BB962C8B-B14F-4D97-AF65-F5344CB8AC3E}">
        <p14:creationId xmlns:p14="http://schemas.microsoft.com/office/powerpoint/2010/main" val="418765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6</a:t>
            </a:fld>
            <a:endParaRPr lang="en-US"/>
          </a:p>
        </p:txBody>
      </p:sp>
    </p:spTree>
    <p:extLst>
      <p:ext uri="{BB962C8B-B14F-4D97-AF65-F5344CB8AC3E}">
        <p14:creationId xmlns:p14="http://schemas.microsoft.com/office/powerpoint/2010/main" val="1867278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very important to verify</a:t>
            </a:r>
            <a:r>
              <a:rPr lang="en-US" baseline="0" dirty="0"/>
              <a:t> the data in the reports. It is widely used for research (internal and external) publicly published tools, and program office reports to support decision making. (VPI Reports depend on a locked Fall SRC.</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11</a:t>
            </a:fld>
            <a:endParaRPr lang="en-US"/>
          </a:p>
        </p:txBody>
      </p:sp>
    </p:spTree>
    <p:extLst>
      <p:ext uri="{BB962C8B-B14F-4D97-AF65-F5344CB8AC3E}">
        <p14:creationId xmlns:p14="http://schemas.microsoft.com/office/powerpoint/2010/main" val="395327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Certificate</a:t>
            </a:r>
            <a:r>
              <a:rPr lang="en-US" baseline="0" dirty="0"/>
              <a:t> Generator for number 3</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12</a:t>
            </a:fld>
            <a:endParaRPr lang="en-US"/>
          </a:p>
        </p:txBody>
      </p:sp>
    </p:spTree>
    <p:extLst>
      <p:ext uri="{BB962C8B-B14F-4D97-AF65-F5344CB8AC3E}">
        <p14:creationId xmlns:p14="http://schemas.microsoft.com/office/powerpoint/2010/main" val="1361883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that advanced</a:t>
            </a:r>
            <a:r>
              <a:rPr lang="en-US" baseline="0" dirty="0"/>
              <a:t> placement data is only on the SQP’s. All other SQP data is published in at least one other location. CTE data on MSC doesn’t have demographics so it all comes together</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DDDA28-A9E5-470C-8A90-D17729306CE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99415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soon as any LEA submits</a:t>
            </a:r>
            <a:r>
              <a:rPr lang="en-US" baseline="0" dirty="0"/>
              <a:t> a summer file, sliders slide. </a:t>
            </a:r>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14</a:t>
            </a:fld>
            <a:endParaRPr lang="en-US"/>
          </a:p>
        </p:txBody>
      </p:sp>
    </p:spTree>
    <p:extLst>
      <p:ext uri="{BB962C8B-B14F-4D97-AF65-F5344CB8AC3E}">
        <p14:creationId xmlns:p14="http://schemas.microsoft.com/office/powerpoint/2010/main" val="1519031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DDA28-A9E5-470C-8A90-D17729306CEC}" type="slidenum">
              <a:rPr lang="en-US" smtClean="0"/>
              <a:t>17</a:t>
            </a:fld>
            <a:endParaRPr lang="en-US"/>
          </a:p>
        </p:txBody>
      </p:sp>
    </p:spTree>
    <p:extLst>
      <p:ext uri="{BB962C8B-B14F-4D97-AF65-F5344CB8AC3E}">
        <p14:creationId xmlns:p14="http://schemas.microsoft.com/office/powerpoint/2010/main" val="572076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
        <p:nvSpPr>
          <p:cNvPr id="229" name="Google Shape;2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34161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5410D7D0-E191-4C83-8A0F-12414189B1E3}"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Rectangle 7" descr="VDOE Logo"/>
          <p:cNvSpPr/>
          <p:nvPr userDrawn="1"/>
        </p:nvSpPr>
        <p:spPr>
          <a:xfrm>
            <a:off x="2020701" y="919537"/>
            <a:ext cx="10893915" cy="5938463"/>
          </a:xfrm>
          <a:prstGeom prst="rect">
            <a:avLst/>
          </a:prstGeom>
          <a:blipFill dpi="0" rotWithShape="1">
            <a:blip r:embed="rId2">
              <a:alphaModFix amt="20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20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05403061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2BD541-267A-DAF0-C4B8-B92F657E07DD}"/>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5" name="Date Placeholder 4"/>
          <p:cNvSpPr>
            <a:spLocks noGrp="1"/>
          </p:cNvSpPr>
          <p:nvPr>
            <p:ph type="dt" sz="half" idx="10"/>
          </p:nvPr>
        </p:nvSpPr>
        <p:spPr/>
        <p:txBody>
          <a:bodyPr/>
          <a:lstStyle/>
          <a:p>
            <a:fld id="{F06C96A5-1280-4BBD-93AB-AD67D678B93B}" type="datetime1">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93911894"/>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E2590-EA3D-2431-8ECC-6E434A51295E}"/>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44165192"/>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1B387-EEF6-85E8-878F-7654D7B03C94}"/>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839788" y="1525199"/>
            <a:ext cx="5157787"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525199"/>
            <a:ext cx="5183188" cy="823912"/>
          </a:xfrm>
        </p:spPr>
        <p:txBody>
          <a:bodyPr anchor="b"/>
          <a:lstStyle>
            <a:lvl1pPr marL="0" indent="0">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80D8FE-4F26-421C-BC9E-A31C57605D1F}" type="datetime1">
              <a:rPr lang="en-US" smtClean="0"/>
              <a:t>8/22/2023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32358630"/>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5D157-36F0-A5D1-DE89-F14DFFE208CB}"/>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17859DFB-BBD1-424E-8E61-D0F07BC8954A}" type="datetime1">
              <a:rPr lang="en-US" smtClean="0"/>
              <a:t>8/22/2023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126667981"/>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1DC38-4FAD-4906-B701-8C1D07FFDAE2}" type="datetime1">
              <a:rPr lang="en-US" smtClean="0"/>
              <a:t>8/22/2023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4318002"/>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5C962E0-DFCC-480B-934F-571908404525}" type="datetime1">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611398738"/>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168677165"/>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2DB1A3-8D5C-47DE-BDB0-FBDB82B09CF6}" type="datetime1">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
        <p:nvSpPr>
          <p:cNvPr id="9" name="Picture Placeholder 2"/>
          <p:cNvSpPr>
            <a:spLocks noGrp="1"/>
          </p:cNvSpPr>
          <p:nvPr>
            <p:ph type="pic" idx="13"/>
          </p:nvPr>
        </p:nvSpPr>
        <p:spPr>
          <a:xfrm>
            <a:off x="5183188" y="3451509"/>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Picture Placeholder 2"/>
          <p:cNvSpPr>
            <a:spLocks noGrp="1"/>
          </p:cNvSpPr>
          <p:nvPr>
            <p:ph type="pic" idx="14"/>
          </p:nvPr>
        </p:nvSpPr>
        <p:spPr>
          <a:xfrm>
            <a:off x="8383588" y="3451508"/>
            <a:ext cx="2970212" cy="225920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Tree>
    <p:extLst>
      <p:ext uri="{BB962C8B-B14F-4D97-AF65-F5344CB8AC3E}">
        <p14:creationId xmlns:p14="http://schemas.microsoft.com/office/powerpoint/2010/main" val="776831804"/>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1"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04C249E-D282-4660-885A-F74A817FB28E}"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817396535"/>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5254951" cy="2387600"/>
          </a:xfrm>
        </p:spPr>
        <p:txBody>
          <a:bodyPr anchor="b"/>
          <a:lstStyle>
            <a:lvl1pPr algn="l">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5254951" cy="1655762"/>
          </a:xfrm>
        </p:spPr>
        <p:txBody>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9E2D3C0D-AEE8-4C37-B586-2E02B9B135CF}"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7" name="Rectangle 6" descr="VDOE Logo"/>
          <p:cNvSpPr/>
          <p:nvPr userDrawn="1"/>
        </p:nvSpPr>
        <p:spPr>
          <a:xfrm>
            <a:off x="2020701" y="919537"/>
            <a:ext cx="10893915" cy="5938463"/>
          </a:xfrm>
          <a:prstGeom prst="rect">
            <a:avLst/>
          </a:prstGeom>
          <a:blipFill dpi="0" rotWithShape="1">
            <a:blip r:embed="rId2">
              <a:alphaModFix amt="6000"/>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userDrawn="1"/>
        </p:nvSpPr>
        <p:spPr>
          <a:xfrm>
            <a:off x="2178121" y="5751826"/>
            <a:ext cx="9513869" cy="692497"/>
          </a:xfrm>
          <a:prstGeom prst="rect">
            <a:avLst/>
          </a:prstGeom>
          <a:noFill/>
        </p:spPr>
        <p:txBody>
          <a:bodyPr wrap="square" rtlCol="0">
            <a:spAutoFit/>
          </a:bodyPr>
          <a:lstStyle/>
          <a:p>
            <a:pPr algn="r"/>
            <a:r>
              <a:rPr lang="en-US" sz="3900" b="1" dirty="0">
                <a:solidFill>
                  <a:schemeClr val="tx1">
                    <a:alpha val="7000"/>
                  </a:schemeClr>
                </a:solidFill>
                <a:latin typeface="Trebuchet MS" panose="020B0603020202020204" pitchFamily="34" charset="0"/>
              </a:rPr>
              <a:t>VIRGINIA DEPARTMENT OF EDUCATION</a:t>
            </a:r>
          </a:p>
        </p:txBody>
      </p:sp>
    </p:spTree>
    <p:extLst>
      <p:ext uri="{BB962C8B-B14F-4D97-AF65-F5344CB8AC3E}">
        <p14:creationId xmlns:p14="http://schemas.microsoft.com/office/powerpoint/2010/main" val="1158173876"/>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bg>
      <p:bgPr>
        <a:gradFill rotWithShape="1">
          <a:gsLst>
            <a:gs pos="0">
              <a:srgbClr val="3E5B91"/>
            </a:gs>
            <a:gs pos="50000">
              <a:srgbClr val="1A4480"/>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30909"/>
            <a:ext cx="10515600" cy="2387600"/>
          </a:xfrm>
        </p:spPr>
        <p:txBody>
          <a:bodyPr anchor="b"/>
          <a:lstStyle>
            <a:lvl1pPr algn="ctr">
              <a:defRPr sz="6000" cap="small" baseline="0"/>
            </a:lvl1pPr>
          </a:lstStyle>
          <a:p>
            <a:r>
              <a:rPr lang="en-US" dirty="0"/>
              <a:t>Click to edit Master title style</a:t>
            </a:r>
          </a:p>
        </p:txBody>
      </p:sp>
      <p:sp>
        <p:nvSpPr>
          <p:cNvPr id="3" name="Subtitle 2"/>
          <p:cNvSpPr>
            <a:spLocks noGrp="1"/>
          </p:cNvSpPr>
          <p:nvPr>
            <p:ph type="subTitle" idx="1"/>
          </p:nvPr>
        </p:nvSpPr>
        <p:spPr>
          <a:xfrm>
            <a:off x="838200" y="3636221"/>
            <a:ext cx="10515600" cy="1655762"/>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181799C-EA78-4FD4-8B5A-E18EB096E5C6}"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87849773"/>
      </p:ext>
    </p:extLst>
  </p:cSld>
  <p:clrMapOvr>
    <a:overrideClrMapping bg1="dk1" tx1="lt1" bg2="dk2" tx2="lt2" accent1="accent1" accent2="accent2" accent3="accent3" accent4="accent4" accent5="accent5" accent6="accent6" hlink="hlink" folHlink="folHlink"/>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BD67D3E-DC23-56D0-E49A-79F87FFEB4C8}"/>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2A720E70-56EB-42D6-915F-EA4C717EB9E4}"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
        <p:nvSpPr>
          <p:cNvPr id="8" name="Content Placeholder 2"/>
          <p:cNvSpPr>
            <a:spLocks noGrp="1"/>
          </p:cNvSpPr>
          <p:nvPr>
            <p:ph idx="1"/>
          </p:nvPr>
        </p:nvSpPr>
        <p:spPr>
          <a:xfrm>
            <a:off x="838200" y="1458930"/>
            <a:ext cx="10515600" cy="471803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16124203"/>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8566EF1-4ABD-9736-83E3-A0AB60E23EF0}"/>
              </a:ext>
            </a:extLst>
          </p:cNvPr>
          <p:cNvSpPr>
            <a:spLocks noGrp="1"/>
          </p:cNvSpPr>
          <p:nvPr>
            <p:ph type="title"/>
          </p:nvPr>
        </p:nvSpPr>
        <p:spPr>
          <a:xfrm>
            <a:off x="0" y="0"/>
            <a:ext cx="12192000" cy="1323975"/>
          </a:xfrm>
          <a:noFill/>
        </p:spPr>
        <p:txBody>
          <a:bodyPr lIns="822960" anchor="b">
            <a:normAutofit/>
          </a:bodyPr>
          <a:lstStyle>
            <a:lvl1pPr>
              <a:defRPr sz="4800" cap="small" baseline="0">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838200" y="1458930"/>
            <a:ext cx="10515600" cy="471803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720E70-56EB-42D6-915F-EA4C717EB9E4}"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4088696227"/>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3369611589"/>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1_Section Header">
    <p:bg>
      <p:bgPr>
        <a:gradFill flip="none" rotWithShape="1">
          <a:gsLst>
            <a:gs pos="0">
              <a:schemeClr val="tx1"/>
            </a:gs>
            <a:gs pos="50000">
              <a:srgbClr val="1A4480"/>
            </a:gs>
            <a:gs pos="100000">
              <a:srgbClr val="3E5B91"/>
            </a:gs>
          </a:gsLst>
          <a:lin ang="162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171AC85E-EDEC-42A1-88DA-B1145C21F245}" type="datetime1">
              <a:rPr lang="en-US" smtClean="0"/>
              <a:t>8/22/2023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2569919687"/>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E0B6B-6944-E12E-832D-39E6B070307C}"/>
              </a:ext>
            </a:extLst>
          </p:cNvPr>
          <p:cNvSpPr>
            <a:spLocks noGrp="1"/>
          </p:cNvSpPr>
          <p:nvPr>
            <p:ph type="title"/>
          </p:nvPr>
        </p:nvSpPr>
        <p:spPr>
          <a:xfrm>
            <a:off x="0" y="0"/>
            <a:ext cx="12192000" cy="1323975"/>
          </a:xfrm>
          <a:solidFill>
            <a:schemeClr val="tx1"/>
          </a:solidFill>
        </p:spPr>
        <p:txBody>
          <a:bodyPr lIns="822960" anchor="b">
            <a:normAutofit/>
          </a:bodyPr>
          <a:lstStyle>
            <a:lvl1pPr>
              <a:defRPr sz="4800" cap="small" baseline="0">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548622"/>
            <a:ext cx="5181600" cy="462834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F06C96A5-1280-4BBD-93AB-AD67D678B93B}" type="datetime1">
              <a:rPr lang="en-US" smtClean="0"/>
              <a:t>8/22/2023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02BAA-C61A-4A39-BDF1-4340D572B82C}" type="slidenum">
              <a:rPr lang="en-US" smtClean="0"/>
              <a:t>‹#›</a:t>
            </a:fld>
            <a:endParaRPr lang="en-US"/>
          </a:p>
        </p:txBody>
      </p:sp>
    </p:spTree>
    <p:extLst>
      <p:ext uri="{BB962C8B-B14F-4D97-AF65-F5344CB8AC3E}">
        <p14:creationId xmlns:p14="http://schemas.microsoft.com/office/powerpoint/2010/main" val="595260743"/>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F71C4-ABB1-43BF-A1B6-165F4DBACD94}" type="datetime1">
              <a:rPr lang="en-US" smtClean="0"/>
              <a:t>8/22/2023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02BAA-C61A-4A39-BDF1-4340D572B82C}" type="slidenum">
              <a:rPr lang="en-US" smtClean="0"/>
              <a:t>‹#›</a:t>
            </a:fld>
            <a:endParaRPr lang="en-US"/>
          </a:p>
        </p:txBody>
      </p:sp>
    </p:spTree>
    <p:extLst>
      <p:ext uri="{BB962C8B-B14F-4D97-AF65-F5344CB8AC3E}">
        <p14:creationId xmlns:p14="http://schemas.microsoft.com/office/powerpoint/2010/main" val="2468087798"/>
      </p:ext>
    </p:extLst>
  </p:cSld>
  <p:clrMap bg1="lt1" tx1="dk1" bg2="lt2" tx2="dk2" accent1="accent1" accent2="accent2" accent3="accent3" accent4="accent4" accent5="accent5" accent6="accent6" hlink="hlink" folHlink="folHlink"/>
  <p:sldLayoutIdLst>
    <p:sldLayoutId id="2147483673" r:id="rId1"/>
    <p:sldLayoutId id="2147483685" r:id="rId2"/>
    <p:sldLayoutId id="2147483684" r:id="rId3"/>
    <p:sldLayoutId id="2147483686" r:id="rId4"/>
    <p:sldLayoutId id="2147483674" r:id="rId5"/>
    <p:sldLayoutId id="2147483687" r:id="rId6"/>
    <p:sldLayoutId id="2147483675" r:id="rId7"/>
    <p:sldLayoutId id="2147483691" r:id="rId8"/>
    <p:sldLayoutId id="2147483676" r:id="rId9"/>
    <p:sldLayoutId id="2147483689" r:id="rId10"/>
    <p:sldLayoutId id="2147483677" r:id="rId11"/>
    <p:sldLayoutId id="2147483690" r:id="rId12"/>
    <p:sldLayoutId id="2147483678" r:id="rId13"/>
    <p:sldLayoutId id="2147483679" r:id="rId14"/>
    <p:sldLayoutId id="2147483680" r:id="rId15"/>
    <p:sldLayoutId id="2147483681" r:id="rId16"/>
    <p:sldLayoutId id="2147483688" r:id="rId17"/>
  </p:sldLayoutIdLst>
  <p:transition spd="slow">
    <p:wipe/>
  </p:transition>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kern="1200">
          <a:solidFill>
            <a:srgbClr val="555555"/>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alibri" panose="020F0502020204030204" pitchFamily="34" charset="0"/>
        <a:buChar char="-"/>
        <a:defRPr sz="2400" kern="1200">
          <a:solidFill>
            <a:srgbClr val="555555"/>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65000"/>
        <a:buFont typeface="Courier New" panose="02070309020205020404" pitchFamily="49" charset="0"/>
        <a:buChar char="o"/>
        <a:defRPr sz="2000" kern="1200">
          <a:solidFill>
            <a:srgbClr val="555555"/>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kern="1200">
          <a:solidFill>
            <a:srgbClr val="555555"/>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Calibri" panose="020F0502020204030204" pitchFamily="34" charset="0"/>
        <a:buChar char="-"/>
        <a:defRPr sz="1800" kern="1200">
          <a:solidFill>
            <a:srgbClr val="55555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p1pe.doe.virginia.gov/apex/f?p=180:1:::::p_session_id,p_application_name:3079480230065022375,fallmembership" TargetMode="Externa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hyperlink" Target="https://schoolquality.virginia.gov/"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hyperlink" Target="https://doe.virginia.gov/statistics_reports/supts_annual_report/index.shtml"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doe.virginia.gov/data-policy-funding/data-reports/data-collection/student-record-collection"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hyperlink" Target="mailto:Brittney.Kanard@doe.virginia.gov" TargetMode="External"/><Relationship Id="rId2" Type="http://schemas.openxmlformats.org/officeDocument/2006/relationships/hyperlink" Target="https://www.doe.virginia.gov/data-policy-funding/data-reports/data-collection/student-record-collection" TargetMode="External"/><Relationship Id="rId1" Type="http://schemas.openxmlformats.org/officeDocument/2006/relationships/slideLayout" Target="../slideLayouts/slideLayout6.xml"/><Relationship Id="rId5" Type="http://schemas.openxmlformats.org/officeDocument/2006/relationships/hyperlink" Target="mailto:Carol.WellsBazzichi@doe.virginia.gov" TargetMode="External"/><Relationship Id="rId4" Type="http://schemas.openxmlformats.org/officeDocument/2006/relationships/hyperlink" Target="mailto:resultshelp@doe.virgini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index.s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https://www.doe.virginia.gov/info_management/data_collection/student_record_collection/code_values/index.shtml"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www.doe.virginia.gov/info_management/data_collection/student_record_collection/code_values/index.shtml" TargetMode="External"/><Relationship Id="rId2" Type="http://schemas.openxmlformats.org/officeDocument/2006/relationships/hyperlink" Target="https://www.doe.virginia.gov/info_management/data_collection/student_record_collection/index.shtml" TargetMode="Externa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2023-2024 Student Record Collection</a:t>
            </a:r>
          </a:p>
        </p:txBody>
      </p:sp>
      <p:sp>
        <p:nvSpPr>
          <p:cNvPr id="3" name="Subtitle 2"/>
          <p:cNvSpPr>
            <a:spLocks noGrp="1"/>
          </p:cNvSpPr>
          <p:nvPr>
            <p:ph type="subTitle" idx="1"/>
          </p:nvPr>
        </p:nvSpPr>
        <p:spPr/>
        <p:txBody>
          <a:bodyPr/>
          <a:lstStyle/>
          <a:p>
            <a:r>
              <a:rPr lang="en-US" dirty="0"/>
              <a:t>Virginia Department of Education</a:t>
            </a:r>
          </a:p>
          <a:p>
            <a:r>
              <a:rPr lang="en-US" dirty="0"/>
              <a:t>Office of Data Services</a:t>
            </a:r>
          </a:p>
        </p:txBody>
      </p:sp>
      <p:sp>
        <p:nvSpPr>
          <p:cNvPr id="4" name="Slide Number Placeholder 3"/>
          <p:cNvSpPr>
            <a:spLocks noGrp="1"/>
          </p:cNvSpPr>
          <p:nvPr>
            <p:ph type="sldNum" sz="quarter" idx="12"/>
          </p:nvPr>
        </p:nvSpPr>
        <p:spPr/>
        <p:txBody>
          <a:bodyPr/>
          <a:lstStyle/>
          <a:p>
            <a:fld id="{B2102BAA-C61A-4A39-BDF1-4340D572B82C}" type="slidenum">
              <a:rPr lang="en-US" smtClean="0"/>
              <a:t>1</a:t>
            </a:fld>
            <a:endParaRPr lang="en-US"/>
          </a:p>
        </p:txBody>
      </p:sp>
    </p:spTree>
    <p:extLst>
      <p:ext uri="{BB962C8B-B14F-4D97-AF65-F5344CB8AC3E}">
        <p14:creationId xmlns:p14="http://schemas.microsoft.com/office/powerpoint/2010/main" val="63149987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CF7C-39B3-DCBA-767C-B12F6C53D9F3}"/>
              </a:ext>
            </a:extLst>
          </p:cNvPr>
          <p:cNvSpPr>
            <a:spLocks noGrp="1"/>
          </p:cNvSpPr>
          <p:nvPr>
            <p:ph type="title"/>
          </p:nvPr>
        </p:nvSpPr>
        <p:spPr/>
        <p:txBody>
          <a:bodyPr/>
          <a:lstStyle/>
          <a:p>
            <a:r>
              <a:rPr lang="en-US" dirty="0"/>
              <a:t>Reporting Reminder</a:t>
            </a:r>
          </a:p>
        </p:txBody>
      </p:sp>
      <p:sp>
        <p:nvSpPr>
          <p:cNvPr id="3" name="Slide Number Placeholder 2">
            <a:extLst>
              <a:ext uri="{FF2B5EF4-FFF2-40B4-BE49-F238E27FC236}">
                <a16:creationId xmlns:a16="http://schemas.microsoft.com/office/drawing/2014/main" id="{A55361DF-6EFA-E89A-AEB6-2A1AE01F558A}"/>
              </a:ext>
            </a:extLst>
          </p:cNvPr>
          <p:cNvSpPr>
            <a:spLocks noGrp="1"/>
          </p:cNvSpPr>
          <p:nvPr>
            <p:ph type="sldNum" sz="quarter" idx="12"/>
          </p:nvPr>
        </p:nvSpPr>
        <p:spPr/>
        <p:txBody>
          <a:bodyPr/>
          <a:lstStyle/>
          <a:p>
            <a:fld id="{B2102BAA-C61A-4A39-BDF1-4340D572B82C}" type="slidenum">
              <a:rPr lang="en-US" smtClean="0"/>
              <a:t>10</a:t>
            </a:fld>
            <a:endParaRPr lang="en-US"/>
          </a:p>
        </p:txBody>
      </p:sp>
      <p:graphicFrame>
        <p:nvGraphicFramePr>
          <p:cNvPr id="5" name="Table 5">
            <a:extLst>
              <a:ext uri="{FF2B5EF4-FFF2-40B4-BE49-F238E27FC236}">
                <a16:creationId xmlns:a16="http://schemas.microsoft.com/office/drawing/2014/main" id="{82F819A5-30CE-DAC6-5EE2-36818B6B2763}"/>
              </a:ext>
            </a:extLst>
          </p:cNvPr>
          <p:cNvGraphicFramePr>
            <a:graphicFrameLocks noGrp="1"/>
          </p:cNvGraphicFramePr>
          <p:nvPr>
            <p:ph idx="1"/>
            <p:extLst>
              <p:ext uri="{D42A27DB-BD31-4B8C-83A1-F6EECF244321}">
                <p14:modId xmlns:p14="http://schemas.microsoft.com/office/powerpoint/2010/main" val="3395988181"/>
              </p:ext>
            </p:extLst>
          </p:nvPr>
        </p:nvGraphicFramePr>
        <p:xfrm>
          <a:off x="704850" y="1390650"/>
          <a:ext cx="10496551" cy="5266559"/>
        </p:xfrm>
        <a:graphic>
          <a:graphicData uri="http://schemas.openxmlformats.org/drawingml/2006/table">
            <a:tbl>
              <a:tblPr firstRow="1" bandRow="1">
                <a:tableStyleId>{5C22544A-7EE6-4342-B048-85BDC9FD1C3A}</a:tableStyleId>
              </a:tblPr>
              <a:tblGrid>
                <a:gridCol w="1806472">
                  <a:extLst>
                    <a:ext uri="{9D8B030D-6E8A-4147-A177-3AD203B41FA5}">
                      <a16:colId xmlns:a16="http://schemas.microsoft.com/office/drawing/2014/main" val="3331464891"/>
                    </a:ext>
                  </a:extLst>
                </a:gridCol>
                <a:gridCol w="3441803">
                  <a:extLst>
                    <a:ext uri="{9D8B030D-6E8A-4147-A177-3AD203B41FA5}">
                      <a16:colId xmlns:a16="http://schemas.microsoft.com/office/drawing/2014/main" val="2264228669"/>
                    </a:ext>
                  </a:extLst>
                </a:gridCol>
                <a:gridCol w="2624138">
                  <a:extLst>
                    <a:ext uri="{9D8B030D-6E8A-4147-A177-3AD203B41FA5}">
                      <a16:colId xmlns:a16="http://schemas.microsoft.com/office/drawing/2014/main" val="619996638"/>
                    </a:ext>
                  </a:extLst>
                </a:gridCol>
                <a:gridCol w="2624138">
                  <a:extLst>
                    <a:ext uri="{9D8B030D-6E8A-4147-A177-3AD203B41FA5}">
                      <a16:colId xmlns:a16="http://schemas.microsoft.com/office/drawing/2014/main" val="94065930"/>
                    </a:ext>
                  </a:extLst>
                </a:gridCol>
              </a:tblGrid>
              <a:tr h="378717">
                <a:tc>
                  <a:txBody>
                    <a:bodyPr/>
                    <a:lstStyle/>
                    <a:p>
                      <a:r>
                        <a:rPr lang="en-US" dirty="0"/>
                        <a:t>School Number</a:t>
                      </a:r>
                    </a:p>
                  </a:txBody>
                  <a:tcPr/>
                </a:tc>
                <a:tc>
                  <a:txBody>
                    <a:bodyPr/>
                    <a:lstStyle/>
                    <a:p>
                      <a:r>
                        <a:rPr lang="en-US" dirty="0"/>
                        <a:t>Definition</a:t>
                      </a:r>
                    </a:p>
                  </a:txBody>
                  <a:tcPr/>
                </a:tc>
                <a:tc>
                  <a:txBody>
                    <a:bodyPr/>
                    <a:lstStyle/>
                    <a:p>
                      <a:r>
                        <a:rPr lang="en-US" dirty="0"/>
                        <a:t>Entry and Exit Codes</a:t>
                      </a:r>
                    </a:p>
                  </a:txBody>
                  <a:tcPr/>
                </a:tc>
                <a:tc>
                  <a:txBody>
                    <a:bodyPr/>
                    <a:lstStyle/>
                    <a:p>
                      <a:r>
                        <a:rPr lang="en-US" dirty="0"/>
                        <a:t>Chronic Absenteeism</a:t>
                      </a:r>
                    </a:p>
                  </a:txBody>
                  <a:tcPr/>
                </a:tc>
                <a:extLst>
                  <a:ext uri="{0D108BD9-81ED-4DB2-BD59-A6C34878D82A}">
                    <a16:rowId xmlns:a16="http://schemas.microsoft.com/office/drawing/2014/main" val="4061003517"/>
                  </a:ext>
                </a:extLst>
              </a:tr>
              <a:tr h="13570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dk1"/>
                          </a:solidFill>
                          <a:latin typeface="+mn-lt"/>
                          <a:ea typeface="+mn-ea"/>
                          <a:cs typeface="+mn-cs"/>
                        </a:rPr>
                        <a:t>9991 = Home-education</a:t>
                      </a:r>
                    </a:p>
                  </a:txBody>
                  <a:tcPr/>
                </a:tc>
                <a:tc>
                  <a:txBody>
                    <a:bodyPr/>
                    <a:lstStyle/>
                    <a:p>
                      <a:r>
                        <a:rPr lang="en-US" sz="1600" kern="1200" dirty="0">
                          <a:solidFill>
                            <a:schemeClr val="dk1"/>
                          </a:solidFill>
                          <a:latin typeface="+mn-lt"/>
                          <a:ea typeface="+mn-ea"/>
                          <a:cs typeface="+mn-cs"/>
                        </a:rPr>
                        <a:t>instruction provided at the discretion of the LEA in the home setting as a result of a disciplinary action or other administrative decision unrelated to an IEP.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W223 – transfer to</a:t>
                      </a:r>
                    </a:p>
                    <a:p>
                      <a:endParaRPr lang="en-US" dirty="0"/>
                    </a:p>
                    <a:p>
                      <a:r>
                        <a:rPr lang="en-US" dirty="0"/>
                        <a:t>R220 – re-entry from</a:t>
                      </a:r>
                    </a:p>
                    <a:p>
                      <a:r>
                        <a:rPr lang="en-US" dirty="0"/>
                        <a:t>R221 – re-entry into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excluded from Chronic Absenteeism for the time in this setting</a:t>
                      </a:r>
                      <a:endParaRPr lang="en-US" dirty="0"/>
                    </a:p>
                    <a:p>
                      <a:endParaRPr lang="en-US" dirty="0"/>
                    </a:p>
                  </a:txBody>
                  <a:tcPr/>
                </a:tc>
                <a:extLst>
                  <a:ext uri="{0D108BD9-81ED-4DB2-BD59-A6C34878D82A}">
                    <a16:rowId xmlns:a16="http://schemas.microsoft.com/office/drawing/2014/main" val="3268615468"/>
                  </a:ext>
                </a:extLst>
              </a:tr>
              <a:tr h="192122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9998 = Homebound</a:t>
                      </a:r>
                    </a:p>
                  </a:txBody>
                  <a:tcPr/>
                </a:tc>
                <a:tc>
                  <a:txBody>
                    <a:bodyPr/>
                    <a:lstStyle/>
                    <a:p>
                      <a:pPr fontAlgn="base"/>
                      <a:r>
                        <a:rPr lang="en-US" sz="1600" b="0" kern="1200" dirty="0">
                          <a:solidFill>
                            <a:schemeClr val="dk1"/>
                          </a:solidFill>
                          <a:latin typeface="+mn-lt"/>
                          <a:ea typeface="+mn-ea"/>
                          <a:cs typeface="+mn-cs"/>
                        </a:rPr>
                        <a:t>Academic instruction provided to students who are confined at home or in a health care facility for periods of time that prevent normal school attendance, based upon certification of need by a licensed physician or a licensed clinical psychologist.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W217 – transfer to</a:t>
                      </a:r>
                    </a:p>
                    <a:p>
                      <a:endParaRPr lang="en-US" dirty="0"/>
                    </a:p>
                    <a:p>
                      <a:r>
                        <a:rPr lang="en-US" dirty="0"/>
                        <a:t>R216 – re-entry from</a:t>
                      </a:r>
                    </a:p>
                    <a:p>
                      <a:r>
                        <a:rPr lang="en-US" dirty="0"/>
                        <a:t>R217 – re-entry into</a:t>
                      </a:r>
                    </a:p>
                    <a:p>
                      <a:endParaRPr lang="en-US" dirty="0"/>
                    </a:p>
                  </a:txBody>
                  <a:tcPr/>
                </a:tc>
                <a:tc>
                  <a:txBody>
                    <a:bodyPr/>
                    <a:lstStyle/>
                    <a:p>
                      <a:r>
                        <a:rPr lang="en-US" sz="1800" dirty="0"/>
                        <a:t>excluded from Chronic Absenteeism all year</a:t>
                      </a:r>
                      <a:endParaRPr lang="en-US" dirty="0"/>
                    </a:p>
                  </a:txBody>
                  <a:tcPr/>
                </a:tc>
                <a:extLst>
                  <a:ext uri="{0D108BD9-81ED-4DB2-BD59-A6C34878D82A}">
                    <a16:rowId xmlns:a16="http://schemas.microsoft.com/office/drawing/2014/main" val="2310294133"/>
                  </a:ext>
                </a:extLst>
              </a:tr>
              <a:tr h="1609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9999 = Home-based</a:t>
                      </a:r>
                    </a:p>
                  </a:txBody>
                  <a:tcPr/>
                </a:tc>
                <a:tc>
                  <a:txBody>
                    <a:bodyPr/>
                    <a:lstStyle/>
                    <a:p>
                      <a:r>
                        <a:rPr lang="en-US" sz="1600" b="1" dirty="0"/>
                        <a:t>8VAC20-81-10. </a:t>
                      </a:r>
                      <a:r>
                        <a:rPr lang="en-US" sz="1600" dirty="0"/>
                        <a:t>services that are delivered in the home setting (or other agreed upon setting) in accordance with the child's individualized education program.</a:t>
                      </a:r>
                    </a:p>
                    <a:p>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W222 – transfer to</a:t>
                      </a:r>
                    </a:p>
                    <a:p>
                      <a:endParaRPr lang="en-US" dirty="0"/>
                    </a:p>
                    <a:p>
                      <a:r>
                        <a:rPr lang="en-US" dirty="0"/>
                        <a:t>R218 – re-entry from</a:t>
                      </a:r>
                    </a:p>
                    <a:p>
                      <a:r>
                        <a:rPr lang="en-US" dirty="0"/>
                        <a:t>R219 – re-entry into</a:t>
                      </a:r>
                    </a:p>
                  </a:txBody>
                  <a:tcPr/>
                </a:tc>
                <a:tc>
                  <a:txBody>
                    <a:bodyPr/>
                    <a:lstStyle/>
                    <a:p>
                      <a:r>
                        <a:rPr lang="en-US" sz="1800" dirty="0"/>
                        <a:t>excluded from Chronic Absenteeism for the time in this setting</a:t>
                      </a:r>
                      <a:endParaRPr lang="en-US" dirty="0"/>
                    </a:p>
                  </a:txBody>
                  <a:tcPr/>
                </a:tc>
                <a:extLst>
                  <a:ext uri="{0D108BD9-81ED-4DB2-BD59-A6C34878D82A}">
                    <a16:rowId xmlns:a16="http://schemas.microsoft.com/office/drawing/2014/main" val="886419342"/>
                  </a:ext>
                </a:extLst>
              </a:tr>
            </a:tbl>
          </a:graphicData>
        </a:graphic>
      </p:graphicFrame>
    </p:spTree>
    <p:extLst>
      <p:ext uri="{BB962C8B-B14F-4D97-AF65-F5344CB8AC3E}">
        <p14:creationId xmlns:p14="http://schemas.microsoft.com/office/powerpoint/2010/main" val="197889983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noAutofit/>
          </a:bodyPr>
          <a:lstStyle/>
          <a:p>
            <a:r>
              <a:rPr lang="en-US" sz="3600" dirty="0"/>
              <a:t>Primary Products from Fall</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normAutofit/>
          </a:bodyPr>
          <a:lstStyle/>
          <a:p>
            <a:r>
              <a:rPr lang="en-US" sz="1800" dirty="0"/>
              <a:t>These reports and datasets come the data submitted on the Fall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03767"/>
            <a:ext cx="6172200" cy="5452583"/>
          </a:xfrm>
        </p:spPr>
        <p:txBody>
          <a:bodyPr>
            <a:normAutofit lnSpcReduction="10000"/>
          </a:bodyPr>
          <a:lstStyle/>
          <a:p>
            <a:pPr marL="514350" indent="-514350">
              <a:buFont typeface="+mj-lt"/>
              <a:buAutoNum type="arabicPeriod"/>
            </a:pPr>
            <a:r>
              <a:rPr lang="en-US" dirty="0">
                <a:hlinkClick r:id="rId3"/>
              </a:rPr>
              <a:t>Fall Membership Build-a-Table Tool</a:t>
            </a:r>
            <a:endParaRPr lang="en-US" dirty="0"/>
          </a:p>
          <a:p>
            <a:pPr marL="514350" indent="-514350">
              <a:buFont typeface="+mj-lt"/>
              <a:buAutoNum type="arabicPeriod"/>
            </a:pPr>
            <a:r>
              <a:rPr lang="en-US" dirty="0"/>
              <a:t>K-3 Class Size Reduction Program</a:t>
            </a:r>
          </a:p>
          <a:p>
            <a:pPr marL="514350" indent="-514350">
              <a:buFont typeface="+mj-lt"/>
              <a:buAutoNum type="arabicPeriod"/>
            </a:pPr>
            <a:r>
              <a:rPr lang="en-US" dirty="0"/>
              <a:t>Annual Dropouts</a:t>
            </a:r>
          </a:p>
          <a:p>
            <a:pPr marL="514350" indent="-514350">
              <a:buFont typeface="+mj-lt"/>
              <a:buAutoNum type="arabicPeriod"/>
            </a:pPr>
            <a:r>
              <a:rPr lang="en-US" dirty="0" err="1"/>
              <a:t>PreSchool</a:t>
            </a:r>
            <a:r>
              <a:rPr lang="en-US" dirty="0"/>
              <a:t> Program Data</a:t>
            </a:r>
          </a:p>
          <a:p>
            <a:pPr marL="514350" indent="-514350">
              <a:buFont typeface="+mj-lt"/>
              <a:buAutoNum type="arabicPeriod"/>
            </a:pPr>
            <a:r>
              <a:rPr lang="en-US" dirty="0"/>
              <a:t>Retentions</a:t>
            </a:r>
          </a:p>
          <a:p>
            <a:pPr marL="514350" indent="-514350">
              <a:buFont typeface="+mj-lt"/>
              <a:buAutoNum type="arabicPeriod"/>
            </a:pPr>
            <a:r>
              <a:rPr lang="en-US" dirty="0"/>
              <a:t>Title III, Part A (EL and Immigrant Students)</a:t>
            </a:r>
          </a:p>
          <a:p>
            <a:pPr marL="514350" indent="-514350">
              <a:buFont typeface="+mj-lt"/>
              <a:buAutoNum type="arabicPeriod"/>
            </a:pPr>
            <a:r>
              <a:rPr lang="en-US" dirty="0"/>
              <a:t>Internet and Device Access for Remote Instruction</a:t>
            </a:r>
          </a:p>
          <a:p>
            <a:pPr marL="514350" indent="-514350">
              <a:buFont typeface="+mj-lt"/>
              <a:buAutoNum type="arabicPeriod"/>
            </a:pPr>
            <a:r>
              <a:rPr lang="en-US" dirty="0"/>
              <a:t>Other Program Office Reports</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11</a:t>
            </a:fld>
            <a:endParaRPr lang="en-US"/>
          </a:p>
        </p:txBody>
      </p:sp>
    </p:spTree>
    <p:extLst>
      <p:ext uri="{BB962C8B-B14F-4D97-AF65-F5344CB8AC3E}">
        <p14:creationId xmlns:p14="http://schemas.microsoft.com/office/powerpoint/2010/main" val="512947832"/>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Spring</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Spring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normAutofit fontScale="92500"/>
          </a:bodyPr>
          <a:lstStyle/>
          <a:p>
            <a:pPr marL="514350" indent="-514350">
              <a:buFont typeface="+mj-lt"/>
              <a:buAutoNum type="arabicPeriod"/>
            </a:pPr>
            <a:r>
              <a:rPr lang="en-US" dirty="0"/>
              <a:t>March 31 ADM</a:t>
            </a:r>
          </a:p>
          <a:p>
            <a:pPr marL="514350" indent="-514350">
              <a:buFont typeface="+mj-lt"/>
              <a:buAutoNum type="arabicPeriod"/>
            </a:pPr>
            <a:r>
              <a:rPr lang="en-US" dirty="0"/>
              <a:t>Special Education Regional Tuition Reimbursement Claims (First Semester)</a:t>
            </a:r>
          </a:p>
          <a:p>
            <a:pPr marL="514350" indent="-514350">
              <a:buFont typeface="+mj-lt"/>
              <a:buAutoNum type="arabicPeriod"/>
            </a:pPr>
            <a:r>
              <a:rPr lang="en-US" dirty="0"/>
              <a:t>Early College Scholars</a:t>
            </a:r>
          </a:p>
          <a:p>
            <a:pPr marL="971550" lvl="1" indent="-514350">
              <a:buFont typeface="+mj-lt"/>
              <a:buAutoNum type="arabicPeriod"/>
            </a:pPr>
            <a:r>
              <a:rPr lang="en-US" dirty="0"/>
              <a:t>Certificate Generator</a:t>
            </a:r>
          </a:p>
          <a:p>
            <a:pPr marL="514350" indent="-514350">
              <a:buFont typeface="+mj-lt"/>
              <a:buAutoNum type="arabicPeriod"/>
            </a:pPr>
            <a:r>
              <a:rPr lang="en-US" dirty="0"/>
              <a:t>Virginia High School League (membership)</a:t>
            </a:r>
          </a:p>
          <a:p>
            <a:pPr marL="514350" indent="-514350">
              <a:buFont typeface="+mj-lt"/>
              <a:buAutoNum type="arabicPeriod"/>
            </a:pPr>
            <a:r>
              <a:rPr lang="en-US" dirty="0"/>
              <a:t>Comprehensive Services Act (CSA)</a:t>
            </a:r>
          </a:p>
          <a:p>
            <a:pPr marL="514350" indent="-514350">
              <a:buFont typeface="+mj-lt"/>
              <a:buAutoNum type="arabicPeriod"/>
            </a:pPr>
            <a:r>
              <a:rPr lang="en-US" dirty="0"/>
              <a:t>Other Program Office Reports</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12</a:t>
            </a:fld>
            <a:endParaRPr lang="en-US"/>
          </a:p>
        </p:txBody>
      </p:sp>
    </p:spTree>
    <p:extLst>
      <p:ext uri="{BB962C8B-B14F-4D97-AF65-F5344CB8AC3E}">
        <p14:creationId xmlns:p14="http://schemas.microsoft.com/office/powerpoint/2010/main" val="3042758975"/>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a:xfrm>
            <a:off x="839788" y="457200"/>
            <a:ext cx="4155958" cy="1828800"/>
          </a:xfrm>
        </p:spPr>
        <p:txBody>
          <a:bodyPr/>
          <a:lstStyle/>
          <a:p>
            <a:r>
              <a:rPr lang="en-US" dirty="0"/>
              <a:t>Products from EOY</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a:xfrm>
            <a:off x="836612" y="2134394"/>
            <a:ext cx="3932237" cy="3811588"/>
          </a:xfrm>
        </p:spPr>
        <p:txBody>
          <a:bodyPr/>
          <a:lstStyle/>
          <a:p>
            <a:r>
              <a:rPr lang="en-US" dirty="0"/>
              <a:t>These reports and datasets come the data submitted on the EOY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a:xfrm>
            <a:off x="5183188" y="987425"/>
            <a:ext cx="6172200" cy="5734050"/>
          </a:xfrm>
        </p:spPr>
        <p:txBody>
          <a:bodyPr>
            <a:normAutofit fontScale="77500" lnSpcReduction="20000"/>
          </a:bodyPr>
          <a:lstStyle/>
          <a:p>
            <a:pPr marL="514350" indent="-514350">
              <a:buFont typeface="+mj-lt"/>
              <a:buAutoNum type="arabicPeriod"/>
            </a:pPr>
            <a:r>
              <a:rPr lang="en-US" dirty="0">
                <a:hlinkClick r:id="rId3"/>
              </a:rPr>
              <a:t>School Quality Profiles</a:t>
            </a:r>
            <a:endParaRPr lang="en-US" dirty="0"/>
          </a:p>
          <a:p>
            <a:pPr marL="971550" lvl="1" indent="-514350">
              <a:buFont typeface="+mj-lt"/>
              <a:buAutoNum type="arabicPeriod"/>
            </a:pPr>
            <a:r>
              <a:rPr lang="en-US" dirty="0"/>
              <a:t>Advanced Placement </a:t>
            </a:r>
          </a:p>
          <a:p>
            <a:pPr marL="514350" indent="-514350">
              <a:buFont typeface="+mj-lt"/>
              <a:buAutoNum type="arabicPeriod"/>
            </a:pPr>
            <a:r>
              <a:rPr lang="en-US" dirty="0"/>
              <a:t>EOY ADM/ADA</a:t>
            </a:r>
          </a:p>
          <a:p>
            <a:pPr marL="514350" indent="-514350">
              <a:buFont typeface="+mj-lt"/>
              <a:buAutoNum type="arabicPeriod"/>
            </a:pPr>
            <a:r>
              <a:rPr lang="en-US" dirty="0"/>
              <a:t>Accountability Calculations</a:t>
            </a:r>
          </a:p>
          <a:p>
            <a:pPr marL="971550" lvl="1" indent="-514350">
              <a:buFont typeface="+mj-lt"/>
              <a:buAutoNum type="arabicPeriod"/>
            </a:pPr>
            <a:r>
              <a:rPr lang="en-US" dirty="0"/>
              <a:t>Chronic Absenteeism</a:t>
            </a:r>
          </a:p>
          <a:p>
            <a:pPr marL="971550" lvl="1" indent="-514350">
              <a:buFont typeface="+mj-lt"/>
              <a:buAutoNum type="arabicPeriod"/>
            </a:pPr>
            <a:r>
              <a:rPr lang="en-US" dirty="0"/>
              <a:t>Cohort Graduates and Dropouts</a:t>
            </a:r>
          </a:p>
          <a:p>
            <a:pPr marL="971550" lvl="1" indent="-514350">
              <a:buFont typeface="+mj-lt"/>
              <a:buAutoNum type="arabicPeriod"/>
            </a:pPr>
            <a:r>
              <a:rPr lang="en-US" dirty="0"/>
              <a:t>CCCRI – Cambridge </a:t>
            </a:r>
            <a:r>
              <a:rPr lang="en-US" dirty="0" err="1"/>
              <a:t>Programme</a:t>
            </a:r>
            <a:r>
              <a:rPr lang="en-US" dirty="0"/>
              <a:t> Code and CTE Finishers</a:t>
            </a:r>
          </a:p>
          <a:p>
            <a:pPr marL="514350" indent="-514350">
              <a:buFont typeface="+mj-lt"/>
              <a:buAutoNum type="arabicPeriod"/>
            </a:pPr>
            <a:r>
              <a:rPr lang="en-US" dirty="0"/>
              <a:t>Annual Graduates and Completion</a:t>
            </a:r>
          </a:p>
          <a:p>
            <a:pPr marL="514350" indent="-514350">
              <a:buFont typeface="+mj-lt"/>
              <a:buAutoNum type="arabicPeriod"/>
            </a:pPr>
            <a:r>
              <a:rPr lang="en-US" dirty="0"/>
              <a:t>CTE Completer Demographics Report</a:t>
            </a:r>
          </a:p>
          <a:p>
            <a:pPr marL="514350" indent="-514350">
              <a:buFont typeface="+mj-lt"/>
              <a:buAutoNum type="arabicPeriod"/>
            </a:pPr>
            <a:r>
              <a:rPr lang="en-US" dirty="0"/>
              <a:t>Special Education Regional Tuition Reimbursement Claims (Second Semester)</a:t>
            </a:r>
          </a:p>
          <a:p>
            <a:pPr marL="514350" indent="-514350">
              <a:buFont typeface="+mj-lt"/>
              <a:buAutoNum type="arabicPeriod"/>
            </a:pPr>
            <a:r>
              <a:rPr lang="en-US" dirty="0">
                <a:hlinkClick r:id="rId4"/>
              </a:rPr>
              <a:t>Superintendent's Annual Reports (SAR)</a:t>
            </a:r>
            <a:endParaRPr lang="en-US" dirty="0"/>
          </a:p>
          <a:p>
            <a:pPr marL="514350" indent="-514350">
              <a:buFont typeface="+mj-lt"/>
              <a:buAutoNum type="arabicPeriod"/>
            </a:pPr>
            <a:r>
              <a:rPr lang="en-US" dirty="0"/>
              <a:t>Gifted Program</a:t>
            </a:r>
          </a:p>
          <a:p>
            <a:pPr marL="514350" indent="-514350">
              <a:buFont typeface="+mj-lt"/>
              <a:buAutoNum type="arabicPeriod"/>
            </a:pPr>
            <a:r>
              <a:rPr lang="en-US" dirty="0"/>
              <a:t>Seclusion and Restraint (all students)</a:t>
            </a:r>
          </a:p>
          <a:p>
            <a:pPr marL="514350" indent="-514350">
              <a:buFont typeface="+mj-lt"/>
              <a:buAutoNum type="arabicPeriod"/>
            </a:pPr>
            <a:r>
              <a:rPr lang="en-US" dirty="0"/>
              <a:t>Remote Instruction Percent of Time</a:t>
            </a:r>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102BAA-C61A-4A39-BDF1-4340D572B82C}" type="slidenum">
              <a:rPr kumimoji="0" lang="en-US" sz="1200" b="0" i="0" u="none" strike="noStrike" kern="1200" cap="none" spc="0" normalizeH="0" baseline="0" noProof="0" smtClean="0">
                <a:ln>
                  <a:noFill/>
                </a:ln>
                <a:solidFill>
                  <a:srgbClr val="003C71">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srgbClr val="003C71">
                  <a:tint val="75000"/>
                </a:srgbClr>
              </a:solidFill>
              <a:effectLst/>
              <a:uLnTx/>
              <a:uFillTx/>
              <a:latin typeface="Calibri"/>
              <a:ea typeface="+mn-ea"/>
              <a:cs typeface="+mn-cs"/>
            </a:endParaRPr>
          </a:p>
        </p:txBody>
      </p:sp>
    </p:spTree>
    <p:extLst>
      <p:ext uri="{BB962C8B-B14F-4D97-AF65-F5344CB8AC3E}">
        <p14:creationId xmlns:p14="http://schemas.microsoft.com/office/powerpoint/2010/main" val="1433038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53F8E0-0F18-063B-6186-D31E14A57E70}"/>
              </a:ext>
            </a:extLst>
          </p:cNvPr>
          <p:cNvSpPr>
            <a:spLocks noGrp="1"/>
          </p:cNvSpPr>
          <p:nvPr>
            <p:ph type="title"/>
          </p:nvPr>
        </p:nvSpPr>
        <p:spPr/>
        <p:txBody>
          <a:bodyPr/>
          <a:lstStyle/>
          <a:p>
            <a:r>
              <a:rPr lang="en-US" dirty="0"/>
              <a:t>Products from Summer</a:t>
            </a:r>
          </a:p>
        </p:txBody>
      </p:sp>
      <p:sp>
        <p:nvSpPr>
          <p:cNvPr id="4" name="Text Placeholder 3">
            <a:extLst>
              <a:ext uri="{FF2B5EF4-FFF2-40B4-BE49-F238E27FC236}">
                <a16:creationId xmlns:a16="http://schemas.microsoft.com/office/drawing/2014/main" id="{56D2ED6A-B8DE-A4D8-A779-262252D1DA0B}"/>
              </a:ext>
            </a:extLst>
          </p:cNvPr>
          <p:cNvSpPr>
            <a:spLocks noGrp="1"/>
          </p:cNvSpPr>
          <p:nvPr>
            <p:ph type="body" sz="half" idx="2"/>
          </p:nvPr>
        </p:nvSpPr>
        <p:spPr/>
        <p:txBody>
          <a:bodyPr/>
          <a:lstStyle/>
          <a:p>
            <a:r>
              <a:rPr lang="en-US" dirty="0"/>
              <a:t>These reports and datasets come the data submitted on the Summer SRC. </a:t>
            </a:r>
          </a:p>
        </p:txBody>
      </p:sp>
      <p:sp>
        <p:nvSpPr>
          <p:cNvPr id="3" name="Content Placeholder 2">
            <a:extLst>
              <a:ext uri="{FF2B5EF4-FFF2-40B4-BE49-F238E27FC236}">
                <a16:creationId xmlns:a16="http://schemas.microsoft.com/office/drawing/2014/main" id="{8CA5CB78-5847-D1B3-640E-69974594C647}"/>
              </a:ext>
            </a:extLst>
          </p:cNvPr>
          <p:cNvSpPr>
            <a:spLocks noGrp="1"/>
          </p:cNvSpPr>
          <p:nvPr>
            <p:ph idx="1"/>
          </p:nvPr>
        </p:nvSpPr>
        <p:spPr/>
        <p:txBody>
          <a:bodyPr/>
          <a:lstStyle/>
          <a:p>
            <a:pPr marL="514350" indent="-514350">
              <a:buFont typeface="+mj-lt"/>
              <a:buAutoNum type="arabicPeriod"/>
            </a:pPr>
            <a:r>
              <a:rPr lang="en-US" dirty="0"/>
              <a:t>Final Graduates and Completers</a:t>
            </a:r>
          </a:p>
          <a:p>
            <a:pPr marL="514350" indent="-514350">
              <a:buFont typeface="+mj-lt"/>
              <a:buAutoNum type="arabicPeriod"/>
            </a:pPr>
            <a:r>
              <a:rPr lang="en-US" dirty="0"/>
              <a:t>Final CTE Completers</a:t>
            </a:r>
          </a:p>
          <a:p>
            <a:pPr marL="514350" indent="-514350">
              <a:buFont typeface="+mj-lt"/>
              <a:buAutoNum type="arabicPeriod"/>
            </a:pPr>
            <a:r>
              <a:rPr lang="en-US" dirty="0"/>
              <a:t>Triggers sliders in the Cohort</a:t>
            </a:r>
          </a:p>
          <a:p>
            <a:pPr marL="0" indent="0">
              <a:buNone/>
            </a:pPr>
            <a:endParaRPr lang="en-US" dirty="0"/>
          </a:p>
        </p:txBody>
      </p:sp>
      <p:sp>
        <p:nvSpPr>
          <p:cNvPr id="5" name="Slide Number Placeholder 4">
            <a:extLst>
              <a:ext uri="{FF2B5EF4-FFF2-40B4-BE49-F238E27FC236}">
                <a16:creationId xmlns:a16="http://schemas.microsoft.com/office/drawing/2014/main" id="{3A8E3C2B-84C3-878D-17C7-F167D8AF2047}"/>
              </a:ext>
            </a:extLst>
          </p:cNvPr>
          <p:cNvSpPr>
            <a:spLocks noGrp="1"/>
          </p:cNvSpPr>
          <p:nvPr>
            <p:ph type="sldNum" sz="quarter" idx="12"/>
          </p:nvPr>
        </p:nvSpPr>
        <p:spPr/>
        <p:txBody>
          <a:bodyPr/>
          <a:lstStyle/>
          <a:p>
            <a:fld id="{B2102BAA-C61A-4A39-BDF1-4340D572B82C}" type="slidenum">
              <a:rPr lang="en-US" smtClean="0"/>
              <a:t>14</a:t>
            </a:fld>
            <a:endParaRPr lang="en-US"/>
          </a:p>
        </p:txBody>
      </p:sp>
    </p:spTree>
    <p:extLst>
      <p:ext uri="{BB962C8B-B14F-4D97-AF65-F5344CB8AC3E}">
        <p14:creationId xmlns:p14="http://schemas.microsoft.com/office/powerpoint/2010/main" val="694879068"/>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1">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DB5668-8198-77A1-4E63-20C574A5E38E}"/>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kern="1200">
                <a:latin typeface="+mj-lt"/>
                <a:ea typeface="+mj-ea"/>
                <a:cs typeface="+mj-cs"/>
              </a:rPr>
              <a:t>Reporting Timeline</a:t>
            </a:r>
          </a:p>
        </p:txBody>
      </p:sp>
      <p:sp>
        <p:nvSpPr>
          <p:cNvPr id="4" name="Slide Number Placeholder 3">
            <a:extLst>
              <a:ext uri="{FF2B5EF4-FFF2-40B4-BE49-F238E27FC236}">
                <a16:creationId xmlns:a16="http://schemas.microsoft.com/office/drawing/2014/main" id="{3A93AD4C-F1B4-FFBF-F67D-E24D63C27CB8}"/>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a:spcAft>
                <a:spcPts val="600"/>
              </a:spcAft>
            </a:pPr>
            <a:fld id="{B2102BAA-C61A-4A39-BDF1-4340D572B82C}" type="slidenum">
              <a:rPr lang="en-US"/>
              <a:pPr>
                <a:spcAft>
                  <a:spcPts val="600"/>
                </a:spcAft>
              </a:pPr>
              <a:t>15</a:t>
            </a:fld>
            <a:endParaRPr lang="en-US"/>
          </a:p>
        </p:txBody>
      </p:sp>
      <p:graphicFrame>
        <p:nvGraphicFramePr>
          <p:cNvPr id="22" name="Table 5">
            <a:extLst>
              <a:ext uri="{FF2B5EF4-FFF2-40B4-BE49-F238E27FC236}">
                <a16:creationId xmlns:a16="http://schemas.microsoft.com/office/drawing/2014/main" id="{4489A845-1063-AA1C-7DB5-28E95F7753BA}"/>
              </a:ext>
            </a:extLst>
          </p:cNvPr>
          <p:cNvGraphicFramePr>
            <a:graphicFrameLocks noGrp="1"/>
          </p:cNvGraphicFramePr>
          <p:nvPr>
            <p:extLst>
              <p:ext uri="{D42A27DB-BD31-4B8C-83A1-F6EECF244321}">
                <p14:modId xmlns:p14="http://schemas.microsoft.com/office/powerpoint/2010/main" val="1575314638"/>
              </p:ext>
            </p:extLst>
          </p:nvPr>
        </p:nvGraphicFramePr>
        <p:xfrm>
          <a:off x="1630707" y="1675227"/>
          <a:ext cx="8930587" cy="4394202"/>
        </p:xfrm>
        <a:graphic>
          <a:graphicData uri="http://schemas.openxmlformats.org/drawingml/2006/table">
            <a:tbl>
              <a:tblPr firstRow="1" bandRow="1">
                <a:tableStyleId>{8EC20E35-A176-4012-BC5E-935CFFF8708E}</a:tableStyleId>
              </a:tblPr>
              <a:tblGrid>
                <a:gridCol w="1942176">
                  <a:extLst>
                    <a:ext uri="{9D8B030D-6E8A-4147-A177-3AD203B41FA5}">
                      <a16:colId xmlns:a16="http://schemas.microsoft.com/office/drawing/2014/main" val="2117391432"/>
                    </a:ext>
                  </a:extLst>
                </a:gridCol>
                <a:gridCol w="2200028">
                  <a:extLst>
                    <a:ext uri="{9D8B030D-6E8A-4147-A177-3AD203B41FA5}">
                      <a16:colId xmlns:a16="http://schemas.microsoft.com/office/drawing/2014/main" val="642570269"/>
                    </a:ext>
                  </a:extLst>
                </a:gridCol>
                <a:gridCol w="2537599">
                  <a:extLst>
                    <a:ext uri="{9D8B030D-6E8A-4147-A177-3AD203B41FA5}">
                      <a16:colId xmlns:a16="http://schemas.microsoft.com/office/drawing/2014/main" val="717356128"/>
                    </a:ext>
                  </a:extLst>
                </a:gridCol>
                <a:gridCol w="2250784">
                  <a:extLst>
                    <a:ext uri="{9D8B030D-6E8A-4147-A177-3AD203B41FA5}">
                      <a16:colId xmlns:a16="http://schemas.microsoft.com/office/drawing/2014/main" val="4072637345"/>
                    </a:ext>
                  </a:extLst>
                </a:gridCol>
              </a:tblGrid>
              <a:tr h="1335729">
                <a:tc>
                  <a:txBody>
                    <a:bodyPr/>
                    <a:lstStyle/>
                    <a:p>
                      <a:r>
                        <a:rPr lang="en-US" sz="3600"/>
                        <a:t>FST</a:t>
                      </a:r>
                    </a:p>
                  </a:txBody>
                  <a:tcPr marL="186368" marR="186368" marT="93184" marB="93184"/>
                </a:tc>
                <a:tc>
                  <a:txBody>
                    <a:bodyPr/>
                    <a:lstStyle/>
                    <a:p>
                      <a:r>
                        <a:rPr lang="en-US" sz="3600"/>
                        <a:t>Opens</a:t>
                      </a:r>
                    </a:p>
                  </a:txBody>
                  <a:tcPr marL="186368" marR="186368" marT="93184" marB="93184"/>
                </a:tc>
                <a:tc>
                  <a:txBody>
                    <a:bodyPr/>
                    <a:lstStyle/>
                    <a:p>
                      <a:r>
                        <a:rPr lang="en-US" sz="3600"/>
                        <a:t>Successful</a:t>
                      </a:r>
                    </a:p>
                  </a:txBody>
                  <a:tcPr marL="186368" marR="186368" marT="93184" marB="93184"/>
                </a:tc>
                <a:tc>
                  <a:txBody>
                    <a:bodyPr/>
                    <a:lstStyle/>
                    <a:p>
                      <a:r>
                        <a:rPr lang="en-US" sz="3600"/>
                        <a:t>Closes</a:t>
                      </a:r>
                    </a:p>
                  </a:txBody>
                  <a:tcPr marL="186368" marR="186368" marT="93184" marB="93184"/>
                </a:tc>
                <a:extLst>
                  <a:ext uri="{0D108BD9-81ED-4DB2-BD59-A6C34878D82A}">
                    <a16:rowId xmlns:a16="http://schemas.microsoft.com/office/drawing/2014/main" val="3019184874"/>
                  </a:ext>
                </a:extLst>
              </a:tr>
              <a:tr h="657535">
                <a:tc>
                  <a:txBody>
                    <a:bodyPr/>
                    <a:lstStyle/>
                    <a:p>
                      <a:r>
                        <a:rPr lang="en-US" sz="2300"/>
                        <a:t>Fall (1)</a:t>
                      </a:r>
                    </a:p>
                  </a:txBody>
                  <a:tcPr marL="186368" marR="186368" marT="93184" marB="93184"/>
                </a:tc>
                <a:tc>
                  <a:txBody>
                    <a:bodyPr/>
                    <a:lstStyle/>
                    <a:p>
                      <a:r>
                        <a:rPr lang="en-US" sz="2800"/>
                        <a:t>10/1/2023</a:t>
                      </a:r>
                    </a:p>
                  </a:txBody>
                  <a:tcPr marL="186368" marR="186368" marT="93184" marB="93184"/>
                </a:tc>
                <a:tc>
                  <a:txBody>
                    <a:bodyPr/>
                    <a:lstStyle/>
                    <a:p>
                      <a:r>
                        <a:rPr lang="en-US" sz="2800" dirty="0"/>
                        <a:t>10/13/2023</a:t>
                      </a:r>
                    </a:p>
                  </a:txBody>
                  <a:tcPr marL="186368" marR="186368" marT="93184" marB="93184"/>
                </a:tc>
                <a:tc>
                  <a:txBody>
                    <a:bodyPr/>
                    <a:lstStyle/>
                    <a:p>
                      <a:r>
                        <a:rPr lang="en-US" sz="2800"/>
                        <a:t>10/27/2024</a:t>
                      </a:r>
                    </a:p>
                  </a:txBody>
                  <a:tcPr marL="186368" marR="186368" marT="93184" marB="93184"/>
                </a:tc>
                <a:extLst>
                  <a:ext uri="{0D108BD9-81ED-4DB2-BD59-A6C34878D82A}">
                    <a16:rowId xmlns:a16="http://schemas.microsoft.com/office/drawing/2014/main" val="3506021201"/>
                  </a:ext>
                </a:extLst>
              </a:tr>
              <a:tr h="1085868">
                <a:tc>
                  <a:txBody>
                    <a:bodyPr/>
                    <a:lstStyle/>
                    <a:p>
                      <a:r>
                        <a:rPr lang="en-US" sz="2300"/>
                        <a:t>Spring (2)</a:t>
                      </a:r>
                    </a:p>
                  </a:txBody>
                  <a:tcPr marL="186368" marR="186368" marT="93184" marB="93184"/>
                </a:tc>
                <a:tc>
                  <a:txBody>
                    <a:bodyPr/>
                    <a:lstStyle/>
                    <a:p>
                      <a:r>
                        <a:rPr lang="en-US" sz="2800"/>
                        <a:t>4/1/2024</a:t>
                      </a:r>
                    </a:p>
                  </a:txBody>
                  <a:tcPr marL="186368" marR="186368" marT="93184" marB="9318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a:t>4/12/2024</a:t>
                      </a:r>
                    </a:p>
                    <a:p>
                      <a:endParaRPr lang="en-US" sz="2800"/>
                    </a:p>
                  </a:txBody>
                  <a:tcPr marL="186368" marR="186368" marT="93184" marB="93184"/>
                </a:tc>
                <a:tc>
                  <a:txBody>
                    <a:bodyPr/>
                    <a:lstStyle/>
                    <a:p>
                      <a:r>
                        <a:rPr lang="en-US" sz="2800"/>
                        <a:t>4/26/2024</a:t>
                      </a:r>
                    </a:p>
                  </a:txBody>
                  <a:tcPr marL="186368" marR="186368" marT="93184" marB="93184"/>
                </a:tc>
                <a:extLst>
                  <a:ext uri="{0D108BD9-81ED-4DB2-BD59-A6C34878D82A}">
                    <a16:rowId xmlns:a16="http://schemas.microsoft.com/office/drawing/2014/main" val="2599149975"/>
                  </a:ext>
                </a:extLst>
              </a:tr>
              <a:tr h="657535">
                <a:tc>
                  <a:txBody>
                    <a:bodyPr/>
                    <a:lstStyle/>
                    <a:p>
                      <a:r>
                        <a:rPr lang="en-US" sz="2300"/>
                        <a:t>EOY (3)</a:t>
                      </a:r>
                    </a:p>
                  </a:txBody>
                  <a:tcPr marL="186368" marR="186368" marT="93184" marB="93184"/>
                </a:tc>
                <a:tc>
                  <a:txBody>
                    <a:bodyPr/>
                    <a:lstStyle/>
                    <a:p>
                      <a:r>
                        <a:rPr lang="en-US" sz="2800"/>
                        <a:t>5/14/2024</a:t>
                      </a:r>
                    </a:p>
                  </a:txBody>
                  <a:tcPr marL="186368" marR="186368" marT="93184" marB="93184"/>
                </a:tc>
                <a:tc>
                  <a:txBody>
                    <a:bodyPr/>
                    <a:lstStyle/>
                    <a:p>
                      <a:r>
                        <a:rPr lang="en-US" sz="2800"/>
                        <a:t>7/12/2024</a:t>
                      </a:r>
                    </a:p>
                  </a:txBody>
                  <a:tcPr marL="186368" marR="186368" marT="93184" marB="93184"/>
                </a:tc>
                <a:tc>
                  <a:txBody>
                    <a:bodyPr/>
                    <a:lstStyle/>
                    <a:p>
                      <a:r>
                        <a:rPr lang="en-US" sz="2800"/>
                        <a:t>7/19/2024</a:t>
                      </a:r>
                    </a:p>
                  </a:txBody>
                  <a:tcPr marL="186368" marR="186368" marT="93184" marB="93184"/>
                </a:tc>
                <a:extLst>
                  <a:ext uri="{0D108BD9-81ED-4DB2-BD59-A6C34878D82A}">
                    <a16:rowId xmlns:a16="http://schemas.microsoft.com/office/drawing/2014/main" val="3476545992"/>
                  </a:ext>
                </a:extLst>
              </a:tr>
              <a:tr h="657535">
                <a:tc>
                  <a:txBody>
                    <a:bodyPr/>
                    <a:lstStyle/>
                    <a:p>
                      <a:r>
                        <a:rPr lang="en-US" sz="2300"/>
                        <a:t>Summer (4)</a:t>
                      </a:r>
                    </a:p>
                  </a:txBody>
                  <a:tcPr marL="186368" marR="186368" marT="93184" marB="93184"/>
                </a:tc>
                <a:tc>
                  <a:txBody>
                    <a:bodyPr/>
                    <a:lstStyle/>
                    <a:p>
                      <a:r>
                        <a:rPr lang="en-US" sz="2800"/>
                        <a:t>7/30/2024</a:t>
                      </a:r>
                    </a:p>
                  </a:txBody>
                  <a:tcPr marL="186368" marR="186368" marT="93184" marB="93184"/>
                </a:tc>
                <a:tc>
                  <a:txBody>
                    <a:bodyPr/>
                    <a:lstStyle/>
                    <a:p>
                      <a:r>
                        <a:rPr lang="en-US" sz="2800"/>
                        <a:t>8/9/2024</a:t>
                      </a:r>
                    </a:p>
                  </a:txBody>
                  <a:tcPr marL="186368" marR="186368" marT="93184" marB="93184"/>
                </a:tc>
                <a:tc>
                  <a:txBody>
                    <a:bodyPr/>
                    <a:lstStyle/>
                    <a:p>
                      <a:r>
                        <a:rPr lang="en-US" sz="2800" dirty="0"/>
                        <a:t>8/16/2024</a:t>
                      </a:r>
                    </a:p>
                  </a:txBody>
                  <a:tcPr marL="186368" marR="186368" marT="93184" marB="93184"/>
                </a:tc>
                <a:extLst>
                  <a:ext uri="{0D108BD9-81ED-4DB2-BD59-A6C34878D82A}">
                    <a16:rowId xmlns:a16="http://schemas.microsoft.com/office/drawing/2014/main" val="1850856395"/>
                  </a:ext>
                </a:extLst>
              </a:tr>
            </a:tbl>
          </a:graphicData>
        </a:graphic>
      </p:graphicFrame>
    </p:spTree>
    <p:extLst>
      <p:ext uri="{BB962C8B-B14F-4D97-AF65-F5344CB8AC3E}">
        <p14:creationId xmlns:p14="http://schemas.microsoft.com/office/powerpoint/2010/main" val="399813451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Resources</a:t>
            </a:r>
          </a:p>
        </p:txBody>
      </p:sp>
      <p:sp>
        <p:nvSpPr>
          <p:cNvPr id="3" name="Subtitle 2"/>
          <p:cNvSpPr>
            <a:spLocks noGrp="1"/>
          </p:cNvSpPr>
          <p:nvPr>
            <p:ph type="subTitle" idx="1"/>
          </p:nvPr>
        </p:nvSpPr>
        <p:spPr/>
        <p:txBody>
          <a:bodyPr>
            <a:normAutofit/>
          </a:bodyPr>
          <a:lstStyle/>
          <a:p>
            <a:r>
              <a:rPr lang="en-US" dirty="0"/>
              <a:t>Support Documents</a:t>
            </a:r>
          </a:p>
        </p:txBody>
      </p:sp>
      <p:sp>
        <p:nvSpPr>
          <p:cNvPr id="4" name="Slide Number Placeholder 3"/>
          <p:cNvSpPr>
            <a:spLocks noGrp="1"/>
          </p:cNvSpPr>
          <p:nvPr>
            <p:ph type="sldNum" sz="quarter" idx="12"/>
          </p:nvPr>
        </p:nvSpPr>
        <p:spPr/>
        <p:txBody>
          <a:bodyPr/>
          <a:lstStyle/>
          <a:p>
            <a:fld id="{B2102BAA-C61A-4A39-BDF1-4340D572B82C}" type="slidenum">
              <a:rPr lang="en-US" smtClean="0"/>
              <a:t>16</a:t>
            </a:fld>
            <a:endParaRPr lang="en-US"/>
          </a:p>
        </p:txBody>
      </p:sp>
    </p:spTree>
    <p:extLst>
      <p:ext uri="{BB962C8B-B14F-4D97-AF65-F5344CB8AC3E}">
        <p14:creationId xmlns:p14="http://schemas.microsoft.com/office/powerpoint/2010/main" val="3160557128"/>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Support Documents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17</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116958" y="1458930"/>
            <a:ext cx="11961628" cy="5262545"/>
          </a:xfrm>
        </p:spPr>
        <p:txBody>
          <a:bodyPr>
            <a:normAutofit lnSpcReduction="10000"/>
          </a:bodyPr>
          <a:lstStyle/>
          <a:p>
            <a:r>
              <a:rPr lang="en-US" dirty="0"/>
              <a:t>The </a:t>
            </a:r>
            <a:r>
              <a:rPr lang="en-US" dirty="0">
                <a:hlinkClick r:id="rId3"/>
              </a:rPr>
              <a:t>SRC web page </a:t>
            </a:r>
            <a:r>
              <a:rPr lang="en-US" dirty="0"/>
              <a:t>contains all current documentation.</a:t>
            </a:r>
          </a:p>
          <a:p>
            <a:r>
              <a:rPr lang="en-US" dirty="0"/>
              <a:t>Introduction to SRC Presentation</a:t>
            </a:r>
          </a:p>
          <a:p>
            <a:r>
              <a:rPr lang="en-US" dirty="0"/>
              <a:t>Specifications for Completing the Student Record Collection</a:t>
            </a:r>
          </a:p>
          <a:p>
            <a:pPr lvl="1"/>
            <a:r>
              <a:rPr lang="en-US" dirty="0"/>
              <a:t>Details every data element, contains data edits, and reporting rules.</a:t>
            </a:r>
          </a:p>
          <a:p>
            <a:r>
              <a:rPr lang="en-US" dirty="0"/>
              <a:t>Data Elements</a:t>
            </a:r>
          </a:p>
          <a:p>
            <a:pPr lvl="1"/>
            <a:r>
              <a:rPr lang="en-US" dirty="0"/>
              <a:t>Excel and PDF table containing the data elements, similar to the Specifications Document. </a:t>
            </a:r>
          </a:p>
          <a:p>
            <a:pPr lvl="1"/>
            <a:r>
              <a:rPr lang="en-US" dirty="0"/>
              <a:t>Use for quick reference and for file submission type information</a:t>
            </a:r>
          </a:p>
          <a:p>
            <a:r>
              <a:rPr lang="en-US" dirty="0"/>
              <a:t>Data File Template</a:t>
            </a:r>
          </a:p>
          <a:p>
            <a:pPr lvl="1"/>
            <a:r>
              <a:rPr lang="en-US" dirty="0"/>
              <a:t>Follows the layout of the text file submitted.</a:t>
            </a:r>
          </a:p>
          <a:p>
            <a:pPr lvl="1"/>
            <a:r>
              <a:rPr lang="en-US" dirty="0"/>
              <a:t>Used to find students and resolve errors.</a:t>
            </a:r>
          </a:p>
          <a:p>
            <a:r>
              <a:rPr lang="en-US" dirty="0"/>
              <a:t>Specifications for Completing the Miscellaneous Collection</a:t>
            </a:r>
          </a:p>
          <a:p>
            <a:r>
              <a:rPr lang="en-US" dirty="0"/>
              <a:t>Layout for Tab Delimited File</a:t>
            </a:r>
          </a:p>
          <a:p>
            <a:pPr lvl="1"/>
            <a:endParaRPr lang="en-US" dirty="0"/>
          </a:p>
          <a:p>
            <a:pPr lvl="1"/>
            <a:endParaRPr lang="en-US" dirty="0"/>
          </a:p>
        </p:txBody>
      </p:sp>
    </p:spTree>
    <p:extLst>
      <p:ext uri="{BB962C8B-B14F-4D97-AF65-F5344CB8AC3E}">
        <p14:creationId xmlns:p14="http://schemas.microsoft.com/office/powerpoint/2010/main" val="173243420"/>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Questions</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858359" y="5599489"/>
            <a:ext cx="10548801" cy="824811"/>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2400" b="1" i="1" u="none" strike="noStrike" cap="none" dirty="0">
                <a:solidFill>
                  <a:srgbClr val="000000"/>
                </a:solidFill>
                <a:latin typeface="Trebuchet MS"/>
                <a:ea typeface="Trebuchet MS"/>
                <a:cs typeface="Trebuchet MS"/>
                <a:sym typeface="Trebuchet MS"/>
              </a:rPr>
              <a:t>This presentation will be available to participants on the SRC website.</a:t>
            </a:r>
            <a:endParaRPr sz="2400" b="1" i="1"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384683800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BDE44-0E2E-5DEA-5547-C3F92E69DC68}"/>
              </a:ext>
            </a:extLst>
          </p:cNvPr>
          <p:cNvSpPr>
            <a:spLocks noGrp="1"/>
          </p:cNvSpPr>
          <p:nvPr>
            <p:ph type="title"/>
          </p:nvPr>
        </p:nvSpPr>
        <p:spPr/>
        <p:txBody>
          <a:bodyPr>
            <a:normAutofit/>
          </a:bodyPr>
          <a:lstStyle/>
          <a:p>
            <a:r>
              <a:rPr lang="en-US" dirty="0"/>
              <a:t>Contact Information</a:t>
            </a:r>
          </a:p>
        </p:txBody>
      </p:sp>
      <p:sp>
        <p:nvSpPr>
          <p:cNvPr id="3" name="Content Placeholder 2">
            <a:extLst>
              <a:ext uri="{FF2B5EF4-FFF2-40B4-BE49-F238E27FC236}">
                <a16:creationId xmlns:a16="http://schemas.microsoft.com/office/drawing/2014/main" id="{C618B58E-6C32-D557-5E53-11EB8A99D5E9}"/>
              </a:ext>
            </a:extLst>
          </p:cNvPr>
          <p:cNvSpPr>
            <a:spLocks noGrp="1"/>
          </p:cNvSpPr>
          <p:nvPr>
            <p:ph idx="1"/>
          </p:nvPr>
        </p:nvSpPr>
        <p:spPr/>
        <p:txBody>
          <a:bodyPr>
            <a:normAutofit/>
          </a:bodyPr>
          <a:lstStyle/>
          <a:p>
            <a:pPr marL="0" indent="0">
              <a:buNone/>
            </a:pPr>
            <a:r>
              <a:rPr lang="en-US" sz="2000" dirty="0">
                <a:hlinkClick r:id="rId2"/>
              </a:rPr>
              <a:t>Student Record Collection | Virginia Department of Education</a:t>
            </a:r>
            <a:endParaRPr lang="en-US" sz="2000" dirty="0"/>
          </a:p>
          <a:p>
            <a:pPr marL="0" indent="0">
              <a:buNone/>
            </a:pPr>
            <a:endParaRPr lang="en-US" sz="3200" dirty="0"/>
          </a:p>
          <a:p>
            <a:pPr marL="0" indent="0">
              <a:buNone/>
            </a:pPr>
            <a:r>
              <a:rPr lang="en-US" sz="2000" b="1" dirty="0"/>
              <a:t>Brittney </a:t>
            </a:r>
            <a:r>
              <a:rPr lang="en-US" sz="2000" b="1" dirty="0" err="1"/>
              <a:t>Kanard</a:t>
            </a:r>
            <a:r>
              <a:rPr lang="en-US" sz="2000" b="1" dirty="0"/>
              <a:t>, Education Data Specialist</a:t>
            </a:r>
          </a:p>
          <a:p>
            <a:pPr marL="0" indent="0">
              <a:buNone/>
            </a:pPr>
            <a:r>
              <a:rPr lang="en-US" sz="1900" dirty="0"/>
              <a:t>Phone: 804-225-3909</a:t>
            </a:r>
          </a:p>
          <a:p>
            <a:pPr marL="0" indent="0">
              <a:buNone/>
            </a:pPr>
            <a:r>
              <a:rPr lang="en-US" sz="1900" dirty="0"/>
              <a:t>Email: </a:t>
            </a:r>
            <a:r>
              <a:rPr lang="en-US" sz="1900" dirty="0">
                <a:hlinkClick r:id="rId3"/>
              </a:rPr>
              <a:t>Brittney.Kanard@doe.virginia.gov</a:t>
            </a:r>
            <a:r>
              <a:rPr lang="en-US" sz="1900" dirty="0"/>
              <a:t>  or</a:t>
            </a:r>
          </a:p>
          <a:p>
            <a:pPr marL="0" indent="0">
              <a:buNone/>
            </a:pPr>
            <a:r>
              <a:rPr lang="en-US" sz="1900" dirty="0"/>
              <a:t>           </a:t>
            </a:r>
            <a:r>
              <a:rPr lang="en-US" sz="1900" dirty="0">
                <a:hlinkClick r:id="rId4"/>
              </a:rPr>
              <a:t>resultshelp@doe.virginia.gov</a:t>
            </a:r>
            <a:r>
              <a:rPr lang="en-US" sz="1900" dirty="0"/>
              <a:t> </a:t>
            </a:r>
            <a:r>
              <a:rPr lang="en-US" sz="1500" i="1" dirty="0"/>
              <a:t>Monitored: 7:30 am to 4:00 pm, Monday through Friday except for state holidays</a:t>
            </a:r>
          </a:p>
          <a:p>
            <a:pPr marL="0" indent="0">
              <a:buNone/>
            </a:pPr>
            <a:endParaRPr lang="en-US" sz="1900" dirty="0"/>
          </a:p>
          <a:p>
            <a:pPr marL="0" indent="0">
              <a:buNone/>
            </a:pPr>
            <a:r>
              <a:rPr lang="nl-NL" sz="2000" b="1" dirty="0"/>
              <a:t>Carol Wells Bazzichi, Director of Data Collections</a:t>
            </a:r>
          </a:p>
          <a:p>
            <a:pPr marL="0" indent="0">
              <a:buNone/>
            </a:pPr>
            <a:r>
              <a:rPr lang="nl-NL" sz="1900" dirty="0"/>
              <a:t>Email: </a:t>
            </a:r>
            <a:r>
              <a:rPr lang="nl-NL" sz="1900" dirty="0">
                <a:hlinkClick r:id="rId5"/>
              </a:rPr>
              <a:t>Carol.WellsBazzichi@doe.virginia.gov</a:t>
            </a:r>
            <a:endParaRPr lang="nl-NL" sz="1900" dirty="0"/>
          </a:p>
          <a:p>
            <a:pPr marL="0" indent="0">
              <a:buNone/>
            </a:pPr>
            <a:endParaRPr lang="nl-NL" sz="1900" dirty="0"/>
          </a:p>
        </p:txBody>
      </p:sp>
      <p:sp>
        <p:nvSpPr>
          <p:cNvPr id="4" name="Slide Number Placeholder 3">
            <a:extLst>
              <a:ext uri="{FF2B5EF4-FFF2-40B4-BE49-F238E27FC236}">
                <a16:creationId xmlns:a16="http://schemas.microsoft.com/office/drawing/2014/main" id="{343214DC-4715-2D67-FCD9-35244C2A0A82}"/>
              </a:ext>
            </a:extLst>
          </p:cNvPr>
          <p:cNvSpPr>
            <a:spLocks noGrp="1"/>
          </p:cNvSpPr>
          <p:nvPr>
            <p:ph type="sldNum" sz="quarter" idx="12"/>
          </p:nvPr>
        </p:nvSpPr>
        <p:spPr/>
        <p:txBody>
          <a:bodyPr/>
          <a:lstStyle/>
          <a:p>
            <a:fld id="{B2102BAA-C61A-4A39-BDF1-4340D572B82C}" type="slidenum">
              <a:rPr lang="en-US" smtClean="0"/>
              <a:t>19</a:t>
            </a:fld>
            <a:endParaRPr lang="en-US"/>
          </a:p>
        </p:txBody>
      </p:sp>
    </p:spTree>
    <p:extLst>
      <p:ext uri="{BB962C8B-B14F-4D97-AF65-F5344CB8AC3E}">
        <p14:creationId xmlns:p14="http://schemas.microsoft.com/office/powerpoint/2010/main" val="74257175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30"/>
          <p:cNvSpPr txBox="1">
            <a:spLocks noGrp="1"/>
          </p:cNvSpPr>
          <p:nvPr>
            <p:ph type="title" idx="4294967295"/>
          </p:nvPr>
        </p:nvSpPr>
        <p:spPr>
          <a:xfrm>
            <a:off x="0" y="0"/>
            <a:ext cx="12192000" cy="1462524"/>
          </a:xfrm>
          <a:prstGeom prst="rect">
            <a:avLst/>
          </a:prstGeom>
          <a:solidFill>
            <a:schemeClr val="tx1"/>
          </a:solid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4400"/>
              <a:buFont typeface="Calibri"/>
              <a:buNone/>
            </a:pPr>
            <a:r>
              <a:rPr lang="en-US" sz="4300" dirty="0">
                <a:solidFill>
                  <a:schemeClr val="bg2"/>
                </a:solidFill>
              </a:rPr>
              <a:t>WEBINAR PARTICIPATION</a:t>
            </a:r>
            <a:endParaRPr sz="4300" dirty="0">
              <a:solidFill>
                <a:schemeClr val="bg2"/>
              </a:solidFill>
            </a:endParaRPr>
          </a:p>
        </p:txBody>
      </p:sp>
      <p:pic>
        <p:nvPicPr>
          <p:cNvPr id="232" name="Google Shape;232;p30"/>
          <p:cNvPicPr preferRelativeResize="0"/>
          <p:nvPr/>
        </p:nvPicPr>
        <p:blipFill rotWithShape="1">
          <a:blip r:embed="rId3">
            <a:alphaModFix/>
          </a:blip>
          <a:srcRect/>
          <a:stretch/>
        </p:blipFill>
        <p:spPr>
          <a:xfrm>
            <a:off x="1005301" y="2109802"/>
            <a:ext cx="4110274" cy="2842409"/>
          </a:xfrm>
          <a:prstGeom prst="rect">
            <a:avLst/>
          </a:prstGeom>
          <a:noFill/>
          <a:ln>
            <a:noFill/>
          </a:ln>
        </p:spPr>
      </p:pic>
      <p:pic>
        <p:nvPicPr>
          <p:cNvPr id="233" name="Google Shape;233;p30"/>
          <p:cNvPicPr preferRelativeResize="0"/>
          <p:nvPr/>
        </p:nvPicPr>
        <p:blipFill rotWithShape="1">
          <a:blip r:embed="rId4">
            <a:alphaModFix/>
          </a:blip>
          <a:srcRect/>
          <a:stretch/>
        </p:blipFill>
        <p:spPr>
          <a:xfrm>
            <a:off x="7951206" y="3179892"/>
            <a:ext cx="1786375" cy="1237600"/>
          </a:xfrm>
          <a:prstGeom prst="rect">
            <a:avLst/>
          </a:prstGeom>
          <a:noFill/>
          <a:ln>
            <a:noFill/>
          </a:ln>
        </p:spPr>
      </p:pic>
      <p:pic>
        <p:nvPicPr>
          <p:cNvPr id="234" name="Google Shape;234;p30"/>
          <p:cNvPicPr preferRelativeResize="0"/>
          <p:nvPr/>
        </p:nvPicPr>
        <p:blipFill rotWithShape="1">
          <a:blip r:embed="rId5">
            <a:alphaModFix/>
          </a:blip>
          <a:srcRect/>
          <a:stretch/>
        </p:blipFill>
        <p:spPr>
          <a:xfrm>
            <a:off x="5378948" y="3179892"/>
            <a:ext cx="1507625" cy="656954"/>
          </a:xfrm>
          <a:prstGeom prst="rect">
            <a:avLst/>
          </a:prstGeom>
          <a:noFill/>
          <a:ln>
            <a:noFill/>
          </a:ln>
        </p:spPr>
      </p:pic>
      <p:sp>
        <p:nvSpPr>
          <p:cNvPr id="235" name="Google Shape;235;p30"/>
          <p:cNvSpPr txBox="1"/>
          <p:nvPr/>
        </p:nvSpPr>
        <p:spPr>
          <a:xfrm>
            <a:off x="1125049" y="6139372"/>
            <a:ext cx="10015425" cy="718628"/>
          </a:xfrm>
          <a:prstGeom prst="rect">
            <a:avLst/>
          </a:prstGeom>
          <a:noFill/>
          <a:ln>
            <a:noFill/>
          </a:ln>
        </p:spPr>
        <p:txBody>
          <a:bodyPr spcFirstLastPara="1" wrap="square" lIns="91425" tIns="91425" rIns="91425" bIns="91425" anchor="t" anchorCtr="0">
            <a:spAutoFit/>
          </a:bodyPr>
          <a:lstStyle/>
          <a:p>
            <a:pPr marL="0" marR="0" lvl="0" indent="0" algn="l" rtl="0">
              <a:lnSpc>
                <a:spcPct val="115000"/>
              </a:lnSpc>
              <a:spcBef>
                <a:spcPts val="0"/>
              </a:spcBef>
              <a:spcAft>
                <a:spcPts val="0"/>
              </a:spcAft>
              <a:buClr>
                <a:srgbClr val="000000"/>
              </a:buClr>
              <a:buSzPts val="1800"/>
              <a:buFont typeface="Arial"/>
              <a:buNone/>
            </a:pPr>
            <a:r>
              <a:rPr lang="en-US" sz="1800" b="1" i="0" u="none" strike="noStrike" cap="none" dirty="0">
                <a:solidFill>
                  <a:srgbClr val="000000"/>
                </a:solidFill>
                <a:latin typeface="Trebuchet MS"/>
                <a:ea typeface="Trebuchet MS"/>
                <a:cs typeface="Trebuchet MS"/>
                <a:sym typeface="Trebuchet MS"/>
              </a:rPr>
              <a:t>This presentation will be available to participants once </a:t>
            </a:r>
            <a:r>
              <a:rPr lang="en-US" b="1" dirty="0">
                <a:solidFill>
                  <a:srgbClr val="000000"/>
                </a:solidFill>
                <a:latin typeface="Trebuchet MS"/>
                <a:ea typeface="Trebuchet MS"/>
                <a:cs typeface="Trebuchet MS"/>
                <a:sym typeface="Trebuchet MS"/>
              </a:rPr>
              <a:t>this </a:t>
            </a:r>
            <a:r>
              <a:rPr lang="en-US" sz="1800" b="1" i="0" u="none" strike="noStrike" cap="none" dirty="0">
                <a:solidFill>
                  <a:srgbClr val="000000"/>
                </a:solidFill>
                <a:latin typeface="Trebuchet MS"/>
                <a:ea typeface="Trebuchet MS"/>
                <a:cs typeface="Trebuchet MS"/>
                <a:sym typeface="Trebuchet MS"/>
              </a:rPr>
              <a:t>webinar has been completed</a:t>
            </a:r>
            <a:endParaRPr sz="1800" b="1" i="0" u="none" strike="noStrike" cap="none" dirty="0">
              <a:solidFill>
                <a:srgbClr val="000000"/>
              </a:solidFill>
              <a:latin typeface="Trebuchet MS"/>
              <a:ea typeface="Trebuchet MS"/>
              <a:cs typeface="Trebuchet MS"/>
              <a:sym typeface="Trebuchet MS"/>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Trebuchet MS"/>
              <a:ea typeface="Trebuchet MS"/>
              <a:cs typeface="Trebuchet MS"/>
              <a:sym typeface="Trebuchet MS"/>
            </a:endParaRPr>
          </a:p>
        </p:txBody>
      </p:sp>
    </p:spTree>
    <p:extLst>
      <p:ext uri="{BB962C8B-B14F-4D97-AF65-F5344CB8AC3E}">
        <p14:creationId xmlns:p14="http://schemas.microsoft.com/office/powerpoint/2010/main" val="511060325"/>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lstStyle/>
          <a:p>
            <a:r>
              <a:rPr lang="en-US" dirty="0"/>
              <a:t>Agenda</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3</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lstStyle/>
          <a:p>
            <a:r>
              <a:rPr lang="en-US" sz="4400" dirty="0"/>
              <a:t>2023-2024 Changes</a:t>
            </a:r>
          </a:p>
          <a:p>
            <a:r>
              <a:rPr lang="en-US" sz="4400" dirty="0"/>
              <a:t>Reporting Reminders</a:t>
            </a:r>
          </a:p>
          <a:p>
            <a:r>
              <a:rPr lang="en-US" sz="4400" dirty="0"/>
              <a:t>Timeline and Resources </a:t>
            </a:r>
          </a:p>
          <a:p>
            <a:r>
              <a:rPr lang="en-US" sz="4400" dirty="0"/>
              <a:t>Questions</a:t>
            </a:r>
          </a:p>
          <a:p>
            <a:endParaRPr lang="en-US" dirty="0"/>
          </a:p>
        </p:txBody>
      </p:sp>
    </p:spTree>
    <p:extLst>
      <p:ext uri="{BB962C8B-B14F-4D97-AF65-F5344CB8AC3E}">
        <p14:creationId xmlns:p14="http://schemas.microsoft.com/office/powerpoint/2010/main" val="1664294180"/>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2023-2024 Changes</a:t>
            </a:r>
          </a:p>
        </p:txBody>
      </p:sp>
      <p:sp>
        <p:nvSpPr>
          <p:cNvPr id="3" name="Subtitle 2"/>
          <p:cNvSpPr>
            <a:spLocks noGrp="1"/>
          </p:cNvSpPr>
          <p:nvPr>
            <p:ph type="subTitle" idx="1"/>
          </p:nvPr>
        </p:nvSpPr>
        <p:spPr/>
        <p:txBody>
          <a:bodyPr/>
          <a:lstStyle/>
          <a:p>
            <a:r>
              <a:rPr lang="en-US" dirty="0"/>
              <a:t>Code Value Changes</a:t>
            </a:r>
          </a:p>
          <a:p>
            <a:r>
              <a:rPr lang="en-US" dirty="0"/>
              <a:t>Report Updates</a:t>
            </a:r>
          </a:p>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4</a:t>
            </a:fld>
            <a:endParaRPr lang="en-US"/>
          </a:p>
        </p:txBody>
      </p:sp>
    </p:spTree>
    <p:extLst>
      <p:ext uri="{BB962C8B-B14F-4D97-AF65-F5344CB8AC3E}">
        <p14:creationId xmlns:p14="http://schemas.microsoft.com/office/powerpoint/2010/main" val="178053788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Code Value Changes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5</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a:xfrm>
            <a:off x="838200" y="1458931"/>
            <a:ext cx="10515600" cy="5176046"/>
          </a:xfrm>
        </p:spPr>
        <p:txBody>
          <a:bodyPr>
            <a:normAutofit fontScale="92500" lnSpcReduction="20000"/>
          </a:bodyPr>
          <a:lstStyle/>
          <a:p>
            <a:r>
              <a:rPr lang="en-US" sz="3900" dirty="0">
                <a:solidFill>
                  <a:srgbClr val="002060"/>
                </a:solidFill>
              </a:rPr>
              <a:t>Home Language Codes</a:t>
            </a:r>
          </a:p>
          <a:p>
            <a:pPr lvl="1"/>
            <a:r>
              <a:rPr lang="en-US" sz="3500" dirty="0">
                <a:solidFill>
                  <a:srgbClr val="002060"/>
                </a:solidFill>
              </a:rPr>
              <a:t>USED indicates many languages are not probable so VDOE will be conducting a review and retiring languages.</a:t>
            </a:r>
          </a:p>
          <a:p>
            <a:pPr lvl="2"/>
            <a:r>
              <a:rPr lang="en-US" sz="3100" dirty="0">
                <a:solidFill>
                  <a:srgbClr val="002060"/>
                </a:solidFill>
              </a:rPr>
              <a:t>Middle English, Latin, Old English, Norse </a:t>
            </a:r>
            <a:r>
              <a:rPr lang="en-US" sz="3100" dirty="0" err="1">
                <a:solidFill>
                  <a:srgbClr val="002060"/>
                </a:solidFill>
              </a:rPr>
              <a:t>ect</a:t>
            </a:r>
            <a:r>
              <a:rPr lang="en-US" sz="3100" dirty="0">
                <a:solidFill>
                  <a:srgbClr val="002060"/>
                </a:solidFill>
              </a:rPr>
              <a:t>.</a:t>
            </a:r>
          </a:p>
          <a:p>
            <a:pPr marL="914400" lvl="2" indent="0">
              <a:buNone/>
            </a:pPr>
            <a:endParaRPr lang="en-US" sz="3100" dirty="0">
              <a:solidFill>
                <a:srgbClr val="002060"/>
              </a:solidFill>
            </a:endParaRPr>
          </a:p>
          <a:p>
            <a:r>
              <a:rPr lang="en-US" sz="3900" dirty="0">
                <a:solidFill>
                  <a:srgbClr val="002060"/>
                </a:solidFill>
              </a:rPr>
              <a:t>The following values will be retired</a:t>
            </a:r>
          </a:p>
          <a:p>
            <a:pPr lvl="1"/>
            <a:r>
              <a:rPr lang="en-US" sz="3000" dirty="0">
                <a:solidFill>
                  <a:srgbClr val="002060"/>
                </a:solidFill>
              </a:rPr>
              <a:t>Diploma Seal 4 – Advanced Mathematics and Technology (EOY)</a:t>
            </a:r>
          </a:p>
          <a:p>
            <a:pPr lvl="1"/>
            <a:r>
              <a:rPr lang="en-US" sz="3000" dirty="0">
                <a:solidFill>
                  <a:srgbClr val="002060"/>
                </a:solidFill>
              </a:rPr>
              <a:t>Grade Code KA, KP, JK and T1</a:t>
            </a:r>
          </a:p>
          <a:p>
            <a:pPr lvl="1"/>
            <a:r>
              <a:rPr lang="en-US" sz="3000" dirty="0">
                <a:solidFill>
                  <a:srgbClr val="002060"/>
                </a:solidFill>
              </a:rPr>
              <a:t>Kindergarten Half-Day Flag</a:t>
            </a:r>
            <a:endParaRPr lang="en-US" sz="9600" dirty="0">
              <a:solidFill>
                <a:srgbClr val="002060"/>
              </a:solidFill>
            </a:endParaRPr>
          </a:p>
          <a:p>
            <a:pPr marL="0" indent="0">
              <a:buNone/>
            </a:pPr>
            <a:endParaRPr lang="en-US" sz="2400" dirty="0"/>
          </a:p>
          <a:p>
            <a:endParaRPr lang="en-US" sz="2400" dirty="0"/>
          </a:p>
          <a:p>
            <a:endParaRPr lang="en-US" sz="2400" dirty="0"/>
          </a:p>
          <a:p>
            <a:r>
              <a:rPr lang="en-US" sz="2400" dirty="0"/>
              <a:t>For the full list, please visit the </a:t>
            </a:r>
            <a:r>
              <a:rPr lang="en-US" sz="2400" dirty="0">
                <a:hlinkClick r:id="rId3"/>
              </a:rPr>
              <a:t>SRC Website </a:t>
            </a:r>
            <a:r>
              <a:rPr lang="en-US" sz="2400" dirty="0"/>
              <a:t>and select </a:t>
            </a:r>
            <a:r>
              <a:rPr lang="en-US" sz="2400" dirty="0">
                <a:hlinkClick r:id="rId4"/>
              </a:rPr>
              <a:t>Code Values</a:t>
            </a:r>
            <a:r>
              <a:rPr lang="en-US" sz="2400" dirty="0"/>
              <a:t>.</a:t>
            </a:r>
          </a:p>
          <a:p>
            <a:endParaRPr lang="en-US" sz="2400" dirty="0"/>
          </a:p>
          <a:p>
            <a:endParaRPr lang="en-US" dirty="0"/>
          </a:p>
          <a:p>
            <a:pPr lvl="1"/>
            <a:endParaRPr lang="en-US" dirty="0"/>
          </a:p>
        </p:txBody>
      </p:sp>
    </p:spTree>
    <p:extLst>
      <p:ext uri="{BB962C8B-B14F-4D97-AF65-F5344CB8AC3E}">
        <p14:creationId xmlns:p14="http://schemas.microsoft.com/office/powerpoint/2010/main" val="215757690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06B8-9CCD-3549-0122-4825DF4972DD}"/>
              </a:ext>
            </a:extLst>
          </p:cNvPr>
          <p:cNvSpPr>
            <a:spLocks noGrp="1"/>
          </p:cNvSpPr>
          <p:nvPr>
            <p:ph type="title"/>
          </p:nvPr>
        </p:nvSpPr>
        <p:spPr/>
        <p:txBody>
          <a:bodyPr>
            <a:normAutofit/>
          </a:bodyPr>
          <a:lstStyle/>
          <a:p>
            <a:r>
              <a:rPr lang="en-US" dirty="0"/>
              <a:t>Report Updates</a:t>
            </a:r>
          </a:p>
        </p:txBody>
      </p:sp>
      <p:sp>
        <p:nvSpPr>
          <p:cNvPr id="3" name="Slide Number Placeholder 2">
            <a:extLst>
              <a:ext uri="{FF2B5EF4-FFF2-40B4-BE49-F238E27FC236}">
                <a16:creationId xmlns:a16="http://schemas.microsoft.com/office/drawing/2014/main" id="{023B56D6-1E29-2D73-4A19-32C55494EB92}"/>
              </a:ext>
            </a:extLst>
          </p:cNvPr>
          <p:cNvSpPr>
            <a:spLocks noGrp="1"/>
          </p:cNvSpPr>
          <p:nvPr>
            <p:ph type="sldNum" sz="quarter" idx="12"/>
          </p:nvPr>
        </p:nvSpPr>
        <p:spPr/>
        <p:txBody>
          <a:bodyPr/>
          <a:lstStyle/>
          <a:p>
            <a:fld id="{B2102BAA-C61A-4A39-BDF1-4340D572B82C}" type="slidenum">
              <a:rPr lang="en-US" smtClean="0"/>
              <a:t>6</a:t>
            </a:fld>
            <a:endParaRPr lang="en-US"/>
          </a:p>
        </p:txBody>
      </p:sp>
      <p:sp>
        <p:nvSpPr>
          <p:cNvPr id="4" name="Content Placeholder 3">
            <a:extLst>
              <a:ext uri="{FF2B5EF4-FFF2-40B4-BE49-F238E27FC236}">
                <a16:creationId xmlns:a16="http://schemas.microsoft.com/office/drawing/2014/main" id="{59106886-F605-4A21-2DB2-381F227BBABE}"/>
              </a:ext>
            </a:extLst>
          </p:cNvPr>
          <p:cNvSpPr>
            <a:spLocks noGrp="1"/>
          </p:cNvSpPr>
          <p:nvPr>
            <p:ph idx="1"/>
          </p:nvPr>
        </p:nvSpPr>
        <p:spPr/>
        <p:txBody>
          <a:bodyPr>
            <a:normAutofit/>
          </a:bodyPr>
          <a:lstStyle/>
          <a:p>
            <a:r>
              <a:rPr lang="en-US" sz="3600" dirty="0">
                <a:solidFill>
                  <a:srgbClr val="000000"/>
                </a:solidFill>
                <a:latin typeface="Calibri" panose="020F0502020204030204" pitchFamily="34" charset="0"/>
              </a:rPr>
              <a:t>Excel version of reports available</a:t>
            </a:r>
          </a:p>
          <a:p>
            <a:r>
              <a:rPr lang="en-US" sz="3600" dirty="0">
                <a:solidFill>
                  <a:srgbClr val="000000"/>
                </a:solidFill>
                <a:effectLst/>
                <a:latin typeface="Calibri" panose="020F0502020204030204" pitchFamily="34" charset="0"/>
              </a:rPr>
              <a:t>Remove Post Graduate students (PG) from Fall Membership Variance report</a:t>
            </a:r>
          </a:p>
          <a:p>
            <a:r>
              <a:rPr lang="en-US" sz="3600" dirty="0">
                <a:solidFill>
                  <a:srgbClr val="000000"/>
                </a:solidFill>
                <a:latin typeface="Calibri" panose="020F0502020204030204" pitchFamily="34" charset="0"/>
              </a:rPr>
              <a:t>Add contact information to File Overview report for all submission status’s</a:t>
            </a:r>
            <a:endParaRPr lang="en-US" sz="3600" dirty="0">
              <a:solidFill>
                <a:srgbClr val="000000"/>
              </a:solidFill>
              <a:effectLst/>
              <a:latin typeface="Calibri" panose="020F0502020204030204" pitchFamily="34" charset="0"/>
            </a:endParaRPr>
          </a:p>
          <a:p>
            <a:r>
              <a:rPr lang="en-US" sz="3600" dirty="0">
                <a:solidFill>
                  <a:srgbClr val="000000"/>
                </a:solidFill>
                <a:latin typeface="Calibri" panose="020F0502020204030204" pitchFamily="34" charset="0"/>
              </a:rPr>
              <a:t>Final Dropout List Report</a:t>
            </a:r>
          </a:p>
          <a:p>
            <a:pPr lvl="1"/>
            <a:r>
              <a:rPr lang="en-US" sz="3200" dirty="0">
                <a:solidFill>
                  <a:srgbClr val="000000"/>
                </a:solidFill>
                <a:latin typeface="Calibri" panose="020F0502020204030204" pitchFamily="34" charset="0"/>
              </a:rPr>
              <a:t>Detail by STI similar to the Preliminary List Report</a:t>
            </a:r>
          </a:p>
          <a:p>
            <a:pPr marL="457200" lvl="1" indent="0">
              <a:buNone/>
            </a:pPr>
            <a:endParaRPr lang="en-US" sz="3200" dirty="0">
              <a:solidFill>
                <a:srgbClr val="000000"/>
              </a:solidFill>
              <a:latin typeface="Calibri" panose="020F0502020204030204" pitchFamily="34" charset="0"/>
            </a:endParaRPr>
          </a:p>
          <a:p>
            <a:endParaRPr lang="en-US" dirty="0"/>
          </a:p>
          <a:p>
            <a:endParaRPr lang="en-US" dirty="0"/>
          </a:p>
          <a:p>
            <a:endParaRPr lang="en-US" dirty="0"/>
          </a:p>
          <a:p>
            <a:pPr lvl="1"/>
            <a:endParaRPr lang="en-US" dirty="0"/>
          </a:p>
        </p:txBody>
      </p:sp>
    </p:spTree>
    <p:extLst>
      <p:ext uri="{BB962C8B-B14F-4D97-AF65-F5344CB8AC3E}">
        <p14:creationId xmlns:p14="http://schemas.microsoft.com/office/powerpoint/2010/main" val="628088998"/>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Reporting reminders</a:t>
            </a:r>
          </a:p>
        </p:txBody>
      </p:sp>
      <p:sp>
        <p:nvSpPr>
          <p:cNvPr id="3" name="Subtitle 2"/>
          <p:cNvSpPr>
            <a:spLocks noGrp="1"/>
          </p:cNvSpPr>
          <p:nvPr>
            <p:ph type="subTitle" idx="1"/>
          </p:nvPr>
        </p:nvSpPr>
        <p:spPr/>
        <p:txBody>
          <a:bodyPr>
            <a:normAutofit/>
          </a:bodyPr>
          <a:lstStyle/>
          <a:p>
            <a:endParaRPr lang="en-US" dirty="0"/>
          </a:p>
        </p:txBody>
      </p:sp>
      <p:sp>
        <p:nvSpPr>
          <p:cNvPr id="4" name="Slide Number Placeholder 3"/>
          <p:cNvSpPr>
            <a:spLocks noGrp="1"/>
          </p:cNvSpPr>
          <p:nvPr>
            <p:ph type="sldNum" sz="quarter" idx="12"/>
          </p:nvPr>
        </p:nvSpPr>
        <p:spPr/>
        <p:txBody>
          <a:bodyPr/>
          <a:lstStyle/>
          <a:p>
            <a:fld id="{B2102BAA-C61A-4A39-BDF1-4340D572B82C}" type="slidenum">
              <a:rPr lang="en-US" smtClean="0"/>
              <a:t>7</a:t>
            </a:fld>
            <a:endParaRPr lang="en-US"/>
          </a:p>
        </p:txBody>
      </p:sp>
    </p:spTree>
    <p:extLst>
      <p:ext uri="{BB962C8B-B14F-4D97-AF65-F5344CB8AC3E}">
        <p14:creationId xmlns:p14="http://schemas.microsoft.com/office/powerpoint/2010/main" val="349298242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Reporting Reminder</a:t>
            </a:r>
          </a:p>
        </p:txBody>
      </p:sp>
      <p:sp>
        <p:nvSpPr>
          <p:cNvPr id="3" name="Text Placeholder 2">
            <a:extLst>
              <a:ext uri="{FF2B5EF4-FFF2-40B4-BE49-F238E27FC236}">
                <a16:creationId xmlns:a16="http://schemas.microsoft.com/office/drawing/2014/main" id="{A0BAEC1B-3C80-E2E5-6953-6C900C9FCA9B}"/>
              </a:ext>
            </a:extLst>
          </p:cNvPr>
          <p:cNvSpPr>
            <a:spLocks noGrp="1"/>
          </p:cNvSpPr>
          <p:nvPr>
            <p:ph type="body" idx="1"/>
          </p:nvPr>
        </p:nvSpPr>
        <p:spPr>
          <a:xfrm>
            <a:off x="839788" y="1525199"/>
            <a:ext cx="6103937" cy="823912"/>
          </a:xfrm>
        </p:spPr>
        <p:txBody>
          <a:bodyPr>
            <a:normAutofit/>
          </a:bodyPr>
          <a:lstStyle/>
          <a:p>
            <a:r>
              <a:rPr lang="en-US" dirty="0"/>
              <a:t>Identifying Economically Disadvantaged students within a CEP school</a:t>
            </a:r>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sz="half" idx="2"/>
          </p:nvPr>
        </p:nvSpPr>
        <p:spPr>
          <a:xfrm>
            <a:off x="839787" y="2505075"/>
            <a:ext cx="9475787" cy="3684588"/>
          </a:xfrm>
        </p:spPr>
        <p:txBody>
          <a:bodyPr>
            <a:normAutofit/>
          </a:bodyPr>
          <a:lstStyle/>
          <a:p>
            <a:pPr marL="0" marR="0">
              <a:spcBef>
                <a:spcPts val="0"/>
              </a:spcBef>
              <a:spcAft>
                <a:spcPts val="0"/>
              </a:spcAft>
            </a:pPr>
            <a:r>
              <a:rPr lang="en-US" sz="2400" dirty="0">
                <a:effectLst/>
                <a:latin typeface="Calibri" panose="020F0502020204030204" pitchFamily="34" charset="0"/>
              </a:rPr>
              <a:t>Economically Disadvantaged identification is still required for CEP schools. Not all students in a CEP school are Disadvantaged.</a:t>
            </a:r>
          </a:p>
          <a:p>
            <a:pPr marL="0" marR="0">
              <a:spcBef>
                <a:spcPts val="0"/>
              </a:spcBef>
              <a:spcAft>
                <a:spcPts val="0"/>
              </a:spcAft>
            </a:pPr>
            <a:r>
              <a:rPr lang="en-US" sz="2400" dirty="0">
                <a:effectLst/>
                <a:latin typeface="Calibri" panose="020F0502020204030204" pitchFamily="34" charset="0"/>
              </a:rPr>
              <a:t>"Identified student" means any student who is </a:t>
            </a:r>
            <a:r>
              <a:rPr lang="en-US" sz="2400" i="1" dirty="0">
                <a:effectLst/>
                <a:latin typeface="Calibri" panose="020F0502020204030204" pitchFamily="34" charset="0"/>
              </a:rPr>
              <a:t>directly certified </a:t>
            </a:r>
            <a:r>
              <a:rPr lang="en-US" sz="2400" dirty="0">
                <a:effectLst/>
                <a:latin typeface="Calibri" panose="020F0502020204030204" pitchFamily="34" charset="0"/>
              </a:rPr>
              <a:t>for free meals through means other than the use of an individual household application.</a:t>
            </a:r>
          </a:p>
          <a:p>
            <a:pPr marL="0" marR="0">
              <a:spcBef>
                <a:spcPts val="0"/>
              </a:spcBef>
              <a:spcAft>
                <a:spcPts val="0"/>
              </a:spcAft>
            </a:pPr>
            <a:r>
              <a:rPr lang="en-US" sz="2400" dirty="0">
                <a:effectLst/>
                <a:latin typeface="Calibri" panose="020F0502020204030204" pitchFamily="34" charset="0"/>
              </a:rPr>
              <a:t>"Identified student" includes </a:t>
            </a:r>
          </a:p>
          <a:p>
            <a:pPr marL="457200" lvl="1">
              <a:spcBef>
                <a:spcPts val="0"/>
              </a:spcBef>
            </a:pPr>
            <a:r>
              <a:rPr lang="en-US" sz="1800" dirty="0">
                <a:effectLst/>
                <a:latin typeface="Calibri" panose="020F0502020204030204" pitchFamily="34" charset="0"/>
              </a:rPr>
              <a:t>(</a:t>
            </a:r>
            <a:r>
              <a:rPr lang="en-US" sz="1800" dirty="0" err="1">
                <a:effectLst/>
                <a:latin typeface="Calibri" panose="020F0502020204030204" pitchFamily="34" charset="0"/>
              </a:rPr>
              <a:t>i</a:t>
            </a:r>
            <a:r>
              <a:rPr lang="en-US" sz="1800" dirty="0">
                <a:effectLst/>
                <a:latin typeface="Calibri" panose="020F0502020204030204" pitchFamily="34" charset="0"/>
              </a:rPr>
              <a:t>) any student who is directly certified for free meals based on the student's participation in the Supplemental Nutrition Assistance Program (SNAP) or Temporary Assistance for Needy Families (TANF) or based on Medicaid income data and</a:t>
            </a:r>
          </a:p>
          <a:p>
            <a:pPr marL="457200" lvl="1">
              <a:spcBef>
                <a:spcPts val="0"/>
              </a:spcBef>
            </a:pPr>
            <a:r>
              <a:rPr lang="en-US" sz="1800" dirty="0">
                <a:latin typeface="Calibri" panose="020F0502020204030204" pitchFamily="34" charset="0"/>
              </a:rPr>
              <a:t>(ii) any homeless, runaway, migrant, or Head Start student, or any foster child, who is approved as categorically eligible for free meals by means other than a meal application.</a:t>
            </a:r>
          </a:p>
          <a:p>
            <a:pPr marL="0" marR="0">
              <a:spcBef>
                <a:spcPts val="0"/>
              </a:spcBef>
              <a:spcAft>
                <a:spcPts val="0"/>
              </a:spcAft>
            </a:pPr>
            <a:endParaRPr lang="en-US" sz="1800" dirty="0">
              <a:effectLst/>
              <a:latin typeface="Calibri" panose="020F0502020204030204" pitchFamily="34" charset="0"/>
            </a:endParaRPr>
          </a:p>
          <a:p>
            <a:endParaRPr lang="en-US" dirty="0"/>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8</a:t>
            </a:fld>
            <a:endParaRPr lang="en-US"/>
          </a:p>
        </p:txBody>
      </p:sp>
    </p:spTree>
    <p:extLst>
      <p:ext uri="{BB962C8B-B14F-4D97-AF65-F5344CB8AC3E}">
        <p14:creationId xmlns:p14="http://schemas.microsoft.com/office/powerpoint/2010/main" val="152072469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9F318-EE79-D1D0-40EC-C9D2CE2A5C79}"/>
              </a:ext>
            </a:extLst>
          </p:cNvPr>
          <p:cNvSpPr>
            <a:spLocks noGrp="1"/>
          </p:cNvSpPr>
          <p:nvPr>
            <p:ph type="title"/>
          </p:nvPr>
        </p:nvSpPr>
        <p:spPr/>
        <p:txBody>
          <a:bodyPr/>
          <a:lstStyle/>
          <a:p>
            <a:r>
              <a:rPr lang="en-US" dirty="0"/>
              <a:t>Reporting Reminder</a:t>
            </a:r>
          </a:p>
        </p:txBody>
      </p:sp>
      <p:sp>
        <p:nvSpPr>
          <p:cNvPr id="3" name="Text Placeholder 2">
            <a:extLst>
              <a:ext uri="{FF2B5EF4-FFF2-40B4-BE49-F238E27FC236}">
                <a16:creationId xmlns:a16="http://schemas.microsoft.com/office/drawing/2014/main" id="{A0BAEC1B-3C80-E2E5-6953-6C900C9FCA9B}"/>
              </a:ext>
            </a:extLst>
          </p:cNvPr>
          <p:cNvSpPr>
            <a:spLocks noGrp="1"/>
          </p:cNvSpPr>
          <p:nvPr>
            <p:ph type="body" idx="1"/>
          </p:nvPr>
        </p:nvSpPr>
        <p:spPr/>
        <p:txBody>
          <a:bodyPr>
            <a:normAutofit/>
          </a:bodyPr>
          <a:lstStyle/>
          <a:p>
            <a:r>
              <a:rPr lang="en-US" dirty="0"/>
              <a:t>Reporting W411 students</a:t>
            </a:r>
          </a:p>
        </p:txBody>
      </p:sp>
      <p:sp>
        <p:nvSpPr>
          <p:cNvPr id="4" name="Content Placeholder 3">
            <a:extLst>
              <a:ext uri="{FF2B5EF4-FFF2-40B4-BE49-F238E27FC236}">
                <a16:creationId xmlns:a16="http://schemas.microsoft.com/office/drawing/2014/main" id="{0568C4C8-2F8B-0ED0-AB6F-C5CCA110ED91}"/>
              </a:ext>
            </a:extLst>
          </p:cNvPr>
          <p:cNvSpPr>
            <a:spLocks noGrp="1"/>
          </p:cNvSpPr>
          <p:nvPr>
            <p:ph sz="half" idx="2"/>
          </p:nvPr>
        </p:nvSpPr>
        <p:spPr/>
        <p:txBody>
          <a:bodyPr>
            <a:normAutofit/>
          </a:bodyPr>
          <a:lstStyle/>
          <a:p>
            <a:r>
              <a:rPr lang="en-US" sz="2400" dirty="0">
                <a:latin typeface="Calibri" panose="020F0502020204030204" pitchFamily="34" charset="0"/>
              </a:rPr>
              <a:t>Students entering a Juvenile Detention Center must be exited with </a:t>
            </a:r>
            <a:r>
              <a:rPr lang="en-US" sz="2400" b="1" dirty="0">
                <a:latin typeface="Calibri" panose="020F0502020204030204" pitchFamily="34" charset="0"/>
              </a:rPr>
              <a:t>W411</a:t>
            </a:r>
            <a:r>
              <a:rPr lang="en-US" sz="2400" dirty="0">
                <a:latin typeface="Calibri" panose="020F0502020204030204" pitchFamily="34" charset="0"/>
              </a:rPr>
              <a:t>. Your division remains responsible for tracking and reporting the status of these students.</a:t>
            </a:r>
          </a:p>
          <a:p>
            <a:pPr lvl="1"/>
            <a:r>
              <a:rPr lang="en-US" sz="1600" dirty="0">
                <a:latin typeface="Calibri" panose="020F0502020204030204" pitchFamily="34" charset="0"/>
              </a:rPr>
              <a:t>VDOE expects a follow up record on each EOY submission with an updated Exit Code.</a:t>
            </a:r>
          </a:p>
          <a:p>
            <a:pPr lvl="1"/>
            <a:r>
              <a:rPr lang="en-US" sz="1600" dirty="0">
                <a:latin typeface="Calibri" panose="020F0502020204030204" pitchFamily="34" charset="0"/>
              </a:rPr>
              <a:t>This is expected until the student returns to their home school, transfers, earns a GED, or drops out.</a:t>
            </a:r>
          </a:p>
        </p:txBody>
      </p:sp>
      <p:sp>
        <p:nvSpPr>
          <p:cNvPr id="5" name="Text Placeholder 4">
            <a:extLst>
              <a:ext uri="{FF2B5EF4-FFF2-40B4-BE49-F238E27FC236}">
                <a16:creationId xmlns:a16="http://schemas.microsoft.com/office/drawing/2014/main" id="{A47F2911-B5EB-464E-9D7B-254728242624}"/>
              </a:ext>
            </a:extLst>
          </p:cNvPr>
          <p:cNvSpPr>
            <a:spLocks noGrp="1"/>
          </p:cNvSpPr>
          <p:nvPr>
            <p:ph type="body" sz="quarter" idx="3"/>
          </p:nvPr>
        </p:nvSpPr>
        <p:spPr/>
        <p:txBody>
          <a:bodyPr/>
          <a:lstStyle/>
          <a:p>
            <a:r>
              <a:rPr lang="en-US" dirty="0"/>
              <a:t>Reporting W960, W961, W970 students</a:t>
            </a:r>
          </a:p>
        </p:txBody>
      </p:sp>
      <p:sp>
        <p:nvSpPr>
          <p:cNvPr id="6" name="Content Placeholder 5">
            <a:extLst>
              <a:ext uri="{FF2B5EF4-FFF2-40B4-BE49-F238E27FC236}">
                <a16:creationId xmlns:a16="http://schemas.microsoft.com/office/drawing/2014/main" id="{B735DFCA-A2E0-36BC-ECE1-F4241854EE5D}"/>
              </a:ext>
            </a:extLst>
          </p:cNvPr>
          <p:cNvSpPr>
            <a:spLocks noGrp="1"/>
          </p:cNvSpPr>
          <p:nvPr>
            <p:ph sz="quarter" idx="4"/>
          </p:nvPr>
        </p:nvSpPr>
        <p:spPr/>
        <p:txBody>
          <a:bodyPr>
            <a:normAutofit/>
          </a:bodyPr>
          <a:lstStyle/>
          <a:p>
            <a:r>
              <a:rPr lang="en-US" sz="2400" dirty="0">
                <a:latin typeface="Calibri" panose="020F0502020204030204" pitchFamily="34" charset="0"/>
              </a:rPr>
              <a:t>These Exit Codes should only be reported when the division has an expected return date for the student.</a:t>
            </a:r>
          </a:p>
          <a:p>
            <a:r>
              <a:rPr lang="en-US" sz="2400" dirty="0">
                <a:latin typeface="Calibri" panose="020F0502020204030204" pitchFamily="34" charset="0"/>
              </a:rPr>
              <a:t>If they are reported on Fall SRC, a follow up record is required on EOY.</a:t>
            </a:r>
          </a:p>
          <a:p>
            <a:r>
              <a:rPr lang="en-US" sz="2400" dirty="0">
                <a:latin typeface="Calibri" panose="020F0502020204030204" pitchFamily="34" charset="0"/>
              </a:rPr>
              <a:t>If they are reported on EOY, a follow up record will be required on the Fall SRC.</a:t>
            </a:r>
          </a:p>
        </p:txBody>
      </p:sp>
      <p:sp>
        <p:nvSpPr>
          <p:cNvPr id="7" name="Slide Number Placeholder 6">
            <a:extLst>
              <a:ext uri="{FF2B5EF4-FFF2-40B4-BE49-F238E27FC236}">
                <a16:creationId xmlns:a16="http://schemas.microsoft.com/office/drawing/2014/main" id="{9482E832-2310-A5D6-5D2B-6E6C48507D63}"/>
              </a:ext>
            </a:extLst>
          </p:cNvPr>
          <p:cNvSpPr>
            <a:spLocks noGrp="1"/>
          </p:cNvSpPr>
          <p:nvPr>
            <p:ph type="sldNum" sz="quarter" idx="12"/>
          </p:nvPr>
        </p:nvSpPr>
        <p:spPr/>
        <p:txBody>
          <a:bodyPr/>
          <a:lstStyle/>
          <a:p>
            <a:fld id="{B2102BAA-C61A-4A39-BDF1-4340D572B82C}" type="slidenum">
              <a:rPr lang="en-US" smtClean="0"/>
              <a:t>9</a:t>
            </a:fld>
            <a:endParaRPr lang="en-US"/>
          </a:p>
        </p:txBody>
      </p:sp>
      <p:sp>
        <p:nvSpPr>
          <p:cNvPr id="9" name="TextBox 8">
            <a:extLst>
              <a:ext uri="{FF2B5EF4-FFF2-40B4-BE49-F238E27FC236}">
                <a16:creationId xmlns:a16="http://schemas.microsoft.com/office/drawing/2014/main" id="{A18AA687-EC86-6C5C-9270-E72EBFA70537}"/>
              </a:ext>
            </a:extLst>
          </p:cNvPr>
          <p:cNvSpPr txBox="1"/>
          <p:nvPr/>
        </p:nvSpPr>
        <p:spPr>
          <a:xfrm>
            <a:off x="2128494" y="6189663"/>
            <a:ext cx="7935012" cy="369332"/>
          </a:xfrm>
          <a:prstGeom prst="rect">
            <a:avLst/>
          </a:prstGeom>
          <a:noFill/>
        </p:spPr>
        <p:txBody>
          <a:bodyPr wrap="square">
            <a:spAutoFit/>
          </a:bodyPr>
          <a:lstStyle/>
          <a:p>
            <a:r>
              <a:rPr lang="en-US" sz="1800" dirty="0"/>
              <a:t>For the full list, please visit the </a:t>
            </a:r>
            <a:r>
              <a:rPr lang="en-US" sz="1800" dirty="0">
                <a:hlinkClick r:id="rId2"/>
              </a:rPr>
              <a:t>SRC Website </a:t>
            </a:r>
            <a:r>
              <a:rPr lang="en-US" sz="1800" dirty="0"/>
              <a:t>and select </a:t>
            </a:r>
            <a:r>
              <a:rPr lang="en-US" sz="1800" dirty="0">
                <a:hlinkClick r:id="rId3"/>
              </a:rPr>
              <a:t>Code Values</a:t>
            </a:r>
            <a:r>
              <a:rPr lang="en-US" sz="1800" dirty="0"/>
              <a:t>.</a:t>
            </a:r>
          </a:p>
        </p:txBody>
      </p:sp>
    </p:spTree>
    <p:extLst>
      <p:ext uri="{BB962C8B-B14F-4D97-AF65-F5344CB8AC3E}">
        <p14:creationId xmlns:p14="http://schemas.microsoft.com/office/powerpoint/2010/main" val="1400623314"/>
      </p:ext>
    </p:extLst>
  </p:cSld>
  <p:clrMapOvr>
    <a:masterClrMapping/>
  </p:clrMapOvr>
  <p:transition spd="slow">
    <p:wipe/>
  </p:transition>
</p:sld>
</file>

<file path=ppt/theme/theme1.xml><?xml version="1.0" encoding="utf-8"?>
<a:theme xmlns:a="http://schemas.openxmlformats.org/drawingml/2006/main" name="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VDOE-New">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20963</TotalTime>
  <Words>1183</Words>
  <Application>Microsoft Office PowerPoint</Application>
  <PresentationFormat>Widescreen</PresentationFormat>
  <Paragraphs>196</Paragraphs>
  <Slides>19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Courier New</vt:lpstr>
      <vt:lpstr>Georgia</vt:lpstr>
      <vt:lpstr>Trebuchet MS</vt:lpstr>
      <vt:lpstr>Office Theme</vt:lpstr>
      <vt:lpstr>2023-2024 Student Record Collection</vt:lpstr>
      <vt:lpstr>WEBINAR PARTICIPATION</vt:lpstr>
      <vt:lpstr>Agenda</vt:lpstr>
      <vt:lpstr>2023-2024 Changes</vt:lpstr>
      <vt:lpstr>Code Value Changes</vt:lpstr>
      <vt:lpstr>Report Updates</vt:lpstr>
      <vt:lpstr>Reporting reminders</vt:lpstr>
      <vt:lpstr>Reporting Reminder</vt:lpstr>
      <vt:lpstr>Reporting Reminder</vt:lpstr>
      <vt:lpstr>Reporting Reminder</vt:lpstr>
      <vt:lpstr>Primary Products from Fall</vt:lpstr>
      <vt:lpstr>Products from Spring</vt:lpstr>
      <vt:lpstr>Products from EOY</vt:lpstr>
      <vt:lpstr>Products from Summer</vt:lpstr>
      <vt:lpstr>Reporting Timeline</vt:lpstr>
      <vt:lpstr>Resources</vt:lpstr>
      <vt:lpstr>Support Documents</vt:lpstr>
      <vt:lpstr>Questions</vt:lpstr>
      <vt:lpstr>Contact Information</vt:lpstr>
    </vt:vector>
  </TitlesOfParts>
  <Company>Virginia Information Technologies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 Program</dc:creator>
  <cp:lastModifiedBy>Kanard, Brittney (DOE)</cp:lastModifiedBy>
  <cp:revision>108</cp:revision>
  <dcterms:created xsi:type="dcterms:W3CDTF">2022-07-20T12:39:39Z</dcterms:created>
  <dcterms:modified xsi:type="dcterms:W3CDTF">2023-08-22T12:22:33Z</dcterms:modified>
</cp:coreProperties>
</file>