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UpdateInfo/slideUpdateInfo1.xml" ContentType="application/vnd.openxmlformats-officedocument.presentationml.slideUpdateInfo+xml"/>
  <Override PartName="/ppt/notesSlides/notesSlide7.xml" ContentType="application/vnd.openxmlformats-officedocument.presentationml.notesSlide+xml"/>
  <Override PartName="/ppt/slideUpdateInfo/slideUpdateInfo2.xml" ContentType="application/vnd.openxmlformats-officedocument.presentationml.slideUpdateInfo+xml"/>
  <Override PartName="/ppt/notesSlides/notesSlide8.xml" ContentType="application/vnd.openxmlformats-officedocument.presentationml.notesSlide+xml"/>
  <Override PartName="/ppt/slideUpdateInfo/slideUpdateInfo3.xml" ContentType="application/vnd.openxmlformats-officedocument.presentationml.slideUpdateInfo+xml"/>
  <Override PartName="/ppt/tags/tag2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6" r:id="rId5"/>
    <p:sldMasterId id="2147483689" r:id="rId6"/>
  </p:sldMasterIdLst>
  <p:notesMasterIdLst>
    <p:notesMasterId r:id="rId33"/>
  </p:notesMasterIdLst>
  <p:sldIdLst>
    <p:sldId id="2147477424" r:id="rId7"/>
    <p:sldId id="293" r:id="rId8"/>
    <p:sldId id="308" r:id="rId9"/>
    <p:sldId id="436" r:id="rId10"/>
    <p:sldId id="2076136342" r:id="rId11"/>
    <p:sldId id="2147477444" r:id="rId12"/>
    <p:sldId id="876" r:id="rId13"/>
    <p:sldId id="877" r:id="rId14"/>
    <p:sldId id="878" r:id="rId15"/>
    <p:sldId id="2147469740" r:id="rId16"/>
    <p:sldId id="548" r:id="rId17"/>
    <p:sldId id="2076136343" r:id="rId18"/>
    <p:sldId id="2147477446" r:id="rId19"/>
    <p:sldId id="2147477435" r:id="rId20"/>
    <p:sldId id="286" r:id="rId21"/>
    <p:sldId id="2147477433" r:id="rId22"/>
    <p:sldId id="2147477447" r:id="rId23"/>
    <p:sldId id="276" r:id="rId24"/>
    <p:sldId id="266" r:id="rId25"/>
    <p:sldId id="2147477439" r:id="rId26"/>
    <p:sldId id="278" r:id="rId27"/>
    <p:sldId id="2147477440" r:id="rId28"/>
    <p:sldId id="272" r:id="rId29"/>
    <p:sldId id="2147477442" r:id="rId30"/>
    <p:sldId id="2147477427" r:id="rId31"/>
    <p:sldId id="2147477448"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0A8D01-E1D5-5BB9-92D1-E0AD62BBF2E5}" name="Jill Leandro" initials="JL" userId="S::jill.leandro@sas.com::d52c3ef5-2b6a-4d20-bcf7-d3fa228eec23" providerId="AD"/>
  <p188:author id="{73E1D61B-90F6-D45B-1899-BBC10588990C}" name="Coons, Lisa (DOE)" initials="C(" userId="S::lisa.coons@doe.virginia.gov::71ca6cf0-816b-4c42-ba9b-8f0829fd5aad" providerId="AD"/>
  <p188:author id="{A4E8217A-4F8D-8F44-0254-2AE400B281DA}" name="Carroll, Katie (DOE)" initials="CK(" userId="S::Katie.Carroll@doe.virginia.gov::d099c584-0e23-45a1-8edc-f99e07dfa708" providerId="AD"/>
  <p188:author id="{18CDFC87-5A55-057C-1123-90ABD8DB27EF}" name="chad.aldeman@gmail.com" initials="" userId="305f83cde8775ba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40"/>
    <a:srgbClr val="B9658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D64ECB-A1F8-46B2-80E6-618D59806474}" v="1" dt="2023-08-24T13:07:29.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9" autoAdjust="0"/>
    <p:restoredTop sz="93447" autoAdjust="0"/>
  </p:normalViewPr>
  <p:slideViewPr>
    <p:cSldViewPr snapToGrid="0">
      <p:cViewPr varScale="1">
        <p:scale>
          <a:sx n="111" d="100"/>
          <a:sy n="111"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pman, Jim (DOE)" userId="S::jim.chapman@doe.virginia.gov::23bfb676-8f60-428c-b7a6-abe7962ed77c" providerId="AD" clId="Web-{64C89D5E-4B1F-98EF-4825-F80E6F07174D}"/>
    <pc:docChg chg="modSld">
      <pc:chgData name="Chapman, Jim (DOE)" userId="S::jim.chapman@doe.virginia.gov::23bfb676-8f60-428c-b7a6-abe7962ed77c" providerId="AD" clId="Web-{64C89D5E-4B1F-98EF-4825-F80E6F07174D}" dt="2023-08-29T18:04:41.800" v="4" actId="20577"/>
      <pc:docMkLst>
        <pc:docMk/>
      </pc:docMkLst>
      <pc:sldChg chg="modSp">
        <pc:chgData name="Chapman, Jim (DOE)" userId="S::jim.chapman@doe.virginia.gov::23bfb676-8f60-428c-b7a6-abe7962ed77c" providerId="AD" clId="Web-{64C89D5E-4B1F-98EF-4825-F80E6F07174D}" dt="2023-08-29T18:04:41.800" v="4" actId="20577"/>
        <pc:sldMkLst>
          <pc:docMk/>
          <pc:sldMk cId="2865595537" sldId="548"/>
        </pc:sldMkLst>
        <pc:graphicFrameChg chg="modGraphic">
          <ac:chgData name="Chapman, Jim (DOE)" userId="S::jim.chapman@doe.virginia.gov::23bfb676-8f60-428c-b7a6-abe7962ed77c" providerId="AD" clId="Web-{64C89D5E-4B1F-98EF-4825-F80E6F07174D}" dt="2023-08-29T18:04:41.800" v="4" actId="20577"/>
          <ac:graphicFrameMkLst>
            <pc:docMk/>
            <pc:sldMk cId="2865595537" sldId="548"/>
            <ac:graphicFrameMk id="8" creationId="{00000000-0000-0000-0000-000000000000}"/>
          </ac:graphicFrameMkLst>
        </pc:graphicFrameChg>
      </pc:sldChg>
    </pc:docChg>
  </pc:docChgLst>
  <pc:docChgLst>
    <pc:chgData name="Chapman, Jim (DOE)" userId="S::jim.chapman@doe.virginia.gov::23bfb676-8f60-428c-b7a6-abe7962ed77c" providerId="AD" clId="Web-{730A46A3-81B4-B83D-012F-83641CEFEE18}"/>
    <pc:docChg chg="modSld">
      <pc:chgData name="Chapman, Jim (DOE)" userId="S::jim.chapman@doe.virginia.gov::23bfb676-8f60-428c-b7a6-abe7962ed77c" providerId="AD" clId="Web-{730A46A3-81B4-B83D-012F-83641CEFEE18}" dt="2023-08-29T18:39:21.587" v="9" actId="20577"/>
      <pc:docMkLst>
        <pc:docMk/>
      </pc:docMkLst>
      <pc:sldChg chg="modSp">
        <pc:chgData name="Chapman, Jim (DOE)" userId="S::jim.chapman@doe.virginia.gov::23bfb676-8f60-428c-b7a6-abe7962ed77c" providerId="AD" clId="Web-{730A46A3-81B4-B83D-012F-83641CEFEE18}" dt="2023-08-29T18:39:21.587" v="9" actId="20577"/>
        <pc:sldMkLst>
          <pc:docMk/>
          <pc:sldMk cId="2865595537" sldId="548"/>
        </pc:sldMkLst>
        <pc:graphicFrameChg chg="modGraphic">
          <ac:chgData name="Chapman, Jim (DOE)" userId="S::jim.chapman@doe.virginia.gov::23bfb676-8f60-428c-b7a6-abe7962ed77c" providerId="AD" clId="Web-{730A46A3-81B4-B83D-012F-83641CEFEE18}" dt="2023-08-29T18:39:21.587" v="9" actId="20577"/>
          <ac:graphicFrameMkLst>
            <pc:docMk/>
            <pc:sldMk cId="2865595537" sldId="548"/>
            <ac:graphicFrameMk id="8"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597E4C-CCFE-41D6-BA34-7114F553994C}"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55810E32-95E5-442C-B06F-29AE3D4B67B3}">
      <dgm:prSet phldrT="[Text]" custT="1"/>
      <dgm:spPr>
        <a:solidFill>
          <a:schemeClr val="accent3">
            <a:lumMod val="75000"/>
          </a:schemeClr>
        </a:solidFill>
      </dgm:spPr>
      <dgm:t>
        <a:bodyPr/>
        <a:lstStyle/>
        <a:p>
          <a:r>
            <a:rPr lang="en-US" sz="2800" b="1" dirty="0"/>
            <a:t>Simple Gains</a:t>
          </a:r>
        </a:p>
      </dgm:t>
    </dgm:pt>
    <dgm:pt modelId="{DE2EDDDC-FFDE-4453-B19B-6DF0111119AE}" type="parTrans" cxnId="{96303CEA-E64B-4720-B94E-A21903F67C9F}">
      <dgm:prSet/>
      <dgm:spPr/>
      <dgm:t>
        <a:bodyPr/>
        <a:lstStyle/>
        <a:p>
          <a:endParaRPr lang="en-US" sz="2800"/>
        </a:p>
      </dgm:t>
    </dgm:pt>
    <dgm:pt modelId="{D6342E75-2955-46B1-BE0E-590508A1C9B5}" type="sibTrans" cxnId="{96303CEA-E64B-4720-B94E-A21903F67C9F}">
      <dgm:prSet/>
      <dgm:spPr/>
      <dgm:t>
        <a:bodyPr/>
        <a:lstStyle/>
        <a:p>
          <a:endParaRPr lang="en-US" sz="2800"/>
        </a:p>
      </dgm:t>
    </dgm:pt>
    <dgm:pt modelId="{79C2636A-E914-4C3E-A25C-952734E54F9A}">
      <dgm:prSet phldrT="[Text]" custT="1"/>
      <dgm:spPr/>
      <dgm:t>
        <a:bodyPr/>
        <a:lstStyle/>
        <a:p>
          <a:r>
            <a:rPr lang="en-US" sz="2400" b="1" dirty="0">
              <a:latin typeface="Anova Bold"/>
            </a:rPr>
            <a:t>VVAAS</a:t>
          </a:r>
          <a:endParaRPr lang="en-US" sz="2400" b="1" dirty="0"/>
        </a:p>
      </dgm:t>
    </dgm:pt>
    <dgm:pt modelId="{7325E36B-4792-43EC-8C5F-F05B5C738127}" type="parTrans" cxnId="{EAC6E4B6-D9B8-4F40-BF9A-CB202376D44E}">
      <dgm:prSet/>
      <dgm:spPr/>
      <dgm:t>
        <a:bodyPr/>
        <a:lstStyle/>
        <a:p>
          <a:endParaRPr lang="en-US" sz="2800"/>
        </a:p>
      </dgm:t>
    </dgm:pt>
    <dgm:pt modelId="{E82F4134-0D51-475F-9BDF-03A623630576}" type="sibTrans" cxnId="{EAC6E4B6-D9B8-4F40-BF9A-CB202376D44E}">
      <dgm:prSet/>
      <dgm:spPr/>
      <dgm:t>
        <a:bodyPr/>
        <a:lstStyle/>
        <a:p>
          <a:endParaRPr lang="en-US" sz="2800"/>
        </a:p>
      </dgm:t>
    </dgm:pt>
    <dgm:pt modelId="{58B7D5DD-DC63-4526-A131-B7817EE9B95F}">
      <dgm:prSet custT="1"/>
      <dgm:spPr>
        <a:solidFill>
          <a:schemeClr val="accent2">
            <a:lumMod val="75000"/>
          </a:schemeClr>
        </a:solidFill>
      </dgm:spPr>
      <dgm:t>
        <a:bodyPr/>
        <a:lstStyle/>
        <a:p>
          <a:r>
            <a:rPr lang="en-US" sz="2800" b="1" dirty="0"/>
            <a:t>NRTs</a:t>
          </a:r>
        </a:p>
      </dgm:t>
    </dgm:pt>
    <dgm:pt modelId="{CF3BBD7B-4776-4273-A043-647C17DC6DCD}" type="parTrans" cxnId="{5F068D18-4B84-4194-833F-4CB8ECF27AF8}">
      <dgm:prSet/>
      <dgm:spPr/>
      <dgm:t>
        <a:bodyPr/>
        <a:lstStyle/>
        <a:p>
          <a:endParaRPr lang="en-US" sz="2800"/>
        </a:p>
      </dgm:t>
    </dgm:pt>
    <dgm:pt modelId="{09B1BC40-0324-4196-A76F-D0AF4C04FC01}" type="sibTrans" cxnId="{5F068D18-4B84-4194-833F-4CB8ECF27AF8}">
      <dgm:prSet/>
      <dgm:spPr/>
      <dgm:t>
        <a:bodyPr/>
        <a:lstStyle/>
        <a:p>
          <a:endParaRPr lang="en-US" sz="2800"/>
        </a:p>
      </dgm:t>
    </dgm:pt>
    <dgm:pt modelId="{19F8A10F-F0FE-4BE4-B1A5-E2163FDFD0EA}">
      <dgm:prSet custT="1"/>
      <dgm:spPr>
        <a:solidFill>
          <a:schemeClr val="bg2">
            <a:lumMod val="75000"/>
          </a:schemeClr>
        </a:solidFill>
      </dgm:spPr>
      <dgm:t>
        <a:bodyPr/>
        <a:lstStyle/>
        <a:p>
          <a:r>
            <a:rPr lang="en-US" sz="2000" b="1" dirty="0"/>
            <a:t>Student Growth Percentiles</a:t>
          </a:r>
        </a:p>
      </dgm:t>
    </dgm:pt>
    <dgm:pt modelId="{92FAC6E1-65EF-4187-A995-7C58585CC827}" type="parTrans" cxnId="{08E023C2-0999-4639-9DA0-38715CB0BF6A}">
      <dgm:prSet/>
      <dgm:spPr/>
      <dgm:t>
        <a:bodyPr/>
        <a:lstStyle/>
        <a:p>
          <a:endParaRPr lang="en-US" sz="2800"/>
        </a:p>
      </dgm:t>
    </dgm:pt>
    <dgm:pt modelId="{DE3BA3DB-9825-4E81-8C39-4C64801B2E6F}" type="sibTrans" cxnId="{08E023C2-0999-4639-9DA0-38715CB0BF6A}">
      <dgm:prSet/>
      <dgm:spPr/>
      <dgm:t>
        <a:bodyPr/>
        <a:lstStyle/>
        <a:p>
          <a:endParaRPr lang="en-US" sz="2800"/>
        </a:p>
      </dgm:t>
    </dgm:pt>
    <dgm:pt modelId="{94B68D2B-60F5-4BC8-AB0B-77D2FA352FF3}">
      <dgm:prSet custT="1"/>
      <dgm:spPr>
        <a:solidFill>
          <a:schemeClr val="accent4">
            <a:lumMod val="50000"/>
            <a:lumOff val="50000"/>
          </a:schemeClr>
        </a:solidFill>
      </dgm:spPr>
      <dgm:t>
        <a:bodyPr/>
        <a:lstStyle/>
        <a:p>
          <a:r>
            <a:rPr lang="en-US" sz="2800" b="1" dirty="0"/>
            <a:t>Value</a:t>
          </a:r>
          <a:r>
            <a:rPr lang="en-US" sz="2800" dirty="0"/>
            <a:t> </a:t>
          </a:r>
          <a:r>
            <a:rPr lang="en-US" sz="2800" b="1" dirty="0"/>
            <a:t>Tables</a:t>
          </a:r>
        </a:p>
      </dgm:t>
    </dgm:pt>
    <dgm:pt modelId="{3D959E97-6F8B-4EA5-8A44-6139241BAF3C}" type="parTrans" cxnId="{F28E1FE8-0EEA-4F28-8E42-C7D0770CDA40}">
      <dgm:prSet/>
      <dgm:spPr/>
      <dgm:t>
        <a:bodyPr/>
        <a:lstStyle/>
        <a:p>
          <a:endParaRPr lang="en-US" sz="2800"/>
        </a:p>
      </dgm:t>
    </dgm:pt>
    <dgm:pt modelId="{7C35C9C7-BA2F-4DF5-BBE0-C8C5C52934B3}" type="sibTrans" cxnId="{F28E1FE8-0EEA-4F28-8E42-C7D0770CDA40}">
      <dgm:prSet/>
      <dgm:spPr/>
      <dgm:t>
        <a:bodyPr/>
        <a:lstStyle/>
        <a:p>
          <a:endParaRPr lang="en-US" sz="2800"/>
        </a:p>
      </dgm:t>
    </dgm:pt>
    <dgm:pt modelId="{D859E737-972B-49C4-A8C1-F272436C60FC}" type="pres">
      <dgm:prSet presAssocID="{60597E4C-CCFE-41D6-BA34-7114F553994C}" presName="Name0" presStyleCnt="0">
        <dgm:presLayoutVars>
          <dgm:dir/>
          <dgm:animLvl val="lvl"/>
          <dgm:resizeHandles val="exact"/>
        </dgm:presLayoutVars>
      </dgm:prSet>
      <dgm:spPr/>
    </dgm:pt>
    <dgm:pt modelId="{58D2F3F3-85E8-4180-A665-B82C8FF3EE26}" type="pres">
      <dgm:prSet presAssocID="{55810E32-95E5-442C-B06F-29AE3D4B67B3}" presName="parTxOnly" presStyleLbl="node1" presStyleIdx="0" presStyleCnt="5">
        <dgm:presLayoutVars>
          <dgm:chMax val="0"/>
          <dgm:chPref val="0"/>
          <dgm:bulletEnabled val="1"/>
        </dgm:presLayoutVars>
      </dgm:prSet>
      <dgm:spPr/>
    </dgm:pt>
    <dgm:pt modelId="{5B3D74D7-6613-411E-A14E-958064A00B40}" type="pres">
      <dgm:prSet presAssocID="{D6342E75-2955-46B1-BE0E-590508A1C9B5}" presName="parTxOnlySpace" presStyleCnt="0"/>
      <dgm:spPr/>
    </dgm:pt>
    <dgm:pt modelId="{BECE9B75-F765-4FFC-B0BA-9232C5148C24}" type="pres">
      <dgm:prSet presAssocID="{94B68D2B-60F5-4BC8-AB0B-77D2FA352FF3}" presName="parTxOnly" presStyleLbl="node1" presStyleIdx="1" presStyleCnt="5">
        <dgm:presLayoutVars>
          <dgm:chMax val="0"/>
          <dgm:chPref val="0"/>
          <dgm:bulletEnabled val="1"/>
        </dgm:presLayoutVars>
      </dgm:prSet>
      <dgm:spPr/>
    </dgm:pt>
    <dgm:pt modelId="{678BCC70-1D92-4D58-B599-030546265353}" type="pres">
      <dgm:prSet presAssocID="{7C35C9C7-BA2F-4DF5-BBE0-C8C5C52934B3}" presName="parTxOnlySpace" presStyleCnt="0"/>
      <dgm:spPr/>
    </dgm:pt>
    <dgm:pt modelId="{AEB0768E-43D0-43CC-9B62-CA78252C8B4D}" type="pres">
      <dgm:prSet presAssocID="{58B7D5DD-DC63-4526-A131-B7817EE9B95F}" presName="parTxOnly" presStyleLbl="node1" presStyleIdx="2" presStyleCnt="5">
        <dgm:presLayoutVars>
          <dgm:chMax val="0"/>
          <dgm:chPref val="0"/>
          <dgm:bulletEnabled val="1"/>
        </dgm:presLayoutVars>
      </dgm:prSet>
      <dgm:spPr/>
    </dgm:pt>
    <dgm:pt modelId="{7133CE3E-1248-40CE-81E4-E61A36921639}" type="pres">
      <dgm:prSet presAssocID="{09B1BC40-0324-4196-A76F-D0AF4C04FC01}" presName="parTxOnlySpace" presStyleCnt="0"/>
      <dgm:spPr/>
    </dgm:pt>
    <dgm:pt modelId="{2188B751-5CDA-461F-92EF-338E45ECB714}" type="pres">
      <dgm:prSet presAssocID="{19F8A10F-F0FE-4BE4-B1A5-E2163FDFD0EA}" presName="parTxOnly" presStyleLbl="node1" presStyleIdx="3" presStyleCnt="5">
        <dgm:presLayoutVars>
          <dgm:chMax val="0"/>
          <dgm:chPref val="0"/>
          <dgm:bulletEnabled val="1"/>
        </dgm:presLayoutVars>
      </dgm:prSet>
      <dgm:spPr/>
    </dgm:pt>
    <dgm:pt modelId="{A766CB36-EDA1-480E-B87B-052B77E3A1EA}" type="pres">
      <dgm:prSet presAssocID="{DE3BA3DB-9825-4E81-8C39-4C64801B2E6F}" presName="parTxOnlySpace" presStyleCnt="0"/>
      <dgm:spPr/>
    </dgm:pt>
    <dgm:pt modelId="{D80DA74F-4F2C-4900-955A-608BEC9F2E4B}" type="pres">
      <dgm:prSet presAssocID="{79C2636A-E914-4C3E-A25C-952734E54F9A}" presName="parTxOnly" presStyleLbl="node1" presStyleIdx="4" presStyleCnt="5">
        <dgm:presLayoutVars>
          <dgm:chMax val="0"/>
          <dgm:chPref val="0"/>
          <dgm:bulletEnabled val="1"/>
        </dgm:presLayoutVars>
      </dgm:prSet>
      <dgm:spPr/>
    </dgm:pt>
  </dgm:ptLst>
  <dgm:cxnLst>
    <dgm:cxn modelId="{6F105F0A-FDCA-4C41-B027-DFFB39048966}" type="presOf" srcId="{94B68D2B-60F5-4BC8-AB0B-77D2FA352FF3}" destId="{BECE9B75-F765-4FFC-B0BA-9232C5148C24}" srcOrd="0" destOrd="0" presId="urn:microsoft.com/office/officeart/2005/8/layout/chevron1"/>
    <dgm:cxn modelId="{5F068D18-4B84-4194-833F-4CB8ECF27AF8}" srcId="{60597E4C-CCFE-41D6-BA34-7114F553994C}" destId="{58B7D5DD-DC63-4526-A131-B7817EE9B95F}" srcOrd="2" destOrd="0" parTransId="{CF3BBD7B-4776-4273-A043-647C17DC6DCD}" sibTransId="{09B1BC40-0324-4196-A76F-D0AF4C04FC01}"/>
    <dgm:cxn modelId="{23A40933-5EE3-454B-974A-3FBCA8F5801A}" type="presOf" srcId="{79C2636A-E914-4C3E-A25C-952734E54F9A}" destId="{D80DA74F-4F2C-4900-955A-608BEC9F2E4B}" srcOrd="0" destOrd="0" presId="urn:microsoft.com/office/officeart/2005/8/layout/chevron1"/>
    <dgm:cxn modelId="{0EBD91AB-3B9D-4E45-A9F7-920567814F15}" type="presOf" srcId="{19F8A10F-F0FE-4BE4-B1A5-E2163FDFD0EA}" destId="{2188B751-5CDA-461F-92EF-338E45ECB714}" srcOrd="0" destOrd="0" presId="urn:microsoft.com/office/officeart/2005/8/layout/chevron1"/>
    <dgm:cxn modelId="{F8EF9CAF-FC22-4588-A95E-C4AD93F6E0D0}" type="presOf" srcId="{55810E32-95E5-442C-B06F-29AE3D4B67B3}" destId="{58D2F3F3-85E8-4180-A665-B82C8FF3EE26}" srcOrd="0" destOrd="0" presId="urn:microsoft.com/office/officeart/2005/8/layout/chevron1"/>
    <dgm:cxn modelId="{EAC6E4B6-D9B8-4F40-BF9A-CB202376D44E}" srcId="{60597E4C-CCFE-41D6-BA34-7114F553994C}" destId="{79C2636A-E914-4C3E-A25C-952734E54F9A}" srcOrd="4" destOrd="0" parTransId="{7325E36B-4792-43EC-8C5F-F05B5C738127}" sibTransId="{E82F4134-0D51-475F-9BDF-03A623630576}"/>
    <dgm:cxn modelId="{AE314BC0-F6EF-4824-8350-EAB88D231DF7}" type="presOf" srcId="{60597E4C-CCFE-41D6-BA34-7114F553994C}" destId="{D859E737-972B-49C4-A8C1-F272436C60FC}" srcOrd="0" destOrd="0" presId="urn:microsoft.com/office/officeart/2005/8/layout/chevron1"/>
    <dgm:cxn modelId="{08E023C2-0999-4639-9DA0-38715CB0BF6A}" srcId="{60597E4C-CCFE-41D6-BA34-7114F553994C}" destId="{19F8A10F-F0FE-4BE4-B1A5-E2163FDFD0EA}" srcOrd="3" destOrd="0" parTransId="{92FAC6E1-65EF-4187-A995-7C58585CC827}" sibTransId="{DE3BA3DB-9825-4E81-8C39-4C64801B2E6F}"/>
    <dgm:cxn modelId="{6C60B1E2-4DE5-4622-8C0E-04FAA602DA41}" type="presOf" srcId="{58B7D5DD-DC63-4526-A131-B7817EE9B95F}" destId="{AEB0768E-43D0-43CC-9B62-CA78252C8B4D}" srcOrd="0" destOrd="0" presId="urn:microsoft.com/office/officeart/2005/8/layout/chevron1"/>
    <dgm:cxn modelId="{F28E1FE8-0EEA-4F28-8E42-C7D0770CDA40}" srcId="{60597E4C-CCFE-41D6-BA34-7114F553994C}" destId="{94B68D2B-60F5-4BC8-AB0B-77D2FA352FF3}" srcOrd="1" destOrd="0" parTransId="{3D959E97-6F8B-4EA5-8A44-6139241BAF3C}" sibTransId="{7C35C9C7-BA2F-4DF5-BBE0-C8C5C52934B3}"/>
    <dgm:cxn modelId="{96303CEA-E64B-4720-B94E-A21903F67C9F}" srcId="{60597E4C-CCFE-41D6-BA34-7114F553994C}" destId="{55810E32-95E5-442C-B06F-29AE3D4B67B3}" srcOrd="0" destOrd="0" parTransId="{DE2EDDDC-FFDE-4453-B19B-6DF0111119AE}" sibTransId="{D6342E75-2955-46B1-BE0E-590508A1C9B5}"/>
    <dgm:cxn modelId="{07BC18A0-14F2-4F8B-AE60-DA219F314158}" type="presParOf" srcId="{D859E737-972B-49C4-A8C1-F272436C60FC}" destId="{58D2F3F3-85E8-4180-A665-B82C8FF3EE26}" srcOrd="0" destOrd="0" presId="urn:microsoft.com/office/officeart/2005/8/layout/chevron1"/>
    <dgm:cxn modelId="{5482593B-22D3-49DD-B0CB-B80FF3AF24C1}" type="presParOf" srcId="{D859E737-972B-49C4-A8C1-F272436C60FC}" destId="{5B3D74D7-6613-411E-A14E-958064A00B40}" srcOrd="1" destOrd="0" presId="urn:microsoft.com/office/officeart/2005/8/layout/chevron1"/>
    <dgm:cxn modelId="{4F762501-5155-43AC-A302-18C73178D332}" type="presParOf" srcId="{D859E737-972B-49C4-A8C1-F272436C60FC}" destId="{BECE9B75-F765-4FFC-B0BA-9232C5148C24}" srcOrd="2" destOrd="0" presId="urn:microsoft.com/office/officeart/2005/8/layout/chevron1"/>
    <dgm:cxn modelId="{EF7F3C8B-3B6C-4227-8A42-D43D16B4AEE2}" type="presParOf" srcId="{D859E737-972B-49C4-A8C1-F272436C60FC}" destId="{678BCC70-1D92-4D58-B599-030546265353}" srcOrd="3" destOrd="0" presId="urn:microsoft.com/office/officeart/2005/8/layout/chevron1"/>
    <dgm:cxn modelId="{6EC343BA-D164-43C3-A55B-845E201A72CC}" type="presParOf" srcId="{D859E737-972B-49C4-A8C1-F272436C60FC}" destId="{AEB0768E-43D0-43CC-9B62-CA78252C8B4D}" srcOrd="4" destOrd="0" presId="urn:microsoft.com/office/officeart/2005/8/layout/chevron1"/>
    <dgm:cxn modelId="{BD08B283-C9C8-45BC-BF53-82F5B17AFB86}" type="presParOf" srcId="{D859E737-972B-49C4-A8C1-F272436C60FC}" destId="{7133CE3E-1248-40CE-81E4-E61A36921639}" srcOrd="5" destOrd="0" presId="urn:microsoft.com/office/officeart/2005/8/layout/chevron1"/>
    <dgm:cxn modelId="{31F2DEAD-D522-48F3-B762-C164D6EAE716}" type="presParOf" srcId="{D859E737-972B-49C4-A8C1-F272436C60FC}" destId="{2188B751-5CDA-461F-92EF-338E45ECB714}" srcOrd="6" destOrd="0" presId="urn:microsoft.com/office/officeart/2005/8/layout/chevron1"/>
    <dgm:cxn modelId="{99DDBC6B-E5D5-43CD-BE37-61C743AAFB09}" type="presParOf" srcId="{D859E737-972B-49C4-A8C1-F272436C60FC}" destId="{A766CB36-EDA1-480E-B87B-052B77E3A1EA}" srcOrd="7" destOrd="0" presId="urn:microsoft.com/office/officeart/2005/8/layout/chevron1"/>
    <dgm:cxn modelId="{621E45AF-129B-4796-8430-A5E77DF95618}" type="presParOf" srcId="{D859E737-972B-49C4-A8C1-F272436C60FC}" destId="{D80DA74F-4F2C-4900-955A-608BEC9F2E4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2F3F3-85E8-4180-A665-B82C8FF3EE26}">
      <dsp:nvSpPr>
        <dsp:cNvPr id="0" name=""/>
        <dsp:cNvSpPr/>
      </dsp:nvSpPr>
      <dsp:spPr>
        <a:xfrm>
          <a:off x="2815" y="537634"/>
          <a:ext cx="2505870" cy="1002348"/>
        </a:xfrm>
        <a:prstGeom prst="chevr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t>Simple Gains</a:t>
          </a:r>
        </a:p>
      </dsp:txBody>
      <dsp:txXfrm>
        <a:off x="503989" y="537634"/>
        <a:ext cx="1503522" cy="1002348"/>
      </dsp:txXfrm>
    </dsp:sp>
    <dsp:sp modelId="{BECE9B75-F765-4FFC-B0BA-9232C5148C24}">
      <dsp:nvSpPr>
        <dsp:cNvPr id="0" name=""/>
        <dsp:cNvSpPr/>
      </dsp:nvSpPr>
      <dsp:spPr>
        <a:xfrm>
          <a:off x="2258099" y="537634"/>
          <a:ext cx="2505870" cy="1002348"/>
        </a:xfrm>
        <a:prstGeom prst="chevron">
          <a:avLst/>
        </a:prstGeom>
        <a:solidFill>
          <a:schemeClr val="accent4">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t>Value</a:t>
          </a:r>
          <a:r>
            <a:rPr lang="en-US" sz="2800" kern="1200" dirty="0"/>
            <a:t> </a:t>
          </a:r>
          <a:r>
            <a:rPr lang="en-US" sz="2800" b="1" kern="1200" dirty="0"/>
            <a:t>Tables</a:t>
          </a:r>
        </a:p>
      </dsp:txBody>
      <dsp:txXfrm>
        <a:off x="2759273" y="537634"/>
        <a:ext cx="1503522" cy="1002348"/>
      </dsp:txXfrm>
    </dsp:sp>
    <dsp:sp modelId="{AEB0768E-43D0-43CC-9B62-CA78252C8B4D}">
      <dsp:nvSpPr>
        <dsp:cNvPr id="0" name=""/>
        <dsp:cNvSpPr/>
      </dsp:nvSpPr>
      <dsp:spPr>
        <a:xfrm>
          <a:off x="4513382" y="537634"/>
          <a:ext cx="2505870" cy="1002348"/>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b="1" kern="1200" dirty="0"/>
            <a:t>NRTs</a:t>
          </a:r>
        </a:p>
      </dsp:txBody>
      <dsp:txXfrm>
        <a:off x="5014556" y="537634"/>
        <a:ext cx="1503522" cy="1002348"/>
      </dsp:txXfrm>
    </dsp:sp>
    <dsp:sp modelId="{2188B751-5CDA-461F-92EF-338E45ECB714}">
      <dsp:nvSpPr>
        <dsp:cNvPr id="0" name=""/>
        <dsp:cNvSpPr/>
      </dsp:nvSpPr>
      <dsp:spPr>
        <a:xfrm>
          <a:off x="6768666" y="537634"/>
          <a:ext cx="2505870" cy="1002348"/>
        </a:xfrm>
        <a:prstGeom prst="chevron">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t>Student Growth Percentiles</a:t>
          </a:r>
        </a:p>
      </dsp:txBody>
      <dsp:txXfrm>
        <a:off x="7269840" y="537634"/>
        <a:ext cx="1503522" cy="1002348"/>
      </dsp:txXfrm>
    </dsp:sp>
    <dsp:sp modelId="{D80DA74F-4F2C-4900-955A-608BEC9F2E4B}">
      <dsp:nvSpPr>
        <dsp:cNvPr id="0" name=""/>
        <dsp:cNvSpPr/>
      </dsp:nvSpPr>
      <dsp:spPr>
        <a:xfrm>
          <a:off x="9023949" y="537634"/>
          <a:ext cx="2505870" cy="1002348"/>
        </a:xfrm>
        <a:prstGeom prst="chevron">
          <a:avLst/>
        </a:prstGeom>
        <a:solidFill>
          <a:schemeClr val="accent3">
            <a:hueOff val="-46605"/>
            <a:satOff val="-334"/>
            <a:lumOff val="-7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nova Bold"/>
            </a:rPr>
            <a:t>VVAAS</a:t>
          </a:r>
          <a:endParaRPr lang="en-US" sz="2400" b="1" kern="1200" dirty="0"/>
        </a:p>
      </dsp:txBody>
      <dsp:txXfrm>
        <a:off x="9525123" y="537634"/>
        <a:ext cx="1503522" cy="1002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C732370-8679-6346-839B-FA0BA57B3257}" type="datetimeFigureOut">
              <a:rPr lang="en-US" smtClean="0"/>
              <a:t>8/29/2023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D6230C9-331E-9645-97C8-45CFF8252DF2}" type="slidenum">
              <a:rPr lang="en-US" smtClean="0"/>
              <a:t>‹#›</a:t>
            </a:fld>
            <a:endParaRPr lang="en-US"/>
          </a:p>
        </p:txBody>
      </p:sp>
    </p:spTree>
    <p:extLst>
      <p:ext uri="{BB962C8B-B14F-4D97-AF65-F5344CB8AC3E}">
        <p14:creationId xmlns:p14="http://schemas.microsoft.com/office/powerpoint/2010/main" val="63526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Katrina </a:t>
            </a:r>
          </a:p>
        </p:txBody>
      </p:sp>
      <p:sp>
        <p:nvSpPr>
          <p:cNvPr id="4" name="Slide Number Placeholder 3"/>
          <p:cNvSpPr>
            <a:spLocks noGrp="1"/>
          </p:cNvSpPr>
          <p:nvPr>
            <p:ph type="sldNum" sz="quarter" idx="5"/>
          </p:nvPr>
        </p:nvSpPr>
        <p:spPr/>
        <p:txBody>
          <a:bodyPr/>
          <a:lstStyle/>
          <a:p>
            <a:fld id="{DD6230C9-331E-9645-97C8-45CFF8252DF2}" type="slidenum">
              <a:rPr lang="en-US" smtClean="0"/>
              <a:t>1</a:t>
            </a:fld>
            <a:endParaRPr lang="en-US"/>
          </a:p>
        </p:txBody>
      </p:sp>
    </p:spTree>
    <p:extLst>
      <p:ext uri="{BB962C8B-B14F-4D97-AF65-F5344CB8AC3E}">
        <p14:creationId xmlns:p14="http://schemas.microsoft.com/office/powerpoint/2010/main" val="3598363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ea typeface="ＭＳ Ｐゴシック" charset="-128"/>
              </a:rPr>
              <a:t>Ultimately, high</a:t>
            </a:r>
            <a:r>
              <a:rPr lang="en-US" baseline="0">
                <a:ea typeface="ＭＳ Ｐゴシック" charset="-128"/>
              </a:rPr>
              <a:t> achievement should be an outcome of exceptional progress, so we must look at both if we want to truly reduce the achievement gap.</a:t>
            </a:r>
            <a:endParaRPr lang="en-US">
              <a:ea typeface="ＭＳ Ｐゴシック" charset="-128"/>
            </a:endParaRPr>
          </a:p>
          <a:p>
            <a:endParaRPr lang="en-US"/>
          </a:p>
        </p:txBody>
      </p:sp>
      <p:sp>
        <p:nvSpPr>
          <p:cNvPr id="4" name="Slide Number Placeholder 3"/>
          <p:cNvSpPr>
            <a:spLocks noGrp="1"/>
          </p:cNvSpPr>
          <p:nvPr>
            <p:ph type="sldNum" sz="quarter" idx="5"/>
          </p:nvPr>
        </p:nvSpPr>
        <p:spPr/>
        <p:txBody>
          <a:bodyPr/>
          <a:lstStyle/>
          <a:p>
            <a:pPr defTabSz="933237">
              <a:defRPr/>
            </a:pPr>
            <a:fld id="{56E625FB-FFC4-47AF-8D62-8E1D3662B6E6}" type="slidenum">
              <a:rPr lang="en-US">
                <a:solidFill>
                  <a:srgbClr val="000000"/>
                </a:solidFill>
                <a:latin typeface="Anova" panose="020B0503020203020204" pitchFamily="34" charset="0"/>
              </a:rPr>
              <a:pPr defTabSz="933237">
                <a:defRPr/>
              </a:pPr>
              <a:t>12</a:t>
            </a:fld>
            <a:endParaRPr lang="en-US">
              <a:solidFill>
                <a:srgbClr val="000000"/>
              </a:solidFill>
              <a:latin typeface="Anova" panose="020B0503020203020204" pitchFamily="34" charset="0"/>
            </a:endParaRPr>
          </a:p>
        </p:txBody>
      </p:sp>
    </p:spTree>
    <p:extLst>
      <p:ext uri="{BB962C8B-B14F-4D97-AF65-F5344CB8AC3E}">
        <p14:creationId xmlns:p14="http://schemas.microsoft.com/office/powerpoint/2010/main" val="156213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600" b="1">
                <a:solidFill>
                  <a:schemeClr val="accent2"/>
                </a:solidFill>
                <a:latin typeface="Calibri"/>
                <a:ea typeface="Calibri"/>
                <a:cs typeface="Calibri"/>
                <a:sym typeface="Calibri"/>
              </a:rPr>
              <a:t>4. Scatterplot:</a:t>
            </a:r>
            <a:r>
              <a:rPr lang="en-US" sz="1600">
                <a:solidFill>
                  <a:srgbClr val="666666"/>
                </a:solidFill>
                <a:latin typeface="Calibri"/>
                <a:ea typeface="Calibri"/>
                <a:cs typeface="Calibri"/>
                <a:sym typeface="Calibri"/>
              </a:rPr>
              <a:t> </a:t>
            </a:r>
          </a:p>
          <a:p>
            <a:pPr>
              <a:lnSpc>
                <a:spcPct val="115000"/>
              </a:lnSpc>
            </a:pPr>
            <a:r>
              <a:rPr lang="en-US" b="1">
                <a:solidFill>
                  <a:schemeClr val="bg1"/>
                </a:solidFill>
                <a:latin typeface="Calibri"/>
                <a:ea typeface="Calibri"/>
                <a:cs typeface="Calibri"/>
                <a:sym typeface="Calibri"/>
              </a:rPr>
              <a:t>The Scatterplot Report visually displays the growth and achievement of groups of students in Virginia’s public districts and schools. </a:t>
            </a:r>
            <a:r>
              <a:rPr lang="en-US">
                <a:solidFill>
                  <a:schemeClr val="bg1"/>
                </a:solidFill>
                <a:latin typeface="Calibri"/>
                <a:ea typeface="Calibri"/>
                <a:cs typeface="Calibri"/>
                <a:sym typeface="Calibri"/>
              </a:rPr>
              <a:t>S report is useful in assisting districts and schools to establish a better picture of student performance by providing information on both achievement (where students are) and growth (how students are progressing). The pattern you see in the scatterplots can provide insight into the effects of educational practices and policies in your area. </a:t>
            </a:r>
            <a:endParaRPr lang="en-US" b="1">
              <a:solidFill>
                <a:schemeClr val="bg1"/>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pPr defTabSz="933237">
              <a:defRPr/>
            </a:pPr>
            <a:fld id="{D3DE2830-322C-5741-BBBE-62F066CE6377}" type="slidenum">
              <a:rPr lang="en-US">
                <a:solidFill>
                  <a:srgbClr val="000000"/>
                </a:solidFill>
                <a:latin typeface="Anova" panose="020B0503020203020204" pitchFamily="34" charset="0"/>
              </a:rPr>
              <a:pPr defTabSz="933237">
                <a:defRPr/>
              </a:pPr>
              <a:t>15</a:t>
            </a:fld>
            <a:endParaRPr lang="en-US">
              <a:solidFill>
                <a:srgbClr val="000000"/>
              </a:solidFill>
              <a:latin typeface="Anova" panose="020B0503020203020204" pitchFamily="34" charset="0"/>
            </a:endParaRPr>
          </a:p>
        </p:txBody>
      </p:sp>
    </p:spTree>
    <p:extLst>
      <p:ext uri="{BB962C8B-B14F-4D97-AF65-F5344CB8AC3E}">
        <p14:creationId xmlns:p14="http://schemas.microsoft.com/office/powerpoint/2010/main" val="37717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schemeClr val="bg1"/>
                </a:solidFill>
                <a:latin typeface="Calibri"/>
                <a:ea typeface="Calibri"/>
                <a:cs typeface="Calibri"/>
                <a:sym typeface="Calibri"/>
              </a:rPr>
              <a:t>Growth (Value-Added) follows the growth of groups of students over time in order to estimate their growth.</a:t>
            </a:r>
            <a:r>
              <a:rPr lang="en-US">
                <a:solidFill>
                  <a:schemeClr val="bg1"/>
                </a:solidFill>
                <a:latin typeface="Calibri"/>
                <a:ea typeface="Calibri"/>
                <a:cs typeface="Calibri"/>
                <a:sym typeface="Calibri"/>
              </a:rPr>
              <a:t> </a:t>
            </a:r>
          </a:p>
          <a:p>
            <a:pPr defTabSz="933237">
              <a:defRPr/>
            </a:pPr>
            <a:r>
              <a:rPr lang="en-US">
                <a:solidFill>
                  <a:schemeClr val="bg1"/>
                </a:solidFill>
                <a:latin typeface="Calibri"/>
                <a:ea typeface="Calibri"/>
                <a:cs typeface="Calibri"/>
                <a:sym typeface="Calibri"/>
              </a:rPr>
              <a:t>With value-added assessment, educators get a sense of whether they are making appropriate academic growth for their students. </a:t>
            </a:r>
          </a:p>
          <a:p>
            <a:pPr defTabSz="933237">
              <a:defRPr/>
            </a:pPr>
            <a:r>
              <a:rPr lang="en-US">
                <a:solidFill>
                  <a:schemeClr val="bg1"/>
                </a:solidFill>
                <a:latin typeface="Calibri"/>
                <a:ea typeface="Calibri"/>
                <a:cs typeface="Calibri"/>
                <a:sym typeface="Calibri"/>
              </a:rPr>
              <a:t>More specifically, value-added accomplishes this by following the same students over time thus looking at the growth of groups of students in order to make an accurate estimate of educational effectiveness. </a:t>
            </a:r>
            <a:endParaRPr lang="en-US" b="1">
              <a:solidFill>
                <a:schemeClr val="bg1"/>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pPr defTabSz="933237">
              <a:defRPr/>
            </a:pPr>
            <a:fld id="{D3DE2830-322C-5741-BBBE-62F066CE6377}" type="slidenum">
              <a:rPr lang="en-US">
                <a:solidFill>
                  <a:srgbClr val="000000"/>
                </a:solidFill>
                <a:latin typeface="Anova" panose="020B0503020203020204" pitchFamily="34" charset="0"/>
              </a:rPr>
              <a:pPr defTabSz="933237">
                <a:defRPr/>
              </a:pPr>
              <a:t>18</a:t>
            </a:fld>
            <a:endParaRPr lang="en-US">
              <a:solidFill>
                <a:srgbClr val="000000"/>
              </a:solidFill>
              <a:latin typeface="Anova" panose="020B0503020203020204" pitchFamily="34" charset="0"/>
            </a:endParaRPr>
          </a:p>
        </p:txBody>
      </p:sp>
    </p:spTree>
    <p:extLst>
      <p:ext uri="{BB962C8B-B14F-4D97-AF65-F5344CB8AC3E}">
        <p14:creationId xmlns:p14="http://schemas.microsoft.com/office/powerpoint/2010/main" val="419652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2000" b="1">
                <a:solidFill>
                  <a:schemeClr val="accent2"/>
                </a:solidFill>
                <a:latin typeface="Calibri"/>
                <a:ea typeface="Calibri"/>
                <a:cs typeface="Calibri"/>
                <a:sym typeface="Calibri"/>
              </a:rPr>
              <a:t>3. Student Reports:</a:t>
            </a:r>
          </a:p>
          <a:p>
            <a:pPr>
              <a:lnSpc>
                <a:spcPct val="115000"/>
              </a:lnSpc>
            </a:pPr>
            <a:r>
              <a:rPr lang="en-US" sz="2400">
                <a:solidFill>
                  <a:schemeClr val="bg1"/>
                </a:solidFill>
                <a:latin typeface="Calibri"/>
                <a:ea typeface="Calibri"/>
                <a:cs typeface="Calibri"/>
                <a:sym typeface="Calibri"/>
              </a:rPr>
              <a:t>VVAAS projection reporting provides educators with information regarding the possible academic achievement, or performance, of an individual student on a future assessment. </a:t>
            </a:r>
            <a:r>
              <a:rPr lang="en-US" sz="2400" b="1">
                <a:solidFill>
                  <a:schemeClr val="bg1"/>
                </a:solidFill>
                <a:latin typeface="Calibri"/>
                <a:ea typeface="Calibri"/>
                <a:cs typeface="Calibri"/>
                <a:sym typeface="Calibri"/>
              </a:rPr>
              <a:t>Projection reporting enables educators to assess the likelihood that students will reach a particular academic performance level on a future state assessment (SOL), or reach a particular benchmark</a:t>
            </a:r>
            <a:r>
              <a:rPr lang="en-US" sz="2400">
                <a:solidFill>
                  <a:schemeClr val="bg1"/>
                </a:solidFill>
                <a:latin typeface="Calibri"/>
                <a:ea typeface="Calibri"/>
                <a:cs typeface="Calibri"/>
                <a:sym typeface="Calibri"/>
              </a:rPr>
              <a:t> on the ELLs assessment or college readiness exams. (ex: AP, PSAT, SAT, and ACT.) </a:t>
            </a:r>
            <a:endParaRPr lang="en-US" sz="2400" b="1">
              <a:solidFill>
                <a:schemeClr val="bg1"/>
              </a:solidFill>
              <a:latin typeface="Calibri"/>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pPr defTabSz="933237">
              <a:defRPr/>
            </a:pPr>
            <a:fld id="{D3DE2830-322C-5741-BBBE-62F066CE6377}" type="slidenum">
              <a:rPr lang="en-US">
                <a:solidFill>
                  <a:srgbClr val="000000"/>
                </a:solidFill>
                <a:latin typeface="Anova" panose="020B0503020203020204" pitchFamily="34" charset="0"/>
              </a:rPr>
              <a:pPr defTabSz="933237">
                <a:defRPr/>
              </a:pPr>
              <a:t>21</a:t>
            </a:fld>
            <a:endParaRPr lang="en-US">
              <a:solidFill>
                <a:srgbClr val="000000"/>
              </a:solidFill>
              <a:latin typeface="Anova" panose="020B0503020203020204" pitchFamily="34" charset="0"/>
            </a:endParaRPr>
          </a:p>
        </p:txBody>
      </p:sp>
    </p:spTree>
    <p:extLst>
      <p:ext uri="{BB962C8B-B14F-4D97-AF65-F5344CB8AC3E}">
        <p14:creationId xmlns:p14="http://schemas.microsoft.com/office/powerpoint/2010/main" val="378554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82688"/>
            <a:ext cx="5676900" cy="3192462"/>
          </a:xfrm>
        </p:spPr>
      </p:sp>
      <p:sp>
        <p:nvSpPr>
          <p:cNvPr id="3" name="Notes Placeholder 2"/>
          <p:cNvSpPr>
            <a:spLocks noGrp="1"/>
          </p:cNvSpPr>
          <p:nvPr>
            <p:ph type="body" idx="1"/>
          </p:nvPr>
        </p:nvSpPr>
        <p:spPr/>
        <p:txBody>
          <a:bodyPr/>
          <a:lstStyle/>
          <a:p>
            <a:pPr defTabSz="380387">
              <a:spcBef>
                <a:spcPts val="832"/>
              </a:spcBef>
              <a:defRPr/>
            </a:pPr>
            <a:r>
              <a:rPr lang="en-US">
                <a:cs typeface="Calibri"/>
              </a:rPr>
              <a:t>So what does SAS do?  We are the largest, privately held software company in the world.  In business for 44 years and we are a Leader in Data Management, Data Visualization and Analytics.  To say it simply, We help Government and Education turn data into information for insights and decision making.  Working with more than 3000 education institutions.  And we take math very seriously, which is why I choose this picture of a pi sculpture on our SAS campus.</a:t>
            </a:r>
          </a:p>
          <a:p>
            <a:pPr>
              <a:spcBef>
                <a:spcPts val="832"/>
              </a:spcBef>
            </a:pPr>
            <a:endParaRPr lang="en-US">
              <a:cs typeface="Calibri"/>
            </a:endParaRPr>
          </a:p>
          <a:p>
            <a:pPr>
              <a:spcBef>
                <a:spcPts val="832"/>
              </a:spcBef>
            </a:pPr>
            <a:endParaRPr lang="en-US">
              <a:cs typeface="Calibri"/>
            </a:endParaRPr>
          </a:p>
        </p:txBody>
      </p:sp>
    </p:spTree>
    <p:extLst>
      <p:ext uri="{BB962C8B-B14F-4D97-AF65-F5344CB8AC3E}">
        <p14:creationId xmlns:p14="http://schemas.microsoft.com/office/powerpoint/2010/main" val="164474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82688"/>
            <a:ext cx="5676900" cy="31924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459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82688"/>
            <a:ext cx="5676900" cy="3192462"/>
          </a:xfrm>
        </p:spPr>
      </p:sp>
      <p:sp>
        <p:nvSpPr>
          <p:cNvPr id="3" name="Notes Placeholder 2"/>
          <p:cNvSpPr>
            <a:spLocks noGrp="1"/>
          </p:cNvSpPr>
          <p:nvPr>
            <p:ph type="body" idx="1"/>
          </p:nvPr>
        </p:nvSpPr>
        <p:spPr/>
        <p:txBody>
          <a:bodyPr/>
          <a:lstStyle/>
          <a:p>
            <a:pPr lvl="1"/>
            <a:r>
              <a:rPr lang="en-US"/>
              <a:t>Photos have a mask overlay to give the images style consistency</a:t>
            </a:r>
          </a:p>
          <a:p>
            <a:pPr lvl="2"/>
            <a:r>
              <a:rPr lang="en-US"/>
              <a:t>To change the photo, select the top layer, the mask, and </a:t>
            </a:r>
            <a:r>
              <a:rPr lang="en-US" b="1"/>
              <a:t>Send to Back</a:t>
            </a:r>
          </a:p>
          <a:p>
            <a:pPr lvl="2"/>
            <a:r>
              <a:rPr lang="en-US"/>
              <a:t>Select the photo and and replace it with your new photo</a:t>
            </a:r>
          </a:p>
          <a:p>
            <a:pPr lvl="2"/>
            <a:r>
              <a:rPr lang="en-US"/>
              <a:t>With the photo still selected, </a:t>
            </a:r>
            <a:r>
              <a:rPr lang="en-US" b="1"/>
              <a:t>Send to Back</a:t>
            </a:r>
            <a:r>
              <a:rPr lang="en-US"/>
              <a:t>. This brings the mask back over the photo.</a:t>
            </a:r>
          </a:p>
          <a:p>
            <a:endParaRPr lang="en-US"/>
          </a:p>
        </p:txBody>
      </p:sp>
      <p:sp>
        <p:nvSpPr>
          <p:cNvPr id="4" name="Slide Number Placeholder 3"/>
          <p:cNvSpPr>
            <a:spLocks noGrp="1"/>
          </p:cNvSpPr>
          <p:nvPr>
            <p:ph type="sldNum" sz="quarter" idx="10"/>
          </p:nvPr>
        </p:nvSpPr>
        <p:spPr>
          <a:xfrm>
            <a:off x="0" y="8977116"/>
            <a:ext cx="7151503" cy="474206"/>
          </a:xfrm>
          <a:prstGeom prst="rect">
            <a:avLst/>
          </a:prstGeom>
        </p:spPr>
        <p:txBody>
          <a:bodyPr/>
          <a:lstStyle/>
          <a:p>
            <a:pPr algn="l" defTabSz="933237">
              <a:defRPr/>
            </a:pPr>
            <a:r>
              <a:rPr lang="en-US">
                <a:solidFill>
                  <a:srgbClr val="818181"/>
                </a:solidFill>
                <a:latin typeface="Anova" panose="020B0503020203020204" pitchFamily="34" charset="0"/>
              </a:rPr>
              <a:t>Page </a:t>
            </a:r>
            <a:fld id="{114C7B2E-8ACE-7A49-BC19-183EB2D79019}" type="slidenum">
              <a:rPr lang="en-US">
                <a:solidFill>
                  <a:srgbClr val="818181"/>
                </a:solidFill>
                <a:latin typeface="Anova" panose="020B0503020203020204" pitchFamily="34" charset="0"/>
              </a:rPr>
              <a:pPr algn="l" defTabSz="933237">
                <a:defRPr/>
              </a:pPr>
              <a:t>4</a:t>
            </a:fld>
            <a:endParaRPr lang="en-US">
              <a:solidFill>
                <a:srgbClr val="818181"/>
              </a:solidFill>
              <a:latin typeface="Anova" panose="020B0503020203020204" pitchFamily="34" charset="0"/>
            </a:endParaRPr>
          </a:p>
        </p:txBody>
      </p:sp>
    </p:spTree>
    <p:extLst>
      <p:ext uri="{BB962C8B-B14F-4D97-AF65-F5344CB8AC3E}">
        <p14:creationId xmlns:p14="http://schemas.microsoft.com/office/powerpoint/2010/main" val="120414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509588" y="930275"/>
            <a:ext cx="6013450" cy="3382963"/>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cs typeface="Arial" charset="0"/>
              </a:rPr>
              <a:t>Current states or district using EVAAS (LL studies and/or web reporting)</a:t>
            </a:r>
          </a:p>
          <a:p>
            <a:r>
              <a:rPr lang="en-US">
                <a:latin typeface="Arial" charset="0"/>
                <a:cs typeface="Arial" charset="0"/>
              </a:rPr>
              <a:t>*Each state uses EVAAS differently; tailored to meet their needs </a:t>
            </a:r>
          </a:p>
          <a:p>
            <a:endParaRPr lang="en-US">
              <a:latin typeface="Arial" charset="0"/>
              <a:cs typeface="Arial" charset="0"/>
            </a:endParaRP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Tennessee since 1993</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Ohio since 2002</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Pennsylvania since 2002</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North Carolina since 2005</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Texas districts since 2007</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Michigan since 2018</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Florida since 2018</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Idaho since 2021</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Missouri 2021</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Iowa since 2022 </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North Dakota since 2022</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Virginia since 2022</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Mississippi since 2022</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A large urban school district in New Jersey since 2022</a:t>
            </a:r>
          </a:p>
          <a:p>
            <a:pPr marL="349964" indent="-349964" fontAlgn="base">
              <a:buClr>
                <a:srgbClr val="0070C0"/>
              </a:buClr>
              <a:buFont typeface="Symbol" panose="05050102010706020507" pitchFamily="18" charset="2"/>
              <a:buChar char=""/>
            </a:pPr>
            <a:r>
              <a:rPr lang="en-US" sz="1800" kern="0">
                <a:latin typeface="Calibri" panose="020F0502020204030204" pitchFamily="34" charset="0"/>
                <a:ea typeface="Times New Roman" panose="02020603050405020304" pitchFamily="18" charset="0"/>
              </a:rPr>
              <a:t>D.C. Public Schools since 2023</a:t>
            </a:r>
          </a:p>
          <a:p>
            <a:endParaRPr lang="en-US">
              <a:latin typeface="Arial" charset="0"/>
              <a:cs typeface="Arial" charset="0"/>
            </a:endParaRPr>
          </a:p>
        </p:txBody>
      </p:sp>
      <p:sp>
        <p:nvSpPr>
          <p:cNvPr id="53252" name="Footer Placeholder 3"/>
          <p:cNvSpPr>
            <a:spLocks noGrp="1"/>
          </p:cNvSpPr>
          <p:nvPr>
            <p:ph type="ftr" sz="quarter" idx="4294967295"/>
          </p:nvPr>
        </p:nvSpPr>
        <p:spPr>
          <a:xfrm>
            <a:off x="0" y="8977117"/>
            <a:ext cx="3105338" cy="47256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292929"/>
                </a:solidFill>
                <a:latin typeface="Arial" charset="0"/>
                <a:ea typeface="MS PGothic" pitchFamily="34" charset="-128"/>
              </a:defRPr>
            </a:lvl1pPr>
            <a:lvl2pPr marL="771448" indent="-296711" eaLnBrk="0" hangingPunct="0">
              <a:defRPr sz="1400">
                <a:solidFill>
                  <a:srgbClr val="292929"/>
                </a:solidFill>
                <a:latin typeface="Arial" charset="0"/>
                <a:ea typeface="MS PGothic" pitchFamily="34" charset="-128"/>
              </a:defRPr>
            </a:lvl2pPr>
            <a:lvl3pPr marL="1186843" indent="-237369" eaLnBrk="0" hangingPunct="0">
              <a:defRPr sz="1400">
                <a:solidFill>
                  <a:srgbClr val="292929"/>
                </a:solidFill>
                <a:latin typeface="Arial" charset="0"/>
                <a:ea typeface="MS PGothic" pitchFamily="34" charset="-128"/>
              </a:defRPr>
            </a:lvl3pPr>
            <a:lvl4pPr marL="1661581" indent="-237369" eaLnBrk="0" hangingPunct="0">
              <a:defRPr sz="1400">
                <a:solidFill>
                  <a:srgbClr val="292929"/>
                </a:solidFill>
                <a:latin typeface="Arial" charset="0"/>
                <a:ea typeface="MS PGothic" pitchFamily="34" charset="-128"/>
              </a:defRPr>
            </a:lvl4pPr>
            <a:lvl5pPr marL="2136319" indent="-237369" eaLnBrk="0" hangingPunct="0">
              <a:defRPr sz="1400">
                <a:solidFill>
                  <a:srgbClr val="292929"/>
                </a:solidFill>
                <a:latin typeface="Arial" charset="0"/>
                <a:ea typeface="MS PGothic" pitchFamily="34" charset="-128"/>
              </a:defRPr>
            </a:lvl5pPr>
            <a:lvl6pPr marL="2611056" indent="-237369" eaLnBrk="0" fontAlgn="base" hangingPunct="0">
              <a:spcBef>
                <a:spcPct val="0"/>
              </a:spcBef>
              <a:spcAft>
                <a:spcPct val="0"/>
              </a:spcAft>
              <a:defRPr sz="1400">
                <a:solidFill>
                  <a:srgbClr val="292929"/>
                </a:solidFill>
                <a:latin typeface="Arial" charset="0"/>
                <a:ea typeface="MS PGothic" pitchFamily="34" charset="-128"/>
              </a:defRPr>
            </a:lvl6pPr>
            <a:lvl7pPr marL="3085793" indent="-237369" eaLnBrk="0" fontAlgn="base" hangingPunct="0">
              <a:spcBef>
                <a:spcPct val="0"/>
              </a:spcBef>
              <a:spcAft>
                <a:spcPct val="0"/>
              </a:spcAft>
              <a:defRPr sz="1400">
                <a:solidFill>
                  <a:srgbClr val="292929"/>
                </a:solidFill>
                <a:latin typeface="Arial" charset="0"/>
                <a:ea typeface="MS PGothic" pitchFamily="34" charset="-128"/>
              </a:defRPr>
            </a:lvl7pPr>
            <a:lvl8pPr marL="3560531" indent="-237369" eaLnBrk="0" fontAlgn="base" hangingPunct="0">
              <a:spcBef>
                <a:spcPct val="0"/>
              </a:spcBef>
              <a:spcAft>
                <a:spcPct val="0"/>
              </a:spcAft>
              <a:defRPr sz="1400">
                <a:solidFill>
                  <a:srgbClr val="292929"/>
                </a:solidFill>
                <a:latin typeface="Arial" charset="0"/>
                <a:ea typeface="MS PGothic" pitchFamily="34" charset="-128"/>
              </a:defRPr>
            </a:lvl8pPr>
            <a:lvl9pPr marL="4035269" indent="-237369" eaLnBrk="0" fontAlgn="base" hangingPunct="0">
              <a:spcBef>
                <a:spcPct val="0"/>
              </a:spcBef>
              <a:spcAft>
                <a:spcPct val="0"/>
              </a:spcAft>
              <a:defRPr sz="1400">
                <a:solidFill>
                  <a:srgbClr val="292929"/>
                </a:solidFill>
                <a:latin typeface="Arial" charset="0"/>
                <a:ea typeface="MS PGothic" pitchFamily="34" charset="-128"/>
              </a:defRPr>
            </a:lvl9pPr>
          </a:lstStyle>
          <a:p>
            <a:pPr defTabSz="466618">
              <a:defRPr/>
            </a:pPr>
            <a:r>
              <a:rPr lang="en-US" sz="600">
                <a:solidFill>
                  <a:srgbClr val="A6A6A6"/>
                </a:solidFill>
              </a:rPr>
              <a:t>Copyright © 2007, SAS Institute Inc. All rights reserved.</a:t>
            </a:r>
            <a:endParaRPr lang="en-US" sz="600">
              <a:solidFill>
                <a:srgbClr val="A6A6A6"/>
              </a:solidFill>
              <a:latin typeface="Times New Roman" pitchFamily="18" charset="0"/>
            </a:endParaRPr>
          </a:p>
        </p:txBody>
      </p:sp>
      <p:sp>
        <p:nvSpPr>
          <p:cNvPr id="53253" name="Slide Number Placeholder 4"/>
          <p:cNvSpPr>
            <a:spLocks noGrp="1"/>
          </p:cNvSpPr>
          <p:nvPr>
            <p:ph type="sldNum" sz="quarter" idx="5"/>
          </p:nvPr>
        </p:nvSpPr>
        <p:spPr>
          <a:xfrm>
            <a:off x="3661117" y="8454013"/>
            <a:ext cx="2879146" cy="465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292929"/>
                </a:solidFill>
                <a:latin typeface="Arial" charset="0"/>
                <a:ea typeface="MS PGothic" pitchFamily="34" charset="-128"/>
              </a:defRPr>
            </a:lvl1pPr>
            <a:lvl2pPr marL="771448" indent="-296711" eaLnBrk="0" hangingPunct="0">
              <a:defRPr sz="1400">
                <a:solidFill>
                  <a:srgbClr val="292929"/>
                </a:solidFill>
                <a:latin typeface="Arial" charset="0"/>
                <a:ea typeface="MS PGothic" pitchFamily="34" charset="-128"/>
              </a:defRPr>
            </a:lvl2pPr>
            <a:lvl3pPr marL="1186843" indent="-237369" eaLnBrk="0" hangingPunct="0">
              <a:defRPr sz="1400">
                <a:solidFill>
                  <a:srgbClr val="292929"/>
                </a:solidFill>
                <a:latin typeface="Arial" charset="0"/>
                <a:ea typeface="MS PGothic" pitchFamily="34" charset="-128"/>
              </a:defRPr>
            </a:lvl3pPr>
            <a:lvl4pPr marL="1661581" indent="-237369" eaLnBrk="0" hangingPunct="0">
              <a:defRPr sz="1400">
                <a:solidFill>
                  <a:srgbClr val="292929"/>
                </a:solidFill>
                <a:latin typeface="Arial" charset="0"/>
                <a:ea typeface="MS PGothic" pitchFamily="34" charset="-128"/>
              </a:defRPr>
            </a:lvl4pPr>
            <a:lvl5pPr marL="2136319" indent="-237369" eaLnBrk="0" hangingPunct="0">
              <a:defRPr sz="1400">
                <a:solidFill>
                  <a:srgbClr val="292929"/>
                </a:solidFill>
                <a:latin typeface="Arial" charset="0"/>
                <a:ea typeface="MS PGothic" pitchFamily="34" charset="-128"/>
              </a:defRPr>
            </a:lvl5pPr>
            <a:lvl6pPr marL="2611056" indent="-237369" eaLnBrk="0" fontAlgn="base" hangingPunct="0">
              <a:spcBef>
                <a:spcPct val="0"/>
              </a:spcBef>
              <a:spcAft>
                <a:spcPct val="0"/>
              </a:spcAft>
              <a:defRPr sz="1400">
                <a:solidFill>
                  <a:srgbClr val="292929"/>
                </a:solidFill>
                <a:latin typeface="Arial" charset="0"/>
                <a:ea typeface="MS PGothic" pitchFamily="34" charset="-128"/>
              </a:defRPr>
            </a:lvl6pPr>
            <a:lvl7pPr marL="3085793" indent="-237369" eaLnBrk="0" fontAlgn="base" hangingPunct="0">
              <a:spcBef>
                <a:spcPct val="0"/>
              </a:spcBef>
              <a:spcAft>
                <a:spcPct val="0"/>
              </a:spcAft>
              <a:defRPr sz="1400">
                <a:solidFill>
                  <a:srgbClr val="292929"/>
                </a:solidFill>
                <a:latin typeface="Arial" charset="0"/>
                <a:ea typeface="MS PGothic" pitchFamily="34" charset="-128"/>
              </a:defRPr>
            </a:lvl7pPr>
            <a:lvl8pPr marL="3560531" indent="-237369" eaLnBrk="0" fontAlgn="base" hangingPunct="0">
              <a:spcBef>
                <a:spcPct val="0"/>
              </a:spcBef>
              <a:spcAft>
                <a:spcPct val="0"/>
              </a:spcAft>
              <a:defRPr sz="1400">
                <a:solidFill>
                  <a:srgbClr val="292929"/>
                </a:solidFill>
                <a:latin typeface="Arial" charset="0"/>
                <a:ea typeface="MS PGothic" pitchFamily="34" charset="-128"/>
              </a:defRPr>
            </a:lvl8pPr>
            <a:lvl9pPr marL="4035269" indent="-237369" eaLnBrk="0" fontAlgn="base" hangingPunct="0">
              <a:spcBef>
                <a:spcPct val="0"/>
              </a:spcBef>
              <a:spcAft>
                <a:spcPct val="0"/>
              </a:spcAft>
              <a:defRPr sz="1400">
                <a:solidFill>
                  <a:srgbClr val="292929"/>
                </a:solidFill>
                <a:latin typeface="Arial" charset="0"/>
                <a:ea typeface="MS PGothic" pitchFamily="34" charset="-128"/>
              </a:defRPr>
            </a:lvl9pPr>
          </a:lstStyle>
          <a:p>
            <a:pPr defTabSz="466618" eaLnBrk="1" hangingPunct="1">
              <a:defRPr/>
            </a:pPr>
            <a:fld id="{42F37CA3-00CC-4666-BA58-51B362152917}" type="slidenum">
              <a:rPr lang="en-US" sz="1200">
                <a:solidFill>
                  <a:srgbClr val="A6A6A6"/>
                </a:solidFill>
                <a:latin typeface="Arial Narrow" pitchFamily="34" charset="0"/>
              </a:rPr>
              <a:pPr defTabSz="466618" eaLnBrk="1" hangingPunct="1">
                <a:defRPr/>
              </a:pPr>
              <a:t>5</a:t>
            </a:fld>
            <a:endParaRPr lang="en-US" sz="1200">
              <a:solidFill>
                <a:srgbClr val="A6A6A6"/>
              </a:solidFill>
              <a:latin typeface="Arial Narrow" pitchFamily="34" charset="0"/>
            </a:endParaRPr>
          </a:p>
        </p:txBody>
      </p:sp>
    </p:spTree>
    <p:extLst>
      <p:ext uri="{BB962C8B-B14F-4D97-AF65-F5344CB8AC3E}">
        <p14:creationId xmlns:p14="http://schemas.microsoft.com/office/powerpoint/2010/main" val="214726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p>
        </p:txBody>
      </p:sp>
      <p:sp>
        <p:nvSpPr>
          <p:cNvPr id="4" name="Slide Number Placeholder 3"/>
          <p:cNvSpPr>
            <a:spLocks noGrp="1"/>
          </p:cNvSpPr>
          <p:nvPr>
            <p:ph type="sldNum" sz="quarter" idx="5"/>
          </p:nvPr>
        </p:nvSpPr>
        <p:spPr/>
        <p:txBody>
          <a:bodyPr/>
          <a:lstStyle/>
          <a:p>
            <a:pPr defTabSz="933237">
              <a:defRPr/>
            </a:pPr>
            <a:fld id="{4D72A60A-17F2-447F-BF76-FC2331B1C341}" type="slidenum">
              <a:rPr lang="en-US">
                <a:solidFill>
                  <a:srgbClr val="000000"/>
                </a:solidFill>
                <a:latin typeface="Anova" panose="020B0503020203020204" pitchFamily="34" charset="0"/>
              </a:rPr>
              <a:pPr defTabSz="933237">
                <a:defRPr/>
              </a:pPr>
              <a:t>10</a:t>
            </a:fld>
            <a:endParaRPr lang="en-US">
              <a:solidFill>
                <a:srgbClr val="000000"/>
              </a:solidFill>
              <a:latin typeface="Anova" panose="020B0503020203020204" pitchFamily="34" charset="0"/>
            </a:endParaRPr>
          </a:p>
        </p:txBody>
      </p:sp>
    </p:spTree>
    <p:extLst>
      <p:ext uri="{BB962C8B-B14F-4D97-AF65-F5344CB8AC3E}">
        <p14:creationId xmlns:p14="http://schemas.microsoft.com/office/powerpoint/2010/main" val="21612204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798304"/>
            <a:ext cx="8082481" cy="923330"/>
          </a:xfrm>
          <a:prstGeom prst="rect">
            <a:avLst/>
          </a:prstGeom>
        </p:spPr>
        <p:txBody>
          <a:bodyPr vert="horz" wrap="square" lIns="0" tIns="0" rIns="0" bIns="182880" rtlCol="0" anchor="t" anchorCtr="0">
            <a:spAutoFit/>
          </a:bodyPr>
          <a:lstStyle>
            <a:lvl1pPr>
              <a:lnSpc>
                <a:spcPct val="100000"/>
              </a:lnSpc>
              <a:spcBef>
                <a:spcPts val="400"/>
              </a:spcBef>
              <a:defRPr sz="4800">
                <a:solidFill>
                  <a:schemeClr val="bg1"/>
                </a:solidFill>
              </a:defRPr>
            </a:lvl1pPr>
          </a:lstStyle>
          <a:p>
            <a:r>
              <a:rPr lang="en-US"/>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1792914"/>
            <a:ext cx="8082481"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Presenter Info</a:t>
            </a:r>
          </a:p>
        </p:txBody>
      </p:sp>
      <p:sp>
        <p:nvSpPr>
          <p:cNvPr id="2" name="TextBox 4">
            <a:extLst>
              <a:ext uri="{FF2B5EF4-FFF2-40B4-BE49-F238E27FC236}">
                <a16:creationId xmlns:a16="http://schemas.microsoft.com/office/drawing/2014/main" id="{7F487846-7C90-09E0-AF50-CA2DB82BFEFD}"/>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413969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14DE9-CDD2-3C22-E128-264FF9EB0EA3}"/>
              </a:ext>
            </a:extLst>
          </p:cNvPr>
          <p:cNvSpPr/>
          <p:nvPr userDrawn="1"/>
        </p:nvSpPr>
        <p:spPr>
          <a:xfrm>
            <a:off x="227584" y="-1"/>
            <a:ext cx="666496" cy="19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0" i="0">
              <a:latin typeface="Anova" panose="020B0503020203020204" pitchFamily="34" charset="0"/>
            </a:endParaRPr>
          </a:p>
        </p:txBody>
      </p:sp>
    </p:spTree>
    <p:custDataLst>
      <p:tags r:id="rId1"/>
    </p:custDataLst>
    <p:extLst>
      <p:ext uri="{BB962C8B-B14F-4D97-AF65-F5344CB8AC3E}">
        <p14:creationId xmlns:p14="http://schemas.microsoft.com/office/powerpoint/2010/main" val="6840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 Video Only">
    <p:bg>
      <p:bgPr>
        <a:solidFill>
          <a:schemeClr val="tx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D68E8285-3BE2-9990-FA54-E6AF741CC812}"/>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2" name="Picture 6">
            <a:extLst>
              <a:ext uri="{FF2B5EF4-FFF2-40B4-BE49-F238E27FC236}">
                <a16:creationId xmlns:a16="http://schemas.microsoft.com/office/drawing/2014/main" id="{9DCBE7B6-1449-C2E2-1508-3F2B78AA27F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24271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AS - Title &amp; Subtitle -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p:nvPr>
        </p:nvSpPr>
        <p:spPr>
          <a:xfrm>
            <a:off x="838200" y="975784"/>
            <a:ext cx="10515600" cy="609600"/>
          </a:xfrm>
        </p:spPr>
        <p:txBody>
          <a:bodyPr anchor="t"/>
          <a:lstStyle>
            <a:lvl1pPr marL="0" indent="0" algn="ctr">
              <a:buNone/>
              <a:defRPr>
                <a:solidFill>
                  <a:schemeClr val="accent1">
                    <a:lumMod val="60000"/>
                    <a:lumOff val="40000"/>
                  </a:schemeClr>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6464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AS -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835152"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835152" y="1355280"/>
            <a:ext cx="10521696" cy="4857137"/>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a:p>
        </p:txBody>
      </p:sp>
    </p:spTree>
    <p:extLst>
      <p:ext uri="{BB962C8B-B14F-4D97-AF65-F5344CB8AC3E}">
        <p14:creationId xmlns:p14="http://schemas.microsoft.com/office/powerpoint/2010/main" val="15581799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152" y="256032"/>
            <a:ext cx="10521696" cy="609600"/>
          </a:xfrm>
        </p:spPr>
        <p:txBody>
          <a:bodyPr anchor="ctr" anchorCtr="0">
            <a:noAutofit/>
          </a:bodyPr>
          <a:lstStyle>
            <a:lvl1pPr algn="ctr">
              <a:defRPr>
                <a:solidFill>
                  <a:schemeClr val="tx2"/>
                </a:solidFill>
              </a:defRPr>
            </a:lvl1pPr>
          </a:lstStyle>
          <a:p>
            <a:r>
              <a:rPr lang="en-US"/>
              <a:t>Click to Edit Title</a:t>
            </a:r>
          </a:p>
        </p:txBody>
      </p:sp>
      <p:sp>
        <p:nvSpPr>
          <p:cNvPr id="6" name="Text Placeholder 2"/>
          <p:cNvSpPr>
            <a:spLocks noGrp="1"/>
          </p:cNvSpPr>
          <p:nvPr>
            <p:ph type="body" sz="quarter" idx="12" hasCustomPrompt="1"/>
          </p:nvPr>
        </p:nvSpPr>
        <p:spPr>
          <a:xfrm flipH="1">
            <a:off x="835152" y="853440"/>
            <a:ext cx="10521696" cy="365760"/>
          </a:xfrm>
        </p:spPr>
        <p:txBody>
          <a:bodyPr wrap="square" anchor="ctr">
            <a:noAutofit/>
          </a:bodyPr>
          <a:lstStyle>
            <a:lvl1pPr marL="0" indent="0" algn="ctr">
              <a:lnSpc>
                <a:spcPct val="100000"/>
              </a:lnSpc>
              <a:spcBef>
                <a:spcPts val="0"/>
              </a:spcBef>
              <a:buFont typeface="Arial" pitchFamily="34" charset="0"/>
              <a:buNone/>
              <a:defRPr sz="2933" b="0" cap="none" baseline="0">
                <a:solidFill>
                  <a:schemeClr val="accent1"/>
                </a:solidFill>
                <a:latin typeface="+mj-lt"/>
              </a:defRPr>
            </a:lvl1pPr>
          </a:lstStyle>
          <a:p>
            <a:pPr lvl="0"/>
            <a:r>
              <a:rPr lang="en-US"/>
              <a:t>Click to edit subtitle</a:t>
            </a:r>
          </a:p>
        </p:txBody>
      </p:sp>
      <p:sp>
        <p:nvSpPr>
          <p:cNvPr id="4" name="Content Placeholder 3"/>
          <p:cNvSpPr>
            <a:spLocks noGrp="1"/>
          </p:cNvSpPr>
          <p:nvPr>
            <p:ph sz="quarter" idx="11" hasCustomPrompt="1"/>
          </p:nvPr>
        </p:nvSpPr>
        <p:spPr>
          <a:xfrm>
            <a:off x="835152" y="1355280"/>
            <a:ext cx="10521696" cy="4857137"/>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a:t>Click to add text or click an icon to add other content types.</a:t>
            </a:r>
          </a:p>
          <a:p>
            <a:pPr lvl="1"/>
            <a:r>
              <a:rPr lang="en-US"/>
              <a:t>Second level</a:t>
            </a:r>
          </a:p>
          <a:p>
            <a:pPr lvl="2"/>
            <a:r>
              <a:rPr lang="en-US"/>
              <a:t>Third level</a:t>
            </a:r>
          </a:p>
        </p:txBody>
      </p:sp>
      <p:sp>
        <p:nvSpPr>
          <p:cNvPr id="11" name="Slide Number Placeholder 4"/>
          <p:cNvSpPr>
            <a:spLocks noGrp="1"/>
          </p:cNvSpPr>
          <p:nvPr>
            <p:ph type="sldNum" sz="quarter" idx="14"/>
          </p:nvPr>
        </p:nvSpPr>
        <p:spPr/>
        <p:txBody>
          <a:bodyPr/>
          <a:lstStyle/>
          <a:p>
            <a:fld id="{4976208B-6111-490B-8CEC-FFB249DB2100}" type="slidenum">
              <a:rPr lang="en-US" smtClean="0"/>
              <a:pPr/>
              <a:t>‹#›</a:t>
            </a:fld>
            <a:endParaRPr lang="en-US"/>
          </a:p>
        </p:txBody>
      </p:sp>
    </p:spTree>
    <p:extLst>
      <p:ext uri="{BB962C8B-B14F-4D97-AF65-F5344CB8AC3E}">
        <p14:creationId xmlns:p14="http://schemas.microsoft.com/office/powerpoint/2010/main" val="16070664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F7EC-F933-2644-8240-55196577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7E61B-E453-D5FD-B124-5795A98F7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113CE-D4AF-AE8C-5B3A-4353B3B5E8E3}"/>
              </a:ext>
            </a:extLst>
          </p:cNvPr>
          <p:cNvSpPr>
            <a:spLocks noGrp="1"/>
          </p:cNvSpPr>
          <p:nvPr>
            <p:ph type="dt" sz="half" idx="10"/>
          </p:nvPr>
        </p:nvSpPr>
        <p:spPr/>
        <p:txBody>
          <a:bodyPr/>
          <a:lstStyle/>
          <a:p>
            <a:fld id="{AE241F01-566C-964E-9288-3F9A365DE1E0}" type="datetime1">
              <a:rPr lang="en-US" smtClean="0"/>
              <a:t>8/29/2023</a:t>
            </a:fld>
            <a:endParaRPr lang="en-US"/>
          </a:p>
        </p:txBody>
      </p:sp>
      <p:sp>
        <p:nvSpPr>
          <p:cNvPr id="5" name="Footer Placeholder 4">
            <a:extLst>
              <a:ext uri="{FF2B5EF4-FFF2-40B4-BE49-F238E27FC236}">
                <a16:creationId xmlns:a16="http://schemas.microsoft.com/office/drawing/2014/main" id="{6FCC12AE-30E3-E58B-9A7E-EDE19115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7DDD-9A96-46E3-20EA-3594D23CF14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192834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AS - Titl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D6A3-53F9-5AA7-7099-CFD8CF29E43C}"/>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798304"/>
            <a:ext cx="8082481" cy="923330"/>
          </a:xfrm>
          <a:prstGeom prst="rect">
            <a:avLst/>
          </a:prstGeom>
        </p:spPr>
        <p:txBody>
          <a:bodyPr vert="horz" wrap="square" lIns="0" tIns="0" rIns="0" bIns="182880" rtlCol="0" anchor="t" anchorCtr="0">
            <a:spAutoFit/>
          </a:bodyPr>
          <a:lstStyle>
            <a:lvl1pPr>
              <a:lnSpc>
                <a:spcPct val="100000"/>
              </a:lnSpc>
              <a:spcBef>
                <a:spcPts val="400"/>
              </a:spcBef>
              <a:defRPr sz="4800">
                <a:solidFill>
                  <a:schemeClr val="bg1"/>
                </a:solidFill>
              </a:defRPr>
            </a:lvl1pPr>
          </a:lstStyle>
          <a:p>
            <a:r>
              <a:rPr lang="en-US"/>
              <a:t>Click to Add Slideshow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1792914"/>
            <a:ext cx="8082481" cy="615553"/>
          </a:xfrm>
        </p:spPr>
        <p:txBody>
          <a:bodyPr wrap="square">
            <a:noAutofit/>
          </a:bodyPr>
          <a:lstStyle>
            <a:lvl1pPr marL="0" indent="0">
              <a:lnSpc>
                <a:spcPct val="100000"/>
              </a:lnSpc>
              <a:spcBef>
                <a:spcPts val="400"/>
              </a:spcBef>
              <a:buNone/>
              <a:defRPr sz="3200">
                <a:solidFill>
                  <a:schemeClr val="accent3"/>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Slideshow Subtitle</a:t>
            </a:r>
          </a:p>
        </p:txBody>
      </p:sp>
      <p:sp>
        <p:nvSpPr>
          <p:cNvPr id="16" name="Text Placeholder 15">
            <a:extLst>
              <a:ext uri="{FF2B5EF4-FFF2-40B4-BE49-F238E27FC236}">
                <a16:creationId xmlns:a16="http://schemas.microsoft.com/office/drawing/2014/main" id="{30273A50-3E84-0E24-0D4A-64F939D590FA}"/>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Presenter Info</a:t>
            </a:r>
          </a:p>
        </p:txBody>
      </p:sp>
      <p:sp>
        <p:nvSpPr>
          <p:cNvPr id="2" name="TextBox 4">
            <a:extLst>
              <a:ext uri="{FF2B5EF4-FFF2-40B4-BE49-F238E27FC236}">
                <a16:creationId xmlns:a16="http://schemas.microsoft.com/office/drawing/2014/main" id="{B30C0FC0-2C2C-10CE-0594-84811DEFE33B}"/>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8293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accent5">
                    <a:lumMod val="40000"/>
                    <a:lumOff val="60000"/>
                  </a:schemeClr>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Section Subtitle</a:t>
            </a:r>
          </a:p>
        </p:txBody>
      </p:sp>
      <p:sp>
        <p:nvSpPr>
          <p:cNvPr id="2" name="TextBox 4">
            <a:extLst>
              <a:ext uri="{FF2B5EF4-FFF2-40B4-BE49-F238E27FC236}">
                <a16:creationId xmlns:a16="http://schemas.microsoft.com/office/drawing/2014/main" id="{D4FEAADD-6A43-A3AD-C613-62CE351F3456}"/>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lumMod val="20000"/>
                    <a:lumOff val="80000"/>
                  </a:schemeClr>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3" name="Picture 6">
            <a:extLst>
              <a:ext uri="{FF2B5EF4-FFF2-40B4-BE49-F238E27FC236}">
                <a16:creationId xmlns:a16="http://schemas.microsoft.com/office/drawing/2014/main" id="{D65EAAE1-A5CA-D245-874C-7FB6F8D56F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8857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755928"/>
            <a:ext cx="10515600" cy="517064"/>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25939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70459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S - Section">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2505670"/>
            <a:ext cx="8082481" cy="923330"/>
          </a:xfrm>
          <a:prstGeom prst="rect">
            <a:avLst/>
          </a:prstGeom>
        </p:spPr>
        <p:txBody>
          <a:bodyPr vert="horz" wrap="square" lIns="0" tIns="0" rIns="0" bIns="182880" rtlCol="0" anchor="b" anchorCtr="0">
            <a:spAutoFit/>
          </a:bodyPr>
          <a:lstStyle>
            <a:lvl1pPr>
              <a:lnSpc>
                <a:spcPct val="100000"/>
              </a:lnSpc>
              <a:spcBef>
                <a:spcPts val="400"/>
              </a:spcBef>
              <a:defRPr sz="4800">
                <a:solidFill>
                  <a:schemeClr val="bg1"/>
                </a:solidFill>
              </a:defRPr>
            </a:lvl1pPr>
          </a:lstStyle>
          <a:p>
            <a:r>
              <a:rPr lang="en-US"/>
              <a:t>Click to Add Section Title</a:t>
            </a:r>
          </a:p>
        </p:txBody>
      </p:sp>
      <p:sp>
        <p:nvSpPr>
          <p:cNvPr id="14" name="Text Placeholder 13">
            <a:extLst>
              <a:ext uri="{FF2B5EF4-FFF2-40B4-BE49-F238E27FC236}">
                <a16:creationId xmlns:a16="http://schemas.microsoft.com/office/drawing/2014/main" id="{2A390F57-72E5-BAC5-624C-175BE96B8516}"/>
              </a:ext>
            </a:extLst>
          </p:cNvPr>
          <p:cNvSpPr>
            <a:spLocks noGrp="1"/>
          </p:cNvSpPr>
          <p:nvPr>
            <p:ph type="body" sz="quarter" idx="10" hasCustomPrompt="1"/>
          </p:nvPr>
        </p:nvSpPr>
        <p:spPr>
          <a:xfrm>
            <a:off x="834955" y="3561836"/>
            <a:ext cx="8082481" cy="615553"/>
          </a:xfrm>
        </p:spPr>
        <p:txBody>
          <a:bodyPr wrap="square" anchor="t" anchorCtr="0">
            <a:noAutofit/>
          </a:bodyPr>
          <a:lstStyle>
            <a:lvl1pPr marL="0" indent="0">
              <a:lnSpc>
                <a:spcPct val="100000"/>
              </a:lnSpc>
              <a:spcBef>
                <a:spcPts val="400"/>
              </a:spcBef>
              <a:buNone/>
              <a:defRPr sz="3200">
                <a:solidFill>
                  <a:schemeClr val="accent5">
                    <a:lumMod val="40000"/>
                    <a:lumOff val="60000"/>
                  </a:schemeClr>
                </a:solidFill>
              </a:defRPr>
            </a:lvl1pPr>
            <a:lvl2pPr marL="243852" indent="0">
              <a:buNone/>
              <a:defRPr>
                <a:solidFill>
                  <a:schemeClr val="accent3"/>
                </a:solidFill>
              </a:defRPr>
            </a:lvl2pPr>
            <a:lvl3pPr marL="487704" indent="0">
              <a:buNone/>
              <a:defRPr>
                <a:solidFill>
                  <a:schemeClr val="accent3"/>
                </a:solidFill>
              </a:defRPr>
            </a:lvl3pPr>
            <a:lvl4pPr marL="1371669" indent="0">
              <a:buNone/>
              <a:defRPr>
                <a:solidFill>
                  <a:schemeClr val="accent3"/>
                </a:solidFill>
              </a:defRPr>
            </a:lvl4pPr>
            <a:lvl5pPr marL="1828891" indent="0">
              <a:buNone/>
              <a:defRPr>
                <a:solidFill>
                  <a:schemeClr val="accent3"/>
                </a:solidFill>
              </a:defRPr>
            </a:lvl5pPr>
          </a:lstStyle>
          <a:p>
            <a:pPr lvl="0"/>
            <a:r>
              <a:rPr lang="en-US"/>
              <a:t>Click to Add Section Subtitle</a:t>
            </a:r>
          </a:p>
        </p:txBody>
      </p:sp>
      <p:sp>
        <p:nvSpPr>
          <p:cNvPr id="2" name="TextBox 4">
            <a:extLst>
              <a:ext uri="{FF2B5EF4-FFF2-40B4-BE49-F238E27FC236}">
                <a16:creationId xmlns:a16="http://schemas.microsoft.com/office/drawing/2014/main" id="{BBE5A171-53B6-5D64-1680-262B90DACFE5}"/>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lumMod val="20000"/>
                    <a:lumOff val="80000"/>
                  </a:schemeClr>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3" name="Picture 6">
            <a:extLst>
              <a:ext uri="{FF2B5EF4-FFF2-40B4-BE49-F238E27FC236}">
                <a16:creationId xmlns:a16="http://schemas.microsoft.com/office/drawing/2014/main" id="{27780B26-6E86-E2AF-35C7-7B8BF24892A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17439" y="6344362"/>
            <a:ext cx="741875" cy="307948"/>
          </a:xfrm>
          <a:prstGeom prst="rect">
            <a:avLst/>
          </a:prstGeom>
        </p:spPr>
      </p:pic>
    </p:spTree>
    <p:custDataLst>
      <p:tags r:id="rId1"/>
    </p:custDataLst>
    <p:extLst>
      <p:ext uri="{BB962C8B-B14F-4D97-AF65-F5344CB8AC3E}">
        <p14:creationId xmlns:p14="http://schemas.microsoft.com/office/powerpoint/2010/main" val="323212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2068225"/>
            <a:ext cx="10515600" cy="3828157"/>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accent1"/>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702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2068226"/>
            <a:ext cx="5161231" cy="3828156"/>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2068226"/>
            <a:ext cx="5161232" cy="3828156"/>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88336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8967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
        <p:nvSpPr>
          <p:cNvPr id="4" name="Text Placeholder 4">
            <a:extLst>
              <a:ext uri="{FF2B5EF4-FFF2-40B4-BE49-F238E27FC236}">
                <a16:creationId xmlns:a16="http://schemas.microsoft.com/office/drawing/2014/main" id="{F15E6FB2-C498-7DB4-4DF1-587F885631D5}"/>
              </a:ext>
            </a:extLst>
          </p:cNvPr>
          <p:cNvSpPr>
            <a:spLocks noGrp="1"/>
          </p:cNvSpPr>
          <p:nvPr>
            <p:ph type="body" sz="quarter" idx="11" hasCustomPrompt="1"/>
          </p:nvPr>
        </p:nvSpPr>
        <p:spPr>
          <a:xfrm>
            <a:off x="838200" y="2768821"/>
            <a:ext cx="3336233" cy="1034386"/>
          </a:xfrm>
          <a:prstGeom prst="rect">
            <a:avLst/>
          </a:prstGeom>
        </p:spPr>
        <p:txBody>
          <a:bodyPr vert="horz" wrap="square" lIns="0" tIns="0" rIns="0" bIns="0" rtlCol="0" anchor="b" anchorCtr="0">
            <a:spAutoFit/>
          </a:bodyPr>
          <a:lstStyle>
            <a:lvl1pPr>
              <a:defRPr lang="en-US" sz="3734" b="1" i="0" dirty="0">
                <a:solidFill>
                  <a:schemeClr val="accent5"/>
                </a:solidFill>
                <a:latin typeface="Anova Bold" panose="020B0503020203020204" pitchFamily="34" charset="0"/>
                <a:ea typeface="+mj-ea"/>
                <a:cs typeface="+mj-cs"/>
              </a:defRPr>
            </a:lvl1pPr>
          </a:lstStyle>
          <a:p>
            <a:pPr marL="0" lvl="0">
              <a:lnSpc>
                <a:spcPct val="90000"/>
              </a:lnSpc>
              <a:spcBef>
                <a:spcPct val="0"/>
              </a:spcBef>
              <a:buNone/>
            </a:pPr>
            <a:r>
              <a:rPr lang="en-US"/>
              <a:t>Click to Add Slide Title</a:t>
            </a:r>
          </a:p>
        </p:txBody>
      </p:sp>
    </p:spTree>
    <p:custDataLst>
      <p:tags r:id="rId1"/>
    </p:custDataLst>
    <p:extLst>
      <p:ext uri="{BB962C8B-B14F-4D97-AF65-F5344CB8AC3E}">
        <p14:creationId xmlns:p14="http://schemas.microsoft.com/office/powerpoint/2010/main" val="8781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3070674"/>
            <a:ext cx="8708755" cy="923330"/>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2F6DB731-09D4-08B5-8614-68F3501B51F7}"/>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a website or email</a:t>
            </a:r>
          </a:p>
        </p:txBody>
      </p:sp>
      <p:sp>
        <p:nvSpPr>
          <p:cNvPr id="3" name="TextBox 4">
            <a:extLst>
              <a:ext uri="{FF2B5EF4-FFF2-40B4-BE49-F238E27FC236}">
                <a16:creationId xmlns:a16="http://schemas.microsoft.com/office/drawing/2014/main" id="{F763AC1A-EE13-FF0B-9CAB-4F6421B970D6}"/>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1921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AS - 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14DE9-CDD2-3C22-E128-264FF9EB0EA3}"/>
              </a:ext>
            </a:extLst>
          </p:cNvPr>
          <p:cNvSpPr/>
          <p:nvPr userDrawn="1"/>
        </p:nvSpPr>
        <p:spPr>
          <a:xfrm>
            <a:off x="227584" y="-1"/>
            <a:ext cx="666496" cy="1945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0" i="0">
              <a:latin typeface="Anova" panose="020B0503020203020204" pitchFamily="34" charset="0"/>
            </a:endParaRPr>
          </a:p>
        </p:txBody>
      </p:sp>
    </p:spTree>
    <p:custDataLst>
      <p:tags r:id="rId1"/>
    </p:custDataLst>
    <p:extLst>
      <p:ext uri="{BB962C8B-B14F-4D97-AF65-F5344CB8AC3E}">
        <p14:creationId xmlns:p14="http://schemas.microsoft.com/office/powerpoint/2010/main" val="394264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S - Video Only">
    <p:bg>
      <p:bgPr>
        <a:solidFill>
          <a:schemeClr val="tx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814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F7EC-F933-2644-8240-551965779E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7E61B-E453-D5FD-B124-5795A98F7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4113CE-D4AF-AE8C-5B3A-4353B3B5E8E3}"/>
              </a:ext>
            </a:extLst>
          </p:cNvPr>
          <p:cNvSpPr>
            <a:spLocks noGrp="1"/>
          </p:cNvSpPr>
          <p:nvPr>
            <p:ph type="dt" sz="half" idx="10"/>
          </p:nvPr>
        </p:nvSpPr>
        <p:spPr/>
        <p:txBody>
          <a:bodyPr/>
          <a:lstStyle/>
          <a:p>
            <a:fld id="{AE241F01-566C-964E-9288-3F9A365DE1E0}" type="datetime1">
              <a:rPr lang="en-US" smtClean="0"/>
              <a:t>8/29/2023</a:t>
            </a:fld>
            <a:endParaRPr lang="en-US"/>
          </a:p>
        </p:txBody>
      </p:sp>
      <p:sp>
        <p:nvSpPr>
          <p:cNvPr id="5" name="Footer Placeholder 4">
            <a:extLst>
              <a:ext uri="{FF2B5EF4-FFF2-40B4-BE49-F238E27FC236}">
                <a16:creationId xmlns:a16="http://schemas.microsoft.com/office/drawing/2014/main" id="{6FCC12AE-30E3-E58B-9A7E-EDE191155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37DDD-9A96-46E3-20EA-3594D23CF14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463977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AFBD-BFC3-1BF1-160D-CF3F6C8DC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DE1AAA-3D00-0564-3723-5DB3B1EF0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51F4E-941D-C557-FEBC-08C37A43517A}"/>
              </a:ext>
            </a:extLst>
          </p:cNvPr>
          <p:cNvSpPr>
            <a:spLocks noGrp="1"/>
          </p:cNvSpPr>
          <p:nvPr>
            <p:ph type="dt" sz="half" idx="10"/>
          </p:nvPr>
        </p:nvSpPr>
        <p:spPr/>
        <p:txBody>
          <a:bodyPr/>
          <a:lstStyle/>
          <a:p>
            <a:fld id="{4F492904-33A6-F243-B525-ACF27F119DE5}" type="datetime1">
              <a:rPr lang="en-US" smtClean="0"/>
              <a:t>8/29/2023</a:t>
            </a:fld>
            <a:endParaRPr lang="en-US"/>
          </a:p>
        </p:txBody>
      </p:sp>
      <p:sp>
        <p:nvSpPr>
          <p:cNvPr id="5" name="Footer Placeholder 4">
            <a:extLst>
              <a:ext uri="{FF2B5EF4-FFF2-40B4-BE49-F238E27FC236}">
                <a16:creationId xmlns:a16="http://schemas.microsoft.com/office/drawing/2014/main" id="{07BAFC45-0F97-79E5-9590-B56E71573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8452A-488F-C62B-83EB-0B074C101A9A}"/>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894849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6131D-1FA8-C1C4-A2D1-1613903F01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E2805-B174-FB6D-ECD7-BC9830038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C6C626-65F2-11F7-4D96-7F7DDAC8AE11}"/>
              </a:ext>
            </a:extLst>
          </p:cNvPr>
          <p:cNvSpPr>
            <a:spLocks noGrp="1"/>
          </p:cNvSpPr>
          <p:nvPr>
            <p:ph type="dt" sz="half" idx="10"/>
          </p:nvPr>
        </p:nvSpPr>
        <p:spPr/>
        <p:txBody>
          <a:bodyPr/>
          <a:lstStyle/>
          <a:p>
            <a:fld id="{3A7ABD86-FC04-6444-B72A-D4C7102C88DD}" type="datetime1">
              <a:rPr lang="en-US" smtClean="0"/>
              <a:t>8/29/2023</a:t>
            </a:fld>
            <a:endParaRPr lang="en-US"/>
          </a:p>
        </p:txBody>
      </p:sp>
      <p:sp>
        <p:nvSpPr>
          <p:cNvPr id="5" name="Footer Placeholder 4">
            <a:extLst>
              <a:ext uri="{FF2B5EF4-FFF2-40B4-BE49-F238E27FC236}">
                <a16:creationId xmlns:a16="http://schemas.microsoft.com/office/drawing/2014/main" id="{8132AB8B-B6F5-2A0E-9B35-1B8600367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0FB0F-7A8D-BF0A-A140-C61F626C20E8}"/>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26711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S - Title Only">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6F060396-EEE3-A20F-EF3B-666AF65526C8}"/>
              </a:ext>
            </a:extLst>
          </p:cNvPr>
          <p:cNvSpPr>
            <a:spLocks noGrp="1"/>
          </p:cNvSpPr>
          <p:nvPr>
            <p:ph type="title" hasCustomPrompt="1"/>
          </p:nvPr>
        </p:nvSpPr>
        <p:spPr>
          <a:xfrm>
            <a:off x="838200" y="755928"/>
            <a:ext cx="10515600" cy="517064"/>
          </a:xfrm>
          <a:prstGeom prst="rect">
            <a:avLst/>
          </a:prstGeom>
        </p:spPr>
        <p:txBody>
          <a:bodyPr vert="horz"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120842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2F1C-03FE-09EC-9CCE-45BA40C49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2F68A-A3A4-345B-9B28-3C04816AD9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9A0C8F-DC75-99C4-591F-61666A8AE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0B9914-C766-8CB0-0138-12008CBE012E}"/>
              </a:ext>
            </a:extLst>
          </p:cNvPr>
          <p:cNvSpPr>
            <a:spLocks noGrp="1"/>
          </p:cNvSpPr>
          <p:nvPr>
            <p:ph type="dt" sz="half" idx="10"/>
          </p:nvPr>
        </p:nvSpPr>
        <p:spPr/>
        <p:txBody>
          <a:bodyPr/>
          <a:lstStyle/>
          <a:p>
            <a:fld id="{EE9D1DDA-AF99-7448-9917-14E9BB1CCA5F}" type="datetime1">
              <a:rPr lang="en-US" smtClean="0"/>
              <a:t>8/29/2023</a:t>
            </a:fld>
            <a:endParaRPr lang="en-US"/>
          </a:p>
        </p:txBody>
      </p:sp>
      <p:sp>
        <p:nvSpPr>
          <p:cNvPr id="6" name="Footer Placeholder 5">
            <a:extLst>
              <a:ext uri="{FF2B5EF4-FFF2-40B4-BE49-F238E27FC236}">
                <a16:creationId xmlns:a16="http://schemas.microsoft.com/office/drawing/2014/main" id="{01285CCF-9D74-50CE-BA5C-1C9DA25500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596A6-A24D-72D3-65DE-CE1F8D9A1906}"/>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922821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5F54-193E-3221-CF3C-B2321FC23E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A954B0-4FDA-1D88-4265-302294A61D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516D60-AAAA-B714-FC00-470D96180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36677E-3692-B24A-5483-5CA126A68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47FB62-36C1-F1F5-F515-BAF53B0B04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083B9B-C234-DA6D-51FA-3FF6B9D3FD1B}"/>
              </a:ext>
            </a:extLst>
          </p:cNvPr>
          <p:cNvSpPr>
            <a:spLocks noGrp="1"/>
          </p:cNvSpPr>
          <p:nvPr>
            <p:ph type="dt" sz="half" idx="10"/>
          </p:nvPr>
        </p:nvSpPr>
        <p:spPr/>
        <p:txBody>
          <a:bodyPr/>
          <a:lstStyle/>
          <a:p>
            <a:fld id="{C423D257-4C78-B044-9CAD-9D8CC1AAC4F4}" type="datetime1">
              <a:rPr lang="en-US" smtClean="0"/>
              <a:t>8/29/2023</a:t>
            </a:fld>
            <a:endParaRPr lang="en-US"/>
          </a:p>
        </p:txBody>
      </p:sp>
      <p:sp>
        <p:nvSpPr>
          <p:cNvPr id="8" name="Footer Placeholder 7">
            <a:extLst>
              <a:ext uri="{FF2B5EF4-FFF2-40B4-BE49-F238E27FC236}">
                <a16:creationId xmlns:a16="http://schemas.microsoft.com/office/drawing/2014/main" id="{B6FE05B0-D7A0-AD7D-243C-F842B9359F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2ABD0-B4C4-D32A-A8BD-CFF3AE7DA506}"/>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236928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7D1F-8659-5A34-74AE-3AC4280B0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0AC288-20BB-0343-3409-D6858D538C46}"/>
              </a:ext>
            </a:extLst>
          </p:cNvPr>
          <p:cNvSpPr>
            <a:spLocks noGrp="1"/>
          </p:cNvSpPr>
          <p:nvPr>
            <p:ph type="dt" sz="half" idx="10"/>
          </p:nvPr>
        </p:nvSpPr>
        <p:spPr/>
        <p:txBody>
          <a:bodyPr/>
          <a:lstStyle/>
          <a:p>
            <a:fld id="{BF3BF922-0B50-FC45-BA5B-1822970C94EB}" type="datetime1">
              <a:rPr lang="en-US" smtClean="0"/>
              <a:t>8/29/2023</a:t>
            </a:fld>
            <a:endParaRPr lang="en-US"/>
          </a:p>
        </p:txBody>
      </p:sp>
      <p:sp>
        <p:nvSpPr>
          <p:cNvPr id="4" name="Footer Placeholder 3">
            <a:extLst>
              <a:ext uri="{FF2B5EF4-FFF2-40B4-BE49-F238E27FC236}">
                <a16:creationId xmlns:a16="http://schemas.microsoft.com/office/drawing/2014/main" id="{5DBE0A59-04EC-C7EC-A582-F736F9C11D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D35FB0-440C-D99D-A2D0-F21569396AC4}"/>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523101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23368-5138-331A-062B-225DB4EFCE8E}"/>
              </a:ext>
            </a:extLst>
          </p:cNvPr>
          <p:cNvSpPr>
            <a:spLocks noGrp="1"/>
          </p:cNvSpPr>
          <p:nvPr>
            <p:ph type="dt" sz="half" idx="10"/>
          </p:nvPr>
        </p:nvSpPr>
        <p:spPr/>
        <p:txBody>
          <a:bodyPr/>
          <a:lstStyle/>
          <a:p>
            <a:fld id="{8FC4F059-838F-8C40-9A05-86AE8FF992C5}" type="datetime1">
              <a:rPr lang="en-US" smtClean="0"/>
              <a:t>8/29/2023</a:t>
            </a:fld>
            <a:endParaRPr lang="en-US"/>
          </a:p>
        </p:txBody>
      </p:sp>
      <p:sp>
        <p:nvSpPr>
          <p:cNvPr id="3" name="Footer Placeholder 2">
            <a:extLst>
              <a:ext uri="{FF2B5EF4-FFF2-40B4-BE49-F238E27FC236}">
                <a16:creationId xmlns:a16="http://schemas.microsoft.com/office/drawing/2014/main" id="{C92F6A21-0614-FCFF-E84D-069D148EB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1E215C-F10C-FBDA-DBD2-4A82B30CD6D0}"/>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4079873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E3ADB-5FC4-1B9E-A8D9-06B601AC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34563D-03F1-47D7-FE7C-961BDDDD7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094D2F-0A73-7E22-DD31-5248FB74E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D3A37-EE1A-85DA-C5F4-EDE7F3F05009}"/>
              </a:ext>
            </a:extLst>
          </p:cNvPr>
          <p:cNvSpPr>
            <a:spLocks noGrp="1"/>
          </p:cNvSpPr>
          <p:nvPr>
            <p:ph type="dt" sz="half" idx="10"/>
          </p:nvPr>
        </p:nvSpPr>
        <p:spPr/>
        <p:txBody>
          <a:bodyPr/>
          <a:lstStyle/>
          <a:p>
            <a:fld id="{C0ED8BB7-8D29-CC47-B5A2-3595B849F9BB}" type="datetime1">
              <a:rPr lang="en-US" smtClean="0"/>
              <a:t>8/29/2023</a:t>
            </a:fld>
            <a:endParaRPr lang="en-US"/>
          </a:p>
        </p:txBody>
      </p:sp>
      <p:sp>
        <p:nvSpPr>
          <p:cNvPr id="6" name="Footer Placeholder 5">
            <a:extLst>
              <a:ext uri="{FF2B5EF4-FFF2-40B4-BE49-F238E27FC236}">
                <a16:creationId xmlns:a16="http://schemas.microsoft.com/office/drawing/2014/main" id="{D82A4C09-BB35-A209-A744-14E0BE2C6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B70A53-2EB0-E85D-A7DD-426329E515E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468444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8E79-0B1B-BEF2-E7AC-44478AC389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ECB35A-D3E7-0117-09C5-731F2DE669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0380C1-19CD-DC2C-BDF9-F6D3899576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A52ED-E542-55F2-1304-E7CD5BE77681}"/>
              </a:ext>
            </a:extLst>
          </p:cNvPr>
          <p:cNvSpPr>
            <a:spLocks noGrp="1"/>
          </p:cNvSpPr>
          <p:nvPr>
            <p:ph type="dt" sz="half" idx="10"/>
          </p:nvPr>
        </p:nvSpPr>
        <p:spPr/>
        <p:txBody>
          <a:bodyPr/>
          <a:lstStyle/>
          <a:p>
            <a:fld id="{B6288911-4FCE-314F-AD75-7834F9D09736}" type="datetime1">
              <a:rPr lang="en-US" smtClean="0"/>
              <a:t>8/29/2023</a:t>
            </a:fld>
            <a:endParaRPr lang="en-US"/>
          </a:p>
        </p:txBody>
      </p:sp>
      <p:sp>
        <p:nvSpPr>
          <p:cNvPr id="6" name="Footer Placeholder 5">
            <a:extLst>
              <a:ext uri="{FF2B5EF4-FFF2-40B4-BE49-F238E27FC236}">
                <a16:creationId xmlns:a16="http://schemas.microsoft.com/office/drawing/2014/main" id="{50AA5B7E-FCFE-02AE-6254-D3963FC68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984F71-C8B0-EB05-CD0A-7B5E3CE0FBF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318477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8C14-6B7B-C6A8-6073-2589E7EC5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55D28-A0BF-68B9-516C-CBAFC8A669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9E652-8BD0-1E6A-5508-6F3DF1EBAADE}"/>
              </a:ext>
            </a:extLst>
          </p:cNvPr>
          <p:cNvSpPr>
            <a:spLocks noGrp="1"/>
          </p:cNvSpPr>
          <p:nvPr>
            <p:ph type="dt" sz="half" idx="10"/>
          </p:nvPr>
        </p:nvSpPr>
        <p:spPr/>
        <p:txBody>
          <a:bodyPr/>
          <a:lstStyle/>
          <a:p>
            <a:fld id="{A84A609D-E578-E948-91FA-BEBFE4B7539F}" type="datetime1">
              <a:rPr lang="en-US" smtClean="0"/>
              <a:t>8/29/2023</a:t>
            </a:fld>
            <a:endParaRPr lang="en-US"/>
          </a:p>
        </p:txBody>
      </p:sp>
      <p:sp>
        <p:nvSpPr>
          <p:cNvPr id="5" name="Footer Placeholder 4">
            <a:extLst>
              <a:ext uri="{FF2B5EF4-FFF2-40B4-BE49-F238E27FC236}">
                <a16:creationId xmlns:a16="http://schemas.microsoft.com/office/drawing/2014/main" id="{004898E9-B257-95C1-C2C5-72F568CE0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215AEA-34AC-7919-E449-AC4619D3652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2747504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FD325-C59C-9C0C-B8A5-DE0B26357B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724D1E-8C06-AEC5-D5E1-D7469F0040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E655A-E99D-923B-A445-061F6B0DEFDF}"/>
              </a:ext>
            </a:extLst>
          </p:cNvPr>
          <p:cNvSpPr>
            <a:spLocks noGrp="1"/>
          </p:cNvSpPr>
          <p:nvPr>
            <p:ph type="dt" sz="half" idx="10"/>
          </p:nvPr>
        </p:nvSpPr>
        <p:spPr/>
        <p:txBody>
          <a:bodyPr/>
          <a:lstStyle/>
          <a:p>
            <a:fld id="{263D85C9-2916-1542-9F4A-21A04E878DA1}" type="datetime1">
              <a:rPr lang="en-US" smtClean="0"/>
              <a:t>8/29/2023</a:t>
            </a:fld>
            <a:endParaRPr lang="en-US"/>
          </a:p>
        </p:txBody>
      </p:sp>
      <p:sp>
        <p:nvSpPr>
          <p:cNvPr id="5" name="Footer Placeholder 4">
            <a:extLst>
              <a:ext uri="{FF2B5EF4-FFF2-40B4-BE49-F238E27FC236}">
                <a16:creationId xmlns:a16="http://schemas.microsoft.com/office/drawing/2014/main" id="{0BE22C86-9FE0-8FC8-1B54-3413E0B29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9B262-F47A-9941-59B5-AA2047881C5C}"/>
              </a:ext>
            </a:extLst>
          </p:cNvPr>
          <p:cNvSpPr>
            <a:spLocks noGrp="1"/>
          </p:cNvSpPr>
          <p:nvPr>
            <p:ph type="sldNum" sz="quarter" idx="12"/>
          </p:nvPr>
        </p:nvSpPr>
        <p:spPr/>
        <p:txBody>
          <a:bodyPr/>
          <a:lstStyle/>
          <a:p>
            <a:fld id="{8C076474-85B3-3349-9296-D90B2BF12830}" type="slidenum">
              <a:rPr lang="en-US" smtClean="0"/>
              <a:t>‹#›</a:t>
            </a:fld>
            <a:endParaRPr lang="en-US"/>
          </a:p>
        </p:txBody>
      </p:sp>
    </p:spTree>
    <p:extLst>
      <p:ext uri="{BB962C8B-B14F-4D97-AF65-F5344CB8AC3E}">
        <p14:creationId xmlns:p14="http://schemas.microsoft.com/office/powerpoint/2010/main" val="145646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S -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a:solidFill>
                  <a:schemeClr val="accent5"/>
                </a:solidFill>
              </a:defRPr>
            </a:lvl1pPr>
          </a:lstStyle>
          <a:p>
            <a:r>
              <a:rPr lang="en-US"/>
              <a:t>Click to Add Slide Title</a:t>
            </a:r>
          </a:p>
        </p:txBody>
      </p:sp>
      <p:sp>
        <p:nvSpPr>
          <p:cNvPr id="5" name="Text Placeholder 4">
            <a:extLst>
              <a:ext uri="{FF2B5EF4-FFF2-40B4-BE49-F238E27FC236}">
                <a16:creationId xmlns:a16="http://schemas.microsoft.com/office/drawing/2014/main" id="{0040EF35-062A-4CF7-B99A-D6EF688F370B}"/>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345338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S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4" name="Text Placeholder 2">
            <a:extLst>
              <a:ext uri="{FF2B5EF4-FFF2-40B4-BE49-F238E27FC236}">
                <a16:creationId xmlns:a16="http://schemas.microsoft.com/office/drawing/2014/main" id="{94E85CBA-188F-58DF-65B2-BD90C57AB500}"/>
              </a:ext>
            </a:extLst>
          </p:cNvPr>
          <p:cNvSpPr>
            <a:spLocks noGrp="1"/>
          </p:cNvSpPr>
          <p:nvPr>
            <p:ph idx="1"/>
          </p:nvPr>
        </p:nvSpPr>
        <p:spPr>
          <a:xfrm>
            <a:off x="838200" y="2068225"/>
            <a:ext cx="10515600" cy="4108739"/>
          </a:xfrm>
          <a:prstGeom prst="rect">
            <a:avLst/>
          </a:prstGeom>
        </p:spPr>
        <p:txBody>
          <a:bodyPr vert="horz" lIns="0" tIns="0" rIns="0" bIns="0" rtlCol="0">
            <a:normAutofit/>
          </a:bodyPr>
          <a:lstStyle>
            <a:lvl1pPr>
              <a:defRPr sz="2400"/>
            </a:lvl1pPr>
            <a:lvl2pPr>
              <a:defRPr sz="1867"/>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9A71ABFD-7D9E-8B81-8F10-AD3B259CD532}"/>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252916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S -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solidFill>
                  <a:schemeClr val="accent5"/>
                </a:solidFill>
              </a:defRPr>
            </a:lvl1pPr>
          </a:lstStyle>
          <a:p>
            <a:r>
              <a:rPr lang="en-US"/>
              <a:t>Click to Add Slide Title</a:t>
            </a:r>
          </a:p>
        </p:txBody>
      </p:sp>
      <p:sp>
        <p:nvSpPr>
          <p:cNvPr id="5" name="Text Placeholder 2">
            <a:extLst>
              <a:ext uri="{FF2B5EF4-FFF2-40B4-BE49-F238E27FC236}">
                <a16:creationId xmlns:a16="http://schemas.microsoft.com/office/drawing/2014/main" id="{B37A3D09-8DDB-0D78-49A3-63D553286BAA}"/>
              </a:ext>
            </a:extLst>
          </p:cNvPr>
          <p:cNvSpPr>
            <a:spLocks noGrp="1"/>
          </p:cNvSpPr>
          <p:nvPr>
            <p:ph idx="1"/>
          </p:nvPr>
        </p:nvSpPr>
        <p:spPr>
          <a:xfrm>
            <a:off x="838199" y="2068226"/>
            <a:ext cx="5161231" cy="4108737"/>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7" name="Text Placeholder 2">
            <a:extLst>
              <a:ext uri="{FF2B5EF4-FFF2-40B4-BE49-F238E27FC236}">
                <a16:creationId xmlns:a16="http://schemas.microsoft.com/office/drawing/2014/main" id="{9EB0C531-8D77-DB91-D733-89B75593C437}"/>
              </a:ext>
            </a:extLst>
          </p:cNvPr>
          <p:cNvSpPr>
            <a:spLocks noGrp="1"/>
          </p:cNvSpPr>
          <p:nvPr>
            <p:ph idx="11"/>
          </p:nvPr>
        </p:nvSpPr>
        <p:spPr>
          <a:xfrm>
            <a:off x="6192571" y="2068226"/>
            <a:ext cx="5161232" cy="4108737"/>
          </a:xfrm>
          <a:prstGeom prst="rect">
            <a:avLst/>
          </a:prstGeom>
        </p:spPr>
        <p:txBody>
          <a:bodyPr vert="horz" lIns="0" tIns="0" rIns="0" bIns="0" rtlCol="0">
            <a:normAutofit/>
          </a:bodyPr>
          <a:lstStyle>
            <a:lvl1pPr>
              <a:defRPr sz="2400"/>
            </a:lvl1pPr>
            <a:lvl2pPr>
              <a:defRPr sz="1867">
                <a:latin typeface="+mn-lt"/>
              </a:defRPr>
            </a:lvl2pPr>
            <a:lvl3pPr>
              <a:defRPr sz="1600">
                <a:latin typeface="+mn-lt"/>
              </a:defRPr>
            </a:lvl3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528E5A1D-0F7C-C89E-926C-359A1E6C4B96}"/>
              </a:ext>
            </a:extLst>
          </p:cNvPr>
          <p:cNvSpPr>
            <a:spLocks noGrp="1"/>
          </p:cNvSpPr>
          <p:nvPr>
            <p:ph type="body" sz="quarter" idx="10" hasCustomPrompt="1"/>
          </p:nvPr>
        </p:nvSpPr>
        <p:spPr>
          <a:xfrm>
            <a:off x="838200" y="1365810"/>
            <a:ext cx="10515600" cy="366255"/>
          </a:xfrm>
          <a:prstGeom prst="rect">
            <a:avLst/>
          </a:prstGeom>
        </p:spPr>
        <p:txBody>
          <a:bodyPr anchor="t">
            <a:norm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Tree>
    <p:custDataLst>
      <p:tags r:id="rId1"/>
    </p:custDataLst>
    <p:extLst>
      <p:ext uri="{BB962C8B-B14F-4D97-AF65-F5344CB8AC3E}">
        <p14:creationId xmlns:p14="http://schemas.microsoft.com/office/powerpoint/2010/main" val="192188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S - Title Only Right">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B69-D114-4F04-8825-FD80DE780B3F}"/>
              </a:ext>
            </a:extLst>
          </p:cNvPr>
          <p:cNvSpPr>
            <a:spLocks noGrp="1"/>
          </p:cNvSpPr>
          <p:nvPr>
            <p:ph type="title" hasCustomPrompt="1"/>
          </p:nvPr>
        </p:nvSpPr>
        <p:spPr>
          <a:xfrm>
            <a:off x="838200" y="2911937"/>
            <a:ext cx="2952184" cy="1034129"/>
          </a:xfrm>
          <a:prstGeom prst="rect">
            <a:avLst/>
          </a:prstGeom>
        </p:spPr>
        <p:txBody>
          <a:bodyPr vert="horz" wrap="square" lIns="0" tIns="0" rIns="0" bIns="0" rtlCol="0" anchor="ctr">
            <a:spAutoFit/>
          </a:bodyPr>
          <a:lstStyle/>
          <a:p>
            <a:r>
              <a:rPr lang="en-US"/>
              <a:t>Click to Add Slide Title</a:t>
            </a:r>
          </a:p>
        </p:txBody>
      </p:sp>
    </p:spTree>
    <p:custDataLst>
      <p:tags r:id="rId1"/>
    </p:custDataLst>
    <p:extLst>
      <p:ext uri="{BB962C8B-B14F-4D97-AF65-F5344CB8AC3E}">
        <p14:creationId xmlns:p14="http://schemas.microsoft.com/office/powerpoint/2010/main" val="13777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S - Title &amp; Subtitle Right">
    <p:bg>
      <p:bgPr>
        <a:solidFill>
          <a:schemeClr val="bg1"/>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CB0DC36-25B4-46CA-542D-A6308DDA0A46}"/>
              </a:ext>
            </a:extLst>
          </p:cNvPr>
          <p:cNvSpPr>
            <a:spLocks noGrp="1"/>
          </p:cNvSpPr>
          <p:nvPr>
            <p:ph type="body" sz="quarter" idx="10" hasCustomPrompt="1"/>
          </p:nvPr>
        </p:nvSpPr>
        <p:spPr>
          <a:xfrm>
            <a:off x="838200" y="3947330"/>
            <a:ext cx="3336233" cy="366255"/>
          </a:xfrm>
          <a:prstGeom prst="rect">
            <a:avLst/>
          </a:prstGeom>
        </p:spPr>
        <p:txBody>
          <a:bodyPr wrap="square" anchor="t">
            <a:noAutofit/>
          </a:bodyPr>
          <a:lstStyle>
            <a:lvl1pPr marL="0" indent="0" algn="l">
              <a:buNone/>
              <a:defRPr>
                <a:solidFill>
                  <a:schemeClr val="bg2"/>
                </a:solidFill>
              </a:defRPr>
            </a:lvl1pPr>
            <a:lvl2pPr marL="243852" indent="0">
              <a:buNone/>
              <a:defRPr/>
            </a:lvl2pPr>
            <a:lvl3pPr marL="487704" indent="0">
              <a:buNone/>
              <a:defRPr/>
            </a:lvl3pPr>
            <a:lvl4pPr marL="1371669" indent="0">
              <a:buNone/>
              <a:defRPr/>
            </a:lvl4pPr>
            <a:lvl5pPr marL="1828891" indent="0">
              <a:buNone/>
              <a:defRPr/>
            </a:lvl5pPr>
          </a:lstStyle>
          <a:p>
            <a:pPr lvl="0"/>
            <a:r>
              <a:rPr lang="en-US"/>
              <a:t>Click to Add Subtitle</a:t>
            </a:r>
          </a:p>
        </p:txBody>
      </p:sp>
      <p:sp>
        <p:nvSpPr>
          <p:cNvPr id="4" name="Text Placeholder 4">
            <a:extLst>
              <a:ext uri="{FF2B5EF4-FFF2-40B4-BE49-F238E27FC236}">
                <a16:creationId xmlns:a16="http://schemas.microsoft.com/office/drawing/2014/main" id="{F15E6FB2-C498-7DB4-4DF1-587F885631D5}"/>
              </a:ext>
            </a:extLst>
          </p:cNvPr>
          <p:cNvSpPr>
            <a:spLocks noGrp="1"/>
          </p:cNvSpPr>
          <p:nvPr>
            <p:ph type="body" sz="quarter" idx="11" hasCustomPrompt="1"/>
          </p:nvPr>
        </p:nvSpPr>
        <p:spPr>
          <a:xfrm>
            <a:off x="838200" y="2768821"/>
            <a:ext cx="3336233" cy="1034386"/>
          </a:xfrm>
          <a:prstGeom prst="rect">
            <a:avLst/>
          </a:prstGeom>
        </p:spPr>
        <p:txBody>
          <a:bodyPr vert="horz" wrap="square" lIns="0" tIns="0" rIns="0" bIns="0" rtlCol="0" anchor="b" anchorCtr="0">
            <a:spAutoFit/>
          </a:bodyPr>
          <a:lstStyle>
            <a:lvl1pPr>
              <a:defRPr lang="en-US" sz="3734" b="1" i="0" dirty="0">
                <a:solidFill>
                  <a:schemeClr val="accent5"/>
                </a:solidFill>
                <a:latin typeface="Anova Bold" panose="020B0503020203020204" pitchFamily="34" charset="0"/>
                <a:ea typeface="+mj-ea"/>
                <a:cs typeface="+mj-cs"/>
              </a:defRPr>
            </a:lvl1pPr>
          </a:lstStyle>
          <a:p>
            <a:pPr marL="0" lvl="0">
              <a:lnSpc>
                <a:spcPct val="90000"/>
              </a:lnSpc>
              <a:spcBef>
                <a:spcPct val="0"/>
              </a:spcBef>
              <a:buNone/>
            </a:pPr>
            <a:r>
              <a:rPr lang="en-US"/>
              <a:t>Click to Add Slide Title</a:t>
            </a:r>
          </a:p>
        </p:txBody>
      </p:sp>
    </p:spTree>
    <p:custDataLst>
      <p:tags r:id="rId1"/>
    </p:custDataLst>
    <p:extLst>
      <p:ext uri="{BB962C8B-B14F-4D97-AF65-F5344CB8AC3E}">
        <p14:creationId xmlns:p14="http://schemas.microsoft.com/office/powerpoint/2010/main" val="95731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S - Closing">
    <p:bg>
      <p:bgPr>
        <a:solidFill>
          <a:schemeClr val="bg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B679E91-B2F1-7013-ED34-D7763B653081}"/>
              </a:ext>
            </a:extLst>
          </p:cNvPr>
          <p:cNvSpPr>
            <a:spLocks noGrp="1"/>
          </p:cNvSpPr>
          <p:nvPr>
            <p:ph type="title" hasCustomPrompt="1"/>
          </p:nvPr>
        </p:nvSpPr>
        <p:spPr>
          <a:xfrm>
            <a:off x="834955" y="3070674"/>
            <a:ext cx="8708755" cy="923330"/>
          </a:xfrm>
          <a:prstGeom prst="rect">
            <a:avLst/>
          </a:prstGeom>
        </p:spPr>
        <p:txBody>
          <a:bodyPr vert="horz" wrap="square" lIns="0" tIns="0" rIns="0" bIns="182880" rtlCol="0" anchor="ctr" anchorCtr="0">
            <a:spAutoFit/>
          </a:bodyPr>
          <a:lstStyle>
            <a:lvl1pPr>
              <a:lnSpc>
                <a:spcPct val="100000"/>
              </a:lnSpc>
              <a:spcBef>
                <a:spcPts val="400"/>
              </a:spcBef>
              <a:defRPr sz="4800">
                <a:solidFill>
                  <a:schemeClr val="bg1"/>
                </a:solidFill>
              </a:defRPr>
            </a:lvl1pPr>
          </a:lstStyle>
          <a:p>
            <a:r>
              <a:rPr lang="en-US"/>
              <a:t>Click to Add Slideshow Closing</a:t>
            </a:r>
          </a:p>
        </p:txBody>
      </p:sp>
      <p:pic>
        <p:nvPicPr>
          <p:cNvPr id="9" name="Picture 8">
            <a:extLst>
              <a:ext uri="{FF2B5EF4-FFF2-40B4-BE49-F238E27FC236}">
                <a16:creationId xmlns:a16="http://schemas.microsoft.com/office/drawing/2014/main" id="{F6D7352C-47D5-1179-1891-95A57F7DA1B0}"/>
              </a:ext>
            </a:extLst>
          </p:cNvPr>
          <p:cNvPicPr>
            <a:picLocks noChangeAspect="1"/>
          </p:cNvPicPr>
          <p:nvPr userDrawn="1"/>
        </p:nvPicPr>
        <p:blipFill>
          <a:blip r:embed="rId3"/>
          <a:stretch>
            <a:fillRect/>
          </a:stretch>
        </p:blipFill>
        <p:spPr>
          <a:xfrm>
            <a:off x="9642533" y="5517984"/>
            <a:ext cx="1711268" cy="705016"/>
          </a:xfrm>
          <a:prstGeom prst="rect">
            <a:avLst/>
          </a:prstGeom>
        </p:spPr>
      </p:pic>
      <p:sp>
        <p:nvSpPr>
          <p:cNvPr id="2" name="Text Placeholder 15">
            <a:extLst>
              <a:ext uri="{FF2B5EF4-FFF2-40B4-BE49-F238E27FC236}">
                <a16:creationId xmlns:a16="http://schemas.microsoft.com/office/drawing/2014/main" id="{514B8423-CFFD-1921-7480-8BEC78F05FFD}"/>
              </a:ext>
            </a:extLst>
          </p:cNvPr>
          <p:cNvSpPr>
            <a:spLocks noGrp="1"/>
          </p:cNvSpPr>
          <p:nvPr>
            <p:ph type="body" sz="quarter" idx="11" hasCustomPrompt="1"/>
          </p:nvPr>
        </p:nvSpPr>
        <p:spPr>
          <a:xfrm>
            <a:off x="834955" y="5517985"/>
            <a:ext cx="8082481" cy="705015"/>
          </a:xfrm>
        </p:spPr>
        <p:txBody>
          <a:bodyPr wrap="square" anchor="ctr" anchorCtr="0">
            <a:noAutofit/>
          </a:bodyPr>
          <a:lstStyle>
            <a:lvl1pPr marL="0" indent="0">
              <a:lnSpc>
                <a:spcPct val="100000"/>
              </a:lnSpc>
              <a:spcBef>
                <a:spcPts val="400"/>
              </a:spcBef>
              <a:buNone/>
              <a:defRPr sz="1867">
                <a:solidFill>
                  <a:schemeClr val="accent3"/>
                </a:solidFill>
              </a:defRPr>
            </a:lvl1pPr>
            <a:lvl2pPr marL="243852" indent="0">
              <a:buNone/>
              <a:defRPr sz="1467">
                <a:solidFill>
                  <a:schemeClr val="accent3"/>
                </a:solidFill>
              </a:defRPr>
            </a:lvl2pPr>
            <a:lvl3pPr marL="487704" indent="0">
              <a:buNone/>
              <a:defRPr sz="1400">
                <a:solidFill>
                  <a:schemeClr val="accent3"/>
                </a:solidFill>
              </a:defRPr>
            </a:lvl3pPr>
            <a:lvl4pPr marL="1371669" indent="0">
              <a:buNone/>
              <a:defRPr sz="1333">
                <a:solidFill>
                  <a:schemeClr val="accent3"/>
                </a:solidFill>
              </a:defRPr>
            </a:lvl4pPr>
            <a:lvl5pPr marL="1828891" indent="0">
              <a:buNone/>
              <a:defRPr sz="1333">
                <a:solidFill>
                  <a:schemeClr val="accent3"/>
                </a:solidFill>
              </a:defRPr>
            </a:lvl5pPr>
          </a:lstStyle>
          <a:p>
            <a:pPr lvl="0"/>
            <a:r>
              <a:rPr lang="en-US"/>
              <a:t>Click to add a website or email</a:t>
            </a:r>
          </a:p>
        </p:txBody>
      </p:sp>
      <p:sp>
        <p:nvSpPr>
          <p:cNvPr id="3" name="TextBox 4">
            <a:extLst>
              <a:ext uri="{FF2B5EF4-FFF2-40B4-BE49-F238E27FC236}">
                <a16:creationId xmlns:a16="http://schemas.microsoft.com/office/drawing/2014/main" id="{50615BBA-3709-50D7-A61C-9CF9B79E7B6F}"/>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3"/>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Tree>
    <p:custDataLst>
      <p:tags r:id="rId1"/>
    </p:custDataLst>
    <p:extLst>
      <p:ext uri="{BB962C8B-B14F-4D97-AF65-F5344CB8AC3E}">
        <p14:creationId xmlns:p14="http://schemas.microsoft.com/office/powerpoint/2010/main" val="7216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ags" Target="../tags/tag1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7.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8.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1E37FEA7-CA51-4399-92F6-AB705B7FF650}"/>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accent5"/>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sp>
        <p:nvSpPr>
          <p:cNvPr id="3" name="Text Placeholder 2"/>
          <p:cNvSpPr>
            <a:spLocks noGrp="1"/>
          </p:cNvSpPr>
          <p:nvPr>
            <p:ph type="body" idx="1"/>
          </p:nvPr>
        </p:nvSpPr>
        <p:spPr>
          <a:xfrm>
            <a:off x="834955" y="2068225"/>
            <a:ext cx="10515600" cy="4108739"/>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834955" y="755928"/>
            <a:ext cx="10515600" cy="517064"/>
          </a:xfrm>
          <a:prstGeom prst="rect">
            <a:avLst/>
          </a:prstGeom>
        </p:spPr>
        <p:txBody>
          <a:bodyPr vert="horz" lIns="0" tIns="0" rIns="0" bIns="0" rtlCol="0" anchor="ctr">
            <a:normAutofit/>
          </a:bodyPr>
          <a:lstStyle/>
          <a:p>
            <a:r>
              <a:rPr lang="en-US"/>
              <a:t>Click to Add Slide Title</a:t>
            </a:r>
          </a:p>
        </p:txBody>
      </p:sp>
      <p:pic>
        <p:nvPicPr>
          <p:cNvPr id="5" name="Picture 6">
            <a:extLst>
              <a:ext uri="{FF2B5EF4-FFF2-40B4-BE49-F238E27FC236}">
                <a16:creationId xmlns:a16="http://schemas.microsoft.com/office/drawing/2014/main" id="{DCAC5147-3BF8-9198-FA11-9363F87D0F14}"/>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11217439" y="6344362"/>
            <a:ext cx="741875" cy="307948"/>
          </a:xfrm>
          <a:prstGeom prst="rect">
            <a:avLst/>
          </a:prstGeom>
        </p:spPr>
      </p:pic>
    </p:spTree>
    <p:custDataLst>
      <p:tags r:id="rId17"/>
    </p:custDataLst>
    <p:extLst>
      <p:ext uri="{BB962C8B-B14F-4D97-AF65-F5344CB8AC3E}">
        <p14:creationId xmlns:p14="http://schemas.microsoft.com/office/powerpoint/2010/main" val="2012219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8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rial" panose="020B0604020202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Calibri Light" panose="020F030202020403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rial" panose="020B0604020202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BA1A5-F11E-586C-AE20-3947111EA4AC}"/>
              </a:ext>
            </a:extLst>
          </p:cNvPr>
          <p:cNvSpPr/>
          <p:nvPr userDrawn="1"/>
        </p:nvSpPr>
        <p:spPr>
          <a:xfrm>
            <a:off x="10984752" y="6096000"/>
            <a:ext cx="1207248" cy="762001"/>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p>
        </p:txBody>
      </p:sp>
      <p:pic>
        <p:nvPicPr>
          <p:cNvPr id="11" name="Picture 10">
            <a:extLst>
              <a:ext uri="{FF2B5EF4-FFF2-40B4-BE49-F238E27FC236}">
                <a16:creationId xmlns:a16="http://schemas.microsoft.com/office/drawing/2014/main" id="{B0C7363F-AF69-28E6-1F57-D691A99669FF}"/>
              </a:ext>
            </a:extLst>
          </p:cNvPr>
          <p:cNvPicPr>
            <a:picLocks noChangeAspect="1"/>
          </p:cNvPicPr>
          <p:nvPr userDrawn="1"/>
        </p:nvPicPr>
        <p:blipFill>
          <a:blip r:embed="rId14"/>
          <a:stretch>
            <a:fillRect/>
          </a:stretch>
        </p:blipFill>
        <p:spPr>
          <a:xfrm>
            <a:off x="0" y="6096000"/>
            <a:ext cx="10984752" cy="762001"/>
          </a:xfrm>
          <a:prstGeom prst="rect">
            <a:avLst/>
          </a:prstGeom>
        </p:spPr>
      </p:pic>
      <p:sp>
        <p:nvSpPr>
          <p:cNvPr id="3" name="Text Placeholder 2"/>
          <p:cNvSpPr>
            <a:spLocks noGrp="1"/>
          </p:cNvSpPr>
          <p:nvPr>
            <p:ph type="body" idx="1"/>
          </p:nvPr>
        </p:nvSpPr>
        <p:spPr>
          <a:xfrm>
            <a:off x="834955" y="2068225"/>
            <a:ext cx="10515600" cy="3828157"/>
          </a:xfrm>
          <a:prstGeom prst="rect">
            <a:avLst/>
          </a:prstGeom>
        </p:spPr>
        <p:txBody>
          <a:bodyPr vert="horz" lIns="0" tIns="0" rIns="0" bIns="0" rtlCol="0">
            <a:normAutofit/>
          </a:bodyPr>
          <a:lstStyle/>
          <a:p>
            <a:pPr lvl="0"/>
            <a:r>
              <a:rPr lang="en-US"/>
              <a:t>Click to Edit Text</a:t>
            </a:r>
          </a:p>
          <a:p>
            <a:pPr lvl="1"/>
            <a:r>
              <a:rPr lang="en-US"/>
              <a:t>Second level</a:t>
            </a:r>
          </a:p>
          <a:p>
            <a:pPr lvl="2"/>
            <a:r>
              <a:rPr lang="en-US"/>
              <a:t>Third level</a:t>
            </a:r>
          </a:p>
        </p:txBody>
      </p:sp>
      <p:sp>
        <p:nvSpPr>
          <p:cNvPr id="2" name="Title Placeholder 1"/>
          <p:cNvSpPr>
            <a:spLocks noGrp="1"/>
          </p:cNvSpPr>
          <p:nvPr>
            <p:ph type="title"/>
          </p:nvPr>
        </p:nvSpPr>
        <p:spPr>
          <a:xfrm>
            <a:off x="834955" y="755928"/>
            <a:ext cx="10515600" cy="517064"/>
          </a:xfrm>
          <a:prstGeom prst="rect">
            <a:avLst/>
          </a:prstGeom>
        </p:spPr>
        <p:txBody>
          <a:bodyPr vert="horz" lIns="0" tIns="0" rIns="0" bIns="0" rtlCol="0" anchor="ctr">
            <a:normAutofit/>
          </a:bodyPr>
          <a:lstStyle/>
          <a:p>
            <a:r>
              <a:rPr lang="en-US"/>
              <a:t>Click to Add Slide Title</a:t>
            </a:r>
          </a:p>
        </p:txBody>
      </p:sp>
      <p:sp>
        <p:nvSpPr>
          <p:cNvPr id="8" name="TextBox 4">
            <a:extLst>
              <a:ext uri="{FF2B5EF4-FFF2-40B4-BE49-F238E27FC236}">
                <a16:creationId xmlns:a16="http://schemas.microsoft.com/office/drawing/2014/main" id="{C16FACEF-10C6-6BB8-EE57-ACF39B01B1D3}"/>
              </a:ext>
            </a:extLst>
          </p:cNvPr>
          <p:cNvSpPr txBox="1"/>
          <p:nvPr userDrawn="1"/>
        </p:nvSpPr>
        <p:spPr>
          <a:xfrm>
            <a:off x="834955" y="6180007"/>
            <a:ext cx="5725995" cy="420564"/>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2133" b="1" i="0" u="none" strike="noStrike" kern="300" cap="none" spc="67" normalizeH="0" baseline="0" noProof="0">
                <a:ln>
                  <a:noFill/>
                </a:ln>
                <a:solidFill>
                  <a:schemeClr val="bg1"/>
                </a:solidFill>
                <a:effectLst/>
                <a:uLnTx/>
                <a:uFillTx/>
                <a:latin typeface="Anova Bold" panose="020B0503020203020204" pitchFamily="34" charset="0"/>
                <a:ea typeface="Calibri" charset="0"/>
                <a:cs typeface="Arial" panose="020B0604020202020204" pitchFamily="34" charset="0"/>
              </a:rPr>
              <a:t>CONFIDENTIAL — DO NOT DISCLOSE</a:t>
            </a:r>
          </a:p>
        </p:txBody>
      </p:sp>
      <p:sp>
        <p:nvSpPr>
          <p:cNvPr id="10" name="TextBox 4">
            <a:extLst>
              <a:ext uri="{FF2B5EF4-FFF2-40B4-BE49-F238E27FC236}">
                <a16:creationId xmlns:a16="http://schemas.microsoft.com/office/drawing/2014/main" id="{73378641-98C0-74B8-EDAB-E5E4E2EEB661}"/>
              </a:ext>
            </a:extLst>
          </p:cNvPr>
          <p:cNvSpPr txBox="1"/>
          <p:nvPr userDrawn="1"/>
        </p:nvSpPr>
        <p:spPr>
          <a:xfrm>
            <a:off x="834955" y="6539393"/>
            <a:ext cx="3352800" cy="194990"/>
          </a:xfrm>
          <a:prstGeom prst="rect">
            <a:avLst/>
          </a:prstGeom>
          <a:noFill/>
        </p:spPr>
        <p:txBody>
          <a:bodyPr wrap="square" lIns="0" anchor="b" anchorCtr="0">
            <a:spAutoFit/>
          </a:bodyPr>
          <a:lstStyle/>
          <a:p>
            <a:pPr marL="0" marR="0" lvl="0" indent="0" algn="l" defTabSz="365769" rtl="0" eaLnBrk="0" fontAlgn="auto" latinLnBrk="0" hangingPunct="0">
              <a:lnSpc>
                <a:spcPct val="100000"/>
              </a:lnSpc>
              <a:spcBef>
                <a:spcPts val="0"/>
              </a:spcBef>
              <a:spcAft>
                <a:spcPts val="0"/>
              </a:spcAft>
              <a:buClrTx/>
              <a:buSzTx/>
              <a:buFontTx/>
              <a:buNone/>
              <a:tabLst/>
              <a:defRPr/>
            </a:pPr>
            <a:r>
              <a:rPr kumimoji="0" lang="en-US" sz="667" b="0" i="0" u="none" strike="noStrike" kern="300" cap="none" spc="67" normalizeH="0" baseline="0" noProof="0">
                <a:ln>
                  <a:noFill/>
                </a:ln>
                <a:solidFill>
                  <a:schemeClr val="bg1"/>
                </a:solidFill>
                <a:effectLst/>
                <a:uLnTx/>
                <a:uFillTx/>
                <a:latin typeface="Anova Light" panose="020B0403020203020204" pitchFamily="34" charset="0"/>
                <a:ea typeface="Calibri" charset="0"/>
                <a:cs typeface="Arial" panose="020B0604020202020204" pitchFamily="34" charset="0"/>
              </a:rPr>
              <a:t>Copyright © SAS Institute Inc. All rights reserved.</a:t>
            </a:r>
          </a:p>
        </p:txBody>
      </p:sp>
      <p:pic>
        <p:nvPicPr>
          <p:cNvPr id="4" name="Picture 6">
            <a:extLst>
              <a:ext uri="{FF2B5EF4-FFF2-40B4-BE49-F238E27FC236}">
                <a16:creationId xmlns:a16="http://schemas.microsoft.com/office/drawing/2014/main" id="{A68AF4A5-1947-70D5-1EEC-327485090EC3}"/>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1217439" y="6344362"/>
            <a:ext cx="741875" cy="307948"/>
          </a:xfrm>
          <a:prstGeom prst="rect">
            <a:avLst/>
          </a:prstGeom>
        </p:spPr>
      </p:pic>
    </p:spTree>
    <p:custDataLst>
      <p:tags r:id="rId13"/>
    </p:custDataLst>
    <p:extLst>
      <p:ext uri="{BB962C8B-B14F-4D97-AF65-F5344CB8AC3E}">
        <p14:creationId xmlns:p14="http://schemas.microsoft.com/office/powerpoint/2010/main" val="19018956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46" rtl="0" eaLnBrk="1" latinLnBrk="0" hangingPunct="1">
        <a:lnSpc>
          <a:spcPct val="90000"/>
        </a:lnSpc>
        <a:spcBef>
          <a:spcPct val="0"/>
        </a:spcBef>
        <a:buNone/>
        <a:defRPr sz="3734" b="1" i="0" kern="1200">
          <a:solidFill>
            <a:schemeClr val="accent5"/>
          </a:solidFill>
          <a:latin typeface="Anova Bold" panose="020B0503020203020204" pitchFamily="34" charset="0"/>
          <a:ea typeface="+mj-ea"/>
          <a:cs typeface="+mj-cs"/>
        </a:defRPr>
      </a:lvl1pPr>
    </p:titleStyle>
    <p:bodyStyle>
      <a:lvl1pPr marL="243852" indent="-243852" algn="l" defTabSz="914446" rtl="0" eaLnBrk="1" latinLnBrk="0" hangingPunct="1">
        <a:lnSpc>
          <a:spcPct val="85000"/>
        </a:lnSpc>
        <a:spcBef>
          <a:spcPts val="1067"/>
        </a:spcBef>
        <a:buClr>
          <a:schemeClr val="accent5"/>
        </a:buClr>
        <a:buFont typeface="Arial" panose="020B0604020202020204" pitchFamily="34" charset="0"/>
        <a:buChar char="•"/>
        <a:defRPr sz="2400" b="0" i="0" kern="1200">
          <a:solidFill>
            <a:schemeClr val="tx1"/>
          </a:solidFill>
          <a:latin typeface="+mn-lt"/>
          <a:ea typeface="+mn-ea"/>
          <a:cs typeface="+mn-cs"/>
        </a:defRPr>
      </a:lvl1pPr>
      <a:lvl2pPr marL="487704" indent="-243852" algn="l" defTabSz="914446" rtl="0" eaLnBrk="1" latinLnBrk="0" hangingPunct="1">
        <a:lnSpc>
          <a:spcPct val="85000"/>
        </a:lnSpc>
        <a:spcBef>
          <a:spcPts val="1067"/>
        </a:spcBef>
        <a:buClr>
          <a:schemeClr val="accent5"/>
        </a:buClr>
        <a:buFont typeface="Calibri Light" panose="020F0302020204030204" pitchFamily="34" charset="0"/>
        <a:buChar char="–"/>
        <a:defRPr sz="1867" b="0" i="0" kern="1200">
          <a:solidFill>
            <a:schemeClr val="tx1"/>
          </a:solidFill>
          <a:latin typeface="+mn-lt"/>
          <a:ea typeface="+mn-ea"/>
          <a:cs typeface="+mn-cs"/>
        </a:defRPr>
      </a:lvl2pPr>
      <a:lvl3pPr marL="731557" indent="-243852" algn="l" defTabSz="914446" rtl="0" eaLnBrk="1" latinLnBrk="0" hangingPunct="1">
        <a:lnSpc>
          <a:spcPct val="85000"/>
        </a:lnSpc>
        <a:spcBef>
          <a:spcPts val="1067"/>
        </a:spcBef>
        <a:buClr>
          <a:schemeClr val="accent5"/>
        </a:buClr>
        <a:buFont typeface="Arial" panose="020B0604020202020204" pitchFamily="34" charset="0"/>
        <a:buChar char="•"/>
        <a:defRPr sz="1600" b="0" i="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9FAAD-A8E0-E3C0-D89F-0CC714C4F9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F832E1-4F59-60F7-AB0E-BC3873216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7A567-8546-33B3-187C-3CE45DF29E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A9836-3042-EF45-88E6-0A717A386E53}" type="datetime1">
              <a:rPr lang="en-US" smtClean="0"/>
              <a:t>8/29/2023</a:t>
            </a:fld>
            <a:endParaRPr lang="en-US"/>
          </a:p>
        </p:txBody>
      </p:sp>
      <p:sp>
        <p:nvSpPr>
          <p:cNvPr id="5" name="Footer Placeholder 4">
            <a:extLst>
              <a:ext uri="{FF2B5EF4-FFF2-40B4-BE49-F238E27FC236}">
                <a16:creationId xmlns:a16="http://schemas.microsoft.com/office/drawing/2014/main" id="{81B69604-F41E-39D3-87CD-FAE47047F7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961D89-A68B-9D3E-F36A-406AFBAC4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6474-85B3-3349-9296-D90B2BF12830}" type="slidenum">
              <a:rPr lang="en-US" smtClean="0"/>
              <a:t>‹#›</a:t>
            </a:fld>
            <a:endParaRPr lang="en-US"/>
          </a:p>
        </p:txBody>
      </p:sp>
    </p:spTree>
    <p:extLst>
      <p:ext uri="{BB962C8B-B14F-4D97-AF65-F5344CB8AC3E}">
        <p14:creationId xmlns:p14="http://schemas.microsoft.com/office/powerpoint/2010/main" val="28327740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ondemand.na.sas.com/evaas/training_team/Slide%20Deck%20Library%202017"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ondemand.na.sas.com/evaas/training_team/Slide%20Deck%20Library%202017" TargetMode="External"/></Relationships>
</file>

<file path=ppt/slideUpdateInfo/_rels/slideUpdateInfo3.xml.rels><?xml version="1.0" encoding="UTF-8" standalone="yes"?>
<Relationships xmlns="http://schemas.openxmlformats.org/package/2006/relationships"><Relationship Id="rId1" Type="http://schemas.openxmlformats.org/officeDocument/2006/relationships/slideUpdateUrl" Target="http://ondemand.na.sas.com/evaas/training_team/Slide%20Deck%20Library%202017"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6" serverSldModifiedTime="2017-09-21T18:25:49" clientInsertedTime="2017-10-25T18:24:40.837"/>
</file>

<file path=ppt/slideUpdateInfo/slideUpdateInfo2.xml><?xml version="1.0" encoding="utf-8"?>
<p:sldSyncPr xmlns:a="http://schemas.openxmlformats.org/drawingml/2006/main" xmlns:r="http://schemas.openxmlformats.org/officeDocument/2006/relationships" xmlns:p="http://schemas.openxmlformats.org/presentationml/2006/main" serverSldId="27" serverSldModifiedTime="2017-09-21T18:26:00" clientInsertedTime="2017-10-25T18:24:42.428"/>
</file>

<file path=ppt/slideUpdateInfo/slideUpdateInfo3.xml><?xml version="1.0" encoding="utf-8"?>
<p:sldSyncPr xmlns:a="http://schemas.openxmlformats.org/drawingml/2006/main" xmlns:r="http://schemas.openxmlformats.org/officeDocument/2006/relationships" xmlns:p="http://schemas.openxmlformats.org/presentationml/2006/main" serverSldId="28" serverSldModifiedTime="2017-09-21T18:26:09" clientInsertedTime="2017-10-25T18:24:43.843"/>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2.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s://www.sas.com/en_us/explore/analytics-in-action/flexibility.html" TargetMode="Externa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slideUpdateInfo" Target="../slideUpdateInfo/slideUpdateInfo1.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UpdateInfo" Target="../slideUpdateInfo/slideUpdateInfo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UpdateInfo" Target="../slideUpdateInfo/slideUpdateInfo3.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68EE-845E-C6B0-2739-CF1D5846DFA9}"/>
              </a:ext>
            </a:extLst>
          </p:cNvPr>
          <p:cNvSpPr>
            <a:spLocks noGrp="1"/>
          </p:cNvSpPr>
          <p:nvPr>
            <p:ph type="title"/>
          </p:nvPr>
        </p:nvSpPr>
        <p:spPr>
          <a:xfrm>
            <a:off x="834954" y="798304"/>
            <a:ext cx="9099621" cy="923330"/>
          </a:xfrm>
        </p:spPr>
        <p:txBody>
          <a:bodyPr/>
          <a:lstStyle/>
          <a:p>
            <a:r>
              <a:rPr lang="en-US"/>
              <a:t>Understanding Student Growth</a:t>
            </a:r>
          </a:p>
        </p:txBody>
      </p:sp>
      <p:sp>
        <p:nvSpPr>
          <p:cNvPr id="3" name="Text Placeholder 2">
            <a:extLst>
              <a:ext uri="{FF2B5EF4-FFF2-40B4-BE49-F238E27FC236}">
                <a16:creationId xmlns:a16="http://schemas.microsoft.com/office/drawing/2014/main" id="{F65B4A43-F248-98A8-28E1-FC1803E36DC8}"/>
              </a:ext>
            </a:extLst>
          </p:cNvPr>
          <p:cNvSpPr>
            <a:spLocks noGrp="1"/>
          </p:cNvSpPr>
          <p:nvPr>
            <p:ph type="body" sz="quarter" idx="10"/>
          </p:nvPr>
        </p:nvSpPr>
        <p:spPr/>
        <p:txBody>
          <a:bodyPr/>
          <a:lstStyle/>
          <a:p>
            <a:r>
              <a:rPr lang="en-US"/>
              <a:t>Virginia State Board of Education</a:t>
            </a:r>
          </a:p>
        </p:txBody>
      </p:sp>
      <p:sp>
        <p:nvSpPr>
          <p:cNvPr id="7" name="Text Placeholder 6">
            <a:extLst>
              <a:ext uri="{FF2B5EF4-FFF2-40B4-BE49-F238E27FC236}">
                <a16:creationId xmlns:a16="http://schemas.microsoft.com/office/drawing/2014/main" id="{878E9AC6-C6B4-F724-1A9B-8D589533C326}"/>
              </a:ext>
            </a:extLst>
          </p:cNvPr>
          <p:cNvSpPr>
            <a:spLocks noGrp="1"/>
          </p:cNvSpPr>
          <p:nvPr>
            <p:ph type="body" sz="quarter" idx="11"/>
          </p:nvPr>
        </p:nvSpPr>
        <p:spPr/>
        <p:txBody>
          <a:bodyPr/>
          <a:lstStyle/>
          <a:p>
            <a:r>
              <a:rPr lang="en-US"/>
              <a:t>Katrina Miller, Director of Education Partnerships at SAS</a:t>
            </a:r>
          </a:p>
        </p:txBody>
      </p:sp>
    </p:spTree>
    <p:custDataLst>
      <p:tags r:id="rId1"/>
    </p:custDataLst>
    <p:extLst>
      <p:ext uri="{BB962C8B-B14F-4D97-AF65-F5344CB8AC3E}">
        <p14:creationId xmlns:p14="http://schemas.microsoft.com/office/powerpoint/2010/main" val="68083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09DC8DC-06B1-6A83-C425-CF047FD814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37" r="19912"/>
          <a:stretch/>
        </p:blipFill>
        <p:spPr>
          <a:xfrm>
            <a:off x="7023810" y="1186344"/>
            <a:ext cx="4672911" cy="4760448"/>
          </a:xfrm>
          <a:prstGeom prst="rect">
            <a:avLst/>
          </a:prstGeom>
          <a:ln>
            <a:noFill/>
          </a:ln>
          <a:effectLst>
            <a:outerShdw blurRad="292100" dist="139700" dir="2700000" algn="tl" rotWithShape="0">
              <a:srgbClr val="333333">
                <a:alpha val="65000"/>
              </a:srgbClr>
            </a:outerShdw>
          </a:effectLst>
        </p:spPr>
      </p:pic>
      <p:sp>
        <p:nvSpPr>
          <p:cNvPr id="4" name="Round Same Side Corner Rectangle 8">
            <a:extLst>
              <a:ext uri="{FF2B5EF4-FFF2-40B4-BE49-F238E27FC236}">
                <a16:creationId xmlns:a16="http://schemas.microsoft.com/office/drawing/2014/main" id="{3C6836A4-370B-43F6-9AC8-BC7614DD708E}"/>
              </a:ext>
            </a:extLst>
          </p:cNvPr>
          <p:cNvSpPr/>
          <p:nvPr/>
        </p:nvSpPr>
        <p:spPr>
          <a:xfrm rot="5400000">
            <a:off x="2299130" y="-77862"/>
            <a:ext cx="1688989" cy="6287245"/>
          </a:xfrm>
          <a:prstGeom prst="round2SameRect">
            <a:avLst>
              <a:gd name="adj1" fmla="val 50000"/>
              <a:gd name="adj2" fmla="val 0"/>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srgbClr val="FFFFFF"/>
              </a:solidFill>
              <a:latin typeface="Anova Light"/>
            </a:endParaRPr>
          </a:p>
        </p:txBody>
      </p:sp>
      <p:sp>
        <p:nvSpPr>
          <p:cNvPr id="5" name="Round Same Side Corner Rectangle 8">
            <a:extLst>
              <a:ext uri="{FF2B5EF4-FFF2-40B4-BE49-F238E27FC236}">
                <a16:creationId xmlns:a16="http://schemas.microsoft.com/office/drawing/2014/main" id="{FB801C63-239D-4F9C-B79B-044FD45156CC}"/>
              </a:ext>
            </a:extLst>
          </p:cNvPr>
          <p:cNvSpPr/>
          <p:nvPr/>
        </p:nvSpPr>
        <p:spPr>
          <a:xfrm rot="5400000">
            <a:off x="3028258" y="1143319"/>
            <a:ext cx="1688989" cy="774550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srgbClr val="FFFFFF"/>
              </a:solidFill>
              <a:latin typeface="Anova Light"/>
            </a:endParaRPr>
          </a:p>
        </p:txBody>
      </p:sp>
      <p:sp>
        <p:nvSpPr>
          <p:cNvPr id="8" name="Rectangle 7">
            <a:extLst>
              <a:ext uri="{FF2B5EF4-FFF2-40B4-BE49-F238E27FC236}">
                <a16:creationId xmlns:a16="http://schemas.microsoft.com/office/drawing/2014/main" id="{AA18BD8A-34A5-E230-59BA-0752BA494519}"/>
              </a:ext>
            </a:extLst>
          </p:cNvPr>
          <p:cNvSpPr/>
          <p:nvPr/>
        </p:nvSpPr>
        <p:spPr>
          <a:xfrm>
            <a:off x="0" y="-11560"/>
            <a:ext cx="12192000"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13" name="Title 1">
            <a:extLst>
              <a:ext uri="{FF2B5EF4-FFF2-40B4-BE49-F238E27FC236}">
                <a16:creationId xmlns:a16="http://schemas.microsoft.com/office/drawing/2014/main" id="{3FB799CC-002C-50C2-4800-C1F270B22E6E}"/>
              </a:ext>
            </a:extLst>
          </p:cNvPr>
          <p:cNvSpPr txBox="1">
            <a:spLocks/>
          </p:cNvSpPr>
          <p:nvPr/>
        </p:nvSpPr>
        <p:spPr>
          <a:xfrm>
            <a:off x="479612" y="162121"/>
            <a:ext cx="10515600" cy="517065"/>
          </a:xfrm>
          <a:prstGeom prst="rect">
            <a:avLst/>
          </a:prstGeom>
        </p:spPr>
        <p:txBody>
          <a:bodyPr/>
          <a:lst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a:lstStyle>
          <a:p>
            <a:pPr defTabSz="914446"/>
            <a:r>
              <a:rPr lang="en-US" sz="3600" b="0">
                <a:solidFill>
                  <a:srgbClr val="FFFFFF"/>
                </a:solidFill>
                <a:latin typeface="Anova Light"/>
              </a:rPr>
              <a:t>Growth vs. Achievement</a:t>
            </a:r>
          </a:p>
        </p:txBody>
      </p:sp>
      <p:sp>
        <p:nvSpPr>
          <p:cNvPr id="15" name="Rectangle 14">
            <a:extLst>
              <a:ext uri="{FF2B5EF4-FFF2-40B4-BE49-F238E27FC236}">
                <a16:creationId xmlns:a16="http://schemas.microsoft.com/office/drawing/2014/main" id="{E706C9F9-CDC5-12C9-EF9E-32FEC590190E}"/>
              </a:ext>
            </a:extLst>
          </p:cNvPr>
          <p:cNvSpPr/>
          <p:nvPr/>
        </p:nvSpPr>
        <p:spPr>
          <a:xfrm>
            <a:off x="1346164" y="2348714"/>
            <a:ext cx="3340915" cy="502766"/>
          </a:xfrm>
          <a:prstGeom prst="rect">
            <a:avLst/>
          </a:prstGeom>
        </p:spPr>
        <p:txBody>
          <a:bodyPr wrap="none">
            <a:spAutoFit/>
          </a:bodyPr>
          <a:lstStyle/>
          <a:p>
            <a:pPr defTabSz="914423"/>
            <a:r>
              <a:rPr lang="en-US" sz="2667">
                <a:solidFill>
                  <a:srgbClr val="FFFFFF"/>
                </a:solidFill>
                <a:latin typeface="Anova Light"/>
              </a:rPr>
              <a:t>Student Achievement: </a:t>
            </a:r>
          </a:p>
        </p:txBody>
      </p:sp>
      <p:sp>
        <p:nvSpPr>
          <p:cNvPr id="16" name="Rectangle 15">
            <a:extLst>
              <a:ext uri="{FF2B5EF4-FFF2-40B4-BE49-F238E27FC236}">
                <a16:creationId xmlns:a16="http://schemas.microsoft.com/office/drawing/2014/main" id="{17A16F14-82B8-9E02-7761-EBC8440B30C1}"/>
              </a:ext>
            </a:extLst>
          </p:cNvPr>
          <p:cNvSpPr/>
          <p:nvPr/>
        </p:nvSpPr>
        <p:spPr>
          <a:xfrm>
            <a:off x="1346164" y="2948085"/>
            <a:ext cx="4486871" cy="892360"/>
          </a:xfrm>
          <a:prstGeom prst="rect">
            <a:avLst/>
          </a:prstGeom>
        </p:spPr>
        <p:txBody>
          <a:bodyPr wrap="square">
            <a:spAutoFit/>
          </a:bodyPr>
          <a:lstStyle/>
          <a:p>
            <a:pPr defTabSz="914423"/>
            <a:r>
              <a:rPr lang="en-US" sz="1733">
                <a:solidFill>
                  <a:srgbClr val="FFFFFF"/>
                </a:solidFill>
                <a:latin typeface="Anova Light"/>
              </a:rPr>
              <a:t>Did these students reach the targeted proficiency level or performance level by the end of the school year? </a:t>
            </a:r>
          </a:p>
        </p:txBody>
      </p:sp>
      <p:sp>
        <p:nvSpPr>
          <p:cNvPr id="18" name="Rectangle 17">
            <a:extLst>
              <a:ext uri="{FF2B5EF4-FFF2-40B4-BE49-F238E27FC236}">
                <a16:creationId xmlns:a16="http://schemas.microsoft.com/office/drawing/2014/main" id="{92E611EB-6B0F-FF5C-AB43-973C63E256BB}"/>
              </a:ext>
            </a:extLst>
          </p:cNvPr>
          <p:cNvSpPr/>
          <p:nvPr/>
        </p:nvSpPr>
        <p:spPr>
          <a:xfrm>
            <a:off x="1255045" y="4809881"/>
            <a:ext cx="6225583" cy="892360"/>
          </a:xfrm>
          <a:prstGeom prst="rect">
            <a:avLst/>
          </a:prstGeom>
          <a:noFill/>
        </p:spPr>
        <p:txBody>
          <a:bodyPr wrap="square">
            <a:spAutoFit/>
          </a:bodyPr>
          <a:lstStyle/>
          <a:p>
            <a:pPr defTabSz="914423"/>
            <a:r>
              <a:rPr lang="en-US" sz="1733">
                <a:solidFill>
                  <a:srgbClr val="FFFFFF"/>
                </a:solidFill>
                <a:latin typeface="Anova Light"/>
              </a:rPr>
              <a:t>Did these students grow at the same rate compared to other students who took the same assessment in the same year based on where they started and ended the school year?</a:t>
            </a:r>
          </a:p>
        </p:txBody>
      </p:sp>
      <p:sp>
        <p:nvSpPr>
          <p:cNvPr id="19" name="Rectangle 18">
            <a:extLst>
              <a:ext uri="{FF2B5EF4-FFF2-40B4-BE49-F238E27FC236}">
                <a16:creationId xmlns:a16="http://schemas.microsoft.com/office/drawing/2014/main" id="{29741806-4607-59E7-7A1A-49E3AEFAC701}"/>
              </a:ext>
            </a:extLst>
          </p:cNvPr>
          <p:cNvSpPr/>
          <p:nvPr/>
        </p:nvSpPr>
        <p:spPr>
          <a:xfrm>
            <a:off x="1255045" y="4297488"/>
            <a:ext cx="2568588" cy="502766"/>
          </a:xfrm>
          <a:prstGeom prst="rect">
            <a:avLst/>
          </a:prstGeom>
        </p:spPr>
        <p:txBody>
          <a:bodyPr wrap="none">
            <a:spAutoFit/>
          </a:bodyPr>
          <a:lstStyle/>
          <a:p>
            <a:pPr defTabSz="914423"/>
            <a:r>
              <a:rPr lang="en-US" sz="2667">
                <a:solidFill>
                  <a:srgbClr val="FFFFFF"/>
                </a:solidFill>
                <a:latin typeface="Anova Light"/>
              </a:rPr>
              <a:t>Student Growth: </a:t>
            </a:r>
          </a:p>
        </p:txBody>
      </p:sp>
      <p:pic>
        <p:nvPicPr>
          <p:cNvPr id="21" name="Graphic 20" descr="Plant with solid fill">
            <a:extLst>
              <a:ext uri="{FF2B5EF4-FFF2-40B4-BE49-F238E27FC236}">
                <a16:creationId xmlns:a16="http://schemas.microsoft.com/office/drawing/2014/main" id="{19CD6180-7F96-C189-7670-5AD1855370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4130" y="4545024"/>
            <a:ext cx="861775" cy="861775"/>
          </a:xfrm>
          <a:prstGeom prst="rect">
            <a:avLst/>
          </a:prstGeom>
        </p:spPr>
      </p:pic>
      <p:pic>
        <p:nvPicPr>
          <p:cNvPr id="23" name="Graphic 22" descr="Ribbon with solid fill">
            <a:extLst>
              <a:ext uri="{FF2B5EF4-FFF2-40B4-BE49-F238E27FC236}">
                <a16:creationId xmlns:a16="http://schemas.microsoft.com/office/drawing/2014/main" id="{A322B707-0C88-6C74-5715-A6B0D43EA7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582" y="2584676"/>
            <a:ext cx="857001" cy="857001"/>
          </a:xfrm>
          <a:prstGeom prst="rect">
            <a:avLst/>
          </a:prstGeom>
        </p:spPr>
      </p:pic>
    </p:spTree>
    <p:custDataLst>
      <p:tags r:id="rId1"/>
    </p:custDataLst>
    <p:extLst>
      <p:ext uri="{BB962C8B-B14F-4D97-AF65-F5344CB8AC3E}">
        <p14:creationId xmlns:p14="http://schemas.microsoft.com/office/powerpoint/2010/main" val="67120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t>Growth Model Spectrum</a:t>
            </a:r>
          </a:p>
        </p:txBody>
      </p:sp>
      <p:graphicFrame>
        <p:nvGraphicFramePr>
          <p:cNvPr id="8" name="Diagram 7"/>
          <p:cNvGraphicFramePr/>
          <p:nvPr>
            <p:extLst>
              <p:ext uri="{D42A27DB-BD31-4B8C-83A1-F6EECF244321}">
                <p14:modId xmlns:p14="http://schemas.microsoft.com/office/powerpoint/2010/main" val="666563001"/>
              </p:ext>
            </p:extLst>
          </p:nvPr>
        </p:nvGraphicFramePr>
        <p:xfrm>
          <a:off x="313394" y="1704868"/>
          <a:ext cx="11532636" cy="2077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hevron 8"/>
          <p:cNvSpPr/>
          <p:nvPr/>
        </p:nvSpPr>
        <p:spPr>
          <a:xfrm>
            <a:off x="313394" y="3546108"/>
            <a:ext cx="11645663" cy="472753"/>
          </a:xfrm>
          <a:prstGeom prst="chevron">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a:lstStyle/>
          <a:p>
            <a:pPr algn="ctr" defTabSz="609630"/>
            <a:r>
              <a:rPr lang="en-US" sz="2200" b="1">
                <a:solidFill>
                  <a:srgbClr val="FFFFFF"/>
                </a:solidFill>
                <a:latin typeface="Anova Light"/>
              </a:rPr>
              <a:t>Model Complexity Spectrum</a:t>
            </a:r>
          </a:p>
        </p:txBody>
      </p:sp>
      <p:sp>
        <p:nvSpPr>
          <p:cNvPr id="3" name="Rectangle 2">
            <a:extLst>
              <a:ext uri="{FF2B5EF4-FFF2-40B4-BE49-F238E27FC236}">
                <a16:creationId xmlns:a16="http://schemas.microsoft.com/office/drawing/2014/main" id="{23F0F4FE-82A8-4C8C-50E7-5F254AEBC5E7}"/>
              </a:ext>
            </a:extLst>
          </p:cNvPr>
          <p:cNvSpPr/>
          <p:nvPr/>
        </p:nvSpPr>
        <p:spPr>
          <a:xfrm>
            <a:off x="0" y="0"/>
            <a:ext cx="12096377"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2" name="Title 1"/>
          <p:cNvSpPr>
            <a:spLocks noGrp="1"/>
          </p:cNvSpPr>
          <p:nvPr>
            <p:ph type="title"/>
          </p:nvPr>
        </p:nvSpPr>
        <p:spPr>
          <a:xfrm>
            <a:off x="607849" y="206491"/>
            <a:ext cx="10515600" cy="517064"/>
          </a:xfrm>
        </p:spPr>
        <p:txBody>
          <a:bodyPr>
            <a:normAutofit/>
          </a:bodyPr>
          <a:lstStyle/>
          <a:p>
            <a:r>
              <a:rPr lang="en-US" sz="3600" b="0">
                <a:solidFill>
                  <a:schemeClr val="bg1"/>
                </a:solidFill>
                <a:latin typeface="+mn-lt"/>
              </a:rPr>
              <a:t>Measuring Student Growth</a:t>
            </a:r>
          </a:p>
        </p:txBody>
      </p:sp>
    </p:spTree>
    <p:extLst>
      <p:ext uri="{BB962C8B-B14F-4D97-AF65-F5344CB8AC3E}">
        <p14:creationId xmlns:p14="http://schemas.microsoft.com/office/powerpoint/2010/main" val="28655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3F31C2-DC95-C7B6-B8DF-C4440C5379F1}"/>
              </a:ext>
            </a:extLst>
          </p:cNvPr>
          <p:cNvSpPr/>
          <p:nvPr/>
        </p:nvSpPr>
        <p:spPr>
          <a:xfrm>
            <a:off x="0" y="0"/>
            <a:ext cx="12096377"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grpSp>
        <p:nvGrpSpPr>
          <p:cNvPr id="15" name="Group 14">
            <a:extLst>
              <a:ext uri="{FF2B5EF4-FFF2-40B4-BE49-F238E27FC236}">
                <a16:creationId xmlns:a16="http://schemas.microsoft.com/office/drawing/2014/main" id="{5696806D-9AAC-BD44-A7EC-3D4873FAFF09}"/>
              </a:ext>
            </a:extLst>
          </p:cNvPr>
          <p:cNvGrpSpPr/>
          <p:nvPr/>
        </p:nvGrpSpPr>
        <p:grpSpPr>
          <a:xfrm>
            <a:off x="471715" y="1369016"/>
            <a:ext cx="3785508" cy="5006384"/>
            <a:chOff x="468086" y="1026762"/>
            <a:chExt cx="2839131" cy="3754788"/>
          </a:xfrm>
        </p:grpSpPr>
        <p:sp>
          <p:nvSpPr>
            <p:cNvPr id="13" name="Oval 12">
              <a:extLst>
                <a:ext uri="{FF2B5EF4-FFF2-40B4-BE49-F238E27FC236}">
                  <a16:creationId xmlns:a16="http://schemas.microsoft.com/office/drawing/2014/main" id="{05FE5F42-6B03-174A-A5BF-40D5DD5301B3}"/>
                </a:ext>
              </a:extLst>
            </p:cNvPr>
            <p:cNvSpPr/>
            <p:nvPr/>
          </p:nvSpPr>
          <p:spPr>
            <a:xfrm>
              <a:off x="2378968" y="1026762"/>
              <a:ext cx="928249" cy="9128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3" name="Rounded Rectangle 2">
              <a:extLst>
                <a:ext uri="{FF2B5EF4-FFF2-40B4-BE49-F238E27FC236}">
                  <a16:creationId xmlns:a16="http://schemas.microsoft.com/office/drawing/2014/main" id="{A8AB6657-4573-8240-8C91-9FB3EC3A84E4}"/>
                </a:ext>
              </a:extLst>
            </p:cNvPr>
            <p:cNvSpPr/>
            <p:nvPr/>
          </p:nvSpPr>
          <p:spPr>
            <a:xfrm>
              <a:off x="468086" y="1390650"/>
              <a:ext cx="2531854" cy="33909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6" name="TextBox 5">
              <a:extLst>
                <a:ext uri="{FF2B5EF4-FFF2-40B4-BE49-F238E27FC236}">
                  <a16:creationId xmlns:a16="http://schemas.microsoft.com/office/drawing/2014/main" id="{7B993BF1-D8A1-6A4A-9D5D-15D8FB0C49EB}"/>
                </a:ext>
              </a:extLst>
            </p:cNvPr>
            <p:cNvSpPr txBox="1"/>
            <p:nvPr/>
          </p:nvSpPr>
          <p:spPr>
            <a:xfrm>
              <a:off x="639918" y="1480456"/>
              <a:ext cx="1400240" cy="346249"/>
            </a:xfrm>
            <a:prstGeom prst="rect">
              <a:avLst/>
            </a:prstGeom>
            <a:noFill/>
          </p:spPr>
          <p:txBody>
            <a:bodyPr wrap="none" rtlCol="0">
              <a:spAutoFit/>
            </a:bodyPr>
            <a:lstStyle/>
            <a:p>
              <a:pPr defTabSz="609630"/>
              <a:r>
                <a:rPr lang="en-US" sz="2400" b="1">
                  <a:solidFill>
                    <a:srgbClr val="0766D1"/>
                  </a:solidFill>
                  <a:latin typeface="Anova Light"/>
                </a:rPr>
                <a:t>Achievement</a:t>
              </a:r>
            </a:p>
          </p:txBody>
        </p:sp>
        <p:sp>
          <p:nvSpPr>
            <p:cNvPr id="8" name="Rectangle 7">
              <a:extLst>
                <a:ext uri="{FF2B5EF4-FFF2-40B4-BE49-F238E27FC236}">
                  <a16:creationId xmlns:a16="http://schemas.microsoft.com/office/drawing/2014/main" id="{BDE5575B-701C-344D-B63F-D636F241DE1C}"/>
                </a:ext>
              </a:extLst>
            </p:cNvPr>
            <p:cNvSpPr/>
            <p:nvPr/>
          </p:nvSpPr>
          <p:spPr>
            <a:xfrm>
              <a:off x="612318" y="1939594"/>
              <a:ext cx="2286000" cy="2250616"/>
            </a:xfrm>
            <a:prstGeom prst="rect">
              <a:avLst/>
            </a:prstGeom>
          </p:spPr>
          <p:txBody>
            <a:bodyPr wrap="square">
              <a:spAutoFit/>
            </a:bodyPr>
            <a:lstStyle/>
            <a:p>
              <a:pPr marL="228611" indent="-228611" defTabSz="609630">
                <a:spcAft>
                  <a:spcPts val="1800"/>
                </a:spcAft>
                <a:buClr>
                  <a:srgbClr val="0766D1"/>
                </a:buClr>
                <a:buFont typeface="Wingdings" pitchFamily="2" charset="2"/>
                <a:buChar char="v"/>
              </a:pPr>
              <a:r>
                <a:rPr lang="en-US" sz="1600">
                  <a:solidFill>
                    <a:srgbClr val="000000"/>
                  </a:solidFill>
                  <a:latin typeface="Anova" panose="020B0604020202020204" charset="0"/>
                  <a:cs typeface="Arial"/>
                </a:rPr>
                <a:t>Measures student performance at a </a:t>
              </a:r>
              <a:r>
                <a:rPr lang="en-US" sz="1600">
                  <a:solidFill>
                    <a:srgbClr val="0766D1"/>
                  </a:solidFill>
                  <a:latin typeface="Anova" panose="020B0604020202020204" charset="0"/>
                  <a:cs typeface="Arial"/>
                </a:rPr>
                <a:t>single point in time</a:t>
              </a:r>
            </a:p>
            <a:p>
              <a:pPr marL="228611" indent="-228611" defTabSz="609630">
                <a:spcAft>
                  <a:spcPts val="1800"/>
                </a:spcAft>
                <a:buClr>
                  <a:srgbClr val="0766D1"/>
                </a:buClr>
                <a:buFont typeface="Wingdings" pitchFamily="2" charset="2"/>
                <a:buChar char="v"/>
              </a:pPr>
              <a:r>
                <a:rPr lang="en-US" sz="1600">
                  <a:solidFill>
                    <a:srgbClr val="000000"/>
                  </a:solidFill>
                  <a:latin typeface="Anova" panose="020B0604020202020204" charset="0"/>
                  <a:cs typeface="Arial"/>
                </a:rPr>
                <a:t>Most closely related to </a:t>
              </a:r>
              <a:r>
                <a:rPr lang="en-US" sz="1600">
                  <a:solidFill>
                    <a:srgbClr val="0766D1"/>
                  </a:solidFill>
                  <a:latin typeface="Anova" panose="020B0604020202020204" charset="0"/>
                  <a:cs typeface="Arial"/>
                </a:rPr>
                <a:t>family and economic background</a:t>
              </a:r>
            </a:p>
            <a:p>
              <a:pPr marL="228611" indent="-228611" defTabSz="609630">
                <a:spcAft>
                  <a:spcPts val="1800"/>
                </a:spcAft>
                <a:buClr>
                  <a:srgbClr val="0766D1"/>
                </a:buClr>
                <a:buFont typeface="Wingdings" pitchFamily="2" charset="2"/>
                <a:buChar char="v"/>
              </a:pPr>
              <a:r>
                <a:rPr lang="en-US" sz="1600">
                  <a:solidFill>
                    <a:srgbClr val="000000"/>
                  </a:solidFill>
                  <a:latin typeface="Anova" panose="020B0604020202020204" charset="0"/>
                  <a:cs typeface="Arial"/>
                </a:rPr>
                <a:t>Compares student performance to an</a:t>
              </a:r>
              <a:r>
                <a:rPr lang="en-US" sz="1600">
                  <a:solidFill>
                    <a:srgbClr val="FFFFFF"/>
                  </a:solidFill>
                  <a:latin typeface="Anova" panose="020B0604020202020204" charset="0"/>
                  <a:cs typeface="Arial"/>
                </a:rPr>
                <a:t> </a:t>
              </a:r>
              <a:r>
                <a:rPr lang="en-US" sz="1600">
                  <a:solidFill>
                    <a:srgbClr val="0766D1"/>
                  </a:solidFill>
                  <a:latin typeface="Anova" panose="020B0604020202020204" charset="0"/>
                  <a:cs typeface="Arial"/>
                </a:rPr>
                <a:t>external standard</a:t>
              </a:r>
            </a:p>
            <a:p>
              <a:pPr marL="228611" indent="-228611" defTabSz="609630">
                <a:spcAft>
                  <a:spcPts val="1800"/>
                </a:spcAft>
                <a:buClr>
                  <a:srgbClr val="0766D1"/>
                </a:buClr>
                <a:buFont typeface="Wingdings" pitchFamily="2" charset="2"/>
                <a:buChar char="v"/>
              </a:pPr>
              <a:r>
                <a:rPr lang="en-US" sz="1600">
                  <a:solidFill>
                    <a:srgbClr val="000000"/>
                  </a:solidFill>
                  <a:latin typeface="Anova" panose="020B0604020202020204" charset="0"/>
                  <a:cs typeface="Arial"/>
                </a:rPr>
                <a:t>Educators cannot control the entering achievement levels of their students</a:t>
              </a:r>
            </a:p>
          </p:txBody>
        </p:sp>
        <p:sp>
          <p:nvSpPr>
            <p:cNvPr id="11" name="Freeform 10">
              <a:extLst>
                <a:ext uri="{FF2B5EF4-FFF2-40B4-BE49-F238E27FC236}">
                  <a16:creationId xmlns:a16="http://schemas.microsoft.com/office/drawing/2014/main" id="{B2D87F97-E718-D14D-AC63-5AB82B320F47}"/>
                </a:ext>
              </a:extLst>
            </p:cNvPr>
            <p:cNvSpPr>
              <a:spLocks noChangeAspect="1" noEditPoints="1"/>
            </p:cNvSpPr>
            <p:nvPr/>
          </p:nvSpPr>
          <p:spPr bwMode="auto">
            <a:xfrm>
              <a:off x="2623864" y="1207747"/>
              <a:ext cx="503687" cy="582366"/>
            </a:xfrm>
            <a:custGeom>
              <a:avLst/>
              <a:gdLst>
                <a:gd name="T0" fmla="*/ 839 w 4147"/>
                <a:gd name="T1" fmla="*/ 4640 h 4799"/>
                <a:gd name="T2" fmla="*/ 0 w 4147"/>
                <a:gd name="T3" fmla="*/ 314 h 4799"/>
                <a:gd name="T4" fmla="*/ 3786 w 4147"/>
                <a:gd name="T5" fmla="*/ 314 h 4799"/>
                <a:gd name="T6" fmla="*/ 3658 w 4147"/>
                <a:gd name="T7" fmla="*/ 1520 h 4799"/>
                <a:gd name="T8" fmla="*/ 315 w 4147"/>
                <a:gd name="T9" fmla="*/ 126 h 4799"/>
                <a:gd name="T10" fmla="*/ 315 w 4147"/>
                <a:gd name="T11" fmla="*/ 4513 h 4799"/>
                <a:gd name="T12" fmla="*/ 903 w 4147"/>
                <a:gd name="T13" fmla="*/ 4577 h 4799"/>
                <a:gd name="T14" fmla="*/ 626 w 4147"/>
                <a:gd name="T15" fmla="*/ 3400 h 4799"/>
                <a:gd name="T16" fmla="*/ 782 w 4147"/>
                <a:gd name="T17" fmla="*/ 3556 h 4799"/>
                <a:gd name="T18" fmla="*/ 782 w 4147"/>
                <a:gd name="T19" fmla="*/ 3116 h 4799"/>
                <a:gd name="T20" fmla="*/ 1066 w 4147"/>
                <a:gd name="T21" fmla="*/ 3400 h 4799"/>
                <a:gd name="T22" fmla="*/ 1893 w 4147"/>
                <a:gd name="T23" fmla="*/ 2423 h 4799"/>
                <a:gd name="T24" fmla="*/ 1893 w 4147"/>
                <a:gd name="T25" fmla="*/ 2736 h 4799"/>
                <a:gd name="T26" fmla="*/ 1893 w 4147"/>
                <a:gd name="T27" fmla="*/ 2423 h 4799"/>
                <a:gd name="T28" fmla="*/ 2176 w 4147"/>
                <a:gd name="T29" fmla="*/ 2580 h 4799"/>
                <a:gd name="T30" fmla="*/ 1893 w 4147"/>
                <a:gd name="T31" fmla="*/ 2863 h 4799"/>
                <a:gd name="T32" fmla="*/ 1066 w 4147"/>
                <a:gd name="T33" fmla="*/ 2580 h 4799"/>
                <a:gd name="T34" fmla="*/ 782 w 4147"/>
                <a:gd name="T35" fmla="*/ 2296 h 4799"/>
                <a:gd name="T36" fmla="*/ 3052 w 4147"/>
                <a:gd name="T37" fmla="*/ 1603 h 4799"/>
                <a:gd name="T38" fmla="*/ 3052 w 4147"/>
                <a:gd name="T39" fmla="*/ 1916 h 4799"/>
                <a:gd name="T40" fmla="*/ 3052 w 4147"/>
                <a:gd name="T41" fmla="*/ 1603 h 4799"/>
                <a:gd name="T42" fmla="*/ 3335 w 4147"/>
                <a:gd name="T43" fmla="*/ 1759 h 4799"/>
                <a:gd name="T44" fmla="*/ 3052 w 4147"/>
                <a:gd name="T45" fmla="*/ 2043 h 4799"/>
                <a:gd name="T46" fmla="*/ 1731 w 4147"/>
                <a:gd name="T47" fmla="*/ 1759 h 4799"/>
                <a:gd name="T48" fmla="*/ 1887 w 4147"/>
                <a:gd name="T49" fmla="*/ 1916 h 4799"/>
                <a:gd name="T50" fmla="*/ 2171 w 4147"/>
                <a:gd name="T51" fmla="*/ 1759 h 4799"/>
                <a:gd name="T52" fmla="*/ 1604 w 4147"/>
                <a:gd name="T53" fmla="*/ 1759 h 4799"/>
                <a:gd name="T54" fmla="*/ 2171 w 4147"/>
                <a:gd name="T55" fmla="*/ 1759 h 4799"/>
                <a:gd name="T56" fmla="*/ 782 w 4147"/>
                <a:gd name="T57" fmla="*/ 1476 h 4799"/>
                <a:gd name="T58" fmla="*/ 498 w 4147"/>
                <a:gd name="T59" fmla="*/ 1759 h 4799"/>
                <a:gd name="T60" fmla="*/ 3995 w 4147"/>
                <a:gd name="T61" fmla="*/ 2243 h 4799"/>
                <a:gd name="T62" fmla="*/ 3553 w 4147"/>
                <a:gd name="T63" fmla="*/ 2421 h 4799"/>
                <a:gd name="T64" fmla="*/ 3663 w 4147"/>
                <a:gd name="T65" fmla="*/ 1911 h 4799"/>
                <a:gd name="T66" fmla="*/ 3995 w 4147"/>
                <a:gd name="T67" fmla="*/ 2199 h 4799"/>
                <a:gd name="T68" fmla="*/ 2020 w 4147"/>
                <a:gd name="T69" fmla="*/ 4218 h 4799"/>
                <a:gd name="T70" fmla="*/ 1462 w 4147"/>
                <a:gd name="T71" fmla="*/ 4279 h 4799"/>
                <a:gd name="T72" fmla="*/ 3286 w 4147"/>
                <a:gd name="T73" fmla="*/ 2333 h 4799"/>
                <a:gd name="T74" fmla="*/ 2020 w 4147"/>
                <a:gd name="T75" fmla="*/ 4218 h 4799"/>
                <a:gd name="T76" fmla="*/ 4085 w 4147"/>
                <a:gd name="T77" fmla="*/ 2109 h 4799"/>
                <a:gd name="T78" fmla="*/ 3286 w 4147"/>
                <a:gd name="T79" fmla="*/ 2109 h 4799"/>
                <a:gd name="T80" fmla="*/ 1592 w 4147"/>
                <a:gd name="T81" fmla="*/ 3802 h 4799"/>
                <a:gd name="T82" fmla="*/ 1155 w 4147"/>
                <a:gd name="T83" fmla="*/ 4799 h 4799"/>
                <a:gd name="T84" fmla="*/ 3837 w 4147"/>
                <a:gd name="T85" fmla="*/ 2583 h 4799"/>
                <a:gd name="T86" fmla="*/ 4085 w 4147"/>
                <a:gd name="T87" fmla="*/ 2109 h 4799"/>
                <a:gd name="T88" fmla="*/ 2855 w 4147"/>
                <a:gd name="T89" fmla="*/ 939 h 4799"/>
                <a:gd name="T90" fmla="*/ 3011 w 4147"/>
                <a:gd name="T91" fmla="*/ 1096 h 4799"/>
                <a:gd name="T92" fmla="*/ 3295 w 4147"/>
                <a:gd name="T93" fmla="*/ 939 h 4799"/>
                <a:gd name="T94" fmla="*/ 2728 w 4147"/>
                <a:gd name="T95" fmla="*/ 939 h 4799"/>
                <a:gd name="T96" fmla="*/ 3295 w 4147"/>
                <a:gd name="T97" fmla="*/ 939 h 4799"/>
                <a:gd name="T98" fmla="*/ 1900 w 4147"/>
                <a:gd name="T99" fmla="*/ 1223 h 4799"/>
                <a:gd name="T100" fmla="*/ 2183 w 4147"/>
                <a:gd name="T101" fmla="*/ 939 h 4799"/>
                <a:gd name="T102" fmla="*/ 788 w 4147"/>
                <a:gd name="T103" fmla="*/ 1096 h 4799"/>
                <a:gd name="T104" fmla="*/ 944 w 4147"/>
                <a:gd name="T105" fmla="*/ 939 h 4799"/>
                <a:gd name="T106" fmla="*/ 788 w 4147"/>
                <a:gd name="T107" fmla="*/ 656 h 4799"/>
                <a:gd name="T108" fmla="*/ 788 w 4147"/>
                <a:gd name="T109" fmla="*/ 1223 h 4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47" h="4799">
                  <a:moveTo>
                    <a:pt x="903" y="4577"/>
                  </a:moveTo>
                  <a:lnTo>
                    <a:pt x="903" y="4577"/>
                  </a:lnTo>
                  <a:cubicBezTo>
                    <a:pt x="903" y="4612"/>
                    <a:pt x="874" y="4640"/>
                    <a:pt x="839" y="4640"/>
                  </a:cubicBezTo>
                  <a:lnTo>
                    <a:pt x="315" y="4640"/>
                  </a:lnTo>
                  <a:cubicBezTo>
                    <a:pt x="141" y="4640"/>
                    <a:pt x="0" y="4499"/>
                    <a:pt x="0" y="4325"/>
                  </a:cubicBezTo>
                  <a:lnTo>
                    <a:pt x="0" y="314"/>
                  </a:lnTo>
                  <a:cubicBezTo>
                    <a:pt x="0" y="140"/>
                    <a:pt x="141" y="0"/>
                    <a:pt x="315" y="0"/>
                  </a:cubicBezTo>
                  <a:lnTo>
                    <a:pt x="3470" y="0"/>
                  </a:lnTo>
                  <a:cubicBezTo>
                    <a:pt x="3644" y="0"/>
                    <a:pt x="3786" y="140"/>
                    <a:pt x="3786" y="314"/>
                  </a:cubicBezTo>
                  <a:lnTo>
                    <a:pt x="3786" y="1520"/>
                  </a:lnTo>
                  <a:cubicBezTo>
                    <a:pt x="3786" y="1555"/>
                    <a:pt x="3757" y="1583"/>
                    <a:pt x="3722" y="1583"/>
                  </a:cubicBezTo>
                  <a:cubicBezTo>
                    <a:pt x="3687" y="1583"/>
                    <a:pt x="3658" y="1555"/>
                    <a:pt x="3658" y="1520"/>
                  </a:cubicBezTo>
                  <a:lnTo>
                    <a:pt x="3658" y="314"/>
                  </a:lnTo>
                  <a:cubicBezTo>
                    <a:pt x="3658" y="210"/>
                    <a:pt x="3574" y="126"/>
                    <a:pt x="3470" y="126"/>
                  </a:cubicBezTo>
                  <a:lnTo>
                    <a:pt x="315" y="126"/>
                  </a:lnTo>
                  <a:cubicBezTo>
                    <a:pt x="211" y="126"/>
                    <a:pt x="127" y="210"/>
                    <a:pt x="127" y="314"/>
                  </a:cubicBezTo>
                  <a:lnTo>
                    <a:pt x="127" y="4325"/>
                  </a:lnTo>
                  <a:cubicBezTo>
                    <a:pt x="127" y="4429"/>
                    <a:pt x="211" y="4513"/>
                    <a:pt x="315" y="4513"/>
                  </a:cubicBezTo>
                  <a:lnTo>
                    <a:pt x="839" y="4513"/>
                  </a:lnTo>
                  <a:cubicBezTo>
                    <a:pt x="874" y="4513"/>
                    <a:pt x="903" y="4542"/>
                    <a:pt x="903" y="4577"/>
                  </a:cubicBezTo>
                  <a:lnTo>
                    <a:pt x="903" y="4577"/>
                  </a:lnTo>
                  <a:close/>
                  <a:moveTo>
                    <a:pt x="782" y="3556"/>
                  </a:moveTo>
                  <a:lnTo>
                    <a:pt x="782" y="3556"/>
                  </a:lnTo>
                  <a:cubicBezTo>
                    <a:pt x="696" y="3556"/>
                    <a:pt x="626" y="3486"/>
                    <a:pt x="626" y="3400"/>
                  </a:cubicBezTo>
                  <a:cubicBezTo>
                    <a:pt x="626" y="3314"/>
                    <a:pt x="696" y="3243"/>
                    <a:pt x="782" y="3243"/>
                  </a:cubicBezTo>
                  <a:cubicBezTo>
                    <a:pt x="868" y="3243"/>
                    <a:pt x="938" y="3314"/>
                    <a:pt x="938" y="3400"/>
                  </a:cubicBezTo>
                  <a:cubicBezTo>
                    <a:pt x="938" y="3486"/>
                    <a:pt x="868" y="3556"/>
                    <a:pt x="782" y="3556"/>
                  </a:cubicBezTo>
                  <a:lnTo>
                    <a:pt x="782" y="3556"/>
                  </a:lnTo>
                  <a:close/>
                  <a:moveTo>
                    <a:pt x="782" y="3116"/>
                  </a:moveTo>
                  <a:lnTo>
                    <a:pt x="782" y="3116"/>
                  </a:lnTo>
                  <a:cubicBezTo>
                    <a:pt x="626" y="3116"/>
                    <a:pt x="499" y="3243"/>
                    <a:pt x="499" y="3400"/>
                  </a:cubicBezTo>
                  <a:cubicBezTo>
                    <a:pt x="499" y="3556"/>
                    <a:pt x="626" y="3683"/>
                    <a:pt x="782" y="3683"/>
                  </a:cubicBezTo>
                  <a:cubicBezTo>
                    <a:pt x="938" y="3683"/>
                    <a:pt x="1066" y="3556"/>
                    <a:pt x="1066" y="3400"/>
                  </a:cubicBezTo>
                  <a:cubicBezTo>
                    <a:pt x="1066" y="3243"/>
                    <a:pt x="938" y="3116"/>
                    <a:pt x="782" y="3116"/>
                  </a:cubicBezTo>
                  <a:lnTo>
                    <a:pt x="782" y="3116"/>
                  </a:lnTo>
                  <a:close/>
                  <a:moveTo>
                    <a:pt x="1893" y="2423"/>
                  </a:moveTo>
                  <a:lnTo>
                    <a:pt x="1893" y="2423"/>
                  </a:lnTo>
                  <a:cubicBezTo>
                    <a:pt x="1979" y="2423"/>
                    <a:pt x="2049" y="2493"/>
                    <a:pt x="2049" y="2580"/>
                  </a:cubicBezTo>
                  <a:cubicBezTo>
                    <a:pt x="2049" y="2666"/>
                    <a:pt x="1979" y="2736"/>
                    <a:pt x="1893" y="2736"/>
                  </a:cubicBezTo>
                  <a:cubicBezTo>
                    <a:pt x="1807" y="2736"/>
                    <a:pt x="1737" y="2666"/>
                    <a:pt x="1737" y="2580"/>
                  </a:cubicBezTo>
                  <a:cubicBezTo>
                    <a:pt x="1737" y="2493"/>
                    <a:pt x="1807" y="2423"/>
                    <a:pt x="1893" y="2423"/>
                  </a:cubicBezTo>
                  <a:lnTo>
                    <a:pt x="1893" y="2423"/>
                  </a:lnTo>
                  <a:close/>
                  <a:moveTo>
                    <a:pt x="1893" y="2863"/>
                  </a:moveTo>
                  <a:lnTo>
                    <a:pt x="1893" y="2863"/>
                  </a:lnTo>
                  <a:cubicBezTo>
                    <a:pt x="2049" y="2863"/>
                    <a:pt x="2176" y="2736"/>
                    <a:pt x="2176" y="2580"/>
                  </a:cubicBezTo>
                  <a:cubicBezTo>
                    <a:pt x="2176" y="2423"/>
                    <a:pt x="2049" y="2296"/>
                    <a:pt x="1893" y="2296"/>
                  </a:cubicBezTo>
                  <a:cubicBezTo>
                    <a:pt x="1737" y="2296"/>
                    <a:pt x="1610" y="2423"/>
                    <a:pt x="1610" y="2580"/>
                  </a:cubicBezTo>
                  <a:cubicBezTo>
                    <a:pt x="1610" y="2736"/>
                    <a:pt x="1737" y="2863"/>
                    <a:pt x="1893" y="2863"/>
                  </a:cubicBezTo>
                  <a:lnTo>
                    <a:pt x="1893" y="2863"/>
                  </a:lnTo>
                  <a:close/>
                  <a:moveTo>
                    <a:pt x="1066" y="2580"/>
                  </a:moveTo>
                  <a:lnTo>
                    <a:pt x="1066" y="2580"/>
                  </a:lnTo>
                  <a:cubicBezTo>
                    <a:pt x="1066" y="2736"/>
                    <a:pt x="938" y="2863"/>
                    <a:pt x="782" y="2863"/>
                  </a:cubicBezTo>
                  <a:cubicBezTo>
                    <a:pt x="626" y="2863"/>
                    <a:pt x="499" y="2736"/>
                    <a:pt x="499" y="2580"/>
                  </a:cubicBezTo>
                  <a:cubicBezTo>
                    <a:pt x="499" y="2423"/>
                    <a:pt x="626" y="2296"/>
                    <a:pt x="782" y="2296"/>
                  </a:cubicBezTo>
                  <a:cubicBezTo>
                    <a:pt x="938" y="2296"/>
                    <a:pt x="1066" y="2423"/>
                    <a:pt x="1066" y="2580"/>
                  </a:cubicBezTo>
                  <a:lnTo>
                    <a:pt x="1066" y="2580"/>
                  </a:lnTo>
                  <a:close/>
                  <a:moveTo>
                    <a:pt x="3052" y="1603"/>
                  </a:moveTo>
                  <a:lnTo>
                    <a:pt x="3052" y="1603"/>
                  </a:lnTo>
                  <a:cubicBezTo>
                    <a:pt x="3138" y="1603"/>
                    <a:pt x="3208" y="1673"/>
                    <a:pt x="3208" y="1759"/>
                  </a:cubicBezTo>
                  <a:cubicBezTo>
                    <a:pt x="3208" y="1846"/>
                    <a:pt x="3138" y="1916"/>
                    <a:pt x="3052" y="1916"/>
                  </a:cubicBezTo>
                  <a:cubicBezTo>
                    <a:pt x="2966" y="1916"/>
                    <a:pt x="2896" y="1846"/>
                    <a:pt x="2896" y="1759"/>
                  </a:cubicBezTo>
                  <a:cubicBezTo>
                    <a:pt x="2896" y="1673"/>
                    <a:pt x="2966" y="1603"/>
                    <a:pt x="3052" y="1603"/>
                  </a:cubicBezTo>
                  <a:lnTo>
                    <a:pt x="3052" y="1603"/>
                  </a:lnTo>
                  <a:close/>
                  <a:moveTo>
                    <a:pt x="3052" y="2043"/>
                  </a:moveTo>
                  <a:lnTo>
                    <a:pt x="3052" y="2043"/>
                  </a:lnTo>
                  <a:cubicBezTo>
                    <a:pt x="3208" y="2043"/>
                    <a:pt x="3335" y="1916"/>
                    <a:pt x="3335" y="1759"/>
                  </a:cubicBezTo>
                  <a:cubicBezTo>
                    <a:pt x="3335" y="1603"/>
                    <a:pt x="3208" y="1476"/>
                    <a:pt x="3052" y="1476"/>
                  </a:cubicBezTo>
                  <a:cubicBezTo>
                    <a:pt x="2896" y="1476"/>
                    <a:pt x="2768" y="1603"/>
                    <a:pt x="2768" y="1759"/>
                  </a:cubicBezTo>
                  <a:cubicBezTo>
                    <a:pt x="2768" y="1916"/>
                    <a:pt x="2896" y="2043"/>
                    <a:pt x="3052" y="2043"/>
                  </a:cubicBezTo>
                  <a:lnTo>
                    <a:pt x="3052" y="2043"/>
                  </a:lnTo>
                  <a:close/>
                  <a:moveTo>
                    <a:pt x="1731" y="1759"/>
                  </a:moveTo>
                  <a:lnTo>
                    <a:pt x="1731" y="1759"/>
                  </a:lnTo>
                  <a:cubicBezTo>
                    <a:pt x="1731" y="1673"/>
                    <a:pt x="1801" y="1603"/>
                    <a:pt x="1887" y="1603"/>
                  </a:cubicBezTo>
                  <a:cubicBezTo>
                    <a:pt x="1973" y="1603"/>
                    <a:pt x="2043" y="1673"/>
                    <a:pt x="2043" y="1759"/>
                  </a:cubicBezTo>
                  <a:cubicBezTo>
                    <a:pt x="2043" y="1846"/>
                    <a:pt x="1973" y="1916"/>
                    <a:pt x="1887" y="1916"/>
                  </a:cubicBezTo>
                  <a:cubicBezTo>
                    <a:pt x="1801" y="1916"/>
                    <a:pt x="1731" y="1846"/>
                    <a:pt x="1731" y="1759"/>
                  </a:cubicBezTo>
                  <a:lnTo>
                    <a:pt x="1731" y="1759"/>
                  </a:lnTo>
                  <a:close/>
                  <a:moveTo>
                    <a:pt x="2171" y="1759"/>
                  </a:moveTo>
                  <a:lnTo>
                    <a:pt x="2171" y="1759"/>
                  </a:lnTo>
                  <a:cubicBezTo>
                    <a:pt x="2171" y="1603"/>
                    <a:pt x="2043" y="1476"/>
                    <a:pt x="1887" y="1476"/>
                  </a:cubicBezTo>
                  <a:cubicBezTo>
                    <a:pt x="1731" y="1476"/>
                    <a:pt x="1604" y="1603"/>
                    <a:pt x="1604" y="1759"/>
                  </a:cubicBezTo>
                  <a:cubicBezTo>
                    <a:pt x="1604" y="1916"/>
                    <a:pt x="1731" y="2043"/>
                    <a:pt x="1887" y="2043"/>
                  </a:cubicBezTo>
                  <a:cubicBezTo>
                    <a:pt x="2043" y="2043"/>
                    <a:pt x="2171" y="1916"/>
                    <a:pt x="2171" y="1759"/>
                  </a:cubicBezTo>
                  <a:lnTo>
                    <a:pt x="2171" y="1759"/>
                  </a:lnTo>
                  <a:close/>
                  <a:moveTo>
                    <a:pt x="498" y="1759"/>
                  </a:moveTo>
                  <a:lnTo>
                    <a:pt x="498" y="1759"/>
                  </a:lnTo>
                  <a:cubicBezTo>
                    <a:pt x="498" y="1603"/>
                    <a:pt x="625" y="1476"/>
                    <a:pt x="782" y="1476"/>
                  </a:cubicBezTo>
                  <a:cubicBezTo>
                    <a:pt x="938" y="1476"/>
                    <a:pt x="1065" y="1603"/>
                    <a:pt x="1065" y="1759"/>
                  </a:cubicBezTo>
                  <a:cubicBezTo>
                    <a:pt x="1065" y="1916"/>
                    <a:pt x="938" y="2043"/>
                    <a:pt x="782" y="2043"/>
                  </a:cubicBezTo>
                  <a:cubicBezTo>
                    <a:pt x="625" y="2043"/>
                    <a:pt x="498" y="1916"/>
                    <a:pt x="498" y="1759"/>
                  </a:cubicBezTo>
                  <a:lnTo>
                    <a:pt x="498" y="1759"/>
                  </a:lnTo>
                  <a:close/>
                  <a:moveTo>
                    <a:pt x="3995" y="2243"/>
                  </a:moveTo>
                  <a:lnTo>
                    <a:pt x="3995" y="2243"/>
                  </a:lnTo>
                  <a:lnTo>
                    <a:pt x="3708" y="2531"/>
                  </a:lnTo>
                  <a:cubicBezTo>
                    <a:pt x="3696" y="2543"/>
                    <a:pt x="3675" y="2543"/>
                    <a:pt x="3663" y="2531"/>
                  </a:cubicBezTo>
                  <a:lnTo>
                    <a:pt x="3553" y="2421"/>
                  </a:lnTo>
                  <a:lnTo>
                    <a:pt x="3376" y="2243"/>
                  </a:lnTo>
                  <a:cubicBezTo>
                    <a:pt x="3364" y="2231"/>
                    <a:pt x="3364" y="2211"/>
                    <a:pt x="3376" y="2199"/>
                  </a:cubicBezTo>
                  <a:lnTo>
                    <a:pt x="3663" y="1911"/>
                  </a:lnTo>
                  <a:cubicBezTo>
                    <a:pt x="3669" y="1905"/>
                    <a:pt x="3677" y="1902"/>
                    <a:pt x="3685" y="1902"/>
                  </a:cubicBezTo>
                  <a:cubicBezTo>
                    <a:pt x="3693" y="1902"/>
                    <a:pt x="3702" y="1905"/>
                    <a:pt x="3708" y="1911"/>
                  </a:cubicBezTo>
                  <a:lnTo>
                    <a:pt x="3995" y="2199"/>
                  </a:lnTo>
                  <a:cubicBezTo>
                    <a:pt x="4007" y="2211"/>
                    <a:pt x="4007" y="2231"/>
                    <a:pt x="3995" y="2243"/>
                  </a:cubicBezTo>
                  <a:lnTo>
                    <a:pt x="3995" y="2243"/>
                  </a:lnTo>
                  <a:close/>
                  <a:moveTo>
                    <a:pt x="2020" y="4218"/>
                  </a:moveTo>
                  <a:lnTo>
                    <a:pt x="2020" y="4218"/>
                  </a:lnTo>
                  <a:cubicBezTo>
                    <a:pt x="1888" y="4293"/>
                    <a:pt x="1751" y="4370"/>
                    <a:pt x="1625" y="4438"/>
                  </a:cubicBezTo>
                  <a:lnTo>
                    <a:pt x="1462" y="4279"/>
                  </a:lnTo>
                  <a:cubicBezTo>
                    <a:pt x="1532" y="4154"/>
                    <a:pt x="1611" y="4017"/>
                    <a:pt x="1688" y="3886"/>
                  </a:cubicBezTo>
                  <a:lnTo>
                    <a:pt x="3266" y="2310"/>
                  </a:lnTo>
                  <a:cubicBezTo>
                    <a:pt x="3272" y="2318"/>
                    <a:pt x="3278" y="2326"/>
                    <a:pt x="3286" y="2333"/>
                  </a:cubicBezTo>
                  <a:lnTo>
                    <a:pt x="3573" y="2621"/>
                  </a:lnTo>
                  <a:cubicBezTo>
                    <a:pt x="3581" y="2629"/>
                    <a:pt x="3590" y="2636"/>
                    <a:pt x="3599" y="2641"/>
                  </a:cubicBezTo>
                  <a:lnTo>
                    <a:pt x="2020" y="4218"/>
                  </a:lnTo>
                  <a:lnTo>
                    <a:pt x="2020" y="4218"/>
                  </a:lnTo>
                  <a:close/>
                  <a:moveTo>
                    <a:pt x="4085" y="2109"/>
                  </a:moveTo>
                  <a:lnTo>
                    <a:pt x="4085" y="2109"/>
                  </a:lnTo>
                  <a:lnTo>
                    <a:pt x="3797" y="1821"/>
                  </a:lnTo>
                  <a:cubicBezTo>
                    <a:pt x="3736" y="1760"/>
                    <a:pt x="3635" y="1760"/>
                    <a:pt x="3573" y="1821"/>
                  </a:cubicBezTo>
                  <a:lnTo>
                    <a:pt x="3286" y="2109"/>
                  </a:lnTo>
                  <a:cubicBezTo>
                    <a:pt x="3282" y="2113"/>
                    <a:pt x="3279" y="2118"/>
                    <a:pt x="3275" y="2122"/>
                  </a:cubicBezTo>
                  <a:cubicBezTo>
                    <a:pt x="3274" y="2123"/>
                    <a:pt x="3273" y="2123"/>
                    <a:pt x="3272" y="2124"/>
                  </a:cubicBezTo>
                  <a:lnTo>
                    <a:pt x="1592" y="3802"/>
                  </a:lnTo>
                  <a:cubicBezTo>
                    <a:pt x="1588" y="3805"/>
                    <a:pt x="1585" y="3810"/>
                    <a:pt x="1582" y="3814"/>
                  </a:cubicBezTo>
                  <a:cubicBezTo>
                    <a:pt x="1053" y="4717"/>
                    <a:pt x="1072" y="4736"/>
                    <a:pt x="1114" y="4779"/>
                  </a:cubicBezTo>
                  <a:cubicBezTo>
                    <a:pt x="1124" y="4789"/>
                    <a:pt x="1133" y="4799"/>
                    <a:pt x="1155" y="4799"/>
                  </a:cubicBezTo>
                  <a:cubicBezTo>
                    <a:pt x="1221" y="4798"/>
                    <a:pt x="1405" y="4715"/>
                    <a:pt x="2091" y="4324"/>
                  </a:cubicBezTo>
                  <a:cubicBezTo>
                    <a:pt x="2096" y="4321"/>
                    <a:pt x="2100" y="4318"/>
                    <a:pt x="2104" y="4314"/>
                  </a:cubicBezTo>
                  <a:lnTo>
                    <a:pt x="3837" y="2583"/>
                  </a:lnTo>
                  <a:cubicBezTo>
                    <a:pt x="3839" y="2581"/>
                    <a:pt x="3840" y="2579"/>
                    <a:pt x="3842" y="2576"/>
                  </a:cubicBezTo>
                  <a:lnTo>
                    <a:pt x="4085" y="2333"/>
                  </a:lnTo>
                  <a:cubicBezTo>
                    <a:pt x="4147" y="2271"/>
                    <a:pt x="4147" y="2171"/>
                    <a:pt x="4085" y="2109"/>
                  </a:cubicBezTo>
                  <a:lnTo>
                    <a:pt x="4085" y="2109"/>
                  </a:lnTo>
                  <a:close/>
                  <a:moveTo>
                    <a:pt x="2855" y="939"/>
                  </a:moveTo>
                  <a:lnTo>
                    <a:pt x="2855" y="939"/>
                  </a:lnTo>
                  <a:cubicBezTo>
                    <a:pt x="2855" y="853"/>
                    <a:pt x="2925" y="783"/>
                    <a:pt x="3011" y="783"/>
                  </a:cubicBezTo>
                  <a:cubicBezTo>
                    <a:pt x="3098" y="783"/>
                    <a:pt x="3168" y="853"/>
                    <a:pt x="3168" y="939"/>
                  </a:cubicBezTo>
                  <a:cubicBezTo>
                    <a:pt x="3168" y="1025"/>
                    <a:pt x="3098" y="1096"/>
                    <a:pt x="3011" y="1096"/>
                  </a:cubicBezTo>
                  <a:cubicBezTo>
                    <a:pt x="2925" y="1096"/>
                    <a:pt x="2855" y="1025"/>
                    <a:pt x="2855" y="939"/>
                  </a:cubicBezTo>
                  <a:lnTo>
                    <a:pt x="2855" y="939"/>
                  </a:lnTo>
                  <a:close/>
                  <a:moveTo>
                    <a:pt x="3295" y="939"/>
                  </a:moveTo>
                  <a:lnTo>
                    <a:pt x="3295" y="939"/>
                  </a:lnTo>
                  <a:cubicBezTo>
                    <a:pt x="3295" y="783"/>
                    <a:pt x="3168" y="656"/>
                    <a:pt x="3011" y="656"/>
                  </a:cubicBezTo>
                  <a:cubicBezTo>
                    <a:pt x="2855" y="656"/>
                    <a:pt x="2728" y="783"/>
                    <a:pt x="2728" y="939"/>
                  </a:cubicBezTo>
                  <a:cubicBezTo>
                    <a:pt x="2728" y="1096"/>
                    <a:pt x="2855" y="1223"/>
                    <a:pt x="3011" y="1223"/>
                  </a:cubicBezTo>
                  <a:cubicBezTo>
                    <a:pt x="3168" y="1223"/>
                    <a:pt x="3295" y="1096"/>
                    <a:pt x="3295" y="939"/>
                  </a:cubicBezTo>
                  <a:lnTo>
                    <a:pt x="3295" y="939"/>
                  </a:lnTo>
                  <a:close/>
                  <a:moveTo>
                    <a:pt x="2183" y="939"/>
                  </a:moveTo>
                  <a:lnTo>
                    <a:pt x="2183" y="939"/>
                  </a:lnTo>
                  <a:cubicBezTo>
                    <a:pt x="2183" y="1096"/>
                    <a:pt x="2056" y="1223"/>
                    <a:pt x="1900" y="1223"/>
                  </a:cubicBezTo>
                  <a:cubicBezTo>
                    <a:pt x="1743" y="1223"/>
                    <a:pt x="1616" y="1096"/>
                    <a:pt x="1616" y="939"/>
                  </a:cubicBezTo>
                  <a:cubicBezTo>
                    <a:pt x="1616" y="783"/>
                    <a:pt x="1743" y="656"/>
                    <a:pt x="1900" y="656"/>
                  </a:cubicBezTo>
                  <a:cubicBezTo>
                    <a:pt x="2056" y="656"/>
                    <a:pt x="2183" y="783"/>
                    <a:pt x="2183" y="939"/>
                  </a:cubicBezTo>
                  <a:lnTo>
                    <a:pt x="2183" y="939"/>
                  </a:lnTo>
                  <a:close/>
                  <a:moveTo>
                    <a:pt x="788" y="1096"/>
                  </a:moveTo>
                  <a:lnTo>
                    <a:pt x="788" y="1096"/>
                  </a:lnTo>
                  <a:cubicBezTo>
                    <a:pt x="702" y="1096"/>
                    <a:pt x="631" y="1025"/>
                    <a:pt x="631" y="939"/>
                  </a:cubicBezTo>
                  <a:cubicBezTo>
                    <a:pt x="631" y="853"/>
                    <a:pt x="702" y="783"/>
                    <a:pt x="788" y="783"/>
                  </a:cubicBezTo>
                  <a:cubicBezTo>
                    <a:pt x="874" y="783"/>
                    <a:pt x="944" y="853"/>
                    <a:pt x="944" y="939"/>
                  </a:cubicBezTo>
                  <a:cubicBezTo>
                    <a:pt x="944" y="1025"/>
                    <a:pt x="874" y="1096"/>
                    <a:pt x="788" y="1096"/>
                  </a:cubicBezTo>
                  <a:lnTo>
                    <a:pt x="788" y="1096"/>
                  </a:lnTo>
                  <a:close/>
                  <a:moveTo>
                    <a:pt x="788" y="656"/>
                  </a:moveTo>
                  <a:lnTo>
                    <a:pt x="788" y="656"/>
                  </a:lnTo>
                  <a:cubicBezTo>
                    <a:pt x="631" y="656"/>
                    <a:pt x="504" y="783"/>
                    <a:pt x="504" y="939"/>
                  </a:cubicBezTo>
                  <a:cubicBezTo>
                    <a:pt x="504" y="1096"/>
                    <a:pt x="631" y="1223"/>
                    <a:pt x="788" y="1223"/>
                  </a:cubicBezTo>
                  <a:cubicBezTo>
                    <a:pt x="944" y="1223"/>
                    <a:pt x="1071" y="1096"/>
                    <a:pt x="1071" y="939"/>
                  </a:cubicBezTo>
                  <a:cubicBezTo>
                    <a:pt x="1071" y="783"/>
                    <a:pt x="944" y="656"/>
                    <a:pt x="788" y="656"/>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630"/>
              <a:endParaRPr lang="en-US" sz="4800">
                <a:solidFill>
                  <a:srgbClr val="000000"/>
                </a:solidFill>
                <a:latin typeface="Anova Light"/>
              </a:endParaRPr>
            </a:p>
          </p:txBody>
        </p:sp>
      </p:grpSp>
      <p:grpSp>
        <p:nvGrpSpPr>
          <p:cNvPr id="16" name="Group 15">
            <a:extLst>
              <a:ext uri="{FF2B5EF4-FFF2-40B4-BE49-F238E27FC236}">
                <a16:creationId xmlns:a16="http://schemas.microsoft.com/office/drawing/2014/main" id="{7A1BA9E3-91D7-B64A-B32B-A09440450208}"/>
              </a:ext>
            </a:extLst>
          </p:cNvPr>
          <p:cNvGrpSpPr/>
          <p:nvPr/>
        </p:nvGrpSpPr>
        <p:grpSpPr>
          <a:xfrm>
            <a:off x="4449695" y="1390020"/>
            <a:ext cx="3752559" cy="4985381"/>
            <a:chOff x="3451571" y="1042514"/>
            <a:chExt cx="2814419" cy="3739036"/>
          </a:xfrm>
        </p:grpSpPr>
        <p:sp>
          <p:nvSpPr>
            <p:cNvPr id="14" name="Oval 13">
              <a:extLst>
                <a:ext uri="{FF2B5EF4-FFF2-40B4-BE49-F238E27FC236}">
                  <a16:creationId xmlns:a16="http://schemas.microsoft.com/office/drawing/2014/main" id="{88B7C675-BBFA-8245-AF62-F44DC29D3B18}"/>
                </a:ext>
              </a:extLst>
            </p:cNvPr>
            <p:cNvSpPr/>
            <p:nvPr/>
          </p:nvSpPr>
          <p:spPr>
            <a:xfrm>
              <a:off x="5337741" y="1042514"/>
              <a:ext cx="928249" cy="912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4398F9"/>
                </a:solidFill>
                <a:latin typeface="Anova Light"/>
              </a:endParaRPr>
            </a:p>
          </p:txBody>
        </p:sp>
        <p:sp>
          <p:nvSpPr>
            <p:cNvPr id="5" name="Rounded Rectangle 4">
              <a:extLst>
                <a:ext uri="{FF2B5EF4-FFF2-40B4-BE49-F238E27FC236}">
                  <a16:creationId xmlns:a16="http://schemas.microsoft.com/office/drawing/2014/main" id="{35919E93-00DD-5741-A848-4E5198E6AC4A}"/>
                </a:ext>
              </a:extLst>
            </p:cNvPr>
            <p:cNvSpPr/>
            <p:nvPr/>
          </p:nvSpPr>
          <p:spPr>
            <a:xfrm>
              <a:off x="3451571" y="1390651"/>
              <a:ext cx="2531854" cy="339089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7" name="TextBox 6">
              <a:extLst>
                <a:ext uri="{FF2B5EF4-FFF2-40B4-BE49-F238E27FC236}">
                  <a16:creationId xmlns:a16="http://schemas.microsoft.com/office/drawing/2014/main" id="{B1F33EF9-C89F-5E40-91E2-1DEECED804AF}"/>
                </a:ext>
              </a:extLst>
            </p:cNvPr>
            <p:cNvSpPr txBox="1"/>
            <p:nvPr/>
          </p:nvSpPr>
          <p:spPr>
            <a:xfrm>
              <a:off x="3592204" y="1501238"/>
              <a:ext cx="864467" cy="346249"/>
            </a:xfrm>
            <a:prstGeom prst="rect">
              <a:avLst/>
            </a:prstGeom>
            <a:noFill/>
          </p:spPr>
          <p:txBody>
            <a:bodyPr wrap="none" rtlCol="0">
              <a:spAutoFit/>
            </a:bodyPr>
            <a:lstStyle/>
            <a:p>
              <a:pPr defTabSz="609630"/>
              <a:r>
                <a:rPr lang="en-US" sz="2400" b="1">
                  <a:solidFill>
                    <a:srgbClr val="4398F9"/>
                  </a:solidFill>
                  <a:latin typeface="Anova Light"/>
                </a:rPr>
                <a:t>Growth</a:t>
              </a:r>
            </a:p>
          </p:txBody>
        </p:sp>
        <p:sp>
          <p:nvSpPr>
            <p:cNvPr id="9" name="Rectangle 8">
              <a:extLst>
                <a:ext uri="{FF2B5EF4-FFF2-40B4-BE49-F238E27FC236}">
                  <a16:creationId xmlns:a16="http://schemas.microsoft.com/office/drawing/2014/main" id="{C58BD085-401B-9A4C-928E-331593C026DD}"/>
                </a:ext>
              </a:extLst>
            </p:cNvPr>
            <p:cNvSpPr/>
            <p:nvPr/>
          </p:nvSpPr>
          <p:spPr>
            <a:xfrm>
              <a:off x="3462424" y="1936087"/>
              <a:ext cx="2364546" cy="2619948"/>
            </a:xfrm>
            <a:prstGeom prst="rect">
              <a:avLst/>
            </a:prstGeom>
          </p:spPr>
          <p:txBody>
            <a:bodyPr wrap="square">
              <a:spAutoFit/>
            </a:bodyPr>
            <a:lstStyle/>
            <a:p>
              <a:pPr marL="228611" indent="-228611" defTabSz="609630">
                <a:spcAft>
                  <a:spcPts val="1800"/>
                </a:spcAft>
                <a:buClr>
                  <a:srgbClr val="4398F9"/>
                </a:buClr>
                <a:buFont typeface="Wingdings" pitchFamily="2" charset="2"/>
                <a:buChar char="v"/>
              </a:pPr>
              <a:r>
                <a:rPr lang="en-US" sz="1600">
                  <a:solidFill>
                    <a:srgbClr val="000000"/>
                  </a:solidFill>
                  <a:latin typeface="Anova" panose="020B0604020202020204" charset="0"/>
                  <a:ea typeface="SimSun" pitchFamily="2" charset="-122"/>
                  <a:cs typeface="Arial"/>
                </a:rPr>
                <a:t>Measures student progress </a:t>
              </a:r>
              <a:r>
                <a:rPr lang="en-US" sz="1600">
                  <a:solidFill>
                    <a:srgbClr val="4398F9"/>
                  </a:solidFill>
                  <a:latin typeface="Anova" panose="020B0604020202020204" charset="0"/>
                  <a:ea typeface="SimSun" pitchFamily="2" charset="-122"/>
                  <a:cs typeface="Arial"/>
                </a:rPr>
                <a:t>between all tested grades/subjects</a:t>
              </a:r>
            </a:p>
            <a:p>
              <a:pPr marL="228611" indent="-228611" defTabSz="609630">
                <a:spcAft>
                  <a:spcPts val="1800"/>
                </a:spcAft>
                <a:buClr>
                  <a:srgbClr val="4398F9"/>
                </a:buClr>
                <a:buFont typeface="Wingdings" pitchFamily="2" charset="2"/>
                <a:buChar char="v"/>
              </a:pPr>
              <a:r>
                <a:rPr lang="en-US" sz="1600">
                  <a:solidFill>
                    <a:srgbClr val="000000"/>
                  </a:solidFill>
                  <a:latin typeface="Anova" panose="020B0604020202020204" charset="0"/>
                  <a:ea typeface="SimSun" pitchFamily="2" charset="-122"/>
                  <a:cs typeface="Arial"/>
                </a:rPr>
                <a:t>More closely related to    </a:t>
              </a:r>
              <a:r>
                <a:rPr lang="en-US" sz="1600">
                  <a:solidFill>
                    <a:srgbClr val="4398F9"/>
                  </a:solidFill>
                  <a:latin typeface="Anova" panose="020B0604020202020204" charset="0"/>
                  <a:ea typeface="SimSun" pitchFamily="2" charset="-122"/>
                  <a:cs typeface="Arial"/>
                </a:rPr>
                <a:t>teaching and schooling effectiveness</a:t>
              </a:r>
            </a:p>
            <a:p>
              <a:pPr marL="228611" indent="-228611" defTabSz="609630">
                <a:spcAft>
                  <a:spcPts val="1800"/>
                </a:spcAft>
                <a:buClr>
                  <a:srgbClr val="4398F9"/>
                </a:buClr>
                <a:buFont typeface="Wingdings" pitchFamily="2" charset="2"/>
                <a:buChar char="v"/>
              </a:pPr>
              <a:r>
                <a:rPr lang="en-US" sz="1600">
                  <a:solidFill>
                    <a:srgbClr val="000000"/>
                  </a:solidFill>
                  <a:latin typeface="Anova" panose="020B0604020202020204" charset="0"/>
                  <a:ea typeface="SimSun" pitchFamily="2" charset="-122"/>
                  <a:cs typeface="Arial"/>
                </a:rPr>
                <a:t>Compares student  performance   to their </a:t>
              </a:r>
              <a:r>
                <a:rPr lang="en-US" sz="1600">
                  <a:solidFill>
                    <a:srgbClr val="4398F9"/>
                  </a:solidFill>
                  <a:latin typeface="Anova" panose="020B0604020202020204" charset="0"/>
                  <a:ea typeface="SimSun" pitchFamily="2" charset="-122"/>
                  <a:cs typeface="Arial"/>
                </a:rPr>
                <a:t>own prior performance</a:t>
              </a:r>
            </a:p>
            <a:p>
              <a:pPr marL="228611" indent="-228611" defTabSz="609630">
                <a:spcAft>
                  <a:spcPts val="1800"/>
                </a:spcAft>
                <a:buClr>
                  <a:srgbClr val="4398F9"/>
                </a:buClr>
                <a:buFont typeface="Wingdings" pitchFamily="2" charset="2"/>
                <a:buChar char="v"/>
              </a:pPr>
              <a:r>
                <a:rPr lang="en-US" sz="1600">
                  <a:solidFill>
                    <a:srgbClr val="000000"/>
                  </a:solidFill>
                  <a:latin typeface="Anova" panose="020B0604020202020204" charset="0"/>
                  <a:ea typeface="SimSun" pitchFamily="2" charset="-122"/>
                  <a:cs typeface="Arial"/>
                </a:rPr>
                <a:t>Educators can influence the amount of growth their students make</a:t>
              </a:r>
            </a:p>
          </p:txBody>
        </p:sp>
        <p:sp>
          <p:nvSpPr>
            <p:cNvPr id="12" name="Freeform 11">
              <a:extLst>
                <a:ext uri="{FF2B5EF4-FFF2-40B4-BE49-F238E27FC236}">
                  <a16:creationId xmlns:a16="http://schemas.microsoft.com/office/drawing/2014/main" id="{EF774D93-2735-5844-A2EC-DDFE793D75E2}"/>
                </a:ext>
              </a:extLst>
            </p:cNvPr>
            <p:cNvSpPr>
              <a:spLocks noChangeAspect="1" noEditPoints="1"/>
            </p:cNvSpPr>
            <p:nvPr/>
          </p:nvSpPr>
          <p:spPr bwMode="auto">
            <a:xfrm>
              <a:off x="5540622" y="1175145"/>
              <a:ext cx="478814" cy="514414"/>
            </a:xfrm>
            <a:custGeom>
              <a:avLst/>
              <a:gdLst>
                <a:gd name="T0" fmla="*/ 4335 w 4470"/>
                <a:gd name="T1" fmla="*/ 3016 h 4806"/>
                <a:gd name="T2" fmla="*/ 3965 w 4470"/>
                <a:gd name="T3" fmla="*/ 3297 h 4806"/>
                <a:gd name="T4" fmla="*/ 3940 w 4470"/>
                <a:gd name="T5" fmla="*/ 3426 h 4806"/>
                <a:gd name="T6" fmla="*/ 3946 w 4470"/>
                <a:gd name="T7" fmla="*/ 3924 h 4806"/>
                <a:gd name="T8" fmla="*/ 3922 w 4470"/>
                <a:gd name="T9" fmla="*/ 4029 h 4806"/>
                <a:gd name="T10" fmla="*/ 3705 w 4470"/>
                <a:gd name="T11" fmla="*/ 4493 h 4806"/>
                <a:gd name="T12" fmla="*/ 2602 w 4470"/>
                <a:gd name="T13" fmla="*/ 4671 h 4806"/>
                <a:gd name="T14" fmla="*/ 1203 w 4470"/>
                <a:gd name="T15" fmla="*/ 4398 h 4806"/>
                <a:gd name="T16" fmla="*/ 1199 w 4470"/>
                <a:gd name="T17" fmla="*/ 2637 h 4806"/>
                <a:gd name="T18" fmla="*/ 1984 w 4470"/>
                <a:gd name="T19" fmla="*/ 1402 h 4806"/>
                <a:gd name="T20" fmla="*/ 2469 w 4470"/>
                <a:gd name="T21" fmla="*/ 747 h 4806"/>
                <a:gd name="T22" fmla="*/ 2810 w 4470"/>
                <a:gd name="T23" fmla="*/ 202 h 4806"/>
                <a:gd name="T24" fmla="*/ 2768 w 4470"/>
                <a:gd name="T25" fmla="*/ 1393 h 4806"/>
                <a:gd name="T26" fmla="*/ 2564 w 4470"/>
                <a:gd name="T27" fmla="*/ 1810 h 4806"/>
                <a:gd name="T28" fmla="*/ 3928 w 4470"/>
                <a:gd name="T29" fmla="*/ 1988 h 4806"/>
                <a:gd name="T30" fmla="*/ 4063 w 4470"/>
                <a:gd name="T31" fmla="*/ 2589 h 4806"/>
                <a:gd name="T32" fmla="*/ 4085 w 4470"/>
                <a:gd name="T33" fmla="*/ 2716 h 4806"/>
                <a:gd name="T34" fmla="*/ 4335 w 4470"/>
                <a:gd name="T35" fmla="*/ 3016 h 4806"/>
                <a:gd name="T36" fmla="*/ 895 w 4470"/>
                <a:gd name="T37" fmla="*/ 4578 h 4806"/>
                <a:gd name="T38" fmla="*/ 307 w 4470"/>
                <a:gd name="T39" fmla="*/ 4578 h 4806"/>
                <a:gd name="T40" fmla="*/ 134 w 4470"/>
                <a:gd name="T41" fmla="*/ 2674 h 4806"/>
                <a:gd name="T42" fmla="*/ 895 w 4470"/>
                <a:gd name="T43" fmla="*/ 2501 h 4806"/>
                <a:gd name="T44" fmla="*/ 1068 w 4470"/>
                <a:gd name="T45" fmla="*/ 4405 h 4806"/>
                <a:gd name="T46" fmla="*/ 895 w 4470"/>
                <a:gd name="T47" fmla="*/ 4578 h 4806"/>
                <a:gd name="T48" fmla="*/ 4243 w 4470"/>
                <a:gd name="T49" fmla="*/ 2625 h 4806"/>
                <a:gd name="T50" fmla="*/ 3926 w 4470"/>
                <a:gd name="T51" fmla="*/ 1854 h 4806"/>
                <a:gd name="T52" fmla="*/ 2752 w 4470"/>
                <a:gd name="T53" fmla="*/ 1851 h 4806"/>
                <a:gd name="T54" fmla="*/ 2825 w 4470"/>
                <a:gd name="T55" fmla="*/ 1541 h 4806"/>
                <a:gd name="T56" fmla="*/ 3137 w 4470"/>
                <a:gd name="T57" fmla="*/ 743 h 4806"/>
                <a:gd name="T58" fmla="*/ 2662 w 4470"/>
                <a:gd name="T59" fmla="*/ 7 h 4806"/>
                <a:gd name="T60" fmla="*/ 1976 w 4470"/>
                <a:gd name="T61" fmla="*/ 1230 h 4806"/>
                <a:gd name="T62" fmla="*/ 1485 w 4470"/>
                <a:gd name="T63" fmla="*/ 2113 h 4806"/>
                <a:gd name="T64" fmla="*/ 895 w 4470"/>
                <a:gd name="T65" fmla="*/ 2366 h 4806"/>
                <a:gd name="T66" fmla="*/ 0 w 4470"/>
                <a:gd name="T67" fmla="*/ 2674 h 4806"/>
                <a:gd name="T68" fmla="*/ 307 w 4470"/>
                <a:gd name="T69" fmla="*/ 4713 h 4806"/>
                <a:gd name="T70" fmla="*/ 1174 w 4470"/>
                <a:gd name="T71" fmla="*/ 4534 h 4806"/>
                <a:gd name="T72" fmla="*/ 2603 w 4470"/>
                <a:gd name="T73" fmla="*/ 4806 h 4806"/>
                <a:gd name="T74" fmla="*/ 3725 w 4470"/>
                <a:gd name="T75" fmla="*/ 4626 h 4806"/>
                <a:gd name="T76" fmla="*/ 4070 w 4470"/>
                <a:gd name="T77" fmla="*/ 4007 h 4806"/>
                <a:gd name="T78" fmla="*/ 4152 w 4470"/>
                <a:gd name="T79" fmla="*/ 3420 h 4806"/>
                <a:gd name="T80" fmla="*/ 4470 w 4470"/>
                <a:gd name="T81" fmla="*/ 2995 h 4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70" h="4806">
                  <a:moveTo>
                    <a:pt x="4335" y="3016"/>
                  </a:moveTo>
                  <a:lnTo>
                    <a:pt x="4335" y="3016"/>
                  </a:lnTo>
                  <a:cubicBezTo>
                    <a:pt x="4335" y="3171"/>
                    <a:pt x="4210" y="3297"/>
                    <a:pt x="4055" y="3297"/>
                  </a:cubicBezTo>
                  <a:lnTo>
                    <a:pt x="3965" y="3297"/>
                  </a:lnTo>
                  <a:cubicBezTo>
                    <a:pt x="3933" y="3297"/>
                    <a:pt x="3905" y="3319"/>
                    <a:pt x="3899" y="3351"/>
                  </a:cubicBezTo>
                  <a:cubicBezTo>
                    <a:pt x="3893" y="3383"/>
                    <a:pt x="3910" y="3414"/>
                    <a:pt x="3940" y="3426"/>
                  </a:cubicBezTo>
                  <a:cubicBezTo>
                    <a:pt x="4043" y="3468"/>
                    <a:pt x="4109" y="3566"/>
                    <a:pt x="4109" y="3676"/>
                  </a:cubicBezTo>
                  <a:cubicBezTo>
                    <a:pt x="4109" y="3783"/>
                    <a:pt x="4045" y="3881"/>
                    <a:pt x="3946" y="3924"/>
                  </a:cubicBezTo>
                  <a:cubicBezTo>
                    <a:pt x="3926" y="3932"/>
                    <a:pt x="3912" y="3949"/>
                    <a:pt x="3907" y="3970"/>
                  </a:cubicBezTo>
                  <a:cubicBezTo>
                    <a:pt x="3902" y="3991"/>
                    <a:pt x="3908" y="4013"/>
                    <a:pt x="3922" y="4029"/>
                  </a:cubicBezTo>
                  <a:cubicBezTo>
                    <a:pt x="3965" y="4079"/>
                    <a:pt x="3989" y="4142"/>
                    <a:pt x="3989" y="4208"/>
                  </a:cubicBezTo>
                  <a:cubicBezTo>
                    <a:pt x="3994" y="4363"/>
                    <a:pt x="3885" y="4475"/>
                    <a:pt x="3705" y="4493"/>
                  </a:cubicBezTo>
                  <a:cubicBezTo>
                    <a:pt x="3696" y="4495"/>
                    <a:pt x="2812" y="4665"/>
                    <a:pt x="2610" y="4671"/>
                  </a:cubicBezTo>
                  <a:cubicBezTo>
                    <a:pt x="2607" y="4671"/>
                    <a:pt x="2605" y="4671"/>
                    <a:pt x="2602" y="4671"/>
                  </a:cubicBezTo>
                  <a:cubicBezTo>
                    <a:pt x="2427" y="4671"/>
                    <a:pt x="1867" y="4532"/>
                    <a:pt x="1665" y="4478"/>
                  </a:cubicBezTo>
                  <a:cubicBezTo>
                    <a:pt x="1632" y="4469"/>
                    <a:pt x="1383" y="4396"/>
                    <a:pt x="1203" y="4398"/>
                  </a:cubicBezTo>
                  <a:lnTo>
                    <a:pt x="1203" y="2674"/>
                  </a:lnTo>
                  <a:cubicBezTo>
                    <a:pt x="1203" y="2662"/>
                    <a:pt x="1201" y="2650"/>
                    <a:pt x="1199" y="2637"/>
                  </a:cubicBezTo>
                  <a:cubicBezTo>
                    <a:pt x="1277" y="2595"/>
                    <a:pt x="1533" y="2438"/>
                    <a:pt x="1614" y="2149"/>
                  </a:cubicBezTo>
                  <a:cubicBezTo>
                    <a:pt x="1720" y="1771"/>
                    <a:pt x="1837" y="1534"/>
                    <a:pt x="1984" y="1402"/>
                  </a:cubicBezTo>
                  <a:cubicBezTo>
                    <a:pt x="2009" y="1379"/>
                    <a:pt x="2036" y="1356"/>
                    <a:pt x="2064" y="1332"/>
                  </a:cubicBezTo>
                  <a:cubicBezTo>
                    <a:pt x="2243" y="1177"/>
                    <a:pt x="2445" y="1002"/>
                    <a:pt x="2469" y="747"/>
                  </a:cubicBezTo>
                  <a:cubicBezTo>
                    <a:pt x="2487" y="554"/>
                    <a:pt x="2524" y="154"/>
                    <a:pt x="2674" y="140"/>
                  </a:cubicBezTo>
                  <a:cubicBezTo>
                    <a:pt x="2727" y="136"/>
                    <a:pt x="2777" y="171"/>
                    <a:pt x="2810" y="202"/>
                  </a:cubicBezTo>
                  <a:cubicBezTo>
                    <a:pt x="2929" y="315"/>
                    <a:pt x="3010" y="541"/>
                    <a:pt x="3002" y="738"/>
                  </a:cubicBezTo>
                  <a:cubicBezTo>
                    <a:pt x="2991" y="1045"/>
                    <a:pt x="2877" y="1241"/>
                    <a:pt x="2768" y="1393"/>
                  </a:cubicBezTo>
                  <a:cubicBezTo>
                    <a:pt x="2752" y="1415"/>
                    <a:pt x="2736" y="1437"/>
                    <a:pt x="2718" y="1459"/>
                  </a:cubicBezTo>
                  <a:cubicBezTo>
                    <a:pt x="2635" y="1566"/>
                    <a:pt x="2541" y="1688"/>
                    <a:pt x="2564" y="1810"/>
                  </a:cubicBezTo>
                  <a:cubicBezTo>
                    <a:pt x="2575" y="1872"/>
                    <a:pt x="2615" y="1925"/>
                    <a:pt x="2682" y="1966"/>
                  </a:cubicBezTo>
                  <a:cubicBezTo>
                    <a:pt x="2773" y="2021"/>
                    <a:pt x="3503" y="2004"/>
                    <a:pt x="3928" y="1988"/>
                  </a:cubicBezTo>
                  <a:cubicBezTo>
                    <a:pt x="4102" y="1988"/>
                    <a:pt x="4244" y="2130"/>
                    <a:pt x="4244" y="2304"/>
                  </a:cubicBezTo>
                  <a:cubicBezTo>
                    <a:pt x="4244" y="2424"/>
                    <a:pt x="4173" y="2536"/>
                    <a:pt x="4063" y="2589"/>
                  </a:cubicBezTo>
                  <a:cubicBezTo>
                    <a:pt x="4036" y="2602"/>
                    <a:pt x="4021" y="2631"/>
                    <a:pt x="4026" y="2661"/>
                  </a:cubicBezTo>
                  <a:cubicBezTo>
                    <a:pt x="4031" y="2690"/>
                    <a:pt x="4055" y="2713"/>
                    <a:pt x="4085" y="2716"/>
                  </a:cubicBezTo>
                  <a:cubicBezTo>
                    <a:pt x="4228" y="2731"/>
                    <a:pt x="4335" y="2851"/>
                    <a:pt x="4335" y="2995"/>
                  </a:cubicBezTo>
                  <a:lnTo>
                    <a:pt x="4335" y="3016"/>
                  </a:lnTo>
                  <a:lnTo>
                    <a:pt x="4335" y="3016"/>
                  </a:lnTo>
                  <a:close/>
                  <a:moveTo>
                    <a:pt x="895" y="4578"/>
                  </a:moveTo>
                  <a:lnTo>
                    <a:pt x="895" y="4578"/>
                  </a:lnTo>
                  <a:lnTo>
                    <a:pt x="307" y="4578"/>
                  </a:lnTo>
                  <a:cubicBezTo>
                    <a:pt x="212" y="4578"/>
                    <a:pt x="134" y="4500"/>
                    <a:pt x="134" y="4405"/>
                  </a:cubicBezTo>
                  <a:lnTo>
                    <a:pt x="134" y="2674"/>
                  </a:lnTo>
                  <a:cubicBezTo>
                    <a:pt x="134" y="2579"/>
                    <a:pt x="212" y="2501"/>
                    <a:pt x="307" y="2501"/>
                  </a:cubicBezTo>
                  <a:lnTo>
                    <a:pt x="895" y="2501"/>
                  </a:lnTo>
                  <a:cubicBezTo>
                    <a:pt x="991" y="2501"/>
                    <a:pt x="1068" y="2579"/>
                    <a:pt x="1068" y="2674"/>
                  </a:cubicBezTo>
                  <a:lnTo>
                    <a:pt x="1068" y="4405"/>
                  </a:lnTo>
                  <a:cubicBezTo>
                    <a:pt x="1068" y="4500"/>
                    <a:pt x="991" y="4578"/>
                    <a:pt x="895" y="4578"/>
                  </a:cubicBezTo>
                  <a:lnTo>
                    <a:pt x="895" y="4578"/>
                  </a:lnTo>
                  <a:close/>
                  <a:moveTo>
                    <a:pt x="4243" y="2625"/>
                  </a:moveTo>
                  <a:lnTo>
                    <a:pt x="4243" y="2625"/>
                  </a:lnTo>
                  <a:cubicBezTo>
                    <a:pt x="4328" y="2541"/>
                    <a:pt x="4379" y="2426"/>
                    <a:pt x="4379" y="2304"/>
                  </a:cubicBezTo>
                  <a:cubicBezTo>
                    <a:pt x="4379" y="2056"/>
                    <a:pt x="4177" y="1854"/>
                    <a:pt x="3926" y="1854"/>
                  </a:cubicBezTo>
                  <a:lnTo>
                    <a:pt x="3926" y="1854"/>
                  </a:lnTo>
                  <a:cubicBezTo>
                    <a:pt x="3403" y="1873"/>
                    <a:pt x="2820" y="1876"/>
                    <a:pt x="2752" y="1851"/>
                  </a:cubicBezTo>
                  <a:cubicBezTo>
                    <a:pt x="2702" y="1821"/>
                    <a:pt x="2698" y="1794"/>
                    <a:pt x="2696" y="1786"/>
                  </a:cubicBezTo>
                  <a:cubicBezTo>
                    <a:pt x="2684" y="1723"/>
                    <a:pt x="2762" y="1622"/>
                    <a:pt x="2825" y="1541"/>
                  </a:cubicBezTo>
                  <a:cubicBezTo>
                    <a:pt x="2843" y="1517"/>
                    <a:pt x="2861" y="1494"/>
                    <a:pt x="2877" y="1472"/>
                  </a:cubicBezTo>
                  <a:cubicBezTo>
                    <a:pt x="2991" y="1313"/>
                    <a:pt x="3124" y="1087"/>
                    <a:pt x="3137" y="743"/>
                  </a:cubicBezTo>
                  <a:cubicBezTo>
                    <a:pt x="3146" y="507"/>
                    <a:pt x="3049" y="244"/>
                    <a:pt x="2902" y="105"/>
                  </a:cubicBezTo>
                  <a:cubicBezTo>
                    <a:pt x="2827" y="33"/>
                    <a:pt x="2744" y="0"/>
                    <a:pt x="2662" y="7"/>
                  </a:cubicBezTo>
                  <a:cubicBezTo>
                    <a:pt x="2401" y="30"/>
                    <a:pt x="2361" y="454"/>
                    <a:pt x="2335" y="734"/>
                  </a:cubicBezTo>
                  <a:cubicBezTo>
                    <a:pt x="2317" y="936"/>
                    <a:pt x="2143" y="1086"/>
                    <a:pt x="1976" y="1230"/>
                  </a:cubicBezTo>
                  <a:cubicBezTo>
                    <a:pt x="1948" y="1255"/>
                    <a:pt x="1920" y="1279"/>
                    <a:pt x="1894" y="1302"/>
                  </a:cubicBezTo>
                  <a:cubicBezTo>
                    <a:pt x="1728" y="1452"/>
                    <a:pt x="1598" y="1709"/>
                    <a:pt x="1485" y="2113"/>
                  </a:cubicBezTo>
                  <a:cubicBezTo>
                    <a:pt x="1424" y="2330"/>
                    <a:pt x="1232" y="2462"/>
                    <a:pt x="1154" y="2508"/>
                  </a:cubicBezTo>
                  <a:cubicBezTo>
                    <a:pt x="1099" y="2423"/>
                    <a:pt x="1004" y="2366"/>
                    <a:pt x="895" y="2366"/>
                  </a:cubicBezTo>
                  <a:lnTo>
                    <a:pt x="307" y="2366"/>
                  </a:lnTo>
                  <a:cubicBezTo>
                    <a:pt x="138" y="2366"/>
                    <a:pt x="0" y="2504"/>
                    <a:pt x="0" y="2674"/>
                  </a:cubicBezTo>
                  <a:lnTo>
                    <a:pt x="0" y="4405"/>
                  </a:lnTo>
                  <a:cubicBezTo>
                    <a:pt x="0" y="4575"/>
                    <a:pt x="138" y="4713"/>
                    <a:pt x="307" y="4713"/>
                  </a:cubicBezTo>
                  <a:lnTo>
                    <a:pt x="895" y="4713"/>
                  </a:lnTo>
                  <a:cubicBezTo>
                    <a:pt x="1019" y="4713"/>
                    <a:pt x="1125" y="4639"/>
                    <a:pt x="1174" y="4534"/>
                  </a:cubicBezTo>
                  <a:cubicBezTo>
                    <a:pt x="1302" y="4521"/>
                    <a:pt x="1539" y="4581"/>
                    <a:pt x="1628" y="4608"/>
                  </a:cubicBezTo>
                  <a:cubicBezTo>
                    <a:pt x="1659" y="4616"/>
                    <a:pt x="2373" y="4806"/>
                    <a:pt x="2603" y="4806"/>
                  </a:cubicBezTo>
                  <a:cubicBezTo>
                    <a:pt x="2607" y="4806"/>
                    <a:pt x="2611" y="4805"/>
                    <a:pt x="2614" y="4805"/>
                  </a:cubicBezTo>
                  <a:cubicBezTo>
                    <a:pt x="2827" y="4799"/>
                    <a:pt x="3694" y="4632"/>
                    <a:pt x="3725" y="4626"/>
                  </a:cubicBezTo>
                  <a:cubicBezTo>
                    <a:pt x="3966" y="4602"/>
                    <a:pt x="4130" y="4428"/>
                    <a:pt x="4123" y="4206"/>
                  </a:cubicBezTo>
                  <a:cubicBezTo>
                    <a:pt x="4123" y="4136"/>
                    <a:pt x="4105" y="4068"/>
                    <a:pt x="4070" y="4007"/>
                  </a:cubicBezTo>
                  <a:cubicBezTo>
                    <a:pt x="4178" y="3933"/>
                    <a:pt x="4244" y="3810"/>
                    <a:pt x="4244" y="3676"/>
                  </a:cubicBezTo>
                  <a:cubicBezTo>
                    <a:pt x="4244" y="3580"/>
                    <a:pt x="4210" y="3490"/>
                    <a:pt x="4152" y="3420"/>
                  </a:cubicBezTo>
                  <a:cubicBezTo>
                    <a:pt x="4334" y="3376"/>
                    <a:pt x="4470" y="3212"/>
                    <a:pt x="4470" y="3016"/>
                  </a:cubicBezTo>
                  <a:lnTo>
                    <a:pt x="4470" y="2995"/>
                  </a:lnTo>
                  <a:cubicBezTo>
                    <a:pt x="4470" y="2834"/>
                    <a:pt x="4379" y="2693"/>
                    <a:pt x="4243" y="2625"/>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630"/>
              <a:endParaRPr lang="en-US" sz="4800">
                <a:solidFill>
                  <a:srgbClr val="000000"/>
                </a:solidFill>
                <a:latin typeface="Anova Light"/>
              </a:endParaRPr>
            </a:p>
          </p:txBody>
        </p:sp>
      </p:grpSp>
      <p:grpSp>
        <p:nvGrpSpPr>
          <p:cNvPr id="31" name="Group 30">
            <a:extLst>
              <a:ext uri="{FF2B5EF4-FFF2-40B4-BE49-F238E27FC236}">
                <a16:creationId xmlns:a16="http://schemas.microsoft.com/office/drawing/2014/main" id="{7B0AC51B-26AC-9A43-84D9-34ABCCB80617}"/>
              </a:ext>
            </a:extLst>
          </p:cNvPr>
          <p:cNvGrpSpPr/>
          <p:nvPr/>
        </p:nvGrpSpPr>
        <p:grpSpPr>
          <a:xfrm>
            <a:off x="8427675" y="1206800"/>
            <a:ext cx="3526163" cy="4431897"/>
            <a:chOff x="6435056" y="905099"/>
            <a:chExt cx="2644622" cy="3323923"/>
          </a:xfrm>
        </p:grpSpPr>
        <p:grpSp>
          <p:nvGrpSpPr>
            <p:cNvPr id="19" name="Group 18">
              <a:extLst>
                <a:ext uri="{FF2B5EF4-FFF2-40B4-BE49-F238E27FC236}">
                  <a16:creationId xmlns:a16="http://schemas.microsoft.com/office/drawing/2014/main" id="{FE7876F6-3E75-AE47-ABC7-F99E5B79DD4B}"/>
                </a:ext>
              </a:extLst>
            </p:cNvPr>
            <p:cNvGrpSpPr/>
            <p:nvPr/>
          </p:nvGrpSpPr>
          <p:grpSpPr>
            <a:xfrm>
              <a:off x="6435056" y="1518686"/>
              <a:ext cx="2644622" cy="2710336"/>
              <a:chOff x="6435787" y="1042514"/>
              <a:chExt cx="2644622" cy="2710336"/>
            </a:xfrm>
          </p:grpSpPr>
          <p:sp>
            <p:nvSpPr>
              <p:cNvPr id="4" name="Rounded Rectangle 3">
                <a:extLst>
                  <a:ext uri="{FF2B5EF4-FFF2-40B4-BE49-F238E27FC236}">
                    <a16:creationId xmlns:a16="http://schemas.microsoft.com/office/drawing/2014/main" id="{40F39317-7870-564D-B3DA-124EC67B8F9E}"/>
                  </a:ext>
                </a:extLst>
              </p:cNvPr>
              <p:cNvSpPr/>
              <p:nvPr/>
            </p:nvSpPr>
            <p:spPr>
              <a:xfrm>
                <a:off x="6435787" y="1390650"/>
                <a:ext cx="2449286" cy="2362200"/>
              </a:xfrm>
              <a:custGeom>
                <a:avLst/>
                <a:gdLst>
                  <a:gd name="connsiteX0" fmla="*/ 0 w 2449286"/>
                  <a:gd name="connsiteY0" fmla="*/ 393708 h 2362200"/>
                  <a:gd name="connsiteX1" fmla="*/ 393708 w 2449286"/>
                  <a:gd name="connsiteY1" fmla="*/ 0 h 2362200"/>
                  <a:gd name="connsiteX2" fmla="*/ 980902 w 2449286"/>
                  <a:gd name="connsiteY2" fmla="*/ 0 h 2362200"/>
                  <a:gd name="connsiteX3" fmla="*/ 1518240 w 2449286"/>
                  <a:gd name="connsiteY3" fmla="*/ 0 h 2362200"/>
                  <a:gd name="connsiteX4" fmla="*/ 2055578 w 2449286"/>
                  <a:gd name="connsiteY4" fmla="*/ 0 h 2362200"/>
                  <a:gd name="connsiteX5" fmla="*/ 2449286 w 2449286"/>
                  <a:gd name="connsiteY5" fmla="*/ 393708 h 2362200"/>
                  <a:gd name="connsiteX6" fmla="*/ 2449286 w 2449286"/>
                  <a:gd name="connsiteY6" fmla="*/ 887140 h 2362200"/>
                  <a:gd name="connsiteX7" fmla="*/ 2449286 w 2449286"/>
                  <a:gd name="connsiteY7" fmla="*/ 1380573 h 2362200"/>
                  <a:gd name="connsiteX8" fmla="*/ 2449286 w 2449286"/>
                  <a:gd name="connsiteY8" fmla="*/ 1968492 h 2362200"/>
                  <a:gd name="connsiteX9" fmla="*/ 2055578 w 2449286"/>
                  <a:gd name="connsiteY9" fmla="*/ 2362200 h 2362200"/>
                  <a:gd name="connsiteX10" fmla="*/ 1501621 w 2449286"/>
                  <a:gd name="connsiteY10" fmla="*/ 2362200 h 2362200"/>
                  <a:gd name="connsiteX11" fmla="*/ 964283 w 2449286"/>
                  <a:gd name="connsiteY11" fmla="*/ 2362200 h 2362200"/>
                  <a:gd name="connsiteX12" fmla="*/ 393708 w 2449286"/>
                  <a:gd name="connsiteY12" fmla="*/ 2362200 h 2362200"/>
                  <a:gd name="connsiteX13" fmla="*/ 0 w 2449286"/>
                  <a:gd name="connsiteY13" fmla="*/ 1968492 h 2362200"/>
                  <a:gd name="connsiteX14" fmla="*/ 0 w 2449286"/>
                  <a:gd name="connsiteY14" fmla="*/ 1443564 h 2362200"/>
                  <a:gd name="connsiteX15" fmla="*/ 0 w 2449286"/>
                  <a:gd name="connsiteY15" fmla="*/ 887140 h 2362200"/>
                  <a:gd name="connsiteX16" fmla="*/ 0 w 2449286"/>
                  <a:gd name="connsiteY16" fmla="*/ 393708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9286" h="2362200" extrusionOk="0">
                    <a:moveTo>
                      <a:pt x="0" y="393708"/>
                    </a:moveTo>
                    <a:cubicBezTo>
                      <a:pt x="-6452" y="172289"/>
                      <a:pt x="168168" y="3040"/>
                      <a:pt x="393708" y="0"/>
                    </a:cubicBezTo>
                    <a:cubicBezTo>
                      <a:pt x="632475" y="-1414"/>
                      <a:pt x="830191" y="56744"/>
                      <a:pt x="980902" y="0"/>
                    </a:cubicBezTo>
                    <a:cubicBezTo>
                      <a:pt x="1131613" y="-56744"/>
                      <a:pt x="1287448" y="20989"/>
                      <a:pt x="1518240" y="0"/>
                    </a:cubicBezTo>
                    <a:cubicBezTo>
                      <a:pt x="1749032" y="-20989"/>
                      <a:pt x="1837364" y="32697"/>
                      <a:pt x="2055578" y="0"/>
                    </a:cubicBezTo>
                    <a:cubicBezTo>
                      <a:pt x="2254320" y="-60221"/>
                      <a:pt x="2454240" y="157938"/>
                      <a:pt x="2449286" y="393708"/>
                    </a:cubicBezTo>
                    <a:cubicBezTo>
                      <a:pt x="2452711" y="561863"/>
                      <a:pt x="2409245" y="737380"/>
                      <a:pt x="2449286" y="887140"/>
                    </a:cubicBezTo>
                    <a:cubicBezTo>
                      <a:pt x="2489327" y="1036900"/>
                      <a:pt x="2417280" y="1256332"/>
                      <a:pt x="2449286" y="1380573"/>
                    </a:cubicBezTo>
                    <a:cubicBezTo>
                      <a:pt x="2481292" y="1504814"/>
                      <a:pt x="2416730" y="1842687"/>
                      <a:pt x="2449286" y="1968492"/>
                    </a:cubicBezTo>
                    <a:cubicBezTo>
                      <a:pt x="2505773" y="2199513"/>
                      <a:pt x="2267347" y="2361283"/>
                      <a:pt x="2055578" y="2362200"/>
                    </a:cubicBezTo>
                    <a:cubicBezTo>
                      <a:pt x="1806069" y="2422511"/>
                      <a:pt x="1641493" y="2328373"/>
                      <a:pt x="1501621" y="2362200"/>
                    </a:cubicBezTo>
                    <a:cubicBezTo>
                      <a:pt x="1361749" y="2396027"/>
                      <a:pt x="1209683" y="2338467"/>
                      <a:pt x="964283" y="2362200"/>
                    </a:cubicBezTo>
                    <a:cubicBezTo>
                      <a:pt x="718883" y="2385933"/>
                      <a:pt x="513880" y="2320291"/>
                      <a:pt x="393708" y="2362200"/>
                    </a:cubicBezTo>
                    <a:cubicBezTo>
                      <a:pt x="184718" y="2351712"/>
                      <a:pt x="-56396" y="2164129"/>
                      <a:pt x="0" y="1968492"/>
                    </a:cubicBezTo>
                    <a:cubicBezTo>
                      <a:pt x="-4825" y="1722653"/>
                      <a:pt x="47049" y="1566232"/>
                      <a:pt x="0" y="1443564"/>
                    </a:cubicBezTo>
                    <a:cubicBezTo>
                      <a:pt x="-47049" y="1320896"/>
                      <a:pt x="25925" y="1076823"/>
                      <a:pt x="0" y="887140"/>
                    </a:cubicBezTo>
                    <a:cubicBezTo>
                      <a:pt x="-25925" y="697457"/>
                      <a:pt x="26876" y="638382"/>
                      <a:pt x="0" y="393708"/>
                    </a:cubicBezTo>
                    <a:close/>
                  </a:path>
                </a:pathLst>
              </a:custGeom>
              <a:noFill/>
              <a:ln w="19050">
                <a:solidFill>
                  <a:schemeClr val="accent4"/>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10" name="Rectangle 9">
                <a:extLst>
                  <a:ext uri="{FF2B5EF4-FFF2-40B4-BE49-F238E27FC236}">
                    <a16:creationId xmlns:a16="http://schemas.microsoft.com/office/drawing/2014/main" id="{44FDDA78-02B5-1842-87EE-651DA3BFE7F4}"/>
                  </a:ext>
                </a:extLst>
              </p:cNvPr>
              <p:cNvSpPr/>
              <p:nvPr/>
            </p:nvSpPr>
            <p:spPr>
              <a:xfrm>
                <a:off x="6730147" y="2110769"/>
                <a:ext cx="1886137" cy="900247"/>
              </a:xfrm>
              <a:prstGeom prst="rect">
                <a:avLst/>
              </a:prstGeom>
            </p:spPr>
            <p:txBody>
              <a:bodyPr wrap="square">
                <a:spAutoFit/>
              </a:bodyPr>
              <a:lstStyle/>
              <a:p>
                <a:pPr algn="ctr" defTabSz="609630">
                  <a:spcAft>
                    <a:spcPts val="1800"/>
                  </a:spcAft>
                </a:pPr>
                <a:r>
                  <a:rPr lang="en-US" sz="2400">
                    <a:solidFill>
                      <a:srgbClr val="000000"/>
                    </a:solidFill>
                    <a:latin typeface="Anova Bold" panose="020B0604020202020204" charset="0"/>
                    <a:ea typeface="SimSun" pitchFamily="2" charset="-122"/>
                    <a:cs typeface="Arial"/>
                  </a:rPr>
                  <a:t>A more complete picture of student learning</a:t>
                </a:r>
              </a:p>
            </p:txBody>
          </p:sp>
          <p:sp>
            <p:nvSpPr>
              <p:cNvPr id="18" name="Oval 17">
                <a:extLst>
                  <a:ext uri="{FF2B5EF4-FFF2-40B4-BE49-F238E27FC236}">
                    <a16:creationId xmlns:a16="http://schemas.microsoft.com/office/drawing/2014/main" id="{1D9E056B-1910-D845-9DF5-D4964AF0D8E8}"/>
                  </a:ext>
                </a:extLst>
              </p:cNvPr>
              <p:cNvSpPr/>
              <p:nvPr/>
            </p:nvSpPr>
            <p:spPr>
              <a:xfrm>
                <a:off x="8152160" y="1042514"/>
                <a:ext cx="928249" cy="9128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17" name="Freeform 11">
                <a:extLst>
                  <a:ext uri="{FF2B5EF4-FFF2-40B4-BE49-F238E27FC236}">
                    <a16:creationId xmlns:a16="http://schemas.microsoft.com/office/drawing/2014/main" id="{00B10FDD-B566-6945-A77E-46604FA536C3}"/>
                  </a:ext>
                </a:extLst>
              </p:cNvPr>
              <p:cNvSpPr>
                <a:spLocks noChangeAspect="1" noEditPoints="1"/>
              </p:cNvSpPr>
              <p:nvPr/>
            </p:nvSpPr>
            <p:spPr bwMode="auto">
              <a:xfrm>
                <a:off x="8296514" y="1198279"/>
                <a:ext cx="617530" cy="564354"/>
              </a:xfrm>
              <a:custGeom>
                <a:avLst/>
                <a:gdLst>
                  <a:gd name="T0" fmla="*/ 5128 w 5760"/>
                  <a:gd name="T1" fmla="*/ 3602 h 5264"/>
                  <a:gd name="T2" fmla="*/ 5004 w 5760"/>
                  <a:gd name="T3" fmla="*/ 2908 h 5264"/>
                  <a:gd name="T4" fmla="*/ 5343 w 5760"/>
                  <a:gd name="T5" fmla="*/ 2611 h 5264"/>
                  <a:gd name="T6" fmla="*/ 3404 w 5760"/>
                  <a:gd name="T7" fmla="*/ 2754 h 5264"/>
                  <a:gd name="T8" fmla="*/ 3213 w 5760"/>
                  <a:gd name="T9" fmla="*/ 2297 h 5264"/>
                  <a:gd name="T10" fmla="*/ 279 w 5760"/>
                  <a:gd name="T11" fmla="*/ 2716 h 5264"/>
                  <a:gd name="T12" fmla="*/ 503 w 5760"/>
                  <a:gd name="T13" fmla="*/ 2297 h 5264"/>
                  <a:gd name="T14" fmla="*/ 2271 w 5760"/>
                  <a:gd name="T15" fmla="*/ 2349 h 5264"/>
                  <a:gd name="T16" fmla="*/ 2192 w 5760"/>
                  <a:gd name="T17" fmla="*/ 2066 h 5264"/>
                  <a:gd name="T18" fmla="*/ 1637 w 5760"/>
                  <a:gd name="T19" fmla="*/ 2333 h 5264"/>
                  <a:gd name="T20" fmla="*/ 1489 w 5760"/>
                  <a:gd name="T21" fmla="*/ 2080 h 5264"/>
                  <a:gd name="T22" fmla="*/ 815 w 5760"/>
                  <a:gd name="T23" fmla="*/ 3136 h 5264"/>
                  <a:gd name="T24" fmla="*/ 1772 w 5760"/>
                  <a:gd name="T25" fmla="*/ 3770 h 5264"/>
                  <a:gd name="T26" fmla="*/ 2845 w 5760"/>
                  <a:gd name="T27" fmla="*/ 3227 h 5264"/>
                  <a:gd name="T28" fmla="*/ 2557 w 5760"/>
                  <a:gd name="T29" fmla="*/ 1801 h 5264"/>
                  <a:gd name="T30" fmla="*/ 1070 w 5760"/>
                  <a:gd name="T31" fmla="*/ 1794 h 5264"/>
                  <a:gd name="T32" fmla="*/ 3376 w 5760"/>
                  <a:gd name="T33" fmla="*/ 998 h 5264"/>
                  <a:gd name="T34" fmla="*/ 3554 w 5760"/>
                  <a:gd name="T35" fmla="*/ 1602 h 5264"/>
                  <a:gd name="T36" fmla="*/ 3498 w 5760"/>
                  <a:gd name="T37" fmla="*/ 1918 h 5264"/>
                  <a:gd name="T38" fmla="*/ 3273 w 5760"/>
                  <a:gd name="T39" fmla="*/ 1932 h 5264"/>
                  <a:gd name="T40" fmla="*/ 3571 w 5760"/>
                  <a:gd name="T41" fmla="*/ 2333 h 5264"/>
                  <a:gd name="T42" fmla="*/ 3393 w 5760"/>
                  <a:gd name="T43" fmla="*/ 2951 h 5264"/>
                  <a:gd name="T44" fmla="*/ 2733 w 5760"/>
                  <a:gd name="T45" fmla="*/ 3622 h 5264"/>
                  <a:gd name="T46" fmla="*/ 1948 w 5760"/>
                  <a:gd name="T47" fmla="*/ 4646 h 5264"/>
                  <a:gd name="T48" fmla="*/ 5128 w 5760"/>
                  <a:gd name="T49" fmla="*/ 1195 h 5264"/>
                  <a:gd name="T50" fmla="*/ 1716 w 5760"/>
                  <a:gd name="T51" fmla="*/ 258 h 5264"/>
                  <a:gd name="T52" fmla="*/ 1215 w 5760"/>
                  <a:gd name="T53" fmla="*/ 509 h 5264"/>
                  <a:gd name="T54" fmla="*/ 920 w 5760"/>
                  <a:gd name="T55" fmla="*/ 534 h 5264"/>
                  <a:gd name="T56" fmla="*/ 675 w 5760"/>
                  <a:gd name="T57" fmla="*/ 951 h 5264"/>
                  <a:gd name="T58" fmla="*/ 391 w 5760"/>
                  <a:gd name="T59" fmla="*/ 1239 h 5264"/>
                  <a:gd name="T60" fmla="*/ 326 w 5760"/>
                  <a:gd name="T61" fmla="*/ 1572 h 5264"/>
                  <a:gd name="T62" fmla="*/ 319 w 5760"/>
                  <a:gd name="T63" fmla="*/ 2080 h 5264"/>
                  <a:gd name="T64" fmla="*/ 641 w 5760"/>
                  <a:gd name="T65" fmla="*/ 1693 h 5264"/>
                  <a:gd name="T66" fmla="*/ 864 w 5760"/>
                  <a:gd name="T67" fmla="*/ 1588 h 5264"/>
                  <a:gd name="T68" fmla="*/ 1946 w 5760"/>
                  <a:gd name="T69" fmla="*/ 1691 h 5264"/>
                  <a:gd name="T70" fmla="*/ 3027 w 5760"/>
                  <a:gd name="T71" fmla="*/ 1619 h 5264"/>
                  <a:gd name="T72" fmla="*/ 3234 w 5760"/>
                  <a:gd name="T73" fmla="*/ 1688 h 5264"/>
                  <a:gd name="T74" fmla="*/ 3229 w 5760"/>
                  <a:gd name="T75" fmla="*/ 1293 h 5264"/>
                  <a:gd name="T76" fmla="*/ 3098 w 5760"/>
                  <a:gd name="T77" fmla="*/ 1003 h 5264"/>
                  <a:gd name="T78" fmla="*/ 2859 w 5760"/>
                  <a:gd name="T79" fmla="*/ 724 h 5264"/>
                  <a:gd name="T80" fmla="*/ 2538 w 5760"/>
                  <a:gd name="T81" fmla="*/ 584 h 5264"/>
                  <a:gd name="T82" fmla="*/ 2142 w 5760"/>
                  <a:gd name="T83" fmla="*/ 410 h 5264"/>
                  <a:gd name="T84" fmla="*/ 1829 w 5760"/>
                  <a:gd name="T85" fmla="*/ 370 h 5264"/>
                  <a:gd name="T86" fmla="*/ 2091 w 5760"/>
                  <a:gd name="T87" fmla="*/ 118 h 5264"/>
                  <a:gd name="T88" fmla="*/ 2287 w 5760"/>
                  <a:gd name="T89" fmla="*/ 248 h 5264"/>
                  <a:gd name="T90" fmla="*/ 2913 w 5760"/>
                  <a:gd name="T91" fmla="*/ 417 h 5264"/>
                  <a:gd name="T92" fmla="*/ 2854 w 5760"/>
                  <a:gd name="T93" fmla="*/ 557 h 5264"/>
                  <a:gd name="T94" fmla="*/ 5081 w 5760"/>
                  <a:gd name="T95" fmla="*/ 860 h 5264"/>
                  <a:gd name="T96" fmla="*/ 5455 w 5760"/>
                  <a:gd name="T97" fmla="*/ 2478 h 5264"/>
                  <a:gd name="T98" fmla="*/ 5285 w 5760"/>
                  <a:gd name="T99" fmla="*/ 3445 h 5264"/>
                  <a:gd name="T100" fmla="*/ 3793 w 5760"/>
                  <a:gd name="T101" fmla="*/ 4938 h 5264"/>
                  <a:gd name="T102" fmla="*/ 2925 w 5760"/>
                  <a:gd name="T103" fmla="*/ 5163 h 5264"/>
                  <a:gd name="T104" fmla="*/ 1773 w 5760"/>
                  <a:gd name="T105" fmla="*/ 4561 h 5264"/>
                  <a:gd name="T106" fmla="*/ 827 w 5760"/>
                  <a:gd name="T107" fmla="*/ 3466 h 5264"/>
                  <a:gd name="T108" fmla="*/ 223 w 5760"/>
                  <a:gd name="T109" fmla="*/ 2887 h 5264"/>
                  <a:gd name="T110" fmla="*/ 213 w 5760"/>
                  <a:gd name="T111" fmla="*/ 2253 h 5264"/>
                  <a:gd name="T112" fmla="*/ 9 w 5760"/>
                  <a:gd name="T113" fmla="*/ 1487 h 5264"/>
                  <a:gd name="T114" fmla="*/ 155 w 5760"/>
                  <a:gd name="T115" fmla="*/ 1316 h 5264"/>
                  <a:gd name="T116" fmla="*/ 272 w 5760"/>
                  <a:gd name="T117" fmla="*/ 818 h 5264"/>
                  <a:gd name="T118" fmla="*/ 695 w 5760"/>
                  <a:gd name="T119" fmla="*/ 591 h 5264"/>
                  <a:gd name="T120" fmla="*/ 1175 w 5760"/>
                  <a:gd name="T121" fmla="*/ 94 h 5264"/>
                  <a:gd name="T122" fmla="*/ 1201 w 5760"/>
                  <a:gd name="T123" fmla="*/ 335 h 5264"/>
                  <a:gd name="T124" fmla="*/ 2006 w 5760"/>
                  <a:gd name="T125" fmla="*/ 1 h 5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0" h="5264">
                    <a:moveTo>
                      <a:pt x="5128" y="3602"/>
                    </a:moveTo>
                    <a:lnTo>
                      <a:pt x="3950" y="4779"/>
                    </a:lnTo>
                    <a:lnTo>
                      <a:pt x="4908" y="4779"/>
                    </a:lnTo>
                    <a:lnTo>
                      <a:pt x="4952" y="4775"/>
                    </a:lnTo>
                    <a:lnTo>
                      <a:pt x="4994" y="4761"/>
                    </a:lnTo>
                    <a:lnTo>
                      <a:pt x="5030" y="4742"/>
                    </a:lnTo>
                    <a:lnTo>
                      <a:pt x="5064" y="4716"/>
                    </a:lnTo>
                    <a:lnTo>
                      <a:pt x="5090" y="4683"/>
                    </a:lnTo>
                    <a:lnTo>
                      <a:pt x="5111" y="4646"/>
                    </a:lnTo>
                    <a:lnTo>
                      <a:pt x="5123" y="4604"/>
                    </a:lnTo>
                    <a:lnTo>
                      <a:pt x="5128" y="4561"/>
                    </a:lnTo>
                    <a:lnTo>
                      <a:pt x="5128" y="3602"/>
                    </a:lnTo>
                    <a:close/>
                    <a:moveTo>
                      <a:pt x="4891" y="3019"/>
                    </a:moveTo>
                    <a:lnTo>
                      <a:pt x="3222" y="4688"/>
                    </a:lnTo>
                    <a:lnTo>
                      <a:pt x="3159" y="4915"/>
                    </a:lnTo>
                    <a:lnTo>
                      <a:pt x="3283" y="5039"/>
                    </a:lnTo>
                    <a:lnTo>
                      <a:pt x="3521" y="4985"/>
                    </a:lnTo>
                    <a:lnTo>
                      <a:pt x="5189" y="3316"/>
                    </a:lnTo>
                    <a:lnTo>
                      <a:pt x="4891" y="3019"/>
                    </a:lnTo>
                    <a:close/>
                    <a:moveTo>
                      <a:pt x="5343" y="2611"/>
                    </a:moveTo>
                    <a:lnTo>
                      <a:pt x="5317" y="2614"/>
                    </a:lnTo>
                    <a:lnTo>
                      <a:pt x="5292" y="2623"/>
                    </a:lnTo>
                    <a:lnTo>
                      <a:pt x="5270" y="2641"/>
                    </a:lnTo>
                    <a:lnTo>
                      <a:pt x="5004" y="2908"/>
                    </a:lnTo>
                    <a:lnTo>
                      <a:pt x="5301" y="3204"/>
                    </a:lnTo>
                    <a:lnTo>
                      <a:pt x="5575" y="2932"/>
                    </a:lnTo>
                    <a:lnTo>
                      <a:pt x="5589" y="2913"/>
                    </a:lnTo>
                    <a:lnTo>
                      <a:pt x="5599" y="2890"/>
                    </a:lnTo>
                    <a:lnTo>
                      <a:pt x="5601" y="2866"/>
                    </a:lnTo>
                    <a:lnTo>
                      <a:pt x="5599" y="2841"/>
                    </a:lnTo>
                    <a:lnTo>
                      <a:pt x="5589" y="2820"/>
                    </a:lnTo>
                    <a:lnTo>
                      <a:pt x="5575" y="2801"/>
                    </a:lnTo>
                    <a:lnTo>
                      <a:pt x="5414" y="2641"/>
                    </a:lnTo>
                    <a:lnTo>
                      <a:pt x="5393" y="2623"/>
                    </a:lnTo>
                    <a:lnTo>
                      <a:pt x="5369" y="2614"/>
                    </a:lnTo>
                    <a:lnTo>
                      <a:pt x="5343" y="2611"/>
                    </a:lnTo>
                    <a:close/>
                    <a:moveTo>
                      <a:pt x="3213" y="2297"/>
                    </a:moveTo>
                    <a:lnTo>
                      <a:pt x="3170" y="2302"/>
                    </a:lnTo>
                    <a:lnTo>
                      <a:pt x="3128" y="2312"/>
                    </a:lnTo>
                    <a:lnTo>
                      <a:pt x="3128" y="2735"/>
                    </a:lnTo>
                    <a:lnTo>
                      <a:pt x="3126" y="2775"/>
                    </a:lnTo>
                    <a:lnTo>
                      <a:pt x="3124" y="2815"/>
                    </a:lnTo>
                    <a:lnTo>
                      <a:pt x="3168" y="2827"/>
                    </a:lnTo>
                    <a:lnTo>
                      <a:pt x="3213" y="2833"/>
                    </a:lnTo>
                    <a:lnTo>
                      <a:pt x="3267" y="2827"/>
                    </a:lnTo>
                    <a:lnTo>
                      <a:pt x="3318" y="2812"/>
                    </a:lnTo>
                    <a:lnTo>
                      <a:pt x="3363" y="2787"/>
                    </a:lnTo>
                    <a:lnTo>
                      <a:pt x="3404" y="2754"/>
                    </a:lnTo>
                    <a:lnTo>
                      <a:pt x="3437" y="2716"/>
                    </a:lnTo>
                    <a:lnTo>
                      <a:pt x="3461" y="2669"/>
                    </a:lnTo>
                    <a:lnTo>
                      <a:pt x="3477" y="2620"/>
                    </a:lnTo>
                    <a:lnTo>
                      <a:pt x="3482" y="2566"/>
                    </a:lnTo>
                    <a:lnTo>
                      <a:pt x="3477" y="2511"/>
                    </a:lnTo>
                    <a:lnTo>
                      <a:pt x="3461" y="2461"/>
                    </a:lnTo>
                    <a:lnTo>
                      <a:pt x="3437" y="2415"/>
                    </a:lnTo>
                    <a:lnTo>
                      <a:pt x="3404" y="2375"/>
                    </a:lnTo>
                    <a:lnTo>
                      <a:pt x="3363" y="2344"/>
                    </a:lnTo>
                    <a:lnTo>
                      <a:pt x="3318" y="2318"/>
                    </a:lnTo>
                    <a:lnTo>
                      <a:pt x="3267" y="2304"/>
                    </a:lnTo>
                    <a:lnTo>
                      <a:pt x="3213" y="2297"/>
                    </a:lnTo>
                    <a:close/>
                    <a:moveTo>
                      <a:pt x="503" y="2297"/>
                    </a:moveTo>
                    <a:lnTo>
                      <a:pt x="449" y="2304"/>
                    </a:lnTo>
                    <a:lnTo>
                      <a:pt x="398" y="2318"/>
                    </a:lnTo>
                    <a:lnTo>
                      <a:pt x="353" y="2344"/>
                    </a:lnTo>
                    <a:lnTo>
                      <a:pt x="312" y="2375"/>
                    </a:lnTo>
                    <a:lnTo>
                      <a:pt x="279" y="2415"/>
                    </a:lnTo>
                    <a:lnTo>
                      <a:pt x="255" y="2461"/>
                    </a:lnTo>
                    <a:lnTo>
                      <a:pt x="239" y="2511"/>
                    </a:lnTo>
                    <a:lnTo>
                      <a:pt x="234" y="2566"/>
                    </a:lnTo>
                    <a:lnTo>
                      <a:pt x="239" y="2620"/>
                    </a:lnTo>
                    <a:lnTo>
                      <a:pt x="255" y="2669"/>
                    </a:lnTo>
                    <a:lnTo>
                      <a:pt x="279" y="2716"/>
                    </a:lnTo>
                    <a:lnTo>
                      <a:pt x="312" y="2754"/>
                    </a:lnTo>
                    <a:lnTo>
                      <a:pt x="353" y="2787"/>
                    </a:lnTo>
                    <a:lnTo>
                      <a:pt x="398" y="2812"/>
                    </a:lnTo>
                    <a:lnTo>
                      <a:pt x="449" y="2827"/>
                    </a:lnTo>
                    <a:lnTo>
                      <a:pt x="503" y="2833"/>
                    </a:lnTo>
                    <a:lnTo>
                      <a:pt x="541" y="2829"/>
                    </a:lnTo>
                    <a:lnTo>
                      <a:pt x="579" y="2820"/>
                    </a:lnTo>
                    <a:lnTo>
                      <a:pt x="576" y="2777"/>
                    </a:lnTo>
                    <a:lnTo>
                      <a:pt x="576" y="2733"/>
                    </a:lnTo>
                    <a:lnTo>
                      <a:pt x="576" y="2309"/>
                    </a:lnTo>
                    <a:lnTo>
                      <a:pt x="539" y="2300"/>
                    </a:lnTo>
                    <a:lnTo>
                      <a:pt x="503" y="2297"/>
                    </a:lnTo>
                    <a:close/>
                    <a:moveTo>
                      <a:pt x="2231" y="2061"/>
                    </a:moveTo>
                    <a:lnTo>
                      <a:pt x="2271" y="2066"/>
                    </a:lnTo>
                    <a:lnTo>
                      <a:pt x="2306" y="2080"/>
                    </a:lnTo>
                    <a:lnTo>
                      <a:pt x="2335" y="2103"/>
                    </a:lnTo>
                    <a:lnTo>
                      <a:pt x="2358" y="2133"/>
                    </a:lnTo>
                    <a:lnTo>
                      <a:pt x="2372" y="2168"/>
                    </a:lnTo>
                    <a:lnTo>
                      <a:pt x="2377" y="2208"/>
                    </a:lnTo>
                    <a:lnTo>
                      <a:pt x="2372" y="2246"/>
                    </a:lnTo>
                    <a:lnTo>
                      <a:pt x="2358" y="2281"/>
                    </a:lnTo>
                    <a:lnTo>
                      <a:pt x="2335" y="2311"/>
                    </a:lnTo>
                    <a:lnTo>
                      <a:pt x="2306" y="2333"/>
                    </a:lnTo>
                    <a:lnTo>
                      <a:pt x="2271" y="2349"/>
                    </a:lnTo>
                    <a:lnTo>
                      <a:pt x="2231" y="2354"/>
                    </a:lnTo>
                    <a:lnTo>
                      <a:pt x="2192" y="2349"/>
                    </a:lnTo>
                    <a:lnTo>
                      <a:pt x="2157" y="2333"/>
                    </a:lnTo>
                    <a:lnTo>
                      <a:pt x="2128" y="2311"/>
                    </a:lnTo>
                    <a:lnTo>
                      <a:pt x="2105" y="2281"/>
                    </a:lnTo>
                    <a:lnTo>
                      <a:pt x="2089" y="2246"/>
                    </a:lnTo>
                    <a:lnTo>
                      <a:pt x="2084" y="2208"/>
                    </a:lnTo>
                    <a:lnTo>
                      <a:pt x="2089" y="2168"/>
                    </a:lnTo>
                    <a:lnTo>
                      <a:pt x="2105" y="2133"/>
                    </a:lnTo>
                    <a:lnTo>
                      <a:pt x="2128" y="2103"/>
                    </a:lnTo>
                    <a:lnTo>
                      <a:pt x="2157" y="2080"/>
                    </a:lnTo>
                    <a:lnTo>
                      <a:pt x="2192" y="2066"/>
                    </a:lnTo>
                    <a:lnTo>
                      <a:pt x="2231" y="2061"/>
                    </a:lnTo>
                    <a:close/>
                    <a:moveTo>
                      <a:pt x="1562" y="2061"/>
                    </a:moveTo>
                    <a:lnTo>
                      <a:pt x="1602" y="2066"/>
                    </a:lnTo>
                    <a:lnTo>
                      <a:pt x="1637" y="2080"/>
                    </a:lnTo>
                    <a:lnTo>
                      <a:pt x="1667" y="2103"/>
                    </a:lnTo>
                    <a:lnTo>
                      <a:pt x="1690" y="2133"/>
                    </a:lnTo>
                    <a:lnTo>
                      <a:pt x="1704" y="2168"/>
                    </a:lnTo>
                    <a:lnTo>
                      <a:pt x="1711" y="2208"/>
                    </a:lnTo>
                    <a:lnTo>
                      <a:pt x="1704" y="2246"/>
                    </a:lnTo>
                    <a:lnTo>
                      <a:pt x="1690" y="2281"/>
                    </a:lnTo>
                    <a:lnTo>
                      <a:pt x="1667" y="2311"/>
                    </a:lnTo>
                    <a:lnTo>
                      <a:pt x="1637" y="2333"/>
                    </a:lnTo>
                    <a:lnTo>
                      <a:pt x="1602" y="2349"/>
                    </a:lnTo>
                    <a:lnTo>
                      <a:pt x="1562" y="2354"/>
                    </a:lnTo>
                    <a:lnTo>
                      <a:pt x="1524" y="2349"/>
                    </a:lnTo>
                    <a:lnTo>
                      <a:pt x="1489" y="2333"/>
                    </a:lnTo>
                    <a:lnTo>
                      <a:pt x="1459" y="2311"/>
                    </a:lnTo>
                    <a:lnTo>
                      <a:pt x="1437" y="2281"/>
                    </a:lnTo>
                    <a:lnTo>
                      <a:pt x="1421" y="2246"/>
                    </a:lnTo>
                    <a:lnTo>
                      <a:pt x="1416" y="2208"/>
                    </a:lnTo>
                    <a:lnTo>
                      <a:pt x="1421" y="2168"/>
                    </a:lnTo>
                    <a:lnTo>
                      <a:pt x="1437" y="2133"/>
                    </a:lnTo>
                    <a:lnTo>
                      <a:pt x="1459" y="2103"/>
                    </a:lnTo>
                    <a:lnTo>
                      <a:pt x="1489" y="2080"/>
                    </a:lnTo>
                    <a:lnTo>
                      <a:pt x="1524" y="2066"/>
                    </a:lnTo>
                    <a:lnTo>
                      <a:pt x="1562" y="2061"/>
                    </a:lnTo>
                    <a:close/>
                    <a:moveTo>
                      <a:pt x="796" y="1733"/>
                    </a:moveTo>
                    <a:lnTo>
                      <a:pt x="768" y="1796"/>
                    </a:lnTo>
                    <a:lnTo>
                      <a:pt x="749" y="1862"/>
                    </a:lnTo>
                    <a:lnTo>
                      <a:pt x="737" y="1930"/>
                    </a:lnTo>
                    <a:lnTo>
                      <a:pt x="733" y="1998"/>
                    </a:lnTo>
                    <a:lnTo>
                      <a:pt x="733" y="2733"/>
                    </a:lnTo>
                    <a:lnTo>
                      <a:pt x="738" y="2840"/>
                    </a:lnTo>
                    <a:lnTo>
                      <a:pt x="754" y="2943"/>
                    </a:lnTo>
                    <a:lnTo>
                      <a:pt x="780" y="3040"/>
                    </a:lnTo>
                    <a:lnTo>
                      <a:pt x="815" y="3136"/>
                    </a:lnTo>
                    <a:lnTo>
                      <a:pt x="859" y="3227"/>
                    </a:lnTo>
                    <a:lnTo>
                      <a:pt x="911" y="3313"/>
                    </a:lnTo>
                    <a:lnTo>
                      <a:pt x="970" y="3393"/>
                    </a:lnTo>
                    <a:lnTo>
                      <a:pt x="1037" y="3466"/>
                    </a:lnTo>
                    <a:lnTo>
                      <a:pt x="1112" y="3533"/>
                    </a:lnTo>
                    <a:lnTo>
                      <a:pt x="1190" y="3594"/>
                    </a:lnTo>
                    <a:lnTo>
                      <a:pt x="1276" y="3644"/>
                    </a:lnTo>
                    <a:lnTo>
                      <a:pt x="1367" y="3690"/>
                    </a:lnTo>
                    <a:lnTo>
                      <a:pt x="1463" y="3725"/>
                    </a:lnTo>
                    <a:lnTo>
                      <a:pt x="1562" y="3749"/>
                    </a:lnTo>
                    <a:lnTo>
                      <a:pt x="1665" y="3765"/>
                    </a:lnTo>
                    <a:lnTo>
                      <a:pt x="1772" y="3770"/>
                    </a:lnTo>
                    <a:lnTo>
                      <a:pt x="1934" y="3770"/>
                    </a:lnTo>
                    <a:lnTo>
                      <a:pt x="2040" y="3765"/>
                    </a:lnTo>
                    <a:lnTo>
                      <a:pt x="2142" y="3749"/>
                    </a:lnTo>
                    <a:lnTo>
                      <a:pt x="2241" y="3725"/>
                    </a:lnTo>
                    <a:lnTo>
                      <a:pt x="2337" y="3690"/>
                    </a:lnTo>
                    <a:lnTo>
                      <a:pt x="2428" y="3646"/>
                    </a:lnTo>
                    <a:lnTo>
                      <a:pt x="2513" y="3594"/>
                    </a:lnTo>
                    <a:lnTo>
                      <a:pt x="2592" y="3534"/>
                    </a:lnTo>
                    <a:lnTo>
                      <a:pt x="2667" y="3466"/>
                    </a:lnTo>
                    <a:lnTo>
                      <a:pt x="2733" y="3393"/>
                    </a:lnTo>
                    <a:lnTo>
                      <a:pt x="2793" y="3313"/>
                    </a:lnTo>
                    <a:lnTo>
                      <a:pt x="2845" y="3227"/>
                    </a:lnTo>
                    <a:lnTo>
                      <a:pt x="2889" y="3136"/>
                    </a:lnTo>
                    <a:lnTo>
                      <a:pt x="2924" y="3042"/>
                    </a:lnTo>
                    <a:lnTo>
                      <a:pt x="2950" y="2943"/>
                    </a:lnTo>
                    <a:lnTo>
                      <a:pt x="2966" y="2840"/>
                    </a:lnTo>
                    <a:lnTo>
                      <a:pt x="2971" y="2735"/>
                    </a:lnTo>
                    <a:lnTo>
                      <a:pt x="2971" y="1998"/>
                    </a:lnTo>
                    <a:lnTo>
                      <a:pt x="2967" y="1934"/>
                    </a:lnTo>
                    <a:lnTo>
                      <a:pt x="2955" y="1869"/>
                    </a:lnTo>
                    <a:lnTo>
                      <a:pt x="2938" y="1805"/>
                    </a:lnTo>
                    <a:lnTo>
                      <a:pt x="2913" y="1745"/>
                    </a:lnTo>
                    <a:lnTo>
                      <a:pt x="2732" y="1775"/>
                    </a:lnTo>
                    <a:lnTo>
                      <a:pt x="2557" y="1801"/>
                    </a:lnTo>
                    <a:lnTo>
                      <a:pt x="2391" y="1820"/>
                    </a:lnTo>
                    <a:lnTo>
                      <a:pt x="2231" y="1834"/>
                    </a:lnTo>
                    <a:lnTo>
                      <a:pt x="2081" y="1845"/>
                    </a:lnTo>
                    <a:lnTo>
                      <a:pt x="1936" y="1850"/>
                    </a:lnTo>
                    <a:lnTo>
                      <a:pt x="1800" y="1852"/>
                    </a:lnTo>
                    <a:lnTo>
                      <a:pt x="1672" y="1850"/>
                    </a:lnTo>
                    <a:lnTo>
                      <a:pt x="1552" y="1846"/>
                    </a:lnTo>
                    <a:lnTo>
                      <a:pt x="1438" y="1839"/>
                    </a:lnTo>
                    <a:lnTo>
                      <a:pt x="1335" y="1831"/>
                    </a:lnTo>
                    <a:lnTo>
                      <a:pt x="1239" y="1820"/>
                    </a:lnTo>
                    <a:lnTo>
                      <a:pt x="1150" y="1808"/>
                    </a:lnTo>
                    <a:lnTo>
                      <a:pt x="1070" y="1794"/>
                    </a:lnTo>
                    <a:lnTo>
                      <a:pt x="998" y="1782"/>
                    </a:lnTo>
                    <a:lnTo>
                      <a:pt x="936" y="1768"/>
                    </a:lnTo>
                    <a:lnTo>
                      <a:pt x="880" y="1756"/>
                    </a:lnTo>
                    <a:lnTo>
                      <a:pt x="834" y="1743"/>
                    </a:lnTo>
                    <a:lnTo>
                      <a:pt x="796" y="1733"/>
                    </a:lnTo>
                    <a:close/>
                    <a:moveTo>
                      <a:pt x="3482" y="977"/>
                    </a:moveTo>
                    <a:lnTo>
                      <a:pt x="3461" y="984"/>
                    </a:lnTo>
                    <a:lnTo>
                      <a:pt x="3439" y="986"/>
                    </a:lnTo>
                    <a:lnTo>
                      <a:pt x="3433" y="986"/>
                    </a:lnTo>
                    <a:lnTo>
                      <a:pt x="3421" y="988"/>
                    </a:lnTo>
                    <a:lnTo>
                      <a:pt x="3402" y="991"/>
                    </a:lnTo>
                    <a:lnTo>
                      <a:pt x="3376" y="998"/>
                    </a:lnTo>
                    <a:lnTo>
                      <a:pt x="3346" y="1010"/>
                    </a:lnTo>
                    <a:lnTo>
                      <a:pt x="3311" y="1030"/>
                    </a:lnTo>
                    <a:lnTo>
                      <a:pt x="3271" y="1056"/>
                    </a:lnTo>
                    <a:lnTo>
                      <a:pt x="3295" y="1094"/>
                    </a:lnTo>
                    <a:lnTo>
                      <a:pt x="3322" y="1138"/>
                    </a:lnTo>
                    <a:lnTo>
                      <a:pt x="3353" y="1188"/>
                    </a:lnTo>
                    <a:lnTo>
                      <a:pt x="3384" y="1246"/>
                    </a:lnTo>
                    <a:lnTo>
                      <a:pt x="3419" y="1311"/>
                    </a:lnTo>
                    <a:lnTo>
                      <a:pt x="3454" y="1377"/>
                    </a:lnTo>
                    <a:lnTo>
                      <a:pt x="3489" y="1448"/>
                    </a:lnTo>
                    <a:lnTo>
                      <a:pt x="3522" y="1523"/>
                    </a:lnTo>
                    <a:lnTo>
                      <a:pt x="3554" y="1602"/>
                    </a:lnTo>
                    <a:lnTo>
                      <a:pt x="3583" y="1682"/>
                    </a:lnTo>
                    <a:lnTo>
                      <a:pt x="3610" y="1763"/>
                    </a:lnTo>
                    <a:lnTo>
                      <a:pt x="3631" y="1843"/>
                    </a:lnTo>
                    <a:lnTo>
                      <a:pt x="3632" y="1867"/>
                    </a:lnTo>
                    <a:lnTo>
                      <a:pt x="3629" y="1888"/>
                    </a:lnTo>
                    <a:lnTo>
                      <a:pt x="3618" y="1909"/>
                    </a:lnTo>
                    <a:lnTo>
                      <a:pt x="3603" y="1925"/>
                    </a:lnTo>
                    <a:lnTo>
                      <a:pt x="3582" y="1935"/>
                    </a:lnTo>
                    <a:lnTo>
                      <a:pt x="3559" y="1941"/>
                    </a:lnTo>
                    <a:lnTo>
                      <a:pt x="3536" y="1939"/>
                    </a:lnTo>
                    <a:lnTo>
                      <a:pt x="3515" y="1930"/>
                    </a:lnTo>
                    <a:lnTo>
                      <a:pt x="3498" y="1918"/>
                    </a:lnTo>
                    <a:lnTo>
                      <a:pt x="3484" y="1899"/>
                    </a:lnTo>
                    <a:lnTo>
                      <a:pt x="3482" y="1895"/>
                    </a:lnTo>
                    <a:lnTo>
                      <a:pt x="3475" y="1888"/>
                    </a:lnTo>
                    <a:lnTo>
                      <a:pt x="3465" y="1880"/>
                    </a:lnTo>
                    <a:lnTo>
                      <a:pt x="3449" y="1867"/>
                    </a:lnTo>
                    <a:lnTo>
                      <a:pt x="3428" y="1855"/>
                    </a:lnTo>
                    <a:lnTo>
                      <a:pt x="3400" y="1845"/>
                    </a:lnTo>
                    <a:lnTo>
                      <a:pt x="3367" y="1836"/>
                    </a:lnTo>
                    <a:lnTo>
                      <a:pt x="3325" y="1831"/>
                    </a:lnTo>
                    <a:lnTo>
                      <a:pt x="3309" y="1857"/>
                    </a:lnTo>
                    <a:lnTo>
                      <a:pt x="3292" y="1892"/>
                    </a:lnTo>
                    <a:lnTo>
                      <a:pt x="3273" y="1932"/>
                    </a:lnTo>
                    <a:lnTo>
                      <a:pt x="3255" y="1977"/>
                    </a:lnTo>
                    <a:lnTo>
                      <a:pt x="3238" y="2028"/>
                    </a:lnTo>
                    <a:lnTo>
                      <a:pt x="3224" y="2082"/>
                    </a:lnTo>
                    <a:lnTo>
                      <a:pt x="3212" y="2140"/>
                    </a:lnTo>
                    <a:lnTo>
                      <a:pt x="3213" y="2140"/>
                    </a:lnTo>
                    <a:lnTo>
                      <a:pt x="3276" y="2143"/>
                    </a:lnTo>
                    <a:lnTo>
                      <a:pt x="3337" y="2157"/>
                    </a:lnTo>
                    <a:lnTo>
                      <a:pt x="3393" y="2180"/>
                    </a:lnTo>
                    <a:lnTo>
                      <a:pt x="3446" y="2208"/>
                    </a:lnTo>
                    <a:lnTo>
                      <a:pt x="3493" y="2244"/>
                    </a:lnTo>
                    <a:lnTo>
                      <a:pt x="3536" y="2286"/>
                    </a:lnTo>
                    <a:lnTo>
                      <a:pt x="3571" y="2333"/>
                    </a:lnTo>
                    <a:lnTo>
                      <a:pt x="3601" y="2386"/>
                    </a:lnTo>
                    <a:lnTo>
                      <a:pt x="3622" y="2442"/>
                    </a:lnTo>
                    <a:lnTo>
                      <a:pt x="3636" y="2503"/>
                    </a:lnTo>
                    <a:lnTo>
                      <a:pt x="3639" y="2566"/>
                    </a:lnTo>
                    <a:lnTo>
                      <a:pt x="3636" y="2628"/>
                    </a:lnTo>
                    <a:lnTo>
                      <a:pt x="3622" y="2688"/>
                    </a:lnTo>
                    <a:lnTo>
                      <a:pt x="3601" y="2745"/>
                    </a:lnTo>
                    <a:lnTo>
                      <a:pt x="3571" y="2798"/>
                    </a:lnTo>
                    <a:lnTo>
                      <a:pt x="3536" y="2845"/>
                    </a:lnTo>
                    <a:lnTo>
                      <a:pt x="3493" y="2887"/>
                    </a:lnTo>
                    <a:lnTo>
                      <a:pt x="3446" y="2922"/>
                    </a:lnTo>
                    <a:lnTo>
                      <a:pt x="3393" y="2951"/>
                    </a:lnTo>
                    <a:lnTo>
                      <a:pt x="3337" y="2972"/>
                    </a:lnTo>
                    <a:lnTo>
                      <a:pt x="3276" y="2986"/>
                    </a:lnTo>
                    <a:lnTo>
                      <a:pt x="3213" y="2991"/>
                    </a:lnTo>
                    <a:lnTo>
                      <a:pt x="3158" y="2988"/>
                    </a:lnTo>
                    <a:lnTo>
                      <a:pt x="3103" y="2976"/>
                    </a:lnTo>
                    <a:lnTo>
                      <a:pt x="3075" y="3082"/>
                    </a:lnTo>
                    <a:lnTo>
                      <a:pt x="3039" y="3185"/>
                    </a:lnTo>
                    <a:lnTo>
                      <a:pt x="2993" y="3283"/>
                    </a:lnTo>
                    <a:lnTo>
                      <a:pt x="2939" y="3377"/>
                    </a:lnTo>
                    <a:lnTo>
                      <a:pt x="2878" y="3464"/>
                    </a:lnTo>
                    <a:lnTo>
                      <a:pt x="2808" y="3546"/>
                    </a:lnTo>
                    <a:lnTo>
                      <a:pt x="2733" y="3622"/>
                    </a:lnTo>
                    <a:lnTo>
                      <a:pt x="2651" y="3690"/>
                    </a:lnTo>
                    <a:lnTo>
                      <a:pt x="2562" y="3749"/>
                    </a:lnTo>
                    <a:lnTo>
                      <a:pt x="2468" y="3801"/>
                    </a:lnTo>
                    <a:lnTo>
                      <a:pt x="2369" y="3847"/>
                    </a:lnTo>
                    <a:lnTo>
                      <a:pt x="2266" y="3882"/>
                    </a:lnTo>
                    <a:lnTo>
                      <a:pt x="2159" y="3908"/>
                    </a:lnTo>
                    <a:lnTo>
                      <a:pt x="2047" y="3923"/>
                    </a:lnTo>
                    <a:lnTo>
                      <a:pt x="1934" y="3929"/>
                    </a:lnTo>
                    <a:lnTo>
                      <a:pt x="1930" y="3929"/>
                    </a:lnTo>
                    <a:lnTo>
                      <a:pt x="1930" y="4561"/>
                    </a:lnTo>
                    <a:lnTo>
                      <a:pt x="1936" y="4604"/>
                    </a:lnTo>
                    <a:lnTo>
                      <a:pt x="1948" y="4646"/>
                    </a:lnTo>
                    <a:lnTo>
                      <a:pt x="1969" y="4683"/>
                    </a:lnTo>
                    <a:lnTo>
                      <a:pt x="1995" y="4716"/>
                    </a:lnTo>
                    <a:lnTo>
                      <a:pt x="2026" y="4742"/>
                    </a:lnTo>
                    <a:lnTo>
                      <a:pt x="2065" y="4761"/>
                    </a:lnTo>
                    <a:lnTo>
                      <a:pt x="2105" y="4775"/>
                    </a:lnTo>
                    <a:lnTo>
                      <a:pt x="2150" y="4779"/>
                    </a:lnTo>
                    <a:lnTo>
                      <a:pt x="3032" y="4779"/>
                    </a:lnTo>
                    <a:lnTo>
                      <a:pt x="3075" y="4625"/>
                    </a:lnTo>
                    <a:lnTo>
                      <a:pt x="3082" y="4608"/>
                    </a:lnTo>
                    <a:lnTo>
                      <a:pt x="3095" y="4592"/>
                    </a:lnTo>
                    <a:lnTo>
                      <a:pt x="5128" y="2560"/>
                    </a:lnTo>
                    <a:lnTo>
                      <a:pt x="5128" y="1195"/>
                    </a:lnTo>
                    <a:lnTo>
                      <a:pt x="5123" y="1152"/>
                    </a:lnTo>
                    <a:lnTo>
                      <a:pt x="5111" y="1112"/>
                    </a:lnTo>
                    <a:lnTo>
                      <a:pt x="5090" y="1073"/>
                    </a:lnTo>
                    <a:lnTo>
                      <a:pt x="5064" y="1042"/>
                    </a:lnTo>
                    <a:lnTo>
                      <a:pt x="5030" y="1014"/>
                    </a:lnTo>
                    <a:lnTo>
                      <a:pt x="4994" y="995"/>
                    </a:lnTo>
                    <a:lnTo>
                      <a:pt x="4952" y="981"/>
                    </a:lnTo>
                    <a:lnTo>
                      <a:pt x="4908" y="977"/>
                    </a:lnTo>
                    <a:lnTo>
                      <a:pt x="3482" y="977"/>
                    </a:lnTo>
                    <a:close/>
                    <a:moveTo>
                      <a:pt x="1843" y="211"/>
                    </a:moveTo>
                    <a:lnTo>
                      <a:pt x="1779" y="234"/>
                    </a:lnTo>
                    <a:lnTo>
                      <a:pt x="1716" y="258"/>
                    </a:lnTo>
                    <a:lnTo>
                      <a:pt x="1653" y="284"/>
                    </a:lnTo>
                    <a:lnTo>
                      <a:pt x="1594" y="310"/>
                    </a:lnTo>
                    <a:lnTo>
                      <a:pt x="1536" y="338"/>
                    </a:lnTo>
                    <a:lnTo>
                      <a:pt x="1482" y="365"/>
                    </a:lnTo>
                    <a:lnTo>
                      <a:pt x="1431" y="391"/>
                    </a:lnTo>
                    <a:lnTo>
                      <a:pt x="1384" y="415"/>
                    </a:lnTo>
                    <a:lnTo>
                      <a:pt x="1342" y="438"/>
                    </a:lnTo>
                    <a:lnTo>
                      <a:pt x="1304" y="459"/>
                    </a:lnTo>
                    <a:lnTo>
                      <a:pt x="1272" y="476"/>
                    </a:lnTo>
                    <a:lnTo>
                      <a:pt x="1246" y="492"/>
                    </a:lnTo>
                    <a:lnTo>
                      <a:pt x="1227" y="502"/>
                    </a:lnTo>
                    <a:lnTo>
                      <a:pt x="1215" y="509"/>
                    </a:lnTo>
                    <a:lnTo>
                      <a:pt x="1211" y="513"/>
                    </a:lnTo>
                    <a:lnTo>
                      <a:pt x="1187" y="523"/>
                    </a:lnTo>
                    <a:lnTo>
                      <a:pt x="1162" y="525"/>
                    </a:lnTo>
                    <a:lnTo>
                      <a:pt x="1140" y="520"/>
                    </a:lnTo>
                    <a:lnTo>
                      <a:pt x="1119" y="508"/>
                    </a:lnTo>
                    <a:lnTo>
                      <a:pt x="1101" y="488"/>
                    </a:lnTo>
                    <a:lnTo>
                      <a:pt x="1077" y="445"/>
                    </a:lnTo>
                    <a:lnTo>
                      <a:pt x="1058" y="403"/>
                    </a:lnTo>
                    <a:lnTo>
                      <a:pt x="1044" y="365"/>
                    </a:lnTo>
                    <a:lnTo>
                      <a:pt x="1000" y="420"/>
                    </a:lnTo>
                    <a:lnTo>
                      <a:pt x="958" y="476"/>
                    </a:lnTo>
                    <a:lnTo>
                      <a:pt x="920" y="534"/>
                    </a:lnTo>
                    <a:lnTo>
                      <a:pt x="883" y="590"/>
                    </a:lnTo>
                    <a:lnTo>
                      <a:pt x="848" y="644"/>
                    </a:lnTo>
                    <a:lnTo>
                      <a:pt x="817" y="694"/>
                    </a:lnTo>
                    <a:lnTo>
                      <a:pt x="789" y="743"/>
                    </a:lnTo>
                    <a:lnTo>
                      <a:pt x="765" y="787"/>
                    </a:lnTo>
                    <a:lnTo>
                      <a:pt x="744" y="827"/>
                    </a:lnTo>
                    <a:lnTo>
                      <a:pt x="724" y="862"/>
                    </a:lnTo>
                    <a:lnTo>
                      <a:pt x="710" y="890"/>
                    </a:lnTo>
                    <a:lnTo>
                      <a:pt x="700" y="911"/>
                    </a:lnTo>
                    <a:lnTo>
                      <a:pt x="693" y="925"/>
                    </a:lnTo>
                    <a:lnTo>
                      <a:pt x="691" y="930"/>
                    </a:lnTo>
                    <a:lnTo>
                      <a:pt x="675" y="951"/>
                    </a:lnTo>
                    <a:lnTo>
                      <a:pt x="656" y="967"/>
                    </a:lnTo>
                    <a:lnTo>
                      <a:pt x="632" y="975"/>
                    </a:lnTo>
                    <a:lnTo>
                      <a:pt x="606" y="975"/>
                    </a:lnTo>
                    <a:lnTo>
                      <a:pt x="583" y="967"/>
                    </a:lnTo>
                    <a:lnTo>
                      <a:pt x="562" y="953"/>
                    </a:lnTo>
                    <a:lnTo>
                      <a:pt x="435" y="818"/>
                    </a:lnTo>
                    <a:lnTo>
                      <a:pt x="421" y="892"/>
                    </a:lnTo>
                    <a:lnTo>
                      <a:pt x="410" y="965"/>
                    </a:lnTo>
                    <a:lnTo>
                      <a:pt x="401" y="1037"/>
                    </a:lnTo>
                    <a:lnTo>
                      <a:pt x="396" y="1108"/>
                    </a:lnTo>
                    <a:lnTo>
                      <a:pt x="393" y="1174"/>
                    </a:lnTo>
                    <a:lnTo>
                      <a:pt x="391" y="1239"/>
                    </a:lnTo>
                    <a:lnTo>
                      <a:pt x="391" y="1297"/>
                    </a:lnTo>
                    <a:lnTo>
                      <a:pt x="391" y="1351"/>
                    </a:lnTo>
                    <a:lnTo>
                      <a:pt x="393" y="1396"/>
                    </a:lnTo>
                    <a:lnTo>
                      <a:pt x="393" y="1433"/>
                    </a:lnTo>
                    <a:lnTo>
                      <a:pt x="394" y="1462"/>
                    </a:lnTo>
                    <a:lnTo>
                      <a:pt x="396" y="1480"/>
                    </a:lnTo>
                    <a:lnTo>
                      <a:pt x="396" y="1487"/>
                    </a:lnTo>
                    <a:lnTo>
                      <a:pt x="394" y="1511"/>
                    </a:lnTo>
                    <a:lnTo>
                      <a:pt x="386" y="1534"/>
                    </a:lnTo>
                    <a:lnTo>
                      <a:pt x="370" y="1551"/>
                    </a:lnTo>
                    <a:lnTo>
                      <a:pt x="349" y="1565"/>
                    </a:lnTo>
                    <a:lnTo>
                      <a:pt x="326" y="1572"/>
                    </a:lnTo>
                    <a:lnTo>
                      <a:pt x="302" y="1571"/>
                    </a:lnTo>
                    <a:lnTo>
                      <a:pt x="255" y="1558"/>
                    </a:lnTo>
                    <a:lnTo>
                      <a:pt x="211" y="1546"/>
                    </a:lnTo>
                    <a:lnTo>
                      <a:pt x="175" y="1530"/>
                    </a:lnTo>
                    <a:lnTo>
                      <a:pt x="187" y="1606"/>
                    </a:lnTo>
                    <a:lnTo>
                      <a:pt x="202" y="1681"/>
                    </a:lnTo>
                    <a:lnTo>
                      <a:pt x="222" y="1756"/>
                    </a:lnTo>
                    <a:lnTo>
                      <a:pt x="241" y="1827"/>
                    </a:lnTo>
                    <a:lnTo>
                      <a:pt x="260" y="1897"/>
                    </a:lnTo>
                    <a:lnTo>
                      <a:pt x="281" y="1963"/>
                    </a:lnTo>
                    <a:lnTo>
                      <a:pt x="300" y="2024"/>
                    </a:lnTo>
                    <a:lnTo>
                      <a:pt x="319" y="2080"/>
                    </a:lnTo>
                    <a:lnTo>
                      <a:pt x="335" y="2129"/>
                    </a:lnTo>
                    <a:lnTo>
                      <a:pt x="351" y="2169"/>
                    </a:lnTo>
                    <a:lnTo>
                      <a:pt x="398" y="2154"/>
                    </a:lnTo>
                    <a:lnTo>
                      <a:pt x="449" y="2143"/>
                    </a:lnTo>
                    <a:lnTo>
                      <a:pt x="503" y="2140"/>
                    </a:lnTo>
                    <a:lnTo>
                      <a:pt x="539" y="2141"/>
                    </a:lnTo>
                    <a:lnTo>
                      <a:pt x="576" y="2147"/>
                    </a:lnTo>
                    <a:lnTo>
                      <a:pt x="576" y="1998"/>
                    </a:lnTo>
                    <a:lnTo>
                      <a:pt x="579" y="1920"/>
                    </a:lnTo>
                    <a:lnTo>
                      <a:pt x="592" y="1841"/>
                    </a:lnTo>
                    <a:lnTo>
                      <a:pt x="613" y="1766"/>
                    </a:lnTo>
                    <a:lnTo>
                      <a:pt x="641" y="1693"/>
                    </a:lnTo>
                    <a:lnTo>
                      <a:pt x="675" y="1621"/>
                    </a:lnTo>
                    <a:lnTo>
                      <a:pt x="679" y="1616"/>
                    </a:lnTo>
                    <a:lnTo>
                      <a:pt x="684" y="1611"/>
                    </a:lnTo>
                    <a:lnTo>
                      <a:pt x="696" y="1588"/>
                    </a:lnTo>
                    <a:lnTo>
                      <a:pt x="714" y="1572"/>
                    </a:lnTo>
                    <a:lnTo>
                      <a:pt x="737" y="1562"/>
                    </a:lnTo>
                    <a:lnTo>
                      <a:pt x="759" y="1558"/>
                    </a:lnTo>
                    <a:lnTo>
                      <a:pt x="785" y="1564"/>
                    </a:lnTo>
                    <a:lnTo>
                      <a:pt x="791" y="1565"/>
                    </a:lnTo>
                    <a:lnTo>
                      <a:pt x="806" y="1571"/>
                    </a:lnTo>
                    <a:lnTo>
                      <a:pt x="831" y="1578"/>
                    </a:lnTo>
                    <a:lnTo>
                      <a:pt x="864" y="1588"/>
                    </a:lnTo>
                    <a:lnTo>
                      <a:pt x="906" y="1599"/>
                    </a:lnTo>
                    <a:lnTo>
                      <a:pt x="958" y="1611"/>
                    </a:lnTo>
                    <a:lnTo>
                      <a:pt x="1018" y="1623"/>
                    </a:lnTo>
                    <a:lnTo>
                      <a:pt x="1087" y="1635"/>
                    </a:lnTo>
                    <a:lnTo>
                      <a:pt x="1166" y="1647"/>
                    </a:lnTo>
                    <a:lnTo>
                      <a:pt x="1251" y="1660"/>
                    </a:lnTo>
                    <a:lnTo>
                      <a:pt x="1346" y="1670"/>
                    </a:lnTo>
                    <a:lnTo>
                      <a:pt x="1450" y="1679"/>
                    </a:lnTo>
                    <a:lnTo>
                      <a:pt x="1562" y="1686"/>
                    </a:lnTo>
                    <a:lnTo>
                      <a:pt x="1681" y="1691"/>
                    </a:lnTo>
                    <a:lnTo>
                      <a:pt x="1810" y="1693"/>
                    </a:lnTo>
                    <a:lnTo>
                      <a:pt x="1946" y="1691"/>
                    </a:lnTo>
                    <a:lnTo>
                      <a:pt x="2089" y="1684"/>
                    </a:lnTo>
                    <a:lnTo>
                      <a:pt x="2241" y="1674"/>
                    </a:lnTo>
                    <a:lnTo>
                      <a:pt x="2402" y="1660"/>
                    </a:lnTo>
                    <a:lnTo>
                      <a:pt x="2569" y="1639"/>
                    </a:lnTo>
                    <a:lnTo>
                      <a:pt x="2744" y="1613"/>
                    </a:lnTo>
                    <a:lnTo>
                      <a:pt x="2925" y="1581"/>
                    </a:lnTo>
                    <a:lnTo>
                      <a:pt x="2939" y="1579"/>
                    </a:lnTo>
                    <a:lnTo>
                      <a:pt x="2955" y="1579"/>
                    </a:lnTo>
                    <a:lnTo>
                      <a:pt x="2976" y="1581"/>
                    </a:lnTo>
                    <a:lnTo>
                      <a:pt x="2997" y="1590"/>
                    </a:lnTo>
                    <a:lnTo>
                      <a:pt x="3013" y="1602"/>
                    </a:lnTo>
                    <a:lnTo>
                      <a:pt x="3027" y="1619"/>
                    </a:lnTo>
                    <a:lnTo>
                      <a:pt x="3060" y="1682"/>
                    </a:lnTo>
                    <a:lnTo>
                      <a:pt x="3086" y="1750"/>
                    </a:lnTo>
                    <a:lnTo>
                      <a:pt x="3105" y="1818"/>
                    </a:lnTo>
                    <a:lnTo>
                      <a:pt x="3119" y="1890"/>
                    </a:lnTo>
                    <a:lnTo>
                      <a:pt x="3138" y="1845"/>
                    </a:lnTo>
                    <a:lnTo>
                      <a:pt x="3158" y="1806"/>
                    </a:lnTo>
                    <a:lnTo>
                      <a:pt x="3177" y="1773"/>
                    </a:lnTo>
                    <a:lnTo>
                      <a:pt x="3192" y="1745"/>
                    </a:lnTo>
                    <a:lnTo>
                      <a:pt x="3205" y="1724"/>
                    </a:lnTo>
                    <a:lnTo>
                      <a:pt x="3213" y="1710"/>
                    </a:lnTo>
                    <a:lnTo>
                      <a:pt x="3219" y="1705"/>
                    </a:lnTo>
                    <a:lnTo>
                      <a:pt x="3234" y="1688"/>
                    </a:lnTo>
                    <a:lnTo>
                      <a:pt x="3257" y="1675"/>
                    </a:lnTo>
                    <a:lnTo>
                      <a:pt x="3281" y="1672"/>
                    </a:lnTo>
                    <a:lnTo>
                      <a:pt x="3330" y="1672"/>
                    </a:lnTo>
                    <a:lnTo>
                      <a:pt x="3376" y="1677"/>
                    </a:lnTo>
                    <a:lnTo>
                      <a:pt x="3416" y="1686"/>
                    </a:lnTo>
                    <a:lnTo>
                      <a:pt x="3391" y="1623"/>
                    </a:lnTo>
                    <a:lnTo>
                      <a:pt x="3365" y="1562"/>
                    </a:lnTo>
                    <a:lnTo>
                      <a:pt x="3339" y="1503"/>
                    </a:lnTo>
                    <a:lnTo>
                      <a:pt x="3311" y="1447"/>
                    </a:lnTo>
                    <a:lnTo>
                      <a:pt x="3283" y="1391"/>
                    </a:lnTo>
                    <a:lnTo>
                      <a:pt x="3255" y="1340"/>
                    </a:lnTo>
                    <a:lnTo>
                      <a:pt x="3229" y="1293"/>
                    </a:lnTo>
                    <a:lnTo>
                      <a:pt x="3203" y="1248"/>
                    </a:lnTo>
                    <a:lnTo>
                      <a:pt x="3180" y="1209"/>
                    </a:lnTo>
                    <a:lnTo>
                      <a:pt x="3159" y="1174"/>
                    </a:lnTo>
                    <a:lnTo>
                      <a:pt x="3140" y="1145"/>
                    </a:lnTo>
                    <a:lnTo>
                      <a:pt x="3124" y="1120"/>
                    </a:lnTo>
                    <a:lnTo>
                      <a:pt x="3114" y="1103"/>
                    </a:lnTo>
                    <a:lnTo>
                      <a:pt x="3105" y="1092"/>
                    </a:lnTo>
                    <a:lnTo>
                      <a:pt x="3103" y="1087"/>
                    </a:lnTo>
                    <a:lnTo>
                      <a:pt x="3093" y="1068"/>
                    </a:lnTo>
                    <a:lnTo>
                      <a:pt x="3088" y="1045"/>
                    </a:lnTo>
                    <a:lnTo>
                      <a:pt x="3091" y="1024"/>
                    </a:lnTo>
                    <a:lnTo>
                      <a:pt x="3098" y="1003"/>
                    </a:lnTo>
                    <a:lnTo>
                      <a:pt x="3112" y="986"/>
                    </a:lnTo>
                    <a:lnTo>
                      <a:pt x="3152" y="949"/>
                    </a:lnTo>
                    <a:lnTo>
                      <a:pt x="3192" y="920"/>
                    </a:lnTo>
                    <a:lnTo>
                      <a:pt x="3229" y="893"/>
                    </a:lnTo>
                    <a:lnTo>
                      <a:pt x="3231" y="885"/>
                    </a:lnTo>
                    <a:lnTo>
                      <a:pt x="3233" y="876"/>
                    </a:lnTo>
                    <a:lnTo>
                      <a:pt x="3168" y="846"/>
                    </a:lnTo>
                    <a:lnTo>
                      <a:pt x="3103" y="817"/>
                    </a:lnTo>
                    <a:lnTo>
                      <a:pt x="3039" y="790"/>
                    </a:lnTo>
                    <a:lnTo>
                      <a:pt x="2976" y="766"/>
                    </a:lnTo>
                    <a:lnTo>
                      <a:pt x="2917" y="745"/>
                    </a:lnTo>
                    <a:lnTo>
                      <a:pt x="2859" y="724"/>
                    </a:lnTo>
                    <a:lnTo>
                      <a:pt x="2805" y="707"/>
                    </a:lnTo>
                    <a:lnTo>
                      <a:pt x="2756" y="693"/>
                    </a:lnTo>
                    <a:lnTo>
                      <a:pt x="2711" y="679"/>
                    </a:lnTo>
                    <a:lnTo>
                      <a:pt x="2674" y="668"/>
                    </a:lnTo>
                    <a:lnTo>
                      <a:pt x="2643" y="661"/>
                    </a:lnTo>
                    <a:lnTo>
                      <a:pt x="2620" y="654"/>
                    </a:lnTo>
                    <a:lnTo>
                      <a:pt x="2604" y="651"/>
                    </a:lnTo>
                    <a:lnTo>
                      <a:pt x="2599" y="651"/>
                    </a:lnTo>
                    <a:lnTo>
                      <a:pt x="2576" y="642"/>
                    </a:lnTo>
                    <a:lnTo>
                      <a:pt x="2559" y="626"/>
                    </a:lnTo>
                    <a:lnTo>
                      <a:pt x="2545" y="607"/>
                    </a:lnTo>
                    <a:lnTo>
                      <a:pt x="2538" y="584"/>
                    </a:lnTo>
                    <a:lnTo>
                      <a:pt x="2538" y="560"/>
                    </a:lnTo>
                    <a:lnTo>
                      <a:pt x="2545" y="537"/>
                    </a:lnTo>
                    <a:lnTo>
                      <a:pt x="2569" y="494"/>
                    </a:lnTo>
                    <a:lnTo>
                      <a:pt x="2594" y="457"/>
                    </a:lnTo>
                    <a:lnTo>
                      <a:pt x="2620" y="424"/>
                    </a:lnTo>
                    <a:lnTo>
                      <a:pt x="2547" y="417"/>
                    </a:lnTo>
                    <a:lnTo>
                      <a:pt x="2475" y="412"/>
                    </a:lnTo>
                    <a:lnTo>
                      <a:pt x="2402" y="408"/>
                    </a:lnTo>
                    <a:lnTo>
                      <a:pt x="2332" y="406"/>
                    </a:lnTo>
                    <a:lnTo>
                      <a:pt x="2266" y="406"/>
                    </a:lnTo>
                    <a:lnTo>
                      <a:pt x="2201" y="406"/>
                    </a:lnTo>
                    <a:lnTo>
                      <a:pt x="2142" y="410"/>
                    </a:lnTo>
                    <a:lnTo>
                      <a:pt x="2088" y="412"/>
                    </a:lnTo>
                    <a:lnTo>
                      <a:pt x="2039" y="415"/>
                    </a:lnTo>
                    <a:lnTo>
                      <a:pt x="1997" y="419"/>
                    </a:lnTo>
                    <a:lnTo>
                      <a:pt x="1964" y="420"/>
                    </a:lnTo>
                    <a:lnTo>
                      <a:pt x="1937" y="424"/>
                    </a:lnTo>
                    <a:lnTo>
                      <a:pt x="1922" y="426"/>
                    </a:lnTo>
                    <a:lnTo>
                      <a:pt x="1915" y="426"/>
                    </a:lnTo>
                    <a:lnTo>
                      <a:pt x="1892" y="426"/>
                    </a:lnTo>
                    <a:lnTo>
                      <a:pt x="1871" y="419"/>
                    </a:lnTo>
                    <a:lnTo>
                      <a:pt x="1852" y="406"/>
                    </a:lnTo>
                    <a:lnTo>
                      <a:pt x="1838" y="389"/>
                    </a:lnTo>
                    <a:lnTo>
                      <a:pt x="1829" y="370"/>
                    </a:lnTo>
                    <a:lnTo>
                      <a:pt x="1826" y="347"/>
                    </a:lnTo>
                    <a:lnTo>
                      <a:pt x="1829" y="296"/>
                    </a:lnTo>
                    <a:lnTo>
                      <a:pt x="1834" y="251"/>
                    </a:lnTo>
                    <a:lnTo>
                      <a:pt x="1843" y="211"/>
                    </a:lnTo>
                    <a:close/>
                    <a:moveTo>
                      <a:pt x="2030" y="0"/>
                    </a:moveTo>
                    <a:lnTo>
                      <a:pt x="2051" y="5"/>
                    </a:lnTo>
                    <a:lnTo>
                      <a:pt x="2070" y="15"/>
                    </a:lnTo>
                    <a:lnTo>
                      <a:pt x="2088" y="31"/>
                    </a:lnTo>
                    <a:lnTo>
                      <a:pt x="2098" y="52"/>
                    </a:lnTo>
                    <a:lnTo>
                      <a:pt x="2102" y="75"/>
                    </a:lnTo>
                    <a:lnTo>
                      <a:pt x="2100" y="97"/>
                    </a:lnTo>
                    <a:lnTo>
                      <a:pt x="2091" y="118"/>
                    </a:lnTo>
                    <a:lnTo>
                      <a:pt x="2077" y="136"/>
                    </a:lnTo>
                    <a:lnTo>
                      <a:pt x="2058" y="150"/>
                    </a:lnTo>
                    <a:lnTo>
                      <a:pt x="2054" y="152"/>
                    </a:lnTo>
                    <a:lnTo>
                      <a:pt x="2046" y="159"/>
                    </a:lnTo>
                    <a:lnTo>
                      <a:pt x="2033" y="173"/>
                    </a:lnTo>
                    <a:lnTo>
                      <a:pt x="2019" y="193"/>
                    </a:lnTo>
                    <a:lnTo>
                      <a:pt x="2006" y="221"/>
                    </a:lnTo>
                    <a:lnTo>
                      <a:pt x="1993" y="260"/>
                    </a:lnTo>
                    <a:lnTo>
                      <a:pt x="2053" y="255"/>
                    </a:lnTo>
                    <a:lnTo>
                      <a:pt x="2122" y="251"/>
                    </a:lnTo>
                    <a:lnTo>
                      <a:pt x="2201" y="249"/>
                    </a:lnTo>
                    <a:lnTo>
                      <a:pt x="2287" y="248"/>
                    </a:lnTo>
                    <a:lnTo>
                      <a:pt x="2377" y="249"/>
                    </a:lnTo>
                    <a:lnTo>
                      <a:pt x="2473" y="253"/>
                    </a:lnTo>
                    <a:lnTo>
                      <a:pt x="2571" y="260"/>
                    </a:lnTo>
                    <a:lnTo>
                      <a:pt x="2669" y="270"/>
                    </a:lnTo>
                    <a:lnTo>
                      <a:pt x="2767" y="286"/>
                    </a:lnTo>
                    <a:lnTo>
                      <a:pt x="2861" y="307"/>
                    </a:lnTo>
                    <a:lnTo>
                      <a:pt x="2882" y="317"/>
                    </a:lnTo>
                    <a:lnTo>
                      <a:pt x="2899" y="331"/>
                    </a:lnTo>
                    <a:lnTo>
                      <a:pt x="2913" y="349"/>
                    </a:lnTo>
                    <a:lnTo>
                      <a:pt x="2920" y="371"/>
                    </a:lnTo>
                    <a:lnTo>
                      <a:pt x="2920" y="394"/>
                    </a:lnTo>
                    <a:lnTo>
                      <a:pt x="2913" y="417"/>
                    </a:lnTo>
                    <a:lnTo>
                      <a:pt x="2901" y="434"/>
                    </a:lnTo>
                    <a:lnTo>
                      <a:pt x="2883" y="450"/>
                    </a:lnTo>
                    <a:lnTo>
                      <a:pt x="2863" y="459"/>
                    </a:lnTo>
                    <a:lnTo>
                      <a:pt x="2842" y="464"/>
                    </a:lnTo>
                    <a:lnTo>
                      <a:pt x="2836" y="464"/>
                    </a:lnTo>
                    <a:lnTo>
                      <a:pt x="2826" y="466"/>
                    </a:lnTo>
                    <a:lnTo>
                      <a:pt x="2810" y="473"/>
                    </a:lnTo>
                    <a:lnTo>
                      <a:pt x="2791" y="483"/>
                    </a:lnTo>
                    <a:lnTo>
                      <a:pt x="2768" y="499"/>
                    </a:lnTo>
                    <a:lnTo>
                      <a:pt x="2744" y="523"/>
                    </a:lnTo>
                    <a:lnTo>
                      <a:pt x="2794" y="539"/>
                    </a:lnTo>
                    <a:lnTo>
                      <a:pt x="2854" y="557"/>
                    </a:lnTo>
                    <a:lnTo>
                      <a:pt x="2920" y="577"/>
                    </a:lnTo>
                    <a:lnTo>
                      <a:pt x="2990" y="602"/>
                    </a:lnTo>
                    <a:lnTo>
                      <a:pt x="3065" y="630"/>
                    </a:lnTo>
                    <a:lnTo>
                      <a:pt x="3142" y="661"/>
                    </a:lnTo>
                    <a:lnTo>
                      <a:pt x="3220" y="696"/>
                    </a:lnTo>
                    <a:lnTo>
                      <a:pt x="3299" y="733"/>
                    </a:lnTo>
                    <a:lnTo>
                      <a:pt x="3377" y="775"/>
                    </a:lnTo>
                    <a:lnTo>
                      <a:pt x="3453" y="818"/>
                    </a:lnTo>
                    <a:lnTo>
                      <a:pt x="4908" y="818"/>
                    </a:lnTo>
                    <a:lnTo>
                      <a:pt x="4969" y="824"/>
                    </a:lnTo>
                    <a:lnTo>
                      <a:pt x="5027" y="838"/>
                    </a:lnTo>
                    <a:lnTo>
                      <a:pt x="5081" y="860"/>
                    </a:lnTo>
                    <a:lnTo>
                      <a:pt x="5132" y="892"/>
                    </a:lnTo>
                    <a:lnTo>
                      <a:pt x="5175" y="930"/>
                    </a:lnTo>
                    <a:lnTo>
                      <a:pt x="5212" y="974"/>
                    </a:lnTo>
                    <a:lnTo>
                      <a:pt x="5243" y="1023"/>
                    </a:lnTo>
                    <a:lnTo>
                      <a:pt x="5266" y="1077"/>
                    </a:lnTo>
                    <a:lnTo>
                      <a:pt x="5280" y="1134"/>
                    </a:lnTo>
                    <a:lnTo>
                      <a:pt x="5285" y="1195"/>
                    </a:lnTo>
                    <a:lnTo>
                      <a:pt x="5285" y="2459"/>
                    </a:lnTo>
                    <a:lnTo>
                      <a:pt x="5327" y="2454"/>
                    </a:lnTo>
                    <a:lnTo>
                      <a:pt x="5371" y="2454"/>
                    </a:lnTo>
                    <a:lnTo>
                      <a:pt x="5413" y="2463"/>
                    </a:lnTo>
                    <a:lnTo>
                      <a:pt x="5455" y="2478"/>
                    </a:lnTo>
                    <a:lnTo>
                      <a:pt x="5491" y="2499"/>
                    </a:lnTo>
                    <a:lnTo>
                      <a:pt x="5526" y="2529"/>
                    </a:lnTo>
                    <a:lnTo>
                      <a:pt x="5687" y="2689"/>
                    </a:lnTo>
                    <a:lnTo>
                      <a:pt x="5718" y="2728"/>
                    </a:lnTo>
                    <a:lnTo>
                      <a:pt x="5741" y="2770"/>
                    </a:lnTo>
                    <a:lnTo>
                      <a:pt x="5755" y="2817"/>
                    </a:lnTo>
                    <a:lnTo>
                      <a:pt x="5760" y="2866"/>
                    </a:lnTo>
                    <a:lnTo>
                      <a:pt x="5755" y="2915"/>
                    </a:lnTo>
                    <a:lnTo>
                      <a:pt x="5741" y="2962"/>
                    </a:lnTo>
                    <a:lnTo>
                      <a:pt x="5718" y="3005"/>
                    </a:lnTo>
                    <a:lnTo>
                      <a:pt x="5687" y="3044"/>
                    </a:lnTo>
                    <a:lnTo>
                      <a:pt x="5285" y="3445"/>
                    </a:lnTo>
                    <a:lnTo>
                      <a:pt x="5285" y="4561"/>
                    </a:lnTo>
                    <a:lnTo>
                      <a:pt x="5280" y="4622"/>
                    </a:lnTo>
                    <a:lnTo>
                      <a:pt x="5266" y="4679"/>
                    </a:lnTo>
                    <a:lnTo>
                      <a:pt x="5243" y="4733"/>
                    </a:lnTo>
                    <a:lnTo>
                      <a:pt x="5212" y="4782"/>
                    </a:lnTo>
                    <a:lnTo>
                      <a:pt x="5175" y="4828"/>
                    </a:lnTo>
                    <a:lnTo>
                      <a:pt x="5132" y="4864"/>
                    </a:lnTo>
                    <a:lnTo>
                      <a:pt x="5081" y="4896"/>
                    </a:lnTo>
                    <a:lnTo>
                      <a:pt x="5027" y="4918"/>
                    </a:lnTo>
                    <a:lnTo>
                      <a:pt x="4969" y="4932"/>
                    </a:lnTo>
                    <a:lnTo>
                      <a:pt x="4908" y="4938"/>
                    </a:lnTo>
                    <a:lnTo>
                      <a:pt x="3793" y="4938"/>
                    </a:lnTo>
                    <a:lnTo>
                      <a:pt x="3617" y="5112"/>
                    </a:lnTo>
                    <a:lnTo>
                      <a:pt x="3599" y="5126"/>
                    </a:lnTo>
                    <a:lnTo>
                      <a:pt x="3578" y="5135"/>
                    </a:lnTo>
                    <a:lnTo>
                      <a:pt x="3020" y="5261"/>
                    </a:lnTo>
                    <a:lnTo>
                      <a:pt x="3011" y="5262"/>
                    </a:lnTo>
                    <a:lnTo>
                      <a:pt x="3002" y="5264"/>
                    </a:lnTo>
                    <a:lnTo>
                      <a:pt x="2981" y="5261"/>
                    </a:lnTo>
                    <a:lnTo>
                      <a:pt x="2962" y="5252"/>
                    </a:lnTo>
                    <a:lnTo>
                      <a:pt x="2945" y="5238"/>
                    </a:lnTo>
                    <a:lnTo>
                      <a:pt x="2929" y="5215"/>
                    </a:lnTo>
                    <a:lnTo>
                      <a:pt x="2924" y="5191"/>
                    </a:lnTo>
                    <a:lnTo>
                      <a:pt x="2925" y="5163"/>
                    </a:lnTo>
                    <a:lnTo>
                      <a:pt x="2988" y="4938"/>
                    </a:lnTo>
                    <a:lnTo>
                      <a:pt x="2150" y="4938"/>
                    </a:lnTo>
                    <a:lnTo>
                      <a:pt x="2089" y="4932"/>
                    </a:lnTo>
                    <a:lnTo>
                      <a:pt x="2030" y="4918"/>
                    </a:lnTo>
                    <a:lnTo>
                      <a:pt x="1976" y="4896"/>
                    </a:lnTo>
                    <a:lnTo>
                      <a:pt x="1927" y="4864"/>
                    </a:lnTo>
                    <a:lnTo>
                      <a:pt x="1883" y="4828"/>
                    </a:lnTo>
                    <a:lnTo>
                      <a:pt x="1845" y="4782"/>
                    </a:lnTo>
                    <a:lnTo>
                      <a:pt x="1815" y="4733"/>
                    </a:lnTo>
                    <a:lnTo>
                      <a:pt x="1793" y="4679"/>
                    </a:lnTo>
                    <a:lnTo>
                      <a:pt x="1777" y="4622"/>
                    </a:lnTo>
                    <a:lnTo>
                      <a:pt x="1773" y="4561"/>
                    </a:lnTo>
                    <a:lnTo>
                      <a:pt x="1773" y="3929"/>
                    </a:lnTo>
                    <a:lnTo>
                      <a:pt x="1772" y="3929"/>
                    </a:lnTo>
                    <a:lnTo>
                      <a:pt x="1656" y="3923"/>
                    </a:lnTo>
                    <a:lnTo>
                      <a:pt x="1546" y="3908"/>
                    </a:lnTo>
                    <a:lnTo>
                      <a:pt x="1440" y="3882"/>
                    </a:lnTo>
                    <a:lnTo>
                      <a:pt x="1337" y="3847"/>
                    </a:lnTo>
                    <a:lnTo>
                      <a:pt x="1238" y="3803"/>
                    </a:lnTo>
                    <a:lnTo>
                      <a:pt x="1143" y="3751"/>
                    </a:lnTo>
                    <a:lnTo>
                      <a:pt x="1056" y="3690"/>
                    </a:lnTo>
                    <a:lnTo>
                      <a:pt x="972" y="3622"/>
                    </a:lnTo>
                    <a:lnTo>
                      <a:pt x="897" y="3546"/>
                    </a:lnTo>
                    <a:lnTo>
                      <a:pt x="827" y="3466"/>
                    </a:lnTo>
                    <a:lnTo>
                      <a:pt x="766" y="3379"/>
                    </a:lnTo>
                    <a:lnTo>
                      <a:pt x="712" y="3286"/>
                    </a:lnTo>
                    <a:lnTo>
                      <a:pt x="665" y="3189"/>
                    </a:lnTo>
                    <a:lnTo>
                      <a:pt x="628" y="3086"/>
                    </a:lnTo>
                    <a:lnTo>
                      <a:pt x="600" y="2979"/>
                    </a:lnTo>
                    <a:lnTo>
                      <a:pt x="552" y="2988"/>
                    </a:lnTo>
                    <a:lnTo>
                      <a:pt x="503" y="2991"/>
                    </a:lnTo>
                    <a:lnTo>
                      <a:pt x="440" y="2986"/>
                    </a:lnTo>
                    <a:lnTo>
                      <a:pt x="379" y="2972"/>
                    </a:lnTo>
                    <a:lnTo>
                      <a:pt x="323" y="2951"/>
                    </a:lnTo>
                    <a:lnTo>
                      <a:pt x="271" y="2922"/>
                    </a:lnTo>
                    <a:lnTo>
                      <a:pt x="223" y="2887"/>
                    </a:lnTo>
                    <a:lnTo>
                      <a:pt x="182" y="2845"/>
                    </a:lnTo>
                    <a:lnTo>
                      <a:pt x="145" y="2798"/>
                    </a:lnTo>
                    <a:lnTo>
                      <a:pt x="115" y="2745"/>
                    </a:lnTo>
                    <a:lnTo>
                      <a:pt x="94" y="2688"/>
                    </a:lnTo>
                    <a:lnTo>
                      <a:pt x="80" y="2628"/>
                    </a:lnTo>
                    <a:lnTo>
                      <a:pt x="77" y="2566"/>
                    </a:lnTo>
                    <a:lnTo>
                      <a:pt x="80" y="2504"/>
                    </a:lnTo>
                    <a:lnTo>
                      <a:pt x="93" y="2447"/>
                    </a:lnTo>
                    <a:lnTo>
                      <a:pt x="113" y="2393"/>
                    </a:lnTo>
                    <a:lnTo>
                      <a:pt x="141" y="2342"/>
                    </a:lnTo>
                    <a:lnTo>
                      <a:pt x="175" y="2295"/>
                    </a:lnTo>
                    <a:lnTo>
                      <a:pt x="213" y="2253"/>
                    </a:lnTo>
                    <a:lnTo>
                      <a:pt x="201" y="2222"/>
                    </a:lnTo>
                    <a:lnTo>
                      <a:pt x="187" y="2180"/>
                    </a:lnTo>
                    <a:lnTo>
                      <a:pt x="169" y="2129"/>
                    </a:lnTo>
                    <a:lnTo>
                      <a:pt x="150" y="2073"/>
                    </a:lnTo>
                    <a:lnTo>
                      <a:pt x="129" y="2010"/>
                    </a:lnTo>
                    <a:lnTo>
                      <a:pt x="108" y="1942"/>
                    </a:lnTo>
                    <a:lnTo>
                      <a:pt x="87" y="1871"/>
                    </a:lnTo>
                    <a:lnTo>
                      <a:pt x="68" y="1798"/>
                    </a:lnTo>
                    <a:lnTo>
                      <a:pt x="51" y="1721"/>
                    </a:lnTo>
                    <a:lnTo>
                      <a:pt x="33" y="1642"/>
                    </a:lnTo>
                    <a:lnTo>
                      <a:pt x="19" y="1564"/>
                    </a:lnTo>
                    <a:lnTo>
                      <a:pt x="9" y="1487"/>
                    </a:lnTo>
                    <a:lnTo>
                      <a:pt x="2" y="1410"/>
                    </a:lnTo>
                    <a:lnTo>
                      <a:pt x="0" y="1337"/>
                    </a:lnTo>
                    <a:lnTo>
                      <a:pt x="3" y="1314"/>
                    </a:lnTo>
                    <a:lnTo>
                      <a:pt x="12" y="1295"/>
                    </a:lnTo>
                    <a:lnTo>
                      <a:pt x="28" y="1277"/>
                    </a:lnTo>
                    <a:lnTo>
                      <a:pt x="47" y="1265"/>
                    </a:lnTo>
                    <a:lnTo>
                      <a:pt x="68" y="1260"/>
                    </a:lnTo>
                    <a:lnTo>
                      <a:pt x="93" y="1260"/>
                    </a:lnTo>
                    <a:lnTo>
                      <a:pt x="113" y="1267"/>
                    </a:lnTo>
                    <a:lnTo>
                      <a:pt x="131" y="1279"/>
                    </a:lnTo>
                    <a:lnTo>
                      <a:pt x="147" y="1295"/>
                    </a:lnTo>
                    <a:lnTo>
                      <a:pt x="155" y="1316"/>
                    </a:lnTo>
                    <a:lnTo>
                      <a:pt x="157" y="1321"/>
                    </a:lnTo>
                    <a:lnTo>
                      <a:pt x="164" y="1331"/>
                    </a:lnTo>
                    <a:lnTo>
                      <a:pt x="178" y="1347"/>
                    </a:lnTo>
                    <a:lnTo>
                      <a:pt x="201" y="1365"/>
                    </a:lnTo>
                    <a:lnTo>
                      <a:pt x="234" y="1384"/>
                    </a:lnTo>
                    <a:lnTo>
                      <a:pt x="232" y="1323"/>
                    </a:lnTo>
                    <a:lnTo>
                      <a:pt x="232" y="1251"/>
                    </a:lnTo>
                    <a:lnTo>
                      <a:pt x="234" y="1174"/>
                    </a:lnTo>
                    <a:lnTo>
                      <a:pt x="239" y="1091"/>
                    </a:lnTo>
                    <a:lnTo>
                      <a:pt x="246" y="1002"/>
                    </a:lnTo>
                    <a:lnTo>
                      <a:pt x="258" y="911"/>
                    </a:lnTo>
                    <a:lnTo>
                      <a:pt x="272" y="818"/>
                    </a:lnTo>
                    <a:lnTo>
                      <a:pt x="293" y="728"/>
                    </a:lnTo>
                    <a:lnTo>
                      <a:pt x="318" y="639"/>
                    </a:lnTo>
                    <a:lnTo>
                      <a:pt x="330" y="614"/>
                    </a:lnTo>
                    <a:lnTo>
                      <a:pt x="351" y="597"/>
                    </a:lnTo>
                    <a:lnTo>
                      <a:pt x="375" y="586"/>
                    </a:lnTo>
                    <a:lnTo>
                      <a:pt x="401" y="584"/>
                    </a:lnTo>
                    <a:lnTo>
                      <a:pt x="428" y="591"/>
                    </a:lnTo>
                    <a:lnTo>
                      <a:pt x="450" y="607"/>
                    </a:lnTo>
                    <a:lnTo>
                      <a:pt x="599" y="762"/>
                    </a:lnTo>
                    <a:lnTo>
                      <a:pt x="625" y="712"/>
                    </a:lnTo>
                    <a:lnTo>
                      <a:pt x="658" y="654"/>
                    </a:lnTo>
                    <a:lnTo>
                      <a:pt x="695" y="591"/>
                    </a:lnTo>
                    <a:lnTo>
                      <a:pt x="737" y="523"/>
                    </a:lnTo>
                    <a:lnTo>
                      <a:pt x="782" y="454"/>
                    </a:lnTo>
                    <a:lnTo>
                      <a:pt x="833" y="380"/>
                    </a:lnTo>
                    <a:lnTo>
                      <a:pt x="887" y="307"/>
                    </a:lnTo>
                    <a:lnTo>
                      <a:pt x="944" y="235"/>
                    </a:lnTo>
                    <a:lnTo>
                      <a:pt x="1005" y="166"/>
                    </a:lnTo>
                    <a:lnTo>
                      <a:pt x="1070" y="99"/>
                    </a:lnTo>
                    <a:lnTo>
                      <a:pt x="1087" y="85"/>
                    </a:lnTo>
                    <a:lnTo>
                      <a:pt x="1110" y="78"/>
                    </a:lnTo>
                    <a:lnTo>
                      <a:pt x="1133" y="77"/>
                    </a:lnTo>
                    <a:lnTo>
                      <a:pt x="1154" y="82"/>
                    </a:lnTo>
                    <a:lnTo>
                      <a:pt x="1175" y="94"/>
                    </a:lnTo>
                    <a:lnTo>
                      <a:pt x="1190" y="111"/>
                    </a:lnTo>
                    <a:lnTo>
                      <a:pt x="1199" y="131"/>
                    </a:lnTo>
                    <a:lnTo>
                      <a:pt x="1204" y="153"/>
                    </a:lnTo>
                    <a:lnTo>
                      <a:pt x="1201" y="176"/>
                    </a:lnTo>
                    <a:lnTo>
                      <a:pt x="1192" y="197"/>
                    </a:lnTo>
                    <a:lnTo>
                      <a:pt x="1190" y="200"/>
                    </a:lnTo>
                    <a:lnTo>
                      <a:pt x="1187" y="209"/>
                    </a:lnTo>
                    <a:lnTo>
                      <a:pt x="1185" y="223"/>
                    </a:lnTo>
                    <a:lnTo>
                      <a:pt x="1183" y="244"/>
                    </a:lnTo>
                    <a:lnTo>
                      <a:pt x="1183" y="269"/>
                    </a:lnTo>
                    <a:lnTo>
                      <a:pt x="1190" y="300"/>
                    </a:lnTo>
                    <a:lnTo>
                      <a:pt x="1201" y="335"/>
                    </a:lnTo>
                    <a:lnTo>
                      <a:pt x="1241" y="312"/>
                    </a:lnTo>
                    <a:lnTo>
                      <a:pt x="1290" y="286"/>
                    </a:lnTo>
                    <a:lnTo>
                      <a:pt x="1344" y="256"/>
                    </a:lnTo>
                    <a:lnTo>
                      <a:pt x="1405" y="227"/>
                    </a:lnTo>
                    <a:lnTo>
                      <a:pt x="1470" y="193"/>
                    </a:lnTo>
                    <a:lnTo>
                      <a:pt x="1539" y="162"/>
                    </a:lnTo>
                    <a:lnTo>
                      <a:pt x="1613" y="131"/>
                    </a:lnTo>
                    <a:lnTo>
                      <a:pt x="1690" y="99"/>
                    </a:lnTo>
                    <a:lnTo>
                      <a:pt x="1766" y="70"/>
                    </a:lnTo>
                    <a:lnTo>
                      <a:pt x="1847" y="43"/>
                    </a:lnTo>
                    <a:lnTo>
                      <a:pt x="1927" y="21"/>
                    </a:lnTo>
                    <a:lnTo>
                      <a:pt x="2006" y="1"/>
                    </a:lnTo>
                    <a:lnTo>
                      <a:pt x="203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630"/>
                <a:endParaRPr lang="en-US" sz="4800">
                  <a:solidFill>
                    <a:srgbClr val="000000"/>
                  </a:solidFill>
                  <a:latin typeface="Anova Light"/>
                </a:endParaRPr>
              </a:p>
            </p:txBody>
          </p:sp>
        </p:grpSp>
        <p:sp>
          <p:nvSpPr>
            <p:cNvPr id="20" name="Rounded Rectangle 19">
              <a:extLst>
                <a:ext uri="{FF2B5EF4-FFF2-40B4-BE49-F238E27FC236}">
                  <a16:creationId xmlns:a16="http://schemas.microsoft.com/office/drawing/2014/main" id="{72BF7BEE-4ED3-E14E-BC3A-BC75D27B93AA}"/>
                </a:ext>
              </a:extLst>
            </p:cNvPr>
            <p:cNvSpPr/>
            <p:nvPr/>
          </p:nvSpPr>
          <p:spPr>
            <a:xfrm>
              <a:off x="6587456" y="2019222"/>
              <a:ext cx="2175544" cy="2076528"/>
            </a:xfrm>
            <a:custGeom>
              <a:avLst/>
              <a:gdLst>
                <a:gd name="connsiteX0" fmla="*/ 0 w 2175544"/>
                <a:gd name="connsiteY0" fmla="*/ 346095 h 2076528"/>
                <a:gd name="connsiteX1" fmla="*/ 346095 w 2175544"/>
                <a:gd name="connsiteY1" fmla="*/ 0 h 2076528"/>
                <a:gd name="connsiteX2" fmla="*/ 870213 w 2175544"/>
                <a:gd name="connsiteY2" fmla="*/ 0 h 2076528"/>
                <a:gd name="connsiteX3" fmla="*/ 1349831 w 2175544"/>
                <a:gd name="connsiteY3" fmla="*/ 0 h 2076528"/>
                <a:gd name="connsiteX4" fmla="*/ 1829449 w 2175544"/>
                <a:gd name="connsiteY4" fmla="*/ 0 h 2076528"/>
                <a:gd name="connsiteX5" fmla="*/ 2175544 w 2175544"/>
                <a:gd name="connsiteY5" fmla="*/ 346095 h 2076528"/>
                <a:gd name="connsiteX6" fmla="*/ 2175544 w 2175544"/>
                <a:gd name="connsiteY6" fmla="*/ 779854 h 2076528"/>
                <a:gd name="connsiteX7" fmla="*/ 2175544 w 2175544"/>
                <a:gd name="connsiteY7" fmla="*/ 1213613 h 2076528"/>
                <a:gd name="connsiteX8" fmla="*/ 2175544 w 2175544"/>
                <a:gd name="connsiteY8" fmla="*/ 1730433 h 2076528"/>
                <a:gd name="connsiteX9" fmla="*/ 1829449 w 2175544"/>
                <a:gd name="connsiteY9" fmla="*/ 2076528 h 2076528"/>
                <a:gd name="connsiteX10" fmla="*/ 1334998 w 2175544"/>
                <a:gd name="connsiteY10" fmla="*/ 2076528 h 2076528"/>
                <a:gd name="connsiteX11" fmla="*/ 855380 w 2175544"/>
                <a:gd name="connsiteY11" fmla="*/ 2076528 h 2076528"/>
                <a:gd name="connsiteX12" fmla="*/ 346095 w 2175544"/>
                <a:gd name="connsiteY12" fmla="*/ 2076528 h 2076528"/>
                <a:gd name="connsiteX13" fmla="*/ 0 w 2175544"/>
                <a:gd name="connsiteY13" fmla="*/ 1730433 h 2076528"/>
                <a:gd name="connsiteX14" fmla="*/ 0 w 2175544"/>
                <a:gd name="connsiteY14" fmla="*/ 1268987 h 2076528"/>
                <a:gd name="connsiteX15" fmla="*/ 0 w 2175544"/>
                <a:gd name="connsiteY15" fmla="*/ 779854 h 2076528"/>
                <a:gd name="connsiteX16" fmla="*/ 0 w 2175544"/>
                <a:gd name="connsiteY16" fmla="*/ 346095 h 20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5544" h="2076528" extrusionOk="0">
                  <a:moveTo>
                    <a:pt x="0" y="346095"/>
                  </a:moveTo>
                  <a:cubicBezTo>
                    <a:pt x="-23220" y="140629"/>
                    <a:pt x="120219" y="13036"/>
                    <a:pt x="346095" y="0"/>
                  </a:cubicBezTo>
                  <a:cubicBezTo>
                    <a:pt x="577640" y="-8942"/>
                    <a:pt x="630058" y="55583"/>
                    <a:pt x="870213" y="0"/>
                  </a:cubicBezTo>
                  <a:cubicBezTo>
                    <a:pt x="1110368" y="-55583"/>
                    <a:pt x="1214721" y="4561"/>
                    <a:pt x="1349831" y="0"/>
                  </a:cubicBezTo>
                  <a:cubicBezTo>
                    <a:pt x="1484941" y="-4561"/>
                    <a:pt x="1631859" y="28430"/>
                    <a:pt x="1829449" y="0"/>
                  </a:cubicBezTo>
                  <a:cubicBezTo>
                    <a:pt x="2018016" y="-8297"/>
                    <a:pt x="2190304" y="100333"/>
                    <a:pt x="2175544" y="346095"/>
                  </a:cubicBezTo>
                  <a:cubicBezTo>
                    <a:pt x="2208809" y="474915"/>
                    <a:pt x="2147553" y="579355"/>
                    <a:pt x="2175544" y="779854"/>
                  </a:cubicBezTo>
                  <a:cubicBezTo>
                    <a:pt x="2203535" y="980353"/>
                    <a:pt x="2148584" y="1058156"/>
                    <a:pt x="2175544" y="1213613"/>
                  </a:cubicBezTo>
                  <a:cubicBezTo>
                    <a:pt x="2202504" y="1369070"/>
                    <a:pt x="2129471" y="1490666"/>
                    <a:pt x="2175544" y="1730433"/>
                  </a:cubicBezTo>
                  <a:cubicBezTo>
                    <a:pt x="2185710" y="1924020"/>
                    <a:pt x="1999925" y="2073185"/>
                    <a:pt x="1829449" y="2076528"/>
                  </a:cubicBezTo>
                  <a:cubicBezTo>
                    <a:pt x="1625233" y="2105587"/>
                    <a:pt x="1579209" y="2025005"/>
                    <a:pt x="1334998" y="2076528"/>
                  </a:cubicBezTo>
                  <a:cubicBezTo>
                    <a:pt x="1090787" y="2128051"/>
                    <a:pt x="1069869" y="2051382"/>
                    <a:pt x="855380" y="2076528"/>
                  </a:cubicBezTo>
                  <a:cubicBezTo>
                    <a:pt x="640891" y="2101674"/>
                    <a:pt x="458032" y="2062569"/>
                    <a:pt x="346095" y="2076528"/>
                  </a:cubicBezTo>
                  <a:cubicBezTo>
                    <a:pt x="189045" y="2034205"/>
                    <a:pt x="-36923" y="1907303"/>
                    <a:pt x="0" y="1730433"/>
                  </a:cubicBezTo>
                  <a:cubicBezTo>
                    <a:pt x="-32718" y="1614275"/>
                    <a:pt x="26033" y="1430102"/>
                    <a:pt x="0" y="1268987"/>
                  </a:cubicBezTo>
                  <a:cubicBezTo>
                    <a:pt x="-26033" y="1107872"/>
                    <a:pt x="28593" y="999904"/>
                    <a:pt x="0" y="779854"/>
                  </a:cubicBezTo>
                  <a:cubicBezTo>
                    <a:pt x="-28593" y="559804"/>
                    <a:pt x="48269" y="488343"/>
                    <a:pt x="0" y="346095"/>
                  </a:cubicBezTo>
                  <a:close/>
                </a:path>
              </a:pathLst>
            </a:custGeom>
            <a:noFill/>
            <a:ln w="19050">
              <a:solidFill>
                <a:schemeClr val="accent4"/>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cxnSp>
          <p:nvCxnSpPr>
            <p:cNvPr id="22" name="Straight Connector 21">
              <a:extLst>
                <a:ext uri="{FF2B5EF4-FFF2-40B4-BE49-F238E27FC236}">
                  <a16:creationId xmlns:a16="http://schemas.microsoft.com/office/drawing/2014/main" id="{D47CAEE3-70ED-5345-8F04-2487C6AA6065}"/>
                </a:ext>
              </a:extLst>
            </p:cNvPr>
            <p:cNvCxnSpPr>
              <a:cxnSpLocks/>
            </p:cNvCxnSpPr>
            <p:nvPr/>
          </p:nvCxnSpPr>
          <p:spPr>
            <a:xfrm flipV="1">
              <a:off x="7240394" y="1015255"/>
              <a:ext cx="307004" cy="86734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D1CF2A-1B83-E040-90D9-CCE5EF5213BB}"/>
                </a:ext>
              </a:extLst>
            </p:cNvPr>
            <p:cNvCxnSpPr>
              <a:cxnSpLocks/>
            </p:cNvCxnSpPr>
            <p:nvPr/>
          </p:nvCxnSpPr>
          <p:spPr>
            <a:xfrm>
              <a:off x="7659699" y="1026762"/>
              <a:ext cx="282425" cy="82945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7A04D4E-1A6E-8D4A-88AF-F80515E185D2}"/>
                </a:ext>
              </a:extLst>
            </p:cNvPr>
            <p:cNvSpPr/>
            <p:nvPr/>
          </p:nvSpPr>
          <p:spPr>
            <a:xfrm>
              <a:off x="7486948" y="905099"/>
              <a:ext cx="233201" cy="2097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grpSp>
      <p:sp>
        <p:nvSpPr>
          <p:cNvPr id="32" name="TextBox 31">
            <a:extLst>
              <a:ext uri="{FF2B5EF4-FFF2-40B4-BE49-F238E27FC236}">
                <a16:creationId xmlns:a16="http://schemas.microsoft.com/office/drawing/2014/main" id="{8988DD05-415D-A246-B62C-9498ADDF8340}"/>
              </a:ext>
            </a:extLst>
          </p:cNvPr>
          <p:cNvSpPr txBox="1"/>
          <p:nvPr/>
        </p:nvSpPr>
        <p:spPr>
          <a:xfrm>
            <a:off x="3790490" y="3325856"/>
            <a:ext cx="593432" cy="1077218"/>
          </a:xfrm>
          <a:prstGeom prst="rect">
            <a:avLst/>
          </a:prstGeom>
          <a:noFill/>
        </p:spPr>
        <p:txBody>
          <a:bodyPr wrap="none" rtlCol="0">
            <a:spAutoFit/>
          </a:bodyPr>
          <a:lstStyle/>
          <a:p>
            <a:pPr defTabSz="609630"/>
            <a:r>
              <a:rPr lang="en-US" sz="6400" b="1">
                <a:solidFill>
                  <a:srgbClr val="0766D1"/>
                </a:solidFill>
                <a:latin typeface="Anova Light"/>
              </a:rPr>
              <a:t>+</a:t>
            </a:r>
          </a:p>
        </p:txBody>
      </p:sp>
      <p:sp>
        <p:nvSpPr>
          <p:cNvPr id="33" name="TextBox 32">
            <a:extLst>
              <a:ext uri="{FF2B5EF4-FFF2-40B4-BE49-F238E27FC236}">
                <a16:creationId xmlns:a16="http://schemas.microsoft.com/office/drawing/2014/main" id="{7B2702C6-6060-3947-AE62-475764C4D96F}"/>
              </a:ext>
            </a:extLst>
          </p:cNvPr>
          <p:cNvSpPr txBox="1"/>
          <p:nvPr/>
        </p:nvSpPr>
        <p:spPr>
          <a:xfrm>
            <a:off x="7778682" y="3258616"/>
            <a:ext cx="593432" cy="1077218"/>
          </a:xfrm>
          <a:prstGeom prst="rect">
            <a:avLst/>
          </a:prstGeom>
          <a:noFill/>
        </p:spPr>
        <p:txBody>
          <a:bodyPr wrap="none" rtlCol="0">
            <a:spAutoFit/>
          </a:bodyPr>
          <a:lstStyle/>
          <a:p>
            <a:pPr defTabSz="609630"/>
            <a:r>
              <a:rPr lang="en-US" sz="6400" b="1">
                <a:solidFill>
                  <a:srgbClr val="0766D1"/>
                </a:solidFill>
                <a:latin typeface="Anova Light"/>
              </a:rPr>
              <a:t>=</a:t>
            </a:r>
          </a:p>
        </p:txBody>
      </p:sp>
      <p:sp>
        <p:nvSpPr>
          <p:cNvPr id="26" name="Title 25">
            <a:extLst>
              <a:ext uri="{FF2B5EF4-FFF2-40B4-BE49-F238E27FC236}">
                <a16:creationId xmlns:a16="http://schemas.microsoft.com/office/drawing/2014/main" id="{68FE31BF-9B1E-658F-5E40-2BBB99642090}"/>
              </a:ext>
            </a:extLst>
          </p:cNvPr>
          <p:cNvSpPr>
            <a:spLocks noGrp="1"/>
          </p:cNvSpPr>
          <p:nvPr>
            <p:ph type="title"/>
          </p:nvPr>
        </p:nvSpPr>
        <p:spPr>
          <a:xfrm>
            <a:off x="567637" y="196746"/>
            <a:ext cx="10515600" cy="498598"/>
          </a:xfrm>
        </p:spPr>
        <p:txBody>
          <a:bodyPr/>
          <a:lstStyle/>
          <a:p>
            <a:r>
              <a:rPr lang="en-US" sz="3600" b="0">
                <a:solidFill>
                  <a:schemeClr val="bg1"/>
                </a:solidFill>
                <a:latin typeface="+mn-lt"/>
              </a:rPr>
              <a:t>Achievement &amp; Growth</a:t>
            </a:r>
          </a:p>
        </p:txBody>
      </p:sp>
    </p:spTree>
    <p:extLst>
      <p:ext uri="{BB962C8B-B14F-4D97-AF65-F5344CB8AC3E}">
        <p14:creationId xmlns:p14="http://schemas.microsoft.com/office/powerpoint/2010/main" val="173679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C7B5B-D007-23D7-8748-200466A202CF}"/>
              </a:ext>
            </a:extLst>
          </p:cNvPr>
          <p:cNvSpPr>
            <a:spLocks noGrp="1"/>
          </p:cNvSpPr>
          <p:nvPr>
            <p:ph type="title"/>
          </p:nvPr>
        </p:nvSpPr>
        <p:spPr>
          <a:xfrm>
            <a:off x="834955" y="1767007"/>
            <a:ext cx="8082481" cy="1661993"/>
          </a:xfrm>
        </p:spPr>
        <p:txBody>
          <a:bodyPr/>
          <a:lstStyle/>
          <a:p>
            <a:r>
              <a:rPr lang="en-US"/>
              <a:t>Leveraging VVAAS to Measure Student Growth</a:t>
            </a:r>
          </a:p>
        </p:txBody>
      </p:sp>
      <p:sp>
        <p:nvSpPr>
          <p:cNvPr id="4" name="Text Placeholder 3">
            <a:extLst>
              <a:ext uri="{FF2B5EF4-FFF2-40B4-BE49-F238E27FC236}">
                <a16:creationId xmlns:a16="http://schemas.microsoft.com/office/drawing/2014/main" id="{F8537805-DCB8-B680-5349-8F21E5A00223}"/>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812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82D562-5CBD-4073-EBED-40413564F0A0}"/>
              </a:ext>
            </a:extLst>
          </p:cNvPr>
          <p:cNvSpPr/>
          <p:nvPr/>
        </p:nvSpPr>
        <p:spPr>
          <a:xfrm>
            <a:off x="0" y="0"/>
            <a:ext cx="12096377"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13" name="Title 25">
            <a:extLst>
              <a:ext uri="{FF2B5EF4-FFF2-40B4-BE49-F238E27FC236}">
                <a16:creationId xmlns:a16="http://schemas.microsoft.com/office/drawing/2014/main" id="{F27691FD-DA12-08EB-0C76-9A175E4B9CBE}"/>
              </a:ext>
            </a:extLst>
          </p:cNvPr>
          <p:cNvSpPr txBox="1">
            <a:spLocks/>
          </p:cNvSpPr>
          <p:nvPr/>
        </p:nvSpPr>
        <p:spPr>
          <a:xfrm>
            <a:off x="567637" y="187512"/>
            <a:ext cx="10515600" cy="517064"/>
          </a:xfrm>
          <a:prstGeom prst="rect">
            <a:avLst/>
          </a:prstGeom>
        </p:spPr>
        <p:txBody>
          <a:bodyPr/>
          <a:lst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a:lstStyle>
          <a:p>
            <a:pPr defTabSz="914446"/>
            <a:r>
              <a:rPr lang="en-US" sz="3600" b="0">
                <a:solidFill>
                  <a:srgbClr val="FFFFFF"/>
                </a:solidFill>
                <a:latin typeface="Anova Light"/>
              </a:rPr>
              <a:t>Layered Reporting:  How can we use VVAAS? </a:t>
            </a:r>
          </a:p>
        </p:txBody>
      </p:sp>
      <p:grpSp>
        <p:nvGrpSpPr>
          <p:cNvPr id="23" name="Group 22">
            <a:extLst>
              <a:ext uri="{FF2B5EF4-FFF2-40B4-BE49-F238E27FC236}">
                <a16:creationId xmlns:a16="http://schemas.microsoft.com/office/drawing/2014/main" id="{6AED1182-4580-96B1-4C45-BAC04DEA32C5}"/>
              </a:ext>
            </a:extLst>
          </p:cNvPr>
          <p:cNvGrpSpPr/>
          <p:nvPr/>
        </p:nvGrpSpPr>
        <p:grpSpPr>
          <a:xfrm>
            <a:off x="1792941" y="1503722"/>
            <a:ext cx="9840115" cy="4697506"/>
            <a:chOff x="2689411" y="2255583"/>
            <a:chExt cx="14760173" cy="7046259"/>
          </a:xfrm>
        </p:grpSpPr>
        <p:grpSp>
          <p:nvGrpSpPr>
            <p:cNvPr id="11" name="Group 10">
              <a:extLst>
                <a:ext uri="{FF2B5EF4-FFF2-40B4-BE49-F238E27FC236}">
                  <a16:creationId xmlns:a16="http://schemas.microsoft.com/office/drawing/2014/main" id="{79CB8897-C5B6-9D13-0CB5-57250E437B7E}"/>
                </a:ext>
              </a:extLst>
            </p:cNvPr>
            <p:cNvGrpSpPr/>
            <p:nvPr/>
          </p:nvGrpSpPr>
          <p:grpSpPr>
            <a:xfrm>
              <a:off x="2689411" y="2255583"/>
              <a:ext cx="7100047" cy="7046259"/>
              <a:chOff x="2689411" y="1620370"/>
              <a:chExt cx="7100047" cy="7046259"/>
            </a:xfrm>
          </p:grpSpPr>
          <p:sp>
            <p:nvSpPr>
              <p:cNvPr id="2" name="Oval 1">
                <a:extLst>
                  <a:ext uri="{FF2B5EF4-FFF2-40B4-BE49-F238E27FC236}">
                    <a16:creationId xmlns:a16="http://schemas.microsoft.com/office/drawing/2014/main" id="{A0B87342-A6B7-E846-11B4-EE8D38290A0F}"/>
                  </a:ext>
                </a:extLst>
              </p:cNvPr>
              <p:cNvSpPr/>
              <p:nvPr/>
            </p:nvSpPr>
            <p:spPr>
              <a:xfrm>
                <a:off x="2689411" y="1620370"/>
                <a:ext cx="7100047" cy="704625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3" name="Oval 2">
                <a:extLst>
                  <a:ext uri="{FF2B5EF4-FFF2-40B4-BE49-F238E27FC236}">
                    <a16:creationId xmlns:a16="http://schemas.microsoft.com/office/drawing/2014/main" id="{6074D2AB-5812-194F-834F-AC6AC1531EEF}"/>
                  </a:ext>
                </a:extLst>
              </p:cNvPr>
              <p:cNvSpPr/>
              <p:nvPr/>
            </p:nvSpPr>
            <p:spPr>
              <a:xfrm>
                <a:off x="3370729" y="2929218"/>
                <a:ext cx="5773271" cy="5737411"/>
              </a:xfrm>
              <a:prstGeom prst="ellipse">
                <a:avLst/>
              </a:prstGeom>
              <a:solidFill>
                <a:schemeClr val="accent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4" name="Oval 3">
                <a:extLst>
                  <a:ext uri="{FF2B5EF4-FFF2-40B4-BE49-F238E27FC236}">
                    <a16:creationId xmlns:a16="http://schemas.microsoft.com/office/drawing/2014/main" id="{0718630D-E961-C99C-E3B2-D5388BC571D2}"/>
                  </a:ext>
                </a:extLst>
              </p:cNvPr>
              <p:cNvSpPr/>
              <p:nvPr/>
            </p:nvSpPr>
            <p:spPr>
              <a:xfrm>
                <a:off x="4078939" y="4417360"/>
                <a:ext cx="4320989" cy="4249269"/>
              </a:xfrm>
              <a:prstGeom prst="ellipse">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5" name="Oval 4">
                <a:extLst>
                  <a:ext uri="{FF2B5EF4-FFF2-40B4-BE49-F238E27FC236}">
                    <a16:creationId xmlns:a16="http://schemas.microsoft.com/office/drawing/2014/main" id="{4ECF6FF7-8B9D-24BA-63DC-4064CAFDD603}"/>
                  </a:ext>
                </a:extLst>
              </p:cNvPr>
              <p:cNvSpPr/>
              <p:nvPr/>
            </p:nvSpPr>
            <p:spPr>
              <a:xfrm>
                <a:off x="4831974" y="5905501"/>
                <a:ext cx="2814918" cy="2761127"/>
              </a:xfrm>
              <a:prstGeom prst="ellipse">
                <a:avLst/>
              </a:prstGeom>
              <a:solidFill>
                <a:schemeClr val="accent4">
                  <a:lumMod val="25000"/>
                  <a:lumOff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6" name="TextBox 5">
                <a:extLst>
                  <a:ext uri="{FF2B5EF4-FFF2-40B4-BE49-F238E27FC236}">
                    <a16:creationId xmlns:a16="http://schemas.microsoft.com/office/drawing/2014/main" id="{04E87EF1-7E38-F9C0-9FAD-7FAF1082852E}"/>
                  </a:ext>
                </a:extLst>
              </p:cNvPr>
              <p:cNvSpPr txBox="1"/>
              <p:nvPr/>
            </p:nvSpPr>
            <p:spPr>
              <a:xfrm>
                <a:off x="5025605" y="2144088"/>
                <a:ext cx="2085571" cy="430985"/>
              </a:xfrm>
              <a:prstGeom prst="rect">
                <a:avLst/>
              </a:prstGeom>
              <a:noFill/>
            </p:spPr>
            <p:txBody>
              <a:bodyPr wrap="none" lIns="0" tIns="0" rIns="0" bIns="0" rtlCol="0">
                <a:spAutoFit/>
              </a:bodyPr>
              <a:lstStyle/>
              <a:p>
                <a:pPr defTabSz="609630"/>
                <a:r>
                  <a:rPr lang="en-US" sz="1867">
                    <a:solidFill>
                      <a:srgbClr val="FFFFFF"/>
                    </a:solidFill>
                    <a:latin typeface="Anova Light"/>
                  </a:rPr>
                  <a:t>Public Reports</a:t>
                </a:r>
              </a:p>
            </p:txBody>
          </p:sp>
          <p:sp>
            <p:nvSpPr>
              <p:cNvPr id="7" name="TextBox 6">
                <a:extLst>
                  <a:ext uri="{FF2B5EF4-FFF2-40B4-BE49-F238E27FC236}">
                    <a16:creationId xmlns:a16="http://schemas.microsoft.com/office/drawing/2014/main" id="{D2F7C8A7-DEA9-FAB9-01A6-6C0A4603A654}"/>
                  </a:ext>
                </a:extLst>
              </p:cNvPr>
              <p:cNvSpPr txBox="1"/>
              <p:nvPr/>
            </p:nvSpPr>
            <p:spPr>
              <a:xfrm>
                <a:off x="4985723" y="3686031"/>
                <a:ext cx="2170402" cy="430985"/>
              </a:xfrm>
              <a:prstGeom prst="rect">
                <a:avLst/>
              </a:prstGeom>
              <a:noFill/>
            </p:spPr>
            <p:txBody>
              <a:bodyPr wrap="none" lIns="0" tIns="0" rIns="0" bIns="0" rtlCol="0">
                <a:spAutoFit/>
              </a:bodyPr>
              <a:lstStyle/>
              <a:p>
                <a:pPr defTabSz="609630"/>
                <a:r>
                  <a:rPr lang="en-US" sz="1867">
                    <a:solidFill>
                      <a:srgbClr val="FFFFFF"/>
                    </a:solidFill>
                    <a:latin typeface="Anova Light"/>
                  </a:rPr>
                  <a:t>Growth Report</a:t>
                </a:r>
              </a:p>
            </p:txBody>
          </p:sp>
          <p:sp>
            <p:nvSpPr>
              <p:cNvPr id="8" name="TextBox 7">
                <a:extLst>
                  <a:ext uri="{FF2B5EF4-FFF2-40B4-BE49-F238E27FC236}">
                    <a16:creationId xmlns:a16="http://schemas.microsoft.com/office/drawing/2014/main" id="{38B7157C-D2C2-6F0E-61BC-B273E1B9AA33}"/>
                  </a:ext>
                </a:extLst>
              </p:cNvPr>
              <p:cNvSpPr txBox="1"/>
              <p:nvPr/>
            </p:nvSpPr>
            <p:spPr>
              <a:xfrm>
                <a:off x="5025605" y="5174172"/>
                <a:ext cx="2581668" cy="430985"/>
              </a:xfrm>
              <a:prstGeom prst="rect">
                <a:avLst/>
              </a:prstGeom>
              <a:noFill/>
            </p:spPr>
            <p:txBody>
              <a:bodyPr wrap="none" lIns="0" tIns="0" rIns="0" bIns="0" rtlCol="0">
                <a:spAutoFit/>
              </a:bodyPr>
              <a:lstStyle/>
              <a:p>
                <a:pPr defTabSz="609630"/>
                <a:r>
                  <a:rPr lang="en-US" sz="1867">
                    <a:solidFill>
                      <a:srgbClr val="FFFFFF"/>
                    </a:solidFill>
                    <a:latin typeface="Anova Light"/>
                  </a:rPr>
                  <a:t>Diagnostic Report</a:t>
                </a:r>
              </a:p>
            </p:txBody>
          </p:sp>
          <p:sp>
            <p:nvSpPr>
              <p:cNvPr id="10" name="TextBox 9">
                <a:extLst>
                  <a:ext uri="{FF2B5EF4-FFF2-40B4-BE49-F238E27FC236}">
                    <a16:creationId xmlns:a16="http://schemas.microsoft.com/office/drawing/2014/main" id="{1A22F7BB-76E2-C3F6-DDDC-62F17998C2BF}"/>
                  </a:ext>
                </a:extLst>
              </p:cNvPr>
              <p:cNvSpPr txBox="1"/>
              <p:nvPr/>
            </p:nvSpPr>
            <p:spPr>
              <a:xfrm>
                <a:off x="5216765" y="6639733"/>
                <a:ext cx="2045335" cy="1292951"/>
              </a:xfrm>
              <a:prstGeom prst="rect">
                <a:avLst/>
              </a:prstGeom>
              <a:noFill/>
            </p:spPr>
            <p:txBody>
              <a:bodyPr wrap="square" lIns="0" tIns="0" rIns="0" bIns="0" rtlCol="0">
                <a:spAutoFit/>
              </a:bodyPr>
              <a:lstStyle/>
              <a:p>
                <a:pPr algn="ctr" defTabSz="609630"/>
                <a:r>
                  <a:rPr lang="en-US" sz="1867">
                    <a:solidFill>
                      <a:srgbClr val="032954"/>
                    </a:solidFill>
                    <a:latin typeface="Anova Light"/>
                  </a:rPr>
                  <a:t>Students’ Projected</a:t>
                </a:r>
              </a:p>
              <a:p>
                <a:pPr algn="ctr" defTabSz="609630"/>
                <a:r>
                  <a:rPr lang="en-US" sz="1867">
                    <a:solidFill>
                      <a:srgbClr val="032954"/>
                    </a:solidFill>
                    <a:latin typeface="Anova Light"/>
                  </a:rPr>
                  <a:t>Scores</a:t>
                </a:r>
              </a:p>
            </p:txBody>
          </p:sp>
        </p:grpSp>
        <p:sp>
          <p:nvSpPr>
            <p:cNvPr id="14" name="Pentagon 13">
              <a:extLst>
                <a:ext uri="{FF2B5EF4-FFF2-40B4-BE49-F238E27FC236}">
                  <a16:creationId xmlns:a16="http://schemas.microsoft.com/office/drawing/2014/main" id="{0E0BB5D2-1754-8E25-26DB-E941BEB48F75}"/>
                </a:ext>
              </a:extLst>
            </p:cNvPr>
            <p:cNvSpPr/>
            <p:nvPr/>
          </p:nvSpPr>
          <p:spPr>
            <a:xfrm rot="10800000">
              <a:off x="7759876" y="2978266"/>
              <a:ext cx="9689708" cy="83130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16" name="Pentagon 15">
              <a:extLst>
                <a:ext uri="{FF2B5EF4-FFF2-40B4-BE49-F238E27FC236}">
                  <a16:creationId xmlns:a16="http://schemas.microsoft.com/office/drawing/2014/main" id="{5223AB26-90F8-AC80-537C-F5281E698160}"/>
                </a:ext>
              </a:extLst>
            </p:cNvPr>
            <p:cNvSpPr/>
            <p:nvPr/>
          </p:nvSpPr>
          <p:spPr>
            <a:xfrm rot="10800000">
              <a:off x="7727888" y="4516964"/>
              <a:ext cx="9721695" cy="87580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17" name="Pentagon 16">
              <a:extLst>
                <a:ext uri="{FF2B5EF4-FFF2-40B4-BE49-F238E27FC236}">
                  <a16:creationId xmlns:a16="http://schemas.microsoft.com/office/drawing/2014/main" id="{472C7197-ABFB-AABB-9789-3AF6BD0AF9AF}"/>
                </a:ext>
              </a:extLst>
            </p:cNvPr>
            <p:cNvSpPr/>
            <p:nvPr/>
          </p:nvSpPr>
          <p:spPr>
            <a:xfrm rot="10800000">
              <a:off x="7681535" y="6061088"/>
              <a:ext cx="9768048" cy="875802"/>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18" name="Pentagon 17">
              <a:extLst>
                <a:ext uri="{FF2B5EF4-FFF2-40B4-BE49-F238E27FC236}">
                  <a16:creationId xmlns:a16="http://schemas.microsoft.com/office/drawing/2014/main" id="{EF40F616-B436-25B3-D91A-DB180E2AE656}"/>
                </a:ext>
              </a:extLst>
            </p:cNvPr>
            <p:cNvSpPr/>
            <p:nvPr/>
          </p:nvSpPr>
          <p:spPr>
            <a:xfrm rot="10800000">
              <a:off x="7646889" y="7605211"/>
              <a:ext cx="9802693" cy="81982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19" name="TextBox 18">
              <a:extLst>
                <a:ext uri="{FF2B5EF4-FFF2-40B4-BE49-F238E27FC236}">
                  <a16:creationId xmlns:a16="http://schemas.microsoft.com/office/drawing/2014/main" id="{ABCC362E-5FD2-1D5F-39B7-1B18F6C62011}"/>
                </a:ext>
              </a:extLst>
            </p:cNvPr>
            <p:cNvSpPr txBox="1"/>
            <p:nvPr/>
          </p:nvSpPr>
          <p:spPr>
            <a:xfrm>
              <a:off x="8399928" y="3123876"/>
              <a:ext cx="8316123" cy="492347"/>
            </a:xfrm>
            <a:prstGeom prst="rect">
              <a:avLst/>
            </a:prstGeom>
            <a:noFill/>
          </p:spPr>
          <p:txBody>
            <a:bodyPr wrap="none" lIns="0" tIns="0" rIns="0" bIns="0" rtlCol="0">
              <a:spAutoFit/>
            </a:bodyPr>
            <a:lstStyle/>
            <a:p>
              <a:pPr defTabSz="609630"/>
              <a:r>
                <a:rPr lang="en-US" sz="2133">
                  <a:solidFill>
                    <a:srgbClr val="000000"/>
                  </a:solidFill>
                  <a:latin typeface="Anova Light"/>
                </a:rPr>
                <a:t>How do divisions and schools compare in growth?</a:t>
              </a:r>
            </a:p>
          </p:txBody>
        </p:sp>
        <p:sp>
          <p:nvSpPr>
            <p:cNvPr id="20" name="TextBox 19">
              <a:extLst>
                <a:ext uri="{FF2B5EF4-FFF2-40B4-BE49-F238E27FC236}">
                  <a16:creationId xmlns:a16="http://schemas.microsoft.com/office/drawing/2014/main" id="{048310AF-C011-1F20-79C4-A9B64FD38F4E}"/>
                </a:ext>
              </a:extLst>
            </p:cNvPr>
            <p:cNvSpPr txBox="1"/>
            <p:nvPr/>
          </p:nvSpPr>
          <p:spPr>
            <a:xfrm>
              <a:off x="8446281" y="4667999"/>
              <a:ext cx="6869093" cy="492347"/>
            </a:xfrm>
            <a:prstGeom prst="rect">
              <a:avLst/>
            </a:prstGeom>
            <a:noFill/>
          </p:spPr>
          <p:txBody>
            <a:bodyPr wrap="none" lIns="0" tIns="0" rIns="0" bIns="0" rtlCol="0">
              <a:spAutoFit/>
            </a:bodyPr>
            <a:lstStyle/>
            <a:p>
              <a:pPr defTabSz="609630"/>
              <a:r>
                <a:rPr lang="en-US" sz="2133">
                  <a:solidFill>
                    <a:srgbClr val="000000"/>
                  </a:solidFill>
                  <a:latin typeface="Anova Light"/>
                </a:rPr>
                <a:t>Are there issues at my division or school?</a:t>
              </a:r>
            </a:p>
          </p:txBody>
        </p:sp>
        <p:sp>
          <p:nvSpPr>
            <p:cNvPr id="21" name="TextBox 20">
              <a:extLst>
                <a:ext uri="{FF2B5EF4-FFF2-40B4-BE49-F238E27FC236}">
                  <a16:creationId xmlns:a16="http://schemas.microsoft.com/office/drawing/2014/main" id="{E1E9AD75-89AE-3C78-4416-63CF9384AC58}"/>
                </a:ext>
              </a:extLst>
            </p:cNvPr>
            <p:cNvSpPr txBox="1"/>
            <p:nvPr/>
          </p:nvSpPr>
          <p:spPr>
            <a:xfrm>
              <a:off x="8593560" y="6211898"/>
              <a:ext cx="6230264" cy="492347"/>
            </a:xfrm>
            <a:prstGeom prst="rect">
              <a:avLst/>
            </a:prstGeom>
            <a:noFill/>
          </p:spPr>
          <p:txBody>
            <a:bodyPr wrap="none" lIns="0" tIns="0" rIns="0" bIns="0" rtlCol="0">
              <a:spAutoFit/>
            </a:bodyPr>
            <a:lstStyle/>
            <a:p>
              <a:pPr defTabSz="609630"/>
              <a:r>
                <a:rPr lang="en-US" sz="2133">
                  <a:solidFill>
                    <a:srgbClr val="000000"/>
                  </a:solidFill>
                  <a:latin typeface="Anova Light"/>
                </a:rPr>
                <a:t>Is the issue with all types of learners?</a:t>
              </a:r>
            </a:p>
          </p:txBody>
        </p:sp>
        <p:sp>
          <p:nvSpPr>
            <p:cNvPr id="22" name="TextBox 21">
              <a:extLst>
                <a:ext uri="{FF2B5EF4-FFF2-40B4-BE49-F238E27FC236}">
                  <a16:creationId xmlns:a16="http://schemas.microsoft.com/office/drawing/2014/main" id="{DAD50699-3CDB-E231-ED95-80CDDFD4B29D}"/>
                </a:ext>
              </a:extLst>
            </p:cNvPr>
            <p:cNvSpPr txBox="1"/>
            <p:nvPr/>
          </p:nvSpPr>
          <p:spPr>
            <a:xfrm>
              <a:off x="8611758" y="7766967"/>
              <a:ext cx="6478697" cy="492347"/>
            </a:xfrm>
            <a:prstGeom prst="rect">
              <a:avLst/>
            </a:prstGeom>
            <a:noFill/>
          </p:spPr>
          <p:txBody>
            <a:bodyPr wrap="none" lIns="0" tIns="0" rIns="0" bIns="0" rtlCol="0">
              <a:spAutoFit/>
            </a:bodyPr>
            <a:lstStyle/>
            <a:p>
              <a:pPr defTabSz="609630"/>
              <a:r>
                <a:rPr lang="en-US" sz="2133">
                  <a:solidFill>
                    <a:srgbClr val="000000"/>
                  </a:solidFill>
                  <a:latin typeface="Anova Light"/>
                </a:rPr>
                <a:t>How do we best support our students?</a:t>
              </a:r>
            </a:p>
          </p:txBody>
        </p:sp>
      </p:grpSp>
    </p:spTree>
    <p:extLst>
      <p:ext uri="{BB962C8B-B14F-4D97-AF65-F5344CB8AC3E}">
        <p14:creationId xmlns:p14="http://schemas.microsoft.com/office/powerpoint/2010/main" val="18993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4E2C08-7386-9441-942B-D0517EDC25C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1" y="1"/>
            <a:ext cx="12208583" cy="6858000"/>
          </a:xfrm>
          <a:prstGeom prst="rect">
            <a:avLst/>
          </a:prstGeom>
        </p:spPr>
      </p:pic>
      <p:sp>
        <p:nvSpPr>
          <p:cNvPr id="19" name="Rectangle 18">
            <a:extLst>
              <a:ext uri="{FF2B5EF4-FFF2-40B4-BE49-F238E27FC236}">
                <a16:creationId xmlns:a16="http://schemas.microsoft.com/office/drawing/2014/main" id="{559E5F6C-6495-A804-2A4D-8144EA59EE72}"/>
              </a:ext>
            </a:extLst>
          </p:cNvPr>
          <p:cNvSpPr/>
          <p:nvPr/>
        </p:nvSpPr>
        <p:spPr>
          <a:xfrm>
            <a:off x="0" y="-1"/>
            <a:ext cx="12192000" cy="6858000"/>
          </a:xfrm>
          <a:prstGeom prst="rect">
            <a:avLst/>
          </a:prstGeom>
          <a:solidFill>
            <a:srgbClr val="000000">
              <a:alpha val="501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grpSp>
        <p:nvGrpSpPr>
          <p:cNvPr id="3" name="Group 2">
            <a:extLst>
              <a:ext uri="{FF2B5EF4-FFF2-40B4-BE49-F238E27FC236}">
                <a16:creationId xmlns:a16="http://schemas.microsoft.com/office/drawing/2014/main" id="{1A86B74B-3BF0-55CD-D1C4-4A65944F80F4}"/>
              </a:ext>
            </a:extLst>
          </p:cNvPr>
          <p:cNvGrpSpPr/>
          <p:nvPr/>
        </p:nvGrpSpPr>
        <p:grpSpPr>
          <a:xfrm>
            <a:off x="1" y="3527516"/>
            <a:ext cx="9625081" cy="2382344"/>
            <a:chOff x="0" y="2929101"/>
            <a:chExt cx="7218811" cy="1786758"/>
          </a:xfrm>
        </p:grpSpPr>
        <p:sp>
          <p:nvSpPr>
            <p:cNvPr id="10" name="Pentagon 9">
              <a:extLst>
                <a:ext uri="{FF2B5EF4-FFF2-40B4-BE49-F238E27FC236}">
                  <a16:creationId xmlns:a16="http://schemas.microsoft.com/office/drawing/2014/main" id="{A95D67E4-9FDF-F826-6612-D13649F68324}"/>
                </a:ext>
              </a:extLst>
            </p:cNvPr>
            <p:cNvSpPr/>
            <p:nvPr/>
          </p:nvSpPr>
          <p:spPr>
            <a:xfrm>
              <a:off x="0" y="2929102"/>
              <a:ext cx="5465379" cy="1776247"/>
            </a:xfrm>
            <a:prstGeom prst="homePlate">
              <a:avLst>
                <a:gd name="adj" fmla="val 27723"/>
              </a:avLst>
            </a:prstGeom>
            <a:solidFill>
              <a:schemeClr val="accent1">
                <a:alpha val="831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11" name="Chevron 10">
              <a:extLst>
                <a:ext uri="{FF2B5EF4-FFF2-40B4-BE49-F238E27FC236}">
                  <a16:creationId xmlns:a16="http://schemas.microsoft.com/office/drawing/2014/main" id="{B9B9F931-BF11-CF68-00EB-DC204B3F81C3}"/>
                </a:ext>
              </a:extLst>
            </p:cNvPr>
            <p:cNvSpPr/>
            <p:nvPr/>
          </p:nvSpPr>
          <p:spPr>
            <a:xfrm>
              <a:off x="4950374" y="2939611"/>
              <a:ext cx="909146" cy="1776248"/>
            </a:xfrm>
            <a:prstGeom prst="chevron">
              <a:avLst>
                <a:gd name="adj" fmla="val 55774"/>
              </a:avLst>
            </a:prstGeom>
            <a:solidFill>
              <a:schemeClr val="bg2">
                <a:lumMod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2" name="Chevron 11">
              <a:extLst>
                <a:ext uri="{FF2B5EF4-FFF2-40B4-BE49-F238E27FC236}">
                  <a16:creationId xmlns:a16="http://schemas.microsoft.com/office/drawing/2014/main" id="{C850F20A-47FA-A766-808E-4E3B74DE3E56}"/>
                </a:ext>
              </a:extLst>
            </p:cNvPr>
            <p:cNvSpPr/>
            <p:nvPr/>
          </p:nvSpPr>
          <p:spPr>
            <a:xfrm>
              <a:off x="5353431" y="2939611"/>
              <a:ext cx="1149569" cy="1776247"/>
            </a:xfrm>
            <a:prstGeom prst="chevron">
              <a:avLst>
                <a:gd name="adj" fmla="val 43176"/>
              </a:avLst>
            </a:prstGeom>
            <a:solidFill>
              <a:schemeClr val="accent3">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3" name="Chevron 12">
              <a:extLst>
                <a:ext uri="{FF2B5EF4-FFF2-40B4-BE49-F238E27FC236}">
                  <a16:creationId xmlns:a16="http://schemas.microsoft.com/office/drawing/2014/main" id="{CFE1382A-0393-6D4C-1ED8-32ABFEE29328}"/>
                </a:ext>
              </a:extLst>
            </p:cNvPr>
            <p:cNvSpPr/>
            <p:nvPr/>
          </p:nvSpPr>
          <p:spPr>
            <a:xfrm>
              <a:off x="6309665" y="2929101"/>
              <a:ext cx="909146" cy="1776248"/>
            </a:xfrm>
            <a:prstGeom prst="chevron">
              <a:avLst>
                <a:gd name="adj" fmla="val 56590"/>
              </a:avLst>
            </a:prstGeom>
            <a:solidFill>
              <a:schemeClr val="bg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4" name="TextBox 13">
              <a:extLst>
                <a:ext uri="{FF2B5EF4-FFF2-40B4-BE49-F238E27FC236}">
                  <a16:creationId xmlns:a16="http://schemas.microsoft.com/office/drawing/2014/main" id="{EB87557C-9D97-2D0F-F2A7-B569344C3AB1}"/>
                </a:ext>
              </a:extLst>
            </p:cNvPr>
            <p:cNvSpPr txBox="1"/>
            <p:nvPr/>
          </p:nvSpPr>
          <p:spPr>
            <a:xfrm>
              <a:off x="191762" y="3170098"/>
              <a:ext cx="1047402" cy="1146564"/>
            </a:xfrm>
            <a:prstGeom prst="rect">
              <a:avLst/>
            </a:prstGeom>
            <a:noFill/>
          </p:spPr>
          <p:txBody>
            <a:bodyPr wrap="none" rtlCol="0">
              <a:spAutoFit/>
            </a:bodyPr>
            <a:lstStyle/>
            <a:p>
              <a:pPr defTabSz="609630"/>
              <a:r>
                <a:rPr lang="en-US" sz="9334" b="1">
                  <a:solidFill>
                    <a:srgbClr val="FFFFFF"/>
                  </a:solidFill>
                  <a:latin typeface="Anova Bold"/>
                </a:rPr>
                <a:t>01</a:t>
              </a:r>
            </a:p>
          </p:txBody>
        </p:sp>
        <p:sp>
          <p:nvSpPr>
            <p:cNvPr id="16" name="TextBox 15">
              <a:extLst>
                <a:ext uri="{FF2B5EF4-FFF2-40B4-BE49-F238E27FC236}">
                  <a16:creationId xmlns:a16="http://schemas.microsoft.com/office/drawing/2014/main" id="{09744199-B797-88D1-D424-BA560BE5863E}"/>
                </a:ext>
              </a:extLst>
            </p:cNvPr>
            <p:cNvSpPr txBox="1"/>
            <p:nvPr/>
          </p:nvSpPr>
          <p:spPr>
            <a:xfrm>
              <a:off x="1698050" y="3444054"/>
              <a:ext cx="3681970" cy="607907"/>
            </a:xfrm>
            <a:prstGeom prst="rect">
              <a:avLst/>
            </a:prstGeom>
            <a:noFill/>
          </p:spPr>
          <p:txBody>
            <a:bodyPr wrap="none" rtlCol="0">
              <a:spAutoFit/>
            </a:bodyPr>
            <a:lstStyle/>
            <a:p>
              <a:pPr defTabSz="609630"/>
              <a:r>
                <a:rPr lang="en-US" sz="4667">
                  <a:solidFill>
                    <a:srgbClr val="FFFFFF"/>
                  </a:solidFill>
                  <a:latin typeface="Anova Bold"/>
                </a:rPr>
                <a:t>PUBLIC REPORTING</a:t>
              </a:r>
            </a:p>
          </p:txBody>
        </p:sp>
        <p:sp>
          <p:nvSpPr>
            <p:cNvPr id="17" name="TextBox 16">
              <a:extLst>
                <a:ext uri="{FF2B5EF4-FFF2-40B4-BE49-F238E27FC236}">
                  <a16:creationId xmlns:a16="http://schemas.microsoft.com/office/drawing/2014/main" id="{19609CD7-8547-1456-D6D2-7D4C81401EA8}"/>
                </a:ext>
              </a:extLst>
            </p:cNvPr>
            <p:cNvSpPr txBox="1"/>
            <p:nvPr/>
          </p:nvSpPr>
          <p:spPr>
            <a:xfrm>
              <a:off x="275068" y="4244964"/>
              <a:ext cx="4747310" cy="377075"/>
            </a:xfrm>
            <a:prstGeom prst="rect">
              <a:avLst/>
            </a:prstGeom>
            <a:noFill/>
          </p:spPr>
          <p:txBody>
            <a:bodyPr wrap="none" rtlCol="0">
              <a:spAutoFit/>
            </a:bodyPr>
            <a:lstStyle/>
            <a:p>
              <a:pPr defTabSz="609630"/>
              <a:r>
                <a:rPr lang="en-US" sz="2667">
                  <a:solidFill>
                    <a:srgbClr val="FFFFFF"/>
                  </a:solidFill>
                  <a:latin typeface="Anova Light"/>
                </a:rPr>
                <a:t>Available for Divisions, Schools and Students</a:t>
              </a:r>
            </a:p>
          </p:txBody>
        </p:sp>
        <p:cxnSp>
          <p:nvCxnSpPr>
            <p:cNvPr id="4" name="Straight Connector 3">
              <a:extLst>
                <a:ext uri="{FF2B5EF4-FFF2-40B4-BE49-F238E27FC236}">
                  <a16:creationId xmlns:a16="http://schemas.microsoft.com/office/drawing/2014/main" id="{0F13A892-5CC0-A931-C9AE-60EB52B82EA4}"/>
                </a:ext>
              </a:extLst>
            </p:cNvPr>
            <p:cNvCxnSpPr/>
            <p:nvPr/>
          </p:nvCxnSpPr>
          <p:spPr>
            <a:xfrm>
              <a:off x="1524905" y="3293784"/>
              <a:ext cx="0" cy="82340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526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FCAB7E4-46F4-07D6-F772-D64F544A04BD}"/>
              </a:ext>
            </a:extLst>
          </p:cNvPr>
          <p:cNvSpPr txBox="1">
            <a:spLocks/>
          </p:cNvSpPr>
          <p:nvPr/>
        </p:nvSpPr>
        <p:spPr>
          <a:xfrm>
            <a:off x="838200" y="212089"/>
            <a:ext cx="9694592" cy="609600"/>
          </a:xfrm>
          <a:prstGeom prst="rect">
            <a:avLst/>
          </a:prstGeom>
        </p:spPr>
        <p:txBody>
          <a:bodyPr vert="horz" lIns="121920" tIns="60960" rIns="121920" bIns="60960" rtlCol="0" anchor="ctr">
            <a:normAutofit fontScale="97500" lnSpcReduction="10000"/>
          </a:bodyPr>
          <a:lst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a:lstStyle>
          <a:p>
            <a:pPr algn="l" defTabSz="457223"/>
            <a:r>
              <a:rPr lang="en-US" sz="3734" b="0">
                <a:solidFill>
                  <a:srgbClr val="0766D1"/>
                </a:solidFill>
                <a:latin typeface="Anova Bold"/>
              </a:rPr>
              <a:t>VVAAS Reports:  </a:t>
            </a:r>
            <a:r>
              <a:rPr lang="en-US" sz="3734" b="0">
                <a:solidFill>
                  <a:srgbClr val="032954"/>
                </a:solidFill>
                <a:latin typeface="Anova Bold"/>
              </a:rPr>
              <a:t>SCATTERPLOTS</a:t>
            </a:r>
          </a:p>
        </p:txBody>
      </p:sp>
      <p:sp>
        <p:nvSpPr>
          <p:cNvPr id="5" name="TextBox 4">
            <a:extLst>
              <a:ext uri="{FF2B5EF4-FFF2-40B4-BE49-F238E27FC236}">
                <a16:creationId xmlns:a16="http://schemas.microsoft.com/office/drawing/2014/main" id="{2785CF14-8062-C047-F07D-CB2CEFBE83CE}"/>
              </a:ext>
            </a:extLst>
          </p:cNvPr>
          <p:cNvSpPr txBox="1"/>
          <p:nvPr/>
        </p:nvSpPr>
        <p:spPr>
          <a:xfrm>
            <a:off x="2480809" y="5578384"/>
            <a:ext cx="5247860" cy="584775"/>
          </a:xfrm>
          <a:prstGeom prst="rect">
            <a:avLst/>
          </a:prstGeom>
          <a:noFill/>
        </p:spPr>
        <p:txBody>
          <a:bodyPr wrap="square" rtlCol="0">
            <a:spAutoFit/>
          </a:bodyPr>
          <a:lstStyle/>
          <a:p>
            <a:pPr defTabSz="609630"/>
            <a:r>
              <a:rPr lang="en-US" sz="1600">
                <a:solidFill>
                  <a:srgbClr val="FFFFFF"/>
                </a:solidFill>
                <a:latin typeface="Anova Bold"/>
              </a:rPr>
              <a:t>Note: This screenshot is from the Tennessee TVAAS site. Virginia does not yet have a public reporting site.</a:t>
            </a:r>
          </a:p>
        </p:txBody>
      </p:sp>
      <p:pic>
        <p:nvPicPr>
          <p:cNvPr id="3" name="Picture 4" descr="Summer &amp; ESY - Northstar - Richmond, VA">
            <a:extLst>
              <a:ext uri="{FF2B5EF4-FFF2-40B4-BE49-F238E27FC236}">
                <a16:creationId xmlns:a16="http://schemas.microsoft.com/office/drawing/2014/main" id="{70551A3E-2FA1-41FB-0794-2911AE26D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3217" y="6026728"/>
            <a:ext cx="919151" cy="6155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D97B95-1A3A-9504-03A5-ADAE258B195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2166" t="42963" r="13609" b="10580"/>
          <a:stretch/>
        </p:blipFill>
        <p:spPr>
          <a:xfrm>
            <a:off x="716938" y="1636825"/>
            <a:ext cx="10758124" cy="378755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162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2FCAB7E4-46F4-07D6-F772-D64F544A04BD}"/>
              </a:ext>
            </a:extLst>
          </p:cNvPr>
          <p:cNvSpPr txBox="1">
            <a:spLocks/>
          </p:cNvSpPr>
          <p:nvPr/>
        </p:nvSpPr>
        <p:spPr>
          <a:xfrm>
            <a:off x="838200" y="212089"/>
            <a:ext cx="9694592" cy="609600"/>
          </a:xfrm>
          <a:prstGeom prst="rect">
            <a:avLst/>
          </a:prstGeom>
        </p:spPr>
        <p:txBody>
          <a:bodyPr vert="horz" lIns="121920" tIns="60960" rIns="121920" bIns="60960" rtlCol="0" anchor="ctr">
            <a:normAutofit fontScale="97500" lnSpcReduction="10000"/>
          </a:bodyPr>
          <a:lst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a:lstStyle>
          <a:p>
            <a:pPr algn="l" defTabSz="457223"/>
            <a:r>
              <a:rPr lang="en-US" sz="3734" b="0">
                <a:solidFill>
                  <a:srgbClr val="0766D1"/>
                </a:solidFill>
                <a:latin typeface="Anova Bold"/>
              </a:rPr>
              <a:t>VVAAS Reports:  </a:t>
            </a:r>
            <a:r>
              <a:rPr lang="en-US" sz="3734" b="0">
                <a:solidFill>
                  <a:srgbClr val="032954"/>
                </a:solidFill>
                <a:latin typeface="Anova Bold"/>
              </a:rPr>
              <a:t>SCATTERPLOTS</a:t>
            </a:r>
          </a:p>
        </p:txBody>
      </p:sp>
      <p:sp>
        <p:nvSpPr>
          <p:cNvPr id="5" name="TextBox 4">
            <a:extLst>
              <a:ext uri="{FF2B5EF4-FFF2-40B4-BE49-F238E27FC236}">
                <a16:creationId xmlns:a16="http://schemas.microsoft.com/office/drawing/2014/main" id="{2785CF14-8062-C047-F07D-CB2CEFBE83CE}"/>
              </a:ext>
            </a:extLst>
          </p:cNvPr>
          <p:cNvSpPr txBox="1"/>
          <p:nvPr/>
        </p:nvSpPr>
        <p:spPr>
          <a:xfrm>
            <a:off x="2480809" y="5578384"/>
            <a:ext cx="5247860" cy="584775"/>
          </a:xfrm>
          <a:prstGeom prst="rect">
            <a:avLst/>
          </a:prstGeom>
          <a:noFill/>
        </p:spPr>
        <p:txBody>
          <a:bodyPr wrap="square" rtlCol="0">
            <a:spAutoFit/>
          </a:bodyPr>
          <a:lstStyle/>
          <a:p>
            <a:pPr defTabSz="609630"/>
            <a:r>
              <a:rPr lang="en-US" sz="1600">
                <a:solidFill>
                  <a:srgbClr val="FFFFFF"/>
                </a:solidFill>
                <a:latin typeface="Anova Bold"/>
              </a:rPr>
              <a:t>Note: This screenshot is from the Tennessee TVAAS site. Virginia does not yet have a public reporting site.</a:t>
            </a:r>
          </a:p>
        </p:txBody>
      </p:sp>
      <p:pic>
        <p:nvPicPr>
          <p:cNvPr id="3" name="Picture 4" descr="Summer &amp; ESY - Northstar - Richmond, VA">
            <a:extLst>
              <a:ext uri="{FF2B5EF4-FFF2-40B4-BE49-F238E27FC236}">
                <a16:creationId xmlns:a16="http://schemas.microsoft.com/office/drawing/2014/main" id="{70551A3E-2FA1-41FB-0794-2911AE26D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3217" y="6026728"/>
            <a:ext cx="919151" cy="6155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D97B95-1A3A-9504-03A5-ADAE258B1959}"/>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2166" t="42963" r="13609" b="10580"/>
          <a:stretch/>
        </p:blipFill>
        <p:spPr>
          <a:xfrm>
            <a:off x="716938" y="1636825"/>
            <a:ext cx="10758124" cy="3787551"/>
          </a:xfrm>
          <a:prstGeom prst="rect">
            <a:avLst/>
          </a:prstGeom>
          <a:ln>
            <a:solidFill>
              <a:schemeClr val="tx1"/>
            </a:solid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677EEA03-A7EC-51C9-4D2E-61994C7277B7}"/>
              </a:ext>
            </a:extLst>
          </p:cNvPr>
          <p:cNvCxnSpPr/>
          <p:nvPr/>
        </p:nvCxnSpPr>
        <p:spPr>
          <a:xfrm>
            <a:off x="6123709" y="2090057"/>
            <a:ext cx="0" cy="2992582"/>
          </a:xfrm>
          <a:prstGeom prst="line">
            <a:avLst/>
          </a:prstGeom>
          <a:ln w="254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5A95163-B12C-242D-037D-9392C2955EEE}"/>
              </a:ext>
            </a:extLst>
          </p:cNvPr>
          <p:cNvSpPr/>
          <p:nvPr/>
        </p:nvSpPr>
        <p:spPr>
          <a:xfrm>
            <a:off x="1246909" y="2090057"/>
            <a:ext cx="4876800" cy="1603169"/>
          </a:xfrm>
          <a:prstGeom prst="rect">
            <a:avLst/>
          </a:prstGeom>
          <a:solidFill>
            <a:schemeClr val="accent1">
              <a:alpha val="2503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1483F8-6204-049E-B42F-63D33EED679C}"/>
              </a:ext>
            </a:extLst>
          </p:cNvPr>
          <p:cNvSpPr/>
          <p:nvPr/>
        </p:nvSpPr>
        <p:spPr>
          <a:xfrm>
            <a:off x="6123708" y="2090056"/>
            <a:ext cx="5097063" cy="1603169"/>
          </a:xfrm>
          <a:prstGeom prst="rect">
            <a:avLst/>
          </a:prstGeom>
          <a:solidFill>
            <a:srgbClr val="00B050">
              <a:alpha val="2503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70E5C6-426B-7B8A-751C-A56FCE510CEB}"/>
              </a:ext>
            </a:extLst>
          </p:cNvPr>
          <p:cNvSpPr/>
          <p:nvPr/>
        </p:nvSpPr>
        <p:spPr>
          <a:xfrm>
            <a:off x="1246910" y="3714330"/>
            <a:ext cx="4876798" cy="1368310"/>
          </a:xfrm>
          <a:prstGeom prst="rect">
            <a:avLst/>
          </a:prstGeom>
          <a:solidFill>
            <a:srgbClr val="B9658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01D851-1E66-16A3-3A50-0098AC99EC5C}"/>
              </a:ext>
            </a:extLst>
          </p:cNvPr>
          <p:cNvSpPr/>
          <p:nvPr/>
        </p:nvSpPr>
        <p:spPr>
          <a:xfrm>
            <a:off x="6123709" y="3724881"/>
            <a:ext cx="5097051" cy="1368310"/>
          </a:xfrm>
          <a:prstGeom prst="rect">
            <a:avLst/>
          </a:prstGeom>
          <a:solidFill>
            <a:srgbClr val="FFB3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6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B30AB3-273D-2908-165A-21523D5F39F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559E5F6C-6495-A804-2A4D-8144EA59EE72}"/>
              </a:ext>
            </a:extLst>
          </p:cNvPr>
          <p:cNvSpPr/>
          <p:nvPr/>
        </p:nvSpPr>
        <p:spPr>
          <a:xfrm>
            <a:off x="0" y="0"/>
            <a:ext cx="12192000" cy="6858000"/>
          </a:xfrm>
          <a:prstGeom prst="rect">
            <a:avLst/>
          </a:prstGeom>
          <a:solidFill>
            <a:srgbClr val="000000">
              <a:alpha val="501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grpSp>
        <p:nvGrpSpPr>
          <p:cNvPr id="4" name="Group 3">
            <a:extLst>
              <a:ext uri="{FF2B5EF4-FFF2-40B4-BE49-F238E27FC236}">
                <a16:creationId xmlns:a16="http://schemas.microsoft.com/office/drawing/2014/main" id="{0F6FA26D-FDC0-C14C-79A8-F9C5B0910E63}"/>
              </a:ext>
            </a:extLst>
          </p:cNvPr>
          <p:cNvGrpSpPr/>
          <p:nvPr/>
        </p:nvGrpSpPr>
        <p:grpSpPr>
          <a:xfrm>
            <a:off x="1" y="3649437"/>
            <a:ext cx="9625081" cy="2382344"/>
            <a:chOff x="0" y="2929101"/>
            <a:chExt cx="7218811" cy="1786758"/>
          </a:xfrm>
        </p:grpSpPr>
        <p:sp>
          <p:nvSpPr>
            <p:cNvPr id="10" name="Pentagon 9">
              <a:extLst>
                <a:ext uri="{FF2B5EF4-FFF2-40B4-BE49-F238E27FC236}">
                  <a16:creationId xmlns:a16="http://schemas.microsoft.com/office/drawing/2014/main" id="{A95D67E4-9FDF-F826-6612-D13649F68324}"/>
                </a:ext>
              </a:extLst>
            </p:cNvPr>
            <p:cNvSpPr/>
            <p:nvPr/>
          </p:nvSpPr>
          <p:spPr>
            <a:xfrm>
              <a:off x="0" y="2929102"/>
              <a:ext cx="5465379" cy="1776247"/>
            </a:xfrm>
            <a:prstGeom prst="homePlate">
              <a:avLst>
                <a:gd name="adj" fmla="val 27723"/>
              </a:avLst>
            </a:prstGeom>
            <a:solidFill>
              <a:schemeClr val="accent1">
                <a:alpha val="831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11" name="Chevron 10">
              <a:extLst>
                <a:ext uri="{FF2B5EF4-FFF2-40B4-BE49-F238E27FC236}">
                  <a16:creationId xmlns:a16="http://schemas.microsoft.com/office/drawing/2014/main" id="{B9B9F931-BF11-CF68-00EB-DC204B3F81C3}"/>
                </a:ext>
              </a:extLst>
            </p:cNvPr>
            <p:cNvSpPr/>
            <p:nvPr/>
          </p:nvSpPr>
          <p:spPr>
            <a:xfrm>
              <a:off x="4950374" y="2939611"/>
              <a:ext cx="909146" cy="1776248"/>
            </a:xfrm>
            <a:prstGeom prst="chevron">
              <a:avLst>
                <a:gd name="adj" fmla="val 55774"/>
              </a:avLst>
            </a:prstGeom>
            <a:solidFill>
              <a:schemeClr val="accent1">
                <a:lumMod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2" name="Chevron 11">
              <a:extLst>
                <a:ext uri="{FF2B5EF4-FFF2-40B4-BE49-F238E27FC236}">
                  <a16:creationId xmlns:a16="http://schemas.microsoft.com/office/drawing/2014/main" id="{C850F20A-47FA-A766-808E-4E3B74DE3E56}"/>
                </a:ext>
              </a:extLst>
            </p:cNvPr>
            <p:cNvSpPr/>
            <p:nvPr/>
          </p:nvSpPr>
          <p:spPr>
            <a:xfrm>
              <a:off x="5353431" y="2939611"/>
              <a:ext cx="1149569" cy="1776247"/>
            </a:xfrm>
            <a:prstGeom prst="chevron">
              <a:avLst>
                <a:gd name="adj" fmla="val 43176"/>
              </a:avLst>
            </a:prstGeom>
            <a:solidFill>
              <a:schemeClr val="accent3">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3" name="Chevron 12">
              <a:extLst>
                <a:ext uri="{FF2B5EF4-FFF2-40B4-BE49-F238E27FC236}">
                  <a16:creationId xmlns:a16="http://schemas.microsoft.com/office/drawing/2014/main" id="{CFE1382A-0393-6D4C-1ED8-32ABFEE29328}"/>
                </a:ext>
              </a:extLst>
            </p:cNvPr>
            <p:cNvSpPr/>
            <p:nvPr/>
          </p:nvSpPr>
          <p:spPr>
            <a:xfrm>
              <a:off x="6309665" y="2929101"/>
              <a:ext cx="909146" cy="1776248"/>
            </a:xfrm>
            <a:prstGeom prst="chevron">
              <a:avLst>
                <a:gd name="adj" fmla="val 56590"/>
              </a:avLst>
            </a:prstGeom>
            <a:solidFill>
              <a:schemeClr val="bg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4" name="TextBox 13">
              <a:extLst>
                <a:ext uri="{FF2B5EF4-FFF2-40B4-BE49-F238E27FC236}">
                  <a16:creationId xmlns:a16="http://schemas.microsoft.com/office/drawing/2014/main" id="{EB87557C-9D97-2D0F-F2A7-B569344C3AB1}"/>
                </a:ext>
              </a:extLst>
            </p:cNvPr>
            <p:cNvSpPr txBox="1"/>
            <p:nvPr/>
          </p:nvSpPr>
          <p:spPr>
            <a:xfrm>
              <a:off x="256895" y="3222037"/>
              <a:ext cx="1047402" cy="1146564"/>
            </a:xfrm>
            <a:prstGeom prst="rect">
              <a:avLst/>
            </a:prstGeom>
            <a:noFill/>
          </p:spPr>
          <p:txBody>
            <a:bodyPr wrap="none" rtlCol="0">
              <a:spAutoFit/>
            </a:bodyPr>
            <a:lstStyle/>
            <a:p>
              <a:pPr defTabSz="609630"/>
              <a:r>
                <a:rPr lang="en-US" sz="9334" b="1">
                  <a:solidFill>
                    <a:srgbClr val="FFFFFF"/>
                  </a:solidFill>
                  <a:latin typeface="Anova Bold"/>
                </a:rPr>
                <a:t>02</a:t>
              </a:r>
            </a:p>
          </p:txBody>
        </p:sp>
        <p:sp>
          <p:nvSpPr>
            <p:cNvPr id="16" name="TextBox 15">
              <a:extLst>
                <a:ext uri="{FF2B5EF4-FFF2-40B4-BE49-F238E27FC236}">
                  <a16:creationId xmlns:a16="http://schemas.microsoft.com/office/drawing/2014/main" id="{09744199-B797-88D1-D424-BA560BE5863E}"/>
                </a:ext>
              </a:extLst>
            </p:cNvPr>
            <p:cNvSpPr txBox="1"/>
            <p:nvPr/>
          </p:nvSpPr>
          <p:spPr>
            <a:xfrm>
              <a:off x="2195372" y="3397262"/>
              <a:ext cx="2097257" cy="684899"/>
            </a:xfrm>
            <a:prstGeom prst="rect">
              <a:avLst/>
            </a:prstGeom>
            <a:noFill/>
          </p:spPr>
          <p:txBody>
            <a:bodyPr wrap="none" rtlCol="0">
              <a:spAutoFit/>
            </a:bodyPr>
            <a:lstStyle/>
            <a:p>
              <a:pPr defTabSz="609630"/>
              <a:r>
                <a:rPr lang="en-US" sz="5334">
                  <a:solidFill>
                    <a:srgbClr val="FFFFFF"/>
                  </a:solidFill>
                  <a:latin typeface="Anova Bold"/>
                </a:rPr>
                <a:t>GROWTH</a:t>
              </a:r>
            </a:p>
          </p:txBody>
        </p:sp>
        <p:sp>
          <p:nvSpPr>
            <p:cNvPr id="17" name="TextBox 16">
              <a:extLst>
                <a:ext uri="{FF2B5EF4-FFF2-40B4-BE49-F238E27FC236}">
                  <a16:creationId xmlns:a16="http://schemas.microsoft.com/office/drawing/2014/main" id="{19609CD7-8547-1456-D6D2-7D4C81401EA8}"/>
                </a:ext>
              </a:extLst>
            </p:cNvPr>
            <p:cNvSpPr txBox="1"/>
            <p:nvPr/>
          </p:nvSpPr>
          <p:spPr>
            <a:xfrm>
              <a:off x="275068" y="4244964"/>
              <a:ext cx="4747310" cy="377075"/>
            </a:xfrm>
            <a:prstGeom prst="rect">
              <a:avLst/>
            </a:prstGeom>
            <a:noFill/>
          </p:spPr>
          <p:txBody>
            <a:bodyPr wrap="none" rtlCol="0">
              <a:spAutoFit/>
            </a:bodyPr>
            <a:lstStyle/>
            <a:p>
              <a:pPr defTabSz="609630"/>
              <a:r>
                <a:rPr lang="en-US" sz="2667">
                  <a:solidFill>
                    <a:srgbClr val="FFFFFF"/>
                  </a:solidFill>
                  <a:latin typeface="Anova" panose="020B0604020202020204" charset="0"/>
                </a:rPr>
                <a:t>Available for Divisions, Schools and Students</a:t>
              </a:r>
            </a:p>
          </p:txBody>
        </p:sp>
        <p:cxnSp>
          <p:nvCxnSpPr>
            <p:cNvPr id="20" name="Straight Connector 19">
              <a:extLst>
                <a:ext uri="{FF2B5EF4-FFF2-40B4-BE49-F238E27FC236}">
                  <a16:creationId xmlns:a16="http://schemas.microsoft.com/office/drawing/2014/main" id="{EDE8AA4B-A2F9-5D01-34DF-6D5F3EBBCB28}"/>
                </a:ext>
              </a:extLst>
            </p:cNvPr>
            <p:cNvCxnSpPr/>
            <p:nvPr/>
          </p:nvCxnSpPr>
          <p:spPr>
            <a:xfrm>
              <a:off x="1682560" y="3328463"/>
              <a:ext cx="0" cy="82340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75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F47D740C-56AD-ECDD-F95B-4B1CCE07679F}"/>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3077482" y="877157"/>
            <a:ext cx="6221791" cy="5560184"/>
          </a:xfrm>
          <a:prstGeom prst="rect">
            <a:avLst/>
          </a:prstGeom>
          <a:ln>
            <a:solidFill>
              <a:srgbClr val="00000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CCF85349-B10F-E2E1-C44C-686E5976ED38}"/>
              </a:ext>
            </a:extLst>
          </p:cNvPr>
          <p:cNvSpPr>
            <a:spLocks noGrp="1"/>
          </p:cNvSpPr>
          <p:nvPr>
            <p:ph type="title"/>
          </p:nvPr>
        </p:nvSpPr>
        <p:spPr>
          <a:xfrm>
            <a:off x="838200" y="212089"/>
            <a:ext cx="9161835" cy="609600"/>
          </a:xfrm>
        </p:spPr>
        <p:txBody>
          <a:bodyPr>
            <a:normAutofit/>
          </a:bodyPr>
          <a:lstStyle/>
          <a:p>
            <a:pPr algn="l"/>
            <a:r>
              <a:rPr lang="en-US" b="0">
                <a:solidFill>
                  <a:schemeClr val="accent1"/>
                </a:solidFill>
                <a:latin typeface="+mj-lt"/>
              </a:rPr>
              <a:t>VVAAS Reports:  </a:t>
            </a:r>
            <a:r>
              <a:rPr lang="en-US" b="0">
                <a:solidFill>
                  <a:schemeClr val="tx2"/>
                </a:solidFill>
                <a:latin typeface="+mj-lt"/>
              </a:rPr>
              <a:t>GROWTH </a:t>
            </a:r>
          </a:p>
        </p:txBody>
      </p:sp>
      <p:pic>
        <p:nvPicPr>
          <p:cNvPr id="3" name="Picture 4" descr="Summer &amp; ESY - Northstar - Richmond, VA">
            <a:extLst>
              <a:ext uri="{FF2B5EF4-FFF2-40B4-BE49-F238E27FC236}">
                <a16:creationId xmlns:a16="http://schemas.microsoft.com/office/drawing/2014/main" id="{7F2CB32D-E759-4819-FE09-9DFAAFB0B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2501" y="6151693"/>
            <a:ext cx="853067" cy="57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56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water, front&#10;&#10;Description automatically generated">
            <a:extLst>
              <a:ext uri="{FF2B5EF4-FFF2-40B4-BE49-F238E27FC236}">
                <a16:creationId xmlns:a16="http://schemas.microsoft.com/office/drawing/2014/main" id="{083B973F-6A1A-43D5-A006-DE3D3E5CA5CC}"/>
              </a:ext>
            </a:extLst>
          </p:cNvPr>
          <p:cNvPicPr>
            <a:picLocks noChangeAspect="1"/>
          </p:cNvPicPr>
          <p:nvPr/>
        </p:nvPicPr>
        <p:blipFill rotWithShape="1">
          <a:blip r:embed="rId3">
            <a:extLst>
              <a:ext uri="{28A0092B-C50C-407E-A947-70E740481C1C}">
                <a14:useLocalDpi xmlns:a14="http://schemas.microsoft.com/office/drawing/2010/main" val="0"/>
              </a:ext>
            </a:extLst>
          </a:blip>
          <a:srcRect t="22463" r="-1" b="13864"/>
          <a:stretch/>
        </p:blipFill>
        <p:spPr>
          <a:xfrm>
            <a:off x="0" y="0"/>
            <a:ext cx="12192000" cy="6858000"/>
          </a:xfrm>
          <a:prstGeom prst="rect">
            <a:avLst/>
          </a:prstGeom>
          <a:noFill/>
        </p:spPr>
      </p:pic>
      <p:sp>
        <p:nvSpPr>
          <p:cNvPr id="2" name="Rectangle 1">
            <a:extLst>
              <a:ext uri="{FF2B5EF4-FFF2-40B4-BE49-F238E27FC236}">
                <a16:creationId xmlns:a16="http://schemas.microsoft.com/office/drawing/2014/main" id="{2B5F8BA9-38EC-4E5D-A3FA-7693F2BE66E8}"/>
              </a:ext>
            </a:extLst>
          </p:cNvPr>
          <p:cNvSpPr/>
          <p:nvPr/>
        </p:nvSpPr>
        <p:spPr>
          <a:xfrm>
            <a:off x="5934417" y="3182781"/>
            <a:ext cx="338554" cy="830997"/>
          </a:xfrm>
          <a:prstGeom prst="rect">
            <a:avLst/>
          </a:prstGeom>
        </p:spPr>
        <p:txBody>
          <a:bodyPr wrap="none">
            <a:spAutoFit/>
          </a:bodyPr>
          <a:lstStyle/>
          <a:p>
            <a:pPr defTabSz="609630">
              <a:spcAft>
                <a:spcPts val="800"/>
              </a:spcAft>
            </a:pPr>
            <a:r>
              <a:rPr lang="en-US" sz="4800">
                <a:solidFill>
                  <a:srgbClr val="000000"/>
                </a:solidFill>
                <a:latin typeface="Times New Roman" panose="02020603050405020304" pitchFamily="18" charset="0"/>
              </a:rPr>
              <a:t> </a:t>
            </a:r>
            <a:endParaRPr lang="en-US" sz="4800">
              <a:solidFill>
                <a:srgbClr val="000000"/>
              </a:solidFill>
              <a:latin typeface="Anova Light"/>
            </a:endParaRPr>
          </a:p>
        </p:txBody>
      </p:sp>
      <p:sp>
        <p:nvSpPr>
          <p:cNvPr id="3" name="Rectangle 2">
            <a:extLst>
              <a:ext uri="{FF2B5EF4-FFF2-40B4-BE49-F238E27FC236}">
                <a16:creationId xmlns:a16="http://schemas.microsoft.com/office/drawing/2014/main" id="{9E92A359-285C-43E2-A80B-781ABB1AF5DC}"/>
              </a:ext>
            </a:extLst>
          </p:cNvPr>
          <p:cNvSpPr/>
          <p:nvPr/>
        </p:nvSpPr>
        <p:spPr>
          <a:xfrm>
            <a:off x="5934417" y="3182781"/>
            <a:ext cx="338554" cy="830997"/>
          </a:xfrm>
          <a:prstGeom prst="rect">
            <a:avLst/>
          </a:prstGeom>
        </p:spPr>
        <p:txBody>
          <a:bodyPr wrap="none">
            <a:spAutoFit/>
          </a:bodyPr>
          <a:lstStyle/>
          <a:p>
            <a:pPr defTabSz="609630">
              <a:spcAft>
                <a:spcPts val="800"/>
              </a:spcAft>
            </a:pPr>
            <a:r>
              <a:rPr lang="en-US" sz="4800">
                <a:solidFill>
                  <a:srgbClr val="000000"/>
                </a:solidFill>
                <a:latin typeface="Times New Roman" panose="02020603050405020304" pitchFamily="18" charset="0"/>
              </a:rPr>
              <a:t> </a:t>
            </a:r>
            <a:endParaRPr lang="en-US" sz="4800">
              <a:solidFill>
                <a:srgbClr val="000000"/>
              </a:solidFill>
              <a:latin typeface="Anova Light"/>
            </a:endParaRPr>
          </a:p>
        </p:txBody>
      </p:sp>
      <p:sp>
        <p:nvSpPr>
          <p:cNvPr id="4" name="Rectangle 3">
            <a:extLst>
              <a:ext uri="{FF2B5EF4-FFF2-40B4-BE49-F238E27FC236}">
                <a16:creationId xmlns:a16="http://schemas.microsoft.com/office/drawing/2014/main" id="{59CCFC5C-AC8F-4BB2-9244-AF3D971B219E}"/>
              </a:ext>
            </a:extLst>
          </p:cNvPr>
          <p:cNvSpPr/>
          <p:nvPr/>
        </p:nvSpPr>
        <p:spPr>
          <a:xfrm>
            <a:off x="5934417" y="3182781"/>
            <a:ext cx="338554" cy="830997"/>
          </a:xfrm>
          <a:prstGeom prst="rect">
            <a:avLst/>
          </a:prstGeom>
        </p:spPr>
        <p:txBody>
          <a:bodyPr wrap="none">
            <a:spAutoFit/>
          </a:bodyPr>
          <a:lstStyle/>
          <a:p>
            <a:pPr defTabSz="609630">
              <a:spcAft>
                <a:spcPts val="800"/>
              </a:spcAft>
            </a:pPr>
            <a:r>
              <a:rPr lang="en-US" sz="4800">
                <a:solidFill>
                  <a:srgbClr val="000000"/>
                </a:solidFill>
                <a:latin typeface="Times New Roman" panose="02020603050405020304" pitchFamily="18" charset="0"/>
              </a:rPr>
              <a:t> </a:t>
            </a:r>
            <a:endParaRPr lang="en-US" sz="4800">
              <a:solidFill>
                <a:srgbClr val="000000"/>
              </a:solidFill>
              <a:latin typeface="Anova Light"/>
            </a:endParaRPr>
          </a:p>
        </p:txBody>
      </p:sp>
      <p:sp>
        <p:nvSpPr>
          <p:cNvPr id="5" name="Rectangle 4">
            <a:extLst>
              <a:ext uri="{FF2B5EF4-FFF2-40B4-BE49-F238E27FC236}">
                <a16:creationId xmlns:a16="http://schemas.microsoft.com/office/drawing/2014/main" id="{50B89E4B-11CD-4822-8F80-FD22C00C3A20}"/>
              </a:ext>
            </a:extLst>
          </p:cNvPr>
          <p:cNvSpPr/>
          <p:nvPr/>
        </p:nvSpPr>
        <p:spPr>
          <a:xfrm>
            <a:off x="5934417" y="3182781"/>
            <a:ext cx="338554" cy="830997"/>
          </a:xfrm>
          <a:prstGeom prst="rect">
            <a:avLst/>
          </a:prstGeom>
        </p:spPr>
        <p:txBody>
          <a:bodyPr wrap="none">
            <a:spAutoFit/>
          </a:bodyPr>
          <a:lstStyle/>
          <a:p>
            <a:pPr defTabSz="609630">
              <a:spcAft>
                <a:spcPts val="800"/>
              </a:spcAft>
            </a:pPr>
            <a:r>
              <a:rPr lang="en-US" sz="4800">
                <a:solidFill>
                  <a:srgbClr val="000000"/>
                </a:solidFill>
                <a:latin typeface="Times New Roman" panose="02020603050405020304" pitchFamily="18" charset="0"/>
              </a:rPr>
              <a:t> </a:t>
            </a:r>
            <a:endParaRPr lang="en-US" sz="4800">
              <a:solidFill>
                <a:srgbClr val="000000"/>
              </a:solidFill>
              <a:latin typeface="Anova Light"/>
            </a:endParaRPr>
          </a:p>
        </p:txBody>
      </p:sp>
      <p:sp>
        <p:nvSpPr>
          <p:cNvPr id="13" name="Rectangle 12">
            <a:extLst>
              <a:ext uri="{FF2B5EF4-FFF2-40B4-BE49-F238E27FC236}">
                <a16:creationId xmlns:a16="http://schemas.microsoft.com/office/drawing/2014/main" id="{A0E93664-DE20-C341-B20A-9A152FF7BAF2}"/>
              </a:ext>
            </a:extLst>
          </p:cNvPr>
          <p:cNvSpPr/>
          <p:nvPr/>
        </p:nvSpPr>
        <p:spPr>
          <a:xfrm>
            <a:off x="0" y="4520241"/>
            <a:ext cx="12192000" cy="1265208"/>
          </a:xfrm>
          <a:prstGeom prst="rect">
            <a:avLst/>
          </a:prstGeom>
          <a:solidFill>
            <a:schemeClr val="accent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630"/>
            <a:endParaRPr lang="en-US" sz="4800">
              <a:solidFill>
                <a:srgbClr val="FFFFFF"/>
              </a:solidFill>
              <a:latin typeface="Anova Light"/>
            </a:endParaRPr>
          </a:p>
        </p:txBody>
      </p:sp>
      <p:sp>
        <p:nvSpPr>
          <p:cNvPr id="10" name="Title 9"/>
          <p:cNvSpPr>
            <a:spLocks noGrp="1"/>
          </p:cNvSpPr>
          <p:nvPr>
            <p:ph type="title"/>
          </p:nvPr>
        </p:nvSpPr>
        <p:spPr>
          <a:xfrm>
            <a:off x="559107" y="4848045"/>
            <a:ext cx="10521696" cy="609600"/>
          </a:xfrm>
        </p:spPr>
        <p:txBody>
          <a:bodyPr wrap="square" anchor="ctr">
            <a:noAutofit/>
          </a:bodyPr>
          <a:lstStyle/>
          <a:p>
            <a:pPr>
              <a:lnSpc>
                <a:spcPct val="90000"/>
              </a:lnSpc>
            </a:pPr>
            <a:r>
              <a:rPr lang="en-US" sz="4267">
                <a:solidFill>
                  <a:schemeClr val="bg1"/>
                </a:solidFill>
                <a:latin typeface="+mj-lt"/>
              </a:rPr>
              <a:t>What we do...</a:t>
            </a:r>
          </a:p>
        </p:txBody>
      </p:sp>
      <p:pic>
        <p:nvPicPr>
          <p:cNvPr id="14" name="Picture 13">
            <a:extLst>
              <a:ext uri="{FF2B5EF4-FFF2-40B4-BE49-F238E27FC236}">
                <a16:creationId xmlns:a16="http://schemas.microsoft.com/office/drawing/2014/main" id="{BECFBE95-A6FD-4847-9089-250B56B87AC1}"/>
              </a:ext>
            </a:extLst>
          </p:cNvPr>
          <p:cNvPicPr>
            <a:picLocks noChangeAspect="1"/>
          </p:cNvPicPr>
          <p:nvPr/>
        </p:nvPicPr>
        <p:blipFill>
          <a:blip r:embed="rId4"/>
          <a:stretch>
            <a:fillRect/>
          </a:stretch>
        </p:blipFill>
        <p:spPr>
          <a:xfrm>
            <a:off x="10724099" y="6113253"/>
            <a:ext cx="1045284" cy="432051"/>
          </a:xfrm>
          <a:prstGeom prst="rect">
            <a:avLst/>
          </a:prstGeom>
        </p:spPr>
      </p:pic>
    </p:spTree>
    <p:extLst>
      <p:ext uri="{BB962C8B-B14F-4D97-AF65-F5344CB8AC3E}">
        <p14:creationId xmlns:p14="http://schemas.microsoft.com/office/powerpoint/2010/main" val="270128120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67C3D9-5F76-02B5-EDD0-98B269E7CC64}"/>
              </a:ext>
            </a:extLst>
          </p:cNvPr>
          <p:cNvSpPr>
            <a:spLocks noGrp="1"/>
          </p:cNvSpPr>
          <p:nvPr>
            <p:ph type="title"/>
          </p:nvPr>
        </p:nvSpPr>
        <p:spPr>
          <a:xfrm>
            <a:off x="838200" y="212089"/>
            <a:ext cx="9161835" cy="609600"/>
          </a:xfrm>
        </p:spPr>
        <p:txBody>
          <a:bodyPr>
            <a:normAutofit/>
          </a:bodyPr>
          <a:lstStyle/>
          <a:p>
            <a:pPr algn="l"/>
            <a:r>
              <a:rPr lang="en-US" b="0">
                <a:solidFill>
                  <a:schemeClr val="accent1"/>
                </a:solidFill>
                <a:latin typeface="+mj-lt"/>
              </a:rPr>
              <a:t>VVAAS Reports:  </a:t>
            </a:r>
            <a:r>
              <a:rPr lang="en-US" b="0">
                <a:solidFill>
                  <a:schemeClr val="tx2"/>
                </a:solidFill>
                <a:latin typeface="+mj-lt"/>
              </a:rPr>
              <a:t>GROWTH </a:t>
            </a:r>
          </a:p>
        </p:txBody>
      </p:sp>
      <p:pic>
        <p:nvPicPr>
          <p:cNvPr id="3" name="Picture 4" descr="Summer &amp; ESY - Northstar - Richmond, VA">
            <a:extLst>
              <a:ext uri="{FF2B5EF4-FFF2-40B4-BE49-F238E27FC236}">
                <a16:creationId xmlns:a16="http://schemas.microsoft.com/office/drawing/2014/main" id="{703D258D-1E12-CBF6-003A-16048777A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0547" y="6026727"/>
            <a:ext cx="924572" cy="61918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14">
            <a:extLst>
              <a:ext uri="{FF2B5EF4-FFF2-40B4-BE49-F238E27FC236}">
                <a16:creationId xmlns:a16="http://schemas.microsoft.com/office/drawing/2014/main" id="{0A8FA738-D446-1A54-27D2-9A41CFB9793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38200" y="2109788"/>
            <a:ext cx="10477695" cy="263842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2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Who Trains the Kids on School Bus Safety? - School Transportation News">
            <a:extLst>
              <a:ext uri="{FF2B5EF4-FFF2-40B4-BE49-F238E27FC236}">
                <a16:creationId xmlns:a16="http://schemas.microsoft.com/office/drawing/2014/main" id="{2ADC38C3-412E-1C34-FB14-F43202952625}"/>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559E5F6C-6495-A804-2A4D-8144EA59EE72}"/>
              </a:ext>
            </a:extLst>
          </p:cNvPr>
          <p:cNvSpPr/>
          <p:nvPr/>
        </p:nvSpPr>
        <p:spPr>
          <a:xfrm>
            <a:off x="0" y="0"/>
            <a:ext cx="12192000" cy="6858000"/>
          </a:xfrm>
          <a:prstGeom prst="rect">
            <a:avLst/>
          </a:prstGeom>
          <a:solidFill>
            <a:srgbClr val="000000">
              <a:alpha val="501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grpSp>
        <p:nvGrpSpPr>
          <p:cNvPr id="3" name="Group 2">
            <a:extLst>
              <a:ext uri="{FF2B5EF4-FFF2-40B4-BE49-F238E27FC236}">
                <a16:creationId xmlns:a16="http://schemas.microsoft.com/office/drawing/2014/main" id="{1A86B74B-3BF0-55CD-D1C4-4A65944F80F4}"/>
              </a:ext>
            </a:extLst>
          </p:cNvPr>
          <p:cNvGrpSpPr/>
          <p:nvPr/>
        </p:nvGrpSpPr>
        <p:grpSpPr>
          <a:xfrm>
            <a:off x="1" y="3527516"/>
            <a:ext cx="9625081" cy="2382344"/>
            <a:chOff x="0" y="2929101"/>
            <a:chExt cx="7218811" cy="1786758"/>
          </a:xfrm>
        </p:grpSpPr>
        <p:sp>
          <p:nvSpPr>
            <p:cNvPr id="10" name="Pentagon 9">
              <a:extLst>
                <a:ext uri="{FF2B5EF4-FFF2-40B4-BE49-F238E27FC236}">
                  <a16:creationId xmlns:a16="http://schemas.microsoft.com/office/drawing/2014/main" id="{A95D67E4-9FDF-F826-6612-D13649F68324}"/>
                </a:ext>
              </a:extLst>
            </p:cNvPr>
            <p:cNvSpPr/>
            <p:nvPr/>
          </p:nvSpPr>
          <p:spPr>
            <a:xfrm>
              <a:off x="0" y="2929102"/>
              <a:ext cx="5465379" cy="1776247"/>
            </a:xfrm>
            <a:prstGeom prst="homePlate">
              <a:avLst>
                <a:gd name="adj" fmla="val 27723"/>
              </a:avLst>
            </a:prstGeom>
            <a:solidFill>
              <a:schemeClr val="accent1">
                <a:alpha val="831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FFFFFF"/>
                </a:solidFill>
                <a:latin typeface="Anova Light"/>
              </a:endParaRPr>
            </a:p>
          </p:txBody>
        </p:sp>
        <p:sp>
          <p:nvSpPr>
            <p:cNvPr id="11" name="Chevron 10">
              <a:extLst>
                <a:ext uri="{FF2B5EF4-FFF2-40B4-BE49-F238E27FC236}">
                  <a16:creationId xmlns:a16="http://schemas.microsoft.com/office/drawing/2014/main" id="{B9B9F931-BF11-CF68-00EB-DC204B3F81C3}"/>
                </a:ext>
              </a:extLst>
            </p:cNvPr>
            <p:cNvSpPr/>
            <p:nvPr/>
          </p:nvSpPr>
          <p:spPr>
            <a:xfrm>
              <a:off x="4950374" y="2939611"/>
              <a:ext cx="909146" cy="1776248"/>
            </a:xfrm>
            <a:prstGeom prst="chevron">
              <a:avLst>
                <a:gd name="adj" fmla="val 55774"/>
              </a:avLst>
            </a:prstGeom>
            <a:solidFill>
              <a:schemeClr val="bg2">
                <a:lumMod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2" name="Chevron 11">
              <a:extLst>
                <a:ext uri="{FF2B5EF4-FFF2-40B4-BE49-F238E27FC236}">
                  <a16:creationId xmlns:a16="http://schemas.microsoft.com/office/drawing/2014/main" id="{C850F20A-47FA-A766-808E-4E3B74DE3E56}"/>
                </a:ext>
              </a:extLst>
            </p:cNvPr>
            <p:cNvSpPr/>
            <p:nvPr/>
          </p:nvSpPr>
          <p:spPr>
            <a:xfrm>
              <a:off x="5353431" y="2939611"/>
              <a:ext cx="1149569" cy="1776247"/>
            </a:xfrm>
            <a:prstGeom prst="chevron">
              <a:avLst>
                <a:gd name="adj" fmla="val 43176"/>
              </a:avLst>
            </a:prstGeom>
            <a:solidFill>
              <a:schemeClr val="accent3">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3" name="Chevron 12">
              <a:extLst>
                <a:ext uri="{FF2B5EF4-FFF2-40B4-BE49-F238E27FC236}">
                  <a16:creationId xmlns:a16="http://schemas.microsoft.com/office/drawing/2014/main" id="{CFE1382A-0393-6D4C-1ED8-32ABFEE29328}"/>
                </a:ext>
              </a:extLst>
            </p:cNvPr>
            <p:cNvSpPr/>
            <p:nvPr/>
          </p:nvSpPr>
          <p:spPr>
            <a:xfrm>
              <a:off x="6309665" y="2929101"/>
              <a:ext cx="909146" cy="1776248"/>
            </a:xfrm>
            <a:prstGeom prst="chevron">
              <a:avLst>
                <a:gd name="adj" fmla="val 56590"/>
              </a:avLst>
            </a:prstGeom>
            <a:solidFill>
              <a:schemeClr val="bg2">
                <a:lumMod val="40000"/>
                <a:lumOff val="6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4800">
                <a:solidFill>
                  <a:srgbClr val="000000"/>
                </a:solidFill>
                <a:latin typeface="Anova Light"/>
              </a:endParaRPr>
            </a:p>
          </p:txBody>
        </p:sp>
        <p:sp>
          <p:nvSpPr>
            <p:cNvPr id="14" name="TextBox 13">
              <a:extLst>
                <a:ext uri="{FF2B5EF4-FFF2-40B4-BE49-F238E27FC236}">
                  <a16:creationId xmlns:a16="http://schemas.microsoft.com/office/drawing/2014/main" id="{EB87557C-9D97-2D0F-F2A7-B569344C3AB1}"/>
                </a:ext>
              </a:extLst>
            </p:cNvPr>
            <p:cNvSpPr txBox="1"/>
            <p:nvPr/>
          </p:nvSpPr>
          <p:spPr>
            <a:xfrm>
              <a:off x="191762" y="3170098"/>
              <a:ext cx="1047402" cy="1146564"/>
            </a:xfrm>
            <a:prstGeom prst="rect">
              <a:avLst/>
            </a:prstGeom>
            <a:noFill/>
          </p:spPr>
          <p:txBody>
            <a:bodyPr wrap="none" rtlCol="0">
              <a:spAutoFit/>
            </a:bodyPr>
            <a:lstStyle/>
            <a:p>
              <a:pPr defTabSz="609630"/>
              <a:r>
                <a:rPr lang="en-US" sz="9334" b="1">
                  <a:solidFill>
                    <a:srgbClr val="FFFFFF"/>
                  </a:solidFill>
                  <a:latin typeface="Anova Bold"/>
                </a:rPr>
                <a:t>04</a:t>
              </a:r>
            </a:p>
          </p:txBody>
        </p:sp>
        <p:sp>
          <p:nvSpPr>
            <p:cNvPr id="16" name="TextBox 15">
              <a:extLst>
                <a:ext uri="{FF2B5EF4-FFF2-40B4-BE49-F238E27FC236}">
                  <a16:creationId xmlns:a16="http://schemas.microsoft.com/office/drawing/2014/main" id="{09744199-B797-88D1-D424-BA560BE5863E}"/>
                </a:ext>
              </a:extLst>
            </p:cNvPr>
            <p:cNvSpPr txBox="1"/>
            <p:nvPr/>
          </p:nvSpPr>
          <p:spPr>
            <a:xfrm>
              <a:off x="1834432" y="3120711"/>
              <a:ext cx="1954430" cy="1146564"/>
            </a:xfrm>
            <a:prstGeom prst="rect">
              <a:avLst/>
            </a:prstGeom>
            <a:noFill/>
          </p:spPr>
          <p:txBody>
            <a:bodyPr wrap="none" rtlCol="0">
              <a:spAutoFit/>
            </a:bodyPr>
            <a:lstStyle/>
            <a:p>
              <a:pPr defTabSz="609630"/>
              <a:r>
                <a:rPr lang="en-US" sz="4667">
                  <a:solidFill>
                    <a:srgbClr val="FFFFFF"/>
                  </a:solidFill>
                  <a:latin typeface="Anova Bold"/>
                </a:rPr>
                <a:t>STUDENT </a:t>
              </a:r>
            </a:p>
            <a:p>
              <a:pPr defTabSz="609630"/>
              <a:r>
                <a:rPr lang="en-US" sz="4667">
                  <a:solidFill>
                    <a:srgbClr val="FFFFFF"/>
                  </a:solidFill>
                  <a:latin typeface="Anova Bold"/>
                </a:rPr>
                <a:t>REPORTS</a:t>
              </a:r>
            </a:p>
          </p:txBody>
        </p:sp>
        <p:sp>
          <p:nvSpPr>
            <p:cNvPr id="17" name="TextBox 16">
              <a:extLst>
                <a:ext uri="{FF2B5EF4-FFF2-40B4-BE49-F238E27FC236}">
                  <a16:creationId xmlns:a16="http://schemas.microsoft.com/office/drawing/2014/main" id="{19609CD7-8547-1456-D6D2-7D4C81401EA8}"/>
                </a:ext>
              </a:extLst>
            </p:cNvPr>
            <p:cNvSpPr txBox="1"/>
            <p:nvPr/>
          </p:nvSpPr>
          <p:spPr>
            <a:xfrm>
              <a:off x="275068" y="4244964"/>
              <a:ext cx="4747310" cy="377075"/>
            </a:xfrm>
            <a:prstGeom prst="rect">
              <a:avLst/>
            </a:prstGeom>
            <a:noFill/>
          </p:spPr>
          <p:txBody>
            <a:bodyPr wrap="none" rtlCol="0">
              <a:spAutoFit/>
            </a:bodyPr>
            <a:lstStyle/>
            <a:p>
              <a:pPr defTabSz="609630"/>
              <a:r>
                <a:rPr lang="en-US" sz="2667">
                  <a:solidFill>
                    <a:srgbClr val="FFFFFF"/>
                  </a:solidFill>
                  <a:latin typeface="Anova" panose="020B0604020202020204" charset="0"/>
                </a:rPr>
                <a:t>Available for Divisions, Schools and Students</a:t>
              </a:r>
            </a:p>
          </p:txBody>
        </p:sp>
        <p:cxnSp>
          <p:nvCxnSpPr>
            <p:cNvPr id="4" name="Straight Connector 3">
              <a:extLst>
                <a:ext uri="{FF2B5EF4-FFF2-40B4-BE49-F238E27FC236}">
                  <a16:creationId xmlns:a16="http://schemas.microsoft.com/office/drawing/2014/main" id="{0F13A892-5CC0-A931-C9AE-60EB52B82EA4}"/>
                </a:ext>
              </a:extLst>
            </p:cNvPr>
            <p:cNvCxnSpPr/>
            <p:nvPr/>
          </p:nvCxnSpPr>
          <p:spPr>
            <a:xfrm>
              <a:off x="1524905" y="3293784"/>
              <a:ext cx="0" cy="82340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999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8A0C352-B7BC-610A-478E-BED161730786}"/>
              </a:ext>
            </a:extLst>
          </p:cNvPr>
          <p:cNvSpPr txBox="1">
            <a:spLocks/>
          </p:cNvSpPr>
          <p:nvPr/>
        </p:nvSpPr>
        <p:spPr>
          <a:xfrm>
            <a:off x="838200" y="212089"/>
            <a:ext cx="9694592" cy="609600"/>
          </a:xfrm>
          <a:prstGeom prst="rect">
            <a:avLst/>
          </a:prstGeom>
        </p:spPr>
        <p:txBody>
          <a:bodyPr vert="horz" lIns="121920" tIns="60960" rIns="121920" bIns="60960" rtlCol="0" anchor="ctr">
            <a:normAutofit fontScale="97500" lnSpcReduction="10000"/>
          </a:bodyPr>
          <a:lst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a:lstStyle>
          <a:p>
            <a:pPr algn="l" defTabSz="457223"/>
            <a:r>
              <a:rPr lang="en-US" sz="3734" b="0">
                <a:solidFill>
                  <a:srgbClr val="0766D1"/>
                </a:solidFill>
                <a:latin typeface="Anova Bold"/>
              </a:rPr>
              <a:t>VVAAS Reports:  </a:t>
            </a:r>
            <a:r>
              <a:rPr lang="en-US" sz="3734" b="0">
                <a:solidFill>
                  <a:srgbClr val="032954"/>
                </a:solidFill>
                <a:latin typeface="Anova Bold"/>
              </a:rPr>
              <a:t>STUDENT REPORTS</a:t>
            </a:r>
          </a:p>
        </p:txBody>
      </p:sp>
      <p:pic>
        <p:nvPicPr>
          <p:cNvPr id="5122" name="Picture 17">
            <a:extLst>
              <a:ext uri="{FF2B5EF4-FFF2-40B4-BE49-F238E27FC236}">
                <a16:creationId xmlns:a16="http://schemas.microsoft.com/office/drawing/2014/main" id="{EF55A936-43FC-433E-8ABC-BD73462CF31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03299" y="1000747"/>
            <a:ext cx="9185402" cy="5247653"/>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7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F657CC8-1BC7-E633-0191-D17C511B4BEC}"/>
              </a:ext>
            </a:extLst>
          </p:cNvPr>
          <p:cNvSpPr txBox="1">
            <a:spLocks/>
          </p:cNvSpPr>
          <p:nvPr/>
        </p:nvSpPr>
        <p:spPr>
          <a:xfrm>
            <a:off x="838200" y="212089"/>
            <a:ext cx="9694592" cy="609600"/>
          </a:xfrm>
          <a:prstGeom prst="rect">
            <a:avLst/>
          </a:prstGeom>
        </p:spPr>
        <p:txBody>
          <a:bodyPr vert="horz" lIns="121920" tIns="60960" rIns="121920" bIns="60960" rtlCol="0" anchor="ctr">
            <a:normAutofit fontScale="97500" lnSpcReduction="10000"/>
          </a:bodyPr>
          <a:lst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a:lstStyle>
          <a:p>
            <a:pPr algn="l" defTabSz="457223"/>
            <a:r>
              <a:rPr lang="en-US" sz="3734" b="0">
                <a:solidFill>
                  <a:srgbClr val="0766D1"/>
                </a:solidFill>
                <a:latin typeface="Anova Bold"/>
              </a:rPr>
              <a:t>VVAAS Reports:  </a:t>
            </a:r>
            <a:r>
              <a:rPr lang="en-US" sz="3734" b="0">
                <a:solidFill>
                  <a:srgbClr val="032954"/>
                </a:solidFill>
                <a:latin typeface="Anova Bold"/>
              </a:rPr>
              <a:t>STUDENT REPORTS</a:t>
            </a:r>
          </a:p>
        </p:txBody>
      </p:sp>
      <p:pic>
        <p:nvPicPr>
          <p:cNvPr id="2" name="Picture 1">
            <a:extLst>
              <a:ext uri="{FF2B5EF4-FFF2-40B4-BE49-F238E27FC236}">
                <a16:creationId xmlns:a16="http://schemas.microsoft.com/office/drawing/2014/main" id="{5F599EBE-07AA-F285-B163-147BA35AEDC4}"/>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316697" y="912495"/>
            <a:ext cx="9558607" cy="5459096"/>
          </a:xfrm>
          <a:prstGeom prst="rect">
            <a:avLst/>
          </a:prstGeom>
          <a:ln>
            <a:solidFill>
              <a:srgbClr val="0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85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5CB1554-83B8-CC8A-2101-BAEDA1117FAB}"/>
              </a:ext>
            </a:extLst>
          </p:cNvPr>
          <p:cNvSpPr txBox="1">
            <a:spLocks/>
          </p:cNvSpPr>
          <p:nvPr/>
        </p:nvSpPr>
        <p:spPr>
          <a:xfrm>
            <a:off x="838200" y="212089"/>
            <a:ext cx="9694592" cy="609600"/>
          </a:xfrm>
          <a:prstGeom prst="rect">
            <a:avLst/>
          </a:prstGeom>
        </p:spPr>
        <p:txBody>
          <a:bodyPr vert="horz" lIns="121920" tIns="60960" rIns="121920" bIns="60960" rtlCol="0" anchor="ctr">
            <a:normAutofit fontScale="97500" lnSpcReduction="10000"/>
          </a:bodyPr>
          <a:lstStyle>
            <a:lvl1pPr algn="ctr" defTabSz="685800" rtl="0" eaLnBrk="1" latinLnBrk="0" hangingPunct="1">
              <a:lnSpc>
                <a:spcPct val="90000"/>
              </a:lnSpc>
              <a:spcBef>
                <a:spcPct val="0"/>
              </a:spcBef>
              <a:buNone/>
              <a:defRPr sz="2800" b="1" kern="1200">
                <a:solidFill>
                  <a:schemeClr val="bg1"/>
                </a:solidFill>
                <a:latin typeface="+mn-lt"/>
                <a:ea typeface="+mj-ea"/>
                <a:cs typeface="+mj-cs"/>
              </a:defRPr>
            </a:lvl1pPr>
          </a:lstStyle>
          <a:p>
            <a:pPr algn="l" defTabSz="457223"/>
            <a:r>
              <a:rPr lang="en-US" sz="3734" b="0">
                <a:solidFill>
                  <a:srgbClr val="0766D1"/>
                </a:solidFill>
                <a:latin typeface="Anova Bold"/>
              </a:rPr>
              <a:t>VVAAS Reports:  </a:t>
            </a:r>
            <a:r>
              <a:rPr lang="en-US" sz="3734" b="0">
                <a:solidFill>
                  <a:srgbClr val="032954"/>
                </a:solidFill>
                <a:latin typeface="Anova Bold"/>
              </a:rPr>
              <a:t>STUDENT REPORTS</a:t>
            </a:r>
          </a:p>
        </p:txBody>
      </p:sp>
      <p:pic>
        <p:nvPicPr>
          <p:cNvPr id="7170" name="Picture 41">
            <a:extLst>
              <a:ext uri="{FF2B5EF4-FFF2-40B4-BE49-F238E27FC236}">
                <a16:creationId xmlns:a16="http://schemas.microsoft.com/office/drawing/2014/main" id="{C754C25D-193F-24D0-D1B5-EB6F8D6914A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17922" y="1567035"/>
            <a:ext cx="9156157" cy="3951449"/>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4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3A0202-B7AD-6889-FA5E-83E0AA36CDDB}"/>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70AA3A45-DE40-09AD-D0BA-E2F316603F1E}"/>
              </a:ext>
            </a:extLst>
          </p:cNvPr>
          <p:cNvSpPr>
            <a:spLocks noGrp="1"/>
          </p:cNvSpPr>
          <p:nvPr>
            <p:ph type="body" sz="quarter" idx="11"/>
          </p:nvPr>
        </p:nvSpPr>
        <p:spPr/>
        <p:txBody>
          <a:bodyPr/>
          <a:lstStyle/>
          <a:p>
            <a:endParaRPr lang="en-US"/>
          </a:p>
        </p:txBody>
      </p:sp>
    </p:spTree>
    <p:custDataLst>
      <p:tags r:id="rId1"/>
    </p:custDataLst>
    <p:extLst>
      <p:ext uri="{BB962C8B-B14F-4D97-AF65-F5344CB8AC3E}">
        <p14:creationId xmlns:p14="http://schemas.microsoft.com/office/powerpoint/2010/main" val="38178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56DA-B874-35CE-1E35-B447C9B64961}"/>
              </a:ext>
            </a:extLst>
          </p:cNvPr>
          <p:cNvSpPr>
            <a:spLocks noGrp="1"/>
          </p:cNvSpPr>
          <p:nvPr>
            <p:ph type="title"/>
          </p:nvPr>
        </p:nvSpPr>
        <p:spPr/>
        <p:txBody>
          <a:bodyPr/>
          <a:lstStyle/>
          <a:p>
            <a:r>
              <a:rPr lang="en-US"/>
              <a:t>Growth</a:t>
            </a:r>
          </a:p>
        </p:txBody>
      </p:sp>
      <p:sp>
        <p:nvSpPr>
          <p:cNvPr id="3" name="Subtitle 2">
            <a:extLst>
              <a:ext uri="{FF2B5EF4-FFF2-40B4-BE49-F238E27FC236}">
                <a16:creationId xmlns:a16="http://schemas.microsoft.com/office/drawing/2014/main" id="{8DE5489F-C31D-BD96-21C2-44790BA9882D}"/>
              </a:ext>
            </a:extLst>
          </p:cNvPr>
          <p:cNvSpPr>
            <a:spLocks noGrp="1"/>
          </p:cNvSpPr>
          <p:nvPr>
            <p:ph type="body" idx="1"/>
          </p:nvPr>
        </p:nvSpPr>
        <p:spPr/>
        <p:txBody>
          <a:bodyPr/>
          <a:lstStyle/>
          <a:p>
            <a:r>
              <a:rPr lang="en-US"/>
              <a:t>Discussion</a:t>
            </a:r>
          </a:p>
        </p:txBody>
      </p:sp>
      <p:pic>
        <p:nvPicPr>
          <p:cNvPr id="4" name="Picture 3">
            <a:extLst>
              <a:ext uri="{FF2B5EF4-FFF2-40B4-BE49-F238E27FC236}">
                <a16:creationId xmlns:a16="http://schemas.microsoft.com/office/drawing/2014/main" id="{D5B1B730-E390-2A8D-77A0-3B4B898BBF9F}"/>
              </a:ext>
            </a:extLst>
          </p:cNvPr>
          <p:cNvPicPr>
            <a:picLocks noChangeAspect="1"/>
          </p:cNvPicPr>
          <p:nvPr/>
        </p:nvPicPr>
        <p:blipFill>
          <a:blip r:embed="rId2"/>
          <a:stretch>
            <a:fillRect/>
          </a:stretch>
        </p:blipFill>
        <p:spPr>
          <a:xfrm>
            <a:off x="5107781" y="6123294"/>
            <a:ext cx="1976437" cy="642204"/>
          </a:xfrm>
          <a:prstGeom prst="rect">
            <a:avLst/>
          </a:prstGeom>
        </p:spPr>
      </p:pic>
    </p:spTree>
    <p:extLst>
      <p:ext uri="{BB962C8B-B14F-4D97-AF65-F5344CB8AC3E}">
        <p14:creationId xmlns:p14="http://schemas.microsoft.com/office/powerpoint/2010/main" val="185029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F60889AA-3523-B0DC-D085-3522D37616EC}"/>
              </a:ext>
            </a:extLst>
          </p:cNvPr>
          <p:cNvSpPr/>
          <p:nvPr/>
        </p:nvSpPr>
        <p:spPr>
          <a:xfrm>
            <a:off x="8841737" y="2162147"/>
            <a:ext cx="2407739" cy="3182101"/>
          </a:xfrm>
          <a:prstGeom prst="roundRect">
            <a:avLst/>
          </a:prstGeom>
          <a:solidFill>
            <a:schemeClr val="bg1">
              <a:lumMod val="95000"/>
            </a:schemeClr>
          </a:solidFill>
          <a:ln w="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853440" rIns="121920" bIns="60960" numCol="1" spcCol="0" rtlCol="0" fromWordArt="0" anchor="t" anchorCtr="0" forceAA="0" compatLnSpc="1">
            <a:prstTxWarp prst="textNoShape">
              <a:avLst/>
            </a:prstTxWarp>
            <a:noAutofit/>
          </a:bodyPr>
          <a:lstStyle/>
          <a:p>
            <a:pPr algn="ctr" defTabSz="609630"/>
            <a:r>
              <a:rPr lang="en-US" sz="2133" b="1">
                <a:solidFill>
                  <a:srgbClr val="000000"/>
                </a:solidFill>
                <a:latin typeface="Anova Bold"/>
              </a:rPr>
              <a:t>Innovation</a:t>
            </a:r>
          </a:p>
          <a:p>
            <a:pPr defTabSz="609630"/>
            <a:endParaRPr lang="pt-BR" altLang="en-US" sz="1600">
              <a:solidFill>
                <a:srgbClr val="000000"/>
              </a:solidFill>
              <a:latin typeface="Anova Light"/>
              <a:ea typeface="Calibri" charset="0"/>
              <a:cs typeface="Calibri" charset="0"/>
            </a:endParaRPr>
          </a:p>
          <a:p>
            <a:pPr algn="ctr" defTabSz="609630"/>
            <a:r>
              <a:rPr lang="en-US" sz="1600">
                <a:solidFill>
                  <a:srgbClr val="032954"/>
                </a:solidFill>
                <a:latin typeface="Anova Light"/>
                <a:cs typeface="Calibri Light" panose="020F0302020204030204" pitchFamily="34" charset="0"/>
              </a:rPr>
              <a:t>SAS reinvests more than 20% of our revenue into research and development.</a:t>
            </a:r>
          </a:p>
        </p:txBody>
      </p:sp>
      <p:sp>
        <p:nvSpPr>
          <p:cNvPr id="11" name="Rounded Rectangle 10">
            <a:extLst>
              <a:ext uri="{FF2B5EF4-FFF2-40B4-BE49-F238E27FC236}">
                <a16:creationId xmlns:a16="http://schemas.microsoft.com/office/drawing/2014/main" id="{95815861-7EBE-F1C5-B86F-949DA5DB6450}"/>
              </a:ext>
            </a:extLst>
          </p:cNvPr>
          <p:cNvSpPr/>
          <p:nvPr/>
        </p:nvSpPr>
        <p:spPr>
          <a:xfrm>
            <a:off x="6216387" y="2162147"/>
            <a:ext cx="2407739" cy="3182101"/>
          </a:xfrm>
          <a:prstGeom prst="roundRect">
            <a:avLst/>
          </a:prstGeom>
          <a:solidFill>
            <a:schemeClr val="bg1">
              <a:lumMod val="95000"/>
            </a:schemeClr>
          </a:solidFill>
          <a:ln w="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853440" rIns="121920" bIns="60960" numCol="1" spcCol="0" rtlCol="0" fromWordArt="0" anchor="t" anchorCtr="0" forceAA="0" compatLnSpc="1">
            <a:prstTxWarp prst="textNoShape">
              <a:avLst/>
            </a:prstTxWarp>
            <a:noAutofit/>
          </a:bodyPr>
          <a:lstStyle/>
          <a:p>
            <a:pPr algn="ctr" defTabSz="609630"/>
            <a:r>
              <a:rPr lang="en-US" sz="2133" b="1">
                <a:solidFill>
                  <a:srgbClr val="000000"/>
                </a:solidFill>
                <a:latin typeface="Anova Bold"/>
              </a:rPr>
              <a:t>Technology</a:t>
            </a:r>
          </a:p>
          <a:p>
            <a:pPr defTabSz="609630"/>
            <a:endParaRPr lang="pt-BR" altLang="en-US" sz="1600">
              <a:solidFill>
                <a:srgbClr val="000000"/>
              </a:solidFill>
              <a:latin typeface="Anova Light"/>
              <a:ea typeface="Calibri" charset="0"/>
              <a:cs typeface="Calibri" charset="0"/>
            </a:endParaRPr>
          </a:p>
          <a:p>
            <a:pPr algn="ctr" defTabSz="609630"/>
            <a:r>
              <a:rPr lang="en-US" sz="1600">
                <a:solidFill>
                  <a:srgbClr val="032954"/>
                </a:solidFill>
                <a:latin typeface="Anova Light"/>
                <a:cs typeface="Calibri Light" panose="020F0302020204030204" pitchFamily="34" charset="0"/>
              </a:rPr>
              <a:t>With SAS, you get flexible, user-friendly interfaces that accommodate different skill sets.  </a:t>
            </a:r>
          </a:p>
        </p:txBody>
      </p:sp>
      <p:sp>
        <p:nvSpPr>
          <p:cNvPr id="8" name="Rounded Rectangle 7">
            <a:extLst>
              <a:ext uri="{FF2B5EF4-FFF2-40B4-BE49-F238E27FC236}">
                <a16:creationId xmlns:a16="http://schemas.microsoft.com/office/drawing/2014/main" id="{DD0A892D-8A19-8555-38BF-1DC49D7BC6B0}"/>
              </a:ext>
            </a:extLst>
          </p:cNvPr>
          <p:cNvSpPr/>
          <p:nvPr/>
        </p:nvSpPr>
        <p:spPr>
          <a:xfrm>
            <a:off x="3558431" y="2162147"/>
            <a:ext cx="2407739" cy="3182101"/>
          </a:xfrm>
          <a:prstGeom prst="roundRect">
            <a:avLst/>
          </a:prstGeom>
          <a:solidFill>
            <a:schemeClr val="bg1">
              <a:lumMod val="95000"/>
            </a:schemeClr>
          </a:solidFill>
          <a:ln w="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853440" rIns="121920" bIns="60960" numCol="1" spcCol="0" rtlCol="0" fromWordArt="0" anchor="t" anchorCtr="0" forceAA="0" compatLnSpc="1">
            <a:prstTxWarp prst="textNoShape">
              <a:avLst/>
            </a:prstTxWarp>
            <a:noAutofit/>
          </a:bodyPr>
          <a:lstStyle/>
          <a:p>
            <a:pPr algn="ctr" defTabSz="609630"/>
            <a:r>
              <a:rPr lang="en-US" sz="2133" b="1">
                <a:solidFill>
                  <a:srgbClr val="000000"/>
                </a:solidFill>
                <a:latin typeface="Anova Bold"/>
              </a:rPr>
              <a:t>Experience</a:t>
            </a:r>
          </a:p>
          <a:p>
            <a:pPr defTabSz="609630"/>
            <a:endParaRPr lang="pt-BR" altLang="en-US" sz="1600">
              <a:solidFill>
                <a:srgbClr val="000000"/>
              </a:solidFill>
              <a:latin typeface="Anova Light"/>
              <a:ea typeface="Calibri" charset="0"/>
              <a:cs typeface="Calibri" charset="0"/>
            </a:endParaRPr>
          </a:p>
          <a:p>
            <a:pPr algn="ctr" defTabSz="609630"/>
            <a:r>
              <a:rPr lang="en-US" sz="1600">
                <a:solidFill>
                  <a:srgbClr val="032954"/>
                </a:solidFill>
                <a:latin typeface="Anova Light"/>
                <a:cs typeface="Calibri Light" panose="020F0302020204030204" pitchFamily="34" charset="0"/>
              </a:rPr>
              <a:t>SAS has been applying analytics to the toughest business problems for more than four decades.</a:t>
            </a:r>
            <a:r>
              <a:rPr lang="en-US" sz="1600">
                <a:solidFill>
                  <a:srgbClr val="032954"/>
                </a:solidFill>
                <a:latin typeface="Anova Light"/>
                <a:cs typeface="Calibri Light" panose="020F0302020204030204" pitchFamily="34" charset="0"/>
                <a:hlinkClick r:id="rId4">
                  <a:extLst>
                    <a:ext uri="{A12FA001-AC4F-418D-AE19-62706E023703}">
                      <ahyp:hlinkClr xmlns:ahyp="http://schemas.microsoft.com/office/drawing/2018/hyperlinkcolor" val="tx"/>
                    </a:ext>
                  </a:extLst>
                </a:hlinkClick>
              </a:rPr>
              <a:t> </a:t>
            </a:r>
            <a:endParaRPr lang="en-US" sz="1600">
              <a:solidFill>
                <a:srgbClr val="032954"/>
              </a:solidFill>
              <a:latin typeface="Anova Light"/>
              <a:cs typeface="Calibri Light" panose="020F0302020204030204" pitchFamily="34" charset="0"/>
            </a:endParaRPr>
          </a:p>
        </p:txBody>
      </p:sp>
      <p:sp>
        <p:nvSpPr>
          <p:cNvPr id="2" name="Rounded Rectangle 1"/>
          <p:cNvSpPr/>
          <p:nvPr/>
        </p:nvSpPr>
        <p:spPr>
          <a:xfrm>
            <a:off x="923636" y="2162146"/>
            <a:ext cx="2407739" cy="3182101"/>
          </a:xfrm>
          <a:prstGeom prst="roundRect">
            <a:avLst/>
          </a:prstGeom>
          <a:solidFill>
            <a:schemeClr val="bg1">
              <a:lumMod val="95000"/>
            </a:schemeClr>
          </a:solidFill>
          <a:ln w="0"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853440" rIns="121920" bIns="60960" numCol="1" spcCol="0" rtlCol="0" fromWordArt="0" anchor="t" anchorCtr="0" forceAA="0" compatLnSpc="1">
            <a:prstTxWarp prst="textNoShape">
              <a:avLst/>
            </a:prstTxWarp>
            <a:noAutofit/>
          </a:bodyPr>
          <a:lstStyle/>
          <a:p>
            <a:pPr algn="ctr" defTabSz="609630"/>
            <a:r>
              <a:rPr lang="en-US" sz="2133" b="1">
                <a:solidFill>
                  <a:srgbClr val="000000"/>
                </a:solidFill>
                <a:latin typeface="Anova Bold"/>
              </a:rPr>
              <a:t>Leader</a:t>
            </a:r>
          </a:p>
          <a:p>
            <a:pPr defTabSz="609630"/>
            <a:endParaRPr lang="pt-BR" altLang="en-US" sz="1600">
              <a:solidFill>
                <a:srgbClr val="000000"/>
              </a:solidFill>
              <a:latin typeface="Anova Light"/>
              <a:ea typeface="Calibri" charset="0"/>
              <a:cs typeface="Calibri" charset="0"/>
            </a:endParaRPr>
          </a:p>
          <a:p>
            <a:pPr algn="ctr" defTabSz="609630"/>
            <a:r>
              <a:rPr lang="en-US" sz="1600">
                <a:solidFill>
                  <a:srgbClr val="032954"/>
                </a:solidFill>
                <a:latin typeface="Anova Light"/>
                <a:cs typeface="Calibri Light" panose="020F0302020204030204" pitchFamily="34" charset="0"/>
              </a:rPr>
              <a:t>Analysts rank SAS as a leader in twelve different technology areas.</a:t>
            </a:r>
          </a:p>
        </p:txBody>
      </p:sp>
      <p:sp>
        <p:nvSpPr>
          <p:cNvPr id="3" name="Oval 2"/>
          <p:cNvSpPr/>
          <p:nvPr/>
        </p:nvSpPr>
        <p:spPr>
          <a:xfrm>
            <a:off x="1472254" y="1513753"/>
            <a:ext cx="1296785" cy="1296785"/>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630"/>
            <a:endParaRPr lang="en-US" sz="4800">
              <a:solidFill>
                <a:srgbClr val="0766D1"/>
              </a:solidFill>
              <a:latin typeface="Anova Light"/>
            </a:endParaRPr>
          </a:p>
        </p:txBody>
      </p:sp>
      <p:sp>
        <p:nvSpPr>
          <p:cNvPr id="5" name="Oval 4"/>
          <p:cNvSpPr/>
          <p:nvPr/>
        </p:nvSpPr>
        <p:spPr>
          <a:xfrm>
            <a:off x="4120204" y="1513753"/>
            <a:ext cx="1296785" cy="1296785"/>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630"/>
            <a:endParaRPr lang="en-US" sz="4800">
              <a:solidFill>
                <a:srgbClr val="0766D1"/>
              </a:solidFill>
              <a:latin typeface="Anova Light"/>
            </a:endParaRPr>
          </a:p>
        </p:txBody>
      </p:sp>
      <p:sp>
        <p:nvSpPr>
          <p:cNvPr id="7" name="Oval 6"/>
          <p:cNvSpPr/>
          <p:nvPr/>
        </p:nvSpPr>
        <p:spPr>
          <a:xfrm>
            <a:off x="6768153" y="1513753"/>
            <a:ext cx="1296785" cy="1296785"/>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630"/>
            <a:endParaRPr lang="en-US" sz="4800">
              <a:solidFill>
                <a:srgbClr val="0766D1"/>
              </a:solidFill>
              <a:latin typeface="Anova Light"/>
            </a:endParaRPr>
          </a:p>
        </p:txBody>
      </p:sp>
      <p:sp>
        <p:nvSpPr>
          <p:cNvPr id="10" name="Oval 9"/>
          <p:cNvSpPr/>
          <p:nvPr/>
        </p:nvSpPr>
        <p:spPr>
          <a:xfrm>
            <a:off x="9416102" y="1513753"/>
            <a:ext cx="1296785" cy="1296785"/>
          </a:xfrm>
          <a:prstGeom prst="ellips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609630"/>
            <a:endParaRPr lang="en-US" sz="4800">
              <a:solidFill>
                <a:srgbClr val="0766D1"/>
              </a:solidFill>
              <a:latin typeface="Anova Light"/>
            </a:endParaRPr>
          </a:p>
        </p:txBody>
      </p:sp>
      <p:sp>
        <p:nvSpPr>
          <p:cNvPr id="22" name="Title 21">
            <a:extLst>
              <a:ext uri="{FF2B5EF4-FFF2-40B4-BE49-F238E27FC236}">
                <a16:creationId xmlns:a16="http://schemas.microsoft.com/office/drawing/2014/main" id="{E00A3C9D-9757-415D-97FF-D02A2C5BB375}"/>
              </a:ext>
            </a:extLst>
          </p:cNvPr>
          <p:cNvSpPr>
            <a:spLocks noGrp="1"/>
          </p:cNvSpPr>
          <p:nvPr>
            <p:ph type="title"/>
          </p:nvPr>
        </p:nvSpPr>
        <p:spPr>
          <a:xfrm>
            <a:off x="838200" y="238864"/>
            <a:ext cx="10515600" cy="517064"/>
          </a:xfrm>
        </p:spPr>
        <p:txBody>
          <a:bodyPr>
            <a:normAutofit/>
          </a:bodyPr>
          <a:lstStyle/>
          <a:p>
            <a:r>
              <a:rPr lang="en-US">
                <a:solidFill>
                  <a:schemeClr val="tx2"/>
                </a:solidFill>
              </a:rPr>
              <a:t>Who is SAS?</a:t>
            </a:r>
          </a:p>
        </p:txBody>
      </p:sp>
      <p:sp>
        <p:nvSpPr>
          <p:cNvPr id="4" name="TextBox 3">
            <a:extLst>
              <a:ext uri="{FF2B5EF4-FFF2-40B4-BE49-F238E27FC236}">
                <a16:creationId xmlns:a16="http://schemas.microsoft.com/office/drawing/2014/main" id="{308BA859-07A5-6D5A-E4D8-3272BF9AFA27}"/>
              </a:ext>
            </a:extLst>
          </p:cNvPr>
          <p:cNvSpPr txBox="1"/>
          <p:nvPr/>
        </p:nvSpPr>
        <p:spPr>
          <a:xfrm>
            <a:off x="838200" y="835720"/>
            <a:ext cx="5263749" cy="502766"/>
          </a:xfrm>
          <a:prstGeom prst="rect">
            <a:avLst/>
          </a:prstGeom>
          <a:noFill/>
        </p:spPr>
        <p:txBody>
          <a:bodyPr wrap="none" rtlCol="0">
            <a:spAutoFit/>
          </a:bodyPr>
          <a:lstStyle/>
          <a:p>
            <a:pPr defTabSz="609630"/>
            <a:r>
              <a:rPr lang="en-US" sz="2667">
                <a:solidFill>
                  <a:srgbClr val="032954"/>
                </a:solidFill>
                <a:latin typeface="Anova Light"/>
                <a:cs typeface="Calibri Light" panose="020F0302020204030204" pitchFamily="34" charset="0"/>
              </a:rPr>
              <a:t>SAS is the world’s leader in analytics.</a:t>
            </a:r>
          </a:p>
        </p:txBody>
      </p:sp>
      <p:sp>
        <p:nvSpPr>
          <p:cNvPr id="6" name="Rectangle 5">
            <a:extLst>
              <a:ext uri="{FF2B5EF4-FFF2-40B4-BE49-F238E27FC236}">
                <a16:creationId xmlns:a16="http://schemas.microsoft.com/office/drawing/2014/main" id="{97FAE965-D003-6876-7F64-0AA8BF1149E7}"/>
              </a:ext>
            </a:extLst>
          </p:cNvPr>
          <p:cNvSpPr/>
          <p:nvPr/>
        </p:nvSpPr>
        <p:spPr>
          <a:xfrm>
            <a:off x="0" y="5486400"/>
            <a:ext cx="12192000"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9" name="TextBox 8">
            <a:extLst>
              <a:ext uri="{FF2B5EF4-FFF2-40B4-BE49-F238E27FC236}">
                <a16:creationId xmlns:a16="http://schemas.microsoft.com/office/drawing/2014/main" id="{64C09B96-55B5-1C70-4C56-CD76094BDBD3}"/>
              </a:ext>
            </a:extLst>
          </p:cNvPr>
          <p:cNvSpPr txBox="1"/>
          <p:nvPr/>
        </p:nvSpPr>
        <p:spPr>
          <a:xfrm>
            <a:off x="313892" y="5741919"/>
            <a:ext cx="3579697" cy="954300"/>
          </a:xfrm>
          <a:prstGeom prst="rect">
            <a:avLst/>
          </a:prstGeom>
          <a:noFill/>
        </p:spPr>
        <p:txBody>
          <a:bodyPr wrap="square" rtlCol="0">
            <a:spAutoFit/>
          </a:bodyPr>
          <a:lstStyle/>
          <a:p>
            <a:pPr algn="ctr" defTabSz="609630"/>
            <a:r>
              <a:rPr lang="en-US" sz="1867" b="1">
                <a:solidFill>
                  <a:srgbClr val="032954">
                    <a:lumMod val="50000"/>
                    <a:lumOff val="50000"/>
                  </a:srgbClr>
                </a:solidFill>
                <a:latin typeface="Anova Bold"/>
                <a:cs typeface="Calibri Light" panose="020F0302020204030204" pitchFamily="34" charset="0"/>
              </a:rPr>
              <a:t>92</a:t>
            </a:r>
            <a:r>
              <a:rPr lang="en-US" sz="1867" b="1">
                <a:solidFill>
                  <a:srgbClr val="00B0F0"/>
                </a:solidFill>
                <a:latin typeface="Anova Light"/>
                <a:cs typeface="Calibri Light" panose="020F0302020204030204" pitchFamily="34" charset="0"/>
              </a:rPr>
              <a:t> </a:t>
            </a:r>
            <a:r>
              <a:rPr lang="en-US" sz="1867" b="1">
                <a:solidFill>
                  <a:srgbClr val="FFFFFF"/>
                </a:solidFill>
                <a:latin typeface="Anova Light"/>
                <a:cs typeface="Calibri Light" panose="020F0302020204030204" pitchFamily="34" charset="0"/>
              </a:rPr>
              <a:t>of the top 100 companies</a:t>
            </a:r>
          </a:p>
          <a:p>
            <a:pPr algn="ctr" defTabSz="609630"/>
            <a:r>
              <a:rPr lang="en-US" sz="1867" b="1">
                <a:solidFill>
                  <a:srgbClr val="FFFFFF"/>
                </a:solidFill>
                <a:latin typeface="Anova Light"/>
                <a:cs typeface="Calibri Light" panose="020F0302020204030204" pitchFamily="34" charset="0"/>
              </a:rPr>
              <a:t>on the Fortune 1000 list </a:t>
            </a:r>
          </a:p>
          <a:p>
            <a:pPr algn="ctr" defTabSz="609630"/>
            <a:r>
              <a:rPr lang="en-US" sz="1867" b="1">
                <a:solidFill>
                  <a:srgbClr val="FFFFFF"/>
                </a:solidFill>
                <a:latin typeface="Anova Light"/>
                <a:cs typeface="Calibri Light" panose="020F0302020204030204" pitchFamily="34" charset="0"/>
              </a:rPr>
              <a:t>are SAS customers. </a:t>
            </a:r>
          </a:p>
        </p:txBody>
      </p:sp>
      <p:sp>
        <p:nvSpPr>
          <p:cNvPr id="13" name="TextBox 12">
            <a:extLst>
              <a:ext uri="{FF2B5EF4-FFF2-40B4-BE49-F238E27FC236}">
                <a16:creationId xmlns:a16="http://schemas.microsoft.com/office/drawing/2014/main" id="{010362DB-3CBE-EBF1-5B1C-B0CB104FACE7}"/>
              </a:ext>
            </a:extLst>
          </p:cNvPr>
          <p:cNvSpPr txBox="1"/>
          <p:nvPr/>
        </p:nvSpPr>
        <p:spPr>
          <a:xfrm>
            <a:off x="4570480" y="5741919"/>
            <a:ext cx="3517567" cy="954300"/>
          </a:xfrm>
          <a:prstGeom prst="rect">
            <a:avLst/>
          </a:prstGeom>
          <a:noFill/>
        </p:spPr>
        <p:txBody>
          <a:bodyPr wrap="square" rtlCol="0">
            <a:spAutoFit/>
          </a:bodyPr>
          <a:lstStyle/>
          <a:p>
            <a:pPr algn="ctr" defTabSz="609630"/>
            <a:r>
              <a:rPr lang="en-US" sz="1867">
                <a:solidFill>
                  <a:srgbClr val="FFFFFF"/>
                </a:solidFill>
                <a:latin typeface="Anova Light"/>
                <a:cs typeface="Calibri Light" panose="020F0302020204030204" pitchFamily="34" charset="0"/>
              </a:rPr>
              <a:t>Our software is installed at more than </a:t>
            </a:r>
            <a:r>
              <a:rPr lang="en-US" sz="1867" b="1">
                <a:solidFill>
                  <a:srgbClr val="032954">
                    <a:lumMod val="50000"/>
                    <a:lumOff val="50000"/>
                  </a:srgbClr>
                </a:solidFill>
                <a:latin typeface="Anova Bold"/>
                <a:cs typeface="Calibri Light" panose="020F0302020204030204" pitchFamily="34" charset="0"/>
              </a:rPr>
              <a:t>83,000</a:t>
            </a:r>
            <a:r>
              <a:rPr lang="en-US" sz="1867">
                <a:solidFill>
                  <a:srgbClr val="0766D1"/>
                </a:solidFill>
                <a:latin typeface="Anova Bold"/>
                <a:cs typeface="Calibri Light" panose="020F0302020204030204" pitchFamily="34" charset="0"/>
              </a:rPr>
              <a:t> </a:t>
            </a:r>
            <a:r>
              <a:rPr lang="en-US" sz="1867">
                <a:solidFill>
                  <a:srgbClr val="FFFFFF"/>
                </a:solidFill>
                <a:latin typeface="Anova Light"/>
                <a:cs typeface="Calibri Light" panose="020F0302020204030204" pitchFamily="34" charset="0"/>
              </a:rPr>
              <a:t>business, government and university sites.</a:t>
            </a:r>
          </a:p>
        </p:txBody>
      </p:sp>
      <p:sp>
        <p:nvSpPr>
          <p:cNvPr id="14" name="TextBox 13">
            <a:extLst>
              <a:ext uri="{FF2B5EF4-FFF2-40B4-BE49-F238E27FC236}">
                <a16:creationId xmlns:a16="http://schemas.microsoft.com/office/drawing/2014/main" id="{D0E004F1-601A-40C6-9057-E8B7DE3722D9}"/>
              </a:ext>
            </a:extLst>
          </p:cNvPr>
          <p:cNvSpPr txBox="1"/>
          <p:nvPr/>
        </p:nvSpPr>
        <p:spPr>
          <a:xfrm>
            <a:off x="8687690" y="5869461"/>
            <a:ext cx="2809320" cy="666977"/>
          </a:xfrm>
          <a:prstGeom prst="rect">
            <a:avLst/>
          </a:prstGeom>
          <a:noFill/>
        </p:spPr>
        <p:txBody>
          <a:bodyPr wrap="square" rtlCol="0">
            <a:spAutoFit/>
          </a:bodyPr>
          <a:lstStyle/>
          <a:p>
            <a:pPr algn="ctr" defTabSz="609630"/>
            <a:r>
              <a:rPr lang="en-US" sz="1867">
                <a:solidFill>
                  <a:srgbClr val="FFFFFF"/>
                </a:solidFill>
                <a:latin typeface="Anova Light"/>
                <a:cs typeface="Calibri Light" panose="020F0302020204030204" pitchFamily="34" charset="0"/>
              </a:rPr>
              <a:t>SAS has customers in </a:t>
            </a:r>
            <a:r>
              <a:rPr lang="en-US" sz="1867" b="1">
                <a:solidFill>
                  <a:srgbClr val="032954">
                    <a:lumMod val="50000"/>
                    <a:lumOff val="50000"/>
                  </a:srgbClr>
                </a:solidFill>
                <a:latin typeface="Anova Bold"/>
                <a:cs typeface="Calibri Light" panose="020F0302020204030204" pitchFamily="34" charset="0"/>
              </a:rPr>
              <a:t>147</a:t>
            </a:r>
            <a:r>
              <a:rPr lang="en-US" sz="1867">
                <a:solidFill>
                  <a:srgbClr val="00B0F0"/>
                </a:solidFill>
                <a:latin typeface="Anova Light"/>
                <a:cs typeface="Calibri Light" panose="020F0302020204030204" pitchFamily="34" charset="0"/>
              </a:rPr>
              <a:t> </a:t>
            </a:r>
            <a:r>
              <a:rPr lang="en-US" sz="1867">
                <a:solidFill>
                  <a:srgbClr val="FFFFFF"/>
                </a:solidFill>
                <a:latin typeface="Anova Light"/>
                <a:cs typeface="Calibri Light" panose="020F0302020204030204" pitchFamily="34" charset="0"/>
              </a:rPr>
              <a:t>countries.</a:t>
            </a:r>
          </a:p>
        </p:txBody>
      </p:sp>
      <p:cxnSp>
        <p:nvCxnSpPr>
          <p:cNvPr id="17" name="Straight Connector 16">
            <a:extLst>
              <a:ext uri="{FF2B5EF4-FFF2-40B4-BE49-F238E27FC236}">
                <a16:creationId xmlns:a16="http://schemas.microsoft.com/office/drawing/2014/main" id="{A710DC47-6451-A016-84B3-607B8C557B97}"/>
              </a:ext>
            </a:extLst>
          </p:cNvPr>
          <p:cNvCxnSpPr>
            <a:cxnSpLocks/>
          </p:cNvCxnSpPr>
          <p:nvPr/>
        </p:nvCxnSpPr>
        <p:spPr>
          <a:xfrm>
            <a:off x="8530961" y="5694448"/>
            <a:ext cx="0" cy="955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D18062-D5B4-E11B-CFF5-DDE45705B5DE}"/>
              </a:ext>
            </a:extLst>
          </p:cNvPr>
          <p:cNvCxnSpPr>
            <a:cxnSpLocks/>
          </p:cNvCxnSpPr>
          <p:nvPr/>
        </p:nvCxnSpPr>
        <p:spPr>
          <a:xfrm>
            <a:off x="4194458" y="5709746"/>
            <a:ext cx="0" cy="955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Graphic 25" descr="Blockchain with solid fill">
            <a:extLst>
              <a:ext uri="{FF2B5EF4-FFF2-40B4-BE49-F238E27FC236}">
                <a16:creationId xmlns:a16="http://schemas.microsoft.com/office/drawing/2014/main" id="{84992FD2-170A-6572-36C6-221F5210D9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37403" y="1689819"/>
            <a:ext cx="827923" cy="827923"/>
          </a:xfrm>
          <a:prstGeom prst="rect">
            <a:avLst/>
          </a:prstGeom>
        </p:spPr>
      </p:pic>
      <p:pic>
        <p:nvPicPr>
          <p:cNvPr id="30" name="Graphic 29" descr="Lightbulb and gear with solid fill">
            <a:extLst>
              <a:ext uri="{FF2B5EF4-FFF2-40B4-BE49-F238E27FC236}">
                <a16:creationId xmlns:a16="http://schemas.microsoft.com/office/drawing/2014/main" id="{07B43474-E8E3-322A-F99D-E3CE50628B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4216" y="1809680"/>
            <a:ext cx="693049" cy="693049"/>
          </a:xfrm>
          <a:prstGeom prst="rect">
            <a:avLst/>
          </a:prstGeom>
        </p:spPr>
      </p:pic>
      <p:pic>
        <p:nvPicPr>
          <p:cNvPr id="32" name="Graphic 31" descr="Medal with solid fill">
            <a:extLst>
              <a:ext uri="{FF2B5EF4-FFF2-40B4-BE49-F238E27FC236}">
                <a16:creationId xmlns:a16="http://schemas.microsoft.com/office/drawing/2014/main" id="{27FDD45C-9CB9-1329-62E3-6075334EFE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67428" y="1708926"/>
            <a:ext cx="906438" cy="906438"/>
          </a:xfrm>
          <a:prstGeom prst="rect">
            <a:avLst/>
          </a:prstGeom>
        </p:spPr>
      </p:pic>
      <p:pic>
        <p:nvPicPr>
          <p:cNvPr id="34" name="Graphic 33" descr="Head with gears with solid fill">
            <a:extLst>
              <a:ext uri="{FF2B5EF4-FFF2-40B4-BE49-F238E27FC236}">
                <a16:creationId xmlns:a16="http://schemas.microsoft.com/office/drawing/2014/main" id="{90D9C982-65E5-FF99-8118-B48BA36198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62141" y="1727966"/>
            <a:ext cx="812910" cy="812910"/>
          </a:xfrm>
          <a:prstGeom prst="rect">
            <a:avLst/>
          </a:prstGeom>
        </p:spPr>
      </p:pic>
    </p:spTree>
    <p:custDataLst>
      <p:tags r:id="rId1"/>
    </p:custDataLst>
    <p:extLst>
      <p:ext uri="{BB962C8B-B14F-4D97-AF65-F5344CB8AC3E}">
        <p14:creationId xmlns:p14="http://schemas.microsoft.com/office/powerpoint/2010/main" val="387077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0446" y="-23445"/>
            <a:ext cx="5454479" cy="6881447"/>
          </a:xfrm>
          <a:prstGeom prst="rect">
            <a:avLst/>
          </a:prstGeom>
        </p:spPr>
      </p:pic>
      <p:sp>
        <p:nvSpPr>
          <p:cNvPr id="9" name="TextBox 8"/>
          <p:cNvSpPr txBox="1"/>
          <p:nvPr/>
        </p:nvSpPr>
        <p:spPr>
          <a:xfrm>
            <a:off x="5979439" y="556862"/>
            <a:ext cx="5954188" cy="5605830"/>
          </a:xfrm>
          <a:prstGeom prst="rect">
            <a:avLst/>
          </a:prstGeom>
          <a:noFill/>
        </p:spPr>
        <p:txBody>
          <a:bodyPr wrap="square" lIns="121920" tIns="60960" rIns="121920" bIns="60960" rtlCol="0" anchor="ctr" anchorCtr="0">
            <a:spAutoFit/>
          </a:bodyPr>
          <a:lstStyle/>
          <a:p>
            <a:pPr algn="ctr" defTabSz="609630">
              <a:lnSpc>
                <a:spcPct val="150000"/>
              </a:lnSpc>
            </a:pPr>
            <a:r>
              <a:rPr lang="en-US" sz="2400">
                <a:solidFill>
                  <a:srgbClr val="FFFFFF"/>
                </a:solidFill>
                <a:latin typeface="Anova Light"/>
              </a:rPr>
              <a:t>20+ Years of Experience</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13 States using EVAAS</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15 Million+ Students</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425,000+ Educators</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Ease of Implementation</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Diagnostic &amp; Customizable Reporting</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Training and Professional Development</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Educator Preparation Programs</a:t>
            </a:r>
            <a:endParaRPr lang="en-US" sz="2400">
              <a:solidFill>
                <a:srgbClr val="FFFFFF"/>
              </a:solidFill>
              <a:latin typeface="Anova Light"/>
              <a:cs typeface="Calibri"/>
            </a:endParaRPr>
          </a:p>
          <a:p>
            <a:pPr algn="ctr" defTabSz="609630">
              <a:lnSpc>
                <a:spcPct val="150000"/>
              </a:lnSpc>
            </a:pPr>
            <a:r>
              <a:rPr lang="en-US" sz="2400">
                <a:solidFill>
                  <a:srgbClr val="FFFFFF"/>
                </a:solidFill>
                <a:latin typeface="Anova Light"/>
              </a:rPr>
              <a:t>Research</a:t>
            </a:r>
            <a:endParaRPr lang="en-US" sz="2400">
              <a:solidFill>
                <a:srgbClr val="FFFFFF"/>
              </a:solidFill>
              <a:latin typeface="Anova Light"/>
              <a:cs typeface="Calibri"/>
            </a:endParaRPr>
          </a:p>
          <a:p>
            <a:pPr algn="ctr" defTabSz="609630">
              <a:lnSpc>
                <a:spcPct val="150000"/>
              </a:lnSpc>
            </a:pPr>
            <a:r>
              <a:rPr lang="en-GB" sz="2400">
                <a:solidFill>
                  <a:srgbClr val="FFFFFF"/>
                </a:solidFill>
                <a:latin typeface="Anova Light"/>
              </a:rPr>
              <a:t>Consulting</a:t>
            </a:r>
            <a:endParaRPr lang="en-GB" sz="2400">
              <a:solidFill>
                <a:srgbClr val="FFFFFF"/>
              </a:solidFill>
              <a:latin typeface="Anova Light"/>
              <a:cs typeface="Calibri"/>
            </a:endParaRPr>
          </a:p>
        </p:txBody>
      </p:sp>
      <p:grpSp>
        <p:nvGrpSpPr>
          <p:cNvPr id="2" name="Group 1"/>
          <p:cNvGrpSpPr/>
          <p:nvPr/>
        </p:nvGrpSpPr>
        <p:grpSpPr>
          <a:xfrm>
            <a:off x="3412064" y="1803094"/>
            <a:ext cx="2683939" cy="3113367"/>
            <a:chOff x="4754031" y="1884869"/>
            <a:chExt cx="2683938" cy="3113367"/>
          </a:xfrm>
          <a:solidFill>
            <a:schemeClr val="bg2"/>
          </a:solidFill>
        </p:grpSpPr>
        <p:sp>
          <p:nvSpPr>
            <p:cNvPr id="3" name="Hexagon 2"/>
            <p:cNvSpPr/>
            <p:nvPr/>
          </p:nvSpPr>
          <p:spPr>
            <a:xfrm rot="5400000">
              <a:off x="4539317" y="2099585"/>
              <a:ext cx="3113367" cy="268393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423"/>
              <a:endParaRPr lang="en-US">
                <a:solidFill>
                  <a:srgbClr val="0074BE"/>
                </a:solidFill>
                <a:latin typeface="Anova Light"/>
              </a:endParaRPr>
            </a:p>
          </p:txBody>
        </p:sp>
        <p:sp>
          <p:nvSpPr>
            <p:cNvPr id="8" name="TextBox 7"/>
            <p:cNvSpPr txBox="1"/>
            <p:nvPr/>
          </p:nvSpPr>
          <p:spPr>
            <a:xfrm>
              <a:off x="4754031" y="2586993"/>
              <a:ext cx="2683937" cy="913199"/>
            </a:xfrm>
            <a:prstGeom prst="rect">
              <a:avLst/>
            </a:prstGeom>
            <a:grpFill/>
          </p:spPr>
          <p:txBody>
            <a:bodyPr wrap="square" rtlCol="0">
              <a:spAutoFit/>
            </a:bodyPr>
            <a:lstStyle/>
            <a:p>
              <a:pPr algn="ctr" defTabSz="914423"/>
              <a:r>
                <a:rPr lang="en-US" sz="5334" b="1">
                  <a:solidFill>
                    <a:prstClr val="white"/>
                  </a:solidFill>
                  <a:latin typeface="Anova Bold"/>
                  <a:ea typeface="Calibri" charset="0"/>
                  <a:cs typeface="Calibri" charset="0"/>
                </a:rPr>
                <a:t>EVAAS</a:t>
              </a:r>
            </a:p>
          </p:txBody>
        </p:sp>
        <p:sp>
          <p:nvSpPr>
            <p:cNvPr id="4" name="TextBox 3"/>
            <p:cNvSpPr txBox="1"/>
            <p:nvPr/>
          </p:nvSpPr>
          <p:spPr>
            <a:xfrm>
              <a:off x="4754032" y="3491243"/>
              <a:ext cx="2683937" cy="584775"/>
            </a:xfrm>
            <a:prstGeom prst="rect">
              <a:avLst/>
            </a:prstGeom>
            <a:grpFill/>
          </p:spPr>
          <p:txBody>
            <a:bodyPr wrap="square" rtlCol="0">
              <a:spAutoFit/>
            </a:bodyPr>
            <a:lstStyle/>
            <a:p>
              <a:pPr algn="ctr" defTabSz="914423"/>
              <a:r>
                <a:rPr lang="en-US" sz="3200">
                  <a:solidFill>
                    <a:prstClr val="white"/>
                  </a:solidFill>
                  <a:latin typeface="Anova Light"/>
                  <a:ea typeface="Calibri" charset="0"/>
                  <a:cs typeface="Calibri" charset="0"/>
                </a:rPr>
                <a:t>Advantages</a:t>
              </a:r>
            </a:p>
          </p:txBody>
        </p:sp>
      </p:grpSp>
    </p:spTree>
    <p:extLst>
      <p:ext uri="{BB962C8B-B14F-4D97-AF65-F5344CB8AC3E}">
        <p14:creationId xmlns:p14="http://schemas.microsoft.com/office/powerpoint/2010/main" val="16810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AE5AED-6C8E-0508-4F49-3E4599AA7128}"/>
              </a:ext>
            </a:extLst>
          </p:cNvPr>
          <p:cNvSpPr/>
          <p:nvPr/>
        </p:nvSpPr>
        <p:spPr>
          <a:xfrm>
            <a:off x="-31658" y="-28873"/>
            <a:ext cx="12347483"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733">
              <a:solidFill>
                <a:srgbClr val="FFFFFF"/>
              </a:solidFill>
              <a:latin typeface="Anova Light"/>
            </a:endParaRPr>
          </a:p>
        </p:txBody>
      </p:sp>
      <p:sp>
        <p:nvSpPr>
          <p:cNvPr id="15362" name="Line 98"/>
          <p:cNvSpPr>
            <a:spLocks noChangeShapeType="1"/>
          </p:cNvSpPr>
          <p:nvPr/>
        </p:nvSpPr>
        <p:spPr bwMode="auto">
          <a:xfrm>
            <a:off x="6318156" y="3404661"/>
            <a:ext cx="6048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09601"/>
            <a:endParaRPr lang="en-US">
              <a:solidFill>
                <a:srgbClr val="012036"/>
              </a:solidFill>
              <a:latin typeface="Calibri" panose="020F0502020204030204"/>
            </a:endParaRPr>
          </a:p>
        </p:txBody>
      </p:sp>
      <p:sp>
        <p:nvSpPr>
          <p:cNvPr id="5" name="Freeform 206"/>
          <p:cNvSpPr>
            <a:spLocks/>
          </p:cNvSpPr>
          <p:nvPr/>
        </p:nvSpPr>
        <p:spPr bwMode="auto">
          <a:xfrm>
            <a:off x="2695484" y="1239312"/>
            <a:ext cx="898525" cy="695325"/>
          </a:xfrm>
          <a:custGeom>
            <a:avLst/>
            <a:gdLst>
              <a:gd name="T0" fmla="*/ 2147483647 w 437"/>
              <a:gd name="T1" fmla="*/ 0 h 338"/>
              <a:gd name="T2" fmla="*/ 2147483647 w 437"/>
              <a:gd name="T3" fmla="*/ 2147483647 h 338"/>
              <a:gd name="T4" fmla="*/ 2147483647 w 437"/>
              <a:gd name="T5" fmla="*/ 2147483647 h 338"/>
              <a:gd name="T6" fmla="*/ 2147483647 w 437"/>
              <a:gd name="T7" fmla="*/ 2147483647 h 338"/>
              <a:gd name="T8" fmla="*/ 2147483647 w 437"/>
              <a:gd name="T9" fmla="*/ 2147483647 h 338"/>
              <a:gd name="T10" fmla="*/ 2147483647 w 437"/>
              <a:gd name="T11" fmla="*/ 2147483647 h 338"/>
              <a:gd name="T12" fmla="*/ 2147483647 w 437"/>
              <a:gd name="T13" fmla="*/ 2147483647 h 338"/>
              <a:gd name="T14" fmla="*/ 2147483647 w 437"/>
              <a:gd name="T15" fmla="*/ 2147483647 h 338"/>
              <a:gd name="T16" fmla="*/ 2147483647 w 437"/>
              <a:gd name="T17" fmla="*/ 2147483647 h 338"/>
              <a:gd name="T18" fmla="*/ 2147483647 w 437"/>
              <a:gd name="T19" fmla="*/ 2147483647 h 338"/>
              <a:gd name="T20" fmla="*/ 2147483647 w 437"/>
              <a:gd name="T21" fmla="*/ 2147483647 h 338"/>
              <a:gd name="T22" fmla="*/ 2147483647 w 437"/>
              <a:gd name="T23" fmla="*/ 2147483647 h 338"/>
              <a:gd name="T24" fmla="*/ 2147483647 w 437"/>
              <a:gd name="T25" fmla="*/ 2147483647 h 338"/>
              <a:gd name="T26" fmla="*/ 2147483647 w 437"/>
              <a:gd name="T27" fmla="*/ 2147483647 h 338"/>
              <a:gd name="T28" fmla="*/ 2147483647 w 437"/>
              <a:gd name="T29" fmla="*/ 2147483647 h 338"/>
              <a:gd name="T30" fmla="*/ 2147483647 w 437"/>
              <a:gd name="T31" fmla="*/ 2147483647 h 338"/>
              <a:gd name="T32" fmla="*/ 2147483647 w 437"/>
              <a:gd name="T33" fmla="*/ 2147483647 h 338"/>
              <a:gd name="T34" fmla="*/ 2147483647 w 437"/>
              <a:gd name="T35" fmla="*/ 2147483647 h 338"/>
              <a:gd name="T36" fmla="*/ 2147483647 w 437"/>
              <a:gd name="T37" fmla="*/ 2147483647 h 338"/>
              <a:gd name="T38" fmla="*/ 2147483647 w 437"/>
              <a:gd name="T39" fmla="*/ 2147483647 h 338"/>
              <a:gd name="T40" fmla="*/ 0 w 437"/>
              <a:gd name="T41" fmla="*/ 2147483647 h 338"/>
              <a:gd name="T42" fmla="*/ 2147483647 w 437"/>
              <a:gd name="T43" fmla="*/ 2147483647 h 338"/>
              <a:gd name="T44" fmla="*/ 2147483647 w 437"/>
              <a:gd name="T45" fmla="*/ 2147483647 h 338"/>
              <a:gd name="T46" fmla="*/ 2147483647 w 437"/>
              <a:gd name="T47" fmla="*/ 2147483647 h 338"/>
              <a:gd name="T48" fmla="*/ 2147483647 w 437"/>
              <a:gd name="T49" fmla="*/ 2147483647 h 338"/>
              <a:gd name="T50" fmla="*/ 2147483647 w 437"/>
              <a:gd name="T51" fmla="*/ 2147483647 h 338"/>
              <a:gd name="T52" fmla="*/ 2147483647 w 437"/>
              <a:gd name="T53" fmla="*/ 2147483647 h 338"/>
              <a:gd name="T54" fmla="*/ 2147483647 w 437"/>
              <a:gd name="T55" fmla="*/ 2147483647 h 338"/>
              <a:gd name="T56" fmla="*/ 2147483647 w 437"/>
              <a:gd name="T57" fmla="*/ 2147483647 h 338"/>
              <a:gd name="T58" fmla="*/ 2147483647 w 437"/>
              <a:gd name="T59" fmla="*/ 2147483647 h 338"/>
              <a:gd name="T60" fmla="*/ 2147483647 w 437"/>
              <a:gd name="T61" fmla="*/ 2147483647 h 338"/>
              <a:gd name="T62" fmla="*/ 2147483647 w 437"/>
              <a:gd name="T63" fmla="*/ 2147483647 h 338"/>
              <a:gd name="T64" fmla="*/ 2147483647 w 437"/>
              <a:gd name="T65" fmla="*/ 2147483647 h 338"/>
              <a:gd name="T66" fmla="*/ 2147483647 w 437"/>
              <a:gd name="T67" fmla="*/ 2147483647 h 338"/>
              <a:gd name="T68" fmla="*/ 2147483647 w 437"/>
              <a:gd name="T69" fmla="*/ 2147483647 h 338"/>
              <a:gd name="T70" fmla="*/ 2147483647 w 437"/>
              <a:gd name="T71" fmla="*/ 2147483647 h 338"/>
              <a:gd name="T72" fmla="*/ 2147483647 w 437"/>
              <a:gd name="T73" fmla="*/ 2147483647 h 338"/>
              <a:gd name="T74" fmla="*/ 2147483647 w 437"/>
              <a:gd name="T75" fmla="*/ 0 h 3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7"/>
              <a:gd name="T115" fmla="*/ 0 h 338"/>
              <a:gd name="T116" fmla="*/ 437 w 437"/>
              <a:gd name="T117" fmla="*/ 338 h 3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7" h="338">
                <a:moveTo>
                  <a:pt x="111" y="0"/>
                </a:moveTo>
                <a:lnTo>
                  <a:pt x="201" y="25"/>
                </a:lnTo>
                <a:lnTo>
                  <a:pt x="268" y="42"/>
                </a:lnTo>
                <a:lnTo>
                  <a:pt x="302" y="50"/>
                </a:lnTo>
                <a:lnTo>
                  <a:pt x="336" y="55"/>
                </a:lnTo>
                <a:lnTo>
                  <a:pt x="381" y="64"/>
                </a:lnTo>
                <a:lnTo>
                  <a:pt x="437" y="75"/>
                </a:lnTo>
                <a:lnTo>
                  <a:pt x="401" y="338"/>
                </a:lnTo>
                <a:lnTo>
                  <a:pt x="233" y="300"/>
                </a:lnTo>
                <a:lnTo>
                  <a:pt x="209" y="317"/>
                </a:lnTo>
                <a:lnTo>
                  <a:pt x="178" y="291"/>
                </a:lnTo>
                <a:lnTo>
                  <a:pt x="151" y="317"/>
                </a:lnTo>
                <a:lnTo>
                  <a:pt x="127" y="295"/>
                </a:lnTo>
                <a:lnTo>
                  <a:pt x="57" y="291"/>
                </a:lnTo>
                <a:lnTo>
                  <a:pt x="66" y="248"/>
                </a:lnTo>
                <a:lnTo>
                  <a:pt x="16" y="246"/>
                </a:lnTo>
                <a:lnTo>
                  <a:pt x="12" y="219"/>
                </a:lnTo>
                <a:lnTo>
                  <a:pt x="21" y="194"/>
                </a:lnTo>
                <a:lnTo>
                  <a:pt x="9" y="170"/>
                </a:lnTo>
                <a:lnTo>
                  <a:pt x="10" y="104"/>
                </a:lnTo>
                <a:lnTo>
                  <a:pt x="0" y="54"/>
                </a:lnTo>
                <a:lnTo>
                  <a:pt x="6" y="35"/>
                </a:lnTo>
                <a:lnTo>
                  <a:pt x="29" y="42"/>
                </a:lnTo>
                <a:lnTo>
                  <a:pt x="51" y="72"/>
                </a:lnTo>
                <a:lnTo>
                  <a:pt x="95" y="79"/>
                </a:lnTo>
                <a:lnTo>
                  <a:pt x="106" y="103"/>
                </a:lnTo>
                <a:lnTo>
                  <a:pt x="85" y="103"/>
                </a:lnTo>
                <a:lnTo>
                  <a:pt x="82" y="124"/>
                </a:lnTo>
                <a:lnTo>
                  <a:pt x="95" y="127"/>
                </a:lnTo>
                <a:lnTo>
                  <a:pt x="99" y="148"/>
                </a:lnTo>
                <a:lnTo>
                  <a:pt x="74" y="164"/>
                </a:lnTo>
                <a:lnTo>
                  <a:pt x="74" y="177"/>
                </a:lnTo>
                <a:lnTo>
                  <a:pt x="103" y="177"/>
                </a:lnTo>
                <a:lnTo>
                  <a:pt x="111" y="141"/>
                </a:lnTo>
                <a:lnTo>
                  <a:pt x="133" y="119"/>
                </a:lnTo>
                <a:lnTo>
                  <a:pt x="106" y="62"/>
                </a:lnTo>
                <a:lnTo>
                  <a:pt x="123" y="43"/>
                </a:lnTo>
                <a:lnTo>
                  <a:pt x="111"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6" name="Freeform 207"/>
          <p:cNvSpPr>
            <a:spLocks/>
          </p:cNvSpPr>
          <p:nvPr/>
        </p:nvSpPr>
        <p:spPr bwMode="auto">
          <a:xfrm>
            <a:off x="2482757" y="1740961"/>
            <a:ext cx="1119187" cy="904875"/>
          </a:xfrm>
          <a:custGeom>
            <a:avLst/>
            <a:gdLst>
              <a:gd name="T0" fmla="*/ 2147483647 w 544"/>
              <a:gd name="T1" fmla="*/ 0 h 440"/>
              <a:gd name="T2" fmla="*/ 2147483647 w 544"/>
              <a:gd name="T3" fmla="*/ 2147483647 h 440"/>
              <a:gd name="T4" fmla="*/ 2147483647 w 544"/>
              <a:gd name="T5" fmla="*/ 2147483647 h 440"/>
              <a:gd name="T6" fmla="*/ 2147483647 w 544"/>
              <a:gd name="T7" fmla="*/ 2147483647 h 440"/>
              <a:gd name="T8" fmla="*/ 2147483647 w 544"/>
              <a:gd name="T9" fmla="*/ 2147483647 h 440"/>
              <a:gd name="T10" fmla="*/ 2147483647 w 544"/>
              <a:gd name="T11" fmla="*/ 2147483647 h 440"/>
              <a:gd name="T12" fmla="*/ 2147483647 w 544"/>
              <a:gd name="T13" fmla="*/ 2147483647 h 440"/>
              <a:gd name="T14" fmla="*/ 2147483647 w 544"/>
              <a:gd name="T15" fmla="*/ 2147483647 h 440"/>
              <a:gd name="T16" fmla="*/ 2147483647 w 544"/>
              <a:gd name="T17" fmla="*/ 2147483647 h 440"/>
              <a:gd name="T18" fmla="*/ 0 w 544"/>
              <a:gd name="T19" fmla="*/ 2147483647 h 440"/>
              <a:gd name="T20" fmla="*/ 0 w 544"/>
              <a:gd name="T21" fmla="*/ 2147483647 h 440"/>
              <a:gd name="T22" fmla="*/ 2147483647 w 544"/>
              <a:gd name="T23" fmla="*/ 2147483647 h 440"/>
              <a:gd name="T24" fmla="*/ 2147483647 w 544"/>
              <a:gd name="T25" fmla="*/ 2147483647 h 440"/>
              <a:gd name="T26" fmla="*/ 2147483647 w 544"/>
              <a:gd name="T27" fmla="*/ 2147483647 h 440"/>
              <a:gd name="T28" fmla="*/ 2147483647 w 544"/>
              <a:gd name="T29" fmla="*/ 2147483647 h 440"/>
              <a:gd name="T30" fmla="*/ 2147483647 w 544"/>
              <a:gd name="T31" fmla="*/ 2147483647 h 440"/>
              <a:gd name="T32" fmla="*/ 2147483647 w 544"/>
              <a:gd name="T33" fmla="*/ 2147483647 h 440"/>
              <a:gd name="T34" fmla="*/ 2147483647 w 544"/>
              <a:gd name="T35" fmla="*/ 2147483647 h 440"/>
              <a:gd name="T36" fmla="*/ 2147483647 w 544"/>
              <a:gd name="T37" fmla="*/ 2147483647 h 440"/>
              <a:gd name="T38" fmla="*/ 2147483647 w 544"/>
              <a:gd name="T39" fmla="*/ 2147483647 h 440"/>
              <a:gd name="T40" fmla="*/ 2147483647 w 544"/>
              <a:gd name="T41" fmla="*/ 2147483647 h 440"/>
              <a:gd name="T42" fmla="*/ 2147483647 w 544"/>
              <a:gd name="T43" fmla="*/ 2147483647 h 440"/>
              <a:gd name="T44" fmla="*/ 2147483647 w 544"/>
              <a:gd name="T45" fmla="*/ 2147483647 h 440"/>
              <a:gd name="T46" fmla="*/ 2147483647 w 544"/>
              <a:gd name="T47" fmla="*/ 2147483647 h 440"/>
              <a:gd name="T48" fmla="*/ 2147483647 w 544"/>
              <a:gd name="T49" fmla="*/ 2147483647 h 440"/>
              <a:gd name="T50" fmla="*/ 2147483647 w 544"/>
              <a:gd name="T51" fmla="*/ 2147483647 h 440"/>
              <a:gd name="T52" fmla="*/ 2147483647 w 544"/>
              <a:gd name="T53" fmla="*/ 0 h 4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4"/>
              <a:gd name="T82" fmla="*/ 0 h 440"/>
              <a:gd name="T83" fmla="*/ 544 w 544"/>
              <a:gd name="T84" fmla="*/ 440 h 4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4" h="440">
                <a:moveTo>
                  <a:pt x="119" y="0"/>
                </a:moveTo>
                <a:lnTo>
                  <a:pt x="103" y="10"/>
                </a:lnTo>
                <a:lnTo>
                  <a:pt x="92" y="48"/>
                </a:lnTo>
                <a:lnTo>
                  <a:pt x="83" y="81"/>
                </a:lnTo>
                <a:lnTo>
                  <a:pt x="76" y="106"/>
                </a:lnTo>
                <a:lnTo>
                  <a:pt x="66" y="135"/>
                </a:lnTo>
                <a:lnTo>
                  <a:pt x="55" y="165"/>
                </a:lnTo>
                <a:lnTo>
                  <a:pt x="41" y="195"/>
                </a:lnTo>
                <a:lnTo>
                  <a:pt x="21" y="232"/>
                </a:lnTo>
                <a:lnTo>
                  <a:pt x="0" y="266"/>
                </a:lnTo>
                <a:lnTo>
                  <a:pt x="0" y="343"/>
                </a:lnTo>
                <a:lnTo>
                  <a:pt x="305" y="409"/>
                </a:lnTo>
                <a:lnTo>
                  <a:pt x="446" y="440"/>
                </a:lnTo>
                <a:lnTo>
                  <a:pt x="475" y="288"/>
                </a:lnTo>
                <a:lnTo>
                  <a:pt x="493" y="274"/>
                </a:lnTo>
                <a:lnTo>
                  <a:pt x="476" y="240"/>
                </a:lnTo>
                <a:lnTo>
                  <a:pt x="485" y="206"/>
                </a:lnTo>
                <a:lnTo>
                  <a:pt x="544" y="147"/>
                </a:lnTo>
                <a:lnTo>
                  <a:pt x="504" y="93"/>
                </a:lnTo>
                <a:lnTo>
                  <a:pt x="334" y="56"/>
                </a:lnTo>
                <a:lnTo>
                  <a:pt x="311" y="72"/>
                </a:lnTo>
                <a:lnTo>
                  <a:pt x="280" y="45"/>
                </a:lnTo>
                <a:lnTo>
                  <a:pt x="254" y="73"/>
                </a:lnTo>
                <a:lnTo>
                  <a:pt x="227" y="45"/>
                </a:lnTo>
                <a:lnTo>
                  <a:pt x="160" y="47"/>
                </a:lnTo>
                <a:lnTo>
                  <a:pt x="169" y="4"/>
                </a:lnTo>
                <a:lnTo>
                  <a:pt x="119" y="0"/>
                </a:lnTo>
                <a:close/>
              </a:path>
            </a:pathLst>
          </a:custGeom>
          <a:solidFill>
            <a:schemeClr val="bg1">
              <a:lumMod val="95000"/>
            </a:schemeClr>
          </a:solidFill>
          <a:ln w="11176">
            <a:solidFill>
              <a:schemeClr val="tx1"/>
            </a:solidFill>
            <a:round/>
            <a:headEnd/>
            <a:tailEnd/>
          </a:ln>
        </p:spPr>
        <p:txBody>
          <a:bodyPr/>
          <a:lstStyle/>
          <a:p>
            <a:pPr defTabSz="609601">
              <a:defRPr/>
            </a:pPr>
            <a:endParaRPr lang="en-US">
              <a:solidFill>
                <a:srgbClr val="012036"/>
              </a:solidFill>
              <a:latin typeface="Calibri" panose="020F0502020204030204"/>
              <a:ea typeface="ＭＳ Ｐゴシック" pitchFamily="1" charset="-128"/>
            </a:endParaRPr>
          </a:p>
        </p:txBody>
      </p:sp>
      <p:sp>
        <p:nvSpPr>
          <p:cNvPr id="7" name="Freeform 208"/>
          <p:cNvSpPr>
            <a:spLocks/>
          </p:cNvSpPr>
          <p:nvPr/>
        </p:nvSpPr>
        <p:spPr bwMode="auto">
          <a:xfrm>
            <a:off x="3397156" y="1388537"/>
            <a:ext cx="808037" cy="1379539"/>
          </a:xfrm>
          <a:custGeom>
            <a:avLst/>
            <a:gdLst>
              <a:gd name="T0" fmla="*/ 2147483647 w 393"/>
              <a:gd name="T1" fmla="*/ 0 h 671"/>
              <a:gd name="T2" fmla="*/ 2147483647 w 393"/>
              <a:gd name="T3" fmla="*/ 2147483647 h 671"/>
              <a:gd name="T4" fmla="*/ 2147483647 w 393"/>
              <a:gd name="T5" fmla="*/ 2147483647 h 671"/>
              <a:gd name="T6" fmla="*/ 2147483647 w 393"/>
              <a:gd name="T7" fmla="*/ 2147483647 h 671"/>
              <a:gd name="T8" fmla="*/ 2147483647 w 393"/>
              <a:gd name="T9" fmla="*/ 2147483647 h 671"/>
              <a:gd name="T10" fmla="*/ 2147483647 w 393"/>
              <a:gd name="T11" fmla="*/ 2147483647 h 671"/>
              <a:gd name="T12" fmla="*/ 2147483647 w 393"/>
              <a:gd name="T13" fmla="*/ 2147483647 h 671"/>
              <a:gd name="T14" fmla="*/ 0 w 393"/>
              <a:gd name="T15" fmla="*/ 2147483647 h 671"/>
              <a:gd name="T16" fmla="*/ 2147483647 w 393"/>
              <a:gd name="T17" fmla="*/ 2147483647 h 671"/>
              <a:gd name="T18" fmla="*/ 2147483647 w 393"/>
              <a:gd name="T19" fmla="*/ 2147483647 h 671"/>
              <a:gd name="T20" fmla="*/ 2147483647 w 393"/>
              <a:gd name="T21" fmla="*/ 2147483647 h 671"/>
              <a:gd name="T22" fmla="*/ 2147483647 w 393"/>
              <a:gd name="T23" fmla="*/ 2147483647 h 671"/>
              <a:gd name="T24" fmla="*/ 2147483647 w 393"/>
              <a:gd name="T25" fmla="*/ 2147483647 h 671"/>
              <a:gd name="T26" fmla="*/ 2147483647 w 393"/>
              <a:gd name="T27" fmla="*/ 2147483647 h 671"/>
              <a:gd name="T28" fmla="*/ 2147483647 w 393"/>
              <a:gd name="T29" fmla="*/ 2147483647 h 671"/>
              <a:gd name="T30" fmla="*/ 2147483647 w 393"/>
              <a:gd name="T31" fmla="*/ 2147483647 h 671"/>
              <a:gd name="T32" fmla="*/ 2147483647 w 393"/>
              <a:gd name="T33" fmla="*/ 2147483647 h 671"/>
              <a:gd name="T34" fmla="*/ 2147483647 w 393"/>
              <a:gd name="T35" fmla="*/ 2147483647 h 671"/>
              <a:gd name="T36" fmla="*/ 2147483647 w 393"/>
              <a:gd name="T37" fmla="*/ 2147483647 h 671"/>
              <a:gd name="T38" fmla="*/ 2147483647 w 393"/>
              <a:gd name="T39" fmla="*/ 2147483647 h 671"/>
              <a:gd name="T40" fmla="*/ 2147483647 w 393"/>
              <a:gd name="T41" fmla="*/ 2147483647 h 671"/>
              <a:gd name="T42" fmla="*/ 2147483647 w 393"/>
              <a:gd name="T43" fmla="*/ 0 h 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671"/>
              <a:gd name="T68" fmla="*/ 393 w 393"/>
              <a:gd name="T69" fmla="*/ 671 h 6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671">
                <a:moveTo>
                  <a:pt x="96" y="0"/>
                </a:moveTo>
                <a:lnTo>
                  <a:pt x="60" y="262"/>
                </a:lnTo>
                <a:lnTo>
                  <a:pt x="97" y="319"/>
                </a:lnTo>
                <a:lnTo>
                  <a:pt x="39" y="378"/>
                </a:lnTo>
                <a:lnTo>
                  <a:pt x="31" y="417"/>
                </a:lnTo>
                <a:lnTo>
                  <a:pt x="47" y="445"/>
                </a:lnTo>
                <a:lnTo>
                  <a:pt x="31" y="460"/>
                </a:lnTo>
                <a:lnTo>
                  <a:pt x="0" y="612"/>
                </a:lnTo>
                <a:lnTo>
                  <a:pt x="187" y="646"/>
                </a:lnTo>
                <a:lnTo>
                  <a:pt x="364" y="671"/>
                </a:lnTo>
                <a:lnTo>
                  <a:pt x="383" y="532"/>
                </a:lnTo>
                <a:lnTo>
                  <a:pt x="393" y="456"/>
                </a:lnTo>
                <a:lnTo>
                  <a:pt x="375" y="429"/>
                </a:lnTo>
                <a:lnTo>
                  <a:pt x="335" y="436"/>
                </a:lnTo>
                <a:lnTo>
                  <a:pt x="282" y="442"/>
                </a:lnTo>
                <a:lnTo>
                  <a:pt x="272" y="380"/>
                </a:lnTo>
                <a:lnTo>
                  <a:pt x="208" y="330"/>
                </a:lnTo>
                <a:lnTo>
                  <a:pt x="217" y="298"/>
                </a:lnTo>
                <a:lnTo>
                  <a:pt x="223" y="241"/>
                </a:lnTo>
                <a:lnTo>
                  <a:pt x="141" y="118"/>
                </a:lnTo>
                <a:lnTo>
                  <a:pt x="152" y="10"/>
                </a:lnTo>
                <a:lnTo>
                  <a:pt x="96" y="0"/>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8" name="Freeform 209"/>
          <p:cNvSpPr>
            <a:spLocks/>
          </p:cNvSpPr>
          <p:nvPr/>
        </p:nvSpPr>
        <p:spPr bwMode="auto">
          <a:xfrm>
            <a:off x="3668621" y="1402828"/>
            <a:ext cx="1403351" cy="922337"/>
          </a:xfrm>
          <a:custGeom>
            <a:avLst/>
            <a:gdLst/>
            <a:ahLst/>
            <a:cxnLst>
              <a:cxn ang="0">
                <a:pos x="11" y="0"/>
              </a:cxn>
              <a:cxn ang="0">
                <a:pos x="146" y="19"/>
              </a:cxn>
              <a:cxn ang="0">
                <a:pos x="226" y="30"/>
              </a:cxn>
              <a:cxn ang="0">
                <a:pos x="332" y="41"/>
              </a:cxn>
              <a:cxn ang="0">
                <a:pos x="431" y="52"/>
              </a:cxn>
              <a:cxn ang="0">
                <a:pos x="602" y="65"/>
              </a:cxn>
              <a:cxn ang="0">
                <a:pos x="682" y="71"/>
              </a:cxn>
              <a:cxn ang="0">
                <a:pos x="679" y="438"/>
              </a:cxn>
              <a:cxn ang="0">
                <a:pos x="262" y="400"/>
              </a:cxn>
              <a:cxn ang="0">
                <a:pos x="253" y="449"/>
              </a:cxn>
              <a:cxn ang="0">
                <a:pos x="237" y="425"/>
              </a:cxn>
              <a:cxn ang="0">
                <a:pos x="200" y="429"/>
              </a:cxn>
              <a:cxn ang="0">
                <a:pos x="143" y="438"/>
              </a:cxn>
              <a:cxn ang="0">
                <a:pos x="134" y="375"/>
              </a:cxn>
              <a:cxn ang="0">
                <a:pos x="69" y="326"/>
              </a:cxn>
              <a:cxn ang="0">
                <a:pos x="78" y="277"/>
              </a:cxn>
              <a:cxn ang="0">
                <a:pos x="85" y="238"/>
              </a:cxn>
              <a:cxn ang="0">
                <a:pos x="0" y="113"/>
              </a:cxn>
              <a:cxn ang="0">
                <a:pos x="11" y="0"/>
              </a:cxn>
            </a:cxnLst>
            <a:rect l="0" t="0" r="r" b="b"/>
            <a:pathLst>
              <a:path w="682" h="449">
                <a:moveTo>
                  <a:pt x="11" y="0"/>
                </a:moveTo>
                <a:lnTo>
                  <a:pt x="146" y="19"/>
                </a:lnTo>
                <a:lnTo>
                  <a:pt x="226" y="30"/>
                </a:lnTo>
                <a:lnTo>
                  <a:pt x="332" y="41"/>
                </a:lnTo>
                <a:lnTo>
                  <a:pt x="431" y="52"/>
                </a:lnTo>
                <a:lnTo>
                  <a:pt x="602" y="65"/>
                </a:lnTo>
                <a:lnTo>
                  <a:pt x="682" y="71"/>
                </a:lnTo>
                <a:lnTo>
                  <a:pt x="679" y="438"/>
                </a:lnTo>
                <a:lnTo>
                  <a:pt x="262" y="400"/>
                </a:lnTo>
                <a:lnTo>
                  <a:pt x="253" y="449"/>
                </a:lnTo>
                <a:lnTo>
                  <a:pt x="237" y="425"/>
                </a:lnTo>
                <a:lnTo>
                  <a:pt x="200" y="429"/>
                </a:lnTo>
                <a:lnTo>
                  <a:pt x="143" y="438"/>
                </a:lnTo>
                <a:lnTo>
                  <a:pt x="134" y="375"/>
                </a:lnTo>
                <a:lnTo>
                  <a:pt x="69" y="326"/>
                </a:lnTo>
                <a:lnTo>
                  <a:pt x="78" y="277"/>
                </a:lnTo>
                <a:lnTo>
                  <a:pt x="85" y="238"/>
                </a:lnTo>
                <a:lnTo>
                  <a:pt x="0" y="113"/>
                </a:lnTo>
                <a:lnTo>
                  <a:pt x="11"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9" name="Freeform 210"/>
          <p:cNvSpPr>
            <a:spLocks/>
          </p:cNvSpPr>
          <p:nvPr/>
        </p:nvSpPr>
        <p:spPr bwMode="auto">
          <a:xfrm>
            <a:off x="4114709" y="2217211"/>
            <a:ext cx="957263" cy="827088"/>
          </a:xfrm>
          <a:custGeom>
            <a:avLst/>
            <a:gdLst/>
            <a:ahLst/>
            <a:cxnLst>
              <a:cxn ang="0">
                <a:pos x="45" y="0"/>
              </a:cxn>
              <a:cxn ang="0">
                <a:pos x="28" y="149"/>
              </a:cxn>
              <a:cxn ang="0">
                <a:pos x="0" y="365"/>
              </a:cxn>
              <a:cxn ang="0">
                <a:pos x="135" y="378"/>
              </a:cxn>
              <a:cxn ang="0">
                <a:pos x="450" y="403"/>
              </a:cxn>
              <a:cxn ang="0">
                <a:pos x="466" y="41"/>
              </a:cxn>
              <a:cxn ang="0">
                <a:pos x="45" y="0"/>
              </a:cxn>
            </a:cxnLst>
            <a:rect l="0" t="0" r="r" b="b"/>
            <a:pathLst>
              <a:path w="466" h="403">
                <a:moveTo>
                  <a:pt x="45" y="0"/>
                </a:moveTo>
                <a:lnTo>
                  <a:pt x="28" y="149"/>
                </a:lnTo>
                <a:lnTo>
                  <a:pt x="0" y="365"/>
                </a:lnTo>
                <a:lnTo>
                  <a:pt x="135" y="378"/>
                </a:lnTo>
                <a:lnTo>
                  <a:pt x="450" y="403"/>
                </a:lnTo>
                <a:lnTo>
                  <a:pt x="466" y="41"/>
                </a:lnTo>
                <a:lnTo>
                  <a:pt x="45"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0" name="Freeform 211"/>
          <p:cNvSpPr>
            <a:spLocks/>
          </p:cNvSpPr>
          <p:nvPr/>
        </p:nvSpPr>
        <p:spPr bwMode="auto">
          <a:xfrm>
            <a:off x="4311556" y="2988736"/>
            <a:ext cx="1000125" cy="785813"/>
          </a:xfrm>
          <a:custGeom>
            <a:avLst/>
            <a:gdLst>
              <a:gd name="T0" fmla="*/ 2147483647 w 486"/>
              <a:gd name="T1" fmla="*/ 0 h 382"/>
              <a:gd name="T2" fmla="*/ 2147483647 w 486"/>
              <a:gd name="T3" fmla="*/ 2147483647 h 382"/>
              <a:gd name="T4" fmla="*/ 0 w 486"/>
              <a:gd name="T5" fmla="*/ 2147483647 h 382"/>
              <a:gd name="T6" fmla="*/ 2147483647 w 486"/>
              <a:gd name="T7" fmla="*/ 2147483647 h 382"/>
              <a:gd name="T8" fmla="*/ 2147483647 w 486"/>
              <a:gd name="T9" fmla="*/ 2147483647 h 382"/>
              <a:gd name="T10" fmla="*/ 2147483647 w 486"/>
              <a:gd name="T11" fmla="*/ 2147483647 h 382"/>
              <a:gd name="T12" fmla="*/ 2147483647 w 486"/>
              <a:gd name="T13" fmla="*/ 2147483647 h 382"/>
              <a:gd name="T14" fmla="*/ 2147483647 w 486"/>
              <a:gd name="T15" fmla="*/ 2147483647 h 382"/>
              <a:gd name="T16" fmla="*/ 2147483647 w 486"/>
              <a:gd name="T17" fmla="*/ 0 h 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6"/>
              <a:gd name="T28" fmla="*/ 0 h 382"/>
              <a:gd name="T29" fmla="*/ 486 w 486"/>
              <a:gd name="T30" fmla="*/ 382 h 3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6" h="382">
                <a:moveTo>
                  <a:pt x="41" y="0"/>
                </a:moveTo>
                <a:lnTo>
                  <a:pt x="16" y="230"/>
                </a:lnTo>
                <a:lnTo>
                  <a:pt x="0" y="362"/>
                </a:lnTo>
                <a:lnTo>
                  <a:pt x="244" y="375"/>
                </a:lnTo>
                <a:lnTo>
                  <a:pt x="475" y="382"/>
                </a:lnTo>
                <a:lnTo>
                  <a:pt x="482" y="203"/>
                </a:lnTo>
                <a:lnTo>
                  <a:pt x="486" y="29"/>
                </a:lnTo>
                <a:lnTo>
                  <a:pt x="353" y="26"/>
                </a:lnTo>
                <a:lnTo>
                  <a:pt x="41"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1" name="Freeform 212"/>
          <p:cNvSpPr>
            <a:spLocks/>
          </p:cNvSpPr>
          <p:nvPr/>
        </p:nvSpPr>
        <p:spPr bwMode="auto">
          <a:xfrm>
            <a:off x="5076731" y="1548876"/>
            <a:ext cx="939800" cy="579437"/>
          </a:xfrm>
          <a:custGeom>
            <a:avLst/>
            <a:gdLst/>
            <a:ahLst/>
            <a:cxnLst>
              <a:cxn ang="0">
                <a:pos x="1" y="0"/>
              </a:cxn>
              <a:cxn ang="0">
                <a:pos x="384" y="9"/>
              </a:cxn>
              <a:cxn ang="0">
                <a:pos x="412" y="91"/>
              </a:cxn>
              <a:cxn ang="0">
                <a:pos x="438" y="155"/>
              </a:cxn>
              <a:cxn ang="0">
                <a:pos x="457" y="258"/>
              </a:cxn>
              <a:cxn ang="0">
                <a:pos x="446" y="281"/>
              </a:cxn>
              <a:cxn ang="0">
                <a:pos x="304" y="278"/>
              </a:cxn>
              <a:cxn ang="0">
                <a:pos x="0" y="273"/>
              </a:cxn>
              <a:cxn ang="0">
                <a:pos x="1" y="0"/>
              </a:cxn>
            </a:cxnLst>
            <a:rect l="0" t="0" r="r" b="b"/>
            <a:pathLst>
              <a:path w="457" h="281">
                <a:moveTo>
                  <a:pt x="1" y="0"/>
                </a:moveTo>
                <a:lnTo>
                  <a:pt x="384" y="9"/>
                </a:lnTo>
                <a:lnTo>
                  <a:pt x="412" y="91"/>
                </a:lnTo>
                <a:lnTo>
                  <a:pt x="438" y="155"/>
                </a:lnTo>
                <a:lnTo>
                  <a:pt x="457" y="258"/>
                </a:lnTo>
                <a:lnTo>
                  <a:pt x="446" y="281"/>
                </a:lnTo>
                <a:lnTo>
                  <a:pt x="304" y="278"/>
                </a:lnTo>
                <a:lnTo>
                  <a:pt x="0" y="273"/>
                </a:lnTo>
                <a:lnTo>
                  <a:pt x="1" y="0"/>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 name="Freeform 213"/>
          <p:cNvSpPr>
            <a:spLocks/>
          </p:cNvSpPr>
          <p:nvPr/>
        </p:nvSpPr>
        <p:spPr bwMode="auto">
          <a:xfrm>
            <a:off x="5051334" y="2109265"/>
            <a:ext cx="987425" cy="681039"/>
          </a:xfrm>
          <a:custGeom>
            <a:avLst/>
            <a:gdLst/>
            <a:ahLst/>
            <a:cxnLst>
              <a:cxn ang="0">
                <a:pos x="8" y="0"/>
              </a:cxn>
              <a:cxn ang="0">
                <a:pos x="7" y="128"/>
              </a:cxn>
              <a:cxn ang="0">
                <a:pos x="0" y="278"/>
              </a:cxn>
              <a:cxn ang="0">
                <a:pos x="348" y="283"/>
              </a:cxn>
              <a:cxn ang="0">
                <a:pos x="385" y="304"/>
              </a:cxn>
              <a:cxn ang="0">
                <a:pos x="410" y="277"/>
              </a:cxn>
              <a:cxn ang="0">
                <a:pos x="480" y="331"/>
              </a:cxn>
              <a:cxn ang="0">
                <a:pos x="470" y="274"/>
              </a:cxn>
              <a:cxn ang="0">
                <a:pos x="476" y="229"/>
              </a:cxn>
              <a:cxn ang="0">
                <a:pos x="480" y="80"/>
              </a:cxn>
              <a:cxn ang="0">
                <a:pos x="449" y="48"/>
              </a:cxn>
              <a:cxn ang="0">
                <a:pos x="462" y="7"/>
              </a:cxn>
              <a:cxn ang="0">
                <a:pos x="233" y="4"/>
              </a:cxn>
              <a:cxn ang="0">
                <a:pos x="8" y="0"/>
              </a:cxn>
            </a:cxnLst>
            <a:rect l="0" t="0" r="r" b="b"/>
            <a:pathLst>
              <a:path w="480" h="331">
                <a:moveTo>
                  <a:pt x="8" y="0"/>
                </a:moveTo>
                <a:lnTo>
                  <a:pt x="7" y="128"/>
                </a:lnTo>
                <a:lnTo>
                  <a:pt x="0" y="278"/>
                </a:lnTo>
                <a:lnTo>
                  <a:pt x="348" y="283"/>
                </a:lnTo>
                <a:lnTo>
                  <a:pt x="385" y="304"/>
                </a:lnTo>
                <a:lnTo>
                  <a:pt x="410" y="277"/>
                </a:lnTo>
                <a:lnTo>
                  <a:pt x="480" y="331"/>
                </a:lnTo>
                <a:lnTo>
                  <a:pt x="470" y="274"/>
                </a:lnTo>
                <a:lnTo>
                  <a:pt x="476" y="229"/>
                </a:lnTo>
                <a:lnTo>
                  <a:pt x="480" y="80"/>
                </a:lnTo>
                <a:lnTo>
                  <a:pt x="449" y="48"/>
                </a:lnTo>
                <a:lnTo>
                  <a:pt x="462" y="7"/>
                </a:lnTo>
                <a:lnTo>
                  <a:pt x="233" y="4"/>
                </a:lnTo>
                <a:lnTo>
                  <a:pt x="8"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3" name="Freeform 214"/>
          <p:cNvSpPr>
            <a:spLocks/>
          </p:cNvSpPr>
          <p:nvPr/>
        </p:nvSpPr>
        <p:spPr bwMode="auto">
          <a:xfrm>
            <a:off x="4589370" y="3882501"/>
            <a:ext cx="1951039" cy="1906587"/>
          </a:xfrm>
          <a:custGeom>
            <a:avLst/>
            <a:gdLst>
              <a:gd name="T0" fmla="*/ 2147483647 w 949"/>
              <a:gd name="T1" fmla="*/ 0 h 927"/>
              <a:gd name="T2" fmla="*/ 2147483647 w 949"/>
              <a:gd name="T3" fmla="*/ 2147483647 h 927"/>
              <a:gd name="T4" fmla="*/ 2147483647 w 949"/>
              <a:gd name="T5" fmla="*/ 2147483647 h 927"/>
              <a:gd name="T6" fmla="*/ 2147483647 w 949"/>
              <a:gd name="T7" fmla="*/ 2147483647 h 927"/>
              <a:gd name="T8" fmla="*/ 2147483647 w 949"/>
              <a:gd name="T9" fmla="*/ 2147483647 h 927"/>
              <a:gd name="T10" fmla="*/ 2147483647 w 949"/>
              <a:gd name="T11" fmla="*/ 2147483647 h 927"/>
              <a:gd name="T12" fmla="*/ 2147483647 w 949"/>
              <a:gd name="T13" fmla="*/ 2147483647 h 927"/>
              <a:gd name="T14" fmla="*/ 2147483647 w 949"/>
              <a:gd name="T15" fmla="*/ 2147483647 h 927"/>
              <a:gd name="T16" fmla="*/ 2147483647 w 949"/>
              <a:gd name="T17" fmla="*/ 2147483647 h 927"/>
              <a:gd name="T18" fmla="*/ 2147483647 w 949"/>
              <a:gd name="T19" fmla="*/ 2147483647 h 927"/>
              <a:gd name="T20" fmla="*/ 2147483647 w 949"/>
              <a:gd name="T21" fmla="*/ 2147483647 h 927"/>
              <a:gd name="T22" fmla="*/ 2147483647 w 949"/>
              <a:gd name="T23" fmla="*/ 2147483647 h 927"/>
              <a:gd name="T24" fmla="*/ 2147483647 w 949"/>
              <a:gd name="T25" fmla="*/ 2147483647 h 927"/>
              <a:gd name="T26" fmla="*/ 2147483647 w 949"/>
              <a:gd name="T27" fmla="*/ 2147483647 h 927"/>
              <a:gd name="T28" fmla="*/ 2147483647 w 949"/>
              <a:gd name="T29" fmla="*/ 2147483647 h 927"/>
              <a:gd name="T30" fmla="*/ 2147483647 w 949"/>
              <a:gd name="T31" fmla="*/ 2147483647 h 927"/>
              <a:gd name="T32" fmla="*/ 2147483647 w 949"/>
              <a:gd name="T33" fmla="*/ 2147483647 h 927"/>
              <a:gd name="T34" fmla="*/ 2147483647 w 949"/>
              <a:gd name="T35" fmla="*/ 2147483647 h 927"/>
              <a:gd name="T36" fmla="*/ 2147483647 w 949"/>
              <a:gd name="T37" fmla="*/ 2147483647 h 927"/>
              <a:gd name="T38" fmla="*/ 2147483647 w 949"/>
              <a:gd name="T39" fmla="*/ 2147483647 h 927"/>
              <a:gd name="T40" fmla="*/ 2147483647 w 949"/>
              <a:gd name="T41" fmla="*/ 2147483647 h 927"/>
              <a:gd name="T42" fmla="*/ 2147483647 w 949"/>
              <a:gd name="T43" fmla="*/ 2147483647 h 927"/>
              <a:gd name="T44" fmla="*/ 2147483647 w 949"/>
              <a:gd name="T45" fmla="*/ 2147483647 h 927"/>
              <a:gd name="T46" fmla="*/ 2147483647 w 949"/>
              <a:gd name="T47" fmla="*/ 2147483647 h 927"/>
              <a:gd name="T48" fmla="*/ 2147483647 w 949"/>
              <a:gd name="T49" fmla="*/ 2147483647 h 927"/>
              <a:gd name="T50" fmla="*/ 2147483647 w 949"/>
              <a:gd name="T51" fmla="*/ 2147483647 h 927"/>
              <a:gd name="T52" fmla="*/ 2147483647 w 949"/>
              <a:gd name="T53" fmla="*/ 2147483647 h 927"/>
              <a:gd name="T54" fmla="*/ 2147483647 w 949"/>
              <a:gd name="T55" fmla="*/ 2147483647 h 927"/>
              <a:gd name="T56" fmla="*/ 2147483647 w 949"/>
              <a:gd name="T57" fmla="*/ 2147483647 h 927"/>
              <a:gd name="T58" fmla="*/ 2147483647 w 949"/>
              <a:gd name="T59" fmla="*/ 2147483647 h 927"/>
              <a:gd name="T60" fmla="*/ 2147483647 w 949"/>
              <a:gd name="T61" fmla="*/ 2147483647 h 927"/>
              <a:gd name="T62" fmla="*/ 2147483647 w 949"/>
              <a:gd name="T63" fmla="*/ 2147483647 h 927"/>
              <a:gd name="T64" fmla="*/ 2147483647 w 949"/>
              <a:gd name="T65" fmla="*/ 2147483647 h 927"/>
              <a:gd name="T66" fmla="*/ 2147483647 w 949"/>
              <a:gd name="T67" fmla="*/ 2147483647 h 927"/>
              <a:gd name="T68" fmla="*/ 2147483647 w 949"/>
              <a:gd name="T69" fmla="*/ 2147483647 h 927"/>
              <a:gd name="T70" fmla="*/ 2147483647 w 949"/>
              <a:gd name="T71" fmla="*/ 2147483647 h 927"/>
              <a:gd name="T72" fmla="*/ 2147483647 w 949"/>
              <a:gd name="T73" fmla="*/ 2147483647 h 927"/>
              <a:gd name="T74" fmla="*/ 2147483647 w 949"/>
              <a:gd name="T75" fmla="*/ 2147483647 h 927"/>
              <a:gd name="T76" fmla="*/ 2147483647 w 949"/>
              <a:gd name="T77" fmla="*/ 2147483647 h 927"/>
              <a:gd name="T78" fmla="*/ 2147483647 w 949"/>
              <a:gd name="T79" fmla="*/ 2147483647 h 927"/>
              <a:gd name="T80" fmla="*/ 2147483647 w 949"/>
              <a:gd name="T81" fmla="*/ 2147483647 h 927"/>
              <a:gd name="T82" fmla="*/ 2147483647 w 949"/>
              <a:gd name="T83" fmla="*/ 2147483647 h 927"/>
              <a:gd name="T84" fmla="*/ 2147483647 w 949"/>
              <a:gd name="T85" fmla="*/ 2147483647 h 927"/>
              <a:gd name="T86" fmla="*/ 2147483647 w 949"/>
              <a:gd name="T87" fmla="*/ 2147483647 h 927"/>
              <a:gd name="T88" fmla="*/ 2147483647 w 949"/>
              <a:gd name="T89" fmla="*/ 2147483647 h 927"/>
              <a:gd name="T90" fmla="*/ 2147483647 w 949"/>
              <a:gd name="T91" fmla="*/ 2147483647 h 927"/>
              <a:gd name="T92" fmla="*/ 0 w 949"/>
              <a:gd name="T93" fmla="*/ 2147483647 h 927"/>
              <a:gd name="T94" fmla="*/ 0 w 949"/>
              <a:gd name="T95" fmla="*/ 2147483647 h 927"/>
              <a:gd name="T96" fmla="*/ 2147483647 w 949"/>
              <a:gd name="T97" fmla="*/ 2147483647 h 927"/>
              <a:gd name="T98" fmla="*/ 2147483647 w 949"/>
              <a:gd name="T99" fmla="*/ 2147483647 h 927"/>
              <a:gd name="T100" fmla="*/ 2147483647 w 949"/>
              <a:gd name="T101" fmla="*/ 0 h 9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49"/>
              <a:gd name="T154" fmla="*/ 0 h 927"/>
              <a:gd name="T155" fmla="*/ 949 w 949"/>
              <a:gd name="T156" fmla="*/ 927 h 9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49" h="927">
                <a:moveTo>
                  <a:pt x="276" y="0"/>
                </a:moveTo>
                <a:lnTo>
                  <a:pt x="485" y="8"/>
                </a:lnTo>
                <a:lnTo>
                  <a:pt x="485" y="176"/>
                </a:lnTo>
                <a:lnTo>
                  <a:pt x="592" y="223"/>
                </a:lnTo>
                <a:lnTo>
                  <a:pt x="621" y="208"/>
                </a:lnTo>
                <a:lnTo>
                  <a:pt x="691" y="243"/>
                </a:lnTo>
                <a:lnTo>
                  <a:pt x="734" y="241"/>
                </a:lnTo>
                <a:lnTo>
                  <a:pt x="814" y="205"/>
                </a:lnTo>
                <a:lnTo>
                  <a:pt x="861" y="239"/>
                </a:lnTo>
                <a:lnTo>
                  <a:pt x="902" y="249"/>
                </a:lnTo>
                <a:lnTo>
                  <a:pt x="902" y="386"/>
                </a:lnTo>
                <a:lnTo>
                  <a:pt x="949" y="471"/>
                </a:lnTo>
                <a:lnTo>
                  <a:pt x="937" y="587"/>
                </a:lnTo>
                <a:lnTo>
                  <a:pt x="886" y="635"/>
                </a:lnTo>
                <a:lnTo>
                  <a:pt x="875" y="591"/>
                </a:lnTo>
                <a:lnTo>
                  <a:pt x="861" y="611"/>
                </a:lnTo>
                <a:lnTo>
                  <a:pt x="871" y="638"/>
                </a:lnTo>
                <a:lnTo>
                  <a:pt x="780" y="709"/>
                </a:lnTo>
                <a:lnTo>
                  <a:pt x="757" y="712"/>
                </a:lnTo>
                <a:lnTo>
                  <a:pt x="710" y="747"/>
                </a:lnTo>
                <a:lnTo>
                  <a:pt x="710" y="766"/>
                </a:lnTo>
                <a:lnTo>
                  <a:pt x="695" y="770"/>
                </a:lnTo>
                <a:lnTo>
                  <a:pt x="706" y="794"/>
                </a:lnTo>
                <a:lnTo>
                  <a:pt x="681" y="828"/>
                </a:lnTo>
                <a:lnTo>
                  <a:pt x="695" y="878"/>
                </a:lnTo>
                <a:lnTo>
                  <a:pt x="710" y="896"/>
                </a:lnTo>
                <a:lnTo>
                  <a:pt x="706" y="927"/>
                </a:lnTo>
                <a:lnTo>
                  <a:pt x="670" y="927"/>
                </a:lnTo>
                <a:lnTo>
                  <a:pt x="636" y="912"/>
                </a:lnTo>
                <a:lnTo>
                  <a:pt x="613" y="916"/>
                </a:lnTo>
                <a:lnTo>
                  <a:pt x="540" y="889"/>
                </a:lnTo>
                <a:lnTo>
                  <a:pt x="507" y="783"/>
                </a:lnTo>
                <a:lnTo>
                  <a:pt x="456" y="732"/>
                </a:lnTo>
                <a:lnTo>
                  <a:pt x="411" y="638"/>
                </a:lnTo>
                <a:lnTo>
                  <a:pt x="389" y="630"/>
                </a:lnTo>
                <a:lnTo>
                  <a:pt x="366" y="606"/>
                </a:lnTo>
                <a:lnTo>
                  <a:pt x="342" y="606"/>
                </a:lnTo>
                <a:lnTo>
                  <a:pt x="306" y="598"/>
                </a:lnTo>
                <a:lnTo>
                  <a:pt x="280" y="606"/>
                </a:lnTo>
                <a:lnTo>
                  <a:pt x="260" y="652"/>
                </a:lnTo>
                <a:lnTo>
                  <a:pt x="233" y="660"/>
                </a:lnTo>
                <a:lnTo>
                  <a:pt x="172" y="624"/>
                </a:lnTo>
                <a:lnTo>
                  <a:pt x="137" y="581"/>
                </a:lnTo>
                <a:lnTo>
                  <a:pt x="131" y="526"/>
                </a:lnTo>
                <a:lnTo>
                  <a:pt x="105" y="491"/>
                </a:lnTo>
                <a:lnTo>
                  <a:pt x="45" y="440"/>
                </a:lnTo>
                <a:lnTo>
                  <a:pt x="0" y="387"/>
                </a:lnTo>
                <a:lnTo>
                  <a:pt x="0" y="365"/>
                </a:lnTo>
                <a:lnTo>
                  <a:pt x="145" y="366"/>
                </a:lnTo>
                <a:lnTo>
                  <a:pt x="260" y="377"/>
                </a:lnTo>
                <a:lnTo>
                  <a:pt x="276" y="0"/>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4" name="Freeform 215"/>
          <p:cNvSpPr>
            <a:spLocks/>
          </p:cNvSpPr>
          <p:nvPr/>
        </p:nvSpPr>
        <p:spPr bwMode="auto">
          <a:xfrm>
            <a:off x="5043395" y="2677587"/>
            <a:ext cx="1174751" cy="560388"/>
          </a:xfrm>
          <a:custGeom>
            <a:avLst/>
            <a:gdLst>
              <a:gd name="T0" fmla="*/ 2147483647 w 571"/>
              <a:gd name="T1" fmla="*/ 0 h 273"/>
              <a:gd name="T2" fmla="*/ 0 w 571"/>
              <a:gd name="T3" fmla="*/ 2147483647 h 273"/>
              <a:gd name="T4" fmla="*/ 2147483647 w 571"/>
              <a:gd name="T5" fmla="*/ 2147483647 h 273"/>
              <a:gd name="T6" fmla="*/ 2147483647 w 571"/>
              <a:gd name="T7" fmla="*/ 2147483647 h 273"/>
              <a:gd name="T8" fmla="*/ 2147483647 w 571"/>
              <a:gd name="T9" fmla="*/ 2147483647 h 273"/>
              <a:gd name="T10" fmla="*/ 2147483647 w 571"/>
              <a:gd name="T11" fmla="*/ 2147483647 h 273"/>
              <a:gd name="T12" fmla="*/ 2147483647 w 571"/>
              <a:gd name="T13" fmla="*/ 2147483647 h 273"/>
              <a:gd name="T14" fmla="*/ 2147483647 w 571"/>
              <a:gd name="T15" fmla="*/ 2147483647 h 273"/>
              <a:gd name="T16" fmla="*/ 2147483647 w 571"/>
              <a:gd name="T17" fmla="*/ 2147483647 h 273"/>
              <a:gd name="T18" fmla="*/ 2147483647 w 571"/>
              <a:gd name="T19" fmla="*/ 2147483647 h 273"/>
              <a:gd name="T20" fmla="*/ 2147483647 w 571"/>
              <a:gd name="T21" fmla="*/ 2147483647 h 273"/>
              <a:gd name="T22" fmla="*/ 2147483647 w 571"/>
              <a:gd name="T23" fmla="*/ 2147483647 h 273"/>
              <a:gd name="T24" fmla="*/ 2147483647 w 571"/>
              <a:gd name="T25" fmla="*/ 2147483647 h 273"/>
              <a:gd name="T26" fmla="*/ 2147483647 w 571"/>
              <a:gd name="T27" fmla="*/ 2147483647 h 273"/>
              <a:gd name="T28" fmla="*/ 2147483647 w 571"/>
              <a:gd name="T29" fmla="*/ 0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1"/>
              <a:gd name="T46" fmla="*/ 0 h 273"/>
              <a:gd name="T47" fmla="*/ 571 w 57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1" h="273">
                <a:moveTo>
                  <a:pt x="6" y="0"/>
                </a:moveTo>
                <a:lnTo>
                  <a:pt x="0" y="180"/>
                </a:lnTo>
                <a:lnTo>
                  <a:pt x="129" y="184"/>
                </a:lnTo>
                <a:lnTo>
                  <a:pt x="127" y="273"/>
                </a:lnTo>
                <a:lnTo>
                  <a:pt x="302" y="270"/>
                </a:lnTo>
                <a:lnTo>
                  <a:pt x="458" y="267"/>
                </a:lnTo>
                <a:lnTo>
                  <a:pt x="571" y="270"/>
                </a:lnTo>
                <a:lnTo>
                  <a:pt x="536" y="193"/>
                </a:lnTo>
                <a:lnTo>
                  <a:pt x="511" y="122"/>
                </a:lnTo>
                <a:lnTo>
                  <a:pt x="485" y="49"/>
                </a:lnTo>
                <a:lnTo>
                  <a:pt x="420" y="3"/>
                </a:lnTo>
                <a:lnTo>
                  <a:pt x="391" y="29"/>
                </a:lnTo>
                <a:lnTo>
                  <a:pt x="355" y="9"/>
                </a:lnTo>
                <a:lnTo>
                  <a:pt x="199" y="4"/>
                </a:lnTo>
                <a:lnTo>
                  <a:pt x="6"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 name="Freeform 216"/>
          <p:cNvSpPr>
            <a:spLocks/>
          </p:cNvSpPr>
          <p:nvPr/>
        </p:nvSpPr>
        <p:spPr bwMode="auto">
          <a:xfrm>
            <a:off x="5294217" y="3223687"/>
            <a:ext cx="1035051" cy="558800"/>
          </a:xfrm>
          <a:custGeom>
            <a:avLst/>
            <a:gdLst>
              <a:gd name="T0" fmla="*/ 2147483647 w 503"/>
              <a:gd name="T1" fmla="*/ 2147483647 h 272"/>
              <a:gd name="T2" fmla="*/ 2147483647 w 503"/>
              <a:gd name="T3" fmla="*/ 2147483647 h 272"/>
              <a:gd name="T4" fmla="*/ 0 w 503"/>
              <a:gd name="T5" fmla="*/ 2147483647 h 272"/>
              <a:gd name="T6" fmla="*/ 2147483647 w 503"/>
              <a:gd name="T7" fmla="*/ 2147483647 h 272"/>
              <a:gd name="T8" fmla="*/ 2147483647 w 503"/>
              <a:gd name="T9" fmla="*/ 2147483647 h 272"/>
              <a:gd name="T10" fmla="*/ 2147483647 w 503"/>
              <a:gd name="T11" fmla="*/ 2147483647 h 272"/>
              <a:gd name="T12" fmla="*/ 2147483647 w 503"/>
              <a:gd name="T13" fmla="*/ 2147483647 h 272"/>
              <a:gd name="T14" fmla="*/ 2147483647 w 503"/>
              <a:gd name="T15" fmla="*/ 2147483647 h 272"/>
              <a:gd name="T16" fmla="*/ 2147483647 w 503"/>
              <a:gd name="T17" fmla="*/ 0 h 272"/>
              <a:gd name="T18" fmla="*/ 2147483647 w 503"/>
              <a:gd name="T19" fmla="*/ 2147483647 h 272"/>
              <a:gd name="T20" fmla="*/ 2147483647 w 503"/>
              <a:gd name="T21" fmla="*/ 2147483647 h 2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3"/>
              <a:gd name="T34" fmla="*/ 0 h 272"/>
              <a:gd name="T35" fmla="*/ 503 w 503"/>
              <a:gd name="T36" fmla="*/ 272 h 2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3" h="272">
                <a:moveTo>
                  <a:pt x="5" y="4"/>
                </a:moveTo>
                <a:lnTo>
                  <a:pt x="4" y="160"/>
                </a:lnTo>
                <a:lnTo>
                  <a:pt x="0" y="270"/>
                </a:lnTo>
                <a:lnTo>
                  <a:pt x="503" y="272"/>
                </a:lnTo>
                <a:lnTo>
                  <a:pt x="493" y="131"/>
                </a:lnTo>
                <a:lnTo>
                  <a:pt x="493" y="78"/>
                </a:lnTo>
                <a:lnTo>
                  <a:pt x="453" y="45"/>
                </a:lnTo>
                <a:lnTo>
                  <a:pt x="465" y="16"/>
                </a:lnTo>
                <a:lnTo>
                  <a:pt x="446" y="0"/>
                </a:lnTo>
                <a:lnTo>
                  <a:pt x="219" y="4"/>
                </a:lnTo>
                <a:lnTo>
                  <a:pt x="5" y="4"/>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6" name="Freeform 217"/>
          <p:cNvSpPr>
            <a:spLocks/>
          </p:cNvSpPr>
          <p:nvPr/>
        </p:nvSpPr>
        <p:spPr bwMode="auto">
          <a:xfrm>
            <a:off x="5156107" y="3765028"/>
            <a:ext cx="1206500" cy="617537"/>
          </a:xfrm>
          <a:custGeom>
            <a:avLst/>
            <a:gdLst>
              <a:gd name="T0" fmla="*/ 2147483647 w 586"/>
              <a:gd name="T1" fmla="*/ 0 h 300"/>
              <a:gd name="T2" fmla="*/ 0 w 586"/>
              <a:gd name="T3" fmla="*/ 2147483647 h 300"/>
              <a:gd name="T4" fmla="*/ 2147483647 w 586"/>
              <a:gd name="T5" fmla="*/ 2147483647 h 300"/>
              <a:gd name="T6" fmla="*/ 2147483647 w 586"/>
              <a:gd name="T7" fmla="*/ 2147483647 h 300"/>
              <a:gd name="T8" fmla="*/ 2147483647 w 586"/>
              <a:gd name="T9" fmla="*/ 2147483647 h 300"/>
              <a:gd name="T10" fmla="*/ 2147483647 w 586"/>
              <a:gd name="T11" fmla="*/ 2147483647 h 300"/>
              <a:gd name="T12" fmla="*/ 2147483647 w 586"/>
              <a:gd name="T13" fmla="*/ 2147483647 h 300"/>
              <a:gd name="T14" fmla="*/ 2147483647 w 586"/>
              <a:gd name="T15" fmla="*/ 2147483647 h 300"/>
              <a:gd name="T16" fmla="*/ 2147483647 w 586"/>
              <a:gd name="T17" fmla="*/ 2147483647 h 300"/>
              <a:gd name="T18" fmla="*/ 2147483647 w 586"/>
              <a:gd name="T19" fmla="*/ 2147483647 h 300"/>
              <a:gd name="T20" fmla="*/ 2147483647 w 586"/>
              <a:gd name="T21" fmla="*/ 2147483647 h 300"/>
              <a:gd name="T22" fmla="*/ 2147483647 w 586"/>
              <a:gd name="T23" fmla="*/ 2147483647 h 300"/>
              <a:gd name="T24" fmla="*/ 2147483647 w 586"/>
              <a:gd name="T25" fmla="*/ 0 h 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6"/>
              <a:gd name="T40" fmla="*/ 0 h 300"/>
              <a:gd name="T41" fmla="*/ 586 w 586"/>
              <a:gd name="T42" fmla="*/ 300 h 3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6" h="300">
                <a:moveTo>
                  <a:pt x="4" y="0"/>
                </a:moveTo>
                <a:lnTo>
                  <a:pt x="0" y="55"/>
                </a:lnTo>
                <a:lnTo>
                  <a:pt x="207" y="61"/>
                </a:lnTo>
                <a:lnTo>
                  <a:pt x="209" y="232"/>
                </a:lnTo>
                <a:lnTo>
                  <a:pt x="316" y="278"/>
                </a:lnTo>
                <a:lnTo>
                  <a:pt x="345" y="261"/>
                </a:lnTo>
                <a:lnTo>
                  <a:pt x="413" y="300"/>
                </a:lnTo>
                <a:lnTo>
                  <a:pt x="456" y="298"/>
                </a:lnTo>
                <a:lnTo>
                  <a:pt x="537" y="261"/>
                </a:lnTo>
                <a:lnTo>
                  <a:pt x="586" y="297"/>
                </a:lnTo>
                <a:lnTo>
                  <a:pt x="586" y="113"/>
                </a:lnTo>
                <a:lnTo>
                  <a:pt x="570" y="6"/>
                </a:lnTo>
                <a:lnTo>
                  <a:pt x="4"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8" name="Freeform 219"/>
          <p:cNvSpPr>
            <a:spLocks/>
          </p:cNvSpPr>
          <p:nvPr/>
        </p:nvSpPr>
        <p:spPr bwMode="auto">
          <a:xfrm>
            <a:off x="6435634" y="4442887"/>
            <a:ext cx="827087" cy="698500"/>
          </a:xfrm>
          <a:custGeom>
            <a:avLst/>
            <a:gdLst>
              <a:gd name="T0" fmla="*/ 0 w 402"/>
              <a:gd name="T1" fmla="*/ 2147483647 h 339"/>
              <a:gd name="T2" fmla="*/ 2147483647 w 402"/>
              <a:gd name="T3" fmla="*/ 0 h 339"/>
              <a:gd name="T4" fmla="*/ 2147483647 w 402"/>
              <a:gd name="T5" fmla="*/ 2147483647 h 339"/>
              <a:gd name="T6" fmla="*/ 2147483647 w 402"/>
              <a:gd name="T7" fmla="*/ 2147483647 h 339"/>
              <a:gd name="T8" fmla="*/ 2147483647 w 402"/>
              <a:gd name="T9" fmla="*/ 2147483647 h 339"/>
              <a:gd name="T10" fmla="*/ 2147483647 w 402"/>
              <a:gd name="T11" fmla="*/ 2147483647 h 339"/>
              <a:gd name="T12" fmla="*/ 2147483647 w 402"/>
              <a:gd name="T13" fmla="*/ 2147483647 h 339"/>
              <a:gd name="T14" fmla="*/ 2147483647 w 402"/>
              <a:gd name="T15" fmla="*/ 2147483647 h 339"/>
              <a:gd name="T16" fmla="*/ 2147483647 w 402"/>
              <a:gd name="T17" fmla="*/ 2147483647 h 339"/>
              <a:gd name="T18" fmla="*/ 2147483647 w 402"/>
              <a:gd name="T19" fmla="*/ 2147483647 h 339"/>
              <a:gd name="T20" fmla="*/ 2147483647 w 402"/>
              <a:gd name="T21" fmla="*/ 2147483647 h 339"/>
              <a:gd name="T22" fmla="*/ 2147483647 w 402"/>
              <a:gd name="T23" fmla="*/ 2147483647 h 339"/>
              <a:gd name="T24" fmla="*/ 2147483647 w 402"/>
              <a:gd name="T25" fmla="*/ 2147483647 h 339"/>
              <a:gd name="T26" fmla="*/ 2147483647 w 402"/>
              <a:gd name="T27" fmla="*/ 2147483647 h 339"/>
              <a:gd name="T28" fmla="*/ 2147483647 w 402"/>
              <a:gd name="T29" fmla="*/ 2147483647 h 339"/>
              <a:gd name="T30" fmla="*/ 2147483647 w 402"/>
              <a:gd name="T31" fmla="*/ 2147483647 h 339"/>
              <a:gd name="T32" fmla="*/ 2147483647 w 402"/>
              <a:gd name="T33" fmla="*/ 2147483647 h 339"/>
              <a:gd name="T34" fmla="*/ 2147483647 w 402"/>
              <a:gd name="T35" fmla="*/ 2147483647 h 339"/>
              <a:gd name="T36" fmla="*/ 2147483647 w 402"/>
              <a:gd name="T37" fmla="*/ 2147483647 h 339"/>
              <a:gd name="T38" fmla="*/ 2147483647 w 402"/>
              <a:gd name="T39" fmla="*/ 2147483647 h 339"/>
              <a:gd name="T40" fmla="*/ 2147483647 w 402"/>
              <a:gd name="T41" fmla="*/ 2147483647 h 339"/>
              <a:gd name="T42" fmla="*/ 2147483647 w 402"/>
              <a:gd name="T43" fmla="*/ 2147483647 h 339"/>
              <a:gd name="T44" fmla="*/ 2147483647 w 402"/>
              <a:gd name="T45" fmla="*/ 2147483647 h 339"/>
              <a:gd name="T46" fmla="*/ 2147483647 w 402"/>
              <a:gd name="T47" fmla="*/ 2147483647 h 339"/>
              <a:gd name="T48" fmla="*/ 2147483647 w 402"/>
              <a:gd name="T49" fmla="*/ 2147483647 h 339"/>
              <a:gd name="T50" fmla="*/ 2147483647 w 402"/>
              <a:gd name="T51" fmla="*/ 2147483647 h 339"/>
              <a:gd name="T52" fmla="*/ 2147483647 w 402"/>
              <a:gd name="T53" fmla="*/ 2147483647 h 339"/>
              <a:gd name="T54" fmla="*/ 2147483647 w 402"/>
              <a:gd name="T55" fmla="*/ 2147483647 h 339"/>
              <a:gd name="T56" fmla="*/ 2147483647 w 402"/>
              <a:gd name="T57" fmla="*/ 2147483647 h 339"/>
              <a:gd name="T58" fmla="*/ 2147483647 w 402"/>
              <a:gd name="T59" fmla="*/ 2147483647 h 339"/>
              <a:gd name="T60" fmla="*/ 2147483647 w 402"/>
              <a:gd name="T61" fmla="*/ 2147483647 h 339"/>
              <a:gd name="T62" fmla="*/ 2147483647 w 402"/>
              <a:gd name="T63" fmla="*/ 2147483647 h 339"/>
              <a:gd name="T64" fmla="*/ 2147483647 w 402"/>
              <a:gd name="T65" fmla="*/ 2147483647 h 339"/>
              <a:gd name="T66" fmla="*/ 2147483647 w 402"/>
              <a:gd name="T67" fmla="*/ 2147483647 h 339"/>
              <a:gd name="T68" fmla="*/ 0 w 402"/>
              <a:gd name="T69" fmla="*/ 2147483647 h 3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2"/>
              <a:gd name="T106" fmla="*/ 0 h 339"/>
              <a:gd name="T107" fmla="*/ 402 w 402"/>
              <a:gd name="T108" fmla="*/ 339 h 3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2" h="339">
                <a:moveTo>
                  <a:pt x="0" y="7"/>
                </a:moveTo>
                <a:lnTo>
                  <a:pt x="201" y="0"/>
                </a:lnTo>
                <a:lnTo>
                  <a:pt x="237" y="70"/>
                </a:lnTo>
                <a:lnTo>
                  <a:pt x="206" y="152"/>
                </a:lnTo>
                <a:lnTo>
                  <a:pt x="196" y="189"/>
                </a:lnTo>
                <a:lnTo>
                  <a:pt x="331" y="173"/>
                </a:lnTo>
                <a:lnTo>
                  <a:pt x="340" y="229"/>
                </a:lnTo>
                <a:lnTo>
                  <a:pt x="299" y="224"/>
                </a:lnTo>
                <a:lnTo>
                  <a:pt x="282" y="246"/>
                </a:lnTo>
                <a:lnTo>
                  <a:pt x="301" y="262"/>
                </a:lnTo>
                <a:lnTo>
                  <a:pt x="339" y="243"/>
                </a:lnTo>
                <a:lnTo>
                  <a:pt x="340" y="270"/>
                </a:lnTo>
                <a:lnTo>
                  <a:pt x="362" y="247"/>
                </a:lnTo>
                <a:lnTo>
                  <a:pt x="376" y="247"/>
                </a:lnTo>
                <a:lnTo>
                  <a:pt x="360" y="294"/>
                </a:lnTo>
                <a:lnTo>
                  <a:pt x="392" y="300"/>
                </a:lnTo>
                <a:lnTo>
                  <a:pt x="402" y="325"/>
                </a:lnTo>
                <a:lnTo>
                  <a:pt x="388" y="332"/>
                </a:lnTo>
                <a:lnTo>
                  <a:pt x="366" y="318"/>
                </a:lnTo>
                <a:lnTo>
                  <a:pt x="328" y="306"/>
                </a:lnTo>
                <a:lnTo>
                  <a:pt x="336" y="335"/>
                </a:lnTo>
                <a:lnTo>
                  <a:pt x="316" y="339"/>
                </a:lnTo>
                <a:lnTo>
                  <a:pt x="300" y="312"/>
                </a:lnTo>
                <a:lnTo>
                  <a:pt x="291" y="328"/>
                </a:lnTo>
                <a:lnTo>
                  <a:pt x="231" y="328"/>
                </a:lnTo>
                <a:lnTo>
                  <a:pt x="231" y="312"/>
                </a:lnTo>
                <a:lnTo>
                  <a:pt x="209" y="294"/>
                </a:lnTo>
                <a:lnTo>
                  <a:pt x="165" y="290"/>
                </a:lnTo>
                <a:lnTo>
                  <a:pt x="202" y="312"/>
                </a:lnTo>
                <a:lnTo>
                  <a:pt x="151" y="324"/>
                </a:lnTo>
                <a:lnTo>
                  <a:pt x="70" y="308"/>
                </a:lnTo>
                <a:lnTo>
                  <a:pt x="38" y="312"/>
                </a:lnTo>
                <a:lnTo>
                  <a:pt x="50" y="198"/>
                </a:lnTo>
                <a:lnTo>
                  <a:pt x="1" y="108"/>
                </a:lnTo>
                <a:lnTo>
                  <a:pt x="0" y="7"/>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9" name="Freeform 220"/>
          <p:cNvSpPr>
            <a:spLocks/>
          </p:cNvSpPr>
          <p:nvPr/>
        </p:nvSpPr>
        <p:spPr bwMode="auto">
          <a:xfrm>
            <a:off x="5867309" y="1483789"/>
            <a:ext cx="922337" cy="1098551"/>
          </a:xfrm>
          <a:custGeom>
            <a:avLst/>
            <a:gdLst>
              <a:gd name="T0" fmla="*/ 0 w 448"/>
              <a:gd name="T1" fmla="*/ 2147483647 h 534"/>
              <a:gd name="T2" fmla="*/ 2147483647 w 448"/>
              <a:gd name="T3" fmla="*/ 2147483647 h 534"/>
              <a:gd name="T4" fmla="*/ 2147483647 w 448"/>
              <a:gd name="T5" fmla="*/ 0 h 534"/>
              <a:gd name="T6" fmla="*/ 2147483647 w 448"/>
              <a:gd name="T7" fmla="*/ 2147483647 h 534"/>
              <a:gd name="T8" fmla="*/ 2147483647 w 448"/>
              <a:gd name="T9" fmla="*/ 2147483647 h 534"/>
              <a:gd name="T10" fmla="*/ 2147483647 w 448"/>
              <a:gd name="T11" fmla="*/ 2147483647 h 534"/>
              <a:gd name="T12" fmla="*/ 2147483647 w 448"/>
              <a:gd name="T13" fmla="*/ 2147483647 h 534"/>
              <a:gd name="T14" fmla="*/ 2147483647 w 448"/>
              <a:gd name="T15" fmla="*/ 2147483647 h 534"/>
              <a:gd name="T16" fmla="*/ 2147483647 w 448"/>
              <a:gd name="T17" fmla="*/ 2147483647 h 534"/>
              <a:gd name="T18" fmla="*/ 2147483647 w 448"/>
              <a:gd name="T19" fmla="*/ 2147483647 h 534"/>
              <a:gd name="T20" fmla="*/ 2147483647 w 448"/>
              <a:gd name="T21" fmla="*/ 2147483647 h 534"/>
              <a:gd name="T22" fmla="*/ 2147483647 w 448"/>
              <a:gd name="T23" fmla="*/ 2147483647 h 534"/>
              <a:gd name="T24" fmla="*/ 2147483647 w 448"/>
              <a:gd name="T25" fmla="*/ 2147483647 h 534"/>
              <a:gd name="T26" fmla="*/ 2147483647 w 448"/>
              <a:gd name="T27" fmla="*/ 2147483647 h 534"/>
              <a:gd name="T28" fmla="*/ 2147483647 w 448"/>
              <a:gd name="T29" fmla="*/ 2147483647 h 534"/>
              <a:gd name="T30" fmla="*/ 2147483647 w 448"/>
              <a:gd name="T31" fmla="*/ 2147483647 h 534"/>
              <a:gd name="T32" fmla="*/ 2147483647 w 448"/>
              <a:gd name="T33" fmla="*/ 2147483647 h 534"/>
              <a:gd name="T34" fmla="*/ 2147483647 w 448"/>
              <a:gd name="T35" fmla="*/ 2147483647 h 534"/>
              <a:gd name="T36" fmla="*/ 2147483647 w 448"/>
              <a:gd name="T37" fmla="*/ 2147483647 h 534"/>
              <a:gd name="T38" fmla="*/ 2147483647 w 448"/>
              <a:gd name="T39" fmla="*/ 2147483647 h 534"/>
              <a:gd name="T40" fmla="*/ 2147483647 w 448"/>
              <a:gd name="T41" fmla="*/ 2147483647 h 534"/>
              <a:gd name="T42" fmla="*/ 2147483647 w 448"/>
              <a:gd name="T43" fmla="*/ 2147483647 h 534"/>
              <a:gd name="T44" fmla="*/ 2147483647 w 448"/>
              <a:gd name="T45" fmla="*/ 2147483647 h 534"/>
              <a:gd name="T46" fmla="*/ 2147483647 w 448"/>
              <a:gd name="T47" fmla="*/ 2147483647 h 534"/>
              <a:gd name="T48" fmla="*/ 2147483647 w 448"/>
              <a:gd name="T49" fmla="*/ 2147483647 h 534"/>
              <a:gd name="T50" fmla="*/ 2147483647 w 448"/>
              <a:gd name="T51" fmla="*/ 2147483647 h 534"/>
              <a:gd name="T52" fmla="*/ 2147483647 w 448"/>
              <a:gd name="T53" fmla="*/ 2147483647 h 534"/>
              <a:gd name="T54" fmla="*/ 2147483647 w 448"/>
              <a:gd name="T55" fmla="*/ 2147483647 h 534"/>
              <a:gd name="T56" fmla="*/ 2147483647 w 448"/>
              <a:gd name="T57" fmla="*/ 2147483647 h 534"/>
              <a:gd name="T58" fmla="*/ 2147483647 w 448"/>
              <a:gd name="T59" fmla="*/ 2147483647 h 534"/>
              <a:gd name="T60" fmla="*/ 0 w 448"/>
              <a:gd name="T61" fmla="*/ 2147483647 h 5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8"/>
              <a:gd name="T94" fmla="*/ 0 h 534"/>
              <a:gd name="T95" fmla="*/ 448 w 448"/>
              <a:gd name="T96" fmla="*/ 534 h 5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8" h="534">
                <a:moveTo>
                  <a:pt x="0" y="41"/>
                </a:moveTo>
                <a:lnTo>
                  <a:pt x="118" y="41"/>
                </a:lnTo>
                <a:lnTo>
                  <a:pt x="116" y="0"/>
                </a:lnTo>
                <a:lnTo>
                  <a:pt x="142" y="12"/>
                </a:lnTo>
                <a:lnTo>
                  <a:pt x="147" y="44"/>
                </a:lnTo>
                <a:lnTo>
                  <a:pt x="204" y="78"/>
                </a:lnTo>
                <a:lnTo>
                  <a:pt x="220" y="64"/>
                </a:lnTo>
                <a:lnTo>
                  <a:pt x="253" y="64"/>
                </a:lnTo>
                <a:lnTo>
                  <a:pt x="278" y="94"/>
                </a:lnTo>
                <a:lnTo>
                  <a:pt x="297" y="84"/>
                </a:lnTo>
                <a:lnTo>
                  <a:pt x="346" y="96"/>
                </a:lnTo>
                <a:lnTo>
                  <a:pt x="362" y="73"/>
                </a:lnTo>
                <a:lnTo>
                  <a:pt x="394" y="90"/>
                </a:lnTo>
                <a:lnTo>
                  <a:pt x="448" y="88"/>
                </a:lnTo>
                <a:lnTo>
                  <a:pt x="359" y="155"/>
                </a:lnTo>
                <a:lnTo>
                  <a:pt x="314" y="213"/>
                </a:lnTo>
                <a:lnTo>
                  <a:pt x="323" y="297"/>
                </a:lnTo>
                <a:lnTo>
                  <a:pt x="292" y="333"/>
                </a:lnTo>
                <a:lnTo>
                  <a:pt x="305" y="356"/>
                </a:lnTo>
                <a:lnTo>
                  <a:pt x="305" y="420"/>
                </a:lnTo>
                <a:lnTo>
                  <a:pt x="335" y="420"/>
                </a:lnTo>
                <a:lnTo>
                  <a:pt x="380" y="465"/>
                </a:lnTo>
                <a:lnTo>
                  <a:pt x="399" y="519"/>
                </a:lnTo>
                <a:lnTo>
                  <a:pt x="82" y="534"/>
                </a:lnTo>
                <a:lnTo>
                  <a:pt x="82" y="387"/>
                </a:lnTo>
                <a:lnTo>
                  <a:pt x="55" y="354"/>
                </a:lnTo>
                <a:lnTo>
                  <a:pt x="64" y="315"/>
                </a:lnTo>
                <a:lnTo>
                  <a:pt x="75" y="293"/>
                </a:lnTo>
                <a:lnTo>
                  <a:pt x="55" y="191"/>
                </a:lnTo>
                <a:lnTo>
                  <a:pt x="28" y="123"/>
                </a:lnTo>
                <a:lnTo>
                  <a:pt x="0" y="41"/>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20" name="Freeform 221"/>
          <p:cNvSpPr>
            <a:spLocks/>
          </p:cNvSpPr>
          <p:nvPr/>
        </p:nvSpPr>
        <p:spPr bwMode="auto">
          <a:xfrm>
            <a:off x="6464208" y="1863201"/>
            <a:ext cx="706437" cy="865187"/>
          </a:xfrm>
          <a:custGeom>
            <a:avLst/>
            <a:gdLst>
              <a:gd name="T0" fmla="*/ 2147483647 w 343"/>
              <a:gd name="T1" fmla="*/ 2147483647 h 421"/>
              <a:gd name="T2" fmla="*/ 2147483647 w 343"/>
              <a:gd name="T3" fmla="*/ 2147483647 h 421"/>
              <a:gd name="T4" fmla="*/ 2147483647 w 343"/>
              <a:gd name="T5" fmla="*/ 2147483647 h 421"/>
              <a:gd name="T6" fmla="*/ 2147483647 w 343"/>
              <a:gd name="T7" fmla="*/ 0 h 421"/>
              <a:gd name="T8" fmla="*/ 2147483647 w 343"/>
              <a:gd name="T9" fmla="*/ 2147483647 h 421"/>
              <a:gd name="T10" fmla="*/ 2147483647 w 343"/>
              <a:gd name="T11" fmla="*/ 2147483647 h 421"/>
              <a:gd name="T12" fmla="*/ 2147483647 w 343"/>
              <a:gd name="T13" fmla="*/ 2147483647 h 421"/>
              <a:gd name="T14" fmla="*/ 2147483647 w 343"/>
              <a:gd name="T15" fmla="*/ 2147483647 h 421"/>
              <a:gd name="T16" fmla="*/ 2147483647 w 343"/>
              <a:gd name="T17" fmla="*/ 2147483647 h 421"/>
              <a:gd name="T18" fmla="*/ 2147483647 w 343"/>
              <a:gd name="T19" fmla="*/ 2147483647 h 421"/>
              <a:gd name="T20" fmla="*/ 2147483647 w 343"/>
              <a:gd name="T21" fmla="*/ 2147483647 h 421"/>
              <a:gd name="T22" fmla="*/ 2147483647 w 343"/>
              <a:gd name="T23" fmla="*/ 2147483647 h 421"/>
              <a:gd name="T24" fmla="*/ 2147483647 w 343"/>
              <a:gd name="T25" fmla="*/ 2147483647 h 421"/>
              <a:gd name="T26" fmla="*/ 2147483647 w 343"/>
              <a:gd name="T27" fmla="*/ 2147483647 h 421"/>
              <a:gd name="T28" fmla="*/ 2147483647 w 343"/>
              <a:gd name="T29" fmla="*/ 2147483647 h 421"/>
              <a:gd name="T30" fmla="*/ 2147483647 w 343"/>
              <a:gd name="T31" fmla="*/ 2147483647 h 421"/>
              <a:gd name="T32" fmla="*/ 2147483647 w 343"/>
              <a:gd name="T33" fmla="*/ 2147483647 h 421"/>
              <a:gd name="T34" fmla="*/ 2147483647 w 343"/>
              <a:gd name="T35" fmla="*/ 2147483647 h 421"/>
              <a:gd name="T36" fmla="*/ 2147483647 w 343"/>
              <a:gd name="T37" fmla="*/ 2147483647 h 421"/>
              <a:gd name="T38" fmla="*/ 2147483647 w 343"/>
              <a:gd name="T39" fmla="*/ 2147483647 h 421"/>
              <a:gd name="T40" fmla="*/ 2147483647 w 343"/>
              <a:gd name="T41" fmla="*/ 2147483647 h 421"/>
              <a:gd name="T42" fmla="*/ 2147483647 w 343"/>
              <a:gd name="T43" fmla="*/ 2147483647 h 421"/>
              <a:gd name="T44" fmla="*/ 2147483647 w 343"/>
              <a:gd name="T45" fmla="*/ 2147483647 h 421"/>
              <a:gd name="T46" fmla="*/ 2147483647 w 343"/>
              <a:gd name="T47" fmla="*/ 2147483647 h 421"/>
              <a:gd name="T48" fmla="*/ 2147483647 w 343"/>
              <a:gd name="T49" fmla="*/ 2147483647 h 421"/>
              <a:gd name="T50" fmla="*/ 2147483647 w 343"/>
              <a:gd name="T51" fmla="*/ 2147483647 h 421"/>
              <a:gd name="T52" fmla="*/ 2147483647 w 343"/>
              <a:gd name="T53" fmla="*/ 2147483647 h 421"/>
              <a:gd name="T54" fmla="*/ 2147483647 w 343"/>
              <a:gd name="T55" fmla="*/ 2147483647 h 421"/>
              <a:gd name="T56" fmla="*/ 2147483647 w 343"/>
              <a:gd name="T57" fmla="*/ 2147483647 h 421"/>
              <a:gd name="T58" fmla="*/ 2147483647 w 343"/>
              <a:gd name="T59" fmla="*/ 2147483647 h 421"/>
              <a:gd name="T60" fmla="*/ 2147483647 w 343"/>
              <a:gd name="T61" fmla="*/ 2147483647 h 421"/>
              <a:gd name="T62" fmla="*/ 2147483647 w 343"/>
              <a:gd name="T63" fmla="*/ 2147483647 h 421"/>
              <a:gd name="T64" fmla="*/ 2147483647 w 343"/>
              <a:gd name="T65" fmla="*/ 2147483647 h 421"/>
              <a:gd name="T66" fmla="*/ 0 w 343"/>
              <a:gd name="T67" fmla="*/ 2147483647 h 421"/>
              <a:gd name="T68" fmla="*/ 2147483647 w 343"/>
              <a:gd name="T69" fmla="*/ 2147483647 h 421"/>
              <a:gd name="T70" fmla="*/ 2147483647 w 343"/>
              <a:gd name="T71" fmla="*/ 2147483647 h 4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3"/>
              <a:gd name="T109" fmla="*/ 0 h 421"/>
              <a:gd name="T110" fmla="*/ 343 w 343"/>
              <a:gd name="T111" fmla="*/ 421 h 4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3" h="421">
                <a:moveTo>
                  <a:pt x="25" y="29"/>
                </a:moveTo>
                <a:lnTo>
                  <a:pt x="51" y="27"/>
                </a:lnTo>
                <a:lnTo>
                  <a:pt x="74" y="27"/>
                </a:lnTo>
                <a:lnTo>
                  <a:pt x="89" y="0"/>
                </a:lnTo>
                <a:lnTo>
                  <a:pt x="101" y="32"/>
                </a:lnTo>
                <a:lnTo>
                  <a:pt x="137" y="32"/>
                </a:lnTo>
                <a:lnTo>
                  <a:pt x="156" y="61"/>
                </a:lnTo>
                <a:lnTo>
                  <a:pt x="195" y="53"/>
                </a:lnTo>
                <a:lnTo>
                  <a:pt x="220" y="70"/>
                </a:lnTo>
                <a:lnTo>
                  <a:pt x="269" y="84"/>
                </a:lnTo>
                <a:lnTo>
                  <a:pt x="277" y="106"/>
                </a:lnTo>
                <a:lnTo>
                  <a:pt x="302" y="108"/>
                </a:lnTo>
                <a:lnTo>
                  <a:pt x="294" y="129"/>
                </a:lnTo>
                <a:lnTo>
                  <a:pt x="303" y="154"/>
                </a:lnTo>
                <a:lnTo>
                  <a:pt x="287" y="186"/>
                </a:lnTo>
                <a:lnTo>
                  <a:pt x="298" y="192"/>
                </a:lnTo>
                <a:lnTo>
                  <a:pt x="326" y="158"/>
                </a:lnTo>
                <a:lnTo>
                  <a:pt x="323" y="146"/>
                </a:lnTo>
                <a:lnTo>
                  <a:pt x="335" y="141"/>
                </a:lnTo>
                <a:lnTo>
                  <a:pt x="343" y="158"/>
                </a:lnTo>
                <a:lnTo>
                  <a:pt x="321" y="180"/>
                </a:lnTo>
                <a:lnTo>
                  <a:pt x="313" y="233"/>
                </a:lnTo>
                <a:lnTo>
                  <a:pt x="313" y="323"/>
                </a:lnTo>
                <a:lnTo>
                  <a:pt x="326" y="339"/>
                </a:lnTo>
                <a:lnTo>
                  <a:pt x="321" y="393"/>
                </a:lnTo>
                <a:lnTo>
                  <a:pt x="158" y="421"/>
                </a:lnTo>
                <a:lnTo>
                  <a:pt x="117" y="396"/>
                </a:lnTo>
                <a:lnTo>
                  <a:pt x="126" y="362"/>
                </a:lnTo>
                <a:lnTo>
                  <a:pt x="106" y="326"/>
                </a:lnTo>
                <a:lnTo>
                  <a:pt x="89" y="281"/>
                </a:lnTo>
                <a:lnTo>
                  <a:pt x="44" y="236"/>
                </a:lnTo>
                <a:lnTo>
                  <a:pt x="15" y="236"/>
                </a:lnTo>
                <a:lnTo>
                  <a:pt x="15" y="172"/>
                </a:lnTo>
                <a:lnTo>
                  <a:pt x="0" y="150"/>
                </a:lnTo>
                <a:lnTo>
                  <a:pt x="33" y="114"/>
                </a:lnTo>
                <a:lnTo>
                  <a:pt x="25" y="29"/>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79" name="Freeform 222"/>
          <p:cNvSpPr>
            <a:spLocks/>
          </p:cNvSpPr>
          <p:nvPr/>
        </p:nvSpPr>
        <p:spPr bwMode="auto">
          <a:xfrm>
            <a:off x="6022885" y="2550588"/>
            <a:ext cx="815975" cy="557213"/>
          </a:xfrm>
          <a:custGeom>
            <a:avLst/>
            <a:gdLst>
              <a:gd name="T0" fmla="*/ 2147483647 w 397"/>
              <a:gd name="T1" fmla="*/ 2147483647 h 271"/>
              <a:gd name="T2" fmla="*/ 0 w 397"/>
              <a:gd name="T3" fmla="*/ 2147483647 h 271"/>
              <a:gd name="T4" fmla="*/ 2147483647 w 397"/>
              <a:gd name="T5" fmla="*/ 2147483647 h 271"/>
              <a:gd name="T6" fmla="*/ 2147483647 w 397"/>
              <a:gd name="T7" fmla="*/ 2147483647 h 271"/>
              <a:gd name="T8" fmla="*/ 2147483647 w 397"/>
              <a:gd name="T9" fmla="*/ 2147483647 h 271"/>
              <a:gd name="T10" fmla="*/ 2147483647 w 397"/>
              <a:gd name="T11" fmla="*/ 2147483647 h 271"/>
              <a:gd name="T12" fmla="*/ 2147483647 w 397"/>
              <a:gd name="T13" fmla="*/ 2147483647 h 271"/>
              <a:gd name="T14" fmla="*/ 2147483647 w 397"/>
              <a:gd name="T15" fmla="*/ 2147483647 h 271"/>
              <a:gd name="T16" fmla="*/ 2147483647 w 397"/>
              <a:gd name="T17" fmla="*/ 2147483647 h 271"/>
              <a:gd name="T18" fmla="*/ 2147483647 w 397"/>
              <a:gd name="T19" fmla="*/ 2147483647 h 271"/>
              <a:gd name="T20" fmla="*/ 2147483647 w 397"/>
              <a:gd name="T21" fmla="*/ 2147483647 h 271"/>
              <a:gd name="T22" fmla="*/ 2147483647 w 397"/>
              <a:gd name="T23" fmla="*/ 2147483647 h 271"/>
              <a:gd name="T24" fmla="*/ 2147483647 w 397"/>
              <a:gd name="T25" fmla="*/ 2147483647 h 271"/>
              <a:gd name="T26" fmla="*/ 2147483647 w 397"/>
              <a:gd name="T27" fmla="*/ 2147483647 h 271"/>
              <a:gd name="T28" fmla="*/ 2147483647 w 397"/>
              <a:gd name="T29" fmla="*/ 0 h 271"/>
              <a:gd name="T30" fmla="*/ 2147483647 w 397"/>
              <a:gd name="T31" fmla="*/ 2147483647 h 271"/>
              <a:gd name="T32" fmla="*/ 2147483647 w 397"/>
              <a:gd name="T33" fmla="*/ 2147483647 h 271"/>
              <a:gd name="T34" fmla="*/ 2147483647 w 397"/>
              <a:gd name="T35" fmla="*/ 2147483647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7"/>
              <a:gd name="T55" fmla="*/ 0 h 271"/>
              <a:gd name="T56" fmla="*/ 397 w 397"/>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7" h="271">
                <a:moveTo>
                  <a:pt x="5" y="14"/>
                </a:moveTo>
                <a:lnTo>
                  <a:pt x="0" y="62"/>
                </a:lnTo>
                <a:lnTo>
                  <a:pt x="7" y="112"/>
                </a:lnTo>
                <a:lnTo>
                  <a:pt x="46" y="216"/>
                </a:lnTo>
                <a:lnTo>
                  <a:pt x="66" y="271"/>
                </a:lnTo>
                <a:lnTo>
                  <a:pt x="300" y="258"/>
                </a:lnTo>
                <a:lnTo>
                  <a:pt x="337" y="271"/>
                </a:lnTo>
                <a:lnTo>
                  <a:pt x="361" y="218"/>
                </a:lnTo>
                <a:lnTo>
                  <a:pt x="352" y="181"/>
                </a:lnTo>
                <a:lnTo>
                  <a:pt x="391" y="173"/>
                </a:lnTo>
                <a:lnTo>
                  <a:pt x="397" y="114"/>
                </a:lnTo>
                <a:lnTo>
                  <a:pt x="373" y="87"/>
                </a:lnTo>
                <a:lnTo>
                  <a:pt x="332" y="62"/>
                </a:lnTo>
                <a:lnTo>
                  <a:pt x="341" y="25"/>
                </a:lnTo>
                <a:lnTo>
                  <a:pt x="324" y="0"/>
                </a:lnTo>
                <a:lnTo>
                  <a:pt x="236" y="4"/>
                </a:lnTo>
                <a:lnTo>
                  <a:pt x="148" y="8"/>
                </a:lnTo>
                <a:lnTo>
                  <a:pt x="5" y="14"/>
                </a:lnTo>
                <a:close/>
              </a:path>
            </a:pathLst>
          </a:custGeom>
          <a:solidFill>
            <a:schemeClr val="accent2"/>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a:p>
            <a:pPr defTabSz="609601"/>
            <a:endParaRPr lang="en-US">
              <a:solidFill>
                <a:srgbClr val="012036"/>
              </a:solidFill>
              <a:latin typeface="Calibri" panose="020F0502020204030204"/>
              <a:ea typeface="ＭＳ Ｐゴシック" pitchFamily="1" charset="-128"/>
            </a:endParaRPr>
          </a:p>
        </p:txBody>
      </p:sp>
      <p:sp>
        <p:nvSpPr>
          <p:cNvPr id="15380" name="Freeform 223"/>
          <p:cNvSpPr>
            <a:spLocks/>
          </p:cNvSpPr>
          <p:nvPr/>
        </p:nvSpPr>
        <p:spPr bwMode="auto">
          <a:xfrm>
            <a:off x="6740433" y="1742553"/>
            <a:ext cx="755651" cy="344487"/>
          </a:xfrm>
          <a:custGeom>
            <a:avLst/>
            <a:gdLst>
              <a:gd name="T0" fmla="*/ 0 w 367"/>
              <a:gd name="T1" fmla="*/ 2147483647 h 167"/>
              <a:gd name="T2" fmla="*/ 2147483647 w 367"/>
              <a:gd name="T3" fmla="*/ 0 h 167"/>
              <a:gd name="T4" fmla="*/ 2147483647 w 367"/>
              <a:gd name="T5" fmla="*/ 2147483647 h 167"/>
              <a:gd name="T6" fmla="*/ 2147483647 w 367"/>
              <a:gd name="T7" fmla="*/ 2147483647 h 167"/>
              <a:gd name="T8" fmla="*/ 2147483647 w 367"/>
              <a:gd name="T9" fmla="*/ 2147483647 h 167"/>
              <a:gd name="T10" fmla="*/ 2147483647 w 367"/>
              <a:gd name="T11" fmla="*/ 2147483647 h 167"/>
              <a:gd name="T12" fmla="*/ 2147483647 w 367"/>
              <a:gd name="T13" fmla="*/ 2147483647 h 167"/>
              <a:gd name="T14" fmla="*/ 2147483647 w 367"/>
              <a:gd name="T15" fmla="*/ 2147483647 h 167"/>
              <a:gd name="T16" fmla="*/ 2147483647 w 367"/>
              <a:gd name="T17" fmla="*/ 2147483647 h 167"/>
              <a:gd name="T18" fmla="*/ 2147483647 w 367"/>
              <a:gd name="T19" fmla="*/ 2147483647 h 167"/>
              <a:gd name="T20" fmla="*/ 2147483647 w 367"/>
              <a:gd name="T21" fmla="*/ 2147483647 h 167"/>
              <a:gd name="T22" fmla="*/ 2147483647 w 367"/>
              <a:gd name="T23" fmla="*/ 2147483647 h 167"/>
              <a:gd name="T24" fmla="*/ 2147483647 w 367"/>
              <a:gd name="T25" fmla="*/ 2147483647 h 167"/>
              <a:gd name="T26" fmla="*/ 2147483647 w 367"/>
              <a:gd name="T27" fmla="*/ 2147483647 h 167"/>
              <a:gd name="T28" fmla="*/ 2147483647 w 367"/>
              <a:gd name="T29" fmla="*/ 2147483647 h 167"/>
              <a:gd name="T30" fmla="*/ 2147483647 w 367"/>
              <a:gd name="T31" fmla="*/ 2147483647 h 167"/>
              <a:gd name="T32" fmla="*/ 2147483647 w 367"/>
              <a:gd name="T33" fmla="*/ 2147483647 h 167"/>
              <a:gd name="T34" fmla="*/ 2147483647 w 367"/>
              <a:gd name="T35" fmla="*/ 2147483647 h 167"/>
              <a:gd name="T36" fmla="*/ 2147483647 w 367"/>
              <a:gd name="T37" fmla="*/ 2147483647 h 167"/>
              <a:gd name="T38" fmla="*/ 2147483647 w 367"/>
              <a:gd name="T39" fmla="*/ 2147483647 h 167"/>
              <a:gd name="T40" fmla="*/ 2147483647 w 367"/>
              <a:gd name="T41" fmla="*/ 2147483647 h 167"/>
              <a:gd name="T42" fmla="*/ 2147483647 w 367"/>
              <a:gd name="T43" fmla="*/ 2147483647 h 167"/>
              <a:gd name="T44" fmla="*/ 2147483647 w 367"/>
              <a:gd name="T45" fmla="*/ 2147483647 h 167"/>
              <a:gd name="T46" fmla="*/ 2147483647 w 367"/>
              <a:gd name="T47" fmla="*/ 2147483647 h 167"/>
              <a:gd name="T48" fmla="*/ 0 w 367"/>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7"/>
              <a:gd name="T76" fmla="*/ 0 h 167"/>
              <a:gd name="T77" fmla="*/ 367 w 367"/>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7" h="167">
                <a:moveTo>
                  <a:pt x="0" y="91"/>
                </a:moveTo>
                <a:lnTo>
                  <a:pt x="83" y="0"/>
                </a:lnTo>
                <a:lnTo>
                  <a:pt x="67" y="37"/>
                </a:lnTo>
                <a:lnTo>
                  <a:pt x="79" y="48"/>
                </a:lnTo>
                <a:lnTo>
                  <a:pt x="105" y="33"/>
                </a:lnTo>
                <a:lnTo>
                  <a:pt x="160" y="57"/>
                </a:lnTo>
                <a:lnTo>
                  <a:pt x="185" y="37"/>
                </a:lnTo>
                <a:lnTo>
                  <a:pt x="262" y="27"/>
                </a:lnTo>
                <a:lnTo>
                  <a:pt x="275" y="50"/>
                </a:lnTo>
                <a:lnTo>
                  <a:pt x="306" y="45"/>
                </a:lnTo>
                <a:lnTo>
                  <a:pt x="363" y="69"/>
                </a:lnTo>
                <a:lnTo>
                  <a:pt x="367" y="87"/>
                </a:lnTo>
                <a:lnTo>
                  <a:pt x="304" y="102"/>
                </a:lnTo>
                <a:lnTo>
                  <a:pt x="286" y="91"/>
                </a:lnTo>
                <a:lnTo>
                  <a:pt x="254" y="95"/>
                </a:lnTo>
                <a:lnTo>
                  <a:pt x="217" y="118"/>
                </a:lnTo>
                <a:lnTo>
                  <a:pt x="201" y="119"/>
                </a:lnTo>
                <a:lnTo>
                  <a:pt x="187" y="102"/>
                </a:lnTo>
                <a:lnTo>
                  <a:pt x="167" y="166"/>
                </a:lnTo>
                <a:lnTo>
                  <a:pt x="143" y="167"/>
                </a:lnTo>
                <a:lnTo>
                  <a:pt x="134" y="142"/>
                </a:lnTo>
                <a:lnTo>
                  <a:pt x="83" y="130"/>
                </a:lnTo>
                <a:lnTo>
                  <a:pt x="61" y="113"/>
                </a:lnTo>
                <a:lnTo>
                  <a:pt x="20" y="118"/>
                </a:lnTo>
                <a:lnTo>
                  <a:pt x="0" y="91"/>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81" name="Freeform 224"/>
          <p:cNvSpPr>
            <a:spLocks/>
          </p:cNvSpPr>
          <p:nvPr/>
        </p:nvSpPr>
        <p:spPr bwMode="auto">
          <a:xfrm>
            <a:off x="7262721" y="1983852"/>
            <a:ext cx="539751" cy="771525"/>
          </a:xfrm>
          <a:custGeom>
            <a:avLst/>
            <a:gdLst>
              <a:gd name="T0" fmla="*/ 2147483647 w 262"/>
              <a:gd name="T1" fmla="*/ 2147483647 h 375"/>
              <a:gd name="T2" fmla="*/ 2147483647 w 262"/>
              <a:gd name="T3" fmla="*/ 2147483647 h 375"/>
              <a:gd name="T4" fmla="*/ 2147483647 w 262"/>
              <a:gd name="T5" fmla="*/ 2147483647 h 375"/>
              <a:gd name="T6" fmla="*/ 2147483647 w 262"/>
              <a:gd name="T7" fmla="*/ 2147483647 h 375"/>
              <a:gd name="T8" fmla="*/ 2147483647 w 262"/>
              <a:gd name="T9" fmla="*/ 2147483647 h 375"/>
              <a:gd name="T10" fmla="*/ 2147483647 w 262"/>
              <a:gd name="T11" fmla="*/ 2147483647 h 375"/>
              <a:gd name="T12" fmla="*/ 0 w 262"/>
              <a:gd name="T13" fmla="*/ 2147483647 h 375"/>
              <a:gd name="T14" fmla="*/ 2147483647 w 262"/>
              <a:gd name="T15" fmla="*/ 2147483647 h 375"/>
              <a:gd name="T16" fmla="*/ 2147483647 w 262"/>
              <a:gd name="T17" fmla="*/ 2147483647 h 375"/>
              <a:gd name="T18" fmla="*/ 2147483647 w 262"/>
              <a:gd name="T19" fmla="*/ 2147483647 h 375"/>
              <a:gd name="T20" fmla="*/ 2147483647 w 262"/>
              <a:gd name="T21" fmla="*/ 2147483647 h 375"/>
              <a:gd name="T22" fmla="*/ 2147483647 w 262"/>
              <a:gd name="T23" fmla="*/ 2147483647 h 375"/>
              <a:gd name="T24" fmla="*/ 2147483647 w 262"/>
              <a:gd name="T25" fmla="*/ 2147483647 h 375"/>
              <a:gd name="T26" fmla="*/ 2147483647 w 262"/>
              <a:gd name="T27" fmla="*/ 2147483647 h 375"/>
              <a:gd name="T28" fmla="*/ 2147483647 w 262"/>
              <a:gd name="T29" fmla="*/ 2147483647 h 375"/>
              <a:gd name="T30" fmla="*/ 2147483647 w 262"/>
              <a:gd name="T31" fmla="*/ 2147483647 h 375"/>
              <a:gd name="T32" fmla="*/ 2147483647 w 262"/>
              <a:gd name="T33" fmla="*/ 2147483647 h 375"/>
              <a:gd name="T34" fmla="*/ 2147483647 w 262"/>
              <a:gd name="T35" fmla="*/ 2147483647 h 375"/>
              <a:gd name="T36" fmla="*/ 2147483647 w 262"/>
              <a:gd name="T37" fmla="*/ 2147483647 h 375"/>
              <a:gd name="T38" fmla="*/ 2147483647 w 262"/>
              <a:gd name="T39" fmla="*/ 2147483647 h 375"/>
              <a:gd name="T40" fmla="*/ 2147483647 w 262"/>
              <a:gd name="T41" fmla="*/ 2147483647 h 375"/>
              <a:gd name="T42" fmla="*/ 2147483647 w 262"/>
              <a:gd name="T43" fmla="*/ 2147483647 h 375"/>
              <a:gd name="T44" fmla="*/ 2147483647 w 262"/>
              <a:gd name="T45" fmla="*/ 2147483647 h 375"/>
              <a:gd name="T46" fmla="*/ 2147483647 w 262"/>
              <a:gd name="T47" fmla="*/ 2147483647 h 375"/>
              <a:gd name="T48" fmla="*/ 2147483647 w 262"/>
              <a:gd name="T49" fmla="*/ 2147483647 h 375"/>
              <a:gd name="T50" fmla="*/ 2147483647 w 262"/>
              <a:gd name="T51" fmla="*/ 2147483647 h 375"/>
              <a:gd name="T52" fmla="*/ 2147483647 w 262"/>
              <a:gd name="T53" fmla="*/ 2147483647 h 375"/>
              <a:gd name="T54" fmla="*/ 2147483647 w 262"/>
              <a:gd name="T55" fmla="*/ 2147483647 h 375"/>
              <a:gd name="T56" fmla="*/ 2147483647 w 262"/>
              <a:gd name="T57" fmla="*/ 2147483647 h 375"/>
              <a:gd name="T58" fmla="*/ 2147483647 w 262"/>
              <a:gd name="T59" fmla="*/ 2147483647 h 375"/>
              <a:gd name="T60" fmla="*/ 2147483647 w 262"/>
              <a:gd name="T61" fmla="*/ 2147483647 h 375"/>
              <a:gd name="T62" fmla="*/ 2147483647 w 262"/>
              <a:gd name="T63" fmla="*/ 2147483647 h 375"/>
              <a:gd name="T64" fmla="*/ 2147483647 w 262"/>
              <a:gd name="T65" fmla="*/ 2147483647 h 375"/>
              <a:gd name="T66" fmla="*/ 2147483647 w 262"/>
              <a:gd name="T67" fmla="*/ 2147483647 h 375"/>
              <a:gd name="T68" fmla="*/ 2147483647 w 262"/>
              <a:gd name="T69" fmla="*/ 2147483647 h 375"/>
              <a:gd name="T70" fmla="*/ 2147483647 w 262"/>
              <a:gd name="T71" fmla="*/ 2147483647 h 375"/>
              <a:gd name="T72" fmla="*/ 2147483647 w 262"/>
              <a:gd name="T73" fmla="*/ 2147483647 h 375"/>
              <a:gd name="T74" fmla="*/ 2147483647 w 262"/>
              <a:gd name="T75" fmla="*/ 2147483647 h 375"/>
              <a:gd name="T76" fmla="*/ 2147483647 w 262"/>
              <a:gd name="T77" fmla="*/ 2147483647 h 375"/>
              <a:gd name="T78" fmla="*/ 2147483647 w 262"/>
              <a:gd name="T79" fmla="*/ 2147483647 h 375"/>
              <a:gd name="T80" fmla="*/ 2147483647 w 262"/>
              <a:gd name="T81" fmla="*/ 2147483647 h 375"/>
              <a:gd name="T82" fmla="*/ 2147483647 w 262"/>
              <a:gd name="T83" fmla="*/ 0 h 375"/>
              <a:gd name="T84" fmla="*/ 2147483647 w 262"/>
              <a:gd name="T85" fmla="*/ 2147483647 h 3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2"/>
              <a:gd name="T130" fmla="*/ 0 h 375"/>
              <a:gd name="T131" fmla="*/ 262 w 262"/>
              <a:gd name="T132" fmla="*/ 375 h 3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2" h="375">
                <a:moveTo>
                  <a:pt x="66" y="15"/>
                </a:moveTo>
                <a:lnTo>
                  <a:pt x="77" y="38"/>
                </a:lnTo>
                <a:lnTo>
                  <a:pt x="57" y="53"/>
                </a:lnTo>
                <a:lnTo>
                  <a:pt x="57" y="112"/>
                </a:lnTo>
                <a:lnTo>
                  <a:pt x="46" y="72"/>
                </a:lnTo>
                <a:lnTo>
                  <a:pt x="9" y="111"/>
                </a:lnTo>
                <a:lnTo>
                  <a:pt x="0" y="218"/>
                </a:lnTo>
                <a:lnTo>
                  <a:pt x="25" y="272"/>
                </a:lnTo>
                <a:lnTo>
                  <a:pt x="28" y="299"/>
                </a:lnTo>
                <a:lnTo>
                  <a:pt x="28" y="321"/>
                </a:lnTo>
                <a:lnTo>
                  <a:pt x="28" y="341"/>
                </a:lnTo>
                <a:lnTo>
                  <a:pt x="23" y="375"/>
                </a:lnTo>
                <a:lnTo>
                  <a:pt x="125" y="369"/>
                </a:lnTo>
                <a:lnTo>
                  <a:pt x="262" y="357"/>
                </a:lnTo>
                <a:lnTo>
                  <a:pt x="237" y="348"/>
                </a:lnTo>
                <a:lnTo>
                  <a:pt x="224" y="329"/>
                </a:lnTo>
                <a:lnTo>
                  <a:pt x="244" y="312"/>
                </a:lnTo>
                <a:lnTo>
                  <a:pt x="244" y="291"/>
                </a:lnTo>
                <a:lnTo>
                  <a:pt x="234" y="272"/>
                </a:lnTo>
                <a:lnTo>
                  <a:pt x="244" y="260"/>
                </a:lnTo>
                <a:lnTo>
                  <a:pt x="262" y="262"/>
                </a:lnTo>
                <a:lnTo>
                  <a:pt x="260" y="209"/>
                </a:lnTo>
                <a:lnTo>
                  <a:pt x="254" y="178"/>
                </a:lnTo>
                <a:lnTo>
                  <a:pt x="244" y="160"/>
                </a:lnTo>
                <a:lnTo>
                  <a:pt x="233" y="146"/>
                </a:lnTo>
                <a:lnTo>
                  <a:pt x="215" y="144"/>
                </a:lnTo>
                <a:lnTo>
                  <a:pt x="199" y="144"/>
                </a:lnTo>
                <a:lnTo>
                  <a:pt x="181" y="168"/>
                </a:lnTo>
                <a:lnTo>
                  <a:pt x="171" y="176"/>
                </a:lnTo>
                <a:lnTo>
                  <a:pt x="163" y="178"/>
                </a:lnTo>
                <a:lnTo>
                  <a:pt x="155" y="174"/>
                </a:lnTo>
                <a:lnTo>
                  <a:pt x="152" y="164"/>
                </a:lnTo>
                <a:lnTo>
                  <a:pt x="155" y="154"/>
                </a:lnTo>
                <a:lnTo>
                  <a:pt x="163" y="146"/>
                </a:lnTo>
                <a:lnTo>
                  <a:pt x="170" y="144"/>
                </a:lnTo>
                <a:lnTo>
                  <a:pt x="176" y="143"/>
                </a:lnTo>
                <a:lnTo>
                  <a:pt x="176" y="128"/>
                </a:lnTo>
                <a:lnTo>
                  <a:pt x="196" y="112"/>
                </a:lnTo>
                <a:lnTo>
                  <a:pt x="176" y="63"/>
                </a:lnTo>
                <a:lnTo>
                  <a:pt x="176" y="39"/>
                </a:lnTo>
                <a:lnTo>
                  <a:pt x="143" y="31"/>
                </a:lnTo>
                <a:lnTo>
                  <a:pt x="95" y="0"/>
                </a:lnTo>
                <a:lnTo>
                  <a:pt x="66" y="15"/>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a:p>
            <a:pPr defTabSz="609601"/>
            <a:endParaRPr lang="en-US">
              <a:solidFill>
                <a:srgbClr val="012036"/>
              </a:solidFill>
              <a:latin typeface="Calibri" panose="020F0502020204030204"/>
              <a:ea typeface="ＭＳ Ｐゴシック" pitchFamily="1" charset="-128"/>
            </a:endParaRPr>
          </a:p>
        </p:txBody>
      </p:sp>
      <p:sp>
        <p:nvSpPr>
          <p:cNvPr id="15382" name="Freeform 225"/>
          <p:cNvSpPr>
            <a:spLocks/>
          </p:cNvSpPr>
          <p:nvPr/>
        </p:nvSpPr>
        <p:spPr bwMode="auto">
          <a:xfrm>
            <a:off x="6673757" y="2666477"/>
            <a:ext cx="585787" cy="1022351"/>
          </a:xfrm>
          <a:custGeom>
            <a:avLst/>
            <a:gdLst>
              <a:gd name="T0" fmla="*/ 2147483647 w 285"/>
              <a:gd name="T1" fmla="*/ 2147483647 h 497"/>
              <a:gd name="T2" fmla="*/ 2147483647 w 285"/>
              <a:gd name="T3" fmla="*/ 0 h 497"/>
              <a:gd name="T4" fmla="*/ 2147483647 w 285"/>
              <a:gd name="T5" fmla="*/ 2147483647 h 497"/>
              <a:gd name="T6" fmla="*/ 2147483647 w 285"/>
              <a:gd name="T7" fmla="*/ 2147483647 h 497"/>
              <a:gd name="T8" fmla="*/ 2147483647 w 285"/>
              <a:gd name="T9" fmla="*/ 2147483647 h 497"/>
              <a:gd name="T10" fmla="*/ 2147483647 w 285"/>
              <a:gd name="T11" fmla="*/ 2147483647 h 497"/>
              <a:gd name="T12" fmla="*/ 2147483647 w 285"/>
              <a:gd name="T13" fmla="*/ 2147483647 h 497"/>
              <a:gd name="T14" fmla="*/ 2147483647 w 285"/>
              <a:gd name="T15" fmla="*/ 2147483647 h 497"/>
              <a:gd name="T16" fmla="*/ 2147483647 w 285"/>
              <a:gd name="T17" fmla="*/ 2147483647 h 497"/>
              <a:gd name="T18" fmla="*/ 2147483647 w 285"/>
              <a:gd name="T19" fmla="*/ 2147483647 h 497"/>
              <a:gd name="T20" fmla="*/ 2147483647 w 285"/>
              <a:gd name="T21" fmla="*/ 2147483647 h 497"/>
              <a:gd name="T22" fmla="*/ 2147483647 w 285"/>
              <a:gd name="T23" fmla="*/ 2147483647 h 497"/>
              <a:gd name="T24" fmla="*/ 2147483647 w 285"/>
              <a:gd name="T25" fmla="*/ 2147483647 h 497"/>
              <a:gd name="T26" fmla="*/ 2147483647 w 285"/>
              <a:gd name="T27" fmla="*/ 2147483647 h 497"/>
              <a:gd name="T28" fmla="*/ 2147483647 w 285"/>
              <a:gd name="T29" fmla="*/ 2147483647 h 497"/>
              <a:gd name="T30" fmla="*/ 2147483647 w 285"/>
              <a:gd name="T31" fmla="*/ 2147483647 h 497"/>
              <a:gd name="T32" fmla="*/ 2147483647 w 285"/>
              <a:gd name="T33" fmla="*/ 2147483647 h 497"/>
              <a:gd name="T34" fmla="*/ 0 w 285"/>
              <a:gd name="T35" fmla="*/ 2147483647 h 497"/>
              <a:gd name="T36" fmla="*/ 2147483647 w 285"/>
              <a:gd name="T37" fmla="*/ 2147483647 h 497"/>
              <a:gd name="T38" fmla="*/ 2147483647 w 285"/>
              <a:gd name="T39" fmla="*/ 2147483647 h 497"/>
              <a:gd name="T40" fmla="*/ 2147483647 w 285"/>
              <a:gd name="T41" fmla="*/ 2147483647 h 497"/>
              <a:gd name="T42" fmla="*/ 2147483647 w 285"/>
              <a:gd name="T43" fmla="*/ 2147483647 h 497"/>
              <a:gd name="T44" fmla="*/ 2147483647 w 285"/>
              <a:gd name="T45" fmla="*/ 2147483647 h 4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5"/>
              <a:gd name="T70" fmla="*/ 0 h 497"/>
              <a:gd name="T71" fmla="*/ 285 w 285"/>
              <a:gd name="T72" fmla="*/ 497 h 4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5" h="497">
                <a:moveTo>
                  <a:pt x="53" y="29"/>
                </a:moveTo>
                <a:lnTo>
                  <a:pt x="217" y="0"/>
                </a:lnTo>
                <a:lnTo>
                  <a:pt x="242" y="62"/>
                </a:lnTo>
                <a:lnTo>
                  <a:pt x="276" y="315"/>
                </a:lnTo>
                <a:lnTo>
                  <a:pt x="285" y="349"/>
                </a:lnTo>
                <a:lnTo>
                  <a:pt x="260" y="417"/>
                </a:lnTo>
                <a:lnTo>
                  <a:pt x="260" y="463"/>
                </a:lnTo>
                <a:lnTo>
                  <a:pt x="230" y="458"/>
                </a:lnTo>
                <a:lnTo>
                  <a:pt x="230" y="497"/>
                </a:lnTo>
                <a:lnTo>
                  <a:pt x="201" y="481"/>
                </a:lnTo>
                <a:lnTo>
                  <a:pt x="185" y="487"/>
                </a:lnTo>
                <a:lnTo>
                  <a:pt x="160" y="483"/>
                </a:lnTo>
                <a:lnTo>
                  <a:pt x="144" y="423"/>
                </a:lnTo>
                <a:lnTo>
                  <a:pt x="111" y="405"/>
                </a:lnTo>
                <a:lnTo>
                  <a:pt x="111" y="341"/>
                </a:lnTo>
                <a:lnTo>
                  <a:pt x="77" y="349"/>
                </a:lnTo>
                <a:lnTo>
                  <a:pt x="60" y="303"/>
                </a:lnTo>
                <a:lnTo>
                  <a:pt x="0" y="249"/>
                </a:lnTo>
                <a:lnTo>
                  <a:pt x="44" y="163"/>
                </a:lnTo>
                <a:lnTo>
                  <a:pt x="31" y="123"/>
                </a:lnTo>
                <a:lnTo>
                  <a:pt x="74" y="114"/>
                </a:lnTo>
                <a:lnTo>
                  <a:pt x="77" y="58"/>
                </a:lnTo>
                <a:lnTo>
                  <a:pt x="53" y="29"/>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a:p>
            <a:pPr defTabSz="609601"/>
            <a:endParaRPr lang="en-US">
              <a:solidFill>
                <a:srgbClr val="012036"/>
              </a:solidFill>
              <a:latin typeface="Calibri" panose="020F0502020204030204"/>
              <a:ea typeface="ＭＳ Ｐゴシック" pitchFamily="1" charset="-128"/>
            </a:endParaRPr>
          </a:p>
        </p:txBody>
      </p:sp>
      <p:sp>
        <p:nvSpPr>
          <p:cNvPr id="25" name="Freeform 226"/>
          <p:cNvSpPr>
            <a:spLocks/>
          </p:cNvSpPr>
          <p:nvPr/>
        </p:nvSpPr>
        <p:spPr bwMode="auto">
          <a:xfrm>
            <a:off x="6154645" y="3080814"/>
            <a:ext cx="930275" cy="808039"/>
          </a:xfrm>
          <a:custGeom>
            <a:avLst/>
            <a:gdLst>
              <a:gd name="T0" fmla="*/ 0 w 453"/>
              <a:gd name="T1" fmla="*/ 2147483647 h 393"/>
              <a:gd name="T2" fmla="*/ 2147483647 w 453"/>
              <a:gd name="T3" fmla="*/ 0 h 393"/>
              <a:gd name="T4" fmla="*/ 2147483647 w 453"/>
              <a:gd name="T5" fmla="*/ 0 h 393"/>
              <a:gd name="T6" fmla="*/ 2147483647 w 453"/>
              <a:gd name="T7" fmla="*/ 2147483647 h 393"/>
              <a:gd name="T8" fmla="*/ 2147483647 w 453"/>
              <a:gd name="T9" fmla="*/ 2147483647 h 393"/>
              <a:gd name="T10" fmla="*/ 2147483647 w 453"/>
              <a:gd name="T11" fmla="*/ 2147483647 h 393"/>
              <a:gd name="T12" fmla="*/ 2147483647 w 453"/>
              <a:gd name="T13" fmla="*/ 2147483647 h 393"/>
              <a:gd name="T14" fmla="*/ 2147483647 w 453"/>
              <a:gd name="T15" fmla="*/ 2147483647 h 393"/>
              <a:gd name="T16" fmla="*/ 2147483647 w 453"/>
              <a:gd name="T17" fmla="*/ 2147483647 h 393"/>
              <a:gd name="T18" fmla="*/ 2147483647 w 453"/>
              <a:gd name="T19" fmla="*/ 2147483647 h 393"/>
              <a:gd name="T20" fmla="*/ 2147483647 w 453"/>
              <a:gd name="T21" fmla="*/ 2147483647 h 393"/>
              <a:gd name="T22" fmla="*/ 2147483647 w 453"/>
              <a:gd name="T23" fmla="*/ 2147483647 h 393"/>
              <a:gd name="T24" fmla="*/ 2147483647 w 453"/>
              <a:gd name="T25" fmla="*/ 2147483647 h 393"/>
              <a:gd name="T26" fmla="*/ 2147483647 w 453"/>
              <a:gd name="T27" fmla="*/ 2147483647 h 393"/>
              <a:gd name="T28" fmla="*/ 2147483647 w 453"/>
              <a:gd name="T29" fmla="*/ 2147483647 h 393"/>
              <a:gd name="T30" fmla="*/ 2147483647 w 453"/>
              <a:gd name="T31" fmla="*/ 2147483647 h 393"/>
              <a:gd name="T32" fmla="*/ 2147483647 w 453"/>
              <a:gd name="T33" fmla="*/ 2147483647 h 393"/>
              <a:gd name="T34" fmla="*/ 2147483647 w 453"/>
              <a:gd name="T35" fmla="*/ 2147483647 h 393"/>
              <a:gd name="T36" fmla="*/ 2147483647 w 453"/>
              <a:gd name="T37" fmla="*/ 2147483647 h 393"/>
              <a:gd name="T38" fmla="*/ 2147483647 w 453"/>
              <a:gd name="T39" fmla="*/ 2147483647 h 393"/>
              <a:gd name="T40" fmla="*/ 2147483647 w 453"/>
              <a:gd name="T41" fmla="*/ 2147483647 h 393"/>
              <a:gd name="T42" fmla="*/ 2147483647 w 453"/>
              <a:gd name="T43" fmla="*/ 2147483647 h 393"/>
              <a:gd name="T44" fmla="*/ 2147483647 w 453"/>
              <a:gd name="T45" fmla="*/ 2147483647 h 393"/>
              <a:gd name="T46" fmla="*/ 2147483647 w 453"/>
              <a:gd name="T47" fmla="*/ 2147483647 h 393"/>
              <a:gd name="T48" fmla="*/ 2147483647 w 453"/>
              <a:gd name="T49" fmla="*/ 2147483647 h 393"/>
              <a:gd name="T50" fmla="*/ 0 w 453"/>
              <a:gd name="T51" fmla="*/ 2147483647 h 3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3"/>
              <a:gd name="T79" fmla="*/ 0 h 393"/>
              <a:gd name="T80" fmla="*/ 453 w 453"/>
              <a:gd name="T81" fmla="*/ 393 h 3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3" h="393">
                <a:moveTo>
                  <a:pt x="0" y="13"/>
                </a:moveTo>
                <a:lnTo>
                  <a:pt x="199" y="0"/>
                </a:lnTo>
                <a:lnTo>
                  <a:pt x="240" y="0"/>
                </a:lnTo>
                <a:lnTo>
                  <a:pt x="272" y="12"/>
                </a:lnTo>
                <a:lnTo>
                  <a:pt x="256" y="45"/>
                </a:lnTo>
                <a:lnTo>
                  <a:pt x="313" y="102"/>
                </a:lnTo>
                <a:lnTo>
                  <a:pt x="331" y="147"/>
                </a:lnTo>
                <a:lnTo>
                  <a:pt x="366" y="136"/>
                </a:lnTo>
                <a:lnTo>
                  <a:pt x="364" y="202"/>
                </a:lnTo>
                <a:lnTo>
                  <a:pt x="399" y="221"/>
                </a:lnTo>
                <a:lnTo>
                  <a:pt x="415" y="279"/>
                </a:lnTo>
                <a:lnTo>
                  <a:pt x="440" y="286"/>
                </a:lnTo>
                <a:lnTo>
                  <a:pt x="453" y="310"/>
                </a:lnTo>
                <a:lnTo>
                  <a:pt x="423" y="344"/>
                </a:lnTo>
                <a:lnTo>
                  <a:pt x="412" y="382"/>
                </a:lnTo>
                <a:lnTo>
                  <a:pt x="370" y="393"/>
                </a:lnTo>
                <a:lnTo>
                  <a:pt x="380" y="351"/>
                </a:lnTo>
                <a:lnTo>
                  <a:pt x="211" y="366"/>
                </a:lnTo>
                <a:lnTo>
                  <a:pt x="89" y="381"/>
                </a:lnTo>
                <a:lnTo>
                  <a:pt x="82" y="340"/>
                </a:lnTo>
                <a:lnTo>
                  <a:pt x="73" y="214"/>
                </a:lnTo>
                <a:lnTo>
                  <a:pt x="72" y="145"/>
                </a:lnTo>
                <a:lnTo>
                  <a:pt x="31" y="114"/>
                </a:lnTo>
                <a:lnTo>
                  <a:pt x="47" y="86"/>
                </a:lnTo>
                <a:lnTo>
                  <a:pt x="27" y="70"/>
                </a:lnTo>
                <a:lnTo>
                  <a:pt x="0" y="13"/>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26" name="Freeform 227"/>
          <p:cNvSpPr>
            <a:spLocks/>
          </p:cNvSpPr>
          <p:nvPr/>
        </p:nvSpPr>
        <p:spPr bwMode="auto">
          <a:xfrm>
            <a:off x="7172233" y="2741882"/>
            <a:ext cx="454025" cy="784225"/>
          </a:xfrm>
          <a:custGeom>
            <a:avLst/>
            <a:gdLst>
              <a:gd name="T0" fmla="*/ 0 w 221"/>
              <a:gd name="T1" fmla="*/ 2147483647 h 381"/>
              <a:gd name="T2" fmla="*/ 2147483647 w 221"/>
              <a:gd name="T3" fmla="*/ 2147483647 h 381"/>
              <a:gd name="T4" fmla="*/ 2147483647 w 221"/>
              <a:gd name="T5" fmla="*/ 2147483647 h 381"/>
              <a:gd name="T6" fmla="*/ 2147483647 w 221"/>
              <a:gd name="T7" fmla="*/ 2147483647 h 381"/>
              <a:gd name="T8" fmla="*/ 2147483647 w 221"/>
              <a:gd name="T9" fmla="*/ 2147483647 h 381"/>
              <a:gd name="T10" fmla="*/ 2147483647 w 221"/>
              <a:gd name="T11" fmla="*/ 0 h 381"/>
              <a:gd name="T12" fmla="*/ 2147483647 w 221"/>
              <a:gd name="T13" fmla="*/ 2147483647 h 381"/>
              <a:gd name="T14" fmla="*/ 2147483647 w 221"/>
              <a:gd name="T15" fmla="*/ 2147483647 h 381"/>
              <a:gd name="T16" fmla="*/ 2147483647 w 221"/>
              <a:gd name="T17" fmla="*/ 2147483647 h 381"/>
              <a:gd name="T18" fmla="*/ 2147483647 w 221"/>
              <a:gd name="T19" fmla="*/ 2147483647 h 381"/>
              <a:gd name="T20" fmla="*/ 2147483647 w 221"/>
              <a:gd name="T21" fmla="*/ 2147483647 h 381"/>
              <a:gd name="T22" fmla="*/ 2147483647 w 221"/>
              <a:gd name="T23" fmla="*/ 2147483647 h 381"/>
              <a:gd name="T24" fmla="*/ 2147483647 w 221"/>
              <a:gd name="T25" fmla="*/ 2147483647 h 381"/>
              <a:gd name="T26" fmla="*/ 2147483647 w 221"/>
              <a:gd name="T27" fmla="*/ 2147483647 h 381"/>
              <a:gd name="T28" fmla="*/ 2147483647 w 221"/>
              <a:gd name="T29" fmla="*/ 2147483647 h 381"/>
              <a:gd name="T30" fmla="*/ 0 w 221"/>
              <a:gd name="T31" fmla="*/ 2147483647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81"/>
              <a:gd name="T50" fmla="*/ 221 w 221"/>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81">
                <a:moveTo>
                  <a:pt x="0" y="28"/>
                </a:moveTo>
                <a:lnTo>
                  <a:pt x="26" y="41"/>
                </a:lnTo>
                <a:lnTo>
                  <a:pt x="49" y="38"/>
                </a:lnTo>
                <a:lnTo>
                  <a:pt x="59" y="32"/>
                </a:lnTo>
                <a:lnTo>
                  <a:pt x="65" y="8"/>
                </a:lnTo>
                <a:lnTo>
                  <a:pt x="172" y="0"/>
                </a:lnTo>
                <a:lnTo>
                  <a:pt x="221" y="270"/>
                </a:lnTo>
                <a:lnTo>
                  <a:pt x="217" y="267"/>
                </a:lnTo>
                <a:lnTo>
                  <a:pt x="182" y="283"/>
                </a:lnTo>
                <a:lnTo>
                  <a:pt x="155" y="354"/>
                </a:lnTo>
                <a:lnTo>
                  <a:pt x="117" y="344"/>
                </a:lnTo>
                <a:lnTo>
                  <a:pt x="72" y="372"/>
                </a:lnTo>
                <a:lnTo>
                  <a:pt x="14" y="381"/>
                </a:lnTo>
                <a:lnTo>
                  <a:pt x="40" y="311"/>
                </a:lnTo>
                <a:lnTo>
                  <a:pt x="30" y="270"/>
                </a:lnTo>
                <a:lnTo>
                  <a:pt x="0" y="28"/>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85" name="Freeform 228"/>
          <p:cNvSpPr>
            <a:spLocks/>
          </p:cNvSpPr>
          <p:nvPr/>
        </p:nvSpPr>
        <p:spPr bwMode="auto">
          <a:xfrm>
            <a:off x="7524660" y="2582340"/>
            <a:ext cx="581025" cy="708025"/>
          </a:xfrm>
          <a:custGeom>
            <a:avLst/>
            <a:gdLst>
              <a:gd name="T0" fmla="*/ 0 w 283"/>
              <a:gd name="T1" fmla="*/ 2147483647 h 344"/>
              <a:gd name="T2" fmla="*/ 2147483647 w 283"/>
              <a:gd name="T3" fmla="*/ 2147483647 h 344"/>
              <a:gd name="T4" fmla="*/ 2147483647 w 283"/>
              <a:gd name="T5" fmla="*/ 2147483647 h 344"/>
              <a:gd name="T6" fmla="*/ 2147483647 w 283"/>
              <a:gd name="T7" fmla="*/ 2147483647 h 344"/>
              <a:gd name="T8" fmla="*/ 2147483647 w 283"/>
              <a:gd name="T9" fmla="*/ 2147483647 h 344"/>
              <a:gd name="T10" fmla="*/ 2147483647 w 283"/>
              <a:gd name="T11" fmla="*/ 0 h 344"/>
              <a:gd name="T12" fmla="*/ 2147483647 w 283"/>
              <a:gd name="T13" fmla="*/ 2147483647 h 344"/>
              <a:gd name="T14" fmla="*/ 2147483647 w 283"/>
              <a:gd name="T15" fmla="*/ 2147483647 h 344"/>
              <a:gd name="T16" fmla="*/ 2147483647 w 283"/>
              <a:gd name="T17" fmla="*/ 2147483647 h 344"/>
              <a:gd name="T18" fmla="*/ 2147483647 w 283"/>
              <a:gd name="T19" fmla="*/ 2147483647 h 344"/>
              <a:gd name="T20" fmla="*/ 2147483647 w 283"/>
              <a:gd name="T21" fmla="*/ 2147483647 h 344"/>
              <a:gd name="T22" fmla="*/ 2147483647 w 283"/>
              <a:gd name="T23" fmla="*/ 2147483647 h 344"/>
              <a:gd name="T24" fmla="*/ 2147483647 w 283"/>
              <a:gd name="T25" fmla="*/ 2147483647 h 344"/>
              <a:gd name="T26" fmla="*/ 2147483647 w 283"/>
              <a:gd name="T27" fmla="*/ 2147483647 h 344"/>
              <a:gd name="T28" fmla="*/ 2147483647 w 283"/>
              <a:gd name="T29" fmla="*/ 2147483647 h 344"/>
              <a:gd name="T30" fmla="*/ 2147483647 w 283"/>
              <a:gd name="T31" fmla="*/ 2147483647 h 344"/>
              <a:gd name="T32" fmla="*/ 2147483647 w 283"/>
              <a:gd name="T33" fmla="*/ 2147483647 h 344"/>
              <a:gd name="T34" fmla="*/ 2147483647 w 283"/>
              <a:gd name="T35" fmla="*/ 2147483647 h 344"/>
              <a:gd name="T36" fmla="*/ 0 w 283"/>
              <a:gd name="T37" fmla="*/ 2147483647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3"/>
              <a:gd name="T58" fmla="*/ 0 h 344"/>
              <a:gd name="T59" fmla="*/ 283 w 28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3" h="344">
                <a:moveTo>
                  <a:pt x="0" y="76"/>
                </a:moveTo>
                <a:lnTo>
                  <a:pt x="129" y="63"/>
                </a:lnTo>
                <a:lnTo>
                  <a:pt x="155" y="70"/>
                </a:lnTo>
                <a:lnTo>
                  <a:pt x="215" y="39"/>
                </a:lnTo>
                <a:lnTo>
                  <a:pt x="228" y="12"/>
                </a:lnTo>
                <a:lnTo>
                  <a:pt x="264" y="0"/>
                </a:lnTo>
                <a:lnTo>
                  <a:pt x="283" y="129"/>
                </a:lnTo>
                <a:lnTo>
                  <a:pt x="269" y="144"/>
                </a:lnTo>
                <a:lnTo>
                  <a:pt x="273" y="235"/>
                </a:lnTo>
                <a:lnTo>
                  <a:pt x="244" y="242"/>
                </a:lnTo>
                <a:lnTo>
                  <a:pt x="228" y="292"/>
                </a:lnTo>
                <a:lnTo>
                  <a:pt x="207" y="286"/>
                </a:lnTo>
                <a:lnTo>
                  <a:pt x="199" y="344"/>
                </a:lnTo>
                <a:lnTo>
                  <a:pt x="167" y="320"/>
                </a:lnTo>
                <a:lnTo>
                  <a:pt x="105" y="335"/>
                </a:lnTo>
                <a:lnTo>
                  <a:pt x="78" y="313"/>
                </a:lnTo>
                <a:lnTo>
                  <a:pt x="43" y="312"/>
                </a:lnTo>
                <a:lnTo>
                  <a:pt x="24" y="215"/>
                </a:lnTo>
                <a:lnTo>
                  <a:pt x="0" y="76"/>
                </a:lnTo>
                <a:close/>
              </a:path>
            </a:pathLst>
          </a:custGeom>
          <a:solidFill>
            <a:schemeClr val="accent5"/>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86" name="Freeform 229"/>
          <p:cNvSpPr>
            <a:spLocks/>
          </p:cNvSpPr>
          <p:nvPr/>
        </p:nvSpPr>
        <p:spPr bwMode="auto">
          <a:xfrm>
            <a:off x="6935693" y="3614213"/>
            <a:ext cx="1184275" cy="450851"/>
          </a:xfrm>
          <a:custGeom>
            <a:avLst/>
            <a:gdLst>
              <a:gd name="T0" fmla="*/ 2147483647 w 576"/>
              <a:gd name="T1" fmla="*/ 2147483647 h 220"/>
              <a:gd name="T2" fmla="*/ 2147483647 w 576"/>
              <a:gd name="T3" fmla="*/ 2147483647 h 220"/>
              <a:gd name="T4" fmla="*/ 2147483647 w 576"/>
              <a:gd name="T5" fmla="*/ 2147483647 h 220"/>
              <a:gd name="T6" fmla="*/ 2147483647 w 576"/>
              <a:gd name="T7" fmla="*/ 2147483647 h 220"/>
              <a:gd name="T8" fmla="*/ 0 w 576"/>
              <a:gd name="T9" fmla="*/ 2147483647 h 220"/>
              <a:gd name="T10" fmla="*/ 2147483647 w 576"/>
              <a:gd name="T11" fmla="*/ 2147483647 h 220"/>
              <a:gd name="T12" fmla="*/ 2147483647 w 576"/>
              <a:gd name="T13" fmla="*/ 2147483647 h 220"/>
              <a:gd name="T14" fmla="*/ 2147483647 w 576"/>
              <a:gd name="T15" fmla="*/ 2147483647 h 220"/>
              <a:gd name="T16" fmla="*/ 2147483647 w 576"/>
              <a:gd name="T17" fmla="*/ 2147483647 h 220"/>
              <a:gd name="T18" fmla="*/ 2147483647 w 576"/>
              <a:gd name="T19" fmla="*/ 2147483647 h 220"/>
              <a:gd name="T20" fmla="*/ 2147483647 w 576"/>
              <a:gd name="T21" fmla="*/ 2147483647 h 220"/>
              <a:gd name="T22" fmla="*/ 2147483647 w 576"/>
              <a:gd name="T23" fmla="*/ 0 h 220"/>
              <a:gd name="T24" fmla="*/ 2147483647 w 576"/>
              <a:gd name="T25" fmla="*/ 2147483647 h 220"/>
              <a:gd name="T26" fmla="*/ 2147483647 w 576"/>
              <a:gd name="T27" fmla="*/ 2147483647 h 220"/>
              <a:gd name="T28" fmla="*/ 2147483647 w 576"/>
              <a:gd name="T29" fmla="*/ 2147483647 h 220"/>
              <a:gd name="T30" fmla="*/ 2147483647 w 576"/>
              <a:gd name="T31" fmla="*/ 2147483647 h 2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220"/>
              <a:gd name="T50" fmla="*/ 576 w 576"/>
              <a:gd name="T51" fmla="*/ 220 h 2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220">
                <a:moveTo>
                  <a:pt x="35" y="101"/>
                </a:moveTo>
                <a:lnTo>
                  <a:pt x="35" y="104"/>
                </a:lnTo>
                <a:lnTo>
                  <a:pt x="25" y="125"/>
                </a:lnTo>
                <a:lnTo>
                  <a:pt x="36" y="152"/>
                </a:lnTo>
                <a:lnTo>
                  <a:pt x="0" y="178"/>
                </a:lnTo>
                <a:lnTo>
                  <a:pt x="7" y="220"/>
                </a:lnTo>
                <a:lnTo>
                  <a:pt x="158" y="207"/>
                </a:lnTo>
                <a:lnTo>
                  <a:pt x="338" y="186"/>
                </a:lnTo>
                <a:lnTo>
                  <a:pt x="428" y="168"/>
                </a:lnTo>
                <a:lnTo>
                  <a:pt x="446" y="111"/>
                </a:lnTo>
                <a:lnTo>
                  <a:pt x="478" y="109"/>
                </a:lnTo>
                <a:lnTo>
                  <a:pt x="576" y="0"/>
                </a:lnTo>
                <a:lnTo>
                  <a:pt x="449" y="27"/>
                </a:lnTo>
                <a:lnTo>
                  <a:pt x="151" y="72"/>
                </a:lnTo>
                <a:lnTo>
                  <a:pt x="154" y="85"/>
                </a:lnTo>
                <a:lnTo>
                  <a:pt x="35" y="101"/>
                </a:lnTo>
                <a:close/>
              </a:path>
            </a:pathLst>
          </a:custGeom>
          <a:solidFill>
            <a:schemeClr val="accent5"/>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29" name="Freeform 230"/>
          <p:cNvSpPr>
            <a:spLocks/>
          </p:cNvSpPr>
          <p:nvPr/>
        </p:nvSpPr>
        <p:spPr bwMode="auto">
          <a:xfrm>
            <a:off x="9048658" y="1217089"/>
            <a:ext cx="525463" cy="858839"/>
          </a:xfrm>
          <a:custGeom>
            <a:avLst/>
            <a:gdLst>
              <a:gd name="T0" fmla="*/ 2147483647 w 256"/>
              <a:gd name="T1" fmla="*/ 2147483647 h 417"/>
              <a:gd name="T2" fmla="*/ 2147483647 w 256"/>
              <a:gd name="T3" fmla="*/ 2147483647 h 417"/>
              <a:gd name="T4" fmla="*/ 2147483647 w 256"/>
              <a:gd name="T5" fmla="*/ 2147483647 h 417"/>
              <a:gd name="T6" fmla="*/ 2147483647 w 256"/>
              <a:gd name="T7" fmla="*/ 2147483647 h 417"/>
              <a:gd name="T8" fmla="*/ 2147483647 w 256"/>
              <a:gd name="T9" fmla="*/ 2147483647 h 417"/>
              <a:gd name="T10" fmla="*/ 2147483647 w 256"/>
              <a:gd name="T11" fmla="*/ 2147483647 h 417"/>
              <a:gd name="T12" fmla="*/ 2147483647 w 256"/>
              <a:gd name="T13" fmla="*/ 2147483647 h 417"/>
              <a:gd name="T14" fmla="*/ 0 w 256"/>
              <a:gd name="T15" fmla="*/ 2147483647 h 417"/>
              <a:gd name="T16" fmla="*/ 2147483647 w 256"/>
              <a:gd name="T17" fmla="*/ 2147483647 h 417"/>
              <a:gd name="T18" fmla="*/ 2147483647 w 256"/>
              <a:gd name="T19" fmla="*/ 2147483647 h 417"/>
              <a:gd name="T20" fmla="*/ 2147483647 w 256"/>
              <a:gd name="T21" fmla="*/ 2147483647 h 417"/>
              <a:gd name="T22" fmla="*/ 2147483647 w 256"/>
              <a:gd name="T23" fmla="*/ 2147483647 h 417"/>
              <a:gd name="T24" fmla="*/ 2147483647 w 256"/>
              <a:gd name="T25" fmla="*/ 2147483647 h 417"/>
              <a:gd name="T26" fmla="*/ 2147483647 w 256"/>
              <a:gd name="T27" fmla="*/ 2147483647 h 417"/>
              <a:gd name="T28" fmla="*/ 2147483647 w 256"/>
              <a:gd name="T29" fmla="*/ 2147483647 h 417"/>
              <a:gd name="T30" fmla="*/ 2147483647 w 256"/>
              <a:gd name="T31" fmla="*/ 2147483647 h 417"/>
              <a:gd name="T32" fmla="*/ 2147483647 w 256"/>
              <a:gd name="T33" fmla="*/ 2147483647 h 417"/>
              <a:gd name="T34" fmla="*/ 2147483647 w 256"/>
              <a:gd name="T35" fmla="*/ 2147483647 h 417"/>
              <a:gd name="T36" fmla="*/ 2147483647 w 256"/>
              <a:gd name="T37" fmla="*/ 2147483647 h 417"/>
              <a:gd name="T38" fmla="*/ 2147483647 w 256"/>
              <a:gd name="T39" fmla="*/ 2147483647 h 417"/>
              <a:gd name="T40" fmla="*/ 2147483647 w 256"/>
              <a:gd name="T41" fmla="*/ 2147483647 h 417"/>
              <a:gd name="T42" fmla="*/ 2147483647 w 256"/>
              <a:gd name="T43" fmla="*/ 2147483647 h 417"/>
              <a:gd name="T44" fmla="*/ 2147483647 w 256"/>
              <a:gd name="T45" fmla="*/ 2147483647 h 417"/>
              <a:gd name="T46" fmla="*/ 2147483647 w 256"/>
              <a:gd name="T47" fmla="*/ 2147483647 h 417"/>
              <a:gd name="T48" fmla="*/ 2147483647 w 256"/>
              <a:gd name="T49" fmla="*/ 0 h 417"/>
              <a:gd name="T50" fmla="*/ 2147483647 w 256"/>
              <a:gd name="T51" fmla="*/ 2147483647 h 417"/>
              <a:gd name="T52" fmla="*/ 2147483647 w 256"/>
              <a:gd name="T53" fmla="*/ 2147483647 h 417"/>
              <a:gd name="T54" fmla="*/ 2147483647 w 256"/>
              <a:gd name="T55" fmla="*/ 2147483647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6"/>
              <a:gd name="T85" fmla="*/ 0 h 417"/>
              <a:gd name="T86" fmla="*/ 256 w 256"/>
              <a:gd name="T87" fmla="*/ 417 h 41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6" h="417">
                <a:moveTo>
                  <a:pt x="61" y="13"/>
                </a:moveTo>
                <a:lnTo>
                  <a:pt x="22" y="90"/>
                </a:lnTo>
                <a:lnTo>
                  <a:pt x="41" y="118"/>
                </a:lnTo>
                <a:lnTo>
                  <a:pt x="22" y="152"/>
                </a:lnTo>
                <a:lnTo>
                  <a:pt x="34" y="164"/>
                </a:lnTo>
                <a:lnTo>
                  <a:pt x="26" y="188"/>
                </a:lnTo>
                <a:lnTo>
                  <a:pt x="26" y="226"/>
                </a:lnTo>
                <a:lnTo>
                  <a:pt x="0" y="241"/>
                </a:lnTo>
                <a:lnTo>
                  <a:pt x="10" y="253"/>
                </a:lnTo>
                <a:lnTo>
                  <a:pt x="65" y="397"/>
                </a:lnTo>
                <a:lnTo>
                  <a:pt x="107" y="417"/>
                </a:lnTo>
                <a:lnTo>
                  <a:pt x="104" y="386"/>
                </a:lnTo>
                <a:lnTo>
                  <a:pt x="125" y="363"/>
                </a:lnTo>
                <a:lnTo>
                  <a:pt x="117" y="339"/>
                </a:lnTo>
                <a:lnTo>
                  <a:pt x="170" y="308"/>
                </a:lnTo>
                <a:lnTo>
                  <a:pt x="173" y="267"/>
                </a:lnTo>
                <a:lnTo>
                  <a:pt x="203" y="266"/>
                </a:lnTo>
                <a:lnTo>
                  <a:pt x="227" y="234"/>
                </a:lnTo>
                <a:lnTo>
                  <a:pt x="256" y="213"/>
                </a:lnTo>
                <a:lnTo>
                  <a:pt x="256" y="188"/>
                </a:lnTo>
                <a:lnTo>
                  <a:pt x="217" y="180"/>
                </a:lnTo>
                <a:lnTo>
                  <a:pt x="210" y="152"/>
                </a:lnTo>
                <a:lnTo>
                  <a:pt x="169" y="148"/>
                </a:lnTo>
                <a:lnTo>
                  <a:pt x="136" y="25"/>
                </a:lnTo>
                <a:lnTo>
                  <a:pt x="121" y="0"/>
                </a:lnTo>
                <a:lnTo>
                  <a:pt x="80" y="9"/>
                </a:lnTo>
                <a:lnTo>
                  <a:pt x="74" y="23"/>
                </a:lnTo>
                <a:lnTo>
                  <a:pt x="61" y="13"/>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0" name="Freeform 231"/>
          <p:cNvSpPr>
            <a:spLocks/>
          </p:cNvSpPr>
          <p:nvPr/>
        </p:nvSpPr>
        <p:spPr bwMode="auto">
          <a:xfrm>
            <a:off x="8258081" y="2872849"/>
            <a:ext cx="679451" cy="298451"/>
          </a:xfrm>
          <a:custGeom>
            <a:avLst/>
            <a:gdLst>
              <a:gd name="T0" fmla="*/ 0 w 331"/>
              <a:gd name="T1" fmla="*/ 2147483647 h 145"/>
              <a:gd name="T2" fmla="*/ 2147483647 w 331"/>
              <a:gd name="T3" fmla="*/ 0 h 145"/>
              <a:gd name="T4" fmla="*/ 2147483647 w 331"/>
              <a:gd name="T5" fmla="*/ 2147483647 h 145"/>
              <a:gd name="T6" fmla="*/ 2147483647 w 331"/>
              <a:gd name="T7" fmla="*/ 2147483647 h 145"/>
              <a:gd name="T8" fmla="*/ 2147483647 w 331"/>
              <a:gd name="T9" fmla="*/ 2147483647 h 145"/>
              <a:gd name="T10" fmla="*/ 2147483647 w 331"/>
              <a:gd name="T11" fmla="*/ 2147483647 h 145"/>
              <a:gd name="T12" fmla="*/ 2147483647 w 331"/>
              <a:gd name="T13" fmla="*/ 2147483647 h 145"/>
              <a:gd name="T14" fmla="*/ 2147483647 w 331"/>
              <a:gd name="T15" fmla="*/ 2147483647 h 145"/>
              <a:gd name="T16" fmla="*/ 2147483647 w 331"/>
              <a:gd name="T17" fmla="*/ 2147483647 h 145"/>
              <a:gd name="T18" fmla="*/ 2147483647 w 331"/>
              <a:gd name="T19" fmla="*/ 2147483647 h 145"/>
              <a:gd name="T20" fmla="*/ 2147483647 w 331"/>
              <a:gd name="T21" fmla="*/ 2147483647 h 145"/>
              <a:gd name="T22" fmla="*/ 2147483647 w 331"/>
              <a:gd name="T23" fmla="*/ 2147483647 h 145"/>
              <a:gd name="T24" fmla="*/ 2147483647 w 331"/>
              <a:gd name="T25" fmla="*/ 2147483647 h 145"/>
              <a:gd name="T26" fmla="*/ 2147483647 w 331"/>
              <a:gd name="T27" fmla="*/ 2147483647 h 145"/>
              <a:gd name="T28" fmla="*/ 2147483647 w 331"/>
              <a:gd name="T29" fmla="*/ 2147483647 h 145"/>
              <a:gd name="T30" fmla="*/ 2147483647 w 331"/>
              <a:gd name="T31" fmla="*/ 2147483647 h 145"/>
              <a:gd name="T32" fmla="*/ 0 w 331"/>
              <a:gd name="T33" fmla="*/ 2147483647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1"/>
              <a:gd name="T52" fmla="*/ 0 h 145"/>
              <a:gd name="T53" fmla="*/ 331 w 331"/>
              <a:gd name="T54" fmla="*/ 145 h 1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1" h="145">
                <a:moveTo>
                  <a:pt x="0" y="50"/>
                </a:moveTo>
                <a:lnTo>
                  <a:pt x="245" y="0"/>
                </a:lnTo>
                <a:lnTo>
                  <a:pt x="286" y="99"/>
                </a:lnTo>
                <a:lnTo>
                  <a:pt x="328" y="88"/>
                </a:lnTo>
                <a:lnTo>
                  <a:pt x="331" y="139"/>
                </a:lnTo>
                <a:lnTo>
                  <a:pt x="296" y="145"/>
                </a:lnTo>
                <a:lnTo>
                  <a:pt x="266" y="112"/>
                </a:lnTo>
                <a:lnTo>
                  <a:pt x="245" y="74"/>
                </a:lnTo>
                <a:lnTo>
                  <a:pt x="242" y="18"/>
                </a:lnTo>
                <a:lnTo>
                  <a:pt x="227" y="46"/>
                </a:lnTo>
                <a:lnTo>
                  <a:pt x="245" y="128"/>
                </a:lnTo>
                <a:lnTo>
                  <a:pt x="172" y="140"/>
                </a:lnTo>
                <a:lnTo>
                  <a:pt x="169" y="80"/>
                </a:lnTo>
                <a:lnTo>
                  <a:pt x="126" y="54"/>
                </a:lnTo>
                <a:lnTo>
                  <a:pt x="87" y="47"/>
                </a:lnTo>
                <a:lnTo>
                  <a:pt x="9" y="88"/>
                </a:lnTo>
                <a:lnTo>
                  <a:pt x="0" y="5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1" name="Freeform 232"/>
          <p:cNvSpPr>
            <a:spLocks/>
          </p:cNvSpPr>
          <p:nvPr/>
        </p:nvSpPr>
        <p:spPr bwMode="auto">
          <a:xfrm>
            <a:off x="6996022" y="3220513"/>
            <a:ext cx="1033463" cy="603251"/>
          </a:xfrm>
          <a:custGeom>
            <a:avLst/>
            <a:gdLst>
              <a:gd name="T0" fmla="*/ 0 w 502"/>
              <a:gd name="T1" fmla="*/ 2147483647 h 293"/>
              <a:gd name="T2" fmla="*/ 2147483647 w 502"/>
              <a:gd name="T3" fmla="*/ 2147483647 h 293"/>
              <a:gd name="T4" fmla="*/ 2147483647 w 502"/>
              <a:gd name="T5" fmla="*/ 2147483647 h 293"/>
              <a:gd name="T6" fmla="*/ 2147483647 w 502"/>
              <a:gd name="T7" fmla="*/ 2147483647 h 293"/>
              <a:gd name="T8" fmla="*/ 2147483647 w 502"/>
              <a:gd name="T9" fmla="*/ 2147483647 h 293"/>
              <a:gd name="T10" fmla="*/ 2147483647 w 502"/>
              <a:gd name="T11" fmla="*/ 2147483647 h 293"/>
              <a:gd name="T12" fmla="*/ 2147483647 w 502"/>
              <a:gd name="T13" fmla="*/ 2147483647 h 293"/>
              <a:gd name="T14" fmla="*/ 2147483647 w 502"/>
              <a:gd name="T15" fmla="*/ 2147483647 h 293"/>
              <a:gd name="T16" fmla="*/ 2147483647 w 502"/>
              <a:gd name="T17" fmla="*/ 2147483647 h 293"/>
              <a:gd name="T18" fmla="*/ 2147483647 w 502"/>
              <a:gd name="T19" fmla="*/ 2147483647 h 293"/>
              <a:gd name="T20" fmla="*/ 2147483647 w 502"/>
              <a:gd name="T21" fmla="*/ 2147483647 h 293"/>
              <a:gd name="T22" fmla="*/ 2147483647 w 502"/>
              <a:gd name="T23" fmla="*/ 2147483647 h 293"/>
              <a:gd name="T24" fmla="*/ 2147483647 w 502"/>
              <a:gd name="T25" fmla="*/ 2147483647 h 293"/>
              <a:gd name="T26" fmla="*/ 2147483647 w 502"/>
              <a:gd name="T27" fmla="*/ 2147483647 h 293"/>
              <a:gd name="T28" fmla="*/ 2147483647 w 502"/>
              <a:gd name="T29" fmla="*/ 0 h 293"/>
              <a:gd name="T30" fmla="*/ 2147483647 w 502"/>
              <a:gd name="T31" fmla="*/ 2147483647 h 293"/>
              <a:gd name="T32" fmla="*/ 2147483647 w 502"/>
              <a:gd name="T33" fmla="*/ 2147483647 h 293"/>
              <a:gd name="T34" fmla="*/ 2147483647 w 502"/>
              <a:gd name="T35" fmla="*/ 2147483647 h 293"/>
              <a:gd name="T36" fmla="*/ 2147483647 w 502"/>
              <a:gd name="T37" fmla="*/ 2147483647 h 293"/>
              <a:gd name="T38" fmla="*/ 2147483647 w 502"/>
              <a:gd name="T39" fmla="*/ 2147483647 h 293"/>
              <a:gd name="T40" fmla="*/ 2147483647 w 502"/>
              <a:gd name="T41" fmla="*/ 2147483647 h 293"/>
              <a:gd name="T42" fmla="*/ 2147483647 w 502"/>
              <a:gd name="T43" fmla="*/ 2147483647 h 293"/>
              <a:gd name="T44" fmla="*/ 2147483647 w 502"/>
              <a:gd name="T45" fmla="*/ 2147483647 h 293"/>
              <a:gd name="T46" fmla="*/ 2147483647 w 502"/>
              <a:gd name="T47" fmla="*/ 2147483647 h 293"/>
              <a:gd name="T48" fmla="*/ 2147483647 w 502"/>
              <a:gd name="T49" fmla="*/ 2147483647 h 293"/>
              <a:gd name="T50" fmla="*/ 2147483647 w 502"/>
              <a:gd name="T51" fmla="*/ 2147483647 h 293"/>
              <a:gd name="T52" fmla="*/ 2147483647 w 502"/>
              <a:gd name="T53" fmla="*/ 2147483647 h 293"/>
              <a:gd name="T54" fmla="*/ 2147483647 w 502"/>
              <a:gd name="T55" fmla="*/ 2147483647 h 293"/>
              <a:gd name="T56" fmla="*/ 0 w 502"/>
              <a:gd name="T57" fmla="*/ 2147483647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2"/>
              <a:gd name="T88" fmla="*/ 0 h 293"/>
              <a:gd name="T89" fmla="*/ 502 w 502"/>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2" h="293">
                <a:moveTo>
                  <a:pt x="0" y="293"/>
                </a:moveTo>
                <a:lnTo>
                  <a:pt x="122" y="274"/>
                </a:lnTo>
                <a:lnTo>
                  <a:pt x="122" y="261"/>
                </a:lnTo>
                <a:lnTo>
                  <a:pt x="417" y="220"/>
                </a:lnTo>
                <a:lnTo>
                  <a:pt x="421" y="197"/>
                </a:lnTo>
                <a:lnTo>
                  <a:pt x="465" y="180"/>
                </a:lnTo>
                <a:lnTo>
                  <a:pt x="470" y="156"/>
                </a:lnTo>
                <a:lnTo>
                  <a:pt x="488" y="148"/>
                </a:lnTo>
                <a:lnTo>
                  <a:pt x="502" y="114"/>
                </a:lnTo>
                <a:lnTo>
                  <a:pt x="461" y="78"/>
                </a:lnTo>
                <a:lnTo>
                  <a:pt x="454" y="33"/>
                </a:lnTo>
                <a:lnTo>
                  <a:pt x="421" y="9"/>
                </a:lnTo>
                <a:lnTo>
                  <a:pt x="356" y="23"/>
                </a:lnTo>
                <a:lnTo>
                  <a:pt x="326" y="1"/>
                </a:lnTo>
                <a:lnTo>
                  <a:pt x="297" y="0"/>
                </a:lnTo>
                <a:lnTo>
                  <a:pt x="302" y="33"/>
                </a:lnTo>
                <a:lnTo>
                  <a:pt x="261" y="49"/>
                </a:lnTo>
                <a:lnTo>
                  <a:pt x="234" y="122"/>
                </a:lnTo>
                <a:lnTo>
                  <a:pt x="199" y="110"/>
                </a:lnTo>
                <a:lnTo>
                  <a:pt x="154" y="138"/>
                </a:lnTo>
                <a:lnTo>
                  <a:pt x="97" y="148"/>
                </a:lnTo>
                <a:lnTo>
                  <a:pt x="97" y="189"/>
                </a:lnTo>
                <a:lnTo>
                  <a:pt x="68" y="187"/>
                </a:lnTo>
                <a:lnTo>
                  <a:pt x="70" y="224"/>
                </a:lnTo>
                <a:lnTo>
                  <a:pt x="41" y="209"/>
                </a:lnTo>
                <a:lnTo>
                  <a:pt x="23" y="216"/>
                </a:lnTo>
                <a:lnTo>
                  <a:pt x="38" y="241"/>
                </a:lnTo>
                <a:lnTo>
                  <a:pt x="7" y="274"/>
                </a:lnTo>
                <a:lnTo>
                  <a:pt x="0" y="293"/>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2" name="Freeform 233"/>
          <p:cNvSpPr>
            <a:spLocks/>
          </p:cNvSpPr>
          <p:nvPr/>
        </p:nvSpPr>
        <p:spPr bwMode="auto">
          <a:xfrm>
            <a:off x="6818219" y="4036490"/>
            <a:ext cx="484188" cy="892175"/>
          </a:xfrm>
          <a:custGeom>
            <a:avLst/>
            <a:gdLst>
              <a:gd name="T0" fmla="*/ 2147483647 w 235"/>
              <a:gd name="T1" fmla="*/ 2147483647 h 434"/>
              <a:gd name="T2" fmla="*/ 2147483647 w 235"/>
              <a:gd name="T3" fmla="*/ 2147483647 h 434"/>
              <a:gd name="T4" fmla="*/ 0 w 235"/>
              <a:gd name="T5" fmla="*/ 2147483647 h 434"/>
              <a:gd name="T6" fmla="*/ 2147483647 w 235"/>
              <a:gd name="T7" fmla="*/ 2147483647 h 434"/>
              <a:gd name="T8" fmla="*/ 2147483647 w 235"/>
              <a:gd name="T9" fmla="*/ 2147483647 h 434"/>
              <a:gd name="T10" fmla="*/ 2147483647 w 235"/>
              <a:gd name="T11" fmla="*/ 2147483647 h 434"/>
              <a:gd name="T12" fmla="*/ 2147483647 w 235"/>
              <a:gd name="T13" fmla="*/ 2147483647 h 434"/>
              <a:gd name="T14" fmla="*/ 2147483647 w 235"/>
              <a:gd name="T15" fmla="*/ 2147483647 h 434"/>
              <a:gd name="T16" fmla="*/ 2147483647 w 235"/>
              <a:gd name="T17" fmla="*/ 2147483647 h 434"/>
              <a:gd name="T18" fmla="*/ 2147483647 w 235"/>
              <a:gd name="T19" fmla="*/ 2147483647 h 434"/>
              <a:gd name="T20" fmla="*/ 2147483647 w 235"/>
              <a:gd name="T21" fmla="*/ 2147483647 h 434"/>
              <a:gd name="T22" fmla="*/ 2147483647 w 235"/>
              <a:gd name="T23" fmla="*/ 2147483647 h 434"/>
              <a:gd name="T24" fmla="*/ 2147483647 w 235"/>
              <a:gd name="T25" fmla="*/ 2147483647 h 434"/>
              <a:gd name="T26" fmla="*/ 2147483647 w 235"/>
              <a:gd name="T27" fmla="*/ 0 h 434"/>
              <a:gd name="T28" fmla="*/ 2147483647 w 235"/>
              <a:gd name="T29" fmla="*/ 2147483647 h 4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
              <a:gd name="T46" fmla="*/ 0 h 434"/>
              <a:gd name="T47" fmla="*/ 235 w 235"/>
              <a:gd name="T48" fmla="*/ 434 h 4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 h="434">
                <a:moveTo>
                  <a:pt x="65" y="13"/>
                </a:moveTo>
                <a:lnTo>
                  <a:pt x="30" y="87"/>
                </a:lnTo>
                <a:lnTo>
                  <a:pt x="0" y="136"/>
                </a:lnTo>
                <a:lnTo>
                  <a:pt x="9" y="193"/>
                </a:lnTo>
                <a:lnTo>
                  <a:pt x="46" y="270"/>
                </a:lnTo>
                <a:lnTo>
                  <a:pt x="17" y="349"/>
                </a:lnTo>
                <a:lnTo>
                  <a:pt x="5" y="391"/>
                </a:lnTo>
                <a:lnTo>
                  <a:pt x="143" y="373"/>
                </a:lnTo>
                <a:lnTo>
                  <a:pt x="149" y="428"/>
                </a:lnTo>
                <a:lnTo>
                  <a:pt x="177" y="434"/>
                </a:lnTo>
                <a:lnTo>
                  <a:pt x="184" y="406"/>
                </a:lnTo>
                <a:lnTo>
                  <a:pt x="235" y="398"/>
                </a:lnTo>
                <a:lnTo>
                  <a:pt x="223" y="311"/>
                </a:lnTo>
                <a:lnTo>
                  <a:pt x="222" y="0"/>
                </a:lnTo>
                <a:lnTo>
                  <a:pt x="65" y="13"/>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3" name="Freeform 234"/>
          <p:cNvSpPr>
            <a:spLocks/>
          </p:cNvSpPr>
          <p:nvPr/>
        </p:nvSpPr>
        <p:spPr bwMode="auto">
          <a:xfrm>
            <a:off x="7269071" y="3992036"/>
            <a:ext cx="550863" cy="903288"/>
          </a:xfrm>
          <a:custGeom>
            <a:avLst/>
            <a:gdLst>
              <a:gd name="T0" fmla="*/ 0 w 268"/>
              <a:gd name="T1" fmla="*/ 2147483647 h 439"/>
              <a:gd name="T2" fmla="*/ 2147483647 w 268"/>
              <a:gd name="T3" fmla="*/ 0 h 439"/>
              <a:gd name="T4" fmla="*/ 2147483647 w 268"/>
              <a:gd name="T5" fmla="*/ 2147483647 h 439"/>
              <a:gd name="T6" fmla="*/ 2147483647 w 268"/>
              <a:gd name="T7" fmla="*/ 2147483647 h 439"/>
              <a:gd name="T8" fmla="*/ 2147483647 w 268"/>
              <a:gd name="T9" fmla="*/ 2147483647 h 439"/>
              <a:gd name="T10" fmla="*/ 2147483647 w 268"/>
              <a:gd name="T11" fmla="*/ 2147483647 h 439"/>
              <a:gd name="T12" fmla="*/ 2147483647 w 268"/>
              <a:gd name="T13" fmla="*/ 2147483647 h 439"/>
              <a:gd name="T14" fmla="*/ 2147483647 w 268"/>
              <a:gd name="T15" fmla="*/ 2147483647 h 439"/>
              <a:gd name="T16" fmla="*/ 2147483647 w 268"/>
              <a:gd name="T17" fmla="*/ 2147483647 h 439"/>
              <a:gd name="T18" fmla="*/ 2147483647 w 268"/>
              <a:gd name="T19" fmla="*/ 2147483647 h 439"/>
              <a:gd name="T20" fmla="*/ 2147483647 w 268"/>
              <a:gd name="T21" fmla="*/ 2147483647 h 439"/>
              <a:gd name="T22" fmla="*/ 2147483647 w 268"/>
              <a:gd name="T23" fmla="*/ 2147483647 h 439"/>
              <a:gd name="T24" fmla="*/ 2147483647 w 268"/>
              <a:gd name="T25" fmla="*/ 2147483647 h 439"/>
              <a:gd name="T26" fmla="*/ 2147483647 w 268"/>
              <a:gd name="T27" fmla="*/ 2147483647 h 439"/>
              <a:gd name="T28" fmla="*/ 0 w 268"/>
              <a:gd name="T29" fmla="*/ 2147483647 h 4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8"/>
              <a:gd name="T46" fmla="*/ 0 h 439"/>
              <a:gd name="T47" fmla="*/ 268 w 268"/>
              <a:gd name="T48" fmla="*/ 439 h 4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8" h="439">
                <a:moveTo>
                  <a:pt x="0" y="22"/>
                </a:moveTo>
                <a:lnTo>
                  <a:pt x="174" y="0"/>
                </a:lnTo>
                <a:lnTo>
                  <a:pt x="229" y="203"/>
                </a:lnTo>
                <a:lnTo>
                  <a:pt x="268" y="235"/>
                </a:lnTo>
                <a:lnTo>
                  <a:pt x="237" y="296"/>
                </a:lnTo>
                <a:lnTo>
                  <a:pt x="266" y="353"/>
                </a:lnTo>
                <a:lnTo>
                  <a:pt x="89" y="374"/>
                </a:lnTo>
                <a:lnTo>
                  <a:pt x="97" y="422"/>
                </a:lnTo>
                <a:lnTo>
                  <a:pt x="71" y="439"/>
                </a:lnTo>
                <a:lnTo>
                  <a:pt x="51" y="377"/>
                </a:lnTo>
                <a:lnTo>
                  <a:pt x="39" y="428"/>
                </a:lnTo>
                <a:lnTo>
                  <a:pt x="16" y="422"/>
                </a:lnTo>
                <a:lnTo>
                  <a:pt x="8" y="371"/>
                </a:lnTo>
                <a:lnTo>
                  <a:pt x="3" y="328"/>
                </a:lnTo>
                <a:lnTo>
                  <a:pt x="0" y="22"/>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4" name="Freeform 235"/>
          <p:cNvSpPr>
            <a:spLocks/>
          </p:cNvSpPr>
          <p:nvPr/>
        </p:nvSpPr>
        <p:spPr bwMode="auto">
          <a:xfrm>
            <a:off x="7626256" y="3952349"/>
            <a:ext cx="757237" cy="823912"/>
          </a:xfrm>
          <a:custGeom>
            <a:avLst/>
            <a:gdLst>
              <a:gd name="T0" fmla="*/ 0 w 368"/>
              <a:gd name="T1" fmla="*/ 2147483647 h 401"/>
              <a:gd name="T2" fmla="*/ 2147483647 w 368"/>
              <a:gd name="T3" fmla="*/ 2147483647 h 401"/>
              <a:gd name="T4" fmla="*/ 2147483647 w 368"/>
              <a:gd name="T5" fmla="*/ 2147483647 h 401"/>
              <a:gd name="T6" fmla="*/ 2147483647 w 368"/>
              <a:gd name="T7" fmla="*/ 0 h 401"/>
              <a:gd name="T8" fmla="*/ 2147483647 w 368"/>
              <a:gd name="T9" fmla="*/ 2147483647 h 401"/>
              <a:gd name="T10" fmla="*/ 2147483647 w 368"/>
              <a:gd name="T11" fmla="*/ 2147483647 h 401"/>
              <a:gd name="T12" fmla="*/ 2147483647 w 368"/>
              <a:gd name="T13" fmla="*/ 2147483647 h 401"/>
              <a:gd name="T14" fmla="*/ 2147483647 w 368"/>
              <a:gd name="T15" fmla="*/ 2147483647 h 401"/>
              <a:gd name="T16" fmla="*/ 2147483647 w 368"/>
              <a:gd name="T17" fmla="*/ 2147483647 h 401"/>
              <a:gd name="T18" fmla="*/ 2147483647 w 368"/>
              <a:gd name="T19" fmla="*/ 2147483647 h 401"/>
              <a:gd name="T20" fmla="*/ 2147483647 w 368"/>
              <a:gd name="T21" fmla="*/ 2147483647 h 401"/>
              <a:gd name="T22" fmla="*/ 2147483647 w 368"/>
              <a:gd name="T23" fmla="*/ 2147483647 h 401"/>
              <a:gd name="T24" fmla="*/ 2147483647 w 368"/>
              <a:gd name="T25" fmla="*/ 2147483647 h 401"/>
              <a:gd name="T26" fmla="*/ 2147483647 w 368"/>
              <a:gd name="T27" fmla="*/ 2147483647 h 401"/>
              <a:gd name="T28" fmla="*/ 2147483647 w 368"/>
              <a:gd name="T29" fmla="*/ 2147483647 h 401"/>
              <a:gd name="T30" fmla="*/ 2147483647 w 368"/>
              <a:gd name="T31" fmla="*/ 2147483647 h 401"/>
              <a:gd name="T32" fmla="*/ 2147483647 w 368"/>
              <a:gd name="T33" fmla="*/ 2147483647 h 401"/>
              <a:gd name="T34" fmla="*/ 2147483647 w 368"/>
              <a:gd name="T35" fmla="*/ 2147483647 h 401"/>
              <a:gd name="T36" fmla="*/ 0 w 368"/>
              <a:gd name="T37" fmla="*/ 2147483647 h 4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8"/>
              <a:gd name="T58" fmla="*/ 0 h 401"/>
              <a:gd name="T59" fmla="*/ 368 w 368"/>
              <a:gd name="T60" fmla="*/ 401 h 4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8" h="401">
                <a:moveTo>
                  <a:pt x="0" y="24"/>
                </a:moveTo>
                <a:lnTo>
                  <a:pt x="4" y="24"/>
                </a:lnTo>
                <a:lnTo>
                  <a:pt x="90" y="7"/>
                </a:lnTo>
                <a:lnTo>
                  <a:pt x="165" y="0"/>
                </a:lnTo>
                <a:lnTo>
                  <a:pt x="155" y="20"/>
                </a:lnTo>
                <a:lnTo>
                  <a:pt x="178" y="20"/>
                </a:lnTo>
                <a:lnTo>
                  <a:pt x="308" y="143"/>
                </a:lnTo>
                <a:lnTo>
                  <a:pt x="360" y="224"/>
                </a:lnTo>
                <a:lnTo>
                  <a:pt x="368" y="278"/>
                </a:lnTo>
                <a:lnTo>
                  <a:pt x="349" y="291"/>
                </a:lnTo>
                <a:lnTo>
                  <a:pt x="360" y="345"/>
                </a:lnTo>
                <a:lnTo>
                  <a:pt x="323" y="348"/>
                </a:lnTo>
                <a:lnTo>
                  <a:pt x="323" y="394"/>
                </a:lnTo>
                <a:lnTo>
                  <a:pt x="294" y="372"/>
                </a:lnTo>
                <a:lnTo>
                  <a:pt x="106" y="401"/>
                </a:lnTo>
                <a:lnTo>
                  <a:pt x="63" y="315"/>
                </a:lnTo>
                <a:lnTo>
                  <a:pt x="92" y="255"/>
                </a:lnTo>
                <a:lnTo>
                  <a:pt x="53" y="225"/>
                </a:lnTo>
                <a:lnTo>
                  <a:pt x="0" y="24"/>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93" name="Freeform 236"/>
          <p:cNvSpPr>
            <a:spLocks/>
          </p:cNvSpPr>
          <p:nvPr/>
        </p:nvSpPr>
        <p:spPr bwMode="auto">
          <a:xfrm>
            <a:off x="7945345" y="3838049"/>
            <a:ext cx="690563" cy="574675"/>
          </a:xfrm>
          <a:custGeom>
            <a:avLst/>
            <a:gdLst>
              <a:gd name="T0" fmla="*/ 2147483647 w 336"/>
              <a:gd name="T1" fmla="*/ 2147483647 h 280"/>
              <a:gd name="T2" fmla="*/ 2147483647 w 336"/>
              <a:gd name="T3" fmla="*/ 2147483647 h 280"/>
              <a:gd name="T4" fmla="*/ 2147483647 w 336"/>
              <a:gd name="T5" fmla="*/ 0 h 280"/>
              <a:gd name="T6" fmla="*/ 2147483647 w 336"/>
              <a:gd name="T7" fmla="*/ 2147483647 h 280"/>
              <a:gd name="T8" fmla="*/ 2147483647 w 336"/>
              <a:gd name="T9" fmla="*/ 2147483647 h 280"/>
              <a:gd name="T10" fmla="*/ 2147483647 w 336"/>
              <a:gd name="T11" fmla="*/ 2147483647 h 280"/>
              <a:gd name="T12" fmla="*/ 2147483647 w 336"/>
              <a:gd name="T13" fmla="*/ 2147483647 h 280"/>
              <a:gd name="T14" fmla="*/ 2147483647 w 336"/>
              <a:gd name="T15" fmla="*/ 2147483647 h 280"/>
              <a:gd name="T16" fmla="*/ 2147483647 w 336"/>
              <a:gd name="T17" fmla="*/ 2147483647 h 280"/>
              <a:gd name="T18" fmla="*/ 2147483647 w 336"/>
              <a:gd name="T19" fmla="*/ 2147483647 h 280"/>
              <a:gd name="T20" fmla="*/ 2147483647 w 336"/>
              <a:gd name="T21" fmla="*/ 2147483647 h 280"/>
              <a:gd name="T22" fmla="*/ 2147483647 w 336"/>
              <a:gd name="T23" fmla="*/ 2147483647 h 280"/>
              <a:gd name="T24" fmla="*/ 2147483647 w 336"/>
              <a:gd name="T25" fmla="*/ 2147483647 h 280"/>
              <a:gd name="T26" fmla="*/ 2147483647 w 336"/>
              <a:gd name="T27" fmla="*/ 2147483647 h 280"/>
              <a:gd name="T28" fmla="*/ 0 w 336"/>
              <a:gd name="T29" fmla="*/ 2147483647 h 280"/>
              <a:gd name="T30" fmla="*/ 2147483647 w 336"/>
              <a:gd name="T31" fmla="*/ 2147483647 h 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
              <a:gd name="T49" fmla="*/ 0 h 280"/>
              <a:gd name="T50" fmla="*/ 336 w 336"/>
              <a:gd name="T51" fmla="*/ 280 h 2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 h="280">
                <a:moveTo>
                  <a:pt x="12" y="51"/>
                </a:moveTo>
                <a:lnTo>
                  <a:pt x="38" y="23"/>
                </a:lnTo>
                <a:lnTo>
                  <a:pt x="140" y="0"/>
                </a:lnTo>
                <a:lnTo>
                  <a:pt x="170" y="16"/>
                </a:lnTo>
                <a:lnTo>
                  <a:pt x="235" y="4"/>
                </a:lnTo>
                <a:lnTo>
                  <a:pt x="288" y="44"/>
                </a:lnTo>
                <a:lnTo>
                  <a:pt x="336" y="76"/>
                </a:lnTo>
                <a:lnTo>
                  <a:pt x="309" y="158"/>
                </a:lnTo>
                <a:lnTo>
                  <a:pt x="268" y="202"/>
                </a:lnTo>
                <a:lnTo>
                  <a:pt x="225" y="215"/>
                </a:lnTo>
                <a:lnTo>
                  <a:pt x="233" y="248"/>
                </a:lnTo>
                <a:lnTo>
                  <a:pt x="205" y="280"/>
                </a:lnTo>
                <a:lnTo>
                  <a:pt x="153" y="202"/>
                </a:lnTo>
                <a:lnTo>
                  <a:pt x="21" y="76"/>
                </a:lnTo>
                <a:lnTo>
                  <a:pt x="0" y="76"/>
                </a:lnTo>
                <a:lnTo>
                  <a:pt x="12" y="51"/>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6" name="Freeform 237"/>
          <p:cNvSpPr>
            <a:spLocks/>
          </p:cNvSpPr>
          <p:nvPr/>
        </p:nvSpPr>
        <p:spPr bwMode="auto">
          <a:xfrm>
            <a:off x="7451631" y="4663553"/>
            <a:ext cx="1293812" cy="928687"/>
          </a:xfrm>
          <a:custGeom>
            <a:avLst/>
            <a:gdLst>
              <a:gd name="T0" fmla="*/ 0 w 629"/>
              <a:gd name="T1" fmla="*/ 2147483647 h 452"/>
              <a:gd name="T2" fmla="*/ 2147483647 w 629"/>
              <a:gd name="T3" fmla="*/ 2147483647 h 452"/>
              <a:gd name="T4" fmla="*/ 2147483647 w 629"/>
              <a:gd name="T5" fmla="*/ 2147483647 h 452"/>
              <a:gd name="T6" fmla="*/ 2147483647 w 629"/>
              <a:gd name="T7" fmla="*/ 2147483647 h 452"/>
              <a:gd name="T8" fmla="*/ 2147483647 w 629"/>
              <a:gd name="T9" fmla="*/ 2147483647 h 452"/>
              <a:gd name="T10" fmla="*/ 2147483647 w 629"/>
              <a:gd name="T11" fmla="*/ 2147483647 h 452"/>
              <a:gd name="T12" fmla="*/ 2147483647 w 629"/>
              <a:gd name="T13" fmla="*/ 0 h 452"/>
              <a:gd name="T14" fmla="*/ 2147483647 w 629"/>
              <a:gd name="T15" fmla="*/ 2147483647 h 452"/>
              <a:gd name="T16" fmla="*/ 2147483647 w 629"/>
              <a:gd name="T17" fmla="*/ 2147483647 h 452"/>
              <a:gd name="T18" fmla="*/ 2147483647 w 629"/>
              <a:gd name="T19" fmla="*/ 2147483647 h 452"/>
              <a:gd name="T20" fmla="*/ 2147483647 w 629"/>
              <a:gd name="T21" fmla="*/ 2147483647 h 452"/>
              <a:gd name="T22" fmla="*/ 2147483647 w 629"/>
              <a:gd name="T23" fmla="*/ 2147483647 h 452"/>
              <a:gd name="T24" fmla="*/ 2147483647 w 629"/>
              <a:gd name="T25" fmla="*/ 2147483647 h 452"/>
              <a:gd name="T26" fmla="*/ 2147483647 w 629"/>
              <a:gd name="T27" fmla="*/ 2147483647 h 452"/>
              <a:gd name="T28" fmla="*/ 2147483647 w 629"/>
              <a:gd name="T29" fmla="*/ 2147483647 h 452"/>
              <a:gd name="T30" fmla="*/ 2147483647 w 629"/>
              <a:gd name="T31" fmla="*/ 2147483647 h 452"/>
              <a:gd name="T32" fmla="*/ 2147483647 w 629"/>
              <a:gd name="T33" fmla="*/ 2147483647 h 452"/>
              <a:gd name="T34" fmla="*/ 2147483647 w 629"/>
              <a:gd name="T35" fmla="*/ 2147483647 h 452"/>
              <a:gd name="T36" fmla="*/ 2147483647 w 629"/>
              <a:gd name="T37" fmla="*/ 2147483647 h 452"/>
              <a:gd name="T38" fmla="*/ 2147483647 w 629"/>
              <a:gd name="T39" fmla="*/ 2147483647 h 452"/>
              <a:gd name="T40" fmla="*/ 2147483647 w 629"/>
              <a:gd name="T41" fmla="*/ 2147483647 h 452"/>
              <a:gd name="T42" fmla="*/ 2147483647 w 629"/>
              <a:gd name="T43" fmla="*/ 2147483647 h 452"/>
              <a:gd name="T44" fmla="*/ 2147483647 w 629"/>
              <a:gd name="T45" fmla="*/ 2147483647 h 452"/>
              <a:gd name="T46" fmla="*/ 2147483647 w 629"/>
              <a:gd name="T47" fmla="*/ 2147483647 h 452"/>
              <a:gd name="T48" fmla="*/ 2147483647 w 629"/>
              <a:gd name="T49" fmla="*/ 2147483647 h 452"/>
              <a:gd name="T50" fmla="*/ 2147483647 w 629"/>
              <a:gd name="T51" fmla="*/ 2147483647 h 452"/>
              <a:gd name="T52" fmla="*/ 2147483647 w 629"/>
              <a:gd name="T53" fmla="*/ 2147483647 h 452"/>
              <a:gd name="T54" fmla="*/ 2147483647 w 629"/>
              <a:gd name="T55" fmla="*/ 2147483647 h 452"/>
              <a:gd name="T56" fmla="*/ 2147483647 w 629"/>
              <a:gd name="T57" fmla="*/ 2147483647 h 452"/>
              <a:gd name="T58" fmla="*/ 2147483647 w 629"/>
              <a:gd name="T59" fmla="*/ 2147483647 h 452"/>
              <a:gd name="T60" fmla="*/ 2147483647 w 629"/>
              <a:gd name="T61" fmla="*/ 2147483647 h 452"/>
              <a:gd name="T62" fmla="*/ 2147483647 w 629"/>
              <a:gd name="T63" fmla="*/ 2147483647 h 452"/>
              <a:gd name="T64" fmla="*/ 2147483647 w 629"/>
              <a:gd name="T65" fmla="*/ 2147483647 h 452"/>
              <a:gd name="T66" fmla="*/ 2147483647 w 629"/>
              <a:gd name="T67" fmla="*/ 2147483647 h 452"/>
              <a:gd name="T68" fmla="*/ 2147483647 w 629"/>
              <a:gd name="T69" fmla="*/ 2147483647 h 452"/>
              <a:gd name="T70" fmla="*/ 2147483647 w 629"/>
              <a:gd name="T71" fmla="*/ 2147483647 h 452"/>
              <a:gd name="T72" fmla="*/ 2147483647 w 629"/>
              <a:gd name="T73" fmla="*/ 2147483647 h 452"/>
              <a:gd name="T74" fmla="*/ 2147483647 w 629"/>
              <a:gd name="T75" fmla="*/ 2147483647 h 452"/>
              <a:gd name="T76" fmla="*/ 2147483647 w 629"/>
              <a:gd name="T77" fmla="*/ 2147483647 h 452"/>
              <a:gd name="T78" fmla="*/ 0 w 629"/>
              <a:gd name="T79" fmla="*/ 2147483647 h 4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29"/>
              <a:gd name="T121" fmla="*/ 0 h 452"/>
              <a:gd name="T122" fmla="*/ 629 w 629"/>
              <a:gd name="T123" fmla="*/ 452 h 4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29" h="452">
                <a:moveTo>
                  <a:pt x="0" y="44"/>
                </a:moveTo>
                <a:lnTo>
                  <a:pt x="173" y="27"/>
                </a:lnTo>
                <a:lnTo>
                  <a:pt x="191" y="56"/>
                </a:lnTo>
                <a:lnTo>
                  <a:pt x="376" y="27"/>
                </a:lnTo>
                <a:lnTo>
                  <a:pt x="408" y="51"/>
                </a:lnTo>
                <a:lnTo>
                  <a:pt x="408" y="4"/>
                </a:lnTo>
                <a:lnTo>
                  <a:pt x="405" y="0"/>
                </a:lnTo>
                <a:lnTo>
                  <a:pt x="442" y="3"/>
                </a:lnTo>
                <a:lnTo>
                  <a:pt x="482" y="73"/>
                </a:lnTo>
                <a:lnTo>
                  <a:pt x="544" y="167"/>
                </a:lnTo>
                <a:lnTo>
                  <a:pt x="574" y="249"/>
                </a:lnTo>
                <a:lnTo>
                  <a:pt x="621" y="306"/>
                </a:lnTo>
                <a:lnTo>
                  <a:pt x="629" y="388"/>
                </a:lnTo>
                <a:lnTo>
                  <a:pt x="614" y="439"/>
                </a:lnTo>
                <a:lnTo>
                  <a:pt x="548" y="452"/>
                </a:lnTo>
                <a:lnTo>
                  <a:pt x="536" y="431"/>
                </a:lnTo>
                <a:lnTo>
                  <a:pt x="491" y="401"/>
                </a:lnTo>
                <a:lnTo>
                  <a:pt x="475" y="370"/>
                </a:lnTo>
                <a:lnTo>
                  <a:pt x="463" y="358"/>
                </a:lnTo>
                <a:lnTo>
                  <a:pt x="457" y="330"/>
                </a:lnTo>
                <a:lnTo>
                  <a:pt x="445" y="337"/>
                </a:lnTo>
                <a:lnTo>
                  <a:pt x="408" y="300"/>
                </a:lnTo>
                <a:lnTo>
                  <a:pt x="417" y="265"/>
                </a:lnTo>
                <a:lnTo>
                  <a:pt x="408" y="245"/>
                </a:lnTo>
                <a:lnTo>
                  <a:pt x="397" y="252"/>
                </a:lnTo>
                <a:lnTo>
                  <a:pt x="398" y="273"/>
                </a:lnTo>
                <a:lnTo>
                  <a:pt x="387" y="245"/>
                </a:lnTo>
                <a:lnTo>
                  <a:pt x="387" y="182"/>
                </a:lnTo>
                <a:lnTo>
                  <a:pt x="364" y="145"/>
                </a:lnTo>
                <a:lnTo>
                  <a:pt x="306" y="113"/>
                </a:lnTo>
                <a:lnTo>
                  <a:pt x="277" y="79"/>
                </a:lnTo>
                <a:lnTo>
                  <a:pt x="242" y="75"/>
                </a:lnTo>
                <a:lnTo>
                  <a:pt x="229" y="96"/>
                </a:lnTo>
                <a:lnTo>
                  <a:pt x="180" y="112"/>
                </a:lnTo>
                <a:lnTo>
                  <a:pt x="152" y="96"/>
                </a:lnTo>
                <a:lnTo>
                  <a:pt x="138" y="73"/>
                </a:lnTo>
                <a:lnTo>
                  <a:pt x="46" y="93"/>
                </a:lnTo>
                <a:lnTo>
                  <a:pt x="27" y="77"/>
                </a:lnTo>
                <a:lnTo>
                  <a:pt x="5" y="96"/>
                </a:lnTo>
                <a:lnTo>
                  <a:pt x="0" y="44"/>
                </a:lnTo>
                <a:close/>
              </a:path>
            </a:pathLst>
          </a:custGeom>
          <a:solidFill>
            <a:schemeClr val="accent2"/>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95" name="Freeform 238"/>
          <p:cNvSpPr>
            <a:spLocks/>
          </p:cNvSpPr>
          <p:nvPr/>
        </p:nvSpPr>
        <p:spPr bwMode="auto">
          <a:xfrm>
            <a:off x="7807231" y="3438000"/>
            <a:ext cx="1192212" cy="554037"/>
          </a:xfrm>
          <a:custGeom>
            <a:avLst/>
            <a:gdLst>
              <a:gd name="T0" fmla="*/ 2147483647 w 580"/>
              <a:gd name="T1" fmla="*/ 2147483647 h 269"/>
              <a:gd name="T2" fmla="*/ 0 w 580"/>
              <a:gd name="T3" fmla="*/ 2147483647 h 269"/>
              <a:gd name="T4" fmla="*/ 2147483647 w 580"/>
              <a:gd name="T5" fmla="*/ 2147483647 h 269"/>
              <a:gd name="T6" fmla="*/ 2147483647 w 580"/>
              <a:gd name="T7" fmla="*/ 2147483647 h 269"/>
              <a:gd name="T8" fmla="*/ 2147483647 w 580"/>
              <a:gd name="T9" fmla="*/ 2147483647 h 269"/>
              <a:gd name="T10" fmla="*/ 2147483647 w 580"/>
              <a:gd name="T11" fmla="*/ 2147483647 h 269"/>
              <a:gd name="T12" fmla="*/ 2147483647 w 580"/>
              <a:gd name="T13" fmla="*/ 2147483647 h 269"/>
              <a:gd name="T14" fmla="*/ 2147483647 w 580"/>
              <a:gd name="T15" fmla="*/ 2147483647 h 269"/>
              <a:gd name="T16" fmla="*/ 2147483647 w 580"/>
              <a:gd name="T17" fmla="*/ 2147483647 h 269"/>
              <a:gd name="T18" fmla="*/ 2147483647 w 580"/>
              <a:gd name="T19" fmla="*/ 2147483647 h 269"/>
              <a:gd name="T20" fmla="*/ 2147483647 w 580"/>
              <a:gd name="T21" fmla="*/ 2147483647 h 269"/>
              <a:gd name="T22" fmla="*/ 2147483647 w 580"/>
              <a:gd name="T23" fmla="*/ 2147483647 h 269"/>
              <a:gd name="T24" fmla="*/ 2147483647 w 580"/>
              <a:gd name="T25" fmla="*/ 2147483647 h 269"/>
              <a:gd name="T26" fmla="*/ 2147483647 w 580"/>
              <a:gd name="T27" fmla="*/ 2147483647 h 269"/>
              <a:gd name="T28" fmla="*/ 2147483647 w 580"/>
              <a:gd name="T29" fmla="*/ 2147483647 h 269"/>
              <a:gd name="T30" fmla="*/ 2147483647 w 580"/>
              <a:gd name="T31" fmla="*/ 2147483647 h 269"/>
              <a:gd name="T32" fmla="*/ 2147483647 w 580"/>
              <a:gd name="T33" fmla="*/ 2147483647 h 269"/>
              <a:gd name="T34" fmla="*/ 2147483647 w 580"/>
              <a:gd name="T35" fmla="*/ 2147483647 h 269"/>
              <a:gd name="T36" fmla="*/ 2147483647 w 580"/>
              <a:gd name="T37" fmla="*/ 2147483647 h 269"/>
              <a:gd name="T38" fmla="*/ 2147483647 w 580"/>
              <a:gd name="T39" fmla="*/ 2147483647 h 269"/>
              <a:gd name="T40" fmla="*/ 2147483647 w 580"/>
              <a:gd name="T41" fmla="*/ 2147483647 h 269"/>
              <a:gd name="T42" fmla="*/ 2147483647 w 580"/>
              <a:gd name="T43" fmla="*/ 2147483647 h 269"/>
              <a:gd name="T44" fmla="*/ 2147483647 w 580"/>
              <a:gd name="T45" fmla="*/ 2147483647 h 269"/>
              <a:gd name="T46" fmla="*/ 2147483647 w 580"/>
              <a:gd name="T47" fmla="*/ 2147483647 h 269"/>
              <a:gd name="T48" fmla="*/ 2147483647 w 580"/>
              <a:gd name="T49" fmla="*/ 2147483647 h 269"/>
              <a:gd name="T50" fmla="*/ 2147483647 w 580"/>
              <a:gd name="T51" fmla="*/ 2147483647 h 269"/>
              <a:gd name="T52" fmla="*/ 2147483647 w 580"/>
              <a:gd name="T53" fmla="*/ 2147483647 h 269"/>
              <a:gd name="T54" fmla="*/ 2147483647 w 580"/>
              <a:gd name="T55" fmla="*/ 2147483647 h 269"/>
              <a:gd name="T56" fmla="*/ 2147483647 w 580"/>
              <a:gd name="T57" fmla="*/ 2147483647 h 269"/>
              <a:gd name="T58" fmla="*/ 2147483647 w 580"/>
              <a:gd name="T59" fmla="*/ 0 h 269"/>
              <a:gd name="T60" fmla="*/ 2147483647 w 580"/>
              <a:gd name="T61" fmla="*/ 2147483647 h 269"/>
              <a:gd name="T62" fmla="*/ 2147483647 w 580"/>
              <a:gd name="T63" fmla="*/ 2147483647 h 269"/>
              <a:gd name="T64" fmla="*/ 2147483647 w 580"/>
              <a:gd name="T65" fmla="*/ 2147483647 h 269"/>
              <a:gd name="T66" fmla="*/ 2147483647 w 580"/>
              <a:gd name="T67" fmla="*/ 2147483647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0"/>
              <a:gd name="T103" fmla="*/ 0 h 269"/>
              <a:gd name="T104" fmla="*/ 580 w 580"/>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0" h="269">
                <a:moveTo>
                  <a:pt x="20" y="198"/>
                </a:moveTo>
                <a:lnTo>
                  <a:pt x="0" y="255"/>
                </a:lnTo>
                <a:lnTo>
                  <a:pt x="75" y="247"/>
                </a:lnTo>
                <a:lnTo>
                  <a:pt x="104" y="222"/>
                </a:lnTo>
                <a:lnTo>
                  <a:pt x="207" y="193"/>
                </a:lnTo>
                <a:lnTo>
                  <a:pt x="235" y="209"/>
                </a:lnTo>
                <a:lnTo>
                  <a:pt x="302" y="198"/>
                </a:lnTo>
                <a:lnTo>
                  <a:pt x="302" y="202"/>
                </a:lnTo>
                <a:lnTo>
                  <a:pt x="403" y="269"/>
                </a:lnTo>
                <a:lnTo>
                  <a:pt x="461" y="249"/>
                </a:lnTo>
                <a:lnTo>
                  <a:pt x="495" y="175"/>
                </a:lnTo>
                <a:lnTo>
                  <a:pt x="552" y="155"/>
                </a:lnTo>
                <a:lnTo>
                  <a:pt x="580" y="101"/>
                </a:lnTo>
                <a:lnTo>
                  <a:pt x="579" y="34"/>
                </a:lnTo>
                <a:lnTo>
                  <a:pt x="571" y="89"/>
                </a:lnTo>
                <a:lnTo>
                  <a:pt x="539" y="135"/>
                </a:lnTo>
                <a:lnTo>
                  <a:pt x="527" y="131"/>
                </a:lnTo>
                <a:lnTo>
                  <a:pt x="484" y="144"/>
                </a:lnTo>
                <a:lnTo>
                  <a:pt x="484" y="128"/>
                </a:lnTo>
                <a:lnTo>
                  <a:pt x="527" y="112"/>
                </a:lnTo>
                <a:lnTo>
                  <a:pt x="488" y="107"/>
                </a:lnTo>
                <a:lnTo>
                  <a:pt x="531" y="94"/>
                </a:lnTo>
                <a:lnTo>
                  <a:pt x="548" y="101"/>
                </a:lnTo>
                <a:lnTo>
                  <a:pt x="558" y="49"/>
                </a:lnTo>
                <a:lnTo>
                  <a:pt x="547" y="38"/>
                </a:lnTo>
                <a:lnTo>
                  <a:pt x="493" y="58"/>
                </a:lnTo>
                <a:lnTo>
                  <a:pt x="495" y="28"/>
                </a:lnTo>
                <a:lnTo>
                  <a:pt x="517" y="36"/>
                </a:lnTo>
                <a:lnTo>
                  <a:pt x="547" y="12"/>
                </a:lnTo>
                <a:lnTo>
                  <a:pt x="531" y="0"/>
                </a:lnTo>
                <a:lnTo>
                  <a:pt x="358" y="42"/>
                </a:lnTo>
                <a:lnTo>
                  <a:pt x="145" y="87"/>
                </a:lnTo>
                <a:lnTo>
                  <a:pt x="48" y="197"/>
                </a:lnTo>
                <a:lnTo>
                  <a:pt x="20" y="198"/>
                </a:lnTo>
                <a:close/>
              </a:path>
            </a:pathLst>
          </a:custGeom>
          <a:solidFill>
            <a:schemeClr val="accent5"/>
          </a:solidFill>
          <a:ln w="11176">
            <a:solidFill>
              <a:srgbClr val="000000"/>
            </a:solidFill>
            <a:round/>
            <a:headEnd/>
            <a:tailEnd/>
          </a:ln>
        </p:spPr>
        <p:txBody>
          <a:bodyPr/>
          <a:lstStyle/>
          <a:p>
            <a:pPr defTabSz="609601"/>
            <a:endParaRPr lang="en-US">
              <a:solidFill>
                <a:srgbClr val="7E889A"/>
              </a:solidFill>
              <a:latin typeface="Calibri" panose="020F0502020204030204"/>
              <a:ea typeface="ＭＳ Ｐゴシック" pitchFamily="1" charset="-128"/>
            </a:endParaRPr>
          </a:p>
        </p:txBody>
      </p:sp>
      <p:sp>
        <p:nvSpPr>
          <p:cNvPr id="38" name="Freeform 239"/>
          <p:cNvSpPr>
            <a:spLocks/>
          </p:cNvSpPr>
          <p:nvPr/>
        </p:nvSpPr>
        <p:spPr bwMode="auto">
          <a:xfrm>
            <a:off x="7854856" y="2983975"/>
            <a:ext cx="1041400" cy="685800"/>
          </a:xfrm>
          <a:custGeom>
            <a:avLst/>
            <a:gdLst>
              <a:gd name="T0" fmla="*/ 2147483647 w 507"/>
              <a:gd name="T1" fmla="*/ 2147483647 h 333"/>
              <a:gd name="T2" fmla="*/ 2147483647 w 507"/>
              <a:gd name="T3" fmla="*/ 2147483647 h 333"/>
              <a:gd name="T4" fmla="*/ 2147483647 w 507"/>
              <a:gd name="T5" fmla="*/ 2147483647 h 333"/>
              <a:gd name="T6" fmla="*/ 2147483647 w 507"/>
              <a:gd name="T7" fmla="*/ 2147483647 h 333"/>
              <a:gd name="T8" fmla="*/ 2147483647 w 507"/>
              <a:gd name="T9" fmla="*/ 2147483647 h 333"/>
              <a:gd name="T10" fmla="*/ 0 w 507"/>
              <a:gd name="T11" fmla="*/ 2147483647 h 333"/>
              <a:gd name="T12" fmla="*/ 2147483647 w 507"/>
              <a:gd name="T13" fmla="*/ 2147483647 h 333"/>
              <a:gd name="T14" fmla="*/ 2147483647 w 507"/>
              <a:gd name="T15" fmla="*/ 2147483647 h 333"/>
              <a:gd name="T16" fmla="*/ 2147483647 w 507"/>
              <a:gd name="T17" fmla="*/ 2147483647 h 333"/>
              <a:gd name="T18" fmla="*/ 2147483647 w 507"/>
              <a:gd name="T19" fmla="*/ 2147483647 h 333"/>
              <a:gd name="T20" fmla="*/ 2147483647 w 507"/>
              <a:gd name="T21" fmla="*/ 2147483647 h 333"/>
              <a:gd name="T22" fmla="*/ 2147483647 w 507"/>
              <a:gd name="T23" fmla="*/ 2147483647 h 333"/>
              <a:gd name="T24" fmla="*/ 2147483647 w 507"/>
              <a:gd name="T25" fmla="*/ 2147483647 h 333"/>
              <a:gd name="T26" fmla="*/ 2147483647 w 507"/>
              <a:gd name="T27" fmla="*/ 2147483647 h 333"/>
              <a:gd name="T28" fmla="*/ 2147483647 w 507"/>
              <a:gd name="T29" fmla="*/ 2147483647 h 333"/>
              <a:gd name="T30" fmla="*/ 2147483647 w 507"/>
              <a:gd name="T31" fmla="*/ 2147483647 h 333"/>
              <a:gd name="T32" fmla="*/ 2147483647 w 507"/>
              <a:gd name="T33" fmla="*/ 2147483647 h 333"/>
              <a:gd name="T34" fmla="*/ 2147483647 w 507"/>
              <a:gd name="T35" fmla="*/ 0 h 333"/>
              <a:gd name="T36" fmla="*/ 2147483647 w 507"/>
              <a:gd name="T37" fmla="*/ 2147483647 h 333"/>
              <a:gd name="T38" fmla="*/ 2147483647 w 507"/>
              <a:gd name="T39" fmla="*/ 2147483647 h 333"/>
              <a:gd name="T40" fmla="*/ 2147483647 w 507"/>
              <a:gd name="T41" fmla="*/ 2147483647 h 333"/>
              <a:gd name="T42" fmla="*/ 2147483647 w 507"/>
              <a:gd name="T43" fmla="*/ 2147483647 h 333"/>
              <a:gd name="T44" fmla="*/ 2147483647 w 507"/>
              <a:gd name="T45" fmla="*/ 2147483647 h 333"/>
              <a:gd name="T46" fmla="*/ 2147483647 w 507"/>
              <a:gd name="T47" fmla="*/ 2147483647 h 333"/>
              <a:gd name="T48" fmla="*/ 2147483647 w 507"/>
              <a:gd name="T49" fmla="*/ 2147483647 h 3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7"/>
              <a:gd name="T76" fmla="*/ 0 h 333"/>
              <a:gd name="T77" fmla="*/ 507 w 507"/>
              <a:gd name="T78" fmla="*/ 333 h 3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7" h="333">
                <a:moveTo>
                  <a:pt x="83" y="234"/>
                </a:moveTo>
                <a:lnTo>
                  <a:pt x="69" y="267"/>
                </a:lnTo>
                <a:lnTo>
                  <a:pt x="48" y="277"/>
                </a:lnTo>
                <a:lnTo>
                  <a:pt x="46" y="298"/>
                </a:lnTo>
                <a:lnTo>
                  <a:pt x="3" y="315"/>
                </a:lnTo>
                <a:lnTo>
                  <a:pt x="0" y="333"/>
                </a:lnTo>
                <a:lnTo>
                  <a:pt x="120" y="311"/>
                </a:lnTo>
                <a:lnTo>
                  <a:pt x="337" y="263"/>
                </a:lnTo>
                <a:lnTo>
                  <a:pt x="507" y="221"/>
                </a:lnTo>
                <a:lnTo>
                  <a:pt x="507" y="187"/>
                </a:lnTo>
                <a:lnTo>
                  <a:pt x="488" y="176"/>
                </a:lnTo>
                <a:lnTo>
                  <a:pt x="472" y="193"/>
                </a:lnTo>
                <a:lnTo>
                  <a:pt x="465" y="148"/>
                </a:lnTo>
                <a:lnTo>
                  <a:pt x="472" y="108"/>
                </a:lnTo>
                <a:lnTo>
                  <a:pt x="410" y="78"/>
                </a:lnTo>
                <a:lnTo>
                  <a:pt x="368" y="86"/>
                </a:lnTo>
                <a:lnTo>
                  <a:pt x="367" y="24"/>
                </a:lnTo>
                <a:lnTo>
                  <a:pt x="322" y="0"/>
                </a:lnTo>
                <a:lnTo>
                  <a:pt x="290" y="16"/>
                </a:lnTo>
                <a:lnTo>
                  <a:pt x="267" y="74"/>
                </a:lnTo>
                <a:lnTo>
                  <a:pt x="228" y="97"/>
                </a:lnTo>
                <a:lnTo>
                  <a:pt x="212" y="189"/>
                </a:lnTo>
                <a:lnTo>
                  <a:pt x="148" y="234"/>
                </a:lnTo>
                <a:lnTo>
                  <a:pt x="97" y="251"/>
                </a:lnTo>
                <a:lnTo>
                  <a:pt x="83" y="234"/>
                </a:lnTo>
                <a:close/>
              </a:path>
            </a:pathLst>
          </a:custGeom>
          <a:solidFill>
            <a:schemeClr val="accent2"/>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39" name="Freeform 240"/>
          <p:cNvSpPr>
            <a:spLocks/>
          </p:cNvSpPr>
          <p:nvPr/>
        </p:nvSpPr>
        <p:spPr bwMode="auto">
          <a:xfrm>
            <a:off x="7929471" y="2847453"/>
            <a:ext cx="587375" cy="652463"/>
          </a:xfrm>
          <a:custGeom>
            <a:avLst/>
            <a:gdLst/>
            <a:ahLst/>
            <a:cxnLst>
              <a:cxn ang="0">
                <a:pos x="29" y="167"/>
              </a:cxn>
              <a:cxn ang="0">
                <a:pos x="6" y="160"/>
              </a:cxn>
              <a:cxn ang="0">
                <a:pos x="0" y="210"/>
              </a:cxn>
              <a:cxn ang="0">
                <a:pos x="6" y="263"/>
              </a:cxn>
              <a:cxn ang="0">
                <a:pos x="47" y="300"/>
              </a:cxn>
              <a:cxn ang="0">
                <a:pos x="58" y="317"/>
              </a:cxn>
              <a:cxn ang="0">
                <a:pos x="111" y="300"/>
              </a:cxn>
              <a:cxn ang="0">
                <a:pos x="173" y="257"/>
              </a:cxn>
              <a:cxn ang="0">
                <a:pos x="192" y="164"/>
              </a:cxn>
              <a:cxn ang="0">
                <a:pos x="233" y="139"/>
              </a:cxn>
              <a:cxn ang="0">
                <a:pos x="254" y="82"/>
              </a:cxn>
              <a:cxn ang="0">
                <a:pos x="286" y="66"/>
              </a:cxn>
              <a:cxn ang="0">
                <a:pos x="243" y="58"/>
              </a:cxn>
              <a:cxn ang="0">
                <a:pos x="172" y="99"/>
              </a:cxn>
              <a:cxn ang="0">
                <a:pos x="160" y="59"/>
              </a:cxn>
              <a:cxn ang="0">
                <a:pos x="99" y="63"/>
              </a:cxn>
              <a:cxn ang="0">
                <a:pos x="83" y="0"/>
              </a:cxn>
              <a:cxn ang="0">
                <a:pos x="67" y="17"/>
              </a:cxn>
              <a:cxn ang="0">
                <a:pos x="72" y="108"/>
              </a:cxn>
              <a:cxn ang="0">
                <a:pos x="45" y="116"/>
              </a:cxn>
              <a:cxn ang="0">
                <a:pos x="29" y="167"/>
              </a:cxn>
            </a:cxnLst>
            <a:rect l="0" t="0" r="r" b="b"/>
            <a:pathLst>
              <a:path w="286" h="317">
                <a:moveTo>
                  <a:pt x="29" y="167"/>
                </a:moveTo>
                <a:lnTo>
                  <a:pt x="6" y="160"/>
                </a:lnTo>
                <a:lnTo>
                  <a:pt x="0" y="210"/>
                </a:lnTo>
                <a:lnTo>
                  <a:pt x="6" y="263"/>
                </a:lnTo>
                <a:lnTo>
                  <a:pt x="47" y="300"/>
                </a:lnTo>
                <a:lnTo>
                  <a:pt x="58" y="317"/>
                </a:lnTo>
                <a:lnTo>
                  <a:pt x="111" y="300"/>
                </a:lnTo>
                <a:lnTo>
                  <a:pt x="173" y="257"/>
                </a:lnTo>
                <a:lnTo>
                  <a:pt x="192" y="164"/>
                </a:lnTo>
                <a:lnTo>
                  <a:pt x="233" y="139"/>
                </a:lnTo>
                <a:lnTo>
                  <a:pt x="254" y="82"/>
                </a:lnTo>
                <a:lnTo>
                  <a:pt x="286" y="66"/>
                </a:lnTo>
                <a:lnTo>
                  <a:pt x="243" y="58"/>
                </a:lnTo>
                <a:lnTo>
                  <a:pt x="172" y="99"/>
                </a:lnTo>
                <a:lnTo>
                  <a:pt x="160" y="59"/>
                </a:lnTo>
                <a:lnTo>
                  <a:pt x="99" y="63"/>
                </a:lnTo>
                <a:lnTo>
                  <a:pt x="83" y="0"/>
                </a:lnTo>
                <a:lnTo>
                  <a:pt x="67" y="17"/>
                </a:lnTo>
                <a:lnTo>
                  <a:pt x="72" y="108"/>
                </a:lnTo>
                <a:lnTo>
                  <a:pt x="45" y="116"/>
                </a:lnTo>
                <a:lnTo>
                  <a:pt x="29" y="167"/>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0" name="Freeform 241"/>
          <p:cNvSpPr>
            <a:spLocks/>
          </p:cNvSpPr>
          <p:nvPr/>
        </p:nvSpPr>
        <p:spPr bwMode="auto">
          <a:xfrm>
            <a:off x="8766081" y="2858565"/>
            <a:ext cx="168275" cy="220663"/>
          </a:xfrm>
          <a:custGeom>
            <a:avLst/>
            <a:gdLst>
              <a:gd name="T0" fmla="*/ 0 w 82"/>
              <a:gd name="T1" fmla="*/ 2147483647 h 107"/>
              <a:gd name="T2" fmla="*/ 2147483647 w 82"/>
              <a:gd name="T3" fmla="*/ 0 h 107"/>
              <a:gd name="T4" fmla="*/ 2147483647 w 82"/>
              <a:gd name="T5" fmla="*/ 2147483647 h 107"/>
              <a:gd name="T6" fmla="*/ 2147483647 w 82"/>
              <a:gd name="T7" fmla="*/ 2147483647 h 107"/>
              <a:gd name="T8" fmla="*/ 2147483647 w 82"/>
              <a:gd name="T9" fmla="*/ 2147483647 h 107"/>
              <a:gd name="T10" fmla="*/ 2147483647 w 82"/>
              <a:gd name="T11" fmla="*/ 2147483647 h 107"/>
              <a:gd name="T12" fmla="*/ 2147483647 w 82"/>
              <a:gd name="T13" fmla="*/ 2147483647 h 107"/>
              <a:gd name="T14" fmla="*/ 0 w 82"/>
              <a:gd name="T15" fmla="*/ 2147483647 h 107"/>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107"/>
              <a:gd name="T26" fmla="*/ 82 w 82"/>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107">
                <a:moveTo>
                  <a:pt x="0" y="7"/>
                </a:moveTo>
                <a:lnTo>
                  <a:pt x="19" y="0"/>
                </a:lnTo>
                <a:lnTo>
                  <a:pt x="56" y="23"/>
                </a:lnTo>
                <a:lnTo>
                  <a:pt x="56" y="46"/>
                </a:lnTo>
                <a:lnTo>
                  <a:pt x="81" y="64"/>
                </a:lnTo>
                <a:lnTo>
                  <a:pt x="82" y="95"/>
                </a:lnTo>
                <a:lnTo>
                  <a:pt x="40" y="107"/>
                </a:lnTo>
                <a:lnTo>
                  <a:pt x="0" y="7"/>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399" name="Freeform 242"/>
          <p:cNvSpPr>
            <a:spLocks/>
          </p:cNvSpPr>
          <p:nvPr/>
        </p:nvSpPr>
        <p:spPr bwMode="auto">
          <a:xfrm>
            <a:off x="8062817" y="2428353"/>
            <a:ext cx="795339" cy="555625"/>
          </a:xfrm>
          <a:custGeom>
            <a:avLst/>
            <a:gdLst>
              <a:gd name="T0" fmla="*/ 2147483647 w 387"/>
              <a:gd name="T1" fmla="*/ 2147483647 h 270"/>
              <a:gd name="T2" fmla="*/ 0 w 387"/>
              <a:gd name="T3" fmla="*/ 2147483647 h 270"/>
              <a:gd name="T4" fmla="*/ 2147483647 w 387"/>
              <a:gd name="T5" fmla="*/ 2147483647 h 270"/>
              <a:gd name="T6" fmla="*/ 2147483647 w 387"/>
              <a:gd name="T7" fmla="*/ 2147483647 h 270"/>
              <a:gd name="T8" fmla="*/ 2147483647 w 387"/>
              <a:gd name="T9" fmla="*/ 2147483647 h 270"/>
              <a:gd name="T10" fmla="*/ 2147483647 w 387"/>
              <a:gd name="T11" fmla="*/ 2147483647 h 270"/>
              <a:gd name="T12" fmla="*/ 2147483647 w 387"/>
              <a:gd name="T13" fmla="*/ 2147483647 h 270"/>
              <a:gd name="T14" fmla="*/ 2147483647 w 387"/>
              <a:gd name="T15" fmla="*/ 2147483647 h 270"/>
              <a:gd name="T16" fmla="*/ 2147483647 w 387"/>
              <a:gd name="T17" fmla="*/ 2147483647 h 270"/>
              <a:gd name="T18" fmla="*/ 2147483647 w 387"/>
              <a:gd name="T19" fmla="*/ 2147483647 h 270"/>
              <a:gd name="T20" fmla="*/ 2147483647 w 387"/>
              <a:gd name="T21" fmla="*/ 2147483647 h 270"/>
              <a:gd name="T22" fmla="*/ 2147483647 w 387"/>
              <a:gd name="T23" fmla="*/ 2147483647 h 270"/>
              <a:gd name="T24" fmla="*/ 2147483647 w 387"/>
              <a:gd name="T25" fmla="*/ 0 h 270"/>
              <a:gd name="T26" fmla="*/ 2147483647 w 387"/>
              <a:gd name="T27" fmla="*/ 2147483647 h 270"/>
              <a:gd name="T28" fmla="*/ 2147483647 w 387"/>
              <a:gd name="T29" fmla="*/ 2147483647 h 2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7"/>
              <a:gd name="T46" fmla="*/ 0 h 270"/>
              <a:gd name="T47" fmla="*/ 387 w 387"/>
              <a:gd name="T48" fmla="*/ 270 h 2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7" h="270">
                <a:moveTo>
                  <a:pt x="35" y="40"/>
                </a:moveTo>
                <a:lnTo>
                  <a:pt x="0" y="75"/>
                </a:lnTo>
                <a:lnTo>
                  <a:pt x="19" y="208"/>
                </a:lnTo>
                <a:lnTo>
                  <a:pt x="35" y="270"/>
                </a:lnTo>
                <a:lnTo>
                  <a:pt x="101" y="266"/>
                </a:lnTo>
                <a:lnTo>
                  <a:pt x="345" y="216"/>
                </a:lnTo>
                <a:lnTo>
                  <a:pt x="362" y="208"/>
                </a:lnTo>
                <a:lnTo>
                  <a:pt x="387" y="147"/>
                </a:lnTo>
                <a:lnTo>
                  <a:pt x="350" y="114"/>
                </a:lnTo>
                <a:lnTo>
                  <a:pt x="370" y="36"/>
                </a:lnTo>
                <a:lnTo>
                  <a:pt x="342" y="28"/>
                </a:lnTo>
                <a:lnTo>
                  <a:pt x="342" y="8"/>
                </a:lnTo>
                <a:lnTo>
                  <a:pt x="329" y="0"/>
                </a:lnTo>
                <a:lnTo>
                  <a:pt x="46" y="56"/>
                </a:lnTo>
                <a:lnTo>
                  <a:pt x="35" y="40"/>
                </a:lnTo>
                <a:close/>
              </a:path>
            </a:pathLst>
          </a:custGeom>
          <a:solidFill>
            <a:schemeClr val="accent5"/>
          </a:solidFill>
          <a:ln w="11176">
            <a:solidFill>
              <a:srgbClr val="000000"/>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a:p>
            <a:pPr defTabSz="609601"/>
            <a:endParaRPr lang="en-US">
              <a:solidFill>
                <a:srgbClr val="012036"/>
              </a:solidFill>
              <a:latin typeface="Calibri" panose="020F0502020204030204"/>
              <a:ea typeface="ＭＳ Ｐゴシック" pitchFamily="1" charset="-128"/>
            </a:endParaRPr>
          </a:p>
        </p:txBody>
      </p:sp>
      <p:sp>
        <p:nvSpPr>
          <p:cNvPr id="42" name="Freeform 243"/>
          <p:cNvSpPr>
            <a:spLocks/>
          </p:cNvSpPr>
          <p:nvPr/>
        </p:nvSpPr>
        <p:spPr bwMode="auto">
          <a:xfrm>
            <a:off x="8780371" y="2495028"/>
            <a:ext cx="215900" cy="439737"/>
          </a:xfrm>
          <a:custGeom>
            <a:avLst/>
            <a:gdLst>
              <a:gd name="T0" fmla="*/ 2147483647 w 105"/>
              <a:gd name="T1" fmla="*/ 2147483647 h 214"/>
              <a:gd name="T2" fmla="*/ 2147483647 w 105"/>
              <a:gd name="T3" fmla="*/ 0 h 214"/>
              <a:gd name="T4" fmla="*/ 2147483647 w 105"/>
              <a:gd name="T5" fmla="*/ 2147483647 h 214"/>
              <a:gd name="T6" fmla="*/ 2147483647 w 105"/>
              <a:gd name="T7" fmla="*/ 2147483647 h 214"/>
              <a:gd name="T8" fmla="*/ 2147483647 w 105"/>
              <a:gd name="T9" fmla="*/ 2147483647 h 214"/>
              <a:gd name="T10" fmla="*/ 2147483647 w 105"/>
              <a:gd name="T11" fmla="*/ 2147483647 h 214"/>
              <a:gd name="T12" fmla="*/ 2147483647 w 105"/>
              <a:gd name="T13" fmla="*/ 2147483647 h 214"/>
              <a:gd name="T14" fmla="*/ 2147483647 w 105"/>
              <a:gd name="T15" fmla="*/ 2147483647 h 214"/>
              <a:gd name="T16" fmla="*/ 2147483647 w 105"/>
              <a:gd name="T17" fmla="*/ 2147483647 h 214"/>
              <a:gd name="T18" fmla="*/ 2147483647 w 105"/>
              <a:gd name="T19" fmla="*/ 2147483647 h 214"/>
              <a:gd name="T20" fmla="*/ 2147483647 w 105"/>
              <a:gd name="T21" fmla="*/ 2147483647 h 214"/>
              <a:gd name="T22" fmla="*/ 0 w 105"/>
              <a:gd name="T23" fmla="*/ 2147483647 h 214"/>
              <a:gd name="T24" fmla="*/ 2147483647 w 105"/>
              <a:gd name="T25" fmla="*/ 2147483647 h 2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4"/>
              <a:gd name="T41" fmla="*/ 105 w 105"/>
              <a:gd name="T42" fmla="*/ 214 h 2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4">
                <a:moveTo>
                  <a:pt x="18" y="2"/>
                </a:moveTo>
                <a:lnTo>
                  <a:pt x="44" y="0"/>
                </a:lnTo>
                <a:lnTo>
                  <a:pt x="93" y="33"/>
                </a:lnTo>
                <a:lnTo>
                  <a:pt x="86" y="58"/>
                </a:lnTo>
                <a:lnTo>
                  <a:pt x="102" y="75"/>
                </a:lnTo>
                <a:lnTo>
                  <a:pt x="105" y="176"/>
                </a:lnTo>
                <a:lnTo>
                  <a:pt x="86" y="214"/>
                </a:lnTo>
                <a:lnTo>
                  <a:pt x="66" y="201"/>
                </a:lnTo>
                <a:lnTo>
                  <a:pt x="46" y="200"/>
                </a:lnTo>
                <a:lnTo>
                  <a:pt x="11" y="180"/>
                </a:lnTo>
                <a:lnTo>
                  <a:pt x="37" y="115"/>
                </a:lnTo>
                <a:lnTo>
                  <a:pt x="0" y="82"/>
                </a:lnTo>
                <a:lnTo>
                  <a:pt x="18" y="2"/>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3" name="Freeform 244"/>
          <p:cNvSpPr>
            <a:spLocks/>
          </p:cNvSpPr>
          <p:nvPr/>
        </p:nvSpPr>
        <p:spPr bwMode="auto">
          <a:xfrm>
            <a:off x="8129497" y="1802877"/>
            <a:ext cx="881063" cy="763587"/>
          </a:xfrm>
          <a:custGeom>
            <a:avLst/>
            <a:gdLst>
              <a:gd name="T0" fmla="*/ 2147483647 w 428"/>
              <a:gd name="T1" fmla="*/ 2147483647 h 371"/>
              <a:gd name="T2" fmla="*/ 2147483647 w 428"/>
              <a:gd name="T3" fmla="*/ 2147483647 h 371"/>
              <a:gd name="T4" fmla="*/ 2147483647 w 428"/>
              <a:gd name="T5" fmla="*/ 2147483647 h 371"/>
              <a:gd name="T6" fmla="*/ 2147483647 w 428"/>
              <a:gd name="T7" fmla="*/ 2147483647 h 371"/>
              <a:gd name="T8" fmla="*/ 2147483647 w 428"/>
              <a:gd name="T9" fmla="*/ 2147483647 h 371"/>
              <a:gd name="T10" fmla="*/ 2147483647 w 428"/>
              <a:gd name="T11" fmla="*/ 2147483647 h 371"/>
              <a:gd name="T12" fmla="*/ 2147483647 w 428"/>
              <a:gd name="T13" fmla="*/ 2147483647 h 371"/>
              <a:gd name="T14" fmla="*/ 2147483647 w 428"/>
              <a:gd name="T15" fmla="*/ 2147483647 h 371"/>
              <a:gd name="T16" fmla="*/ 2147483647 w 428"/>
              <a:gd name="T17" fmla="*/ 2147483647 h 371"/>
              <a:gd name="T18" fmla="*/ 2147483647 w 428"/>
              <a:gd name="T19" fmla="*/ 2147483647 h 371"/>
              <a:gd name="T20" fmla="*/ 2147483647 w 428"/>
              <a:gd name="T21" fmla="*/ 2147483647 h 371"/>
              <a:gd name="T22" fmla="*/ 2147483647 w 428"/>
              <a:gd name="T23" fmla="*/ 2147483647 h 371"/>
              <a:gd name="T24" fmla="*/ 2147483647 w 428"/>
              <a:gd name="T25" fmla="*/ 0 h 371"/>
              <a:gd name="T26" fmla="*/ 2147483647 w 428"/>
              <a:gd name="T27" fmla="*/ 2147483647 h 371"/>
              <a:gd name="T28" fmla="*/ 2147483647 w 428"/>
              <a:gd name="T29" fmla="*/ 2147483647 h 371"/>
              <a:gd name="T30" fmla="*/ 2147483647 w 428"/>
              <a:gd name="T31" fmla="*/ 2147483647 h 371"/>
              <a:gd name="T32" fmla="*/ 2147483647 w 428"/>
              <a:gd name="T33" fmla="*/ 2147483647 h 371"/>
              <a:gd name="T34" fmla="*/ 2147483647 w 428"/>
              <a:gd name="T35" fmla="*/ 2147483647 h 371"/>
              <a:gd name="T36" fmla="*/ 2147483647 w 428"/>
              <a:gd name="T37" fmla="*/ 2147483647 h 371"/>
              <a:gd name="T38" fmla="*/ 2147483647 w 428"/>
              <a:gd name="T39" fmla="*/ 2147483647 h 371"/>
              <a:gd name="T40" fmla="*/ 2147483647 w 428"/>
              <a:gd name="T41" fmla="*/ 2147483647 h 371"/>
              <a:gd name="T42" fmla="*/ 2147483647 w 428"/>
              <a:gd name="T43" fmla="*/ 2147483647 h 371"/>
              <a:gd name="T44" fmla="*/ 2147483647 w 428"/>
              <a:gd name="T45" fmla="*/ 2147483647 h 371"/>
              <a:gd name="T46" fmla="*/ 2147483647 w 428"/>
              <a:gd name="T47" fmla="*/ 2147483647 h 371"/>
              <a:gd name="T48" fmla="*/ 2147483647 w 428"/>
              <a:gd name="T49" fmla="*/ 2147483647 h 371"/>
              <a:gd name="T50" fmla="*/ 2147483647 w 428"/>
              <a:gd name="T51" fmla="*/ 2147483647 h 371"/>
              <a:gd name="T52" fmla="*/ 2147483647 w 428"/>
              <a:gd name="T53" fmla="*/ 2147483647 h 371"/>
              <a:gd name="T54" fmla="*/ 2147483647 w 428"/>
              <a:gd name="T55" fmla="*/ 2147483647 h 371"/>
              <a:gd name="T56" fmla="*/ 0 w 428"/>
              <a:gd name="T57" fmla="*/ 2147483647 h 371"/>
              <a:gd name="T58" fmla="*/ 2147483647 w 428"/>
              <a:gd name="T59" fmla="*/ 2147483647 h 371"/>
              <a:gd name="T60" fmla="*/ 2147483647 w 428"/>
              <a:gd name="T61" fmla="*/ 2147483647 h 3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8"/>
              <a:gd name="T94" fmla="*/ 0 h 371"/>
              <a:gd name="T95" fmla="*/ 428 w 428"/>
              <a:gd name="T96" fmla="*/ 371 h 3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8" h="371">
                <a:moveTo>
                  <a:pt x="31" y="250"/>
                </a:moveTo>
                <a:lnTo>
                  <a:pt x="72" y="227"/>
                </a:lnTo>
                <a:lnTo>
                  <a:pt x="128" y="222"/>
                </a:lnTo>
                <a:lnTo>
                  <a:pt x="141" y="202"/>
                </a:lnTo>
                <a:lnTo>
                  <a:pt x="161" y="199"/>
                </a:lnTo>
                <a:lnTo>
                  <a:pt x="172" y="180"/>
                </a:lnTo>
                <a:lnTo>
                  <a:pt x="190" y="172"/>
                </a:lnTo>
                <a:lnTo>
                  <a:pt x="182" y="132"/>
                </a:lnTo>
                <a:lnTo>
                  <a:pt x="172" y="121"/>
                </a:lnTo>
                <a:lnTo>
                  <a:pt x="194" y="91"/>
                </a:lnTo>
                <a:lnTo>
                  <a:pt x="209" y="91"/>
                </a:lnTo>
                <a:lnTo>
                  <a:pt x="259" y="25"/>
                </a:lnTo>
                <a:lnTo>
                  <a:pt x="336" y="0"/>
                </a:lnTo>
                <a:lnTo>
                  <a:pt x="345" y="63"/>
                </a:lnTo>
                <a:lnTo>
                  <a:pt x="349" y="60"/>
                </a:lnTo>
                <a:lnTo>
                  <a:pt x="368" y="82"/>
                </a:lnTo>
                <a:lnTo>
                  <a:pt x="368" y="145"/>
                </a:lnTo>
                <a:lnTo>
                  <a:pt x="391" y="197"/>
                </a:lnTo>
                <a:lnTo>
                  <a:pt x="399" y="264"/>
                </a:lnTo>
                <a:lnTo>
                  <a:pt x="402" y="322"/>
                </a:lnTo>
                <a:lnTo>
                  <a:pt x="428" y="342"/>
                </a:lnTo>
                <a:lnTo>
                  <a:pt x="410" y="371"/>
                </a:lnTo>
                <a:lnTo>
                  <a:pt x="360" y="338"/>
                </a:lnTo>
                <a:lnTo>
                  <a:pt x="333" y="340"/>
                </a:lnTo>
                <a:lnTo>
                  <a:pt x="308" y="332"/>
                </a:lnTo>
                <a:lnTo>
                  <a:pt x="309" y="313"/>
                </a:lnTo>
                <a:lnTo>
                  <a:pt x="293" y="307"/>
                </a:lnTo>
                <a:lnTo>
                  <a:pt x="12" y="364"/>
                </a:lnTo>
                <a:lnTo>
                  <a:pt x="0" y="346"/>
                </a:lnTo>
                <a:lnTo>
                  <a:pt x="43" y="280"/>
                </a:lnTo>
                <a:lnTo>
                  <a:pt x="31" y="25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4" name="Freeform 245"/>
          <p:cNvSpPr>
            <a:spLocks/>
          </p:cNvSpPr>
          <p:nvPr/>
        </p:nvSpPr>
        <p:spPr bwMode="auto">
          <a:xfrm>
            <a:off x="8812121" y="1761601"/>
            <a:ext cx="239713" cy="458787"/>
          </a:xfrm>
          <a:custGeom>
            <a:avLst/>
            <a:gdLst/>
            <a:ahLst/>
            <a:cxnLst>
              <a:cxn ang="0">
                <a:pos x="0" y="24"/>
              </a:cxn>
              <a:cxn ang="0">
                <a:pos x="85" y="0"/>
              </a:cxn>
              <a:cxn ang="0">
                <a:pos x="116" y="61"/>
              </a:cxn>
              <a:cxn ang="0">
                <a:pos x="100" y="76"/>
              </a:cxn>
              <a:cxn ang="0">
                <a:pos x="106" y="211"/>
              </a:cxn>
              <a:cxn ang="0">
                <a:pos x="58" y="223"/>
              </a:cxn>
              <a:cxn ang="0">
                <a:pos x="34" y="166"/>
              </a:cxn>
              <a:cxn ang="0">
                <a:pos x="33" y="102"/>
              </a:cxn>
              <a:cxn ang="0">
                <a:pos x="12" y="82"/>
              </a:cxn>
              <a:cxn ang="0">
                <a:pos x="0" y="24"/>
              </a:cxn>
            </a:cxnLst>
            <a:rect l="0" t="0" r="r" b="b"/>
            <a:pathLst>
              <a:path w="116" h="223">
                <a:moveTo>
                  <a:pt x="0" y="24"/>
                </a:moveTo>
                <a:lnTo>
                  <a:pt x="85" y="0"/>
                </a:lnTo>
                <a:lnTo>
                  <a:pt x="116" y="61"/>
                </a:lnTo>
                <a:lnTo>
                  <a:pt x="100" y="76"/>
                </a:lnTo>
                <a:lnTo>
                  <a:pt x="106" y="211"/>
                </a:lnTo>
                <a:lnTo>
                  <a:pt x="58" y="223"/>
                </a:lnTo>
                <a:lnTo>
                  <a:pt x="34" y="166"/>
                </a:lnTo>
                <a:lnTo>
                  <a:pt x="33" y="102"/>
                </a:lnTo>
                <a:lnTo>
                  <a:pt x="12" y="82"/>
                </a:lnTo>
                <a:lnTo>
                  <a:pt x="0" y="24"/>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5" name="Freeform 246"/>
          <p:cNvSpPr>
            <a:spLocks/>
          </p:cNvSpPr>
          <p:nvPr/>
        </p:nvSpPr>
        <p:spPr bwMode="auto">
          <a:xfrm>
            <a:off x="8932768" y="2107677"/>
            <a:ext cx="496888" cy="244475"/>
          </a:xfrm>
          <a:custGeom>
            <a:avLst/>
            <a:gdLst>
              <a:gd name="T0" fmla="*/ 0 w 242"/>
              <a:gd name="T1" fmla="*/ 2147483647 h 119"/>
              <a:gd name="T2" fmla="*/ 2147483647 w 242"/>
              <a:gd name="T3" fmla="*/ 2147483647 h 119"/>
              <a:gd name="T4" fmla="*/ 2147483647 w 242"/>
              <a:gd name="T5" fmla="*/ 2147483647 h 119"/>
              <a:gd name="T6" fmla="*/ 2147483647 w 242"/>
              <a:gd name="T7" fmla="*/ 0 h 119"/>
              <a:gd name="T8" fmla="*/ 2147483647 w 242"/>
              <a:gd name="T9" fmla="*/ 2147483647 h 119"/>
              <a:gd name="T10" fmla="*/ 2147483647 w 242"/>
              <a:gd name="T11" fmla="*/ 2147483647 h 119"/>
              <a:gd name="T12" fmla="*/ 2147483647 w 242"/>
              <a:gd name="T13" fmla="*/ 2147483647 h 119"/>
              <a:gd name="T14" fmla="*/ 2147483647 w 242"/>
              <a:gd name="T15" fmla="*/ 2147483647 h 119"/>
              <a:gd name="T16" fmla="*/ 2147483647 w 242"/>
              <a:gd name="T17" fmla="*/ 2147483647 h 119"/>
              <a:gd name="T18" fmla="*/ 2147483647 w 242"/>
              <a:gd name="T19" fmla="*/ 2147483647 h 119"/>
              <a:gd name="T20" fmla="*/ 2147483647 w 242"/>
              <a:gd name="T21" fmla="*/ 2147483647 h 119"/>
              <a:gd name="T22" fmla="*/ 2147483647 w 242"/>
              <a:gd name="T23" fmla="*/ 2147483647 h 119"/>
              <a:gd name="T24" fmla="*/ 2147483647 w 242"/>
              <a:gd name="T25" fmla="*/ 2147483647 h 119"/>
              <a:gd name="T26" fmla="*/ 2147483647 w 242"/>
              <a:gd name="T27" fmla="*/ 2147483647 h 119"/>
              <a:gd name="T28" fmla="*/ 2147483647 w 242"/>
              <a:gd name="T29" fmla="*/ 2147483647 h 119"/>
              <a:gd name="T30" fmla="*/ 2147483647 w 242"/>
              <a:gd name="T31" fmla="*/ 2147483647 h 119"/>
              <a:gd name="T32" fmla="*/ 2147483647 w 242"/>
              <a:gd name="T33" fmla="*/ 2147483647 h 119"/>
              <a:gd name="T34" fmla="*/ 2147483647 w 242"/>
              <a:gd name="T35" fmla="*/ 2147483647 h 119"/>
              <a:gd name="T36" fmla="*/ 2147483647 w 242"/>
              <a:gd name="T37" fmla="*/ 2147483647 h 119"/>
              <a:gd name="T38" fmla="*/ 0 w 242"/>
              <a:gd name="T39" fmla="*/ 2147483647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2"/>
              <a:gd name="T61" fmla="*/ 0 h 119"/>
              <a:gd name="T62" fmla="*/ 242 w 242"/>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2" h="119">
                <a:moveTo>
                  <a:pt x="0" y="47"/>
                </a:moveTo>
                <a:lnTo>
                  <a:pt x="123" y="14"/>
                </a:lnTo>
                <a:lnTo>
                  <a:pt x="138" y="17"/>
                </a:lnTo>
                <a:lnTo>
                  <a:pt x="152" y="0"/>
                </a:lnTo>
                <a:lnTo>
                  <a:pt x="166" y="9"/>
                </a:lnTo>
                <a:lnTo>
                  <a:pt x="151" y="43"/>
                </a:lnTo>
                <a:lnTo>
                  <a:pt x="176" y="40"/>
                </a:lnTo>
                <a:lnTo>
                  <a:pt x="191" y="66"/>
                </a:lnTo>
                <a:lnTo>
                  <a:pt x="208" y="69"/>
                </a:lnTo>
                <a:lnTo>
                  <a:pt x="220" y="65"/>
                </a:lnTo>
                <a:lnTo>
                  <a:pt x="220" y="50"/>
                </a:lnTo>
                <a:lnTo>
                  <a:pt x="200" y="32"/>
                </a:lnTo>
                <a:lnTo>
                  <a:pt x="216" y="30"/>
                </a:lnTo>
                <a:lnTo>
                  <a:pt x="242" y="70"/>
                </a:lnTo>
                <a:lnTo>
                  <a:pt x="216" y="92"/>
                </a:lnTo>
                <a:lnTo>
                  <a:pt x="187" y="82"/>
                </a:lnTo>
                <a:lnTo>
                  <a:pt x="168" y="110"/>
                </a:lnTo>
                <a:lnTo>
                  <a:pt x="132" y="82"/>
                </a:lnTo>
                <a:lnTo>
                  <a:pt x="11" y="119"/>
                </a:lnTo>
                <a:lnTo>
                  <a:pt x="0" y="47"/>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404" name="Freeform 247"/>
          <p:cNvSpPr>
            <a:spLocks/>
          </p:cNvSpPr>
          <p:nvPr/>
        </p:nvSpPr>
        <p:spPr bwMode="auto">
          <a:xfrm>
            <a:off x="8947058" y="2296590"/>
            <a:ext cx="260351" cy="214313"/>
          </a:xfrm>
          <a:custGeom>
            <a:avLst/>
            <a:gdLst>
              <a:gd name="T0" fmla="*/ 0 w 127"/>
              <a:gd name="T1" fmla="*/ 2147483647 h 104"/>
              <a:gd name="T2" fmla="*/ 2147483647 w 127"/>
              <a:gd name="T3" fmla="*/ 0 h 104"/>
              <a:gd name="T4" fmla="*/ 2147483647 w 127"/>
              <a:gd name="T5" fmla="*/ 2147483647 h 104"/>
              <a:gd name="T6" fmla="*/ 2147483647 w 127"/>
              <a:gd name="T7" fmla="*/ 2147483647 h 104"/>
              <a:gd name="T8" fmla="*/ 2147483647 w 127"/>
              <a:gd name="T9" fmla="*/ 2147483647 h 104"/>
              <a:gd name="T10" fmla="*/ 2147483647 w 127"/>
              <a:gd name="T11" fmla="*/ 2147483647 h 104"/>
              <a:gd name="T12" fmla="*/ 2147483647 w 127"/>
              <a:gd name="T13" fmla="*/ 2147483647 h 104"/>
              <a:gd name="T14" fmla="*/ 0 w 127"/>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104"/>
              <a:gd name="T26" fmla="*/ 127 w 127"/>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104">
                <a:moveTo>
                  <a:pt x="0" y="27"/>
                </a:moveTo>
                <a:lnTo>
                  <a:pt x="96" y="0"/>
                </a:lnTo>
                <a:lnTo>
                  <a:pt x="127" y="48"/>
                </a:lnTo>
                <a:lnTo>
                  <a:pt x="110" y="68"/>
                </a:lnTo>
                <a:lnTo>
                  <a:pt x="79" y="61"/>
                </a:lnTo>
                <a:lnTo>
                  <a:pt x="31" y="104"/>
                </a:lnTo>
                <a:lnTo>
                  <a:pt x="5" y="81"/>
                </a:lnTo>
                <a:lnTo>
                  <a:pt x="0" y="27"/>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7" name="Freeform 248"/>
          <p:cNvSpPr>
            <a:spLocks/>
          </p:cNvSpPr>
          <p:nvPr/>
        </p:nvSpPr>
        <p:spPr bwMode="auto">
          <a:xfrm>
            <a:off x="8989921" y="2444224"/>
            <a:ext cx="258763" cy="161925"/>
          </a:xfrm>
          <a:custGeom>
            <a:avLst/>
            <a:gdLst>
              <a:gd name="T0" fmla="*/ 0 w 126"/>
              <a:gd name="T1" fmla="*/ 2147483647 h 78"/>
              <a:gd name="T2" fmla="*/ 2147483647 w 126"/>
              <a:gd name="T3" fmla="*/ 2147483647 h 78"/>
              <a:gd name="T4" fmla="*/ 2147483647 w 126"/>
              <a:gd name="T5" fmla="*/ 0 h 78"/>
              <a:gd name="T6" fmla="*/ 2147483647 w 126"/>
              <a:gd name="T7" fmla="*/ 2147483647 h 78"/>
              <a:gd name="T8" fmla="*/ 2147483647 w 126"/>
              <a:gd name="T9" fmla="*/ 2147483647 h 78"/>
              <a:gd name="T10" fmla="*/ 2147483647 w 126"/>
              <a:gd name="T11" fmla="*/ 2147483647 h 78"/>
              <a:gd name="T12" fmla="*/ 2147483647 w 126"/>
              <a:gd name="T13" fmla="*/ 2147483647 h 78"/>
              <a:gd name="T14" fmla="*/ 0 w 126"/>
              <a:gd name="T15" fmla="*/ 2147483647 h 78"/>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78"/>
              <a:gd name="T26" fmla="*/ 126 w 12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78">
                <a:moveTo>
                  <a:pt x="0" y="58"/>
                </a:moveTo>
                <a:lnTo>
                  <a:pt x="51" y="32"/>
                </a:lnTo>
                <a:lnTo>
                  <a:pt x="103" y="0"/>
                </a:lnTo>
                <a:lnTo>
                  <a:pt x="111" y="1"/>
                </a:lnTo>
                <a:lnTo>
                  <a:pt x="126" y="3"/>
                </a:lnTo>
                <a:lnTo>
                  <a:pt x="75" y="44"/>
                </a:lnTo>
                <a:lnTo>
                  <a:pt x="14" y="78"/>
                </a:lnTo>
                <a:lnTo>
                  <a:pt x="0" y="58"/>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8" name="Freeform 249"/>
          <p:cNvSpPr>
            <a:spLocks/>
          </p:cNvSpPr>
          <p:nvPr/>
        </p:nvSpPr>
        <p:spPr bwMode="auto">
          <a:xfrm>
            <a:off x="8988331" y="1672699"/>
            <a:ext cx="277812" cy="519112"/>
          </a:xfrm>
          <a:custGeom>
            <a:avLst/>
            <a:gdLst>
              <a:gd name="T0" fmla="*/ 2147483647 w 135"/>
              <a:gd name="T1" fmla="*/ 0 h 252"/>
              <a:gd name="T2" fmla="*/ 0 w 135"/>
              <a:gd name="T3" fmla="*/ 2147483647 h 252"/>
              <a:gd name="T4" fmla="*/ 2147483647 w 135"/>
              <a:gd name="T5" fmla="*/ 2147483647 h 252"/>
              <a:gd name="T6" fmla="*/ 2147483647 w 135"/>
              <a:gd name="T7" fmla="*/ 2147483647 h 252"/>
              <a:gd name="T8" fmla="*/ 2147483647 w 135"/>
              <a:gd name="T9" fmla="*/ 2147483647 h 252"/>
              <a:gd name="T10" fmla="*/ 2147483647 w 135"/>
              <a:gd name="T11" fmla="*/ 2147483647 h 252"/>
              <a:gd name="T12" fmla="*/ 2147483647 w 135"/>
              <a:gd name="T13" fmla="*/ 2147483647 h 252"/>
              <a:gd name="T14" fmla="*/ 2147483647 w 135"/>
              <a:gd name="T15" fmla="*/ 2147483647 h 252"/>
              <a:gd name="T16" fmla="*/ 2147483647 w 135"/>
              <a:gd name="T17" fmla="*/ 2147483647 h 252"/>
              <a:gd name="T18" fmla="*/ 2147483647 w 135"/>
              <a:gd name="T19" fmla="*/ 2147483647 h 252"/>
              <a:gd name="T20" fmla="*/ 2147483647 w 135"/>
              <a:gd name="T21" fmla="*/ 2147483647 h 252"/>
              <a:gd name="T22" fmla="*/ 2147483647 w 135"/>
              <a:gd name="T23" fmla="*/ 2147483647 h 252"/>
              <a:gd name="T24" fmla="*/ 2147483647 w 135"/>
              <a:gd name="T25" fmla="*/ 0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5"/>
              <a:gd name="T40" fmla="*/ 0 h 252"/>
              <a:gd name="T41" fmla="*/ 135 w 135"/>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5" h="252">
                <a:moveTo>
                  <a:pt x="27" y="0"/>
                </a:moveTo>
                <a:lnTo>
                  <a:pt x="0" y="45"/>
                </a:lnTo>
                <a:lnTo>
                  <a:pt x="30" y="102"/>
                </a:lnTo>
                <a:lnTo>
                  <a:pt x="11" y="118"/>
                </a:lnTo>
                <a:lnTo>
                  <a:pt x="19" y="252"/>
                </a:lnTo>
                <a:lnTo>
                  <a:pt x="95" y="232"/>
                </a:lnTo>
                <a:lnTo>
                  <a:pt x="115" y="232"/>
                </a:lnTo>
                <a:lnTo>
                  <a:pt x="125" y="217"/>
                </a:lnTo>
                <a:lnTo>
                  <a:pt x="125" y="192"/>
                </a:lnTo>
                <a:lnTo>
                  <a:pt x="135" y="178"/>
                </a:lnTo>
                <a:lnTo>
                  <a:pt x="92" y="158"/>
                </a:lnTo>
                <a:lnTo>
                  <a:pt x="38" y="12"/>
                </a:lnTo>
                <a:lnTo>
                  <a:pt x="27"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49" name="Freeform 250"/>
          <p:cNvSpPr>
            <a:spLocks/>
          </p:cNvSpPr>
          <p:nvPr/>
        </p:nvSpPr>
        <p:spPr bwMode="auto">
          <a:xfrm>
            <a:off x="9143909" y="2285476"/>
            <a:ext cx="133351" cy="111125"/>
          </a:xfrm>
          <a:custGeom>
            <a:avLst/>
            <a:gdLst>
              <a:gd name="T0" fmla="*/ 0 w 65"/>
              <a:gd name="T1" fmla="*/ 2147483647 h 54"/>
              <a:gd name="T2" fmla="*/ 2147483647 w 65"/>
              <a:gd name="T3" fmla="*/ 0 h 54"/>
              <a:gd name="T4" fmla="*/ 2147483647 w 65"/>
              <a:gd name="T5" fmla="*/ 2147483647 h 54"/>
              <a:gd name="T6" fmla="*/ 2147483647 w 65"/>
              <a:gd name="T7" fmla="*/ 2147483647 h 54"/>
              <a:gd name="T8" fmla="*/ 2147483647 w 65"/>
              <a:gd name="T9" fmla="*/ 2147483647 h 54"/>
              <a:gd name="T10" fmla="*/ 2147483647 w 65"/>
              <a:gd name="T11" fmla="*/ 2147483647 h 54"/>
              <a:gd name="T12" fmla="*/ 0 w 65"/>
              <a:gd name="T13" fmla="*/ 2147483647 h 54"/>
              <a:gd name="T14" fmla="*/ 0 60000 65536"/>
              <a:gd name="T15" fmla="*/ 0 60000 65536"/>
              <a:gd name="T16" fmla="*/ 0 60000 65536"/>
              <a:gd name="T17" fmla="*/ 0 60000 65536"/>
              <a:gd name="T18" fmla="*/ 0 60000 65536"/>
              <a:gd name="T19" fmla="*/ 0 60000 65536"/>
              <a:gd name="T20" fmla="*/ 0 60000 65536"/>
              <a:gd name="T21" fmla="*/ 0 w 65"/>
              <a:gd name="T22" fmla="*/ 0 h 54"/>
              <a:gd name="T23" fmla="*/ 65 w 6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4">
                <a:moveTo>
                  <a:pt x="0" y="8"/>
                </a:moveTo>
                <a:lnTo>
                  <a:pt x="28" y="0"/>
                </a:lnTo>
                <a:lnTo>
                  <a:pt x="65" y="28"/>
                </a:lnTo>
                <a:lnTo>
                  <a:pt x="59" y="36"/>
                </a:lnTo>
                <a:lnTo>
                  <a:pt x="39" y="36"/>
                </a:lnTo>
                <a:lnTo>
                  <a:pt x="31" y="54"/>
                </a:lnTo>
                <a:lnTo>
                  <a:pt x="0" y="8"/>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50" name="Freeform 251"/>
          <p:cNvSpPr>
            <a:spLocks/>
          </p:cNvSpPr>
          <p:nvPr/>
        </p:nvSpPr>
        <p:spPr bwMode="auto">
          <a:xfrm>
            <a:off x="8867681" y="3153841"/>
            <a:ext cx="69851" cy="130175"/>
          </a:xfrm>
          <a:custGeom>
            <a:avLst/>
            <a:gdLst>
              <a:gd name="T0" fmla="*/ 0 w 35"/>
              <a:gd name="T1" fmla="*/ 2147483647 h 63"/>
              <a:gd name="T2" fmla="*/ 2147483647 w 35"/>
              <a:gd name="T3" fmla="*/ 0 h 63"/>
              <a:gd name="T4" fmla="*/ 2147483647 w 35"/>
              <a:gd name="T5" fmla="*/ 2147483647 h 63"/>
              <a:gd name="T6" fmla="*/ 2147483647 w 35"/>
              <a:gd name="T7" fmla="*/ 2147483647 h 63"/>
              <a:gd name="T8" fmla="*/ 0 w 35"/>
              <a:gd name="T9" fmla="*/ 2147483647 h 63"/>
              <a:gd name="T10" fmla="*/ 0 60000 65536"/>
              <a:gd name="T11" fmla="*/ 0 60000 65536"/>
              <a:gd name="T12" fmla="*/ 0 60000 65536"/>
              <a:gd name="T13" fmla="*/ 0 60000 65536"/>
              <a:gd name="T14" fmla="*/ 0 60000 65536"/>
              <a:gd name="T15" fmla="*/ 0 w 35"/>
              <a:gd name="T16" fmla="*/ 0 h 63"/>
              <a:gd name="T17" fmla="*/ 35 w 35"/>
              <a:gd name="T18" fmla="*/ 63 h 63"/>
            </a:gdLst>
            <a:ahLst/>
            <a:cxnLst>
              <a:cxn ang="T10">
                <a:pos x="T0" y="T1"/>
              </a:cxn>
              <a:cxn ang="T11">
                <a:pos x="T2" y="T3"/>
              </a:cxn>
              <a:cxn ang="T12">
                <a:pos x="T4" y="T5"/>
              </a:cxn>
              <a:cxn ang="T13">
                <a:pos x="T6" y="T7"/>
              </a:cxn>
              <a:cxn ang="T14">
                <a:pos x="T8" y="T9"/>
              </a:cxn>
            </a:cxnLst>
            <a:rect l="T15" t="T16" r="T17" b="T18"/>
            <a:pathLst>
              <a:path w="35" h="63">
                <a:moveTo>
                  <a:pt x="0" y="6"/>
                </a:moveTo>
                <a:lnTo>
                  <a:pt x="35" y="0"/>
                </a:lnTo>
                <a:lnTo>
                  <a:pt x="15" y="63"/>
                </a:lnTo>
                <a:lnTo>
                  <a:pt x="2" y="61"/>
                </a:lnTo>
                <a:lnTo>
                  <a:pt x="0" y="6"/>
                </a:lnTo>
                <a:close/>
              </a:path>
            </a:pathLst>
          </a:custGeom>
          <a:solidFill>
            <a:schemeClr val="bg1">
              <a:lumMod val="95000"/>
            </a:schemeClr>
          </a:solidFill>
          <a:ln w="11176">
            <a:solidFill>
              <a:srgbClr val="000000"/>
            </a:solidFill>
            <a:round/>
            <a:headEnd/>
            <a:tailEnd/>
          </a:ln>
        </p:spPr>
        <p:txBody>
          <a:bodyPr/>
          <a:lstStyle/>
          <a:p>
            <a:pPr defTabSz="609601">
              <a:defRPr/>
            </a:pPr>
            <a:endParaRPr lang="en-US">
              <a:solidFill>
                <a:srgbClr val="012036"/>
              </a:solidFill>
              <a:latin typeface="Calibri" panose="020F0502020204030204"/>
              <a:ea typeface="ＭＳ Ｐゴシック" pitchFamily="1" charset="-128"/>
            </a:endParaRPr>
          </a:p>
        </p:txBody>
      </p:sp>
      <p:sp>
        <p:nvSpPr>
          <p:cNvPr id="51" name="Freeform 252"/>
          <p:cNvSpPr>
            <a:spLocks/>
          </p:cNvSpPr>
          <p:nvPr/>
        </p:nvSpPr>
        <p:spPr bwMode="auto">
          <a:xfrm>
            <a:off x="2409732" y="2439461"/>
            <a:ext cx="1177925" cy="1930400"/>
          </a:xfrm>
          <a:custGeom>
            <a:avLst/>
            <a:gdLst>
              <a:gd name="T0" fmla="*/ 2147483647 w 573"/>
              <a:gd name="T1" fmla="*/ 0 h 935"/>
              <a:gd name="T2" fmla="*/ 2147483647 w 573"/>
              <a:gd name="T3" fmla="*/ 2147483647 h 935"/>
              <a:gd name="T4" fmla="*/ 2147483647 w 573"/>
              <a:gd name="T5" fmla="*/ 2147483647 h 935"/>
              <a:gd name="T6" fmla="*/ 2147483647 w 573"/>
              <a:gd name="T7" fmla="*/ 2147483647 h 935"/>
              <a:gd name="T8" fmla="*/ 2147483647 w 573"/>
              <a:gd name="T9" fmla="*/ 2147483647 h 935"/>
              <a:gd name="T10" fmla="*/ 2147483647 w 573"/>
              <a:gd name="T11" fmla="*/ 2147483647 h 935"/>
              <a:gd name="T12" fmla="*/ 2147483647 w 573"/>
              <a:gd name="T13" fmla="*/ 2147483647 h 935"/>
              <a:gd name="T14" fmla="*/ 2147483647 w 573"/>
              <a:gd name="T15" fmla="*/ 2147483647 h 935"/>
              <a:gd name="T16" fmla="*/ 2147483647 w 573"/>
              <a:gd name="T17" fmla="*/ 2147483647 h 935"/>
              <a:gd name="T18" fmla="*/ 2147483647 w 573"/>
              <a:gd name="T19" fmla="*/ 2147483647 h 935"/>
              <a:gd name="T20" fmla="*/ 2147483647 w 573"/>
              <a:gd name="T21" fmla="*/ 2147483647 h 935"/>
              <a:gd name="T22" fmla="*/ 2147483647 w 573"/>
              <a:gd name="T23" fmla="*/ 2147483647 h 935"/>
              <a:gd name="T24" fmla="*/ 2147483647 w 573"/>
              <a:gd name="T25" fmla="*/ 2147483647 h 935"/>
              <a:gd name="T26" fmla="*/ 2147483647 w 573"/>
              <a:gd name="T27" fmla="*/ 2147483647 h 935"/>
              <a:gd name="T28" fmla="*/ 2147483647 w 573"/>
              <a:gd name="T29" fmla="*/ 2147483647 h 935"/>
              <a:gd name="T30" fmla="*/ 2147483647 w 573"/>
              <a:gd name="T31" fmla="*/ 2147483647 h 935"/>
              <a:gd name="T32" fmla="*/ 2147483647 w 573"/>
              <a:gd name="T33" fmla="*/ 2147483647 h 935"/>
              <a:gd name="T34" fmla="*/ 2147483647 w 573"/>
              <a:gd name="T35" fmla="*/ 2147483647 h 935"/>
              <a:gd name="T36" fmla="*/ 2147483647 w 573"/>
              <a:gd name="T37" fmla="*/ 2147483647 h 935"/>
              <a:gd name="T38" fmla="*/ 2147483647 w 573"/>
              <a:gd name="T39" fmla="*/ 2147483647 h 935"/>
              <a:gd name="T40" fmla="*/ 2147483647 w 573"/>
              <a:gd name="T41" fmla="*/ 2147483647 h 935"/>
              <a:gd name="T42" fmla="*/ 2147483647 w 573"/>
              <a:gd name="T43" fmla="*/ 2147483647 h 935"/>
              <a:gd name="T44" fmla="*/ 2147483647 w 573"/>
              <a:gd name="T45" fmla="*/ 2147483647 h 935"/>
              <a:gd name="T46" fmla="*/ 2147483647 w 573"/>
              <a:gd name="T47" fmla="*/ 2147483647 h 935"/>
              <a:gd name="T48" fmla="*/ 2147483647 w 573"/>
              <a:gd name="T49" fmla="*/ 2147483647 h 935"/>
              <a:gd name="T50" fmla="*/ 2147483647 w 573"/>
              <a:gd name="T51" fmla="*/ 2147483647 h 935"/>
              <a:gd name="T52" fmla="*/ 2147483647 w 573"/>
              <a:gd name="T53" fmla="*/ 2147483647 h 935"/>
              <a:gd name="T54" fmla="*/ 2147483647 w 573"/>
              <a:gd name="T55" fmla="*/ 2147483647 h 935"/>
              <a:gd name="T56" fmla="*/ 2147483647 w 573"/>
              <a:gd name="T57" fmla="*/ 2147483647 h 935"/>
              <a:gd name="T58" fmla="*/ 2147483647 w 573"/>
              <a:gd name="T59" fmla="*/ 2147483647 h 935"/>
              <a:gd name="T60" fmla="*/ 2147483647 w 573"/>
              <a:gd name="T61" fmla="*/ 2147483647 h 935"/>
              <a:gd name="T62" fmla="*/ 2147483647 w 573"/>
              <a:gd name="T63" fmla="*/ 2147483647 h 935"/>
              <a:gd name="T64" fmla="*/ 2147483647 w 573"/>
              <a:gd name="T65" fmla="*/ 2147483647 h 935"/>
              <a:gd name="T66" fmla="*/ 2147483647 w 573"/>
              <a:gd name="T67" fmla="*/ 2147483647 h 935"/>
              <a:gd name="T68" fmla="*/ 2147483647 w 573"/>
              <a:gd name="T69" fmla="*/ 2147483647 h 935"/>
              <a:gd name="T70" fmla="*/ 2147483647 w 573"/>
              <a:gd name="T71" fmla="*/ 2147483647 h 935"/>
              <a:gd name="T72" fmla="*/ 2147483647 w 573"/>
              <a:gd name="T73" fmla="*/ 2147483647 h 935"/>
              <a:gd name="T74" fmla="*/ 2147483647 w 573"/>
              <a:gd name="T75" fmla="*/ 2147483647 h 935"/>
              <a:gd name="T76" fmla="*/ 2147483647 w 573"/>
              <a:gd name="T77" fmla="*/ 2147483647 h 935"/>
              <a:gd name="T78" fmla="*/ 2147483647 w 573"/>
              <a:gd name="T79" fmla="*/ 2147483647 h 935"/>
              <a:gd name="T80" fmla="*/ 2147483647 w 573"/>
              <a:gd name="T81" fmla="*/ 2147483647 h 935"/>
              <a:gd name="T82" fmla="*/ 2147483647 w 573"/>
              <a:gd name="T83" fmla="*/ 2147483647 h 935"/>
              <a:gd name="T84" fmla="*/ 2147483647 w 573"/>
              <a:gd name="T85" fmla="*/ 2147483647 h 935"/>
              <a:gd name="T86" fmla="*/ 0 w 573"/>
              <a:gd name="T87" fmla="*/ 2147483647 h 935"/>
              <a:gd name="T88" fmla="*/ 2147483647 w 573"/>
              <a:gd name="T89" fmla="*/ 2147483647 h 935"/>
              <a:gd name="T90" fmla="*/ 2147483647 w 573"/>
              <a:gd name="T91" fmla="*/ 2147483647 h 935"/>
              <a:gd name="T92" fmla="*/ 2147483647 w 573"/>
              <a:gd name="T93" fmla="*/ 2147483647 h 935"/>
              <a:gd name="T94" fmla="*/ 2147483647 w 573"/>
              <a:gd name="T95" fmla="*/ 0 h 9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3"/>
              <a:gd name="T145" fmla="*/ 0 h 935"/>
              <a:gd name="T146" fmla="*/ 573 w 573"/>
              <a:gd name="T147" fmla="*/ 935 h 9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3" h="935">
                <a:moveTo>
                  <a:pt x="44" y="0"/>
                </a:moveTo>
                <a:lnTo>
                  <a:pt x="307" y="55"/>
                </a:lnTo>
                <a:lnTo>
                  <a:pt x="249" y="330"/>
                </a:lnTo>
                <a:lnTo>
                  <a:pt x="547" y="750"/>
                </a:lnTo>
                <a:lnTo>
                  <a:pt x="573" y="803"/>
                </a:lnTo>
                <a:lnTo>
                  <a:pt x="546" y="828"/>
                </a:lnTo>
                <a:lnTo>
                  <a:pt x="527" y="874"/>
                </a:lnTo>
                <a:lnTo>
                  <a:pt x="510" y="902"/>
                </a:lnTo>
                <a:lnTo>
                  <a:pt x="528" y="926"/>
                </a:lnTo>
                <a:lnTo>
                  <a:pt x="498" y="935"/>
                </a:lnTo>
                <a:lnTo>
                  <a:pt x="323" y="929"/>
                </a:lnTo>
                <a:lnTo>
                  <a:pt x="313" y="874"/>
                </a:lnTo>
                <a:lnTo>
                  <a:pt x="281" y="833"/>
                </a:lnTo>
                <a:lnTo>
                  <a:pt x="260" y="820"/>
                </a:lnTo>
                <a:lnTo>
                  <a:pt x="254" y="791"/>
                </a:lnTo>
                <a:lnTo>
                  <a:pt x="234" y="775"/>
                </a:lnTo>
                <a:lnTo>
                  <a:pt x="216" y="757"/>
                </a:lnTo>
                <a:lnTo>
                  <a:pt x="211" y="734"/>
                </a:lnTo>
                <a:lnTo>
                  <a:pt x="193" y="719"/>
                </a:lnTo>
                <a:lnTo>
                  <a:pt x="166" y="727"/>
                </a:lnTo>
                <a:lnTo>
                  <a:pt x="135" y="716"/>
                </a:lnTo>
                <a:lnTo>
                  <a:pt x="135" y="705"/>
                </a:lnTo>
                <a:lnTo>
                  <a:pt x="135" y="678"/>
                </a:lnTo>
                <a:lnTo>
                  <a:pt x="122" y="651"/>
                </a:lnTo>
                <a:lnTo>
                  <a:pt x="121" y="627"/>
                </a:lnTo>
                <a:lnTo>
                  <a:pt x="107" y="606"/>
                </a:lnTo>
                <a:lnTo>
                  <a:pt x="111" y="586"/>
                </a:lnTo>
                <a:lnTo>
                  <a:pt x="73" y="538"/>
                </a:lnTo>
                <a:lnTo>
                  <a:pt x="73" y="512"/>
                </a:lnTo>
                <a:lnTo>
                  <a:pt x="93" y="501"/>
                </a:lnTo>
                <a:lnTo>
                  <a:pt x="93" y="484"/>
                </a:lnTo>
                <a:lnTo>
                  <a:pt x="73" y="479"/>
                </a:lnTo>
                <a:lnTo>
                  <a:pt x="65" y="453"/>
                </a:lnTo>
                <a:lnTo>
                  <a:pt x="54" y="407"/>
                </a:lnTo>
                <a:lnTo>
                  <a:pt x="82" y="432"/>
                </a:lnTo>
                <a:lnTo>
                  <a:pt x="72" y="401"/>
                </a:lnTo>
                <a:lnTo>
                  <a:pt x="93" y="401"/>
                </a:lnTo>
                <a:lnTo>
                  <a:pt x="93" y="377"/>
                </a:lnTo>
                <a:lnTo>
                  <a:pt x="72" y="362"/>
                </a:lnTo>
                <a:lnTo>
                  <a:pt x="62" y="383"/>
                </a:lnTo>
                <a:lnTo>
                  <a:pt x="44" y="375"/>
                </a:lnTo>
                <a:lnTo>
                  <a:pt x="7" y="271"/>
                </a:lnTo>
                <a:lnTo>
                  <a:pt x="16" y="195"/>
                </a:lnTo>
                <a:lnTo>
                  <a:pt x="0" y="153"/>
                </a:lnTo>
                <a:lnTo>
                  <a:pt x="8" y="121"/>
                </a:lnTo>
                <a:lnTo>
                  <a:pt x="27" y="115"/>
                </a:lnTo>
                <a:lnTo>
                  <a:pt x="44" y="62"/>
                </a:lnTo>
                <a:lnTo>
                  <a:pt x="44"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52" name="Freeform 253"/>
          <p:cNvSpPr>
            <a:spLocks/>
          </p:cNvSpPr>
          <p:nvPr/>
        </p:nvSpPr>
        <p:spPr bwMode="auto">
          <a:xfrm>
            <a:off x="2909795" y="2564875"/>
            <a:ext cx="895351" cy="1420812"/>
          </a:xfrm>
          <a:custGeom>
            <a:avLst/>
            <a:gdLst>
              <a:gd name="T0" fmla="*/ 2147483647 w 435"/>
              <a:gd name="T1" fmla="*/ 0 h 691"/>
              <a:gd name="T2" fmla="*/ 0 w 435"/>
              <a:gd name="T3" fmla="*/ 2147483647 h 691"/>
              <a:gd name="T4" fmla="*/ 2147483647 w 435"/>
              <a:gd name="T5" fmla="*/ 2147483647 h 691"/>
              <a:gd name="T6" fmla="*/ 2147483647 w 435"/>
              <a:gd name="T7" fmla="*/ 2147483647 h 691"/>
              <a:gd name="T8" fmla="*/ 2147483647 w 435"/>
              <a:gd name="T9" fmla="*/ 2147483647 h 691"/>
              <a:gd name="T10" fmla="*/ 2147483647 w 435"/>
              <a:gd name="T11" fmla="*/ 2147483647 h 691"/>
              <a:gd name="T12" fmla="*/ 2147483647 w 435"/>
              <a:gd name="T13" fmla="*/ 2147483647 h 691"/>
              <a:gd name="T14" fmla="*/ 2147483647 w 435"/>
              <a:gd name="T15" fmla="*/ 2147483647 h 691"/>
              <a:gd name="T16" fmla="*/ 2147483647 w 435"/>
              <a:gd name="T17" fmla="*/ 2147483647 h 691"/>
              <a:gd name="T18" fmla="*/ 2147483647 w 435"/>
              <a:gd name="T19" fmla="*/ 2147483647 h 691"/>
              <a:gd name="T20" fmla="*/ 2147483647 w 435"/>
              <a:gd name="T21" fmla="*/ 2147483647 h 691"/>
              <a:gd name="T22" fmla="*/ 2147483647 w 435"/>
              <a:gd name="T23" fmla="*/ 0 h 6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5"/>
              <a:gd name="T37" fmla="*/ 0 h 691"/>
              <a:gd name="T38" fmla="*/ 435 w 435"/>
              <a:gd name="T39" fmla="*/ 691 h 6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5" h="691">
                <a:moveTo>
                  <a:pt x="56" y="0"/>
                </a:moveTo>
                <a:lnTo>
                  <a:pt x="0" y="274"/>
                </a:lnTo>
                <a:lnTo>
                  <a:pt x="297" y="691"/>
                </a:lnTo>
                <a:lnTo>
                  <a:pt x="314" y="673"/>
                </a:lnTo>
                <a:lnTo>
                  <a:pt x="314" y="590"/>
                </a:lnTo>
                <a:lnTo>
                  <a:pt x="349" y="597"/>
                </a:lnTo>
                <a:lnTo>
                  <a:pt x="388" y="343"/>
                </a:lnTo>
                <a:lnTo>
                  <a:pt x="413" y="172"/>
                </a:lnTo>
                <a:lnTo>
                  <a:pt x="421" y="119"/>
                </a:lnTo>
                <a:lnTo>
                  <a:pt x="435" y="74"/>
                </a:lnTo>
                <a:lnTo>
                  <a:pt x="240" y="41"/>
                </a:lnTo>
                <a:lnTo>
                  <a:pt x="56"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53" name="Freeform 254"/>
          <p:cNvSpPr>
            <a:spLocks/>
          </p:cNvSpPr>
          <p:nvPr/>
        </p:nvSpPr>
        <p:spPr bwMode="auto">
          <a:xfrm>
            <a:off x="3647985" y="2717277"/>
            <a:ext cx="744537" cy="1017587"/>
          </a:xfrm>
          <a:custGeom>
            <a:avLst/>
            <a:gdLst>
              <a:gd name="T0" fmla="*/ 2147483647 w 362"/>
              <a:gd name="T1" fmla="*/ 0 h 495"/>
              <a:gd name="T2" fmla="*/ 2147483647 w 362"/>
              <a:gd name="T3" fmla="*/ 2147483647 h 495"/>
              <a:gd name="T4" fmla="*/ 2147483647 w 362"/>
              <a:gd name="T5" fmla="*/ 2147483647 h 495"/>
              <a:gd name="T6" fmla="*/ 2147483647 w 362"/>
              <a:gd name="T7" fmla="*/ 2147483647 h 495"/>
              <a:gd name="T8" fmla="*/ 2147483647 w 362"/>
              <a:gd name="T9" fmla="*/ 2147483647 h 495"/>
              <a:gd name="T10" fmla="*/ 0 w 362"/>
              <a:gd name="T11" fmla="*/ 2147483647 h 495"/>
              <a:gd name="T12" fmla="*/ 2147483647 w 362"/>
              <a:gd name="T13" fmla="*/ 2147483647 h 495"/>
              <a:gd name="T14" fmla="*/ 2147483647 w 362"/>
              <a:gd name="T15" fmla="*/ 0 h 495"/>
              <a:gd name="T16" fmla="*/ 0 60000 65536"/>
              <a:gd name="T17" fmla="*/ 0 60000 65536"/>
              <a:gd name="T18" fmla="*/ 0 60000 65536"/>
              <a:gd name="T19" fmla="*/ 0 60000 65536"/>
              <a:gd name="T20" fmla="*/ 0 60000 65536"/>
              <a:gd name="T21" fmla="*/ 0 60000 65536"/>
              <a:gd name="T22" fmla="*/ 0 60000 65536"/>
              <a:gd name="T23" fmla="*/ 0 60000 65536"/>
              <a:gd name="T24" fmla="*/ 0 w 362"/>
              <a:gd name="T25" fmla="*/ 0 h 495"/>
              <a:gd name="T26" fmla="*/ 362 w 362"/>
              <a:gd name="T27" fmla="*/ 495 h 4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 h="495">
                <a:moveTo>
                  <a:pt x="67" y="0"/>
                </a:moveTo>
                <a:lnTo>
                  <a:pt x="246" y="26"/>
                </a:lnTo>
                <a:lnTo>
                  <a:pt x="233" y="120"/>
                </a:lnTo>
                <a:lnTo>
                  <a:pt x="362" y="134"/>
                </a:lnTo>
                <a:lnTo>
                  <a:pt x="327" y="495"/>
                </a:lnTo>
                <a:lnTo>
                  <a:pt x="0" y="458"/>
                </a:lnTo>
                <a:lnTo>
                  <a:pt x="34" y="228"/>
                </a:lnTo>
                <a:lnTo>
                  <a:pt x="67"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5412" name="Freeform 255"/>
          <p:cNvSpPr>
            <a:spLocks/>
          </p:cNvSpPr>
          <p:nvPr/>
        </p:nvSpPr>
        <p:spPr bwMode="auto">
          <a:xfrm>
            <a:off x="3414617" y="3652314"/>
            <a:ext cx="908051" cy="1062039"/>
          </a:xfrm>
          <a:custGeom>
            <a:avLst/>
            <a:gdLst>
              <a:gd name="T0" fmla="*/ 2147483647 w 441"/>
              <a:gd name="T1" fmla="*/ 0 h 516"/>
              <a:gd name="T2" fmla="*/ 2147483647 w 441"/>
              <a:gd name="T3" fmla="*/ 2147483647 h 516"/>
              <a:gd name="T4" fmla="*/ 2147483647 w 441"/>
              <a:gd name="T5" fmla="*/ 2147483647 h 516"/>
              <a:gd name="T6" fmla="*/ 2147483647 w 441"/>
              <a:gd name="T7" fmla="*/ 2147483647 h 516"/>
              <a:gd name="T8" fmla="*/ 2147483647 w 441"/>
              <a:gd name="T9" fmla="*/ 2147483647 h 516"/>
              <a:gd name="T10" fmla="*/ 2147483647 w 441"/>
              <a:gd name="T11" fmla="*/ 2147483647 h 516"/>
              <a:gd name="T12" fmla="*/ 2147483647 w 441"/>
              <a:gd name="T13" fmla="*/ 2147483647 h 516"/>
              <a:gd name="T14" fmla="*/ 2147483647 w 441"/>
              <a:gd name="T15" fmla="*/ 2147483647 h 516"/>
              <a:gd name="T16" fmla="*/ 2147483647 w 441"/>
              <a:gd name="T17" fmla="*/ 2147483647 h 516"/>
              <a:gd name="T18" fmla="*/ 2147483647 w 441"/>
              <a:gd name="T19" fmla="*/ 2147483647 h 516"/>
              <a:gd name="T20" fmla="*/ 2147483647 w 441"/>
              <a:gd name="T21" fmla="*/ 2147483647 h 516"/>
              <a:gd name="T22" fmla="*/ 0 w 441"/>
              <a:gd name="T23" fmla="*/ 2147483647 h 516"/>
              <a:gd name="T24" fmla="*/ 2147483647 w 441"/>
              <a:gd name="T25" fmla="*/ 2147483647 h 516"/>
              <a:gd name="T26" fmla="*/ 2147483647 w 441"/>
              <a:gd name="T27" fmla="*/ 2147483647 h 516"/>
              <a:gd name="T28" fmla="*/ 2147483647 w 441"/>
              <a:gd name="T29" fmla="*/ 2147483647 h 516"/>
              <a:gd name="T30" fmla="*/ 2147483647 w 441"/>
              <a:gd name="T31" fmla="*/ 0 h 5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1"/>
              <a:gd name="T49" fmla="*/ 0 h 516"/>
              <a:gd name="T50" fmla="*/ 441 w 441"/>
              <a:gd name="T51" fmla="*/ 516 h 5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1" h="516">
                <a:moveTo>
                  <a:pt x="113" y="0"/>
                </a:moveTo>
                <a:lnTo>
                  <a:pt x="103" y="68"/>
                </a:lnTo>
                <a:lnTo>
                  <a:pt x="65" y="60"/>
                </a:lnTo>
                <a:lnTo>
                  <a:pt x="68" y="146"/>
                </a:lnTo>
                <a:lnTo>
                  <a:pt x="51" y="163"/>
                </a:lnTo>
                <a:lnTo>
                  <a:pt x="77" y="216"/>
                </a:lnTo>
                <a:lnTo>
                  <a:pt x="51" y="240"/>
                </a:lnTo>
                <a:lnTo>
                  <a:pt x="35" y="278"/>
                </a:lnTo>
                <a:lnTo>
                  <a:pt x="13" y="315"/>
                </a:lnTo>
                <a:lnTo>
                  <a:pt x="29" y="338"/>
                </a:lnTo>
                <a:lnTo>
                  <a:pt x="3" y="347"/>
                </a:lnTo>
                <a:lnTo>
                  <a:pt x="0" y="381"/>
                </a:lnTo>
                <a:lnTo>
                  <a:pt x="248" y="514"/>
                </a:lnTo>
                <a:lnTo>
                  <a:pt x="388" y="516"/>
                </a:lnTo>
                <a:lnTo>
                  <a:pt x="441" y="40"/>
                </a:lnTo>
                <a:lnTo>
                  <a:pt x="113"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a:p>
            <a:pPr defTabSz="609601"/>
            <a:endParaRPr lang="en-US">
              <a:solidFill>
                <a:srgbClr val="012036"/>
              </a:solidFill>
              <a:latin typeface="Calibri" panose="020F0502020204030204"/>
              <a:ea typeface="ＭＳ Ｐゴシック" pitchFamily="1" charset="-128"/>
            </a:endParaRPr>
          </a:p>
        </p:txBody>
      </p:sp>
      <p:sp>
        <p:nvSpPr>
          <p:cNvPr id="55" name="Freeform 256"/>
          <p:cNvSpPr>
            <a:spLocks/>
          </p:cNvSpPr>
          <p:nvPr/>
        </p:nvSpPr>
        <p:spPr bwMode="auto">
          <a:xfrm>
            <a:off x="4208371" y="3728515"/>
            <a:ext cx="957263" cy="1008063"/>
          </a:xfrm>
          <a:custGeom>
            <a:avLst/>
            <a:gdLst>
              <a:gd name="T0" fmla="*/ 2147483647 w 466"/>
              <a:gd name="T1" fmla="*/ 0 h 490"/>
              <a:gd name="T2" fmla="*/ 2147483647 w 466"/>
              <a:gd name="T3" fmla="*/ 2147483647 h 490"/>
              <a:gd name="T4" fmla="*/ 2147483647 w 466"/>
              <a:gd name="T5" fmla="*/ 2147483647 h 490"/>
              <a:gd name="T6" fmla="*/ 2147483647 w 466"/>
              <a:gd name="T7" fmla="*/ 2147483647 h 490"/>
              <a:gd name="T8" fmla="*/ 2147483647 w 466"/>
              <a:gd name="T9" fmla="*/ 2147483647 h 490"/>
              <a:gd name="T10" fmla="*/ 2147483647 w 466"/>
              <a:gd name="T11" fmla="*/ 2147483647 h 490"/>
              <a:gd name="T12" fmla="*/ 2147483647 w 466"/>
              <a:gd name="T13" fmla="*/ 2147483647 h 490"/>
              <a:gd name="T14" fmla="*/ 2147483647 w 466"/>
              <a:gd name="T15" fmla="*/ 2147483647 h 490"/>
              <a:gd name="T16" fmla="*/ 0 w 466"/>
              <a:gd name="T17" fmla="*/ 2147483647 h 490"/>
              <a:gd name="T18" fmla="*/ 2147483647 w 466"/>
              <a:gd name="T19" fmla="*/ 2147483647 h 490"/>
              <a:gd name="T20" fmla="*/ 2147483647 w 466"/>
              <a:gd name="T21" fmla="*/ 0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490"/>
              <a:gd name="T35" fmla="*/ 466 w 466"/>
              <a:gd name="T36" fmla="*/ 490 h 4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490">
                <a:moveTo>
                  <a:pt x="56" y="0"/>
                </a:moveTo>
                <a:lnTo>
                  <a:pt x="466" y="19"/>
                </a:lnTo>
                <a:lnTo>
                  <a:pt x="446" y="451"/>
                </a:lnTo>
                <a:lnTo>
                  <a:pt x="314" y="445"/>
                </a:lnTo>
                <a:lnTo>
                  <a:pt x="188" y="440"/>
                </a:lnTo>
                <a:lnTo>
                  <a:pt x="188" y="457"/>
                </a:lnTo>
                <a:lnTo>
                  <a:pt x="84" y="457"/>
                </a:lnTo>
                <a:lnTo>
                  <a:pt x="78" y="490"/>
                </a:lnTo>
                <a:lnTo>
                  <a:pt x="0" y="479"/>
                </a:lnTo>
                <a:lnTo>
                  <a:pt x="44" y="113"/>
                </a:lnTo>
                <a:lnTo>
                  <a:pt x="56"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grpSp>
        <p:nvGrpSpPr>
          <p:cNvPr id="56" name="Group 257" descr="Light downward diagonal"/>
          <p:cNvGrpSpPr>
            <a:grpSpLocks/>
          </p:cNvGrpSpPr>
          <p:nvPr/>
        </p:nvGrpSpPr>
        <p:grpSpPr bwMode="auto">
          <a:xfrm>
            <a:off x="2143807" y="4530201"/>
            <a:ext cx="825500" cy="422275"/>
            <a:chOff x="2041" y="2594"/>
            <a:chExt cx="510" cy="261"/>
          </a:xfrm>
          <a:solidFill>
            <a:schemeClr val="accent6">
              <a:lumMod val="20000"/>
              <a:lumOff val="80000"/>
            </a:schemeClr>
          </a:solidFill>
        </p:grpSpPr>
        <p:sp>
          <p:nvSpPr>
            <p:cNvPr id="123" name="Freeform 258"/>
            <p:cNvSpPr>
              <a:spLocks/>
            </p:cNvSpPr>
            <p:nvPr/>
          </p:nvSpPr>
          <p:spPr bwMode="auto">
            <a:xfrm>
              <a:off x="2041" y="2627"/>
              <a:ext cx="39" cy="37"/>
            </a:xfrm>
            <a:custGeom>
              <a:avLst/>
              <a:gdLst/>
              <a:ahLst/>
              <a:cxnLst>
                <a:cxn ang="0">
                  <a:pos x="0" y="37"/>
                </a:cxn>
                <a:cxn ang="0">
                  <a:pos x="0" y="27"/>
                </a:cxn>
                <a:cxn ang="0">
                  <a:pos x="22" y="0"/>
                </a:cxn>
                <a:cxn ang="0">
                  <a:pos x="39" y="7"/>
                </a:cxn>
                <a:cxn ang="0">
                  <a:pos x="20" y="37"/>
                </a:cxn>
                <a:cxn ang="0">
                  <a:pos x="0" y="37"/>
                </a:cxn>
              </a:cxnLst>
              <a:rect l="0" t="0" r="r" b="b"/>
              <a:pathLst>
                <a:path w="39" h="37">
                  <a:moveTo>
                    <a:pt x="0" y="37"/>
                  </a:moveTo>
                  <a:lnTo>
                    <a:pt x="0" y="27"/>
                  </a:lnTo>
                  <a:lnTo>
                    <a:pt x="22" y="0"/>
                  </a:lnTo>
                  <a:lnTo>
                    <a:pt x="39" y="7"/>
                  </a:lnTo>
                  <a:lnTo>
                    <a:pt x="20" y="37"/>
                  </a:lnTo>
                  <a:lnTo>
                    <a:pt x="0" y="37"/>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4" name="Freeform 259"/>
            <p:cNvSpPr>
              <a:spLocks/>
            </p:cNvSpPr>
            <p:nvPr/>
          </p:nvSpPr>
          <p:spPr bwMode="auto">
            <a:xfrm>
              <a:off x="2097" y="2594"/>
              <a:ext cx="73" cy="48"/>
            </a:xfrm>
            <a:custGeom>
              <a:avLst/>
              <a:gdLst/>
              <a:ahLst/>
              <a:cxnLst>
                <a:cxn ang="0">
                  <a:pos x="16" y="5"/>
                </a:cxn>
                <a:cxn ang="0">
                  <a:pos x="0" y="28"/>
                </a:cxn>
                <a:cxn ang="0">
                  <a:pos x="28" y="44"/>
                </a:cxn>
                <a:cxn ang="0">
                  <a:pos x="61" y="48"/>
                </a:cxn>
                <a:cxn ang="0">
                  <a:pos x="73" y="28"/>
                </a:cxn>
                <a:cxn ang="0">
                  <a:pos x="65" y="0"/>
                </a:cxn>
                <a:cxn ang="0">
                  <a:pos x="16" y="5"/>
                </a:cxn>
              </a:cxnLst>
              <a:rect l="0" t="0" r="r" b="b"/>
              <a:pathLst>
                <a:path w="73" h="48">
                  <a:moveTo>
                    <a:pt x="16" y="5"/>
                  </a:moveTo>
                  <a:lnTo>
                    <a:pt x="0" y="28"/>
                  </a:lnTo>
                  <a:lnTo>
                    <a:pt x="28" y="44"/>
                  </a:lnTo>
                  <a:lnTo>
                    <a:pt x="61" y="48"/>
                  </a:lnTo>
                  <a:lnTo>
                    <a:pt x="73" y="28"/>
                  </a:lnTo>
                  <a:lnTo>
                    <a:pt x="65" y="0"/>
                  </a:lnTo>
                  <a:lnTo>
                    <a:pt x="16" y="5"/>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5" name="Freeform 260"/>
            <p:cNvSpPr>
              <a:spLocks/>
            </p:cNvSpPr>
            <p:nvPr/>
          </p:nvSpPr>
          <p:spPr bwMode="auto">
            <a:xfrm>
              <a:off x="2166" y="2627"/>
              <a:ext cx="108" cy="53"/>
            </a:xfrm>
            <a:custGeom>
              <a:avLst/>
              <a:gdLst/>
              <a:ahLst/>
              <a:cxnLst>
                <a:cxn ang="0">
                  <a:pos x="0" y="19"/>
                </a:cxn>
                <a:cxn ang="0">
                  <a:pos x="74" y="0"/>
                </a:cxn>
                <a:cxn ang="0">
                  <a:pos x="88" y="23"/>
                </a:cxn>
                <a:cxn ang="0">
                  <a:pos x="102" y="28"/>
                </a:cxn>
                <a:cxn ang="0">
                  <a:pos x="108" y="46"/>
                </a:cxn>
                <a:cxn ang="0">
                  <a:pos x="71" y="49"/>
                </a:cxn>
                <a:cxn ang="0">
                  <a:pos x="45" y="53"/>
                </a:cxn>
                <a:cxn ang="0">
                  <a:pos x="0" y="19"/>
                </a:cxn>
              </a:cxnLst>
              <a:rect l="0" t="0" r="r" b="b"/>
              <a:pathLst>
                <a:path w="108" h="53">
                  <a:moveTo>
                    <a:pt x="0" y="19"/>
                  </a:moveTo>
                  <a:lnTo>
                    <a:pt x="74" y="0"/>
                  </a:lnTo>
                  <a:lnTo>
                    <a:pt x="88" y="23"/>
                  </a:lnTo>
                  <a:lnTo>
                    <a:pt x="102" y="28"/>
                  </a:lnTo>
                  <a:lnTo>
                    <a:pt x="108" y="46"/>
                  </a:lnTo>
                  <a:lnTo>
                    <a:pt x="71" y="49"/>
                  </a:lnTo>
                  <a:lnTo>
                    <a:pt x="45" y="53"/>
                  </a:lnTo>
                  <a:lnTo>
                    <a:pt x="0" y="19"/>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6" name="Freeform 261"/>
            <p:cNvSpPr>
              <a:spLocks/>
            </p:cNvSpPr>
            <p:nvPr/>
          </p:nvSpPr>
          <p:spPr bwMode="auto">
            <a:xfrm>
              <a:off x="2278" y="2667"/>
              <a:ext cx="86" cy="29"/>
            </a:xfrm>
            <a:custGeom>
              <a:avLst/>
              <a:gdLst/>
              <a:ahLst/>
              <a:cxnLst>
                <a:cxn ang="0">
                  <a:pos x="14" y="1"/>
                </a:cxn>
                <a:cxn ang="0">
                  <a:pos x="0" y="28"/>
                </a:cxn>
                <a:cxn ang="0">
                  <a:pos x="23" y="29"/>
                </a:cxn>
                <a:cxn ang="0">
                  <a:pos x="37" y="24"/>
                </a:cxn>
                <a:cxn ang="0">
                  <a:pos x="64" y="24"/>
                </a:cxn>
                <a:cxn ang="0">
                  <a:pos x="86" y="13"/>
                </a:cxn>
                <a:cxn ang="0">
                  <a:pos x="72" y="8"/>
                </a:cxn>
                <a:cxn ang="0">
                  <a:pos x="60" y="0"/>
                </a:cxn>
                <a:cxn ang="0">
                  <a:pos x="14" y="1"/>
                </a:cxn>
              </a:cxnLst>
              <a:rect l="0" t="0" r="r" b="b"/>
              <a:pathLst>
                <a:path w="86" h="29">
                  <a:moveTo>
                    <a:pt x="14" y="1"/>
                  </a:moveTo>
                  <a:lnTo>
                    <a:pt x="0" y="28"/>
                  </a:lnTo>
                  <a:lnTo>
                    <a:pt x="23" y="29"/>
                  </a:lnTo>
                  <a:lnTo>
                    <a:pt x="37" y="24"/>
                  </a:lnTo>
                  <a:lnTo>
                    <a:pt x="64" y="24"/>
                  </a:lnTo>
                  <a:lnTo>
                    <a:pt x="86" y="13"/>
                  </a:lnTo>
                  <a:lnTo>
                    <a:pt x="72" y="8"/>
                  </a:lnTo>
                  <a:lnTo>
                    <a:pt x="60" y="0"/>
                  </a:lnTo>
                  <a:lnTo>
                    <a:pt x="14" y="1"/>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7" name="Freeform 262"/>
            <p:cNvSpPr>
              <a:spLocks/>
            </p:cNvSpPr>
            <p:nvPr/>
          </p:nvSpPr>
          <p:spPr bwMode="auto">
            <a:xfrm>
              <a:off x="2303" y="2708"/>
              <a:ext cx="36" cy="20"/>
            </a:xfrm>
            <a:custGeom>
              <a:avLst/>
              <a:gdLst/>
              <a:ahLst/>
              <a:cxnLst>
                <a:cxn ang="0">
                  <a:pos x="31" y="0"/>
                </a:cxn>
                <a:cxn ang="0">
                  <a:pos x="0" y="1"/>
                </a:cxn>
                <a:cxn ang="0">
                  <a:pos x="6" y="20"/>
                </a:cxn>
                <a:cxn ang="0">
                  <a:pos x="36" y="16"/>
                </a:cxn>
                <a:cxn ang="0">
                  <a:pos x="31" y="0"/>
                </a:cxn>
              </a:cxnLst>
              <a:rect l="0" t="0" r="r" b="b"/>
              <a:pathLst>
                <a:path w="36" h="20">
                  <a:moveTo>
                    <a:pt x="31" y="0"/>
                  </a:moveTo>
                  <a:lnTo>
                    <a:pt x="0" y="1"/>
                  </a:lnTo>
                  <a:lnTo>
                    <a:pt x="6" y="20"/>
                  </a:lnTo>
                  <a:lnTo>
                    <a:pt x="36" y="16"/>
                  </a:lnTo>
                  <a:lnTo>
                    <a:pt x="31"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8" name="Freeform 263"/>
            <p:cNvSpPr>
              <a:spLocks/>
            </p:cNvSpPr>
            <p:nvPr/>
          </p:nvSpPr>
          <p:spPr bwMode="auto">
            <a:xfrm>
              <a:off x="2343" y="2729"/>
              <a:ext cx="23" cy="21"/>
            </a:xfrm>
            <a:custGeom>
              <a:avLst/>
              <a:gdLst/>
              <a:ahLst/>
              <a:cxnLst>
                <a:cxn ang="0">
                  <a:pos x="0" y="8"/>
                </a:cxn>
                <a:cxn ang="0">
                  <a:pos x="23" y="0"/>
                </a:cxn>
                <a:cxn ang="0">
                  <a:pos x="23" y="18"/>
                </a:cxn>
                <a:cxn ang="0">
                  <a:pos x="7" y="21"/>
                </a:cxn>
                <a:cxn ang="0">
                  <a:pos x="0" y="8"/>
                </a:cxn>
              </a:cxnLst>
              <a:rect l="0" t="0" r="r" b="b"/>
              <a:pathLst>
                <a:path w="23" h="21">
                  <a:moveTo>
                    <a:pt x="0" y="8"/>
                  </a:moveTo>
                  <a:lnTo>
                    <a:pt x="23" y="0"/>
                  </a:lnTo>
                  <a:lnTo>
                    <a:pt x="23" y="18"/>
                  </a:lnTo>
                  <a:lnTo>
                    <a:pt x="7" y="21"/>
                  </a:lnTo>
                  <a:lnTo>
                    <a:pt x="0" y="8"/>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129" name="Freeform 264"/>
            <p:cNvSpPr>
              <a:spLocks/>
            </p:cNvSpPr>
            <p:nvPr/>
          </p:nvSpPr>
          <p:spPr bwMode="auto">
            <a:xfrm>
              <a:off x="2403" y="2740"/>
              <a:ext cx="148" cy="115"/>
            </a:xfrm>
            <a:custGeom>
              <a:avLst/>
              <a:gdLst/>
              <a:ahLst/>
              <a:cxnLst>
                <a:cxn ang="0">
                  <a:pos x="25" y="0"/>
                </a:cxn>
                <a:cxn ang="0">
                  <a:pos x="0" y="43"/>
                </a:cxn>
                <a:cxn ang="0">
                  <a:pos x="18" y="64"/>
                </a:cxn>
                <a:cxn ang="0">
                  <a:pos x="18" y="104"/>
                </a:cxn>
                <a:cxn ang="0">
                  <a:pos x="54" y="115"/>
                </a:cxn>
                <a:cxn ang="0">
                  <a:pos x="70" y="92"/>
                </a:cxn>
                <a:cxn ang="0">
                  <a:pos x="115" y="87"/>
                </a:cxn>
                <a:cxn ang="0">
                  <a:pos x="148" y="62"/>
                </a:cxn>
                <a:cxn ang="0">
                  <a:pos x="114" y="22"/>
                </a:cxn>
                <a:cxn ang="0">
                  <a:pos x="25" y="0"/>
                </a:cxn>
              </a:cxnLst>
              <a:rect l="0" t="0" r="r" b="b"/>
              <a:pathLst>
                <a:path w="148" h="115">
                  <a:moveTo>
                    <a:pt x="25" y="0"/>
                  </a:moveTo>
                  <a:lnTo>
                    <a:pt x="0" y="43"/>
                  </a:lnTo>
                  <a:lnTo>
                    <a:pt x="18" y="64"/>
                  </a:lnTo>
                  <a:lnTo>
                    <a:pt x="18" y="104"/>
                  </a:lnTo>
                  <a:lnTo>
                    <a:pt x="54" y="115"/>
                  </a:lnTo>
                  <a:lnTo>
                    <a:pt x="70" y="92"/>
                  </a:lnTo>
                  <a:lnTo>
                    <a:pt x="115" y="87"/>
                  </a:lnTo>
                  <a:lnTo>
                    <a:pt x="148" y="62"/>
                  </a:lnTo>
                  <a:lnTo>
                    <a:pt x="114" y="22"/>
                  </a:lnTo>
                  <a:lnTo>
                    <a:pt x="25" y="0"/>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grpSp>
      <p:sp>
        <p:nvSpPr>
          <p:cNvPr id="130" name="Freeform 266"/>
          <p:cNvSpPr>
            <a:spLocks/>
          </p:cNvSpPr>
          <p:nvPr/>
        </p:nvSpPr>
        <p:spPr bwMode="auto">
          <a:xfrm>
            <a:off x="3144747" y="5101175"/>
            <a:ext cx="1022351" cy="977900"/>
          </a:xfrm>
          <a:custGeom>
            <a:avLst/>
            <a:gdLst>
              <a:gd name="T0" fmla="*/ 2147483647 w 810"/>
              <a:gd name="T1" fmla="*/ 2147483647 h 624"/>
              <a:gd name="T2" fmla="*/ 2147483647 w 810"/>
              <a:gd name="T3" fmla="*/ 0 h 624"/>
              <a:gd name="T4" fmla="*/ 2147483647 w 810"/>
              <a:gd name="T5" fmla="*/ 2147483647 h 624"/>
              <a:gd name="T6" fmla="*/ 2147483647 w 810"/>
              <a:gd name="T7" fmla="*/ 2147483647 h 624"/>
              <a:gd name="T8" fmla="*/ 2147483647 w 810"/>
              <a:gd name="T9" fmla="*/ 2147483647 h 624"/>
              <a:gd name="T10" fmla="*/ 2147483647 w 810"/>
              <a:gd name="T11" fmla="*/ 2147483647 h 624"/>
              <a:gd name="T12" fmla="*/ 2147483647 w 810"/>
              <a:gd name="T13" fmla="*/ 2147483647 h 624"/>
              <a:gd name="T14" fmla="*/ 2147483647 w 810"/>
              <a:gd name="T15" fmla="*/ 2147483647 h 624"/>
              <a:gd name="T16" fmla="*/ 2147483647 w 810"/>
              <a:gd name="T17" fmla="*/ 2147483647 h 624"/>
              <a:gd name="T18" fmla="*/ 2147483647 w 810"/>
              <a:gd name="T19" fmla="*/ 2147483647 h 624"/>
              <a:gd name="T20" fmla="*/ 2147483647 w 810"/>
              <a:gd name="T21" fmla="*/ 2147483647 h 624"/>
              <a:gd name="T22" fmla="*/ 2147483647 w 810"/>
              <a:gd name="T23" fmla="*/ 2147483647 h 624"/>
              <a:gd name="T24" fmla="*/ 2147483647 w 810"/>
              <a:gd name="T25" fmla="*/ 2147483647 h 624"/>
              <a:gd name="T26" fmla="*/ 2147483647 w 810"/>
              <a:gd name="T27" fmla="*/ 2147483647 h 624"/>
              <a:gd name="T28" fmla="*/ 2147483647 w 810"/>
              <a:gd name="T29" fmla="*/ 2147483647 h 624"/>
              <a:gd name="T30" fmla="*/ 2147483647 w 810"/>
              <a:gd name="T31" fmla="*/ 2147483647 h 624"/>
              <a:gd name="T32" fmla="*/ 2147483647 w 810"/>
              <a:gd name="T33" fmla="*/ 2147483647 h 624"/>
              <a:gd name="T34" fmla="*/ 2147483647 w 810"/>
              <a:gd name="T35" fmla="*/ 2147483647 h 624"/>
              <a:gd name="T36" fmla="*/ 2147483647 w 810"/>
              <a:gd name="T37" fmla="*/ 2147483647 h 624"/>
              <a:gd name="T38" fmla="*/ 2147483647 w 810"/>
              <a:gd name="T39" fmla="*/ 2147483647 h 624"/>
              <a:gd name="T40" fmla="*/ 2147483647 w 810"/>
              <a:gd name="T41" fmla="*/ 2147483647 h 624"/>
              <a:gd name="T42" fmla="*/ 2147483647 w 810"/>
              <a:gd name="T43" fmla="*/ 2147483647 h 624"/>
              <a:gd name="T44" fmla="*/ 0 w 810"/>
              <a:gd name="T45" fmla="*/ 2147483647 h 624"/>
              <a:gd name="T46" fmla="*/ 2147483647 w 810"/>
              <a:gd name="T47" fmla="*/ 2147483647 h 624"/>
              <a:gd name="T48" fmla="*/ 2147483647 w 810"/>
              <a:gd name="T49" fmla="*/ 2147483647 h 624"/>
              <a:gd name="T50" fmla="*/ 2147483647 w 810"/>
              <a:gd name="T51" fmla="*/ 2147483647 h 624"/>
              <a:gd name="T52" fmla="*/ 2147483647 w 810"/>
              <a:gd name="T53" fmla="*/ 2147483647 h 624"/>
              <a:gd name="T54" fmla="*/ 2147483647 w 810"/>
              <a:gd name="T55" fmla="*/ 2147483647 h 624"/>
              <a:gd name="T56" fmla="*/ 2147483647 w 810"/>
              <a:gd name="T57" fmla="*/ 2147483647 h 624"/>
              <a:gd name="T58" fmla="*/ 2147483647 w 810"/>
              <a:gd name="T59" fmla="*/ 2147483647 h 624"/>
              <a:gd name="T60" fmla="*/ 2147483647 w 810"/>
              <a:gd name="T61" fmla="*/ 2147483647 h 624"/>
              <a:gd name="T62" fmla="*/ 2147483647 w 810"/>
              <a:gd name="T63" fmla="*/ 2147483647 h 624"/>
              <a:gd name="T64" fmla="*/ 2147483647 w 810"/>
              <a:gd name="T65" fmla="*/ 2147483647 h 624"/>
              <a:gd name="T66" fmla="*/ 2147483647 w 810"/>
              <a:gd name="T67" fmla="*/ 2147483647 h 624"/>
              <a:gd name="T68" fmla="*/ 2147483647 w 810"/>
              <a:gd name="T69" fmla="*/ 2147483647 h 624"/>
              <a:gd name="T70" fmla="*/ 2147483647 w 810"/>
              <a:gd name="T71" fmla="*/ 2147483647 h 624"/>
              <a:gd name="T72" fmla="*/ 2147483647 w 810"/>
              <a:gd name="T73" fmla="*/ 2147483647 h 624"/>
              <a:gd name="T74" fmla="*/ 2147483647 w 810"/>
              <a:gd name="T75" fmla="*/ 2147483647 h 624"/>
              <a:gd name="T76" fmla="*/ 2147483647 w 810"/>
              <a:gd name="T77" fmla="*/ 2147483647 h 624"/>
              <a:gd name="T78" fmla="*/ 2147483647 w 810"/>
              <a:gd name="T79" fmla="*/ 2147483647 h 624"/>
              <a:gd name="T80" fmla="*/ 2147483647 w 810"/>
              <a:gd name="T81" fmla="*/ 2147483647 h 624"/>
              <a:gd name="T82" fmla="*/ 2147483647 w 810"/>
              <a:gd name="T83" fmla="*/ 2147483647 h 62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0"/>
              <a:gd name="T127" fmla="*/ 0 h 624"/>
              <a:gd name="T128" fmla="*/ 810 w 810"/>
              <a:gd name="T129" fmla="*/ 624 h 62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0" h="624">
                <a:moveTo>
                  <a:pt x="130" y="93"/>
                </a:moveTo>
                <a:lnTo>
                  <a:pt x="293" y="0"/>
                </a:lnTo>
                <a:lnTo>
                  <a:pt x="370" y="16"/>
                </a:lnTo>
                <a:lnTo>
                  <a:pt x="408" y="47"/>
                </a:lnTo>
                <a:lnTo>
                  <a:pt x="560" y="57"/>
                </a:lnTo>
                <a:lnTo>
                  <a:pt x="564" y="366"/>
                </a:lnTo>
                <a:lnTo>
                  <a:pt x="614" y="375"/>
                </a:lnTo>
                <a:lnTo>
                  <a:pt x="638" y="412"/>
                </a:lnTo>
                <a:lnTo>
                  <a:pt x="673" y="400"/>
                </a:lnTo>
                <a:lnTo>
                  <a:pt x="747" y="483"/>
                </a:lnTo>
                <a:lnTo>
                  <a:pt x="810" y="522"/>
                </a:lnTo>
                <a:lnTo>
                  <a:pt x="808" y="555"/>
                </a:lnTo>
                <a:lnTo>
                  <a:pt x="727" y="559"/>
                </a:lnTo>
                <a:lnTo>
                  <a:pt x="692" y="457"/>
                </a:lnTo>
                <a:lnTo>
                  <a:pt x="441" y="356"/>
                </a:lnTo>
                <a:lnTo>
                  <a:pt x="448" y="388"/>
                </a:lnTo>
                <a:lnTo>
                  <a:pt x="391" y="429"/>
                </a:lnTo>
                <a:lnTo>
                  <a:pt x="381" y="413"/>
                </a:lnTo>
                <a:lnTo>
                  <a:pt x="366" y="413"/>
                </a:lnTo>
                <a:lnTo>
                  <a:pt x="321" y="499"/>
                </a:lnTo>
                <a:lnTo>
                  <a:pt x="179" y="584"/>
                </a:lnTo>
                <a:lnTo>
                  <a:pt x="40" y="624"/>
                </a:lnTo>
                <a:lnTo>
                  <a:pt x="0" y="618"/>
                </a:lnTo>
                <a:lnTo>
                  <a:pt x="160" y="546"/>
                </a:lnTo>
                <a:lnTo>
                  <a:pt x="179" y="546"/>
                </a:lnTo>
                <a:lnTo>
                  <a:pt x="239" y="490"/>
                </a:lnTo>
                <a:lnTo>
                  <a:pt x="264" y="489"/>
                </a:lnTo>
                <a:lnTo>
                  <a:pt x="303" y="446"/>
                </a:lnTo>
                <a:lnTo>
                  <a:pt x="290" y="426"/>
                </a:lnTo>
                <a:lnTo>
                  <a:pt x="204" y="436"/>
                </a:lnTo>
                <a:lnTo>
                  <a:pt x="146" y="330"/>
                </a:lnTo>
                <a:lnTo>
                  <a:pt x="179" y="282"/>
                </a:lnTo>
                <a:lnTo>
                  <a:pt x="233" y="265"/>
                </a:lnTo>
                <a:lnTo>
                  <a:pt x="213" y="223"/>
                </a:lnTo>
                <a:lnTo>
                  <a:pt x="158" y="242"/>
                </a:lnTo>
                <a:lnTo>
                  <a:pt x="115" y="182"/>
                </a:lnTo>
                <a:lnTo>
                  <a:pt x="162" y="167"/>
                </a:lnTo>
                <a:lnTo>
                  <a:pt x="204" y="184"/>
                </a:lnTo>
                <a:lnTo>
                  <a:pt x="224" y="175"/>
                </a:lnTo>
                <a:lnTo>
                  <a:pt x="188" y="122"/>
                </a:lnTo>
                <a:lnTo>
                  <a:pt x="127" y="119"/>
                </a:lnTo>
                <a:lnTo>
                  <a:pt x="130" y="93"/>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66" name="Title 1"/>
          <p:cNvSpPr>
            <a:spLocks noGrp="1"/>
          </p:cNvSpPr>
          <p:nvPr>
            <p:ph type="title"/>
          </p:nvPr>
        </p:nvSpPr>
        <p:spPr>
          <a:xfrm>
            <a:off x="433172" y="207899"/>
            <a:ext cx="6826372" cy="517064"/>
          </a:xfrm>
        </p:spPr>
        <p:txBody>
          <a:bodyPr vert="horz" wrap="square" lIns="121920" tIns="60960" rIns="121920" bIns="60960" rtlCol="0" anchor="ctr" anchorCtr="0">
            <a:noAutofit/>
          </a:bodyPr>
          <a:lstStyle/>
          <a:p>
            <a:pPr algn="l"/>
            <a:r>
              <a:rPr lang="en-US" sz="2733">
                <a:solidFill>
                  <a:schemeClr val="bg1"/>
                </a:solidFill>
                <a:latin typeface="+mn-lt"/>
              </a:rPr>
              <a:t>Where Is SAS Providing Student Learning Analytics and Reporting?</a:t>
            </a:r>
          </a:p>
        </p:txBody>
      </p:sp>
      <p:sp>
        <p:nvSpPr>
          <p:cNvPr id="75" name="Freeform 218">
            <a:extLst>
              <a:ext uri="{FF2B5EF4-FFF2-40B4-BE49-F238E27FC236}">
                <a16:creationId xmlns:a16="http://schemas.microsoft.com/office/drawing/2014/main" id="{B41357D7-8939-48D6-A3E5-41A0FD867818}"/>
              </a:ext>
            </a:extLst>
          </p:cNvPr>
          <p:cNvSpPr>
            <a:spLocks/>
          </p:cNvSpPr>
          <p:nvPr/>
        </p:nvSpPr>
        <p:spPr bwMode="auto">
          <a:xfrm>
            <a:off x="6239577" y="3690225"/>
            <a:ext cx="908049" cy="893233"/>
          </a:xfrm>
          <a:custGeom>
            <a:avLst/>
            <a:gdLst>
              <a:gd name="T0" fmla="*/ 0 w 331"/>
              <a:gd name="T1" fmla="*/ 2147483647 h 325"/>
              <a:gd name="T2" fmla="*/ 2147483647 w 331"/>
              <a:gd name="T3" fmla="*/ 2147483647 h 325"/>
              <a:gd name="T4" fmla="*/ 2147483647 w 331"/>
              <a:gd name="T5" fmla="*/ 0 h 325"/>
              <a:gd name="T6" fmla="*/ 2147483647 w 331"/>
              <a:gd name="T7" fmla="*/ 2147483647 h 325"/>
              <a:gd name="T8" fmla="*/ 2147483647 w 331"/>
              <a:gd name="T9" fmla="*/ 2147483647 h 325"/>
              <a:gd name="T10" fmla="*/ 2147483647 w 331"/>
              <a:gd name="T11" fmla="*/ 2147483647 h 325"/>
              <a:gd name="T12" fmla="*/ 2147483647 w 331"/>
              <a:gd name="T13" fmla="*/ 2147483647 h 325"/>
              <a:gd name="T14" fmla="*/ 2147483647 w 331"/>
              <a:gd name="T15" fmla="*/ 2147483647 h 325"/>
              <a:gd name="T16" fmla="*/ 2147483647 w 331"/>
              <a:gd name="T17" fmla="*/ 2147483647 h 325"/>
              <a:gd name="T18" fmla="*/ 2147483647 w 331"/>
              <a:gd name="T19" fmla="*/ 2147483647 h 325"/>
              <a:gd name="T20" fmla="*/ 2147483647 w 331"/>
              <a:gd name="T21" fmla="*/ 2147483647 h 325"/>
              <a:gd name="T22" fmla="*/ 2147483647 w 331"/>
              <a:gd name="T23" fmla="*/ 2147483647 h 325"/>
              <a:gd name="T24" fmla="*/ 2147483647 w 331"/>
              <a:gd name="T25" fmla="*/ 2147483647 h 325"/>
              <a:gd name="T26" fmla="*/ 2147483647 w 331"/>
              <a:gd name="T27" fmla="*/ 2147483647 h 325"/>
              <a:gd name="T28" fmla="*/ 2147483647 w 331"/>
              <a:gd name="T29" fmla="*/ 2147483647 h 325"/>
              <a:gd name="T30" fmla="*/ 0 w 331"/>
              <a:gd name="T31" fmla="*/ 2147483647 h 3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1"/>
              <a:gd name="T49" fmla="*/ 0 h 325"/>
              <a:gd name="T50" fmla="*/ 331 w 331"/>
              <a:gd name="T51" fmla="*/ 325 h 3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1" h="325">
                <a:moveTo>
                  <a:pt x="0" y="29"/>
                </a:moveTo>
                <a:lnTo>
                  <a:pt x="131" y="12"/>
                </a:lnTo>
                <a:lnTo>
                  <a:pt x="291" y="0"/>
                </a:lnTo>
                <a:lnTo>
                  <a:pt x="283" y="43"/>
                </a:lnTo>
                <a:lnTo>
                  <a:pt x="318" y="33"/>
                </a:lnTo>
                <a:lnTo>
                  <a:pt x="331" y="62"/>
                </a:lnTo>
                <a:lnTo>
                  <a:pt x="294" y="88"/>
                </a:lnTo>
                <a:lnTo>
                  <a:pt x="302" y="133"/>
                </a:lnTo>
                <a:lnTo>
                  <a:pt x="263" y="208"/>
                </a:lnTo>
                <a:lnTo>
                  <a:pt x="237" y="256"/>
                </a:lnTo>
                <a:lnTo>
                  <a:pt x="252" y="314"/>
                </a:lnTo>
                <a:lnTo>
                  <a:pt x="48" y="325"/>
                </a:lnTo>
                <a:lnTo>
                  <a:pt x="48" y="289"/>
                </a:lnTo>
                <a:lnTo>
                  <a:pt x="7" y="281"/>
                </a:lnTo>
                <a:lnTo>
                  <a:pt x="7" y="88"/>
                </a:lnTo>
                <a:lnTo>
                  <a:pt x="0" y="29"/>
                </a:lnTo>
                <a:close/>
              </a:path>
            </a:pathLst>
          </a:custGeom>
          <a:solidFill>
            <a:schemeClr val="bg1">
              <a:lumMod val="95000"/>
            </a:schemeClr>
          </a:solidFill>
          <a:ln w="11176">
            <a:solidFill>
              <a:schemeClr val="tx1"/>
            </a:solidFill>
            <a:round/>
            <a:headEnd/>
            <a:tailEnd/>
          </a:ln>
        </p:spPr>
        <p:txBody>
          <a:bodyPr/>
          <a:lstStyle/>
          <a:p>
            <a:pPr defTabSz="609601"/>
            <a:endParaRPr lang="en-US">
              <a:solidFill>
                <a:srgbClr val="012036"/>
              </a:solidFill>
              <a:latin typeface="Calibri" panose="020F0502020204030204"/>
              <a:ea typeface="ＭＳ Ｐゴシック" pitchFamily="1" charset="-128"/>
            </a:endParaRPr>
          </a:p>
        </p:txBody>
      </p:sp>
      <p:sp>
        <p:nvSpPr>
          <p:cNvPr id="2" name="Star: 5 Points 1">
            <a:extLst>
              <a:ext uri="{FF2B5EF4-FFF2-40B4-BE49-F238E27FC236}">
                <a16:creationId xmlns:a16="http://schemas.microsoft.com/office/drawing/2014/main" id="{B59DACB0-D1BF-C8F0-3309-C9116A88C38F}"/>
              </a:ext>
            </a:extLst>
          </p:cNvPr>
          <p:cNvSpPr/>
          <p:nvPr/>
        </p:nvSpPr>
        <p:spPr>
          <a:xfrm>
            <a:off x="8647018" y="2980800"/>
            <a:ext cx="165103" cy="180973"/>
          </a:xfrm>
          <a:prstGeom prst="star5">
            <a:avLst/>
          </a:prstGeom>
          <a:solidFill>
            <a:schemeClr val="accent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Tree>
    <p:extLst>
      <p:ext uri="{BB962C8B-B14F-4D97-AF65-F5344CB8AC3E}">
        <p14:creationId xmlns:p14="http://schemas.microsoft.com/office/powerpoint/2010/main" val="350413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A710A-479A-E6E2-5AAC-828317611E2C}"/>
              </a:ext>
            </a:extLst>
          </p:cNvPr>
          <p:cNvSpPr>
            <a:spLocks noGrp="1"/>
          </p:cNvSpPr>
          <p:nvPr>
            <p:ph type="title"/>
          </p:nvPr>
        </p:nvSpPr>
        <p:spPr/>
        <p:txBody>
          <a:bodyPr/>
          <a:lstStyle/>
          <a:p>
            <a:r>
              <a:rPr lang="en-US"/>
              <a:t>Growth vs. Achievement</a:t>
            </a:r>
          </a:p>
        </p:txBody>
      </p:sp>
      <p:sp>
        <p:nvSpPr>
          <p:cNvPr id="5" name="Text Placeholder 4">
            <a:extLst>
              <a:ext uri="{FF2B5EF4-FFF2-40B4-BE49-F238E27FC236}">
                <a16:creationId xmlns:a16="http://schemas.microsoft.com/office/drawing/2014/main" id="{BE81E7D8-5E2B-9B88-1B34-109204F770A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982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593" y="2065730"/>
            <a:ext cx="2217968" cy="1465452"/>
          </a:xfrm>
          <a:prstGeom prst="rect">
            <a:avLst/>
          </a:prstGeom>
          <a:ln w="3175">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924" y="1465466"/>
            <a:ext cx="2204376" cy="1471420"/>
          </a:xfrm>
          <a:prstGeom prst="rect">
            <a:avLst/>
          </a:prstGeom>
          <a:ln w="3175">
            <a:noFill/>
          </a:ln>
          <a:effectLst>
            <a:outerShdw blurRad="292100" dist="139700" dir="2700000" algn="tl" rotWithShape="0">
              <a:srgbClr val="333333">
                <a:alpha val="65000"/>
              </a:srgbClr>
            </a:outerShdw>
          </a:effectLst>
        </p:spPr>
      </p:pic>
      <p:grpSp>
        <p:nvGrpSpPr>
          <p:cNvPr id="25" name="Group 24"/>
          <p:cNvGrpSpPr/>
          <p:nvPr/>
        </p:nvGrpSpPr>
        <p:grpSpPr>
          <a:xfrm>
            <a:off x="89244" y="1630654"/>
            <a:ext cx="10293217" cy="4640517"/>
            <a:chOff x="66927" y="898130"/>
            <a:chExt cx="7719913" cy="3480388"/>
          </a:xfrm>
        </p:grpSpPr>
        <p:cxnSp>
          <p:nvCxnSpPr>
            <p:cNvPr id="14" name="Straight Connector 13"/>
            <p:cNvCxnSpPr>
              <a:cxnSpLocks/>
            </p:cNvCxnSpPr>
            <p:nvPr/>
          </p:nvCxnSpPr>
          <p:spPr>
            <a:xfrm>
              <a:off x="1652693" y="898130"/>
              <a:ext cx="0" cy="3186190"/>
            </a:xfrm>
            <a:prstGeom prst="line">
              <a:avLst/>
            </a:prstGeom>
            <a:ln w="19050">
              <a:solidFill>
                <a:schemeClr val="accent1"/>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652693" y="4084320"/>
              <a:ext cx="6021494" cy="0"/>
            </a:xfrm>
            <a:prstGeom prst="line">
              <a:avLst/>
            </a:prstGeom>
            <a:ln w="19050">
              <a:solidFill>
                <a:schemeClr val="accent1"/>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1652693" y="2404533"/>
              <a:ext cx="5940214" cy="27094"/>
            </a:xfrm>
            <a:prstGeom prst="line">
              <a:avLst/>
            </a:prstGeom>
            <a:ln w="38100">
              <a:solidFill>
                <a:schemeClr val="accent1"/>
              </a:solidFill>
              <a:prstDash val="dash"/>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66927" y="2290578"/>
              <a:ext cx="1232747" cy="300083"/>
            </a:xfrm>
            <a:prstGeom prst="rect">
              <a:avLst/>
            </a:prstGeom>
            <a:noFill/>
            <a:ln>
              <a:noFill/>
            </a:ln>
          </p:spPr>
          <p:txBody>
            <a:bodyPr wrap="square" rtlCol="0">
              <a:spAutoFit/>
            </a:bodyPr>
            <a:lstStyle/>
            <a:p>
              <a:pPr algn="ctr"/>
              <a:r>
                <a:rPr lang="en-US" sz="2000" b="1">
                  <a:solidFill>
                    <a:srgbClr val="0766D1"/>
                  </a:solidFill>
                  <a:latin typeface="Anova" panose="020B0604020202020204" charset="0"/>
                </a:rPr>
                <a:t>Proficient</a:t>
              </a:r>
            </a:p>
          </p:txBody>
        </p:sp>
        <p:sp>
          <p:nvSpPr>
            <p:cNvPr id="22" name="TextBox 21"/>
            <p:cNvSpPr txBox="1"/>
            <p:nvPr/>
          </p:nvSpPr>
          <p:spPr>
            <a:xfrm>
              <a:off x="1652693" y="4093776"/>
              <a:ext cx="2128713" cy="284742"/>
            </a:xfrm>
            <a:prstGeom prst="rect">
              <a:avLst/>
            </a:prstGeom>
            <a:noFill/>
            <a:ln>
              <a:noFill/>
            </a:ln>
          </p:spPr>
          <p:txBody>
            <a:bodyPr wrap="square" rtlCol="0">
              <a:spAutoFit/>
            </a:bodyPr>
            <a:lstStyle/>
            <a:p>
              <a:pPr algn="ctr"/>
              <a:r>
                <a:rPr lang="en-US" sz="1867">
                  <a:solidFill>
                    <a:srgbClr val="0766D1"/>
                  </a:solidFill>
                  <a:latin typeface="Anova" panose="020B0604020202020204" charset="0"/>
                </a:rPr>
                <a:t>Start of the School Year</a:t>
              </a:r>
            </a:p>
          </p:txBody>
        </p:sp>
        <p:sp>
          <p:nvSpPr>
            <p:cNvPr id="23" name="TextBox 22"/>
            <p:cNvSpPr txBox="1"/>
            <p:nvPr/>
          </p:nvSpPr>
          <p:spPr>
            <a:xfrm>
              <a:off x="5795014" y="4093776"/>
              <a:ext cx="1991826" cy="284742"/>
            </a:xfrm>
            <a:prstGeom prst="rect">
              <a:avLst/>
            </a:prstGeom>
            <a:noFill/>
            <a:ln>
              <a:noFill/>
            </a:ln>
          </p:spPr>
          <p:txBody>
            <a:bodyPr wrap="square" rtlCol="0">
              <a:spAutoFit/>
            </a:bodyPr>
            <a:lstStyle/>
            <a:p>
              <a:pPr algn="ctr"/>
              <a:r>
                <a:rPr lang="en-US" sz="1867">
                  <a:solidFill>
                    <a:srgbClr val="0766D1"/>
                  </a:solidFill>
                  <a:latin typeface="Anova" panose="020B0604020202020204" charset="0"/>
                </a:rPr>
                <a:t>End of the School Year</a:t>
              </a:r>
            </a:p>
          </p:txBody>
        </p:sp>
      </p:grpSp>
      <p:sp>
        <p:nvSpPr>
          <p:cNvPr id="16" name="Right Arrow 15"/>
          <p:cNvSpPr/>
          <p:nvPr/>
        </p:nvSpPr>
        <p:spPr>
          <a:xfrm rot="1093690">
            <a:off x="4770952" y="2097337"/>
            <a:ext cx="3086672" cy="640664"/>
          </a:xfrm>
          <a:prstGeom prst="rightArrow">
            <a:avLst>
              <a:gd name="adj1" fmla="val 59847"/>
              <a:gd name="adj2" fmla="val 85188"/>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3500000" scaled="1"/>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latin typeface="Anova Light"/>
              </a:rPr>
              <a:t>Change over time</a:t>
            </a:r>
          </a:p>
        </p:txBody>
      </p:sp>
      <p:sp>
        <p:nvSpPr>
          <p:cNvPr id="3" name="Rectangle 2">
            <a:extLst>
              <a:ext uri="{FF2B5EF4-FFF2-40B4-BE49-F238E27FC236}">
                <a16:creationId xmlns:a16="http://schemas.microsoft.com/office/drawing/2014/main" id="{E65EA29C-B3E0-2142-42AA-17B76236CA1E}"/>
              </a:ext>
            </a:extLst>
          </p:cNvPr>
          <p:cNvSpPr/>
          <p:nvPr/>
        </p:nvSpPr>
        <p:spPr>
          <a:xfrm>
            <a:off x="0" y="0"/>
            <a:ext cx="12096377"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2" name="Title 1"/>
          <p:cNvSpPr>
            <a:spLocks noGrp="1"/>
          </p:cNvSpPr>
          <p:nvPr>
            <p:ph type="title"/>
          </p:nvPr>
        </p:nvSpPr>
        <p:spPr>
          <a:xfrm>
            <a:off x="528968" y="188339"/>
            <a:ext cx="10515600" cy="517064"/>
          </a:xfrm>
        </p:spPr>
        <p:txBody>
          <a:bodyPr>
            <a:normAutofit/>
          </a:bodyPr>
          <a:lstStyle/>
          <a:p>
            <a:r>
              <a:rPr lang="en-US" sz="3600">
                <a:solidFill>
                  <a:schemeClr val="bg1"/>
                </a:solidFill>
                <a:latin typeface="+mn-lt"/>
              </a:rPr>
              <a:t>Growth vs. Achievement</a:t>
            </a:r>
          </a:p>
        </p:txBody>
      </p:sp>
      <p:sp>
        <p:nvSpPr>
          <p:cNvPr id="5" name="Triangle 4">
            <a:extLst>
              <a:ext uri="{FF2B5EF4-FFF2-40B4-BE49-F238E27FC236}">
                <a16:creationId xmlns:a16="http://schemas.microsoft.com/office/drawing/2014/main" id="{001BC785-EECA-8811-8B45-5703A31E1D11}"/>
              </a:ext>
            </a:extLst>
          </p:cNvPr>
          <p:cNvSpPr/>
          <p:nvPr/>
        </p:nvSpPr>
        <p:spPr>
          <a:xfrm rot="5400000">
            <a:off x="1736607" y="3507712"/>
            <a:ext cx="327810" cy="3352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Tree>
    <p:extLst>
      <p:ext uri="{BB962C8B-B14F-4D97-AF65-F5344CB8AC3E}">
        <p14:creationId xmlns:p14="http://schemas.microsoft.com/office/powerpoint/2010/main" val="428485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377" y="3749977"/>
            <a:ext cx="2186504" cy="1349233"/>
          </a:xfrm>
          <a:prstGeom prst="rect">
            <a:avLst/>
          </a:prstGeom>
          <a:ln w="3175">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1001" y="4421076"/>
            <a:ext cx="2164880" cy="1335889"/>
          </a:xfrm>
          <a:prstGeom prst="rect">
            <a:avLst/>
          </a:prstGeom>
          <a:ln w="3175">
            <a:noFill/>
          </a:ln>
          <a:effectLst>
            <a:outerShdw blurRad="292100" dist="139700" dir="2700000" algn="tl" rotWithShape="0">
              <a:srgbClr val="333333">
                <a:alpha val="65000"/>
              </a:srgbClr>
            </a:outerShdw>
          </a:effectLst>
        </p:spPr>
      </p:pic>
      <p:cxnSp>
        <p:nvCxnSpPr>
          <p:cNvPr id="19" name="Straight Connector 18"/>
          <p:cNvCxnSpPr/>
          <p:nvPr/>
        </p:nvCxnSpPr>
        <p:spPr>
          <a:xfrm flipV="1">
            <a:off x="2203599" y="3639191"/>
            <a:ext cx="7920285" cy="36125"/>
          </a:xfrm>
          <a:prstGeom prst="line">
            <a:avLst/>
          </a:prstGeom>
          <a:ln w="38100">
            <a:solidFill>
              <a:schemeClr val="accent1"/>
            </a:solidFill>
            <a:prstDash val="dash"/>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2321004" y="5878907"/>
            <a:ext cx="2853157" cy="379656"/>
          </a:xfrm>
          <a:prstGeom prst="rect">
            <a:avLst/>
          </a:prstGeom>
          <a:noFill/>
        </p:spPr>
        <p:txBody>
          <a:bodyPr wrap="square" rtlCol="0">
            <a:spAutoFit/>
          </a:bodyPr>
          <a:lstStyle/>
          <a:p>
            <a:pPr algn="ctr"/>
            <a:r>
              <a:rPr lang="en-US" sz="1867">
                <a:solidFill>
                  <a:srgbClr val="0766D1"/>
                </a:solidFill>
                <a:latin typeface="Anova" panose="020B0604020202020204" charset="0"/>
              </a:rPr>
              <a:t>Start of the School Year</a:t>
            </a:r>
          </a:p>
        </p:txBody>
      </p:sp>
      <p:sp>
        <p:nvSpPr>
          <p:cNvPr id="23" name="TextBox 22"/>
          <p:cNvSpPr txBox="1"/>
          <p:nvPr/>
        </p:nvSpPr>
        <p:spPr>
          <a:xfrm>
            <a:off x="7475622" y="5883423"/>
            <a:ext cx="2815182" cy="379656"/>
          </a:xfrm>
          <a:prstGeom prst="rect">
            <a:avLst/>
          </a:prstGeom>
          <a:noFill/>
        </p:spPr>
        <p:txBody>
          <a:bodyPr wrap="square" rtlCol="0">
            <a:spAutoFit/>
          </a:bodyPr>
          <a:lstStyle/>
          <a:p>
            <a:pPr algn="ctr"/>
            <a:r>
              <a:rPr lang="en-US" sz="1867">
                <a:solidFill>
                  <a:srgbClr val="0766D1"/>
                </a:solidFill>
                <a:latin typeface="Anova" panose="020B0604020202020204" charset="0"/>
              </a:rPr>
              <a:t>End of the School Year</a:t>
            </a:r>
          </a:p>
        </p:txBody>
      </p:sp>
      <p:sp>
        <p:nvSpPr>
          <p:cNvPr id="20" name="Right Arrow 19"/>
          <p:cNvSpPr/>
          <p:nvPr/>
        </p:nvSpPr>
        <p:spPr>
          <a:xfrm rot="20353231">
            <a:off x="4628792" y="4444720"/>
            <a:ext cx="3329256" cy="664785"/>
          </a:xfrm>
          <a:prstGeom prst="rightArrow">
            <a:avLst>
              <a:gd name="adj1" fmla="val 59847"/>
              <a:gd name="adj2" fmla="val 85188"/>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3500000" scaled="1"/>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latin typeface="Anova Light" panose="020B0604020202020204" charset="0"/>
              </a:rPr>
              <a:t>Change over time</a:t>
            </a:r>
          </a:p>
        </p:txBody>
      </p:sp>
      <p:cxnSp>
        <p:nvCxnSpPr>
          <p:cNvPr id="14" name="Straight Connector 13"/>
          <p:cNvCxnSpPr>
            <a:cxnSpLocks/>
          </p:cNvCxnSpPr>
          <p:nvPr/>
        </p:nvCxnSpPr>
        <p:spPr>
          <a:xfrm>
            <a:off x="2203599" y="1639261"/>
            <a:ext cx="0" cy="4239647"/>
          </a:xfrm>
          <a:prstGeom prst="line">
            <a:avLst/>
          </a:prstGeom>
          <a:ln w="19050">
            <a:solidFill>
              <a:schemeClr val="accent1"/>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203599" y="5878907"/>
            <a:ext cx="8028659" cy="0"/>
          </a:xfrm>
          <a:prstGeom prst="line">
            <a:avLst/>
          </a:prstGeom>
          <a:ln w="19050">
            <a:solidFill>
              <a:schemeClr val="accent1"/>
            </a:solidFill>
          </a:ln>
        </p:spPr>
        <p:style>
          <a:lnRef idx="2">
            <a:schemeClr val="dk1"/>
          </a:lnRef>
          <a:fillRef idx="0">
            <a:schemeClr val="dk1"/>
          </a:fillRef>
          <a:effectRef idx="1">
            <a:schemeClr val="dk1"/>
          </a:effectRef>
          <a:fontRef idx="minor">
            <a:schemeClr val="tx1"/>
          </a:fontRef>
        </p:style>
      </p:cxnSp>
      <p:sp>
        <p:nvSpPr>
          <p:cNvPr id="3" name="Rectangle 2">
            <a:extLst>
              <a:ext uri="{FF2B5EF4-FFF2-40B4-BE49-F238E27FC236}">
                <a16:creationId xmlns:a16="http://schemas.microsoft.com/office/drawing/2014/main" id="{56C4D7BE-0AAF-D677-CA84-9E152B359B30}"/>
              </a:ext>
            </a:extLst>
          </p:cNvPr>
          <p:cNvSpPr/>
          <p:nvPr/>
        </p:nvSpPr>
        <p:spPr>
          <a:xfrm>
            <a:off x="0" y="0"/>
            <a:ext cx="12096377"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2" name="Title 1"/>
          <p:cNvSpPr>
            <a:spLocks noGrp="1"/>
          </p:cNvSpPr>
          <p:nvPr>
            <p:ph type="title"/>
          </p:nvPr>
        </p:nvSpPr>
        <p:spPr>
          <a:xfrm>
            <a:off x="523813" y="263913"/>
            <a:ext cx="10515600" cy="498598"/>
          </a:xfrm>
        </p:spPr>
        <p:txBody>
          <a:bodyPr/>
          <a:lstStyle/>
          <a:p>
            <a:r>
              <a:rPr lang="en-US" sz="3600" b="0">
                <a:solidFill>
                  <a:schemeClr val="bg1"/>
                </a:solidFill>
                <a:latin typeface="+mn-lt"/>
              </a:rPr>
              <a:t>Growth vs. Achievement</a:t>
            </a:r>
          </a:p>
        </p:txBody>
      </p:sp>
      <p:sp>
        <p:nvSpPr>
          <p:cNvPr id="4" name="TextBox 3">
            <a:extLst>
              <a:ext uri="{FF2B5EF4-FFF2-40B4-BE49-F238E27FC236}">
                <a16:creationId xmlns:a16="http://schemas.microsoft.com/office/drawing/2014/main" id="{4C758EA9-27CE-83E8-11C2-D562C20AAA0B}"/>
              </a:ext>
            </a:extLst>
          </p:cNvPr>
          <p:cNvSpPr txBox="1"/>
          <p:nvPr/>
        </p:nvSpPr>
        <p:spPr>
          <a:xfrm>
            <a:off x="89244" y="3487251"/>
            <a:ext cx="1643663" cy="400110"/>
          </a:xfrm>
          <a:prstGeom prst="rect">
            <a:avLst/>
          </a:prstGeom>
          <a:noFill/>
          <a:ln>
            <a:noFill/>
          </a:ln>
        </p:spPr>
        <p:txBody>
          <a:bodyPr wrap="square" rtlCol="0">
            <a:spAutoFit/>
          </a:bodyPr>
          <a:lstStyle/>
          <a:p>
            <a:pPr algn="ctr"/>
            <a:r>
              <a:rPr lang="en-US" sz="2000" b="1">
                <a:solidFill>
                  <a:srgbClr val="0766D1"/>
                </a:solidFill>
                <a:latin typeface="Anova" panose="020B0604020202020204" charset="0"/>
              </a:rPr>
              <a:t>Proficient</a:t>
            </a:r>
          </a:p>
        </p:txBody>
      </p:sp>
      <p:sp>
        <p:nvSpPr>
          <p:cNvPr id="5" name="Triangle 4">
            <a:extLst>
              <a:ext uri="{FF2B5EF4-FFF2-40B4-BE49-F238E27FC236}">
                <a16:creationId xmlns:a16="http://schemas.microsoft.com/office/drawing/2014/main" id="{09315BB4-29AD-FF1E-D32D-AE93C3C5585B}"/>
              </a:ext>
            </a:extLst>
          </p:cNvPr>
          <p:cNvSpPr/>
          <p:nvPr/>
        </p:nvSpPr>
        <p:spPr>
          <a:xfrm rot="5400000">
            <a:off x="1736607" y="3507712"/>
            <a:ext cx="327810" cy="3352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Tree>
    <p:extLst>
      <p:ext uri="{BB962C8B-B14F-4D97-AF65-F5344CB8AC3E}">
        <p14:creationId xmlns:p14="http://schemas.microsoft.com/office/powerpoint/2010/main" val="310634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5593" y="2065730"/>
            <a:ext cx="2217968" cy="1465452"/>
          </a:xfrm>
          <a:prstGeom prst="rect">
            <a:avLst/>
          </a:prstGeom>
          <a:ln w="3175">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924" y="1465466"/>
            <a:ext cx="2204376" cy="1471420"/>
          </a:xfrm>
          <a:prstGeom prst="rect">
            <a:avLst/>
          </a:prstGeom>
          <a:ln w="3175">
            <a:no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7377" y="3749977"/>
            <a:ext cx="2186504" cy="1349233"/>
          </a:xfrm>
          <a:prstGeom prst="rect">
            <a:avLst/>
          </a:prstGeom>
          <a:ln w="3175">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001" y="4421076"/>
            <a:ext cx="2164880" cy="1335889"/>
          </a:xfrm>
          <a:prstGeom prst="rect">
            <a:avLst/>
          </a:prstGeom>
          <a:ln w="3175">
            <a:noFill/>
          </a:ln>
          <a:effectLst>
            <a:outerShdw blurRad="292100" dist="139700" dir="2700000" algn="tl" rotWithShape="0">
              <a:srgbClr val="333333">
                <a:alpha val="65000"/>
              </a:srgbClr>
            </a:outerShdw>
          </a:effectLst>
        </p:spPr>
      </p:pic>
      <p:grpSp>
        <p:nvGrpSpPr>
          <p:cNvPr id="25" name="Group 24"/>
          <p:cNvGrpSpPr/>
          <p:nvPr/>
        </p:nvGrpSpPr>
        <p:grpSpPr>
          <a:xfrm>
            <a:off x="2203599" y="1630653"/>
            <a:ext cx="8028659" cy="4591324"/>
            <a:chOff x="1652693" y="898130"/>
            <a:chExt cx="6021494" cy="3443493"/>
          </a:xfrm>
        </p:grpSpPr>
        <p:cxnSp>
          <p:nvCxnSpPr>
            <p:cNvPr id="14" name="Straight Connector 13"/>
            <p:cNvCxnSpPr>
              <a:cxnSpLocks/>
            </p:cNvCxnSpPr>
            <p:nvPr/>
          </p:nvCxnSpPr>
          <p:spPr>
            <a:xfrm>
              <a:off x="1652693" y="898130"/>
              <a:ext cx="0" cy="318619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652693" y="4084320"/>
              <a:ext cx="6021494" cy="0"/>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1652693" y="2404533"/>
              <a:ext cx="5940214" cy="27094"/>
            </a:xfrm>
            <a:prstGeom prst="line">
              <a:avLst/>
            </a:prstGeom>
            <a:ln w="38100">
              <a:solidFill>
                <a:schemeClr val="accent1"/>
              </a:solidFill>
              <a:prstDash val="dash"/>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740747" y="4084320"/>
              <a:ext cx="1940910" cy="253916"/>
            </a:xfrm>
            <a:prstGeom prst="rect">
              <a:avLst/>
            </a:prstGeom>
            <a:noFill/>
          </p:spPr>
          <p:txBody>
            <a:bodyPr wrap="square" rtlCol="0">
              <a:spAutoFit/>
            </a:bodyPr>
            <a:lstStyle/>
            <a:p>
              <a:pPr algn="ctr"/>
              <a:r>
                <a:rPr lang="en-US" sz="1600">
                  <a:solidFill>
                    <a:srgbClr val="0766D1"/>
                  </a:solidFill>
                  <a:latin typeface="Anova" panose="020B0604020202020204" charset="0"/>
                </a:rPr>
                <a:t>Start of the School Year</a:t>
              </a:r>
            </a:p>
          </p:txBody>
        </p:sp>
        <p:sp>
          <p:nvSpPr>
            <p:cNvPr id="23" name="TextBox 22"/>
            <p:cNvSpPr txBox="1"/>
            <p:nvPr/>
          </p:nvSpPr>
          <p:spPr>
            <a:xfrm>
              <a:off x="5606710" y="4087707"/>
              <a:ext cx="1915077" cy="253916"/>
            </a:xfrm>
            <a:prstGeom prst="rect">
              <a:avLst/>
            </a:prstGeom>
            <a:noFill/>
          </p:spPr>
          <p:txBody>
            <a:bodyPr wrap="square" rtlCol="0">
              <a:spAutoFit/>
            </a:bodyPr>
            <a:lstStyle/>
            <a:p>
              <a:pPr algn="ctr"/>
              <a:r>
                <a:rPr lang="en-US" sz="1600">
                  <a:solidFill>
                    <a:srgbClr val="0766D1"/>
                  </a:solidFill>
                  <a:latin typeface="Anova" panose="020B0604020202020204" charset="0"/>
                </a:rPr>
                <a:t>End of the School Year</a:t>
              </a:r>
            </a:p>
          </p:txBody>
        </p:sp>
      </p:grpSp>
      <p:sp>
        <p:nvSpPr>
          <p:cNvPr id="16" name="Right Arrow 15"/>
          <p:cNvSpPr/>
          <p:nvPr/>
        </p:nvSpPr>
        <p:spPr>
          <a:xfrm rot="1093690">
            <a:off x="4770952" y="2097337"/>
            <a:ext cx="3086672" cy="640664"/>
          </a:xfrm>
          <a:prstGeom prst="rightArrow">
            <a:avLst>
              <a:gd name="adj1" fmla="val 59847"/>
              <a:gd name="adj2" fmla="val 85188"/>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3500000" scaled="1"/>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latin typeface="Anova Light" panose="020B0604020202020204" charset="0"/>
              </a:rPr>
              <a:t>Change over time</a:t>
            </a:r>
          </a:p>
        </p:txBody>
      </p:sp>
      <p:sp>
        <p:nvSpPr>
          <p:cNvPr id="20" name="Right Arrow 19"/>
          <p:cNvSpPr/>
          <p:nvPr/>
        </p:nvSpPr>
        <p:spPr>
          <a:xfrm rot="20353231">
            <a:off x="4628792" y="4444720"/>
            <a:ext cx="3329256" cy="664785"/>
          </a:xfrm>
          <a:prstGeom prst="rightArrow">
            <a:avLst>
              <a:gd name="adj1" fmla="val 59847"/>
              <a:gd name="adj2" fmla="val 85188"/>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13500000" scaled="1"/>
            <a:tileRect/>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latin typeface="Anova Light" panose="020B0604020202020204" charset="0"/>
              </a:rPr>
              <a:t>Change over time</a:t>
            </a:r>
          </a:p>
        </p:txBody>
      </p:sp>
      <p:sp>
        <p:nvSpPr>
          <p:cNvPr id="3" name="Rectangle 2">
            <a:extLst>
              <a:ext uri="{FF2B5EF4-FFF2-40B4-BE49-F238E27FC236}">
                <a16:creationId xmlns:a16="http://schemas.microsoft.com/office/drawing/2014/main" id="{9AF67F52-452D-825C-51C8-BC853DBE2381}"/>
              </a:ext>
            </a:extLst>
          </p:cNvPr>
          <p:cNvSpPr/>
          <p:nvPr/>
        </p:nvSpPr>
        <p:spPr>
          <a:xfrm>
            <a:off x="0" y="0"/>
            <a:ext cx="12096377" cy="93004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4" name="Title 1">
            <a:extLst>
              <a:ext uri="{FF2B5EF4-FFF2-40B4-BE49-F238E27FC236}">
                <a16:creationId xmlns:a16="http://schemas.microsoft.com/office/drawing/2014/main" id="{4CA2A3D4-8EE3-F64E-A324-127B9C62C7B9}"/>
              </a:ext>
            </a:extLst>
          </p:cNvPr>
          <p:cNvSpPr txBox="1">
            <a:spLocks/>
          </p:cNvSpPr>
          <p:nvPr/>
        </p:nvSpPr>
        <p:spPr>
          <a:xfrm>
            <a:off x="523813" y="263913"/>
            <a:ext cx="10515600" cy="498598"/>
          </a:xfrm>
          <a:prstGeom prst="rect">
            <a:avLst/>
          </a:prstGeom>
        </p:spPr>
        <p:txBody>
          <a:bodyPr vert="horz" lIns="0" tIns="0" rIns="0" bIns="0" rtlCol="0" anchor="ctr">
            <a:spAutoFit/>
          </a:bodyPr>
          <a:lstStyle>
            <a:lvl1pPr algn="l" defTabSz="1371600" rtl="0" eaLnBrk="1" latinLnBrk="0" hangingPunct="1">
              <a:lnSpc>
                <a:spcPct val="90000"/>
              </a:lnSpc>
              <a:spcBef>
                <a:spcPct val="0"/>
              </a:spcBef>
              <a:buNone/>
              <a:defRPr sz="5600" b="1" i="0" kern="1200">
                <a:solidFill>
                  <a:schemeClr val="accent5"/>
                </a:solidFill>
                <a:latin typeface="Anova Bold" panose="020B0503020203020204" pitchFamily="34" charset="0"/>
                <a:ea typeface="+mj-ea"/>
                <a:cs typeface="+mj-cs"/>
              </a:defRPr>
            </a:lvl1pPr>
          </a:lstStyle>
          <a:p>
            <a:pPr defTabSz="914446"/>
            <a:r>
              <a:rPr lang="en-US" sz="3600" b="0">
                <a:solidFill>
                  <a:srgbClr val="FFFFFF"/>
                </a:solidFill>
                <a:latin typeface="Anova Light"/>
              </a:rPr>
              <a:t>Growth vs. Achievement</a:t>
            </a:r>
          </a:p>
        </p:txBody>
      </p:sp>
      <p:sp>
        <p:nvSpPr>
          <p:cNvPr id="8" name="Triangle 7">
            <a:extLst>
              <a:ext uri="{FF2B5EF4-FFF2-40B4-BE49-F238E27FC236}">
                <a16:creationId xmlns:a16="http://schemas.microsoft.com/office/drawing/2014/main" id="{22E893C7-DBB6-E1D8-1218-4472CFE86D08}"/>
              </a:ext>
            </a:extLst>
          </p:cNvPr>
          <p:cNvSpPr/>
          <p:nvPr/>
        </p:nvSpPr>
        <p:spPr>
          <a:xfrm rot="5400000">
            <a:off x="1736607" y="3507712"/>
            <a:ext cx="327810" cy="3352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a:solidFill>
                <a:srgbClr val="FFFFFF"/>
              </a:solidFill>
              <a:latin typeface="Anova Light"/>
            </a:endParaRPr>
          </a:p>
        </p:txBody>
      </p:sp>
      <p:sp>
        <p:nvSpPr>
          <p:cNvPr id="9" name="TextBox 8">
            <a:extLst>
              <a:ext uri="{FF2B5EF4-FFF2-40B4-BE49-F238E27FC236}">
                <a16:creationId xmlns:a16="http://schemas.microsoft.com/office/drawing/2014/main" id="{7FA232F6-91CE-A936-BF51-C22F2467BCF6}"/>
              </a:ext>
            </a:extLst>
          </p:cNvPr>
          <p:cNvSpPr txBox="1"/>
          <p:nvPr/>
        </p:nvSpPr>
        <p:spPr>
          <a:xfrm>
            <a:off x="89244" y="3487251"/>
            <a:ext cx="1643663" cy="400110"/>
          </a:xfrm>
          <a:prstGeom prst="rect">
            <a:avLst/>
          </a:prstGeom>
          <a:noFill/>
          <a:ln>
            <a:noFill/>
          </a:ln>
        </p:spPr>
        <p:txBody>
          <a:bodyPr wrap="square" rtlCol="0">
            <a:spAutoFit/>
          </a:bodyPr>
          <a:lstStyle/>
          <a:p>
            <a:pPr algn="ctr"/>
            <a:r>
              <a:rPr lang="en-US" sz="2000" b="1">
                <a:solidFill>
                  <a:srgbClr val="0766D1"/>
                </a:solidFill>
                <a:latin typeface="Anova" panose="020B0604020202020204" charset="0"/>
              </a:rPr>
              <a:t>Proficient</a:t>
            </a:r>
          </a:p>
        </p:txBody>
      </p:sp>
    </p:spTree>
    <p:extLst>
      <p:ext uri="{BB962C8B-B14F-4D97-AF65-F5344CB8AC3E}">
        <p14:creationId xmlns:p14="http://schemas.microsoft.com/office/powerpoint/2010/main" val="139018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S - EXTERNAL">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64F9704B-69C1-48F7-A69C-6A72F738AA44}" vid="{B07DA9AD-B1E8-4DD4-ACAC-8E4A6A0BF2A9}"/>
    </a:ext>
  </a:extLst>
</a:theme>
</file>

<file path=ppt/theme/theme2.xml><?xml version="1.0" encoding="utf-8"?>
<a:theme xmlns:a="http://schemas.openxmlformats.org/drawingml/2006/main" name="SAS - EXTERNAL - NDA">
  <a:themeElements>
    <a:clrScheme name="SAS-2023">
      <a:dk1>
        <a:srgbClr val="000000"/>
      </a:dk1>
      <a:lt1>
        <a:srgbClr val="FFFFFF"/>
      </a:lt1>
      <a:dk2>
        <a:srgbClr val="032954"/>
      </a:dk2>
      <a:lt2>
        <a:srgbClr val="0766D1"/>
      </a:lt2>
      <a:accent1>
        <a:srgbClr val="0766D1"/>
      </a:accent1>
      <a:accent2>
        <a:srgbClr val="4398F9"/>
      </a:accent2>
      <a:accent3>
        <a:srgbClr val="C4DEFD"/>
      </a:accent3>
      <a:accent4>
        <a:srgbClr val="032954"/>
      </a:accent4>
      <a:accent5>
        <a:srgbClr val="7E889A"/>
      </a:accent5>
      <a:accent6>
        <a:srgbClr val="BAC0C9"/>
      </a:accent6>
      <a:hlink>
        <a:srgbClr val="4398F9"/>
      </a:hlink>
      <a:folHlink>
        <a:srgbClr val="C4DEFD"/>
      </a:folHlink>
    </a:clrScheme>
    <a:fontScheme name="Anova">
      <a:majorFont>
        <a:latin typeface="Anova Bold"/>
        <a:ea typeface=""/>
        <a:cs typeface=""/>
      </a:majorFont>
      <a:minorFont>
        <a:latin typeface="A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EXTERNAL_Template_2023.potx" id="{64F9704B-69C1-48F7-A69C-6A72F738AA44}" vid="{CC48BB7B-ABED-46A6-98DA-78095AE0C9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5" ma:contentTypeDescription="Create a new document." ma:contentTypeScope="" ma:versionID="f928762306c5a502c2a0a846661488d3">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3730662b02fc00ae5e980e446709117c"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8D229C-AB37-46CD-9074-5DD556205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005b6-5a38-4419-91fa-ebdf32acfed3"/>
    <ds:schemaRef ds:uri="4c2c5aab-b472-4b8f-a7fa-721e1e86a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C0E0E5-24C8-411E-B7B1-C894F4086FC0}">
  <ds:schemaRefs>
    <ds:schemaRef ds:uri="http://schemas.microsoft.com/sharepoint/v3/contenttype/forms"/>
  </ds:schemaRefs>
</ds:datastoreItem>
</file>

<file path=customXml/itemProps3.xml><?xml version="1.0" encoding="utf-8"?>
<ds:datastoreItem xmlns:ds="http://schemas.openxmlformats.org/officeDocument/2006/customXml" ds:itemID="{EB634E42-AAA6-46D8-81B5-4B98C1F96C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2293</TotalTime>
  <Words>1086</Words>
  <Application>Microsoft Office PowerPoint</Application>
  <PresentationFormat>Widescreen</PresentationFormat>
  <Paragraphs>157</Paragraphs>
  <Slides>26</Slides>
  <Notes>14</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SAS - EXTERNAL</vt:lpstr>
      <vt:lpstr>SAS - EXTERNAL - NDA</vt:lpstr>
      <vt:lpstr>Office Theme</vt:lpstr>
      <vt:lpstr>Understanding Student Growth</vt:lpstr>
      <vt:lpstr>What we do...</vt:lpstr>
      <vt:lpstr>Who is SAS?</vt:lpstr>
      <vt:lpstr>PowerPoint Presentation</vt:lpstr>
      <vt:lpstr>Where Is SAS Providing Student Learning Analytics and Reporting?</vt:lpstr>
      <vt:lpstr>Growth vs. Achievement</vt:lpstr>
      <vt:lpstr>Growth vs. Achievement</vt:lpstr>
      <vt:lpstr>Growth vs. Achievement</vt:lpstr>
      <vt:lpstr>PowerPoint Presentation</vt:lpstr>
      <vt:lpstr>PowerPoint Presentation</vt:lpstr>
      <vt:lpstr>Measuring Student Growth</vt:lpstr>
      <vt:lpstr>Achievement &amp; Growth</vt:lpstr>
      <vt:lpstr>Leveraging VVAAS to Measure Student Growth</vt:lpstr>
      <vt:lpstr>PowerPoint Presentation</vt:lpstr>
      <vt:lpstr>PowerPoint Presentation</vt:lpstr>
      <vt:lpstr>PowerPoint Presentation</vt:lpstr>
      <vt:lpstr>PowerPoint Presentation</vt:lpstr>
      <vt:lpstr>PowerPoint Presentation</vt:lpstr>
      <vt:lpstr>VVAAS Reports:  GROWTH </vt:lpstr>
      <vt:lpstr>VVAAS Reports:  GROWTH </vt:lpstr>
      <vt:lpstr>PowerPoint Presentation</vt:lpstr>
      <vt:lpstr>PowerPoint Presentation</vt:lpstr>
      <vt:lpstr>PowerPoint Presentation</vt:lpstr>
      <vt:lpstr>PowerPoint Presentation</vt:lpstr>
      <vt:lpstr>PowerPoint Presentation</vt:lpstr>
      <vt:lpstr>Growth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chad.aldeman@gmail.com</dc:creator>
  <cp:lastModifiedBy>Carroll, Katie (DOE)</cp:lastModifiedBy>
  <cp:revision>8</cp:revision>
  <cp:lastPrinted>2023-08-21T15:09:35Z</cp:lastPrinted>
  <dcterms:created xsi:type="dcterms:W3CDTF">2023-08-16T18:45:57Z</dcterms:created>
  <dcterms:modified xsi:type="dcterms:W3CDTF">2023-08-29T18:39:27Z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y fmtid="{D5CDD505-2E9C-101B-9397-08002B2CF9AE}" pid="3" name="Approval">
    <vt:lpwstr>Finalized - Copied to Board Book</vt:lpwstr>
  </property>
</Properties>
</file>