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256" r:id="rId5"/>
    <p:sldId id="318" r:id="rId6"/>
    <p:sldId id="319" r:id="rId7"/>
    <p:sldId id="346" r:id="rId8"/>
    <p:sldId id="347" r:id="rId9"/>
    <p:sldId id="343" r:id="rId10"/>
    <p:sldId id="321" r:id="rId11"/>
    <p:sldId id="322" r:id="rId12"/>
    <p:sldId id="323" r:id="rId13"/>
    <p:sldId id="324" r:id="rId14"/>
    <p:sldId id="356" r:id="rId15"/>
    <p:sldId id="325" r:id="rId16"/>
    <p:sldId id="326" r:id="rId17"/>
    <p:sldId id="329" r:id="rId18"/>
    <p:sldId id="349" r:id="rId19"/>
    <p:sldId id="344" r:id="rId20"/>
    <p:sldId id="331" r:id="rId21"/>
    <p:sldId id="350" r:id="rId22"/>
    <p:sldId id="357" r:id="rId23"/>
    <p:sldId id="358" r:id="rId24"/>
    <p:sldId id="337" r:id="rId25"/>
    <p:sldId id="348" r:id="rId26"/>
    <p:sldId id="272" r:id="rId27"/>
    <p:sldId id="262" r:id="rId28"/>
    <p:sldId id="287" r:id="rId29"/>
    <p:sldId id="275" r:id="rId30"/>
    <p:sldId id="258" r:id="rId31"/>
    <p:sldId id="289" r:id="rId32"/>
    <p:sldId id="298" r:id="rId33"/>
    <p:sldId id="304" r:id="rId34"/>
    <p:sldId id="274" r:id="rId35"/>
    <p:sldId id="288" r:id="rId36"/>
    <p:sldId id="277" r:id="rId37"/>
    <p:sldId id="290" r:id="rId38"/>
    <p:sldId id="267" r:id="rId39"/>
    <p:sldId id="270" r:id="rId40"/>
    <p:sldId id="354" r:id="rId41"/>
    <p:sldId id="286" r:id="rId42"/>
    <p:sldId id="339" r:id="rId43"/>
    <p:sldId id="284" r:id="rId44"/>
    <p:sldId id="351" r:id="rId45"/>
    <p:sldId id="352" r:id="rId46"/>
    <p:sldId id="359" r:id="rId47"/>
    <p:sldId id="360" r:id="rId48"/>
    <p:sldId id="355" r:id="rId49"/>
    <p:sldId id="341" r:id="rId50"/>
    <p:sldId id="292" r:id="rId51"/>
    <p:sldId id="306" r:id="rId52"/>
    <p:sldId id="307" r:id="rId53"/>
    <p:sldId id="308" r:id="rId54"/>
    <p:sldId id="309" r:id="rId55"/>
    <p:sldId id="310" r:id="rId56"/>
    <p:sldId id="312" r:id="rId57"/>
    <p:sldId id="313" r:id="rId58"/>
    <p:sldId id="294" r:id="rId59"/>
    <p:sldId id="295" r:id="rId60"/>
    <p:sldId id="340"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y, Aracelis" initials="GA" lastIdx="60" clrIdx="0">
    <p:extLst/>
  </p:cmAuthor>
  <p:cmAuthor id="2" name="Eaton, Elizabeth" initials="E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74002" autoAdjust="0"/>
  </p:normalViewPr>
  <p:slideViewPr>
    <p:cSldViewPr>
      <p:cViewPr varScale="1">
        <p:scale>
          <a:sx n="81" d="100"/>
          <a:sy n="81" d="100"/>
        </p:scale>
        <p:origin x="850"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'[Pitts_10 Years_Turnover Rates_04122018.xls]Turnover by Division'!$D$10:$M$10</c:f>
              <c:strCache>
                <c:ptCount val="10"/>
                <c:pt idx="0">
                  <c:v>SY06-07 to SY07-08</c:v>
                </c:pt>
                <c:pt idx="1">
                  <c:v>SY07-08 to SY08-09</c:v>
                </c:pt>
                <c:pt idx="2">
                  <c:v>SY08-09 to SY09-10</c:v>
                </c:pt>
                <c:pt idx="3">
                  <c:v>SY09-10 to SY10-11</c:v>
                </c:pt>
                <c:pt idx="4">
                  <c:v>SY10-11 to SY11-12</c:v>
                </c:pt>
                <c:pt idx="5">
                  <c:v>SY11-12 to SY12-13</c:v>
                </c:pt>
                <c:pt idx="6">
                  <c:v>SY12-13 to SY13-14</c:v>
                </c:pt>
                <c:pt idx="7">
                  <c:v>SY13-14 to SY14-15</c:v>
                </c:pt>
                <c:pt idx="8">
                  <c:v>SY14-15 to SY15-16</c:v>
                </c:pt>
                <c:pt idx="9">
                  <c:v>SY15-16 to SY16-17</c:v>
                </c:pt>
              </c:strCache>
            </c:strRef>
          </c:cat>
          <c:val>
            <c:numRef>
              <c:f>'[Pitts_10 Years_Turnover Rates_04122018.xls]Turnover by Division'!$D$11:$M$11</c:f>
              <c:numCache>
                <c:formatCode>0.0%</c:formatCode>
                <c:ptCount val="10"/>
                <c:pt idx="0">
                  <c:v>9.5000000000000001E-2</c:v>
                </c:pt>
                <c:pt idx="1">
                  <c:v>9.1999999999999998E-2</c:v>
                </c:pt>
                <c:pt idx="2">
                  <c:v>7.8E-2</c:v>
                </c:pt>
                <c:pt idx="3">
                  <c:v>8.7999999999999995E-2</c:v>
                </c:pt>
                <c:pt idx="4">
                  <c:v>0.125</c:v>
                </c:pt>
                <c:pt idx="5">
                  <c:v>0.104</c:v>
                </c:pt>
                <c:pt idx="6">
                  <c:v>0.1</c:v>
                </c:pt>
                <c:pt idx="7">
                  <c:v>0.114</c:v>
                </c:pt>
                <c:pt idx="8">
                  <c:v>0.115</c:v>
                </c:pt>
                <c:pt idx="9">
                  <c:v>0.106</c:v>
                </c:pt>
              </c:numCache>
            </c:numRef>
          </c:val>
          <c:smooth val="0"/>
          <c:extLst>
            <c:ext xmlns:c16="http://schemas.microsoft.com/office/drawing/2014/chart" uri="{C3380CC4-5D6E-409C-BE32-E72D297353CC}">
              <c16:uniqueId val="{00000000-C0D3-45C9-B735-E0D184EB255A}"/>
            </c:ext>
          </c:extLst>
        </c:ser>
        <c:dLbls>
          <c:showLegendKey val="0"/>
          <c:showVal val="0"/>
          <c:showCatName val="0"/>
          <c:showSerName val="0"/>
          <c:showPercent val="0"/>
          <c:showBubbleSize val="0"/>
        </c:dLbls>
        <c:marker val="1"/>
        <c:smooth val="0"/>
        <c:axId val="35723520"/>
        <c:axId val="35770368"/>
      </c:lineChart>
      <c:catAx>
        <c:axId val="35723520"/>
        <c:scaling>
          <c:orientation val="minMax"/>
        </c:scaling>
        <c:delete val="0"/>
        <c:axPos val="b"/>
        <c:numFmt formatCode="General" sourceLinked="0"/>
        <c:majorTickMark val="out"/>
        <c:minorTickMark val="none"/>
        <c:tickLblPos val="nextTo"/>
        <c:txPr>
          <a:bodyPr/>
          <a:lstStyle/>
          <a:p>
            <a:pPr>
              <a:defRPr b="1"/>
            </a:pPr>
            <a:endParaRPr lang="en-US"/>
          </a:p>
        </c:txPr>
        <c:crossAx val="35770368"/>
        <c:crosses val="autoZero"/>
        <c:auto val="1"/>
        <c:lblAlgn val="ctr"/>
        <c:lblOffset val="100"/>
        <c:noMultiLvlLbl val="0"/>
      </c:catAx>
      <c:valAx>
        <c:axId val="35770368"/>
        <c:scaling>
          <c:orientation val="minMax"/>
        </c:scaling>
        <c:delete val="0"/>
        <c:axPos val="l"/>
        <c:numFmt formatCode="0.0%" sourceLinked="1"/>
        <c:majorTickMark val="out"/>
        <c:minorTickMark val="none"/>
        <c:tickLblPos val="nextTo"/>
        <c:txPr>
          <a:bodyPr/>
          <a:lstStyle/>
          <a:p>
            <a:pPr>
              <a:defRPr b="1"/>
            </a:pPr>
            <a:endParaRPr lang="en-US"/>
          </a:p>
        </c:txPr>
        <c:crossAx val="35723520"/>
        <c:crosses val="autoZero"/>
        <c:crossBetween val="between"/>
      </c:valAx>
    </c:plotArea>
    <c:plotVisOnly val="1"/>
    <c:dispBlanksAs val="gap"/>
    <c:showDLblsOverMax val="0"/>
  </c:chart>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9E998-9CA6-4998-A665-665C3CFC1F2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A5D032C-5856-4FB1-9468-42D772B052F8}">
      <dgm:prSet phldrT="[Text]" custT="1"/>
      <dgm:spPr>
        <a:solidFill>
          <a:schemeClr val="tx2"/>
        </a:solidFill>
      </dgm:spPr>
      <dgm:t>
        <a:bodyPr/>
        <a:lstStyle/>
        <a:p>
          <a:r>
            <a:rPr lang="en-US" sz="2400" b="1" dirty="0" smtClean="0"/>
            <a:t>Workshops, webinars, and conferences</a:t>
          </a:r>
          <a:endParaRPr lang="en-US" sz="2400" b="1" dirty="0"/>
        </a:p>
      </dgm:t>
    </dgm:pt>
    <dgm:pt modelId="{0003DED5-68CB-4D09-8744-D0CC5159374A}" type="parTrans" cxnId="{E18B7C9C-7B22-4FF8-8F8B-3A0672A54428}">
      <dgm:prSet/>
      <dgm:spPr/>
      <dgm:t>
        <a:bodyPr/>
        <a:lstStyle/>
        <a:p>
          <a:endParaRPr lang="en-US"/>
        </a:p>
      </dgm:t>
    </dgm:pt>
    <dgm:pt modelId="{65E6D020-A0E7-4488-AB58-318B636ABAF8}" type="sibTrans" cxnId="{E18B7C9C-7B22-4FF8-8F8B-3A0672A54428}">
      <dgm:prSet/>
      <dgm:spPr/>
      <dgm:t>
        <a:bodyPr/>
        <a:lstStyle/>
        <a:p>
          <a:endParaRPr lang="en-US"/>
        </a:p>
      </dgm:t>
    </dgm:pt>
    <dgm:pt modelId="{A85073C8-21B5-4173-89F0-746A67D8E7EF}">
      <dgm:prSet/>
      <dgm:spPr>
        <a:solidFill>
          <a:schemeClr val="accent5"/>
        </a:solidFill>
      </dgm:spPr>
      <dgm:t>
        <a:bodyPr/>
        <a:lstStyle/>
        <a:p>
          <a:r>
            <a:rPr lang="en-US" b="1" dirty="0" smtClean="0"/>
            <a:t>Coaching,                 in-person advisories, and communities of practice</a:t>
          </a:r>
          <a:endParaRPr lang="en-US" b="1" dirty="0"/>
        </a:p>
      </dgm:t>
    </dgm:pt>
    <dgm:pt modelId="{EEC15B2D-012A-44C2-AC28-6F48FDA12FE5}" type="parTrans" cxnId="{C623386C-34F5-4F04-96AF-93507BE4D9FA}">
      <dgm:prSet/>
      <dgm:spPr/>
      <dgm:t>
        <a:bodyPr/>
        <a:lstStyle/>
        <a:p>
          <a:endParaRPr lang="en-US"/>
        </a:p>
      </dgm:t>
    </dgm:pt>
    <dgm:pt modelId="{1A739EC7-7FFC-4F39-8E58-E2ECA2E78972}" type="sibTrans" cxnId="{C623386C-34F5-4F04-96AF-93507BE4D9FA}">
      <dgm:prSet/>
      <dgm:spPr/>
      <dgm:t>
        <a:bodyPr/>
        <a:lstStyle/>
        <a:p>
          <a:endParaRPr lang="en-US"/>
        </a:p>
      </dgm:t>
    </dgm:pt>
    <dgm:pt modelId="{DB32DBD7-6527-4911-B8C6-8DF35D42203C}">
      <dgm:prSet/>
      <dgm:spPr>
        <a:solidFill>
          <a:schemeClr val="accent3"/>
        </a:solidFill>
      </dgm:spPr>
      <dgm:t>
        <a:bodyPr/>
        <a:lstStyle/>
        <a:p>
          <a:r>
            <a:rPr lang="en-US" b="1" dirty="0" smtClean="0"/>
            <a:t>Collaborative planning and benchmarking</a:t>
          </a:r>
          <a:endParaRPr lang="en-US" b="1" dirty="0"/>
        </a:p>
      </dgm:t>
    </dgm:pt>
    <dgm:pt modelId="{171AB126-4D64-4586-9968-C295F5AC1343}" type="parTrans" cxnId="{33944213-F8B2-49E2-9BD4-1AE9E91479FC}">
      <dgm:prSet/>
      <dgm:spPr/>
      <dgm:t>
        <a:bodyPr/>
        <a:lstStyle/>
        <a:p>
          <a:endParaRPr lang="en-US"/>
        </a:p>
      </dgm:t>
    </dgm:pt>
    <dgm:pt modelId="{7A585A38-3CC0-4557-A759-ACAE649F5C80}" type="sibTrans" cxnId="{33944213-F8B2-49E2-9BD4-1AE9E91479FC}">
      <dgm:prSet/>
      <dgm:spPr/>
      <dgm:t>
        <a:bodyPr/>
        <a:lstStyle/>
        <a:p>
          <a:endParaRPr lang="en-US"/>
        </a:p>
      </dgm:t>
    </dgm:pt>
    <dgm:pt modelId="{918F167E-2042-4268-9E33-441CAEE2AB24}">
      <dgm:prSet/>
      <dgm:spPr>
        <a:solidFill>
          <a:schemeClr val="accent6"/>
        </a:solidFill>
      </dgm:spPr>
      <dgm:t>
        <a:bodyPr/>
        <a:lstStyle/>
        <a:p>
          <a:r>
            <a:rPr lang="en-US" b="1" dirty="0" smtClean="0"/>
            <a:t>Customized tools and resources</a:t>
          </a:r>
          <a:endParaRPr lang="en-US" b="1" dirty="0"/>
        </a:p>
      </dgm:t>
    </dgm:pt>
    <dgm:pt modelId="{56347224-62D7-4495-9190-A061E07FFBBC}" type="parTrans" cxnId="{90F20E70-9133-432E-B255-A635CDD5F676}">
      <dgm:prSet/>
      <dgm:spPr/>
      <dgm:t>
        <a:bodyPr/>
        <a:lstStyle/>
        <a:p>
          <a:endParaRPr lang="en-US"/>
        </a:p>
      </dgm:t>
    </dgm:pt>
    <dgm:pt modelId="{46DF1A75-C799-4F93-B1D6-51242AF98E6D}" type="sibTrans" cxnId="{90F20E70-9133-432E-B255-A635CDD5F676}">
      <dgm:prSet/>
      <dgm:spPr/>
      <dgm:t>
        <a:bodyPr/>
        <a:lstStyle/>
        <a:p>
          <a:endParaRPr lang="en-US"/>
        </a:p>
      </dgm:t>
    </dgm:pt>
    <dgm:pt modelId="{EDAEDE14-C6D0-4ED8-96A3-D12C376DA6B1}">
      <dgm:prSet/>
      <dgm:spPr>
        <a:solidFill>
          <a:schemeClr val="accent4"/>
        </a:solidFill>
      </dgm:spPr>
      <dgm:t>
        <a:bodyPr/>
        <a:lstStyle/>
        <a:p>
          <a:r>
            <a:rPr lang="en-US" b="1" dirty="0" smtClean="0"/>
            <a:t>Referrals to other technical assistance providers</a:t>
          </a:r>
          <a:endParaRPr lang="en-US" b="1" dirty="0"/>
        </a:p>
      </dgm:t>
    </dgm:pt>
    <dgm:pt modelId="{35AF1AF3-174A-49AD-AD88-E482474A7580}" type="sibTrans" cxnId="{816D391C-18D3-4B72-919B-41E0E079FBA1}">
      <dgm:prSet/>
      <dgm:spPr/>
      <dgm:t>
        <a:bodyPr/>
        <a:lstStyle/>
        <a:p>
          <a:endParaRPr lang="en-US"/>
        </a:p>
      </dgm:t>
    </dgm:pt>
    <dgm:pt modelId="{BC2459ED-295D-4FD6-81A0-A01BBB77F2E4}" type="parTrans" cxnId="{816D391C-18D3-4B72-919B-41E0E079FBA1}">
      <dgm:prSet/>
      <dgm:spPr/>
      <dgm:t>
        <a:bodyPr/>
        <a:lstStyle/>
        <a:p>
          <a:endParaRPr lang="en-US"/>
        </a:p>
      </dgm:t>
    </dgm:pt>
    <dgm:pt modelId="{3F9423C0-8A43-4B14-9C5F-A31C710D039F}" type="pres">
      <dgm:prSet presAssocID="{C339E998-9CA6-4998-A665-665C3CFC1F29}" presName="diagram" presStyleCnt="0">
        <dgm:presLayoutVars>
          <dgm:dir/>
          <dgm:resizeHandles val="exact"/>
        </dgm:presLayoutVars>
      </dgm:prSet>
      <dgm:spPr/>
      <dgm:t>
        <a:bodyPr/>
        <a:lstStyle/>
        <a:p>
          <a:endParaRPr lang="en-US"/>
        </a:p>
      </dgm:t>
    </dgm:pt>
    <dgm:pt modelId="{833407A5-115F-4143-ADAE-7984BB7B0CC0}" type="pres">
      <dgm:prSet presAssocID="{6A5D032C-5856-4FB1-9468-42D772B052F8}" presName="node" presStyleLbl="node1" presStyleIdx="0" presStyleCnt="5">
        <dgm:presLayoutVars>
          <dgm:bulletEnabled val="1"/>
        </dgm:presLayoutVars>
      </dgm:prSet>
      <dgm:spPr/>
      <dgm:t>
        <a:bodyPr/>
        <a:lstStyle/>
        <a:p>
          <a:endParaRPr lang="en-US"/>
        </a:p>
      </dgm:t>
    </dgm:pt>
    <dgm:pt modelId="{94B6C80D-D483-4935-A3EB-0C4956B4E68D}" type="pres">
      <dgm:prSet presAssocID="{65E6D020-A0E7-4488-AB58-318B636ABAF8}" presName="sibTrans" presStyleCnt="0"/>
      <dgm:spPr/>
    </dgm:pt>
    <dgm:pt modelId="{A513B59A-B75D-473A-8181-027F05B1A7DF}" type="pres">
      <dgm:prSet presAssocID="{A85073C8-21B5-4173-89F0-746A67D8E7EF}" presName="node" presStyleLbl="node1" presStyleIdx="1" presStyleCnt="5">
        <dgm:presLayoutVars>
          <dgm:bulletEnabled val="1"/>
        </dgm:presLayoutVars>
      </dgm:prSet>
      <dgm:spPr/>
      <dgm:t>
        <a:bodyPr/>
        <a:lstStyle/>
        <a:p>
          <a:endParaRPr lang="en-US"/>
        </a:p>
      </dgm:t>
    </dgm:pt>
    <dgm:pt modelId="{6AD6F9FF-1101-4045-BF90-F7ED45CA2BE6}" type="pres">
      <dgm:prSet presAssocID="{1A739EC7-7FFC-4F39-8E58-E2ECA2E78972}" presName="sibTrans" presStyleCnt="0"/>
      <dgm:spPr/>
    </dgm:pt>
    <dgm:pt modelId="{842F9937-1C19-4FE6-8CF5-950669F49882}" type="pres">
      <dgm:prSet presAssocID="{DB32DBD7-6527-4911-B8C6-8DF35D42203C}" presName="node" presStyleLbl="node1" presStyleIdx="2" presStyleCnt="5">
        <dgm:presLayoutVars>
          <dgm:bulletEnabled val="1"/>
        </dgm:presLayoutVars>
      </dgm:prSet>
      <dgm:spPr/>
      <dgm:t>
        <a:bodyPr/>
        <a:lstStyle/>
        <a:p>
          <a:endParaRPr lang="en-US"/>
        </a:p>
      </dgm:t>
    </dgm:pt>
    <dgm:pt modelId="{1145F604-C739-4755-95D6-6C809C383981}" type="pres">
      <dgm:prSet presAssocID="{7A585A38-3CC0-4557-A759-ACAE649F5C80}" presName="sibTrans" presStyleCnt="0"/>
      <dgm:spPr/>
    </dgm:pt>
    <dgm:pt modelId="{6D8B77AC-7FCC-44A6-811C-155A8FDD480E}" type="pres">
      <dgm:prSet presAssocID="{918F167E-2042-4268-9E33-441CAEE2AB24}" presName="node" presStyleLbl="node1" presStyleIdx="3" presStyleCnt="5">
        <dgm:presLayoutVars>
          <dgm:bulletEnabled val="1"/>
        </dgm:presLayoutVars>
      </dgm:prSet>
      <dgm:spPr/>
      <dgm:t>
        <a:bodyPr/>
        <a:lstStyle/>
        <a:p>
          <a:endParaRPr lang="en-US"/>
        </a:p>
      </dgm:t>
    </dgm:pt>
    <dgm:pt modelId="{91CE2969-F282-4E86-9439-8D67347A0AF3}" type="pres">
      <dgm:prSet presAssocID="{46DF1A75-C799-4F93-B1D6-51242AF98E6D}" presName="sibTrans" presStyleCnt="0"/>
      <dgm:spPr/>
    </dgm:pt>
    <dgm:pt modelId="{4DC2E9DE-EA43-4294-B975-573BE40B390C}" type="pres">
      <dgm:prSet presAssocID="{EDAEDE14-C6D0-4ED8-96A3-D12C376DA6B1}" presName="node" presStyleLbl="node1" presStyleIdx="4" presStyleCnt="5">
        <dgm:presLayoutVars>
          <dgm:bulletEnabled val="1"/>
        </dgm:presLayoutVars>
      </dgm:prSet>
      <dgm:spPr/>
      <dgm:t>
        <a:bodyPr/>
        <a:lstStyle/>
        <a:p>
          <a:endParaRPr lang="en-US"/>
        </a:p>
      </dgm:t>
    </dgm:pt>
  </dgm:ptLst>
  <dgm:cxnLst>
    <dgm:cxn modelId="{816D391C-18D3-4B72-919B-41E0E079FBA1}" srcId="{C339E998-9CA6-4998-A665-665C3CFC1F29}" destId="{EDAEDE14-C6D0-4ED8-96A3-D12C376DA6B1}" srcOrd="4" destOrd="0" parTransId="{BC2459ED-295D-4FD6-81A0-A01BBB77F2E4}" sibTransId="{35AF1AF3-174A-49AD-AD88-E482474A7580}"/>
    <dgm:cxn modelId="{D2EEDDE6-430D-4C58-968A-B891DB185852}" type="presOf" srcId="{918F167E-2042-4268-9E33-441CAEE2AB24}" destId="{6D8B77AC-7FCC-44A6-811C-155A8FDD480E}" srcOrd="0" destOrd="0" presId="urn:microsoft.com/office/officeart/2005/8/layout/default"/>
    <dgm:cxn modelId="{870B3F0F-D839-41B0-819C-8F7CAA45EBE4}" type="presOf" srcId="{A85073C8-21B5-4173-89F0-746A67D8E7EF}" destId="{A513B59A-B75D-473A-8181-027F05B1A7DF}" srcOrd="0" destOrd="0" presId="urn:microsoft.com/office/officeart/2005/8/layout/default"/>
    <dgm:cxn modelId="{C623386C-34F5-4F04-96AF-93507BE4D9FA}" srcId="{C339E998-9CA6-4998-A665-665C3CFC1F29}" destId="{A85073C8-21B5-4173-89F0-746A67D8E7EF}" srcOrd="1" destOrd="0" parTransId="{EEC15B2D-012A-44C2-AC28-6F48FDA12FE5}" sibTransId="{1A739EC7-7FFC-4F39-8E58-E2ECA2E78972}"/>
    <dgm:cxn modelId="{92F1AD87-F496-4D73-B646-F20118315DD0}" type="presOf" srcId="{6A5D032C-5856-4FB1-9468-42D772B052F8}" destId="{833407A5-115F-4143-ADAE-7984BB7B0CC0}" srcOrd="0" destOrd="0" presId="urn:microsoft.com/office/officeart/2005/8/layout/default"/>
    <dgm:cxn modelId="{B37DAFE0-336B-466E-B6BE-48E8ED306023}" type="presOf" srcId="{C339E998-9CA6-4998-A665-665C3CFC1F29}" destId="{3F9423C0-8A43-4B14-9C5F-A31C710D039F}" srcOrd="0" destOrd="0" presId="urn:microsoft.com/office/officeart/2005/8/layout/default"/>
    <dgm:cxn modelId="{6F1BFDBA-A586-4202-B97E-40F41659E754}" type="presOf" srcId="{EDAEDE14-C6D0-4ED8-96A3-D12C376DA6B1}" destId="{4DC2E9DE-EA43-4294-B975-573BE40B390C}" srcOrd="0" destOrd="0" presId="urn:microsoft.com/office/officeart/2005/8/layout/default"/>
    <dgm:cxn modelId="{33944213-F8B2-49E2-9BD4-1AE9E91479FC}" srcId="{C339E998-9CA6-4998-A665-665C3CFC1F29}" destId="{DB32DBD7-6527-4911-B8C6-8DF35D42203C}" srcOrd="2" destOrd="0" parTransId="{171AB126-4D64-4586-9968-C295F5AC1343}" sibTransId="{7A585A38-3CC0-4557-A759-ACAE649F5C80}"/>
    <dgm:cxn modelId="{FA17CFF3-879F-45DA-8884-C84988A9A2A8}" type="presOf" srcId="{DB32DBD7-6527-4911-B8C6-8DF35D42203C}" destId="{842F9937-1C19-4FE6-8CF5-950669F49882}" srcOrd="0" destOrd="0" presId="urn:microsoft.com/office/officeart/2005/8/layout/default"/>
    <dgm:cxn modelId="{90F20E70-9133-432E-B255-A635CDD5F676}" srcId="{C339E998-9CA6-4998-A665-665C3CFC1F29}" destId="{918F167E-2042-4268-9E33-441CAEE2AB24}" srcOrd="3" destOrd="0" parTransId="{56347224-62D7-4495-9190-A061E07FFBBC}" sibTransId="{46DF1A75-C799-4F93-B1D6-51242AF98E6D}"/>
    <dgm:cxn modelId="{E18B7C9C-7B22-4FF8-8F8B-3A0672A54428}" srcId="{C339E998-9CA6-4998-A665-665C3CFC1F29}" destId="{6A5D032C-5856-4FB1-9468-42D772B052F8}" srcOrd="0" destOrd="0" parTransId="{0003DED5-68CB-4D09-8744-D0CC5159374A}" sibTransId="{65E6D020-A0E7-4488-AB58-318B636ABAF8}"/>
    <dgm:cxn modelId="{BAC47B7E-FD99-467A-9A74-FA0C8522FD09}" type="presParOf" srcId="{3F9423C0-8A43-4B14-9C5F-A31C710D039F}" destId="{833407A5-115F-4143-ADAE-7984BB7B0CC0}" srcOrd="0" destOrd="0" presId="urn:microsoft.com/office/officeart/2005/8/layout/default"/>
    <dgm:cxn modelId="{B86026CB-E42E-467B-84A0-69DD87A6D629}" type="presParOf" srcId="{3F9423C0-8A43-4B14-9C5F-A31C710D039F}" destId="{94B6C80D-D483-4935-A3EB-0C4956B4E68D}" srcOrd="1" destOrd="0" presId="urn:microsoft.com/office/officeart/2005/8/layout/default"/>
    <dgm:cxn modelId="{627C4705-BB5B-4461-94E1-83082DB8E825}" type="presParOf" srcId="{3F9423C0-8A43-4B14-9C5F-A31C710D039F}" destId="{A513B59A-B75D-473A-8181-027F05B1A7DF}" srcOrd="2" destOrd="0" presId="urn:microsoft.com/office/officeart/2005/8/layout/default"/>
    <dgm:cxn modelId="{2CF51BEF-DE65-453E-9BFF-F9CD9D33407E}" type="presParOf" srcId="{3F9423C0-8A43-4B14-9C5F-A31C710D039F}" destId="{6AD6F9FF-1101-4045-BF90-F7ED45CA2BE6}" srcOrd="3" destOrd="0" presId="urn:microsoft.com/office/officeart/2005/8/layout/default"/>
    <dgm:cxn modelId="{3D6604BD-A121-4C77-AA81-D1D5F6FF6450}" type="presParOf" srcId="{3F9423C0-8A43-4B14-9C5F-A31C710D039F}" destId="{842F9937-1C19-4FE6-8CF5-950669F49882}" srcOrd="4" destOrd="0" presId="urn:microsoft.com/office/officeart/2005/8/layout/default"/>
    <dgm:cxn modelId="{16127562-C041-4BDE-8A4F-B2D6EA2BFEF3}" type="presParOf" srcId="{3F9423C0-8A43-4B14-9C5F-A31C710D039F}" destId="{1145F604-C739-4755-95D6-6C809C383981}" srcOrd="5" destOrd="0" presId="urn:microsoft.com/office/officeart/2005/8/layout/default"/>
    <dgm:cxn modelId="{7A83D9EA-0F4D-4C96-AA3D-1C6927812342}" type="presParOf" srcId="{3F9423C0-8A43-4B14-9C5F-A31C710D039F}" destId="{6D8B77AC-7FCC-44A6-811C-155A8FDD480E}" srcOrd="6" destOrd="0" presId="urn:microsoft.com/office/officeart/2005/8/layout/default"/>
    <dgm:cxn modelId="{1648EABD-6ADB-4F25-819A-9908531E8E61}" type="presParOf" srcId="{3F9423C0-8A43-4B14-9C5F-A31C710D039F}" destId="{91CE2969-F282-4E86-9439-8D67347A0AF3}" srcOrd="7" destOrd="0" presId="urn:microsoft.com/office/officeart/2005/8/layout/default"/>
    <dgm:cxn modelId="{D0AFFC1E-B969-4544-8518-E8A8A7C7F5A7}" type="presParOf" srcId="{3F9423C0-8A43-4B14-9C5F-A31C710D039F}" destId="{4DC2E9DE-EA43-4294-B975-573BE40B390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799EA-82CF-4291-9AEA-4B479B5303B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A5ECD38-B303-48CF-8025-C3A66DE69167}">
      <dgm:prSet phldrT="[Text]" custT="1"/>
      <dgm:spPr/>
      <dgm:t>
        <a:bodyPr/>
        <a:lstStyle/>
        <a:p>
          <a:r>
            <a:rPr lang="en-US" sz="1900" b="1" dirty="0" smtClean="0">
              <a:latin typeface="Arial" panose="020B0604020202020204" pitchFamily="34" charset="0"/>
              <a:cs typeface="Arial" panose="020B0604020202020204" pitchFamily="34" charset="0"/>
            </a:rPr>
            <a:t>Dissatisfaction with Accountability</a:t>
          </a:r>
          <a:endParaRPr lang="en-US" sz="1900" b="1" dirty="0">
            <a:latin typeface="Arial" panose="020B0604020202020204" pitchFamily="34" charset="0"/>
            <a:cs typeface="Arial" panose="020B0604020202020204" pitchFamily="34" charset="0"/>
          </a:endParaRPr>
        </a:p>
      </dgm:t>
    </dgm:pt>
    <dgm:pt modelId="{23B9A54D-55FA-40F4-8B22-330F5D6C0AA1}" type="parTrans" cxnId="{3E83E96D-1A45-4C55-A6AF-A0A3937548A6}">
      <dgm:prSet/>
      <dgm:spPr/>
      <dgm:t>
        <a:bodyPr/>
        <a:lstStyle/>
        <a:p>
          <a:endParaRPr lang="en-US"/>
        </a:p>
      </dgm:t>
    </dgm:pt>
    <dgm:pt modelId="{E921AF6B-4A70-4DFC-90EC-6D464E3FFFAB}" type="sibTrans" cxnId="{3E83E96D-1A45-4C55-A6AF-A0A3937548A6}">
      <dgm:prSet/>
      <dgm:spPr/>
      <dgm:t>
        <a:bodyPr/>
        <a:lstStyle/>
        <a:p>
          <a:endParaRPr lang="en-US"/>
        </a:p>
      </dgm:t>
    </dgm:pt>
    <dgm:pt modelId="{454347AE-B20F-41A4-8567-F7E27AB89233}">
      <dgm:prSet phldrT="[Text]" custT="1"/>
      <dgm:spPr/>
      <dgm:t>
        <a:bodyPr/>
        <a:lstStyle/>
        <a:p>
          <a:r>
            <a:rPr lang="en-US" sz="1800" dirty="0" smtClean="0">
              <a:latin typeface="Arial" panose="020B0604020202020204" pitchFamily="34" charset="0"/>
              <a:cs typeface="Arial" panose="020B0604020202020204" pitchFamily="34" charset="0"/>
            </a:rPr>
            <a:t>Issues with assessments and accountability measures, and a lack of time to prepare students</a:t>
          </a:r>
          <a:endParaRPr lang="en-US" sz="1800" dirty="0">
            <a:latin typeface="Arial" panose="020B0604020202020204" pitchFamily="34" charset="0"/>
            <a:cs typeface="Arial" panose="020B0604020202020204" pitchFamily="34" charset="0"/>
          </a:endParaRPr>
        </a:p>
      </dgm:t>
    </dgm:pt>
    <dgm:pt modelId="{56BFF882-9470-4E92-997F-3008B4ADC5CF}" type="parTrans" cxnId="{7F4D59BB-EBF8-491A-BD73-6F31DD7AB6FC}">
      <dgm:prSet/>
      <dgm:spPr/>
      <dgm:t>
        <a:bodyPr/>
        <a:lstStyle/>
        <a:p>
          <a:endParaRPr lang="en-US"/>
        </a:p>
      </dgm:t>
    </dgm:pt>
    <dgm:pt modelId="{38EEFAFB-FB9F-44AA-9C25-B5FF5935B167}" type="sibTrans" cxnId="{7F4D59BB-EBF8-491A-BD73-6F31DD7AB6FC}">
      <dgm:prSet/>
      <dgm:spPr/>
      <dgm:t>
        <a:bodyPr/>
        <a:lstStyle/>
        <a:p>
          <a:endParaRPr lang="en-US"/>
        </a:p>
      </dgm:t>
    </dgm:pt>
    <dgm:pt modelId="{A23327BA-F167-4739-892D-A4B3D31CDD74}">
      <dgm:prSet phldrT="[Text]" custT="1"/>
      <dgm:spPr/>
      <dgm:t>
        <a:bodyPr/>
        <a:lstStyle/>
        <a:p>
          <a:r>
            <a:rPr lang="en-US" sz="1900" b="1" dirty="0" smtClean="0">
              <a:latin typeface="Arial" panose="020B0604020202020204" pitchFamily="34" charset="0"/>
              <a:cs typeface="Arial" panose="020B0604020202020204" pitchFamily="34" charset="0"/>
            </a:rPr>
            <a:t>Lack of Administrative Support</a:t>
          </a:r>
          <a:endParaRPr lang="en-US" sz="1900" b="1" dirty="0">
            <a:latin typeface="Arial" panose="020B0604020202020204" pitchFamily="34" charset="0"/>
            <a:cs typeface="Arial" panose="020B0604020202020204" pitchFamily="34" charset="0"/>
          </a:endParaRPr>
        </a:p>
      </dgm:t>
    </dgm:pt>
    <dgm:pt modelId="{5EBFC4CE-57CE-4FBF-AB86-18BB9EC41F1E}" type="parTrans" cxnId="{3EC349C8-AD30-4C20-B0F9-6FE369DD63BD}">
      <dgm:prSet/>
      <dgm:spPr/>
      <dgm:t>
        <a:bodyPr/>
        <a:lstStyle/>
        <a:p>
          <a:endParaRPr lang="en-US"/>
        </a:p>
      </dgm:t>
    </dgm:pt>
    <dgm:pt modelId="{A0B98BEA-BD4B-4AC2-A6F5-6CD464497FDD}" type="sibTrans" cxnId="{3EC349C8-AD30-4C20-B0F9-6FE369DD63BD}">
      <dgm:prSet/>
      <dgm:spPr/>
      <dgm:t>
        <a:bodyPr/>
        <a:lstStyle/>
        <a:p>
          <a:endParaRPr lang="en-US"/>
        </a:p>
      </dgm:t>
    </dgm:pt>
    <dgm:pt modelId="{2735035B-E844-47E6-860E-136520FBD5E5}">
      <dgm:prSet phldrT="[Text]" custT="1"/>
      <dgm:spPr/>
      <dgm:t>
        <a:bodyPr/>
        <a:lstStyle/>
        <a:p>
          <a:r>
            <a:rPr lang="en-US" sz="1800" dirty="0" smtClean="0">
              <a:latin typeface="Arial" panose="020B0604020202020204" pitchFamily="34" charset="0"/>
              <a:cs typeface="Arial" panose="020B0604020202020204" pitchFamily="34" charset="0"/>
            </a:rPr>
            <a:t>Issues included intrusions on teaching time, school discipline, and a lack of autonomy</a:t>
          </a:r>
          <a:endParaRPr lang="en-US" sz="1800" dirty="0">
            <a:latin typeface="Arial" panose="020B0604020202020204" pitchFamily="34" charset="0"/>
            <a:cs typeface="Arial" panose="020B0604020202020204" pitchFamily="34" charset="0"/>
          </a:endParaRPr>
        </a:p>
      </dgm:t>
    </dgm:pt>
    <dgm:pt modelId="{74FCB805-7534-46D5-A3F8-0B01B6AD1FBA}" type="parTrans" cxnId="{5DCCF217-8D00-441A-89EF-247BF77A66D1}">
      <dgm:prSet/>
      <dgm:spPr/>
      <dgm:t>
        <a:bodyPr/>
        <a:lstStyle/>
        <a:p>
          <a:endParaRPr lang="en-US"/>
        </a:p>
      </dgm:t>
    </dgm:pt>
    <dgm:pt modelId="{3673EE81-22F7-4323-9B6E-93A84B0F6AB1}" type="sibTrans" cxnId="{5DCCF217-8D00-441A-89EF-247BF77A66D1}">
      <dgm:prSet/>
      <dgm:spPr/>
      <dgm:t>
        <a:bodyPr/>
        <a:lstStyle/>
        <a:p>
          <a:endParaRPr lang="en-US"/>
        </a:p>
      </dgm:t>
    </dgm:pt>
    <dgm:pt modelId="{E4DF3A59-7A53-4091-A304-339EB9AE2A55}">
      <dgm:prSet phldrT="[Text]" custT="1"/>
      <dgm:spPr/>
      <dgm:t>
        <a:bodyPr/>
        <a:lstStyle/>
        <a:p>
          <a:r>
            <a:rPr lang="en-US" sz="1900" b="1" dirty="0" smtClean="0">
              <a:latin typeface="Arial" panose="020B0604020202020204" pitchFamily="34" charset="0"/>
              <a:cs typeface="Arial" panose="020B0604020202020204" pitchFamily="34" charset="0"/>
            </a:rPr>
            <a:t>Challenging Working Conditions</a:t>
          </a:r>
          <a:endParaRPr lang="en-US" sz="1900" b="1" dirty="0">
            <a:latin typeface="Arial" panose="020B0604020202020204" pitchFamily="34" charset="0"/>
            <a:cs typeface="Arial" panose="020B0604020202020204" pitchFamily="34" charset="0"/>
          </a:endParaRPr>
        </a:p>
      </dgm:t>
    </dgm:pt>
    <dgm:pt modelId="{A5F6C7B2-9E1B-42BD-B31C-A06C7861BF3A}" type="parTrans" cxnId="{A40FAF44-5B84-47D9-91A3-979137807F09}">
      <dgm:prSet/>
      <dgm:spPr/>
      <dgm:t>
        <a:bodyPr/>
        <a:lstStyle/>
        <a:p>
          <a:endParaRPr lang="en-US"/>
        </a:p>
      </dgm:t>
    </dgm:pt>
    <dgm:pt modelId="{A22C4E76-8477-42C9-B914-8C1436066F5E}" type="sibTrans" cxnId="{A40FAF44-5B84-47D9-91A3-979137807F09}">
      <dgm:prSet/>
      <dgm:spPr/>
      <dgm:t>
        <a:bodyPr/>
        <a:lstStyle/>
        <a:p>
          <a:endParaRPr lang="en-US"/>
        </a:p>
      </dgm:t>
    </dgm:pt>
    <dgm:pt modelId="{67079EF0-F181-4C2A-BD50-10F15858171F}">
      <dgm:prSet phldrT="[Text]" custT="1"/>
      <dgm:spPr/>
      <dgm:t>
        <a:bodyPr/>
        <a:lstStyle/>
        <a:p>
          <a:r>
            <a:rPr lang="en-US" sz="1800" dirty="0" smtClean="0">
              <a:latin typeface="Arial" panose="020B0604020202020204" pitchFamily="34" charset="0"/>
              <a:cs typeface="Arial" panose="020B0604020202020204" pitchFamily="34" charset="0"/>
            </a:rPr>
            <a:t>Issues included large class sizes, school culture and climate, classroom resources, and school facilities</a:t>
          </a:r>
          <a:endParaRPr lang="en-US" sz="1800" dirty="0">
            <a:latin typeface="Arial" panose="020B0604020202020204" pitchFamily="34" charset="0"/>
            <a:cs typeface="Arial" panose="020B0604020202020204" pitchFamily="34" charset="0"/>
          </a:endParaRPr>
        </a:p>
      </dgm:t>
    </dgm:pt>
    <dgm:pt modelId="{B06D0F03-AA85-4C10-B5CF-E2F8B7E9F823}" type="parTrans" cxnId="{AF23950F-9585-46A1-87B0-C684AE9F547B}">
      <dgm:prSet/>
      <dgm:spPr/>
      <dgm:t>
        <a:bodyPr/>
        <a:lstStyle/>
        <a:p>
          <a:endParaRPr lang="en-US"/>
        </a:p>
      </dgm:t>
    </dgm:pt>
    <dgm:pt modelId="{FDE52CC0-67BC-456B-9BB2-E086B636D262}" type="sibTrans" cxnId="{AF23950F-9585-46A1-87B0-C684AE9F547B}">
      <dgm:prSet/>
      <dgm:spPr/>
      <dgm:t>
        <a:bodyPr/>
        <a:lstStyle/>
        <a:p>
          <a:endParaRPr lang="en-US"/>
        </a:p>
      </dgm:t>
    </dgm:pt>
    <dgm:pt modelId="{019709DD-8EE3-4734-B142-4468E2D4AB16}">
      <dgm:prSet phldrT="[Text]" custT="1"/>
      <dgm:spPr/>
      <dgm:t>
        <a:bodyPr/>
        <a:lstStyle/>
        <a:p>
          <a:r>
            <a:rPr lang="en-US" sz="2000" b="1" dirty="0" smtClean="0">
              <a:latin typeface="Arial" panose="020B0604020202020204" pitchFamily="34" charset="0"/>
              <a:cs typeface="Arial" panose="020B0604020202020204" pitchFamily="34" charset="0"/>
            </a:rPr>
            <a:t>Dissatisfaction with Teaching</a:t>
          </a:r>
          <a:endParaRPr lang="en-US" sz="2000" b="1" dirty="0">
            <a:latin typeface="Arial" panose="020B0604020202020204" pitchFamily="34" charset="0"/>
            <a:cs typeface="Arial" panose="020B0604020202020204" pitchFamily="34" charset="0"/>
          </a:endParaRPr>
        </a:p>
      </dgm:t>
    </dgm:pt>
    <dgm:pt modelId="{9606FCD0-8233-435F-BA7D-AA57CE4B8194}" type="parTrans" cxnId="{88C38050-6C0A-4C8E-93F4-6A865A741592}">
      <dgm:prSet/>
      <dgm:spPr/>
      <dgm:t>
        <a:bodyPr/>
        <a:lstStyle/>
        <a:p>
          <a:endParaRPr lang="en-US"/>
        </a:p>
      </dgm:t>
    </dgm:pt>
    <dgm:pt modelId="{C38D3642-FD6C-4C27-9D31-9EE945BC5F2C}" type="sibTrans" cxnId="{88C38050-6C0A-4C8E-93F4-6A865A741592}">
      <dgm:prSet/>
      <dgm:spPr/>
      <dgm:t>
        <a:bodyPr/>
        <a:lstStyle/>
        <a:p>
          <a:endParaRPr lang="en-US"/>
        </a:p>
      </dgm:t>
    </dgm:pt>
    <dgm:pt modelId="{BBF8B035-F93B-4C55-991A-212CB14EB783}">
      <dgm:prSet phldrT="[Text]" custT="1"/>
      <dgm:spPr/>
      <dgm:t>
        <a:bodyPr/>
        <a:lstStyle/>
        <a:p>
          <a:r>
            <a:rPr lang="en-US" sz="1800" dirty="0" smtClean="0">
              <a:latin typeface="Arial" panose="020B0604020202020204" pitchFamily="34" charset="0"/>
              <a:cs typeface="Arial" panose="020B0604020202020204" pitchFamily="34" charset="0"/>
            </a:rPr>
            <a:t>Issues included dissatisfaction with teaching as a career and a lack of opportunities for leadership and advancement</a:t>
          </a:r>
          <a:endParaRPr lang="en-US" sz="1800" dirty="0">
            <a:latin typeface="Arial" panose="020B0604020202020204" pitchFamily="34" charset="0"/>
            <a:cs typeface="Arial" panose="020B0604020202020204" pitchFamily="34" charset="0"/>
          </a:endParaRPr>
        </a:p>
      </dgm:t>
    </dgm:pt>
    <dgm:pt modelId="{65F0A32A-7D3D-4173-8F73-2E7B3DFE24C5}" type="parTrans" cxnId="{ED6D3195-9644-47B7-ABED-EAC469BBCB67}">
      <dgm:prSet/>
      <dgm:spPr/>
      <dgm:t>
        <a:bodyPr/>
        <a:lstStyle/>
        <a:p>
          <a:endParaRPr lang="en-US"/>
        </a:p>
      </dgm:t>
    </dgm:pt>
    <dgm:pt modelId="{A9EBC3C2-B28F-4350-95CE-11D5255CF4E7}" type="sibTrans" cxnId="{ED6D3195-9644-47B7-ABED-EAC469BBCB67}">
      <dgm:prSet/>
      <dgm:spPr/>
      <dgm:t>
        <a:bodyPr/>
        <a:lstStyle/>
        <a:p>
          <a:endParaRPr lang="en-US"/>
        </a:p>
      </dgm:t>
    </dgm:pt>
    <dgm:pt modelId="{E28840A3-782A-4F53-9EB4-F40524B2EC1A}" type="pres">
      <dgm:prSet presAssocID="{FF0799EA-82CF-4291-9AEA-4B479B5303BD}" presName="linear" presStyleCnt="0">
        <dgm:presLayoutVars>
          <dgm:dir/>
          <dgm:animLvl val="lvl"/>
          <dgm:resizeHandles val="exact"/>
        </dgm:presLayoutVars>
      </dgm:prSet>
      <dgm:spPr/>
      <dgm:t>
        <a:bodyPr/>
        <a:lstStyle/>
        <a:p>
          <a:endParaRPr lang="en-US"/>
        </a:p>
      </dgm:t>
    </dgm:pt>
    <dgm:pt modelId="{33BFF6B3-74AA-4013-9051-A2D7BF9BEE5A}" type="pres">
      <dgm:prSet presAssocID="{AA5ECD38-B303-48CF-8025-C3A66DE69167}" presName="parentLin" presStyleCnt="0"/>
      <dgm:spPr/>
    </dgm:pt>
    <dgm:pt modelId="{A673D81F-1666-4B38-B6AC-333996D8857A}" type="pres">
      <dgm:prSet presAssocID="{AA5ECD38-B303-48CF-8025-C3A66DE69167}" presName="parentLeftMargin" presStyleLbl="node1" presStyleIdx="0" presStyleCnt="4"/>
      <dgm:spPr/>
      <dgm:t>
        <a:bodyPr/>
        <a:lstStyle/>
        <a:p>
          <a:endParaRPr lang="en-US"/>
        </a:p>
      </dgm:t>
    </dgm:pt>
    <dgm:pt modelId="{CABC5E88-9470-4B0A-A65C-771F9DCD79E2}" type="pres">
      <dgm:prSet presAssocID="{AA5ECD38-B303-48CF-8025-C3A66DE69167}" presName="parentText" presStyleLbl="node1" presStyleIdx="0" presStyleCnt="4">
        <dgm:presLayoutVars>
          <dgm:chMax val="0"/>
          <dgm:bulletEnabled val="1"/>
        </dgm:presLayoutVars>
      </dgm:prSet>
      <dgm:spPr/>
      <dgm:t>
        <a:bodyPr/>
        <a:lstStyle/>
        <a:p>
          <a:endParaRPr lang="en-US"/>
        </a:p>
      </dgm:t>
    </dgm:pt>
    <dgm:pt modelId="{F416D9D0-2B2B-4728-B916-5A7C70D302BB}" type="pres">
      <dgm:prSet presAssocID="{AA5ECD38-B303-48CF-8025-C3A66DE69167}" presName="negativeSpace" presStyleCnt="0"/>
      <dgm:spPr/>
    </dgm:pt>
    <dgm:pt modelId="{50E5E4CD-4B54-4077-8152-9821679DE567}" type="pres">
      <dgm:prSet presAssocID="{AA5ECD38-B303-48CF-8025-C3A66DE69167}" presName="childText" presStyleLbl="conFgAcc1" presStyleIdx="0" presStyleCnt="4">
        <dgm:presLayoutVars>
          <dgm:bulletEnabled val="1"/>
        </dgm:presLayoutVars>
      </dgm:prSet>
      <dgm:spPr/>
      <dgm:t>
        <a:bodyPr/>
        <a:lstStyle/>
        <a:p>
          <a:endParaRPr lang="en-US"/>
        </a:p>
      </dgm:t>
    </dgm:pt>
    <dgm:pt modelId="{A0DDE0F2-AFA1-44F3-8009-9EDDA4937E00}" type="pres">
      <dgm:prSet presAssocID="{E921AF6B-4A70-4DFC-90EC-6D464E3FFFAB}" presName="spaceBetweenRectangles" presStyleCnt="0"/>
      <dgm:spPr/>
    </dgm:pt>
    <dgm:pt modelId="{D23993D9-2189-4576-83DB-9FCDFC9B73FD}" type="pres">
      <dgm:prSet presAssocID="{A23327BA-F167-4739-892D-A4B3D31CDD74}" presName="parentLin" presStyleCnt="0"/>
      <dgm:spPr/>
    </dgm:pt>
    <dgm:pt modelId="{61BFCC9C-32B4-41EB-910C-0A52B7CCCEF8}" type="pres">
      <dgm:prSet presAssocID="{A23327BA-F167-4739-892D-A4B3D31CDD74}" presName="parentLeftMargin" presStyleLbl="node1" presStyleIdx="0" presStyleCnt="4"/>
      <dgm:spPr/>
      <dgm:t>
        <a:bodyPr/>
        <a:lstStyle/>
        <a:p>
          <a:endParaRPr lang="en-US"/>
        </a:p>
      </dgm:t>
    </dgm:pt>
    <dgm:pt modelId="{83623C51-6C96-4FF1-B49A-94734BDE6D7B}" type="pres">
      <dgm:prSet presAssocID="{A23327BA-F167-4739-892D-A4B3D31CDD74}" presName="parentText" presStyleLbl="node1" presStyleIdx="1" presStyleCnt="4">
        <dgm:presLayoutVars>
          <dgm:chMax val="0"/>
          <dgm:bulletEnabled val="1"/>
        </dgm:presLayoutVars>
      </dgm:prSet>
      <dgm:spPr/>
      <dgm:t>
        <a:bodyPr/>
        <a:lstStyle/>
        <a:p>
          <a:endParaRPr lang="en-US"/>
        </a:p>
      </dgm:t>
    </dgm:pt>
    <dgm:pt modelId="{C474EF47-0ACF-458F-826D-6B24B3B0CF06}" type="pres">
      <dgm:prSet presAssocID="{A23327BA-F167-4739-892D-A4B3D31CDD74}" presName="negativeSpace" presStyleCnt="0"/>
      <dgm:spPr/>
    </dgm:pt>
    <dgm:pt modelId="{BE8E1E14-F599-4707-A0C3-EC753EA34F1A}" type="pres">
      <dgm:prSet presAssocID="{A23327BA-F167-4739-892D-A4B3D31CDD74}" presName="childText" presStyleLbl="conFgAcc1" presStyleIdx="1" presStyleCnt="4">
        <dgm:presLayoutVars>
          <dgm:bulletEnabled val="1"/>
        </dgm:presLayoutVars>
      </dgm:prSet>
      <dgm:spPr/>
      <dgm:t>
        <a:bodyPr/>
        <a:lstStyle/>
        <a:p>
          <a:endParaRPr lang="en-US"/>
        </a:p>
      </dgm:t>
    </dgm:pt>
    <dgm:pt modelId="{FFB3FB2F-90CA-4DD0-92B3-B359094F40A6}" type="pres">
      <dgm:prSet presAssocID="{A0B98BEA-BD4B-4AC2-A6F5-6CD464497FDD}" presName="spaceBetweenRectangles" presStyleCnt="0"/>
      <dgm:spPr/>
    </dgm:pt>
    <dgm:pt modelId="{C2499D41-964E-4B93-AC3E-779B20DFFFD7}" type="pres">
      <dgm:prSet presAssocID="{019709DD-8EE3-4734-B142-4468E2D4AB16}" presName="parentLin" presStyleCnt="0"/>
      <dgm:spPr/>
    </dgm:pt>
    <dgm:pt modelId="{DA3D6848-C057-41FA-A0B4-136F03AE4A5F}" type="pres">
      <dgm:prSet presAssocID="{019709DD-8EE3-4734-B142-4468E2D4AB16}" presName="parentLeftMargin" presStyleLbl="node1" presStyleIdx="1" presStyleCnt="4"/>
      <dgm:spPr/>
      <dgm:t>
        <a:bodyPr/>
        <a:lstStyle/>
        <a:p>
          <a:endParaRPr lang="en-US"/>
        </a:p>
      </dgm:t>
    </dgm:pt>
    <dgm:pt modelId="{A79894CA-9E0A-47B4-8057-17AA777B8F31}" type="pres">
      <dgm:prSet presAssocID="{019709DD-8EE3-4734-B142-4468E2D4AB16}" presName="parentText" presStyleLbl="node1" presStyleIdx="2" presStyleCnt="4">
        <dgm:presLayoutVars>
          <dgm:chMax val="0"/>
          <dgm:bulletEnabled val="1"/>
        </dgm:presLayoutVars>
      </dgm:prSet>
      <dgm:spPr/>
      <dgm:t>
        <a:bodyPr/>
        <a:lstStyle/>
        <a:p>
          <a:endParaRPr lang="en-US"/>
        </a:p>
      </dgm:t>
    </dgm:pt>
    <dgm:pt modelId="{565BF48A-EC61-435D-B633-DBC3A8FABD6B}" type="pres">
      <dgm:prSet presAssocID="{019709DD-8EE3-4734-B142-4468E2D4AB16}" presName="negativeSpace" presStyleCnt="0"/>
      <dgm:spPr/>
    </dgm:pt>
    <dgm:pt modelId="{F58E257F-86A7-4819-88F9-65F4A0E1226F}" type="pres">
      <dgm:prSet presAssocID="{019709DD-8EE3-4734-B142-4468E2D4AB16}" presName="childText" presStyleLbl="conFgAcc1" presStyleIdx="2" presStyleCnt="4">
        <dgm:presLayoutVars>
          <dgm:bulletEnabled val="1"/>
        </dgm:presLayoutVars>
      </dgm:prSet>
      <dgm:spPr/>
      <dgm:t>
        <a:bodyPr/>
        <a:lstStyle/>
        <a:p>
          <a:endParaRPr lang="en-US"/>
        </a:p>
      </dgm:t>
    </dgm:pt>
    <dgm:pt modelId="{EEE74581-B6FB-4DE8-A53D-46477BFD3391}" type="pres">
      <dgm:prSet presAssocID="{C38D3642-FD6C-4C27-9D31-9EE945BC5F2C}" presName="spaceBetweenRectangles" presStyleCnt="0"/>
      <dgm:spPr/>
    </dgm:pt>
    <dgm:pt modelId="{319CB6FF-68EC-4182-B0F9-F5F3B2F219B0}" type="pres">
      <dgm:prSet presAssocID="{E4DF3A59-7A53-4091-A304-339EB9AE2A55}" presName="parentLin" presStyleCnt="0"/>
      <dgm:spPr/>
    </dgm:pt>
    <dgm:pt modelId="{8E398D86-4C91-47B6-B1FE-41ACC31392DB}" type="pres">
      <dgm:prSet presAssocID="{E4DF3A59-7A53-4091-A304-339EB9AE2A55}" presName="parentLeftMargin" presStyleLbl="node1" presStyleIdx="2" presStyleCnt="4"/>
      <dgm:spPr/>
      <dgm:t>
        <a:bodyPr/>
        <a:lstStyle/>
        <a:p>
          <a:endParaRPr lang="en-US"/>
        </a:p>
      </dgm:t>
    </dgm:pt>
    <dgm:pt modelId="{CCE88698-B93E-474B-8594-863E6F31457D}" type="pres">
      <dgm:prSet presAssocID="{E4DF3A59-7A53-4091-A304-339EB9AE2A55}" presName="parentText" presStyleLbl="node1" presStyleIdx="3" presStyleCnt="4">
        <dgm:presLayoutVars>
          <dgm:chMax val="0"/>
          <dgm:bulletEnabled val="1"/>
        </dgm:presLayoutVars>
      </dgm:prSet>
      <dgm:spPr/>
      <dgm:t>
        <a:bodyPr/>
        <a:lstStyle/>
        <a:p>
          <a:endParaRPr lang="en-US"/>
        </a:p>
      </dgm:t>
    </dgm:pt>
    <dgm:pt modelId="{E8365F27-BB4E-458A-988C-F2DA67687517}" type="pres">
      <dgm:prSet presAssocID="{E4DF3A59-7A53-4091-A304-339EB9AE2A55}" presName="negativeSpace" presStyleCnt="0"/>
      <dgm:spPr/>
    </dgm:pt>
    <dgm:pt modelId="{AD239E4C-1520-432A-97DF-168A19E84A5D}" type="pres">
      <dgm:prSet presAssocID="{E4DF3A59-7A53-4091-A304-339EB9AE2A55}" presName="childText" presStyleLbl="conFgAcc1" presStyleIdx="3" presStyleCnt="4">
        <dgm:presLayoutVars>
          <dgm:bulletEnabled val="1"/>
        </dgm:presLayoutVars>
      </dgm:prSet>
      <dgm:spPr/>
      <dgm:t>
        <a:bodyPr/>
        <a:lstStyle/>
        <a:p>
          <a:endParaRPr lang="en-US"/>
        </a:p>
      </dgm:t>
    </dgm:pt>
  </dgm:ptLst>
  <dgm:cxnLst>
    <dgm:cxn modelId="{69C1170D-D0BD-441B-A26A-18E079C9C7F6}" type="presOf" srcId="{2735035B-E844-47E6-860E-136520FBD5E5}" destId="{BE8E1E14-F599-4707-A0C3-EC753EA34F1A}" srcOrd="0" destOrd="0" presId="urn:microsoft.com/office/officeart/2005/8/layout/list1"/>
    <dgm:cxn modelId="{30620B55-1B12-4930-AC36-B3864E761E4A}" type="presOf" srcId="{67079EF0-F181-4C2A-BD50-10F15858171F}" destId="{AD239E4C-1520-432A-97DF-168A19E84A5D}" srcOrd="0" destOrd="0" presId="urn:microsoft.com/office/officeart/2005/8/layout/list1"/>
    <dgm:cxn modelId="{3E83E96D-1A45-4C55-A6AF-A0A3937548A6}" srcId="{FF0799EA-82CF-4291-9AEA-4B479B5303BD}" destId="{AA5ECD38-B303-48CF-8025-C3A66DE69167}" srcOrd="0" destOrd="0" parTransId="{23B9A54D-55FA-40F4-8B22-330F5D6C0AA1}" sibTransId="{E921AF6B-4A70-4DFC-90EC-6D464E3FFFAB}"/>
    <dgm:cxn modelId="{D52677C9-5A47-4D77-812B-798E42CA0BF5}" type="presOf" srcId="{E4DF3A59-7A53-4091-A304-339EB9AE2A55}" destId="{8E398D86-4C91-47B6-B1FE-41ACC31392DB}" srcOrd="0" destOrd="0" presId="urn:microsoft.com/office/officeart/2005/8/layout/list1"/>
    <dgm:cxn modelId="{7F4D59BB-EBF8-491A-BD73-6F31DD7AB6FC}" srcId="{AA5ECD38-B303-48CF-8025-C3A66DE69167}" destId="{454347AE-B20F-41A4-8567-F7E27AB89233}" srcOrd="0" destOrd="0" parTransId="{56BFF882-9470-4E92-997F-3008B4ADC5CF}" sibTransId="{38EEFAFB-FB9F-44AA-9C25-B5FF5935B167}"/>
    <dgm:cxn modelId="{3EC349C8-AD30-4C20-B0F9-6FE369DD63BD}" srcId="{FF0799EA-82CF-4291-9AEA-4B479B5303BD}" destId="{A23327BA-F167-4739-892D-A4B3D31CDD74}" srcOrd="1" destOrd="0" parTransId="{5EBFC4CE-57CE-4FBF-AB86-18BB9EC41F1E}" sibTransId="{A0B98BEA-BD4B-4AC2-A6F5-6CD464497FDD}"/>
    <dgm:cxn modelId="{5DCCF217-8D00-441A-89EF-247BF77A66D1}" srcId="{A23327BA-F167-4739-892D-A4B3D31CDD74}" destId="{2735035B-E844-47E6-860E-136520FBD5E5}" srcOrd="0" destOrd="0" parTransId="{74FCB805-7534-46D5-A3F8-0B01B6AD1FBA}" sibTransId="{3673EE81-22F7-4323-9B6E-93A84B0F6AB1}"/>
    <dgm:cxn modelId="{A649040E-7052-4B92-9133-349F5BFC3560}" type="presOf" srcId="{019709DD-8EE3-4734-B142-4468E2D4AB16}" destId="{A79894CA-9E0A-47B4-8057-17AA777B8F31}" srcOrd="1" destOrd="0" presId="urn:microsoft.com/office/officeart/2005/8/layout/list1"/>
    <dgm:cxn modelId="{44686E86-737A-44F2-85EC-2BD5F0B3D389}" type="presOf" srcId="{FF0799EA-82CF-4291-9AEA-4B479B5303BD}" destId="{E28840A3-782A-4F53-9EB4-F40524B2EC1A}" srcOrd="0" destOrd="0" presId="urn:microsoft.com/office/officeart/2005/8/layout/list1"/>
    <dgm:cxn modelId="{A40FAF44-5B84-47D9-91A3-979137807F09}" srcId="{FF0799EA-82CF-4291-9AEA-4B479B5303BD}" destId="{E4DF3A59-7A53-4091-A304-339EB9AE2A55}" srcOrd="3" destOrd="0" parTransId="{A5F6C7B2-9E1B-42BD-B31C-A06C7861BF3A}" sibTransId="{A22C4E76-8477-42C9-B914-8C1436066F5E}"/>
    <dgm:cxn modelId="{42FC38B5-9B53-4CC4-A178-5FF7218B9A09}" type="presOf" srcId="{A23327BA-F167-4739-892D-A4B3D31CDD74}" destId="{83623C51-6C96-4FF1-B49A-94734BDE6D7B}" srcOrd="1" destOrd="0" presId="urn:microsoft.com/office/officeart/2005/8/layout/list1"/>
    <dgm:cxn modelId="{DB0BFAA5-8A06-426D-B643-26AD4814206C}" type="presOf" srcId="{AA5ECD38-B303-48CF-8025-C3A66DE69167}" destId="{CABC5E88-9470-4B0A-A65C-771F9DCD79E2}" srcOrd="1" destOrd="0" presId="urn:microsoft.com/office/officeart/2005/8/layout/list1"/>
    <dgm:cxn modelId="{102B41C0-24B9-4CEC-8E6C-A115835607EF}" type="presOf" srcId="{E4DF3A59-7A53-4091-A304-339EB9AE2A55}" destId="{CCE88698-B93E-474B-8594-863E6F31457D}" srcOrd="1" destOrd="0" presId="urn:microsoft.com/office/officeart/2005/8/layout/list1"/>
    <dgm:cxn modelId="{CEDC6BFB-91BE-413D-AA11-E98DACA82166}" type="presOf" srcId="{454347AE-B20F-41A4-8567-F7E27AB89233}" destId="{50E5E4CD-4B54-4077-8152-9821679DE567}" srcOrd="0" destOrd="0" presId="urn:microsoft.com/office/officeart/2005/8/layout/list1"/>
    <dgm:cxn modelId="{ED6D3195-9644-47B7-ABED-EAC469BBCB67}" srcId="{019709DD-8EE3-4734-B142-4468E2D4AB16}" destId="{BBF8B035-F93B-4C55-991A-212CB14EB783}" srcOrd="0" destOrd="0" parTransId="{65F0A32A-7D3D-4173-8F73-2E7B3DFE24C5}" sibTransId="{A9EBC3C2-B28F-4350-95CE-11D5255CF4E7}"/>
    <dgm:cxn modelId="{BCEDDC5C-8AC3-4CE5-9089-18FCC32C1EE7}" type="presOf" srcId="{AA5ECD38-B303-48CF-8025-C3A66DE69167}" destId="{A673D81F-1666-4B38-B6AC-333996D8857A}" srcOrd="0" destOrd="0" presId="urn:microsoft.com/office/officeart/2005/8/layout/list1"/>
    <dgm:cxn modelId="{88C38050-6C0A-4C8E-93F4-6A865A741592}" srcId="{FF0799EA-82CF-4291-9AEA-4B479B5303BD}" destId="{019709DD-8EE3-4734-B142-4468E2D4AB16}" srcOrd="2" destOrd="0" parTransId="{9606FCD0-8233-435F-BA7D-AA57CE4B8194}" sibTransId="{C38D3642-FD6C-4C27-9D31-9EE945BC5F2C}"/>
    <dgm:cxn modelId="{8B19DADA-D553-49B5-9690-520F629121B9}" type="presOf" srcId="{019709DD-8EE3-4734-B142-4468E2D4AB16}" destId="{DA3D6848-C057-41FA-A0B4-136F03AE4A5F}" srcOrd="0" destOrd="0" presId="urn:microsoft.com/office/officeart/2005/8/layout/list1"/>
    <dgm:cxn modelId="{09833696-D567-45A9-BE1E-F4F233697C8C}" type="presOf" srcId="{BBF8B035-F93B-4C55-991A-212CB14EB783}" destId="{F58E257F-86A7-4819-88F9-65F4A0E1226F}" srcOrd="0" destOrd="0" presId="urn:microsoft.com/office/officeart/2005/8/layout/list1"/>
    <dgm:cxn modelId="{B0136413-0418-436F-BAEE-13CD27927562}" type="presOf" srcId="{A23327BA-F167-4739-892D-A4B3D31CDD74}" destId="{61BFCC9C-32B4-41EB-910C-0A52B7CCCEF8}" srcOrd="0" destOrd="0" presId="urn:microsoft.com/office/officeart/2005/8/layout/list1"/>
    <dgm:cxn modelId="{AF23950F-9585-46A1-87B0-C684AE9F547B}" srcId="{E4DF3A59-7A53-4091-A304-339EB9AE2A55}" destId="{67079EF0-F181-4C2A-BD50-10F15858171F}" srcOrd="0" destOrd="0" parTransId="{B06D0F03-AA85-4C10-B5CF-E2F8B7E9F823}" sibTransId="{FDE52CC0-67BC-456B-9BB2-E086B636D262}"/>
    <dgm:cxn modelId="{65E56D03-9432-459A-BE6B-6AF5D85B18FB}" type="presParOf" srcId="{E28840A3-782A-4F53-9EB4-F40524B2EC1A}" destId="{33BFF6B3-74AA-4013-9051-A2D7BF9BEE5A}" srcOrd="0" destOrd="0" presId="urn:microsoft.com/office/officeart/2005/8/layout/list1"/>
    <dgm:cxn modelId="{A1BFB9FA-64F5-4E94-A84D-7B25F375AC9D}" type="presParOf" srcId="{33BFF6B3-74AA-4013-9051-A2D7BF9BEE5A}" destId="{A673D81F-1666-4B38-B6AC-333996D8857A}" srcOrd="0" destOrd="0" presId="urn:microsoft.com/office/officeart/2005/8/layout/list1"/>
    <dgm:cxn modelId="{41FB7ED5-60BF-4767-82AD-DAD354EB06E3}" type="presParOf" srcId="{33BFF6B3-74AA-4013-9051-A2D7BF9BEE5A}" destId="{CABC5E88-9470-4B0A-A65C-771F9DCD79E2}" srcOrd="1" destOrd="0" presId="urn:microsoft.com/office/officeart/2005/8/layout/list1"/>
    <dgm:cxn modelId="{EB231131-F559-4D11-9B9D-74B67764779A}" type="presParOf" srcId="{E28840A3-782A-4F53-9EB4-F40524B2EC1A}" destId="{F416D9D0-2B2B-4728-B916-5A7C70D302BB}" srcOrd="1" destOrd="0" presId="urn:microsoft.com/office/officeart/2005/8/layout/list1"/>
    <dgm:cxn modelId="{E174B571-C866-4387-95F4-E869A3FC7D1D}" type="presParOf" srcId="{E28840A3-782A-4F53-9EB4-F40524B2EC1A}" destId="{50E5E4CD-4B54-4077-8152-9821679DE567}" srcOrd="2" destOrd="0" presId="urn:microsoft.com/office/officeart/2005/8/layout/list1"/>
    <dgm:cxn modelId="{FE7A8956-6220-451E-80EE-0C52476E42FF}" type="presParOf" srcId="{E28840A3-782A-4F53-9EB4-F40524B2EC1A}" destId="{A0DDE0F2-AFA1-44F3-8009-9EDDA4937E00}" srcOrd="3" destOrd="0" presId="urn:microsoft.com/office/officeart/2005/8/layout/list1"/>
    <dgm:cxn modelId="{723CF9D1-0BFC-4FCD-A1CA-30DA55255D0C}" type="presParOf" srcId="{E28840A3-782A-4F53-9EB4-F40524B2EC1A}" destId="{D23993D9-2189-4576-83DB-9FCDFC9B73FD}" srcOrd="4" destOrd="0" presId="urn:microsoft.com/office/officeart/2005/8/layout/list1"/>
    <dgm:cxn modelId="{E6E9E066-2366-4C36-BA3B-D870580CB81E}" type="presParOf" srcId="{D23993D9-2189-4576-83DB-9FCDFC9B73FD}" destId="{61BFCC9C-32B4-41EB-910C-0A52B7CCCEF8}" srcOrd="0" destOrd="0" presId="urn:microsoft.com/office/officeart/2005/8/layout/list1"/>
    <dgm:cxn modelId="{B1930E35-DD1B-4C85-AC76-AA7C3146E0FE}" type="presParOf" srcId="{D23993D9-2189-4576-83DB-9FCDFC9B73FD}" destId="{83623C51-6C96-4FF1-B49A-94734BDE6D7B}" srcOrd="1" destOrd="0" presId="urn:microsoft.com/office/officeart/2005/8/layout/list1"/>
    <dgm:cxn modelId="{FD7495F7-0B8C-4386-8DFC-44B997BF114E}" type="presParOf" srcId="{E28840A3-782A-4F53-9EB4-F40524B2EC1A}" destId="{C474EF47-0ACF-458F-826D-6B24B3B0CF06}" srcOrd="5" destOrd="0" presId="urn:microsoft.com/office/officeart/2005/8/layout/list1"/>
    <dgm:cxn modelId="{1F034C09-E196-4A0E-BC44-69A2D86B21AC}" type="presParOf" srcId="{E28840A3-782A-4F53-9EB4-F40524B2EC1A}" destId="{BE8E1E14-F599-4707-A0C3-EC753EA34F1A}" srcOrd="6" destOrd="0" presId="urn:microsoft.com/office/officeart/2005/8/layout/list1"/>
    <dgm:cxn modelId="{757ABDC0-F800-4C8C-90F6-61343A0C041B}" type="presParOf" srcId="{E28840A3-782A-4F53-9EB4-F40524B2EC1A}" destId="{FFB3FB2F-90CA-4DD0-92B3-B359094F40A6}" srcOrd="7" destOrd="0" presId="urn:microsoft.com/office/officeart/2005/8/layout/list1"/>
    <dgm:cxn modelId="{07782664-824A-4EED-A915-A5B29DB0D3D8}" type="presParOf" srcId="{E28840A3-782A-4F53-9EB4-F40524B2EC1A}" destId="{C2499D41-964E-4B93-AC3E-779B20DFFFD7}" srcOrd="8" destOrd="0" presId="urn:microsoft.com/office/officeart/2005/8/layout/list1"/>
    <dgm:cxn modelId="{3C720961-EB7A-42FF-BDD4-F47414CA2705}" type="presParOf" srcId="{C2499D41-964E-4B93-AC3E-779B20DFFFD7}" destId="{DA3D6848-C057-41FA-A0B4-136F03AE4A5F}" srcOrd="0" destOrd="0" presId="urn:microsoft.com/office/officeart/2005/8/layout/list1"/>
    <dgm:cxn modelId="{BBB01BD6-2074-4D49-87F9-B99A3EB79FC9}" type="presParOf" srcId="{C2499D41-964E-4B93-AC3E-779B20DFFFD7}" destId="{A79894CA-9E0A-47B4-8057-17AA777B8F31}" srcOrd="1" destOrd="0" presId="urn:microsoft.com/office/officeart/2005/8/layout/list1"/>
    <dgm:cxn modelId="{5B2C00D3-947B-4193-B3CF-A26C196464B6}" type="presParOf" srcId="{E28840A3-782A-4F53-9EB4-F40524B2EC1A}" destId="{565BF48A-EC61-435D-B633-DBC3A8FABD6B}" srcOrd="9" destOrd="0" presId="urn:microsoft.com/office/officeart/2005/8/layout/list1"/>
    <dgm:cxn modelId="{E9F97A9D-112E-401C-8F59-1C45813CF7C2}" type="presParOf" srcId="{E28840A3-782A-4F53-9EB4-F40524B2EC1A}" destId="{F58E257F-86A7-4819-88F9-65F4A0E1226F}" srcOrd="10" destOrd="0" presId="urn:microsoft.com/office/officeart/2005/8/layout/list1"/>
    <dgm:cxn modelId="{36D302E0-3691-49CB-82D1-43412C723DD3}" type="presParOf" srcId="{E28840A3-782A-4F53-9EB4-F40524B2EC1A}" destId="{EEE74581-B6FB-4DE8-A53D-46477BFD3391}" srcOrd="11" destOrd="0" presId="urn:microsoft.com/office/officeart/2005/8/layout/list1"/>
    <dgm:cxn modelId="{0CAD2503-DF34-4C19-ACE5-529C5E62BD31}" type="presParOf" srcId="{E28840A3-782A-4F53-9EB4-F40524B2EC1A}" destId="{319CB6FF-68EC-4182-B0F9-F5F3B2F219B0}" srcOrd="12" destOrd="0" presId="urn:microsoft.com/office/officeart/2005/8/layout/list1"/>
    <dgm:cxn modelId="{CD46D4D0-B1E8-40F2-98D5-EB2F94F28228}" type="presParOf" srcId="{319CB6FF-68EC-4182-B0F9-F5F3B2F219B0}" destId="{8E398D86-4C91-47B6-B1FE-41ACC31392DB}" srcOrd="0" destOrd="0" presId="urn:microsoft.com/office/officeart/2005/8/layout/list1"/>
    <dgm:cxn modelId="{EE859D0D-A5F6-4537-9F9B-2E0B2F64CEF4}" type="presParOf" srcId="{319CB6FF-68EC-4182-B0F9-F5F3B2F219B0}" destId="{CCE88698-B93E-474B-8594-863E6F31457D}" srcOrd="1" destOrd="0" presId="urn:microsoft.com/office/officeart/2005/8/layout/list1"/>
    <dgm:cxn modelId="{4030AF48-E7E7-44A2-9625-FBB1E84FD8F9}" type="presParOf" srcId="{E28840A3-782A-4F53-9EB4-F40524B2EC1A}" destId="{E8365F27-BB4E-458A-988C-F2DA67687517}" srcOrd="13" destOrd="0" presId="urn:microsoft.com/office/officeart/2005/8/layout/list1"/>
    <dgm:cxn modelId="{230A3D80-D9FC-4635-95F9-875FD6F90F96}" type="presParOf" srcId="{E28840A3-782A-4F53-9EB4-F40524B2EC1A}" destId="{AD239E4C-1520-432A-97DF-168A19E84A5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799EA-82CF-4291-9AEA-4B479B5303B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871D8E6-B102-440F-BA67-023E7D8C9937}">
      <dgm:prSet phldrT="[Text]" custT="1"/>
      <dgm:spPr/>
      <dgm:t>
        <a:bodyPr/>
        <a:lstStyle/>
        <a:p>
          <a:r>
            <a:rPr lang="en-US" sz="1800" b="1" dirty="0" smtClean="0">
              <a:latin typeface="Arial" panose="020B0604020202020204" pitchFamily="34" charset="0"/>
              <a:cs typeface="Arial" panose="020B0604020202020204" pitchFamily="34" charset="0"/>
            </a:rPr>
            <a:t>Financial Reasons</a:t>
          </a:r>
          <a:endParaRPr lang="en-US" sz="1800" b="1" dirty="0">
            <a:latin typeface="Arial" panose="020B0604020202020204" pitchFamily="34" charset="0"/>
            <a:cs typeface="Arial" panose="020B0604020202020204" pitchFamily="34" charset="0"/>
          </a:endParaRPr>
        </a:p>
      </dgm:t>
    </dgm:pt>
    <dgm:pt modelId="{19C788FB-E1DE-41DB-8C91-3D6BBDFDE690}" type="parTrans" cxnId="{C2A5C24D-B270-4D7F-874B-2CA3362C2A76}">
      <dgm:prSet/>
      <dgm:spPr/>
      <dgm:t>
        <a:bodyPr/>
        <a:lstStyle/>
        <a:p>
          <a:endParaRPr lang="en-US"/>
        </a:p>
      </dgm:t>
    </dgm:pt>
    <dgm:pt modelId="{713CA7B1-5B98-4D92-90ED-66BB1FDCFE30}" type="sibTrans" cxnId="{C2A5C24D-B270-4D7F-874B-2CA3362C2A76}">
      <dgm:prSet/>
      <dgm:spPr/>
      <dgm:t>
        <a:bodyPr/>
        <a:lstStyle/>
        <a:p>
          <a:endParaRPr lang="en-US"/>
        </a:p>
      </dgm:t>
    </dgm:pt>
    <dgm:pt modelId="{F8A11210-A394-4BC0-93DB-D59CB2620ABC}">
      <dgm:prSet phldrT="[Text]" custT="1"/>
      <dgm:spPr/>
      <dgm:t>
        <a:bodyPr/>
        <a:lstStyle/>
        <a:p>
          <a:r>
            <a:rPr lang="en-US" sz="1800" b="1" dirty="0" smtClean="0">
              <a:latin typeface="Arial" panose="020B0604020202020204" pitchFamily="34" charset="0"/>
              <a:cs typeface="Arial" panose="020B0604020202020204" pitchFamily="34" charset="0"/>
            </a:rPr>
            <a:t>Better Career Opportunities</a:t>
          </a:r>
          <a:endParaRPr lang="en-US" sz="1800" b="1" dirty="0">
            <a:latin typeface="Arial" panose="020B0604020202020204" pitchFamily="34" charset="0"/>
            <a:cs typeface="Arial" panose="020B0604020202020204" pitchFamily="34" charset="0"/>
          </a:endParaRPr>
        </a:p>
      </dgm:t>
    </dgm:pt>
    <dgm:pt modelId="{CF217BCF-8896-4DD5-8769-02E5BA95AB01}" type="parTrans" cxnId="{8433DCBB-882B-4B4E-85F3-53FB31611E54}">
      <dgm:prSet/>
      <dgm:spPr/>
      <dgm:t>
        <a:bodyPr/>
        <a:lstStyle/>
        <a:p>
          <a:endParaRPr lang="en-US"/>
        </a:p>
      </dgm:t>
    </dgm:pt>
    <dgm:pt modelId="{A72D61F7-75D2-4275-A6AE-15D208487486}" type="sibTrans" cxnId="{8433DCBB-882B-4B4E-85F3-53FB31611E54}">
      <dgm:prSet/>
      <dgm:spPr/>
      <dgm:t>
        <a:bodyPr/>
        <a:lstStyle/>
        <a:p>
          <a:endParaRPr lang="en-US"/>
        </a:p>
      </dgm:t>
    </dgm:pt>
    <dgm:pt modelId="{DEAB0BE4-F20C-4326-8DA2-8470747F782E}">
      <dgm:prSet phldrT="[Text]" custT="1"/>
      <dgm:spPr/>
      <dgm:t>
        <a:bodyPr/>
        <a:lstStyle/>
        <a:p>
          <a:r>
            <a:rPr lang="en-US" sz="1800" b="1" dirty="0" smtClean="0">
              <a:latin typeface="Arial" panose="020B0604020202020204" pitchFamily="34" charset="0"/>
              <a:cs typeface="Arial" panose="020B0604020202020204" pitchFamily="34" charset="0"/>
            </a:rPr>
            <a:t>Family/ Personal Reasons</a:t>
          </a:r>
          <a:endParaRPr lang="en-US" sz="1800" b="1" dirty="0">
            <a:latin typeface="Arial" panose="020B0604020202020204" pitchFamily="34" charset="0"/>
            <a:cs typeface="Arial" panose="020B0604020202020204" pitchFamily="34" charset="0"/>
          </a:endParaRPr>
        </a:p>
      </dgm:t>
    </dgm:pt>
    <dgm:pt modelId="{D87CA4EB-DC27-4169-BD98-D2813662F2B1}" type="parTrans" cxnId="{A9D9266E-6029-49E2-97BC-BD5357C35278}">
      <dgm:prSet/>
      <dgm:spPr/>
      <dgm:t>
        <a:bodyPr/>
        <a:lstStyle/>
        <a:p>
          <a:endParaRPr lang="en-US"/>
        </a:p>
      </dgm:t>
    </dgm:pt>
    <dgm:pt modelId="{7BB1CC35-6F8B-49EF-BAEA-7B1D55CB373F}" type="sibTrans" cxnId="{A9D9266E-6029-49E2-97BC-BD5357C35278}">
      <dgm:prSet/>
      <dgm:spPr/>
      <dgm:t>
        <a:bodyPr/>
        <a:lstStyle/>
        <a:p>
          <a:endParaRPr lang="en-US"/>
        </a:p>
      </dgm:t>
    </dgm:pt>
    <dgm:pt modelId="{80B25667-169C-4AE5-B76A-89FBB8F8A1B3}">
      <dgm:prSet phldrT="[Text]" custT="1"/>
      <dgm:spPr/>
      <dgm:t>
        <a:bodyPr/>
        <a:lstStyle/>
        <a:p>
          <a:r>
            <a:rPr lang="en-US" sz="1800" dirty="0" smtClean="0">
              <a:latin typeface="Arial" panose="020B0604020202020204" pitchFamily="34" charset="0"/>
              <a:cs typeface="Arial" panose="020B0604020202020204" pitchFamily="34" charset="0"/>
            </a:rPr>
            <a:t>18% identified financial reasons, including wanting or needing a better salary and benefits</a:t>
          </a:r>
          <a:endParaRPr lang="en-US" sz="1800" dirty="0">
            <a:latin typeface="Arial" panose="020B0604020202020204" pitchFamily="34" charset="0"/>
            <a:cs typeface="Arial" panose="020B0604020202020204" pitchFamily="34" charset="0"/>
          </a:endParaRPr>
        </a:p>
      </dgm:t>
    </dgm:pt>
    <dgm:pt modelId="{BAF282FD-C4D8-4464-AF39-7696B786EB19}" type="parTrans" cxnId="{6FF6050D-9D3A-4DB4-A165-1CDA7C7C6CFC}">
      <dgm:prSet/>
      <dgm:spPr/>
      <dgm:t>
        <a:bodyPr/>
        <a:lstStyle/>
        <a:p>
          <a:endParaRPr lang="en-US"/>
        </a:p>
      </dgm:t>
    </dgm:pt>
    <dgm:pt modelId="{B2DA2064-5CC9-4CD0-A37A-D4BFC5EB0654}" type="sibTrans" cxnId="{6FF6050D-9D3A-4DB4-A165-1CDA7C7C6CFC}">
      <dgm:prSet/>
      <dgm:spPr/>
      <dgm:t>
        <a:bodyPr/>
        <a:lstStyle/>
        <a:p>
          <a:endParaRPr lang="en-US"/>
        </a:p>
      </dgm:t>
    </dgm:pt>
    <dgm:pt modelId="{9BF0B146-2942-4B26-B9B4-D6F930CB5E72}">
      <dgm:prSet phldrT="[Text]" custT="1"/>
      <dgm:spPr/>
      <dgm:t>
        <a:bodyPr/>
        <a:lstStyle/>
        <a:p>
          <a:r>
            <a:rPr lang="en-US" sz="1800" dirty="0" smtClean="0">
              <a:latin typeface="Arial" panose="020B0604020202020204" pitchFamily="34" charset="0"/>
              <a:cs typeface="Arial" panose="020B0604020202020204" pitchFamily="34" charset="0"/>
            </a:rPr>
            <a:t>28% left to pursue another career</a:t>
          </a:r>
          <a:endParaRPr lang="en-US" sz="1800" dirty="0">
            <a:latin typeface="Arial" panose="020B0604020202020204" pitchFamily="34" charset="0"/>
            <a:cs typeface="Arial" panose="020B0604020202020204" pitchFamily="34" charset="0"/>
          </a:endParaRPr>
        </a:p>
      </dgm:t>
    </dgm:pt>
    <dgm:pt modelId="{59895A4F-7335-44E1-9EC2-2358C25782B0}" type="parTrans" cxnId="{05B423AC-730C-48F1-B69B-64D83767ED43}">
      <dgm:prSet/>
      <dgm:spPr/>
      <dgm:t>
        <a:bodyPr/>
        <a:lstStyle/>
        <a:p>
          <a:endParaRPr lang="en-US"/>
        </a:p>
      </dgm:t>
    </dgm:pt>
    <dgm:pt modelId="{5EF10416-72D1-45D9-BF18-BF56B87F8B32}" type="sibTrans" cxnId="{05B423AC-730C-48F1-B69B-64D83767ED43}">
      <dgm:prSet/>
      <dgm:spPr/>
      <dgm:t>
        <a:bodyPr/>
        <a:lstStyle/>
        <a:p>
          <a:endParaRPr lang="en-US"/>
        </a:p>
      </dgm:t>
    </dgm:pt>
    <dgm:pt modelId="{6DFCE777-C586-49E7-86D1-C43D40F8EF90}">
      <dgm:prSet phldrT="[Text]" custT="1"/>
      <dgm:spPr/>
      <dgm:t>
        <a:bodyPr/>
        <a:lstStyle/>
        <a:p>
          <a:r>
            <a:rPr lang="en-US" sz="1800" dirty="0" smtClean="0">
              <a:latin typeface="Arial" panose="020B0604020202020204" pitchFamily="34" charset="0"/>
              <a:cs typeface="Arial" panose="020B0604020202020204" pitchFamily="34" charset="0"/>
            </a:rPr>
            <a:t>37% cited personal life reasons for leaving, including pregnancy, child care, and caring for family</a:t>
          </a:r>
          <a:endParaRPr lang="en-US" sz="1800" dirty="0">
            <a:latin typeface="Arial" panose="020B0604020202020204" pitchFamily="34" charset="0"/>
            <a:cs typeface="Arial" panose="020B0604020202020204" pitchFamily="34" charset="0"/>
          </a:endParaRPr>
        </a:p>
      </dgm:t>
    </dgm:pt>
    <dgm:pt modelId="{41686BD2-1C2F-489D-96D3-9FC20065694D}" type="parTrans" cxnId="{B6AF0708-4968-4180-B9B2-6885A17FF7D1}">
      <dgm:prSet/>
      <dgm:spPr/>
      <dgm:t>
        <a:bodyPr/>
        <a:lstStyle/>
        <a:p>
          <a:endParaRPr lang="en-US"/>
        </a:p>
      </dgm:t>
    </dgm:pt>
    <dgm:pt modelId="{B4E70768-9A8E-4052-BCC4-4040BEB08C7C}" type="sibTrans" cxnId="{B6AF0708-4968-4180-B9B2-6885A17FF7D1}">
      <dgm:prSet/>
      <dgm:spPr/>
      <dgm:t>
        <a:bodyPr/>
        <a:lstStyle/>
        <a:p>
          <a:endParaRPr lang="en-US"/>
        </a:p>
      </dgm:t>
    </dgm:pt>
    <dgm:pt modelId="{51C587AE-24C5-4C42-AC88-4474979D788D}">
      <dgm:prSet phldrT="[Text]" custT="1"/>
      <dgm:spPr/>
      <dgm:t>
        <a:bodyPr/>
        <a:lstStyle/>
        <a:p>
          <a:r>
            <a:rPr lang="en-US" sz="1800" dirty="0" smtClean="0">
              <a:latin typeface="Arial" panose="020B0604020202020204" pitchFamily="34" charset="0"/>
              <a:cs typeface="Arial" panose="020B0604020202020204" pitchFamily="34" charset="0"/>
            </a:rPr>
            <a:t>7% were concerned about job security</a:t>
          </a:r>
          <a:endParaRPr lang="en-US" sz="1800" dirty="0">
            <a:latin typeface="Arial" panose="020B0604020202020204" pitchFamily="34" charset="0"/>
            <a:cs typeface="Arial" panose="020B0604020202020204" pitchFamily="34" charset="0"/>
          </a:endParaRPr>
        </a:p>
      </dgm:t>
    </dgm:pt>
    <dgm:pt modelId="{C36A4953-76B2-48FB-A2F1-523E0FDB5CF5}" type="parTrans" cxnId="{1B1AE655-A178-43E8-928A-E0F6FD66A9A9}">
      <dgm:prSet/>
      <dgm:spPr/>
      <dgm:t>
        <a:bodyPr/>
        <a:lstStyle/>
        <a:p>
          <a:endParaRPr lang="en-US"/>
        </a:p>
      </dgm:t>
    </dgm:pt>
    <dgm:pt modelId="{662BD421-0F43-4CC8-BB8B-6A2A5F28DEE4}" type="sibTrans" cxnId="{1B1AE655-A178-43E8-928A-E0F6FD66A9A9}">
      <dgm:prSet/>
      <dgm:spPr/>
      <dgm:t>
        <a:bodyPr/>
        <a:lstStyle/>
        <a:p>
          <a:endParaRPr lang="en-US"/>
        </a:p>
      </dgm:t>
    </dgm:pt>
    <dgm:pt modelId="{679BC175-5FE0-4D00-8B1D-3065E1A0FFC4}">
      <dgm:prSet phldrT="[Text]" custT="1"/>
      <dgm:spPr/>
      <dgm:t>
        <a:bodyPr/>
        <a:lstStyle/>
        <a:p>
          <a:r>
            <a:rPr lang="en-US" sz="1800" dirty="0" smtClean="0">
              <a:latin typeface="Arial" panose="020B0604020202020204" pitchFamily="34" charset="0"/>
              <a:cs typeface="Arial" panose="020B0604020202020204" pitchFamily="34" charset="0"/>
            </a:rPr>
            <a:t>13% left to take courses to improve career opportunities in education </a:t>
          </a:r>
          <a:endParaRPr lang="en-US" sz="1800" dirty="0">
            <a:latin typeface="Arial" panose="020B0604020202020204" pitchFamily="34" charset="0"/>
            <a:cs typeface="Arial" panose="020B0604020202020204" pitchFamily="34" charset="0"/>
          </a:endParaRPr>
        </a:p>
      </dgm:t>
    </dgm:pt>
    <dgm:pt modelId="{B30A42F2-9C7E-4BF7-9BA9-1BD941996A90}" type="parTrans" cxnId="{5A8F1359-05D1-4D2C-BD02-D90E158EFCA2}">
      <dgm:prSet/>
      <dgm:spPr/>
      <dgm:t>
        <a:bodyPr/>
        <a:lstStyle/>
        <a:p>
          <a:endParaRPr lang="en-US"/>
        </a:p>
      </dgm:t>
    </dgm:pt>
    <dgm:pt modelId="{5A6D0295-94B9-4964-967D-1F1941F890F1}" type="sibTrans" cxnId="{5A8F1359-05D1-4D2C-BD02-D90E158EFCA2}">
      <dgm:prSet/>
      <dgm:spPr/>
      <dgm:t>
        <a:bodyPr/>
        <a:lstStyle/>
        <a:p>
          <a:endParaRPr lang="en-US"/>
        </a:p>
      </dgm:t>
    </dgm:pt>
    <dgm:pt modelId="{B5724052-FEAB-43EF-8470-B1059986ABE8}">
      <dgm:prSet phldrT="[Text]" custT="1"/>
      <dgm:spPr/>
      <dgm:t>
        <a:bodyPr/>
        <a:lstStyle/>
        <a:p>
          <a:r>
            <a:rPr lang="en-US" sz="1800" dirty="0" smtClean="0">
              <a:latin typeface="Arial" panose="020B0604020202020204" pitchFamily="34" charset="0"/>
              <a:cs typeface="Arial" panose="020B0604020202020204" pitchFamily="34" charset="0"/>
            </a:rPr>
            <a:t>11% wanted a job more conveniently located</a:t>
          </a:r>
          <a:endParaRPr lang="en-US" sz="1800" dirty="0">
            <a:latin typeface="Arial" panose="020B0604020202020204" pitchFamily="34" charset="0"/>
            <a:cs typeface="Arial" panose="020B0604020202020204" pitchFamily="34" charset="0"/>
          </a:endParaRPr>
        </a:p>
      </dgm:t>
    </dgm:pt>
    <dgm:pt modelId="{6EA0A9D4-4742-466A-BCA5-A03A50E2CAC4}" type="parTrans" cxnId="{D144AA7F-4C3E-49F1-AC86-3A0F23FEA187}">
      <dgm:prSet/>
      <dgm:spPr/>
      <dgm:t>
        <a:bodyPr/>
        <a:lstStyle/>
        <a:p>
          <a:endParaRPr lang="en-US"/>
        </a:p>
      </dgm:t>
    </dgm:pt>
    <dgm:pt modelId="{E8F2E88C-F0A6-4188-A718-ACED783EB277}" type="sibTrans" cxnId="{D144AA7F-4C3E-49F1-AC86-3A0F23FEA187}">
      <dgm:prSet/>
      <dgm:spPr/>
      <dgm:t>
        <a:bodyPr/>
        <a:lstStyle/>
        <a:p>
          <a:endParaRPr lang="en-US"/>
        </a:p>
      </dgm:t>
    </dgm:pt>
    <dgm:pt modelId="{D4F8CF8C-6128-4237-8950-4E2A650C1227}" type="pres">
      <dgm:prSet presAssocID="{FF0799EA-82CF-4291-9AEA-4B479B5303BD}" presName="vert0" presStyleCnt="0">
        <dgm:presLayoutVars>
          <dgm:dir/>
          <dgm:animOne val="branch"/>
          <dgm:animLvl val="lvl"/>
        </dgm:presLayoutVars>
      </dgm:prSet>
      <dgm:spPr/>
      <dgm:t>
        <a:bodyPr/>
        <a:lstStyle/>
        <a:p>
          <a:endParaRPr lang="en-US"/>
        </a:p>
      </dgm:t>
    </dgm:pt>
    <dgm:pt modelId="{5A44C50C-3AFC-4F3B-BD68-13E7194AEA7B}" type="pres">
      <dgm:prSet presAssocID="{1871D8E6-B102-440F-BA67-023E7D8C9937}" presName="thickLine" presStyleLbl="alignNode1" presStyleIdx="0" presStyleCnt="3"/>
      <dgm:spPr/>
    </dgm:pt>
    <dgm:pt modelId="{107CA3FE-D6FC-4DDC-962C-BE320806B65A}" type="pres">
      <dgm:prSet presAssocID="{1871D8E6-B102-440F-BA67-023E7D8C9937}" presName="horz1" presStyleCnt="0"/>
      <dgm:spPr/>
    </dgm:pt>
    <dgm:pt modelId="{BB79DAFE-D8CE-4477-889D-76D2C1DE713F}" type="pres">
      <dgm:prSet presAssocID="{1871D8E6-B102-440F-BA67-023E7D8C9937}" presName="tx1" presStyleLbl="revTx" presStyleIdx="0" presStyleCnt="9"/>
      <dgm:spPr/>
      <dgm:t>
        <a:bodyPr/>
        <a:lstStyle/>
        <a:p>
          <a:endParaRPr lang="en-US"/>
        </a:p>
      </dgm:t>
    </dgm:pt>
    <dgm:pt modelId="{C28AB042-8058-4EE2-BBF7-9DEF9ECCF4C2}" type="pres">
      <dgm:prSet presAssocID="{1871D8E6-B102-440F-BA67-023E7D8C9937}" presName="vert1" presStyleCnt="0"/>
      <dgm:spPr/>
    </dgm:pt>
    <dgm:pt modelId="{43191DC8-38F0-4E2E-8B0A-56D0493E9B7E}" type="pres">
      <dgm:prSet presAssocID="{80B25667-169C-4AE5-B76A-89FBB8F8A1B3}" presName="vertSpace2a" presStyleCnt="0"/>
      <dgm:spPr/>
    </dgm:pt>
    <dgm:pt modelId="{A0DE9D64-E128-4861-AE22-442ADDC50182}" type="pres">
      <dgm:prSet presAssocID="{80B25667-169C-4AE5-B76A-89FBB8F8A1B3}" presName="horz2" presStyleCnt="0"/>
      <dgm:spPr/>
    </dgm:pt>
    <dgm:pt modelId="{AAF5F0AE-C0CE-4626-ACC4-74C7FE89727B}" type="pres">
      <dgm:prSet presAssocID="{80B25667-169C-4AE5-B76A-89FBB8F8A1B3}" presName="horzSpace2" presStyleCnt="0"/>
      <dgm:spPr/>
    </dgm:pt>
    <dgm:pt modelId="{45772A79-47F3-4CD7-8F44-25C439F77C14}" type="pres">
      <dgm:prSet presAssocID="{80B25667-169C-4AE5-B76A-89FBB8F8A1B3}" presName="tx2" presStyleLbl="revTx" presStyleIdx="1" presStyleCnt="9"/>
      <dgm:spPr/>
      <dgm:t>
        <a:bodyPr/>
        <a:lstStyle/>
        <a:p>
          <a:endParaRPr lang="en-US"/>
        </a:p>
      </dgm:t>
    </dgm:pt>
    <dgm:pt modelId="{4CB6D8D4-6EA1-4EE6-B627-44D047D50B4B}" type="pres">
      <dgm:prSet presAssocID="{80B25667-169C-4AE5-B76A-89FBB8F8A1B3}" presName="vert2" presStyleCnt="0"/>
      <dgm:spPr/>
    </dgm:pt>
    <dgm:pt modelId="{FD76724D-9E74-4E95-B70E-5894FD2F62DA}" type="pres">
      <dgm:prSet presAssocID="{80B25667-169C-4AE5-B76A-89FBB8F8A1B3}" presName="thinLine2b" presStyleLbl="callout" presStyleIdx="0" presStyleCnt="6"/>
      <dgm:spPr/>
    </dgm:pt>
    <dgm:pt modelId="{2A21247E-EC91-4F72-B0E1-FFFEADCB693C}" type="pres">
      <dgm:prSet presAssocID="{80B25667-169C-4AE5-B76A-89FBB8F8A1B3}" presName="vertSpace2b" presStyleCnt="0"/>
      <dgm:spPr/>
    </dgm:pt>
    <dgm:pt modelId="{AE57AA8A-2BA8-4441-BB63-CF11609785AC}" type="pres">
      <dgm:prSet presAssocID="{51C587AE-24C5-4C42-AC88-4474979D788D}" presName="horz2" presStyleCnt="0"/>
      <dgm:spPr/>
    </dgm:pt>
    <dgm:pt modelId="{4EC24C3F-04C4-4AB3-8D19-BDF9E94CB584}" type="pres">
      <dgm:prSet presAssocID="{51C587AE-24C5-4C42-AC88-4474979D788D}" presName="horzSpace2" presStyleCnt="0"/>
      <dgm:spPr/>
    </dgm:pt>
    <dgm:pt modelId="{8A00C96D-65B5-4843-A2BD-426632C6F57E}" type="pres">
      <dgm:prSet presAssocID="{51C587AE-24C5-4C42-AC88-4474979D788D}" presName="tx2" presStyleLbl="revTx" presStyleIdx="2" presStyleCnt="9"/>
      <dgm:spPr/>
      <dgm:t>
        <a:bodyPr/>
        <a:lstStyle/>
        <a:p>
          <a:endParaRPr lang="en-US"/>
        </a:p>
      </dgm:t>
    </dgm:pt>
    <dgm:pt modelId="{46D89465-3E9A-4BC6-AD21-5A5786E8D407}" type="pres">
      <dgm:prSet presAssocID="{51C587AE-24C5-4C42-AC88-4474979D788D}" presName="vert2" presStyleCnt="0"/>
      <dgm:spPr/>
    </dgm:pt>
    <dgm:pt modelId="{E367298D-F097-46DC-9136-E1AF75DBFC36}" type="pres">
      <dgm:prSet presAssocID="{51C587AE-24C5-4C42-AC88-4474979D788D}" presName="thinLine2b" presStyleLbl="callout" presStyleIdx="1" presStyleCnt="6"/>
      <dgm:spPr/>
    </dgm:pt>
    <dgm:pt modelId="{6EC21938-84D5-4E8F-95EF-9A0C1C972822}" type="pres">
      <dgm:prSet presAssocID="{51C587AE-24C5-4C42-AC88-4474979D788D}" presName="vertSpace2b" presStyleCnt="0"/>
      <dgm:spPr/>
    </dgm:pt>
    <dgm:pt modelId="{32520196-EA93-4E1B-A8BD-654779460520}" type="pres">
      <dgm:prSet presAssocID="{F8A11210-A394-4BC0-93DB-D59CB2620ABC}" presName="thickLine" presStyleLbl="alignNode1" presStyleIdx="1" presStyleCnt="3"/>
      <dgm:spPr/>
    </dgm:pt>
    <dgm:pt modelId="{B1481EA2-D1CA-458D-A90A-ECFF3313D0C3}" type="pres">
      <dgm:prSet presAssocID="{F8A11210-A394-4BC0-93DB-D59CB2620ABC}" presName="horz1" presStyleCnt="0"/>
      <dgm:spPr/>
    </dgm:pt>
    <dgm:pt modelId="{5DE9618E-95DC-4892-9E09-803F8C1E452F}" type="pres">
      <dgm:prSet presAssocID="{F8A11210-A394-4BC0-93DB-D59CB2620ABC}" presName="tx1" presStyleLbl="revTx" presStyleIdx="3" presStyleCnt="9"/>
      <dgm:spPr/>
      <dgm:t>
        <a:bodyPr/>
        <a:lstStyle/>
        <a:p>
          <a:endParaRPr lang="en-US"/>
        </a:p>
      </dgm:t>
    </dgm:pt>
    <dgm:pt modelId="{E1889C17-CE29-48E6-9D83-2FDAA6DD56A4}" type="pres">
      <dgm:prSet presAssocID="{F8A11210-A394-4BC0-93DB-D59CB2620ABC}" presName="vert1" presStyleCnt="0"/>
      <dgm:spPr/>
    </dgm:pt>
    <dgm:pt modelId="{CBB5D1AE-4D4D-4148-8528-23832189437A}" type="pres">
      <dgm:prSet presAssocID="{9BF0B146-2942-4B26-B9B4-D6F930CB5E72}" presName="vertSpace2a" presStyleCnt="0"/>
      <dgm:spPr/>
    </dgm:pt>
    <dgm:pt modelId="{034C6F32-9FEA-496C-BE92-33FDFAC7B0E8}" type="pres">
      <dgm:prSet presAssocID="{9BF0B146-2942-4B26-B9B4-D6F930CB5E72}" presName="horz2" presStyleCnt="0"/>
      <dgm:spPr/>
    </dgm:pt>
    <dgm:pt modelId="{B9DB0B02-06BF-48F1-B093-66AF53C5AC1D}" type="pres">
      <dgm:prSet presAssocID="{9BF0B146-2942-4B26-B9B4-D6F930CB5E72}" presName="horzSpace2" presStyleCnt="0"/>
      <dgm:spPr/>
    </dgm:pt>
    <dgm:pt modelId="{F850D994-7BA8-48A9-A46A-49FF709C2C51}" type="pres">
      <dgm:prSet presAssocID="{9BF0B146-2942-4B26-B9B4-D6F930CB5E72}" presName="tx2" presStyleLbl="revTx" presStyleIdx="4" presStyleCnt="9"/>
      <dgm:spPr/>
      <dgm:t>
        <a:bodyPr/>
        <a:lstStyle/>
        <a:p>
          <a:endParaRPr lang="en-US"/>
        </a:p>
      </dgm:t>
    </dgm:pt>
    <dgm:pt modelId="{BF1C4757-E4C0-47E4-9681-F34ACF318C69}" type="pres">
      <dgm:prSet presAssocID="{9BF0B146-2942-4B26-B9B4-D6F930CB5E72}" presName="vert2" presStyleCnt="0"/>
      <dgm:spPr/>
    </dgm:pt>
    <dgm:pt modelId="{BBCB6591-FB6F-4C73-BBA9-C08CBE22200A}" type="pres">
      <dgm:prSet presAssocID="{9BF0B146-2942-4B26-B9B4-D6F930CB5E72}" presName="thinLine2b" presStyleLbl="callout" presStyleIdx="2" presStyleCnt="6"/>
      <dgm:spPr/>
    </dgm:pt>
    <dgm:pt modelId="{09372DDE-1155-4BC2-A9CD-442D68B7CD5F}" type="pres">
      <dgm:prSet presAssocID="{9BF0B146-2942-4B26-B9B4-D6F930CB5E72}" presName="vertSpace2b" presStyleCnt="0"/>
      <dgm:spPr/>
    </dgm:pt>
    <dgm:pt modelId="{B3D68284-3E89-4791-A836-B8060C25801F}" type="pres">
      <dgm:prSet presAssocID="{679BC175-5FE0-4D00-8B1D-3065E1A0FFC4}" presName="horz2" presStyleCnt="0"/>
      <dgm:spPr/>
    </dgm:pt>
    <dgm:pt modelId="{5716426E-2F07-4D31-A838-2B285ECD0746}" type="pres">
      <dgm:prSet presAssocID="{679BC175-5FE0-4D00-8B1D-3065E1A0FFC4}" presName="horzSpace2" presStyleCnt="0"/>
      <dgm:spPr/>
    </dgm:pt>
    <dgm:pt modelId="{1C0E40EB-C466-460C-BE2B-50B6E208A80D}" type="pres">
      <dgm:prSet presAssocID="{679BC175-5FE0-4D00-8B1D-3065E1A0FFC4}" presName="tx2" presStyleLbl="revTx" presStyleIdx="5" presStyleCnt="9"/>
      <dgm:spPr/>
      <dgm:t>
        <a:bodyPr/>
        <a:lstStyle/>
        <a:p>
          <a:endParaRPr lang="en-US"/>
        </a:p>
      </dgm:t>
    </dgm:pt>
    <dgm:pt modelId="{F151C133-23AB-4571-9BB6-36AA424ACDEA}" type="pres">
      <dgm:prSet presAssocID="{679BC175-5FE0-4D00-8B1D-3065E1A0FFC4}" presName="vert2" presStyleCnt="0"/>
      <dgm:spPr/>
    </dgm:pt>
    <dgm:pt modelId="{3F38A1A3-DA51-4FE5-8002-275C1A0A4D47}" type="pres">
      <dgm:prSet presAssocID="{679BC175-5FE0-4D00-8B1D-3065E1A0FFC4}" presName="thinLine2b" presStyleLbl="callout" presStyleIdx="3" presStyleCnt="6"/>
      <dgm:spPr/>
    </dgm:pt>
    <dgm:pt modelId="{11B56A65-6613-4997-BC35-EA2ABB372F08}" type="pres">
      <dgm:prSet presAssocID="{679BC175-5FE0-4D00-8B1D-3065E1A0FFC4}" presName="vertSpace2b" presStyleCnt="0"/>
      <dgm:spPr/>
    </dgm:pt>
    <dgm:pt modelId="{ACBE0BC0-E8EB-4C96-B3EB-4BB754E8B868}" type="pres">
      <dgm:prSet presAssocID="{DEAB0BE4-F20C-4326-8DA2-8470747F782E}" presName="thickLine" presStyleLbl="alignNode1" presStyleIdx="2" presStyleCnt="3"/>
      <dgm:spPr/>
    </dgm:pt>
    <dgm:pt modelId="{89508C85-7240-4EC0-81B1-92D8AEB2E4E6}" type="pres">
      <dgm:prSet presAssocID="{DEAB0BE4-F20C-4326-8DA2-8470747F782E}" presName="horz1" presStyleCnt="0"/>
      <dgm:spPr/>
    </dgm:pt>
    <dgm:pt modelId="{E4274887-C2C7-4404-A24F-B48CB9B3FD59}" type="pres">
      <dgm:prSet presAssocID="{DEAB0BE4-F20C-4326-8DA2-8470747F782E}" presName="tx1" presStyleLbl="revTx" presStyleIdx="6" presStyleCnt="9"/>
      <dgm:spPr/>
      <dgm:t>
        <a:bodyPr/>
        <a:lstStyle/>
        <a:p>
          <a:endParaRPr lang="en-US"/>
        </a:p>
      </dgm:t>
    </dgm:pt>
    <dgm:pt modelId="{92048458-8665-40B5-BC17-55FA03488EB8}" type="pres">
      <dgm:prSet presAssocID="{DEAB0BE4-F20C-4326-8DA2-8470747F782E}" presName="vert1" presStyleCnt="0"/>
      <dgm:spPr/>
    </dgm:pt>
    <dgm:pt modelId="{0813AE40-4AAE-4AF2-9852-02FC1CA3121E}" type="pres">
      <dgm:prSet presAssocID="{6DFCE777-C586-49E7-86D1-C43D40F8EF90}" presName="vertSpace2a" presStyleCnt="0"/>
      <dgm:spPr/>
    </dgm:pt>
    <dgm:pt modelId="{F668A426-214C-4217-AD29-A78F1FA48958}" type="pres">
      <dgm:prSet presAssocID="{6DFCE777-C586-49E7-86D1-C43D40F8EF90}" presName="horz2" presStyleCnt="0"/>
      <dgm:spPr/>
    </dgm:pt>
    <dgm:pt modelId="{ED772A78-E9B9-40B5-BFE4-0A706403D690}" type="pres">
      <dgm:prSet presAssocID="{6DFCE777-C586-49E7-86D1-C43D40F8EF90}" presName="horzSpace2" presStyleCnt="0"/>
      <dgm:spPr/>
    </dgm:pt>
    <dgm:pt modelId="{ED4D5233-9F7E-4B23-839E-6270DA506F15}" type="pres">
      <dgm:prSet presAssocID="{6DFCE777-C586-49E7-86D1-C43D40F8EF90}" presName="tx2" presStyleLbl="revTx" presStyleIdx="7" presStyleCnt="9"/>
      <dgm:spPr/>
      <dgm:t>
        <a:bodyPr/>
        <a:lstStyle/>
        <a:p>
          <a:endParaRPr lang="en-US"/>
        </a:p>
      </dgm:t>
    </dgm:pt>
    <dgm:pt modelId="{AF35885C-7690-433D-BC22-2E9F6F5CCCBE}" type="pres">
      <dgm:prSet presAssocID="{6DFCE777-C586-49E7-86D1-C43D40F8EF90}" presName="vert2" presStyleCnt="0"/>
      <dgm:spPr/>
    </dgm:pt>
    <dgm:pt modelId="{8584922A-9DE0-44E1-B8AB-E39EEE78935A}" type="pres">
      <dgm:prSet presAssocID="{6DFCE777-C586-49E7-86D1-C43D40F8EF90}" presName="thinLine2b" presStyleLbl="callout" presStyleIdx="4" presStyleCnt="6"/>
      <dgm:spPr/>
    </dgm:pt>
    <dgm:pt modelId="{5D9655BB-92C5-48DC-98A9-2058CE1D142A}" type="pres">
      <dgm:prSet presAssocID="{6DFCE777-C586-49E7-86D1-C43D40F8EF90}" presName="vertSpace2b" presStyleCnt="0"/>
      <dgm:spPr/>
    </dgm:pt>
    <dgm:pt modelId="{68887F3C-C31C-4A87-AECF-65E38DB45BD7}" type="pres">
      <dgm:prSet presAssocID="{B5724052-FEAB-43EF-8470-B1059986ABE8}" presName="horz2" presStyleCnt="0"/>
      <dgm:spPr/>
    </dgm:pt>
    <dgm:pt modelId="{1DFA9D4A-5218-495B-8CEF-2F90CD4DDCB8}" type="pres">
      <dgm:prSet presAssocID="{B5724052-FEAB-43EF-8470-B1059986ABE8}" presName="horzSpace2" presStyleCnt="0"/>
      <dgm:spPr/>
    </dgm:pt>
    <dgm:pt modelId="{0ECB27AA-4EAE-47A4-99BF-22B1F10F61DC}" type="pres">
      <dgm:prSet presAssocID="{B5724052-FEAB-43EF-8470-B1059986ABE8}" presName="tx2" presStyleLbl="revTx" presStyleIdx="8" presStyleCnt="9"/>
      <dgm:spPr/>
      <dgm:t>
        <a:bodyPr/>
        <a:lstStyle/>
        <a:p>
          <a:endParaRPr lang="en-US"/>
        </a:p>
      </dgm:t>
    </dgm:pt>
    <dgm:pt modelId="{6F627C1D-6DC4-4211-AE4B-390EE67B53A0}" type="pres">
      <dgm:prSet presAssocID="{B5724052-FEAB-43EF-8470-B1059986ABE8}" presName="vert2" presStyleCnt="0"/>
      <dgm:spPr/>
    </dgm:pt>
    <dgm:pt modelId="{5F5B3AF0-9325-4A15-9922-0101CFE064E9}" type="pres">
      <dgm:prSet presAssocID="{B5724052-FEAB-43EF-8470-B1059986ABE8}" presName="thinLine2b" presStyleLbl="callout" presStyleIdx="5" presStyleCnt="6"/>
      <dgm:spPr/>
    </dgm:pt>
    <dgm:pt modelId="{C419649E-57F8-422C-8058-2B8E77993785}" type="pres">
      <dgm:prSet presAssocID="{B5724052-FEAB-43EF-8470-B1059986ABE8}" presName="vertSpace2b" presStyleCnt="0"/>
      <dgm:spPr/>
    </dgm:pt>
  </dgm:ptLst>
  <dgm:cxnLst>
    <dgm:cxn modelId="{55CAD7C9-1B07-45B8-8ABF-377C4C14B295}" type="presOf" srcId="{80B25667-169C-4AE5-B76A-89FBB8F8A1B3}" destId="{45772A79-47F3-4CD7-8F44-25C439F77C14}" srcOrd="0" destOrd="0" presId="urn:microsoft.com/office/officeart/2008/layout/LinedList"/>
    <dgm:cxn modelId="{C2A5C24D-B270-4D7F-874B-2CA3362C2A76}" srcId="{FF0799EA-82CF-4291-9AEA-4B479B5303BD}" destId="{1871D8E6-B102-440F-BA67-023E7D8C9937}" srcOrd="0" destOrd="0" parTransId="{19C788FB-E1DE-41DB-8C91-3D6BBDFDE690}" sibTransId="{713CA7B1-5B98-4D92-90ED-66BB1FDCFE30}"/>
    <dgm:cxn modelId="{EB2A9552-834A-42F7-9ADE-910450316B1C}" type="presOf" srcId="{1871D8E6-B102-440F-BA67-023E7D8C9937}" destId="{BB79DAFE-D8CE-4477-889D-76D2C1DE713F}" srcOrd="0" destOrd="0" presId="urn:microsoft.com/office/officeart/2008/layout/LinedList"/>
    <dgm:cxn modelId="{6FF6050D-9D3A-4DB4-A165-1CDA7C7C6CFC}" srcId="{1871D8E6-B102-440F-BA67-023E7D8C9937}" destId="{80B25667-169C-4AE5-B76A-89FBB8F8A1B3}" srcOrd="0" destOrd="0" parTransId="{BAF282FD-C4D8-4464-AF39-7696B786EB19}" sibTransId="{B2DA2064-5CC9-4CD0-A37A-D4BFC5EB0654}"/>
    <dgm:cxn modelId="{05B423AC-730C-48F1-B69B-64D83767ED43}" srcId="{F8A11210-A394-4BC0-93DB-D59CB2620ABC}" destId="{9BF0B146-2942-4B26-B9B4-D6F930CB5E72}" srcOrd="0" destOrd="0" parTransId="{59895A4F-7335-44E1-9EC2-2358C25782B0}" sibTransId="{5EF10416-72D1-45D9-BF18-BF56B87F8B32}"/>
    <dgm:cxn modelId="{5A8F1359-05D1-4D2C-BD02-D90E158EFCA2}" srcId="{F8A11210-A394-4BC0-93DB-D59CB2620ABC}" destId="{679BC175-5FE0-4D00-8B1D-3065E1A0FFC4}" srcOrd="1" destOrd="0" parTransId="{B30A42F2-9C7E-4BF7-9BA9-1BD941996A90}" sibTransId="{5A6D0295-94B9-4964-967D-1F1941F890F1}"/>
    <dgm:cxn modelId="{D144AA7F-4C3E-49F1-AC86-3A0F23FEA187}" srcId="{DEAB0BE4-F20C-4326-8DA2-8470747F782E}" destId="{B5724052-FEAB-43EF-8470-B1059986ABE8}" srcOrd="1" destOrd="0" parTransId="{6EA0A9D4-4742-466A-BCA5-A03A50E2CAC4}" sibTransId="{E8F2E88C-F0A6-4188-A718-ACED783EB277}"/>
    <dgm:cxn modelId="{B6AF0708-4968-4180-B9B2-6885A17FF7D1}" srcId="{DEAB0BE4-F20C-4326-8DA2-8470747F782E}" destId="{6DFCE777-C586-49E7-86D1-C43D40F8EF90}" srcOrd="0" destOrd="0" parTransId="{41686BD2-1C2F-489D-96D3-9FC20065694D}" sibTransId="{B4E70768-9A8E-4052-BCC4-4040BEB08C7C}"/>
    <dgm:cxn modelId="{731B9A4E-5BCF-4491-8D90-3C490B91983A}" type="presOf" srcId="{9BF0B146-2942-4B26-B9B4-D6F930CB5E72}" destId="{F850D994-7BA8-48A9-A46A-49FF709C2C51}" srcOrd="0" destOrd="0" presId="urn:microsoft.com/office/officeart/2008/layout/LinedList"/>
    <dgm:cxn modelId="{BDDAB8F6-A310-4554-8A22-6EA308DEB511}" type="presOf" srcId="{DEAB0BE4-F20C-4326-8DA2-8470747F782E}" destId="{E4274887-C2C7-4404-A24F-B48CB9B3FD59}" srcOrd="0" destOrd="0" presId="urn:microsoft.com/office/officeart/2008/layout/LinedList"/>
    <dgm:cxn modelId="{8004A617-2262-48FF-AF55-BF845F66EB55}" type="presOf" srcId="{679BC175-5FE0-4D00-8B1D-3065E1A0FFC4}" destId="{1C0E40EB-C466-460C-BE2B-50B6E208A80D}" srcOrd="0" destOrd="0" presId="urn:microsoft.com/office/officeart/2008/layout/LinedList"/>
    <dgm:cxn modelId="{1B1AE655-A178-43E8-928A-E0F6FD66A9A9}" srcId="{1871D8E6-B102-440F-BA67-023E7D8C9937}" destId="{51C587AE-24C5-4C42-AC88-4474979D788D}" srcOrd="1" destOrd="0" parTransId="{C36A4953-76B2-48FB-A2F1-523E0FDB5CF5}" sibTransId="{662BD421-0F43-4CC8-BB8B-6A2A5F28DEE4}"/>
    <dgm:cxn modelId="{6D6D101B-6AAD-41F3-8E0A-34C0EF758A4B}" type="presOf" srcId="{6DFCE777-C586-49E7-86D1-C43D40F8EF90}" destId="{ED4D5233-9F7E-4B23-839E-6270DA506F15}" srcOrd="0" destOrd="0" presId="urn:microsoft.com/office/officeart/2008/layout/LinedList"/>
    <dgm:cxn modelId="{EFE5D22F-0DD3-42AE-B165-D7DA16BE626C}" type="presOf" srcId="{B5724052-FEAB-43EF-8470-B1059986ABE8}" destId="{0ECB27AA-4EAE-47A4-99BF-22B1F10F61DC}" srcOrd="0" destOrd="0" presId="urn:microsoft.com/office/officeart/2008/layout/LinedList"/>
    <dgm:cxn modelId="{A9D9266E-6029-49E2-97BC-BD5357C35278}" srcId="{FF0799EA-82CF-4291-9AEA-4B479B5303BD}" destId="{DEAB0BE4-F20C-4326-8DA2-8470747F782E}" srcOrd="2" destOrd="0" parTransId="{D87CA4EB-DC27-4169-BD98-D2813662F2B1}" sibTransId="{7BB1CC35-6F8B-49EF-BAEA-7B1D55CB373F}"/>
    <dgm:cxn modelId="{D2EAB7FB-9EE7-4E52-BBB2-CD8234CE30AE}" type="presOf" srcId="{F8A11210-A394-4BC0-93DB-D59CB2620ABC}" destId="{5DE9618E-95DC-4892-9E09-803F8C1E452F}" srcOrd="0" destOrd="0" presId="urn:microsoft.com/office/officeart/2008/layout/LinedList"/>
    <dgm:cxn modelId="{82817A5C-87CB-44F1-BC86-72976C5DBE59}" type="presOf" srcId="{FF0799EA-82CF-4291-9AEA-4B479B5303BD}" destId="{D4F8CF8C-6128-4237-8950-4E2A650C1227}" srcOrd="0" destOrd="0" presId="urn:microsoft.com/office/officeart/2008/layout/LinedList"/>
    <dgm:cxn modelId="{3548B5CD-59EE-4559-9C34-90D1C5DEF4C2}" type="presOf" srcId="{51C587AE-24C5-4C42-AC88-4474979D788D}" destId="{8A00C96D-65B5-4843-A2BD-426632C6F57E}" srcOrd="0" destOrd="0" presId="urn:microsoft.com/office/officeart/2008/layout/LinedList"/>
    <dgm:cxn modelId="{8433DCBB-882B-4B4E-85F3-53FB31611E54}" srcId="{FF0799EA-82CF-4291-9AEA-4B479B5303BD}" destId="{F8A11210-A394-4BC0-93DB-D59CB2620ABC}" srcOrd="1" destOrd="0" parTransId="{CF217BCF-8896-4DD5-8769-02E5BA95AB01}" sibTransId="{A72D61F7-75D2-4275-A6AE-15D208487486}"/>
    <dgm:cxn modelId="{669013B4-218A-45EC-A3F6-77E67E3E0638}" type="presParOf" srcId="{D4F8CF8C-6128-4237-8950-4E2A650C1227}" destId="{5A44C50C-3AFC-4F3B-BD68-13E7194AEA7B}" srcOrd="0" destOrd="0" presId="urn:microsoft.com/office/officeart/2008/layout/LinedList"/>
    <dgm:cxn modelId="{95C93347-5FF4-46CB-90F6-C909A0D7B191}" type="presParOf" srcId="{D4F8CF8C-6128-4237-8950-4E2A650C1227}" destId="{107CA3FE-D6FC-4DDC-962C-BE320806B65A}" srcOrd="1" destOrd="0" presId="urn:microsoft.com/office/officeart/2008/layout/LinedList"/>
    <dgm:cxn modelId="{B826DB14-DFA3-4307-AFCB-108B3C75CB82}" type="presParOf" srcId="{107CA3FE-D6FC-4DDC-962C-BE320806B65A}" destId="{BB79DAFE-D8CE-4477-889D-76D2C1DE713F}" srcOrd="0" destOrd="0" presId="urn:microsoft.com/office/officeart/2008/layout/LinedList"/>
    <dgm:cxn modelId="{EA4470D2-81C5-41C9-A4D3-CA3A0BA14626}" type="presParOf" srcId="{107CA3FE-D6FC-4DDC-962C-BE320806B65A}" destId="{C28AB042-8058-4EE2-BBF7-9DEF9ECCF4C2}" srcOrd="1" destOrd="0" presId="urn:microsoft.com/office/officeart/2008/layout/LinedList"/>
    <dgm:cxn modelId="{BA365829-2790-4068-8EFC-E393DE3A58DC}" type="presParOf" srcId="{C28AB042-8058-4EE2-BBF7-9DEF9ECCF4C2}" destId="{43191DC8-38F0-4E2E-8B0A-56D0493E9B7E}" srcOrd="0" destOrd="0" presId="urn:microsoft.com/office/officeart/2008/layout/LinedList"/>
    <dgm:cxn modelId="{E855A939-A40C-4031-8ACD-1B7F1F8AB62B}" type="presParOf" srcId="{C28AB042-8058-4EE2-BBF7-9DEF9ECCF4C2}" destId="{A0DE9D64-E128-4861-AE22-442ADDC50182}" srcOrd="1" destOrd="0" presId="urn:microsoft.com/office/officeart/2008/layout/LinedList"/>
    <dgm:cxn modelId="{7158D3D0-45FA-43DB-9D3E-5E65909F419B}" type="presParOf" srcId="{A0DE9D64-E128-4861-AE22-442ADDC50182}" destId="{AAF5F0AE-C0CE-4626-ACC4-74C7FE89727B}" srcOrd="0" destOrd="0" presId="urn:microsoft.com/office/officeart/2008/layout/LinedList"/>
    <dgm:cxn modelId="{516705E3-DFAA-4B6C-A067-10DF86954C63}" type="presParOf" srcId="{A0DE9D64-E128-4861-AE22-442ADDC50182}" destId="{45772A79-47F3-4CD7-8F44-25C439F77C14}" srcOrd="1" destOrd="0" presId="urn:microsoft.com/office/officeart/2008/layout/LinedList"/>
    <dgm:cxn modelId="{4A22C86F-F9CA-4EA1-90AD-6E48EC39C1CC}" type="presParOf" srcId="{A0DE9D64-E128-4861-AE22-442ADDC50182}" destId="{4CB6D8D4-6EA1-4EE6-B627-44D047D50B4B}" srcOrd="2" destOrd="0" presId="urn:microsoft.com/office/officeart/2008/layout/LinedList"/>
    <dgm:cxn modelId="{B0B9889F-C2D9-41B7-A821-4834184D157F}" type="presParOf" srcId="{C28AB042-8058-4EE2-BBF7-9DEF9ECCF4C2}" destId="{FD76724D-9E74-4E95-B70E-5894FD2F62DA}" srcOrd="2" destOrd="0" presId="urn:microsoft.com/office/officeart/2008/layout/LinedList"/>
    <dgm:cxn modelId="{8A17EB10-C58D-4D42-BFBC-0E1130C1F4EA}" type="presParOf" srcId="{C28AB042-8058-4EE2-BBF7-9DEF9ECCF4C2}" destId="{2A21247E-EC91-4F72-B0E1-FFFEADCB693C}" srcOrd="3" destOrd="0" presId="urn:microsoft.com/office/officeart/2008/layout/LinedList"/>
    <dgm:cxn modelId="{70F17B09-DD76-4FE9-BCAA-38E20E295E2E}" type="presParOf" srcId="{C28AB042-8058-4EE2-BBF7-9DEF9ECCF4C2}" destId="{AE57AA8A-2BA8-4441-BB63-CF11609785AC}" srcOrd="4" destOrd="0" presId="urn:microsoft.com/office/officeart/2008/layout/LinedList"/>
    <dgm:cxn modelId="{6052C40F-8037-40A5-ACFE-A485D042DFCD}" type="presParOf" srcId="{AE57AA8A-2BA8-4441-BB63-CF11609785AC}" destId="{4EC24C3F-04C4-4AB3-8D19-BDF9E94CB584}" srcOrd="0" destOrd="0" presId="urn:microsoft.com/office/officeart/2008/layout/LinedList"/>
    <dgm:cxn modelId="{F62D37A4-F235-4272-8D7B-50AB265D64B6}" type="presParOf" srcId="{AE57AA8A-2BA8-4441-BB63-CF11609785AC}" destId="{8A00C96D-65B5-4843-A2BD-426632C6F57E}" srcOrd="1" destOrd="0" presId="urn:microsoft.com/office/officeart/2008/layout/LinedList"/>
    <dgm:cxn modelId="{2AEDBF18-4F37-46AA-BE66-098F1960055A}" type="presParOf" srcId="{AE57AA8A-2BA8-4441-BB63-CF11609785AC}" destId="{46D89465-3E9A-4BC6-AD21-5A5786E8D407}" srcOrd="2" destOrd="0" presId="urn:microsoft.com/office/officeart/2008/layout/LinedList"/>
    <dgm:cxn modelId="{3613FEE7-FA9B-49CB-B82A-27DDE27FEBD2}" type="presParOf" srcId="{C28AB042-8058-4EE2-BBF7-9DEF9ECCF4C2}" destId="{E367298D-F097-46DC-9136-E1AF75DBFC36}" srcOrd="5" destOrd="0" presId="urn:microsoft.com/office/officeart/2008/layout/LinedList"/>
    <dgm:cxn modelId="{3571BB48-70DB-4582-A59A-BD4D41546557}" type="presParOf" srcId="{C28AB042-8058-4EE2-BBF7-9DEF9ECCF4C2}" destId="{6EC21938-84D5-4E8F-95EF-9A0C1C972822}" srcOrd="6" destOrd="0" presId="urn:microsoft.com/office/officeart/2008/layout/LinedList"/>
    <dgm:cxn modelId="{1023C65F-B3DD-4A91-AB9B-D18D69CC214E}" type="presParOf" srcId="{D4F8CF8C-6128-4237-8950-4E2A650C1227}" destId="{32520196-EA93-4E1B-A8BD-654779460520}" srcOrd="2" destOrd="0" presId="urn:microsoft.com/office/officeart/2008/layout/LinedList"/>
    <dgm:cxn modelId="{673FBCA9-7B4D-4981-88A9-82CC8BF7E795}" type="presParOf" srcId="{D4F8CF8C-6128-4237-8950-4E2A650C1227}" destId="{B1481EA2-D1CA-458D-A90A-ECFF3313D0C3}" srcOrd="3" destOrd="0" presId="urn:microsoft.com/office/officeart/2008/layout/LinedList"/>
    <dgm:cxn modelId="{A35D7F41-5859-4A3E-8114-D7A5377BBD1A}" type="presParOf" srcId="{B1481EA2-D1CA-458D-A90A-ECFF3313D0C3}" destId="{5DE9618E-95DC-4892-9E09-803F8C1E452F}" srcOrd="0" destOrd="0" presId="urn:microsoft.com/office/officeart/2008/layout/LinedList"/>
    <dgm:cxn modelId="{998F022D-8CAA-4B83-845A-78248FB3A173}" type="presParOf" srcId="{B1481EA2-D1CA-458D-A90A-ECFF3313D0C3}" destId="{E1889C17-CE29-48E6-9D83-2FDAA6DD56A4}" srcOrd="1" destOrd="0" presId="urn:microsoft.com/office/officeart/2008/layout/LinedList"/>
    <dgm:cxn modelId="{E15EC493-EA98-4099-9397-4314904631D8}" type="presParOf" srcId="{E1889C17-CE29-48E6-9D83-2FDAA6DD56A4}" destId="{CBB5D1AE-4D4D-4148-8528-23832189437A}" srcOrd="0" destOrd="0" presId="urn:microsoft.com/office/officeart/2008/layout/LinedList"/>
    <dgm:cxn modelId="{6F07B351-BC6F-45F7-94B4-9E71895ED11B}" type="presParOf" srcId="{E1889C17-CE29-48E6-9D83-2FDAA6DD56A4}" destId="{034C6F32-9FEA-496C-BE92-33FDFAC7B0E8}" srcOrd="1" destOrd="0" presId="urn:microsoft.com/office/officeart/2008/layout/LinedList"/>
    <dgm:cxn modelId="{5223B36B-ADAE-4E1D-AB61-766C77FA3860}" type="presParOf" srcId="{034C6F32-9FEA-496C-BE92-33FDFAC7B0E8}" destId="{B9DB0B02-06BF-48F1-B093-66AF53C5AC1D}" srcOrd="0" destOrd="0" presId="urn:microsoft.com/office/officeart/2008/layout/LinedList"/>
    <dgm:cxn modelId="{6B4002A4-99A0-4E4D-9D60-899DE4FA4D7C}" type="presParOf" srcId="{034C6F32-9FEA-496C-BE92-33FDFAC7B0E8}" destId="{F850D994-7BA8-48A9-A46A-49FF709C2C51}" srcOrd="1" destOrd="0" presId="urn:microsoft.com/office/officeart/2008/layout/LinedList"/>
    <dgm:cxn modelId="{C45F695A-2B09-4663-8F06-847DCF123CA0}" type="presParOf" srcId="{034C6F32-9FEA-496C-BE92-33FDFAC7B0E8}" destId="{BF1C4757-E4C0-47E4-9681-F34ACF318C69}" srcOrd="2" destOrd="0" presId="urn:microsoft.com/office/officeart/2008/layout/LinedList"/>
    <dgm:cxn modelId="{6D038734-DC6D-40F4-9248-B280F1CC9C4D}" type="presParOf" srcId="{E1889C17-CE29-48E6-9D83-2FDAA6DD56A4}" destId="{BBCB6591-FB6F-4C73-BBA9-C08CBE22200A}" srcOrd="2" destOrd="0" presId="urn:microsoft.com/office/officeart/2008/layout/LinedList"/>
    <dgm:cxn modelId="{ACF74E9E-9496-4D7C-98AD-6303260B3893}" type="presParOf" srcId="{E1889C17-CE29-48E6-9D83-2FDAA6DD56A4}" destId="{09372DDE-1155-4BC2-A9CD-442D68B7CD5F}" srcOrd="3" destOrd="0" presId="urn:microsoft.com/office/officeart/2008/layout/LinedList"/>
    <dgm:cxn modelId="{9C3A64B8-2453-4402-9B00-E191ED0F2F0B}" type="presParOf" srcId="{E1889C17-CE29-48E6-9D83-2FDAA6DD56A4}" destId="{B3D68284-3E89-4791-A836-B8060C25801F}" srcOrd="4" destOrd="0" presId="urn:microsoft.com/office/officeart/2008/layout/LinedList"/>
    <dgm:cxn modelId="{4892556E-6FCC-4331-BAA8-DC2A05690CE8}" type="presParOf" srcId="{B3D68284-3E89-4791-A836-B8060C25801F}" destId="{5716426E-2F07-4D31-A838-2B285ECD0746}" srcOrd="0" destOrd="0" presId="urn:microsoft.com/office/officeart/2008/layout/LinedList"/>
    <dgm:cxn modelId="{8BA70CC4-C8E7-4151-8F5E-966A7D784E09}" type="presParOf" srcId="{B3D68284-3E89-4791-A836-B8060C25801F}" destId="{1C0E40EB-C466-460C-BE2B-50B6E208A80D}" srcOrd="1" destOrd="0" presId="urn:microsoft.com/office/officeart/2008/layout/LinedList"/>
    <dgm:cxn modelId="{005BA266-48F6-46C8-AB8A-3650BD715EB8}" type="presParOf" srcId="{B3D68284-3E89-4791-A836-B8060C25801F}" destId="{F151C133-23AB-4571-9BB6-36AA424ACDEA}" srcOrd="2" destOrd="0" presId="urn:microsoft.com/office/officeart/2008/layout/LinedList"/>
    <dgm:cxn modelId="{3B2E0BFB-8CB8-4F64-9BE6-0B813D57DABC}" type="presParOf" srcId="{E1889C17-CE29-48E6-9D83-2FDAA6DD56A4}" destId="{3F38A1A3-DA51-4FE5-8002-275C1A0A4D47}" srcOrd="5" destOrd="0" presId="urn:microsoft.com/office/officeart/2008/layout/LinedList"/>
    <dgm:cxn modelId="{1C838BD1-CF8D-426F-A1C1-30AC8C4884C6}" type="presParOf" srcId="{E1889C17-CE29-48E6-9D83-2FDAA6DD56A4}" destId="{11B56A65-6613-4997-BC35-EA2ABB372F08}" srcOrd="6" destOrd="0" presId="urn:microsoft.com/office/officeart/2008/layout/LinedList"/>
    <dgm:cxn modelId="{E3D9E66E-3C9D-411A-B464-8DAB6703214F}" type="presParOf" srcId="{D4F8CF8C-6128-4237-8950-4E2A650C1227}" destId="{ACBE0BC0-E8EB-4C96-B3EB-4BB754E8B868}" srcOrd="4" destOrd="0" presId="urn:microsoft.com/office/officeart/2008/layout/LinedList"/>
    <dgm:cxn modelId="{91FD766D-C7AD-4E9F-8FF4-D8B1F20C8F13}" type="presParOf" srcId="{D4F8CF8C-6128-4237-8950-4E2A650C1227}" destId="{89508C85-7240-4EC0-81B1-92D8AEB2E4E6}" srcOrd="5" destOrd="0" presId="urn:microsoft.com/office/officeart/2008/layout/LinedList"/>
    <dgm:cxn modelId="{18F4C275-7F60-44AC-B64E-DD23831E7998}" type="presParOf" srcId="{89508C85-7240-4EC0-81B1-92D8AEB2E4E6}" destId="{E4274887-C2C7-4404-A24F-B48CB9B3FD59}" srcOrd="0" destOrd="0" presId="urn:microsoft.com/office/officeart/2008/layout/LinedList"/>
    <dgm:cxn modelId="{00FA3425-CC8C-4829-BF3E-027771CB5A42}" type="presParOf" srcId="{89508C85-7240-4EC0-81B1-92D8AEB2E4E6}" destId="{92048458-8665-40B5-BC17-55FA03488EB8}" srcOrd="1" destOrd="0" presId="urn:microsoft.com/office/officeart/2008/layout/LinedList"/>
    <dgm:cxn modelId="{B110BFFD-A274-48E2-8181-6084F528A80B}" type="presParOf" srcId="{92048458-8665-40B5-BC17-55FA03488EB8}" destId="{0813AE40-4AAE-4AF2-9852-02FC1CA3121E}" srcOrd="0" destOrd="0" presId="urn:microsoft.com/office/officeart/2008/layout/LinedList"/>
    <dgm:cxn modelId="{65B6644F-9F47-4F79-89D1-2EEAAB31341F}" type="presParOf" srcId="{92048458-8665-40B5-BC17-55FA03488EB8}" destId="{F668A426-214C-4217-AD29-A78F1FA48958}" srcOrd="1" destOrd="0" presId="urn:microsoft.com/office/officeart/2008/layout/LinedList"/>
    <dgm:cxn modelId="{9D6F2FA7-070F-4730-B7BE-9A5590A1F321}" type="presParOf" srcId="{F668A426-214C-4217-AD29-A78F1FA48958}" destId="{ED772A78-E9B9-40B5-BFE4-0A706403D690}" srcOrd="0" destOrd="0" presId="urn:microsoft.com/office/officeart/2008/layout/LinedList"/>
    <dgm:cxn modelId="{73A39264-2A79-492D-BE92-6F8373616D93}" type="presParOf" srcId="{F668A426-214C-4217-AD29-A78F1FA48958}" destId="{ED4D5233-9F7E-4B23-839E-6270DA506F15}" srcOrd="1" destOrd="0" presId="urn:microsoft.com/office/officeart/2008/layout/LinedList"/>
    <dgm:cxn modelId="{6A75BB41-08B9-4F71-9295-CFB429B368BA}" type="presParOf" srcId="{F668A426-214C-4217-AD29-A78F1FA48958}" destId="{AF35885C-7690-433D-BC22-2E9F6F5CCCBE}" srcOrd="2" destOrd="0" presId="urn:microsoft.com/office/officeart/2008/layout/LinedList"/>
    <dgm:cxn modelId="{BCB06EB3-3C09-48B0-8E04-D836BC0711C4}" type="presParOf" srcId="{92048458-8665-40B5-BC17-55FA03488EB8}" destId="{8584922A-9DE0-44E1-B8AB-E39EEE78935A}" srcOrd="2" destOrd="0" presId="urn:microsoft.com/office/officeart/2008/layout/LinedList"/>
    <dgm:cxn modelId="{41B4FD03-9752-490E-94C5-A8FC32906CE0}" type="presParOf" srcId="{92048458-8665-40B5-BC17-55FA03488EB8}" destId="{5D9655BB-92C5-48DC-98A9-2058CE1D142A}" srcOrd="3" destOrd="0" presId="urn:microsoft.com/office/officeart/2008/layout/LinedList"/>
    <dgm:cxn modelId="{1E24B877-C4AD-4D38-A847-091AFA2DFFFE}" type="presParOf" srcId="{92048458-8665-40B5-BC17-55FA03488EB8}" destId="{68887F3C-C31C-4A87-AECF-65E38DB45BD7}" srcOrd="4" destOrd="0" presId="urn:microsoft.com/office/officeart/2008/layout/LinedList"/>
    <dgm:cxn modelId="{8CDA77BF-A523-4DC6-9AB2-5431EEC292CF}" type="presParOf" srcId="{68887F3C-C31C-4A87-AECF-65E38DB45BD7}" destId="{1DFA9D4A-5218-495B-8CEF-2F90CD4DDCB8}" srcOrd="0" destOrd="0" presId="urn:microsoft.com/office/officeart/2008/layout/LinedList"/>
    <dgm:cxn modelId="{C1D652FB-5ED6-47CC-8CF9-CC7A102AB9E1}" type="presParOf" srcId="{68887F3C-C31C-4A87-AECF-65E38DB45BD7}" destId="{0ECB27AA-4EAE-47A4-99BF-22B1F10F61DC}" srcOrd="1" destOrd="0" presId="urn:microsoft.com/office/officeart/2008/layout/LinedList"/>
    <dgm:cxn modelId="{4B9A13E8-F71C-4294-9832-7082117F14B8}" type="presParOf" srcId="{68887F3C-C31C-4A87-AECF-65E38DB45BD7}" destId="{6F627C1D-6DC4-4211-AE4B-390EE67B53A0}" srcOrd="2" destOrd="0" presId="urn:microsoft.com/office/officeart/2008/layout/LinedList"/>
    <dgm:cxn modelId="{CB91677E-286A-47C7-BE61-7D24606F64B6}" type="presParOf" srcId="{92048458-8665-40B5-BC17-55FA03488EB8}" destId="{5F5B3AF0-9325-4A15-9922-0101CFE064E9}" srcOrd="5" destOrd="0" presId="urn:microsoft.com/office/officeart/2008/layout/LinedList"/>
    <dgm:cxn modelId="{910E8324-EF99-4C10-B709-6AF98A9D7CB9}" type="presParOf" srcId="{92048458-8665-40B5-BC17-55FA03488EB8}" destId="{C419649E-57F8-422C-8058-2B8E77993785}"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39E998-9CA6-4998-A665-665C3CFC1F2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A5D032C-5856-4FB1-9468-42D772B052F8}">
      <dgm:prSet phldrT="[Text]" custT="1"/>
      <dgm:spPr>
        <a:solidFill>
          <a:schemeClr val="tx2"/>
        </a:solidFill>
      </dgm:spPr>
      <dgm:t>
        <a:bodyPr/>
        <a:lstStyle/>
        <a:p>
          <a:r>
            <a:rPr lang="en-US" sz="3200" b="0" dirty="0" smtClean="0"/>
            <a:t>Induction and Support for New Teachers</a:t>
          </a:r>
          <a:endParaRPr lang="en-US" sz="3200" b="0" dirty="0"/>
        </a:p>
      </dgm:t>
    </dgm:pt>
    <dgm:pt modelId="{0003DED5-68CB-4D09-8744-D0CC5159374A}" type="parTrans" cxnId="{E18B7C9C-7B22-4FF8-8F8B-3A0672A54428}">
      <dgm:prSet/>
      <dgm:spPr/>
      <dgm:t>
        <a:bodyPr/>
        <a:lstStyle/>
        <a:p>
          <a:endParaRPr lang="en-US"/>
        </a:p>
      </dgm:t>
    </dgm:pt>
    <dgm:pt modelId="{65E6D020-A0E7-4488-AB58-318B636ABAF8}" type="sibTrans" cxnId="{E18B7C9C-7B22-4FF8-8F8B-3A0672A54428}">
      <dgm:prSet/>
      <dgm:spPr/>
      <dgm:t>
        <a:bodyPr/>
        <a:lstStyle/>
        <a:p>
          <a:endParaRPr lang="en-US"/>
        </a:p>
      </dgm:t>
    </dgm:pt>
    <dgm:pt modelId="{CC42A255-ECD9-45F7-A085-787ACB00C025}">
      <dgm:prSet phldrT="[Text]" custT="1"/>
      <dgm:spPr>
        <a:solidFill>
          <a:schemeClr val="accent5"/>
        </a:solidFill>
      </dgm:spPr>
      <dgm:t>
        <a:bodyPr/>
        <a:lstStyle/>
        <a:p>
          <a:r>
            <a:rPr lang="en-US" sz="3200" b="0" dirty="0" smtClean="0"/>
            <a:t>Salaries and Compensation</a:t>
          </a:r>
          <a:endParaRPr lang="en-US" sz="3200" b="0" dirty="0"/>
        </a:p>
      </dgm:t>
    </dgm:pt>
    <dgm:pt modelId="{AA997B10-F31F-471C-B205-DA2FE7AF4B92}" type="parTrans" cxnId="{9688E20B-3F8D-4501-827B-C3DB1A06237A}">
      <dgm:prSet/>
      <dgm:spPr/>
      <dgm:t>
        <a:bodyPr/>
        <a:lstStyle/>
        <a:p>
          <a:endParaRPr lang="en-US"/>
        </a:p>
      </dgm:t>
    </dgm:pt>
    <dgm:pt modelId="{9BC63B5B-9491-4552-96DF-CCBECC805CFA}" type="sibTrans" cxnId="{9688E20B-3F8D-4501-827B-C3DB1A06237A}">
      <dgm:prSet/>
      <dgm:spPr/>
      <dgm:t>
        <a:bodyPr/>
        <a:lstStyle/>
        <a:p>
          <a:endParaRPr lang="en-US"/>
        </a:p>
      </dgm:t>
    </dgm:pt>
    <dgm:pt modelId="{3077E2F0-F8B1-45BC-93FA-A0B90BFF75B9}">
      <dgm:prSet phldrT="[Text]" custT="1"/>
      <dgm:spPr/>
      <dgm:t>
        <a:bodyPr/>
        <a:lstStyle/>
        <a:p>
          <a:r>
            <a:rPr lang="en-US" sz="3200" b="0" dirty="0" smtClean="0"/>
            <a:t>Working Conditions</a:t>
          </a:r>
          <a:endParaRPr lang="en-US" sz="3200" b="0" dirty="0"/>
        </a:p>
      </dgm:t>
    </dgm:pt>
    <dgm:pt modelId="{C36C6898-8329-4DE6-A547-352590EFE73C}" type="parTrans" cxnId="{14C85263-1FAF-4F0D-AB50-C78A446F977A}">
      <dgm:prSet/>
      <dgm:spPr/>
      <dgm:t>
        <a:bodyPr/>
        <a:lstStyle/>
        <a:p>
          <a:endParaRPr lang="en-US"/>
        </a:p>
      </dgm:t>
    </dgm:pt>
    <dgm:pt modelId="{0891C44F-076C-4C19-8888-43118A6FF909}" type="sibTrans" cxnId="{14C85263-1FAF-4F0D-AB50-C78A446F977A}">
      <dgm:prSet/>
      <dgm:spPr/>
      <dgm:t>
        <a:bodyPr/>
        <a:lstStyle/>
        <a:p>
          <a:endParaRPr lang="en-US"/>
        </a:p>
      </dgm:t>
    </dgm:pt>
    <dgm:pt modelId="{3F9423C0-8A43-4B14-9C5F-A31C710D039F}" type="pres">
      <dgm:prSet presAssocID="{C339E998-9CA6-4998-A665-665C3CFC1F29}" presName="diagram" presStyleCnt="0">
        <dgm:presLayoutVars>
          <dgm:dir/>
          <dgm:resizeHandles val="exact"/>
        </dgm:presLayoutVars>
      </dgm:prSet>
      <dgm:spPr/>
      <dgm:t>
        <a:bodyPr/>
        <a:lstStyle/>
        <a:p>
          <a:endParaRPr lang="en-US"/>
        </a:p>
      </dgm:t>
    </dgm:pt>
    <dgm:pt modelId="{833407A5-115F-4143-ADAE-7984BB7B0CC0}" type="pres">
      <dgm:prSet presAssocID="{6A5D032C-5856-4FB1-9468-42D772B052F8}" presName="node" presStyleLbl="node1" presStyleIdx="0" presStyleCnt="3">
        <dgm:presLayoutVars>
          <dgm:bulletEnabled val="1"/>
        </dgm:presLayoutVars>
      </dgm:prSet>
      <dgm:spPr/>
      <dgm:t>
        <a:bodyPr/>
        <a:lstStyle/>
        <a:p>
          <a:endParaRPr lang="en-US"/>
        </a:p>
      </dgm:t>
    </dgm:pt>
    <dgm:pt modelId="{94B6C80D-D483-4935-A3EB-0C4956B4E68D}" type="pres">
      <dgm:prSet presAssocID="{65E6D020-A0E7-4488-AB58-318B636ABAF8}" presName="sibTrans" presStyleCnt="0"/>
      <dgm:spPr/>
    </dgm:pt>
    <dgm:pt modelId="{9010EFA6-9C22-40D2-A000-FF0F127B413E}" type="pres">
      <dgm:prSet presAssocID="{CC42A255-ECD9-45F7-A085-787ACB00C025}" presName="node" presStyleLbl="node1" presStyleIdx="1" presStyleCnt="3">
        <dgm:presLayoutVars>
          <dgm:bulletEnabled val="1"/>
        </dgm:presLayoutVars>
      </dgm:prSet>
      <dgm:spPr/>
      <dgm:t>
        <a:bodyPr/>
        <a:lstStyle/>
        <a:p>
          <a:endParaRPr lang="en-US"/>
        </a:p>
      </dgm:t>
    </dgm:pt>
    <dgm:pt modelId="{3249E839-78F5-4CB6-8A5F-D40B12D2A843}" type="pres">
      <dgm:prSet presAssocID="{9BC63B5B-9491-4552-96DF-CCBECC805CFA}" presName="sibTrans" presStyleCnt="0"/>
      <dgm:spPr/>
    </dgm:pt>
    <dgm:pt modelId="{BDADD79B-FEF3-4614-A346-73AF0AFAA5B8}" type="pres">
      <dgm:prSet presAssocID="{3077E2F0-F8B1-45BC-93FA-A0B90BFF75B9}" presName="node" presStyleLbl="node1" presStyleIdx="2" presStyleCnt="3">
        <dgm:presLayoutVars>
          <dgm:bulletEnabled val="1"/>
        </dgm:presLayoutVars>
      </dgm:prSet>
      <dgm:spPr/>
      <dgm:t>
        <a:bodyPr/>
        <a:lstStyle/>
        <a:p>
          <a:endParaRPr lang="en-US"/>
        </a:p>
      </dgm:t>
    </dgm:pt>
  </dgm:ptLst>
  <dgm:cxnLst>
    <dgm:cxn modelId="{E18B7C9C-7B22-4FF8-8F8B-3A0672A54428}" srcId="{C339E998-9CA6-4998-A665-665C3CFC1F29}" destId="{6A5D032C-5856-4FB1-9468-42D772B052F8}" srcOrd="0" destOrd="0" parTransId="{0003DED5-68CB-4D09-8744-D0CC5159374A}" sibTransId="{65E6D020-A0E7-4488-AB58-318B636ABAF8}"/>
    <dgm:cxn modelId="{0DC2334B-D93B-451A-A9DB-464321CB753D}" type="presOf" srcId="{CC42A255-ECD9-45F7-A085-787ACB00C025}" destId="{9010EFA6-9C22-40D2-A000-FF0F127B413E}" srcOrd="0" destOrd="0" presId="urn:microsoft.com/office/officeart/2005/8/layout/default"/>
    <dgm:cxn modelId="{9688E20B-3F8D-4501-827B-C3DB1A06237A}" srcId="{C339E998-9CA6-4998-A665-665C3CFC1F29}" destId="{CC42A255-ECD9-45F7-A085-787ACB00C025}" srcOrd="1" destOrd="0" parTransId="{AA997B10-F31F-471C-B205-DA2FE7AF4B92}" sibTransId="{9BC63B5B-9491-4552-96DF-CCBECC805CFA}"/>
    <dgm:cxn modelId="{256E98D0-5163-48ED-BD87-7D04F1C56D9E}" type="presOf" srcId="{6A5D032C-5856-4FB1-9468-42D772B052F8}" destId="{833407A5-115F-4143-ADAE-7984BB7B0CC0}" srcOrd="0" destOrd="0" presId="urn:microsoft.com/office/officeart/2005/8/layout/default"/>
    <dgm:cxn modelId="{23D71377-DFEC-442A-AB5F-8B99DE4B783D}" type="presOf" srcId="{3077E2F0-F8B1-45BC-93FA-A0B90BFF75B9}" destId="{BDADD79B-FEF3-4614-A346-73AF0AFAA5B8}" srcOrd="0" destOrd="0" presId="urn:microsoft.com/office/officeart/2005/8/layout/default"/>
    <dgm:cxn modelId="{14C85263-1FAF-4F0D-AB50-C78A446F977A}" srcId="{C339E998-9CA6-4998-A665-665C3CFC1F29}" destId="{3077E2F0-F8B1-45BC-93FA-A0B90BFF75B9}" srcOrd="2" destOrd="0" parTransId="{C36C6898-8329-4DE6-A547-352590EFE73C}" sibTransId="{0891C44F-076C-4C19-8888-43118A6FF909}"/>
    <dgm:cxn modelId="{7DEB1788-12F4-4665-B188-D94BB1E9DE8B}" type="presOf" srcId="{C339E998-9CA6-4998-A665-665C3CFC1F29}" destId="{3F9423C0-8A43-4B14-9C5F-A31C710D039F}" srcOrd="0" destOrd="0" presId="urn:microsoft.com/office/officeart/2005/8/layout/default"/>
    <dgm:cxn modelId="{0F8063F1-FBFE-4A0F-B152-E9DAB8C44BFC}" type="presParOf" srcId="{3F9423C0-8A43-4B14-9C5F-A31C710D039F}" destId="{833407A5-115F-4143-ADAE-7984BB7B0CC0}" srcOrd="0" destOrd="0" presId="urn:microsoft.com/office/officeart/2005/8/layout/default"/>
    <dgm:cxn modelId="{A9F388C4-52D0-4DF9-883A-1E2FC965F3B5}" type="presParOf" srcId="{3F9423C0-8A43-4B14-9C5F-A31C710D039F}" destId="{94B6C80D-D483-4935-A3EB-0C4956B4E68D}" srcOrd="1" destOrd="0" presId="urn:microsoft.com/office/officeart/2005/8/layout/default"/>
    <dgm:cxn modelId="{A76D3556-93CE-41B4-97D2-11C5EA26B5BA}" type="presParOf" srcId="{3F9423C0-8A43-4B14-9C5F-A31C710D039F}" destId="{9010EFA6-9C22-40D2-A000-FF0F127B413E}" srcOrd="2" destOrd="0" presId="urn:microsoft.com/office/officeart/2005/8/layout/default"/>
    <dgm:cxn modelId="{0EC5A082-8085-4FBD-AC42-A2623793F74B}" type="presParOf" srcId="{3F9423C0-8A43-4B14-9C5F-A31C710D039F}" destId="{3249E839-78F5-4CB6-8A5F-D40B12D2A843}" srcOrd="3" destOrd="0" presId="urn:microsoft.com/office/officeart/2005/8/layout/default"/>
    <dgm:cxn modelId="{B18F60FE-000E-47DA-9E41-D30C5DB5FF2B}" type="presParOf" srcId="{3F9423C0-8A43-4B14-9C5F-A31C710D039F}" destId="{BDADD79B-FEF3-4614-A346-73AF0AFAA5B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407A5-115F-4143-ADAE-7984BB7B0CC0}">
      <dsp:nvSpPr>
        <dsp:cNvPr id="0" name=""/>
        <dsp:cNvSpPr/>
      </dsp:nvSpPr>
      <dsp:spPr>
        <a:xfrm>
          <a:off x="0" y="184149"/>
          <a:ext cx="2667000" cy="160019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Workshops, webinars, and conferences</a:t>
          </a:r>
          <a:endParaRPr lang="en-US" sz="2400" b="1" kern="1200" dirty="0"/>
        </a:p>
      </dsp:txBody>
      <dsp:txXfrm>
        <a:off x="0" y="184149"/>
        <a:ext cx="2667000" cy="1600199"/>
      </dsp:txXfrm>
    </dsp:sp>
    <dsp:sp modelId="{A513B59A-B75D-473A-8181-027F05B1A7DF}">
      <dsp:nvSpPr>
        <dsp:cNvPr id="0" name=""/>
        <dsp:cNvSpPr/>
      </dsp:nvSpPr>
      <dsp:spPr>
        <a:xfrm>
          <a:off x="2933700" y="184149"/>
          <a:ext cx="2667000" cy="160019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Coaching,                 in-person advisories, and communities of practice</a:t>
          </a:r>
          <a:endParaRPr lang="en-US" sz="2200" b="1" kern="1200" dirty="0"/>
        </a:p>
      </dsp:txBody>
      <dsp:txXfrm>
        <a:off x="2933700" y="184149"/>
        <a:ext cx="2667000" cy="1600199"/>
      </dsp:txXfrm>
    </dsp:sp>
    <dsp:sp modelId="{842F9937-1C19-4FE6-8CF5-950669F49882}">
      <dsp:nvSpPr>
        <dsp:cNvPr id="0" name=""/>
        <dsp:cNvSpPr/>
      </dsp:nvSpPr>
      <dsp:spPr>
        <a:xfrm>
          <a:off x="5867399" y="184149"/>
          <a:ext cx="2667000" cy="160019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Collaborative planning and benchmarking</a:t>
          </a:r>
          <a:endParaRPr lang="en-US" sz="2200" b="1" kern="1200" dirty="0"/>
        </a:p>
      </dsp:txBody>
      <dsp:txXfrm>
        <a:off x="5867399" y="184149"/>
        <a:ext cx="2667000" cy="1600199"/>
      </dsp:txXfrm>
    </dsp:sp>
    <dsp:sp modelId="{6D8B77AC-7FCC-44A6-811C-155A8FDD480E}">
      <dsp:nvSpPr>
        <dsp:cNvPr id="0" name=""/>
        <dsp:cNvSpPr/>
      </dsp:nvSpPr>
      <dsp:spPr>
        <a:xfrm>
          <a:off x="1466850" y="2051049"/>
          <a:ext cx="2667000" cy="1600199"/>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Customized tools and resources</a:t>
          </a:r>
          <a:endParaRPr lang="en-US" sz="2200" b="1" kern="1200" dirty="0"/>
        </a:p>
      </dsp:txBody>
      <dsp:txXfrm>
        <a:off x="1466850" y="2051049"/>
        <a:ext cx="2667000" cy="1600199"/>
      </dsp:txXfrm>
    </dsp:sp>
    <dsp:sp modelId="{4DC2E9DE-EA43-4294-B975-573BE40B390C}">
      <dsp:nvSpPr>
        <dsp:cNvPr id="0" name=""/>
        <dsp:cNvSpPr/>
      </dsp:nvSpPr>
      <dsp:spPr>
        <a:xfrm>
          <a:off x="4400550" y="2051050"/>
          <a:ext cx="2667000" cy="160019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Referrals to other technical assistance providers</a:t>
          </a:r>
          <a:endParaRPr lang="en-US" sz="2200" b="1" kern="1200" dirty="0"/>
        </a:p>
      </dsp:txBody>
      <dsp:txXfrm>
        <a:off x="4400550" y="2051050"/>
        <a:ext cx="2667000" cy="1600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E4CD-4B54-4077-8152-9821679DE567}">
      <dsp:nvSpPr>
        <dsp:cNvPr id="0" name=""/>
        <dsp:cNvSpPr/>
      </dsp:nvSpPr>
      <dsp:spPr>
        <a:xfrm>
          <a:off x="0" y="305931"/>
          <a:ext cx="8229600" cy="92137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Issues with assessments and accountability measures, and a lack of time to prepare students</a:t>
          </a:r>
          <a:endParaRPr lang="en-US" sz="1800" kern="1200" dirty="0">
            <a:latin typeface="Arial" panose="020B0604020202020204" pitchFamily="34" charset="0"/>
            <a:cs typeface="Arial" panose="020B0604020202020204" pitchFamily="34" charset="0"/>
          </a:endParaRPr>
        </a:p>
      </dsp:txBody>
      <dsp:txXfrm>
        <a:off x="0" y="305931"/>
        <a:ext cx="8229600" cy="921375"/>
      </dsp:txXfrm>
    </dsp:sp>
    <dsp:sp modelId="{CABC5E88-9470-4B0A-A65C-771F9DCD79E2}">
      <dsp:nvSpPr>
        <dsp:cNvPr id="0" name=""/>
        <dsp:cNvSpPr/>
      </dsp:nvSpPr>
      <dsp:spPr>
        <a:xfrm>
          <a:off x="411480" y="84531"/>
          <a:ext cx="5760720"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Dissatisfaction with Accountability</a:t>
          </a:r>
          <a:endParaRPr lang="en-US" sz="1900" b="1" kern="1200" dirty="0">
            <a:latin typeface="Arial" panose="020B0604020202020204" pitchFamily="34" charset="0"/>
            <a:cs typeface="Arial" panose="020B0604020202020204" pitchFamily="34" charset="0"/>
          </a:endParaRPr>
        </a:p>
      </dsp:txBody>
      <dsp:txXfrm>
        <a:off x="433096" y="106147"/>
        <a:ext cx="5717488" cy="399568"/>
      </dsp:txXfrm>
    </dsp:sp>
    <dsp:sp modelId="{BE8E1E14-F599-4707-A0C3-EC753EA34F1A}">
      <dsp:nvSpPr>
        <dsp:cNvPr id="0" name=""/>
        <dsp:cNvSpPr/>
      </dsp:nvSpPr>
      <dsp:spPr>
        <a:xfrm>
          <a:off x="0" y="1529706"/>
          <a:ext cx="8229600" cy="92137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Issues included intrusions on teaching time, school discipline, and a lack of autonomy</a:t>
          </a:r>
          <a:endParaRPr lang="en-US" sz="1800" kern="1200" dirty="0">
            <a:latin typeface="Arial" panose="020B0604020202020204" pitchFamily="34" charset="0"/>
            <a:cs typeface="Arial" panose="020B0604020202020204" pitchFamily="34" charset="0"/>
          </a:endParaRPr>
        </a:p>
      </dsp:txBody>
      <dsp:txXfrm>
        <a:off x="0" y="1529706"/>
        <a:ext cx="8229600" cy="921375"/>
      </dsp:txXfrm>
    </dsp:sp>
    <dsp:sp modelId="{83623C51-6C96-4FF1-B49A-94734BDE6D7B}">
      <dsp:nvSpPr>
        <dsp:cNvPr id="0" name=""/>
        <dsp:cNvSpPr/>
      </dsp:nvSpPr>
      <dsp:spPr>
        <a:xfrm>
          <a:off x="411480" y="1308306"/>
          <a:ext cx="5760720"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Lack of Administrative Support</a:t>
          </a:r>
          <a:endParaRPr lang="en-US" sz="1900" b="1" kern="1200" dirty="0">
            <a:latin typeface="Arial" panose="020B0604020202020204" pitchFamily="34" charset="0"/>
            <a:cs typeface="Arial" panose="020B0604020202020204" pitchFamily="34" charset="0"/>
          </a:endParaRPr>
        </a:p>
      </dsp:txBody>
      <dsp:txXfrm>
        <a:off x="433096" y="1329922"/>
        <a:ext cx="5717488" cy="399568"/>
      </dsp:txXfrm>
    </dsp:sp>
    <dsp:sp modelId="{F58E257F-86A7-4819-88F9-65F4A0E1226F}">
      <dsp:nvSpPr>
        <dsp:cNvPr id="0" name=""/>
        <dsp:cNvSpPr/>
      </dsp:nvSpPr>
      <dsp:spPr>
        <a:xfrm>
          <a:off x="0" y="2753481"/>
          <a:ext cx="8229600" cy="92137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Issues included dissatisfaction with teaching as a career and a lack of opportunities for leadership and advancement</a:t>
          </a:r>
          <a:endParaRPr lang="en-US" sz="1800" kern="1200" dirty="0">
            <a:latin typeface="Arial" panose="020B0604020202020204" pitchFamily="34" charset="0"/>
            <a:cs typeface="Arial" panose="020B0604020202020204" pitchFamily="34" charset="0"/>
          </a:endParaRPr>
        </a:p>
      </dsp:txBody>
      <dsp:txXfrm>
        <a:off x="0" y="2753481"/>
        <a:ext cx="8229600" cy="921375"/>
      </dsp:txXfrm>
    </dsp:sp>
    <dsp:sp modelId="{A79894CA-9E0A-47B4-8057-17AA777B8F31}">
      <dsp:nvSpPr>
        <dsp:cNvPr id="0" name=""/>
        <dsp:cNvSpPr/>
      </dsp:nvSpPr>
      <dsp:spPr>
        <a:xfrm>
          <a:off x="411480" y="2532081"/>
          <a:ext cx="5760720"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Dissatisfaction with Teaching</a:t>
          </a:r>
          <a:endParaRPr lang="en-US" sz="2000" b="1" kern="1200" dirty="0">
            <a:latin typeface="Arial" panose="020B0604020202020204" pitchFamily="34" charset="0"/>
            <a:cs typeface="Arial" panose="020B0604020202020204" pitchFamily="34" charset="0"/>
          </a:endParaRPr>
        </a:p>
      </dsp:txBody>
      <dsp:txXfrm>
        <a:off x="433096" y="2553697"/>
        <a:ext cx="5717488" cy="399568"/>
      </dsp:txXfrm>
    </dsp:sp>
    <dsp:sp modelId="{AD239E4C-1520-432A-97DF-168A19E84A5D}">
      <dsp:nvSpPr>
        <dsp:cNvPr id="0" name=""/>
        <dsp:cNvSpPr/>
      </dsp:nvSpPr>
      <dsp:spPr>
        <a:xfrm>
          <a:off x="0" y="3977256"/>
          <a:ext cx="8229600" cy="92137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Issues included large class sizes, school culture and climate, classroom resources, and school facilities</a:t>
          </a:r>
          <a:endParaRPr lang="en-US" sz="1800" kern="1200" dirty="0">
            <a:latin typeface="Arial" panose="020B0604020202020204" pitchFamily="34" charset="0"/>
            <a:cs typeface="Arial" panose="020B0604020202020204" pitchFamily="34" charset="0"/>
          </a:endParaRPr>
        </a:p>
      </dsp:txBody>
      <dsp:txXfrm>
        <a:off x="0" y="3977256"/>
        <a:ext cx="8229600" cy="921375"/>
      </dsp:txXfrm>
    </dsp:sp>
    <dsp:sp modelId="{CCE88698-B93E-474B-8594-863E6F31457D}">
      <dsp:nvSpPr>
        <dsp:cNvPr id="0" name=""/>
        <dsp:cNvSpPr/>
      </dsp:nvSpPr>
      <dsp:spPr>
        <a:xfrm>
          <a:off x="411480" y="3755856"/>
          <a:ext cx="5760720"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Challenging Working Conditions</a:t>
          </a:r>
          <a:endParaRPr lang="en-US" sz="1900" b="1" kern="1200" dirty="0">
            <a:latin typeface="Arial" panose="020B0604020202020204" pitchFamily="34" charset="0"/>
            <a:cs typeface="Arial" panose="020B0604020202020204" pitchFamily="34" charset="0"/>
          </a:endParaRPr>
        </a:p>
      </dsp:txBody>
      <dsp:txXfrm>
        <a:off x="433096" y="3777472"/>
        <a:ext cx="57174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4C50C-3AFC-4F3B-BD68-13E7194AEA7B}">
      <dsp:nvSpPr>
        <dsp:cNvPr id="0" name=""/>
        <dsp:cNvSpPr/>
      </dsp:nvSpPr>
      <dsp:spPr>
        <a:xfrm>
          <a:off x="0" y="2009"/>
          <a:ext cx="82296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9DAFE-D8CE-4477-889D-76D2C1DE713F}">
      <dsp:nvSpPr>
        <dsp:cNvPr id="0" name=""/>
        <dsp:cNvSpPr/>
      </dsp:nvSpPr>
      <dsp:spPr>
        <a:xfrm>
          <a:off x="0" y="2009"/>
          <a:ext cx="1645920" cy="137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Financial Reasons</a:t>
          </a:r>
          <a:endParaRPr lang="en-US" sz="1800" b="1" kern="1200" dirty="0">
            <a:latin typeface="Arial" panose="020B0604020202020204" pitchFamily="34" charset="0"/>
            <a:cs typeface="Arial" panose="020B0604020202020204" pitchFamily="34" charset="0"/>
          </a:endParaRPr>
        </a:p>
      </dsp:txBody>
      <dsp:txXfrm>
        <a:off x="0" y="2009"/>
        <a:ext cx="1645920" cy="1370260"/>
      </dsp:txXfrm>
    </dsp:sp>
    <dsp:sp modelId="{45772A79-47F3-4CD7-8F44-25C439F77C14}">
      <dsp:nvSpPr>
        <dsp:cNvPr id="0" name=""/>
        <dsp:cNvSpPr/>
      </dsp:nvSpPr>
      <dsp:spPr>
        <a:xfrm>
          <a:off x="1769364" y="33857"/>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18% identified financial reasons, including wanting or needing a better salary and benefits</a:t>
          </a:r>
          <a:endParaRPr lang="en-US" sz="1800" kern="1200" dirty="0">
            <a:latin typeface="Arial" panose="020B0604020202020204" pitchFamily="34" charset="0"/>
            <a:cs typeface="Arial" panose="020B0604020202020204" pitchFamily="34" charset="0"/>
          </a:endParaRPr>
        </a:p>
      </dsp:txBody>
      <dsp:txXfrm>
        <a:off x="1769364" y="33857"/>
        <a:ext cx="6460236" cy="636957"/>
      </dsp:txXfrm>
    </dsp:sp>
    <dsp:sp modelId="{FD76724D-9E74-4E95-B70E-5894FD2F62DA}">
      <dsp:nvSpPr>
        <dsp:cNvPr id="0" name=""/>
        <dsp:cNvSpPr/>
      </dsp:nvSpPr>
      <dsp:spPr>
        <a:xfrm>
          <a:off x="1645920" y="670814"/>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C96D-65B5-4843-A2BD-426632C6F57E}">
      <dsp:nvSpPr>
        <dsp:cNvPr id="0" name=""/>
        <dsp:cNvSpPr/>
      </dsp:nvSpPr>
      <dsp:spPr>
        <a:xfrm>
          <a:off x="1769364" y="702661"/>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7% were concerned about job security</a:t>
          </a:r>
          <a:endParaRPr lang="en-US" sz="1800" kern="1200" dirty="0">
            <a:latin typeface="Arial" panose="020B0604020202020204" pitchFamily="34" charset="0"/>
            <a:cs typeface="Arial" panose="020B0604020202020204" pitchFamily="34" charset="0"/>
          </a:endParaRPr>
        </a:p>
      </dsp:txBody>
      <dsp:txXfrm>
        <a:off x="1769364" y="702661"/>
        <a:ext cx="6460236" cy="636957"/>
      </dsp:txXfrm>
    </dsp:sp>
    <dsp:sp modelId="{E367298D-F097-46DC-9136-E1AF75DBFC36}">
      <dsp:nvSpPr>
        <dsp:cNvPr id="0" name=""/>
        <dsp:cNvSpPr/>
      </dsp:nvSpPr>
      <dsp:spPr>
        <a:xfrm>
          <a:off x="1645920" y="1339618"/>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20196-EA93-4E1B-A8BD-654779460520}">
      <dsp:nvSpPr>
        <dsp:cNvPr id="0" name=""/>
        <dsp:cNvSpPr/>
      </dsp:nvSpPr>
      <dsp:spPr>
        <a:xfrm>
          <a:off x="0" y="1372269"/>
          <a:ext cx="82296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9618E-95DC-4892-9E09-803F8C1E452F}">
      <dsp:nvSpPr>
        <dsp:cNvPr id="0" name=""/>
        <dsp:cNvSpPr/>
      </dsp:nvSpPr>
      <dsp:spPr>
        <a:xfrm>
          <a:off x="0" y="1372269"/>
          <a:ext cx="1645920" cy="137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Better Career Opportunities</a:t>
          </a:r>
          <a:endParaRPr lang="en-US" sz="1800" b="1" kern="1200" dirty="0">
            <a:latin typeface="Arial" panose="020B0604020202020204" pitchFamily="34" charset="0"/>
            <a:cs typeface="Arial" panose="020B0604020202020204" pitchFamily="34" charset="0"/>
          </a:endParaRPr>
        </a:p>
      </dsp:txBody>
      <dsp:txXfrm>
        <a:off x="0" y="1372269"/>
        <a:ext cx="1645920" cy="1370260"/>
      </dsp:txXfrm>
    </dsp:sp>
    <dsp:sp modelId="{F850D994-7BA8-48A9-A46A-49FF709C2C51}">
      <dsp:nvSpPr>
        <dsp:cNvPr id="0" name=""/>
        <dsp:cNvSpPr/>
      </dsp:nvSpPr>
      <dsp:spPr>
        <a:xfrm>
          <a:off x="1769364" y="1404117"/>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28% left to pursue another career</a:t>
          </a:r>
          <a:endParaRPr lang="en-US" sz="1800" kern="1200" dirty="0">
            <a:latin typeface="Arial" panose="020B0604020202020204" pitchFamily="34" charset="0"/>
            <a:cs typeface="Arial" panose="020B0604020202020204" pitchFamily="34" charset="0"/>
          </a:endParaRPr>
        </a:p>
      </dsp:txBody>
      <dsp:txXfrm>
        <a:off x="1769364" y="1404117"/>
        <a:ext cx="6460236" cy="636957"/>
      </dsp:txXfrm>
    </dsp:sp>
    <dsp:sp modelId="{BBCB6591-FB6F-4C73-BBA9-C08CBE22200A}">
      <dsp:nvSpPr>
        <dsp:cNvPr id="0" name=""/>
        <dsp:cNvSpPr/>
      </dsp:nvSpPr>
      <dsp:spPr>
        <a:xfrm>
          <a:off x="1645920" y="2041074"/>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E40EB-C466-460C-BE2B-50B6E208A80D}">
      <dsp:nvSpPr>
        <dsp:cNvPr id="0" name=""/>
        <dsp:cNvSpPr/>
      </dsp:nvSpPr>
      <dsp:spPr>
        <a:xfrm>
          <a:off x="1769364" y="2072922"/>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13% left to take courses to improve career opportunities in education </a:t>
          </a:r>
          <a:endParaRPr lang="en-US" sz="1800" kern="1200" dirty="0">
            <a:latin typeface="Arial" panose="020B0604020202020204" pitchFamily="34" charset="0"/>
            <a:cs typeface="Arial" panose="020B0604020202020204" pitchFamily="34" charset="0"/>
          </a:endParaRPr>
        </a:p>
      </dsp:txBody>
      <dsp:txXfrm>
        <a:off x="1769364" y="2072922"/>
        <a:ext cx="6460236" cy="636957"/>
      </dsp:txXfrm>
    </dsp:sp>
    <dsp:sp modelId="{3F38A1A3-DA51-4FE5-8002-275C1A0A4D47}">
      <dsp:nvSpPr>
        <dsp:cNvPr id="0" name=""/>
        <dsp:cNvSpPr/>
      </dsp:nvSpPr>
      <dsp:spPr>
        <a:xfrm>
          <a:off x="1645920" y="2709879"/>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E0BC0-E8EB-4C96-B3EB-4BB754E8B868}">
      <dsp:nvSpPr>
        <dsp:cNvPr id="0" name=""/>
        <dsp:cNvSpPr/>
      </dsp:nvSpPr>
      <dsp:spPr>
        <a:xfrm>
          <a:off x="0" y="2742530"/>
          <a:ext cx="82296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74887-C2C7-4404-A24F-B48CB9B3FD59}">
      <dsp:nvSpPr>
        <dsp:cNvPr id="0" name=""/>
        <dsp:cNvSpPr/>
      </dsp:nvSpPr>
      <dsp:spPr>
        <a:xfrm>
          <a:off x="0" y="2742530"/>
          <a:ext cx="1645920" cy="137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Family/ Personal Reasons</a:t>
          </a:r>
          <a:endParaRPr lang="en-US" sz="1800" b="1" kern="1200" dirty="0">
            <a:latin typeface="Arial" panose="020B0604020202020204" pitchFamily="34" charset="0"/>
            <a:cs typeface="Arial" panose="020B0604020202020204" pitchFamily="34" charset="0"/>
          </a:endParaRPr>
        </a:p>
      </dsp:txBody>
      <dsp:txXfrm>
        <a:off x="0" y="2742530"/>
        <a:ext cx="1645920" cy="1370260"/>
      </dsp:txXfrm>
    </dsp:sp>
    <dsp:sp modelId="{ED4D5233-9F7E-4B23-839E-6270DA506F15}">
      <dsp:nvSpPr>
        <dsp:cNvPr id="0" name=""/>
        <dsp:cNvSpPr/>
      </dsp:nvSpPr>
      <dsp:spPr>
        <a:xfrm>
          <a:off x="1769364" y="2774378"/>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37% cited personal life reasons for leaving, including pregnancy, child care, and caring for family</a:t>
          </a:r>
          <a:endParaRPr lang="en-US" sz="1800" kern="1200" dirty="0">
            <a:latin typeface="Arial" panose="020B0604020202020204" pitchFamily="34" charset="0"/>
            <a:cs typeface="Arial" panose="020B0604020202020204" pitchFamily="34" charset="0"/>
          </a:endParaRPr>
        </a:p>
      </dsp:txBody>
      <dsp:txXfrm>
        <a:off x="1769364" y="2774378"/>
        <a:ext cx="6460236" cy="636957"/>
      </dsp:txXfrm>
    </dsp:sp>
    <dsp:sp modelId="{8584922A-9DE0-44E1-B8AB-E39EEE78935A}">
      <dsp:nvSpPr>
        <dsp:cNvPr id="0" name=""/>
        <dsp:cNvSpPr/>
      </dsp:nvSpPr>
      <dsp:spPr>
        <a:xfrm>
          <a:off x="1645920" y="3411335"/>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B27AA-4EAE-47A4-99BF-22B1F10F61DC}">
      <dsp:nvSpPr>
        <dsp:cNvPr id="0" name=""/>
        <dsp:cNvSpPr/>
      </dsp:nvSpPr>
      <dsp:spPr>
        <a:xfrm>
          <a:off x="1769364" y="3443183"/>
          <a:ext cx="6460236" cy="6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11% wanted a job more conveniently located</a:t>
          </a:r>
          <a:endParaRPr lang="en-US" sz="1800" kern="1200" dirty="0">
            <a:latin typeface="Arial" panose="020B0604020202020204" pitchFamily="34" charset="0"/>
            <a:cs typeface="Arial" panose="020B0604020202020204" pitchFamily="34" charset="0"/>
          </a:endParaRPr>
        </a:p>
      </dsp:txBody>
      <dsp:txXfrm>
        <a:off x="1769364" y="3443183"/>
        <a:ext cx="6460236" cy="636957"/>
      </dsp:txXfrm>
    </dsp:sp>
    <dsp:sp modelId="{5F5B3AF0-9325-4A15-9922-0101CFE064E9}">
      <dsp:nvSpPr>
        <dsp:cNvPr id="0" name=""/>
        <dsp:cNvSpPr/>
      </dsp:nvSpPr>
      <dsp:spPr>
        <a:xfrm>
          <a:off x="1645920" y="4080140"/>
          <a:ext cx="658368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407A5-115F-4143-ADAE-7984BB7B0CC0}">
      <dsp:nvSpPr>
        <dsp:cNvPr id="0" name=""/>
        <dsp:cNvSpPr/>
      </dsp:nvSpPr>
      <dsp:spPr>
        <a:xfrm>
          <a:off x="1173688" y="2668"/>
          <a:ext cx="2946201" cy="176772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Induction and Support for New Teachers</a:t>
          </a:r>
          <a:endParaRPr lang="en-US" sz="3200" b="0" kern="1200" dirty="0"/>
        </a:p>
      </dsp:txBody>
      <dsp:txXfrm>
        <a:off x="1173688" y="2668"/>
        <a:ext cx="2946201" cy="1767720"/>
      </dsp:txXfrm>
    </dsp:sp>
    <dsp:sp modelId="{9010EFA6-9C22-40D2-A000-FF0F127B413E}">
      <dsp:nvSpPr>
        <dsp:cNvPr id="0" name=""/>
        <dsp:cNvSpPr/>
      </dsp:nvSpPr>
      <dsp:spPr>
        <a:xfrm>
          <a:off x="4414510" y="2668"/>
          <a:ext cx="2946201" cy="176772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Salaries and Compensation</a:t>
          </a:r>
          <a:endParaRPr lang="en-US" sz="3200" b="0" kern="1200" dirty="0"/>
        </a:p>
      </dsp:txBody>
      <dsp:txXfrm>
        <a:off x="4414510" y="2668"/>
        <a:ext cx="2946201" cy="1767720"/>
      </dsp:txXfrm>
    </dsp:sp>
    <dsp:sp modelId="{BDADD79B-FEF3-4614-A346-73AF0AFAA5B8}">
      <dsp:nvSpPr>
        <dsp:cNvPr id="0" name=""/>
        <dsp:cNvSpPr/>
      </dsp:nvSpPr>
      <dsp:spPr>
        <a:xfrm>
          <a:off x="2794099" y="2065010"/>
          <a:ext cx="2946201" cy="1767720"/>
        </a:xfrm>
        <a:prstGeom prst="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0" kern="1200" dirty="0" smtClean="0"/>
            <a:t>Working Conditions</a:t>
          </a:r>
          <a:endParaRPr lang="en-US" sz="3200" b="0" kern="1200" dirty="0"/>
        </a:p>
      </dsp:txBody>
      <dsp:txXfrm>
        <a:off x="2794099" y="2065010"/>
        <a:ext cx="2946201" cy="1767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C60E410-5823-42E0-BFB6-E3F2D02D8052}" type="datetimeFigureOut">
              <a:rPr lang="en-US" smtClean="0"/>
              <a:t>1/22/2019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7A55450-E0E5-4734-A81E-952ECA9A394B}" type="slidenum">
              <a:rPr lang="en-US" smtClean="0"/>
              <a:t>‹#›</a:t>
            </a:fld>
            <a:endParaRPr lang="en-US" dirty="0"/>
          </a:p>
        </p:txBody>
      </p:sp>
    </p:spTree>
    <p:extLst>
      <p:ext uri="{BB962C8B-B14F-4D97-AF65-F5344CB8AC3E}">
        <p14:creationId xmlns:p14="http://schemas.microsoft.com/office/powerpoint/2010/main" val="211822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2</a:t>
            </a:fld>
            <a:endParaRPr lang="en-US" dirty="0"/>
          </a:p>
        </p:txBody>
      </p:sp>
    </p:spTree>
    <p:extLst>
      <p:ext uri="{BB962C8B-B14F-4D97-AF65-F5344CB8AC3E}">
        <p14:creationId xmlns:p14="http://schemas.microsoft.com/office/powerpoint/2010/main" val="97997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91B43F-EB1B-4CE5-AB66-411F43BA8AAC}" type="slidenum">
              <a:rPr lang="en-US" smtClean="0"/>
              <a:t>11</a:t>
            </a:fld>
            <a:endParaRPr lang="en-US" dirty="0"/>
          </a:p>
        </p:txBody>
      </p:sp>
    </p:spTree>
    <p:extLst>
      <p:ext uri="{BB962C8B-B14F-4D97-AF65-F5344CB8AC3E}">
        <p14:creationId xmlns:p14="http://schemas.microsoft.com/office/powerpoint/2010/main" val="226222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12</a:t>
            </a:fld>
            <a:endParaRPr lang="en-US" dirty="0"/>
          </a:p>
        </p:txBody>
      </p:sp>
    </p:spTree>
    <p:extLst>
      <p:ext uri="{BB962C8B-B14F-4D97-AF65-F5344CB8AC3E}">
        <p14:creationId xmlns:p14="http://schemas.microsoft.com/office/powerpoint/2010/main" val="15781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13</a:t>
            </a:fld>
            <a:endParaRPr lang="en-US" dirty="0"/>
          </a:p>
        </p:txBody>
      </p:sp>
    </p:spTree>
    <p:extLst>
      <p:ext uri="{BB962C8B-B14F-4D97-AF65-F5344CB8AC3E}">
        <p14:creationId xmlns:p14="http://schemas.microsoft.com/office/powerpoint/2010/main" val="36176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14</a:t>
            </a:fld>
            <a:endParaRPr lang="en-US" dirty="0"/>
          </a:p>
        </p:txBody>
      </p:sp>
    </p:spTree>
    <p:extLst>
      <p:ext uri="{BB962C8B-B14F-4D97-AF65-F5344CB8AC3E}">
        <p14:creationId xmlns:p14="http://schemas.microsoft.com/office/powerpoint/2010/main" val="221754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15</a:t>
            </a:fld>
            <a:endParaRPr lang="en-US" dirty="0"/>
          </a:p>
        </p:txBody>
      </p:sp>
    </p:spTree>
    <p:extLst>
      <p:ext uri="{BB962C8B-B14F-4D97-AF65-F5344CB8AC3E}">
        <p14:creationId xmlns:p14="http://schemas.microsoft.com/office/powerpoint/2010/main" val="135249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16</a:t>
            </a:fld>
            <a:endParaRPr lang="en-US" dirty="0"/>
          </a:p>
        </p:txBody>
      </p:sp>
    </p:spTree>
    <p:extLst>
      <p:ext uri="{BB962C8B-B14F-4D97-AF65-F5344CB8AC3E}">
        <p14:creationId xmlns:p14="http://schemas.microsoft.com/office/powerpoint/2010/main" val="88848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17</a:t>
            </a:fld>
            <a:endParaRPr lang="en-US" dirty="0"/>
          </a:p>
        </p:txBody>
      </p:sp>
    </p:spTree>
    <p:extLst>
      <p:ext uri="{BB962C8B-B14F-4D97-AF65-F5344CB8AC3E}">
        <p14:creationId xmlns:p14="http://schemas.microsoft.com/office/powerpoint/2010/main" val="217371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18</a:t>
            </a:fld>
            <a:endParaRPr lang="en-US" dirty="0"/>
          </a:p>
        </p:txBody>
      </p:sp>
    </p:spTree>
    <p:extLst>
      <p:ext uri="{BB962C8B-B14F-4D97-AF65-F5344CB8AC3E}">
        <p14:creationId xmlns:p14="http://schemas.microsoft.com/office/powerpoint/2010/main" val="2228370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22</a:t>
            </a:fld>
            <a:endParaRPr lang="en-US" dirty="0"/>
          </a:p>
        </p:txBody>
      </p:sp>
    </p:spTree>
    <p:extLst>
      <p:ext uri="{BB962C8B-B14F-4D97-AF65-F5344CB8AC3E}">
        <p14:creationId xmlns:p14="http://schemas.microsoft.com/office/powerpoint/2010/main" val="223235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23</a:t>
            </a:fld>
            <a:endParaRPr lang="en-US" dirty="0"/>
          </a:p>
        </p:txBody>
      </p:sp>
    </p:spTree>
    <p:extLst>
      <p:ext uri="{BB962C8B-B14F-4D97-AF65-F5344CB8AC3E}">
        <p14:creationId xmlns:p14="http://schemas.microsoft.com/office/powerpoint/2010/main" val="74829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3</a:t>
            </a:fld>
            <a:endParaRPr lang="en-US" dirty="0"/>
          </a:p>
        </p:txBody>
      </p:sp>
    </p:spTree>
    <p:extLst>
      <p:ext uri="{BB962C8B-B14F-4D97-AF65-F5344CB8AC3E}">
        <p14:creationId xmlns:p14="http://schemas.microsoft.com/office/powerpoint/2010/main" val="256966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24</a:t>
            </a:fld>
            <a:endParaRPr lang="en-US" dirty="0"/>
          </a:p>
        </p:txBody>
      </p:sp>
    </p:spTree>
    <p:extLst>
      <p:ext uri="{BB962C8B-B14F-4D97-AF65-F5344CB8AC3E}">
        <p14:creationId xmlns:p14="http://schemas.microsoft.com/office/powerpoint/2010/main" val="120816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25</a:t>
            </a:fld>
            <a:endParaRPr lang="en-US" dirty="0"/>
          </a:p>
        </p:txBody>
      </p:sp>
    </p:spTree>
    <p:extLst>
      <p:ext uri="{BB962C8B-B14F-4D97-AF65-F5344CB8AC3E}">
        <p14:creationId xmlns:p14="http://schemas.microsoft.com/office/powerpoint/2010/main" val="352248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26</a:t>
            </a:fld>
            <a:endParaRPr lang="en-US" dirty="0"/>
          </a:p>
        </p:txBody>
      </p:sp>
    </p:spTree>
    <p:extLst>
      <p:ext uri="{BB962C8B-B14F-4D97-AF65-F5344CB8AC3E}">
        <p14:creationId xmlns:p14="http://schemas.microsoft.com/office/powerpoint/2010/main" val="349222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27</a:t>
            </a:fld>
            <a:endParaRPr lang="en-US" dirty="0"/>
          </a:p>
        </p:txBody>
      </p:sp>
    </p:spTree>
    <p:extLst>
      <p:ext uri="{BB962C8B-B14F-4D97-AF65-F5344CB8AC3E}">
        <p14:creationId xmlns:p14="http://schemas.microsoft.com/office/powerpoint/2010/main" val="216114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28</a:t>
            </a:fld>
            <a:endParaRPr lang="en-US" dirty="0"/>
          </a:p>
        </p:txBody>
      </p:sp>
    </p:spTree>
    <p:extLst>
      <p:ext uri="{BB962C8B-B14F-4D97-AF65-F5344CB8AC3E}">
        <p14:creationId xmlns:p14="http://schemas.microsoft.com/office/powerpoint/2010/main" val="3015808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29</a:t>
            </a:fld>
            <a:endParaRPr lang="en-US" dirty="0"/>
          </a:p>
        </p:txBody>
      </p:sp>
    </p:spTree>
    <p:extLst>
      <p:ext uri="{BB962C8B-B14F-4D97-AF65-F5344CB8AC3E}">
        <p14:creationId xmlns:p14="http://schemas.microsoft.com/office/powerpoint/2010/main" val="1949241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30</a:t>
            </a:fld>
            <a:endParaRPr lang="en-US" dirty="0"/>
          </a:p>
        </p:txBody>
      </p:sp>
    </p:spTree>
    <p:extLst>
      <p:ext uri="{BB962C8B-B14F-4D97-AF65-F5344CB8AC3E}">
        <p14:creationId xmlns:p14="http://schemas.microsoft.com/office/powerpoint/2010/main" val="234643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31</a:t>
            </a:fld>
            <a:endParaRPr lang="en-US" dirty="0"/>
          </a:p>
        </p:txBody>
      </p:sp>
    </p:spTree>
    <p:extLst>
      <p:ext uri="{BB962C8B-B14F-4D97-AF65-F5344CB8AC3E}">
        <p14:creationId xmlns:p14="http://schemas.microsoft.com/office/powerpoint/2010/main" val="982310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32</a:t>
            </a:fld>
            <a:endParaRPr lang="en-US" dirty="0"/>
          </a:p>
        </p:txBody>
      </p:sp>
    </p:spTree>
    <p:extLst>
      <p:ext uri="{BB962C8B-B14F-4D97-AF65-F5344CB8AC3E}">
        <p14:creationId xmlns:p14="http://schemas.microsoft.com/office/powerpoint/2010/main" val="2259305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b="0"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33</a:t>
            </a:fld>
            <a:endParaRPr lang="en-US" dirty="0"/>
          </a:p>
        </p:txBody>
      </p:sp>
    </p:spTree>
    <p:extLst>
      <p:ext uri="{BB962C8B-B14F-4D97-AF65-F5344CB8AC3E}">
        <p14:creationId xmlns:p14="http://schemas.microsoft.com/office/powerpoint/2010/main" val="19124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4</a:t>
            </a:fld>
            <a:endParaRPr lang="en-US" dirty="0"/>
          </a:p>
        </p:txBody>
      </p:sp>
    </p:spTree>
    <p:extLst>
      <p:ext uri="{BB962C8B-B14F-4D97-AF65-F5344CB8AC3E}">
        <p14:creationId xmlns:p14="http://schemas.microsoft.com/office/powerpoint/2010/main" val="3647619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34</a:t>
            </a:fld>
            <a:endParaRPr lang="en-US" dirty="0"/>
          </a:p>
        </p:txBody>
      </p:sp>
    </p:spTree>
    <p:extLst>
      <p:ext uri="{BB962C8B-B14F-4D97-AF65-F5344CB8AC3E}">
        <p14:creationId xmlns:p14="http://schemas.microsoft.com/office/powerpoint/2010/main" val="137656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35</a:t>
            </a:fld>
            <a:endParaRPr lang="en-US" dirty="0"/>
          </a:p>
        </p:txBody>
      </p:sp>
    </p:spTree>
    <p:extLst>
      <p:ext uri="{BB962C8B-B14F-4D97-AF65-F5344CB8AC3E}">
        <p14:creationId xmlns:p14="http://schemas.microsoft.com/office/powerpoint/2010/main" val="3879153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36</a:t>
            </a:fld>
            <a:endParaRPr lang="en-US" dirty="0"/>
          </a:p>
        </p:txBody>
      </p:sp>
    </p:spTree>
    <p:extLst>
      <p:ext uri="{BB962C8B-B14F-4D97-AF65-F5344CB8AC3E}">
        <p14:creationId xmlns:p14="http://schemas.microsoft.com/office/powerpoint/2010/main" val="3668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37</a:t>
            </a:fld>
            <a:endParaRPr lang="en-US" dirty="0"/>
          </a:p>
        </p:txBody>
      </p:sp>
    </p:spTree>
    <p:extLst>
      <p:ext uri="{BB962C8B-B14F-4D97-AF65-F5344CB8AC3E}">
        <p14:creationId xmlns:p14="http://schemas.microsoft.com/office/powerpoint/2010/main" val="371146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38</a:t>
            </a:fld>
            <a:endParaRPr lang="en-US" dirty="0"/>
          </a:p>
        </p:txBody>
      </p:sp>
    </p:spTree>
    <p:extLst>
      <p:ext uri="{BB962C8B-B14F-4D97-AF65-F5344CB8AC3E}">
        <p14:creationId xmlns:p14="http://schemas.microsoft.com/office/powerpoint/2010/main" val="1588992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39</a:t>
            </a:fld>
            <a:endParaRPr lang="en-US" dirty="0"/>
          </a:p>
        </p:txBody>
      </p:sp>
    </p:spTree>
    <p:extLst>
      <p:ext uri="{BB962C8B-B14F-4D97-AF65-F5344CB8AC3E}">
        <p14:creationId xmlns:p14="http://schemas.microsoft.com/office/powerpoint/2010/main" val="3999099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40</a:t>
            </a:fld>
            <a:endParaRPr lang="en-US" dirty="0"/>
          </a:p>
        </p:txBody>
      </p:sp>
    </p:spTree>
    <p:extLst>
      <p:ext uri="{BB962C8B-B14F-4D97-AF65-F5344CB8AC3E}">
        <p14:creationId xmlns:p14="http://schemas.microsoft.com/office/powerpoint/2010/main" val="2158267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41</a:t>
            </a:fld>
            <a:endParaRPr lang="en-US" dirty="0"/>
          </a:p>
        </p:txBody>
      </p:sp>
    </p:spTree>
    <p:extLst>
      <p:ext uri="{BB962C8B-B14F-4D97-AF65-F5344CB8AC3E}">
        <p14:creationId xmlns:p14="http://schemas.microsoft.com/office/powerpoint/2010/main" val="3405878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42</a:t>
            </a:fld>
            <a:endParaRPr lang="en-US" dirty="0"/>
          </a:p>
        </p:txBody>
      </p:sp>
    </p:spTree>
    <p:extLst>
      <p:ext uri="{BB962C8B-B14F-4D97-AF65-F5344CB8AC3E}">
        <p14:creationId xmlns:p14="http://schemas.microsoft.com/office/powerpoint/2010/main" val="198242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43</a:t>
            </a:fld>
            <a:endParaRPr lang="en-US" dirty="0"/>
          </a:p>
        </p:txBody>
      </p:sp>
    </p:spTree>
    <p:extLst>
      <p:ext uri="{BB962C8B-B14F-4D97-AF65-F5344CB8AC3E}">
        <p14:creationId xmlns:p14="http://schemas.microsoft.com/office/powerpoint/2010/main" val="68716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A55450-E0E5-4734-A81E-952ECA9A394B}" type="slidenum">
              <a:rPr lang="en-US" smtClean="0"/>
              <a:t>5</a:t>
            </a:fld>
            <a:endParaRPr lang="en-US" dirty="0"/>
          </a:p>
        </p:txBody>
      </p:sp>
    </p:spTree>
    <p:extLst>
      <p:ext uri="{BB962C8B-B14F-4D97-AF65-F5344CB8AC3E}">
        <p14:creationId xmlns:p14="http://schemas.microsoft.com/office/powerpoint/2010/main" val="2538102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44</a:t>
            </a:fld>
            <a:endParaRPr lang="en-US" dirty="0"/>
          </a:p>
        </p:txBody>
      </p:sp>
    </p:spTree>
    <p:extLst>
      <p:ext uri="{BB962C8B-B14F-4D97-AF65-F5344CB8AC3E}">
        <p14:creationId xmlns:p14="http://schemas.microsoft.com/office/powerpoint/2010/main" val="2646392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45</a:t>
            </a:fld>
            <a:endParaRPr lang="en-US" dirty="0"/>
          </a:p>
        </p:txBody>
      </p:sp>
    </p:spTree>
    <p:extLst>
      <p:ext uri="{BB962C8B-B14F-4D97-AF65-F5344CB8AC3E}">
        <p14:creationId xmlns:p14="http://schemas.microsoft.com/office/powerpoint/2010/main" val="1283857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48</a:t>
            </a:fld>
            <a:endParaRPr lang="en-US" dirty="0"/>
          </a:p>
        </p:txBody>
      </p:sp>
    </p:spTree>
    <p:extLst>
      <p:ext uri="{BB962C8B-B14F-4D97-AF65-F5344CB8AC3E}">
        <p14:creationId xmlns:p14="http://schemas.microsoft.com/office/powerpoint/2010/main" val="3825697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49</a:t>
            </a:fld>
            <a:endParaRPr lang="en-US" dirty="0"/>
          </a:p>
        </p:txBody>
      </p:sp>
    </p:spTree>
    <p:extLst>
      <p:ext uri="{BB962C8B-B14F-4D97-AF65-F5344CB8AC3E}">
        <p14:creationId xmlns:p14="http://schemas.microsoft.com/office/powerpoint/2010/main" val="1965831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54</a:t>
            </a:fld>
            <a:endParaRPr lang="en-US" dirty="0"/>
          </a:p>
        </p:txBody>
      </p:sp>
    </p:spTree>
    <p:extLst>
      <p:ext uri="{BB962C8B-B14F-4D97-AF65-F5344CB8AC3E}">
        <p14:creationId xmlns:p14="http://schemas.microsoft.com/office/powerpoint/2010/main" val="413853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55</a:t>
            </a:fld>
            <a:endParaRPr lang="en-US" dirty="0"/>
          </a:p>
        </p:txBody>
      </p:sp>
    </p:spTree>
    <p:extLst>
      <p:ext uri="{BB962C8B-B14F-4D97-AF65-F5344CB8AC3E}">
        <p14:creationId xmlns:p14="http://schemas.microsoft.com/office/powerpoint/2010/main" val="514441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232323"/>
              </a:solidFill>
            </a:endParaRPr>
          </a:p>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56</a:t>
            </a:fld>
            <a:endParaRPr lang="en-US" dirty="0"/>
          </a:p>
        </p:txBody>
      </p:sp>
    </p:spTree>
    <p:extLst>
      <p:ext uri="{BB962C8B-B14F-4D97-AF65-F5344CB8AC3E}">
        <p14:creationId xmlns:p14="http://schemas.microsoft.com/office/powerpoint/2010/main" val="3064412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55450-E0E5-4734-A81E-952ECA9A394B}" type="slidenum">
              <a:rPr lang="en-US" smtClean="0"/>
              <a:t>57</a:t>
            </a:fld>
            <a:endParaRPr lang="en-US" dirty="0"/>
          </a:p>
        </p:txBody>
      </p:sp>
    </p:spTree>
    <p:extLst>
      <p:ext uri="{BB962C8B-B14F-4D97-AF65-F5344CB8AC3E}">
        <p14:creationId xmlns:p14="http://schemas.microsoft.com/office/powerpoint/2010/main" val="329024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6</a:t>
            </a:fld>
            <a:endParaRPr lang="en-US" dirty="0"/>
          </a:p>
        </p:txBody>
      </p:sp>
    </p:spTree>
    <p:extLst>
      <p:ext uri="{BB962C8B-B14F-4D97-AF65-F5344CB8AC3E}">
        <p14:creationId xmlns:p14="http://schemas.microsoft.com/office/powerpoint/2010/main" val="94165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291B43F-EB1B-4CE5-AB66-411F43BA8AAC}" type="slidenum">
              <a:rPr lang="en-US" smtClean="0"/>
              <a:t>7</a:t>
            </a:fld>
            <a:endParaRPr lang="en-US" dirty="0"/>
          </a:p>
        </p:txBody>
      </p:sp>
    </p:spTree>
    <p:extLst>
      <p:ext uri="{BB962C8B-B14F-4D97-AF65-F5344CB8AC3E}">
        <p14:creationId xmlns:p14="http://schemas.microsoft.com/office/powerpoint/2010/main" val="429001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8</a:t>
            </a:fld>
            <a:endParaRPr lang="en-US" dirty="0"/>
          </a:p>
        </p:txBody>
      </p:sp>
    </p:spTree>
    <p:extLst>
      <p:ext uri="{BB962C8B-B14F-4D97-AF65-F5344CB8AC3E}">
        <p14:creationId xmlns:p14="http://schemas.microsoft.com/office/powerpoint/2010/main" val="407783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9</a:t>
            </a:fld>
            <a:endParaRPr lang="en-US" dirty="0"/>
          </a:p>
        </p:txBody>
      </p:sp>
    </p:spTree>
    <p:extLst>
      <p:ext uri="{BB962C8B-B14F-4D97-AF65-F5344CB8AC3E}">
        <p14:creationId xmlns:p14="http://schemas.microsoft.com/office/powerpoint/2010/main" val="1985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E291B43F-EB1B-4CE5-AB66-411F43BA8AAC}" type="slidenum">
              <a:rPr lang="en-US" smtClean="0"/>
              <a:t>10</a:t>
            </a:fld>
            <a:endParaRPr lang="en-US" dirty="0"/>
          </a:p>
        </p:txBody>
      </p:sp>
    </p:spTree>
    <p:extLst>
      <p:ext uri="{BB962C8B-B14F-4D97-AF65-F5344CB8AC3E}">
        <p14:creationId xmlns:p14="http://schemas.microsoft.com/office/powerpoint/2010/main" val="4426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6627" name="Title Placeholder 1"/>
          <p:cNvSpPr>
            <a:spLocks noGrp="1"/>
          </p:cNvSpPr>
          <p:nvPr>
            <p:ph type="ctrTitle"/>
          </p:nvPr>
        </p:nvSpPr>
        <p:spPr>
          <a:xfrm>
            <a:off x="3352800" y="2108200"/>
            <a:ext cx="5588000" cy="612775"/>
          </a:xfrm>
          <a:prstGeom prst="rect">
            <a:avLst/>
          </a:prstGeom>
        </p:spPr>
        <p:txBody>
          <a:bodyPr/>
          <a:lstStyle>
            <a:lvl1pPr>
              <a:defRPr sz="2800" smtClean="0"/>
            </a:lvl1pPr>
          </a:lstStyle>
          <a:p>
            <a:r>
              <a:rPr lang="en-US" smtClean="0"/>
              <a:t>Click to edit Master title style</a:t>
            </a:r>
          </a:p>
        </p:txBody>
      </p:sp>
      <p:sp>
        <p:nvSpPr>
          <p:cNvPr id="26628" name="Text Placeholder 2"/>
          <p:cNvSpPr>
            <a:spLocks noGrp="1"/>
          </p:cNvSpPr>
          <p:nvPr>
            <p:ph type="subTitle" idx="1"/>
          </p:nvPr>
        </p:nvSpPr>
        <p:spPr>
          <a:xfrm>
            <a:off x="3365500" y="2774950"/>
            <a:ext cx="4343400" cy="1752600"/>
          </a:xfrm>
        </p:spPr>
        <p:txBody>
          <a:bodyPr/>
          <a:lstStyle>
            <a:lvl1pPr marL="0" indent="0">
              <a:buFont typeface="Arial" charset="0"/>
              <a:buNone/>
              <a:defRPr sz="1600" smtClean="0"/>
            </a:lvl1pPr>
          </a:lstStyle>
          <a:p>
            <a:r>
              <a:rPr lang="en-US" smtClean="0"/>
              <a:t>Click to edit Master subtitle style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00" y="2133600"/>
            <a:ext cx="2666507" cy="1676400"/>
          </a:xfrm>
          <a:prstGeom prst="rect">
            <a:avLst/>
          </a:prstGeom>
        </p:spPr>
      </p:pic>
    </p:spTree>
    <p:extLst>
      <p:ext uri="{BB962C8B-B14F-4D97-AF65-F5344CB8AC3E}">
        <p14:creationId xmlns:p14="http://schemas.microsoft.com/office/powerpoint/2010/main" val="281197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304800"/>
            <a:ext cx="1040892" cy="654396"/>
          </a:xfrm>
          <a:prstGeom prst="rect">
            <a:avLst/>
          </a:prstGeom>
        </p:spPr>
      </p:pic>
    </p:spTree>
    <p:extLst>
      <p:ext uri="{BB962C8B-B14F-4D97-AF65-F5344CB8AC3E}">
        <p14:creationId xmlns:p14="http://schemas.microsoft.com/office/powerpoint/2010/main" val="3330679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91440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 Box 5"/>
          <p:cNvSpPr txBox="1">
            <a:spLocks noChangeArrowheads="1"/>
          </p:cNvSpPr>
          <p:nvPr/>
        </p:nvSpPr>
        <p:spPr bwMode="auto">
          <a:xfrm>
            <a:off x="8351838" y="6583363"/>
            <a:ext cx="677862" cy="276225"/>
          </a:xfrm>
          <a:prstGeom prst="rect">
            <a:avLst/>
          </a:prstGeom>
          <a:noFill/>
          <a:ln w="9525">
            <a:noFill/>
            <a:miter lim="800000"/>
            <a:headEnd/>
            <a:tailEnd/>
          </a:ln>
          <a:effectLst/>
        </p:spPr>
        <p:txBody>
          <a:bodyPr>
            <a:spAutoFit/>
          </a:bodyPr>
          <a:lstStyle/>
          <a:p>
            <a:pPr algn="r">
              <a:spcBef>
                <a:spcPct val="50000"/>
              </a:spcBef>
              <a:defRPr/>
            </a:pPr>
            <a:fld id="{EACD7151-9C36-4DE5-9278-A118CC2FCA81}" type="slidenum">
              <a:rPr lang="en-US" sz="1200" b="1">
                <a:solidFill>
                  <a:schemeClr val="bg1"/>
                </a:solidFill>
              </a:rPr>
              <a:pPr algn="r">
                <a:spcBef>
                  <a:spcPct val="50000"/>
                </a:spcBef>
                <a:defRPr/>
              </a:pPr>
              <a:t>‹#›</a:t>
            </a:fld>
            <a:endParaRPr lang="en-US" sz="1200" b="1" dirty="0">
              <a:solidFill>
                <a:schemeClr val="bg1"/>
              </a:solidFill>
            </a:endParaRPr>
          </a:p>
        </p:txBody>
      </p:sp>
      <p:sp>
        <p:nvSpPr>
          <p:cNvPr id="20" name="TextBox 19"/>
          <p:cNvSpPr txBox="1"/>
          <p:nvPr/>
        </p:nvSpPr>
        <p:spPr>
          <a:xfrm>
            <a:off x="457199" y="6540500"/>
            <a:ext cx="8233569" cy="292388"/>
          </a:xfrm>
          <a:prstGeom prst="rect">
            <a:avLst/>
          </a:prstGeom>
          <a:noFill/>
        </p:spPr>
        <p:txBody>
          <a:bodyPr wrap="square">
            <a:spAutoFit/>
          </a:bodyPr>
          <a:lstStyle/>
          <a:p>
            <a:pPr algn="ctr">
              <a:defRPr/>
            </a:pPr>
            <a:r>
              <a:rPr lang="en-US" sz="1300" dirty="0" smtClean="0">
                <a:solidFill>
                  <a:schemeClr val="bg1"/>
                </a:solidFill>
                <a:latin typeface="Verdana" pitchFamily="34" charset="0"/>
              </a:rPr>
              <a:t>www.arccta.org  *  info@arccta.org</a:t>
            </a:r>
            <a:endParaRPr lang="en-US" sz="1200" kern="1000" spc="-70" dirty="0">
              <a:solidFill>
                <a:schemeClr val="tx2">
                  <a:lumMod val="60000"/>
                  <a:lumOff val="40000"/>
                </a:schemeClr>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2400" b="1" kern="1200">
          <a:solidFill>
            <a:srgbClr val="0067AB"/>
          </a:solidFill>
          <a:latin typeface="Arial" charset="0"/>
          <a:ea typeface="+mj-ea"/>
          <a:cs typeface="+mj-cs"/>
        </a:defRPr>
      </a:lvl1pPr>
      <a:lvl2pPr algn="l" rtl="0" eaLnBrk="1" fontAlgn="base" hangingPunct="1">
        <a:spcBef>
          <a:spcPct val="0"/>
        </a:spcBef>
        <a:spcAft>
          <a:spcPct val="0"/>
        </a:spcAft>
        <a:defRPr sz="2400" b="1">
          <a:solidFill>
            <a:srgbClr val="0067AB"/>
          </a:solidFill>
          <a:latin typeface="Arial" charset="0"/>
        </a:defRPr>
      </a:lvl2pPr>
      <a:lvl3pPr algn="l" rtl="0" eaLnBrk="1" fontAlgn="base" hangingPunct="1">
        <a:spcBef>
          <a:spcPct val="0"/>
        </a:spcBef>
        <a:spcAft>
          <a:spcPct val="0"/>
        </a:spcAft>
        <a:defRPr sz="2400" b="1">
          <a:solidFill>
            <a:srgbClr val="0067AB"/>
          </a:solidFill>
          <a:latin typeface="Arial" charset="0"/>
        </a:defRPr>
      </a:lvl3pPr>
      <a:lvl4pPr algn="l" rtl="0" eaLnBrk="1" fontAlgn="base" hangingPunct="1">
        <a:spcBef>
          <a:spcPct val="0"/>
        </a:spcBef>
        <a:spcAft>
          <a:spcPct val="0"/>
        </a:spcAft>
        <a:defRPr sz="2400" b="1">
          <a:solidFill>
            <a:srgbClr val="0067AB"/>
          </a:solidFill>
          <a:latin typeface="Arial" charset="0"/>
        </a:defRPr>
      </a:lvl4pPr>
      <a:lvl5pPr algn="l" rtl="0" eaLnBrk="1" fontAlgn="base" hangingPunct="1">
        <a:spcBef>
          <a:spcPct val="0"/>
        </a:spcBef>
        <a:spcAft>
          <a:spcPct val="0"/>
        </a:spcAft>
        <a:defRPr sz="2400" b="1">
          <a:solidFill>
            <a:srgbClr val="0067AB"/>
          </a:solidFill>
          <a:latin typeface="Arial" charset="0"/>
        </a:defRPr>
      </a:lvl5pPr>
      <a:lvl6pPr marL="457200" algn="l" rtl="0" eaLnBrk="1" fontAlgn="base" hangingPunct="1">
        <a:spcBef>
          <a:spcPct val="0"/>
        </a:spcBef>
        <a:spcAft>
          <a:spcPct val="0"/>
        </a:spcAft>
        <a:defRPr sz="2600">
          <a:solidFill>
            <a:srgbClr val="0067AC"/>
          </a:solidFill>
          <a:latin typeface="Calibri" pitchFamily="34" charset="0"/>
        </a:defRPr>
      </a:lvl6pPr>
      <a:lvl7pPr marL="914400" algn="l" rtl="0" eaLnBrk="1" fontAlgn="base" hangingPunct="1">
        <a:spcBef>
          <a:spcPct val="0"/>
        </a:spcBef>
        <a:spcAft>
          <a:spcPct val="0"/>
        </a:spcAft>
        <a:defRPr sz="2600">
          <a:solidFill>
            <a:srgbClr val="0067AC"/>
          </a:solidFill>
          <a:latin typeface="Calibri" pitchFamily="34" charset="0"/>
        </a:defRPr>
      </a:lvl7pPr>
      <a:lvl8pPr marL="1371600" algn="l" rtl="0" eaLnBrk="1" fontAlgn="base" hangingPunct="1">
        <a:spcBef>
          <a:spcPct val="0"/>
        </a:spcBef>
        <a:spcAft>
          <a:spcPct val="0"/>
        </a:spcAft>
        <a:defRPr sz="2600">
          <a:solidFill>
            <a:srgbClr val="0067AC"/>
          </a:solidFill>
          <a:latin typeface="Calibri" pitchFamily="34" charset="0"/>
        </a:defRPr>
      </a:lvl8pPr>
      <a:lvl9pPr marL="1828800" algn="l" rtl="0" eaLnBrk="1" fontAlgn="base" hangingPunct="1">
        <a:spcBef>
          <a:spcPct val="0"/>
        </a:spcBef>
        <a:spcAft>
          <a:spcPct val="0"/>
        </a:spcAft>
        <a:defRPr sz="2600">
          <a:solidFill>
            <a:srgbClr val="0067AC"/>
          </a:solidFill>
          <a:latin typeface="Calibri" pitchFamily="34" charset="0"/>
        </a:defRPr>
      </a:lvl9pPr>
    </p:titleStyle>
    <p:bodyStyle>
      <a:lvl1pPr marL="342900" indent="-342900" algn="l" rtl="0" eaLnBrk="1" fontAlgn="base" hangingPunct="1">
        <a:spcBef>
          <a:spcPct val="20000"/>
        </a:spcBef>
        <a:spcAft>
          <a:spcPct val="0"/>
        </a:spcAft>
        <a:buClr>
          <a:srgbClr val="0067AB"/>
        </a:buClr>
        <a:buFont typeface="Arial" charset="0"/>
        <a:buChar char="•"/>
        <a:defRPr sz="2000" kern="1200">
          <a:solidFill>
            <a:schemeClr val="tx1"/>
          </a:solidFill>
          <a:latin typeface="Arial" charset="0"/>
          <a:ea typeface="+mn-ea"/>
          <a:cs typeface="+mn-cs"/>
        </a:defRPr>
      </a:lvl1pPr>
      <a:lvl2pPr marL="742950" indent="-285750" algn="l" rtl="0" eaLnBrk="1" fontAlgn="base" hangingPunct="1">
        <a:spcBef>
          <a:spcPct val="20000"/>
        </a:spcBef>
        <a:spcAft>
          <a:spcPct val="0"/>
        </a:spcAft>
        <a:buClr>
          <a:srgbClr val="0067AB"/>
        </a:buClr>
        <a:buFont typeface="Arial" charset="0"/>
        <a:buChar char="–"/>
        <a:defRPr kern="1200">
          <a:solidFill>
            <a:schemeClr val="tx1"/>
          </a:solidFill>
          <a:latin typeface="Arial" charset="0"/>
          <a:ea typeface="+mn-ea"/>
          <a:cs typeface="+mn-cs"/>
        </a:defRPr>
      </a:lvl2pPr>
      <a:lvl3pPr marL="1143000" indent="-228600" algn="l" rtl="0" eaLnBrk="1" fontAlgn="base" hangingPunct="1">
        <a:spcBef>
          <a:spcPct val="20000"/>
        </a:spcBef>
        <a:spcAft>
          <a:spcPct val="0"/>
        </a:spcAft>
        <a:buClr>
          <a:srgbClr val="0067AB"/>
        </a:buClr>
        <a:buFont typeface="Arial" charset="0"/>
        <a:buChar char="•"/>
        <a:defRPr sz="1600" kern="1200">
          <a:solidFill>
            <a:schemeClr val="tx1"/>
          </a:solidFill>
          <a:latin typeface="Arial" charset="0"/>
          <a:ea typeface="+mn-ea"/>
          <a:cs typeface="+mn-cs"/>
        </a:defRPr>
      </a:lvl3pPr>
      <a:lvl4pPr marL="1600200" indent="-228600" algn="l" rtl="0" eaLnBrk="1" fontAlgn="base" hangingPunct="1">
        <a:spcBef>
          <a:spcPct val="20000"/>
        </a:spcBef>
        <a:spcAft>
          <a:spcPct val="0"/>
        </a:spcAft>
        <a:buClr>
          <a:srgbClr val="0067AB"/>
        </a:buClr>
        <a:buFont typeface="Arial" charset="0"/>
        <a:buChar char="–"/>
        <a:defRPr sz="1400" kern="1200">
          <a:solidFill>
            <a:schemeClr val="tx1"/>
          </a:solidFill>
          <a:latin typeface="Arial" charset="0"/>
          <a:ea typeface="+mn-ea"/>
          <a:cs typeface="+mn-cs"/>
        </a:defRPr>
      </a:lvl4pPr>
      <a:lvl5pPr marL="2057400" indent="-228600" algn="l" rtl="0" eaLnBrk="1" fontAlgn="base" hangingPunct="1">
        <a:spcBef>
          <a:spcPct val="20000"/>
        </a:spcBef>
        <a:spcAft>
          <a:spcPct val="0"/>
        </a:spcAft>
        <a:buClr>
          <a:srgbClr val="0067AB"/>
        </a:buClr>
        <a:buFont typeface="Arial" charset="0"/>
        <a:buChar char="»"/>
        <a:defRPr sz="14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Aracelis.Gray@icf.com" TargetMode="External"/><Relationship Id="rId2" Type="http://schemas.openxmlformats.org/officeDocument/2006/relationships/hyperlink" Target="mailto:Elizabeth.Eaton@icf.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1022" y="1981200"/>
            <a:ext cx="5588000" cy="1397000"/>
          </a:xfrm>
        </p:spPr>
        <p:txBody>
          <a:bodyPr/>
          <a:lstStyle/>
          <a:p>
            <a:r>
              <a:rPr lang="en-US" dirty="0"/>
              <a:t>Comprehensive Strategies to Retain, Recruit, and Support Talented Teachers</a:t>
            </a:r>
            <a:br>
              <a:rPr lang="en-US" dirty="0"/>
            </a:br>
            <a:r>
              <a:rPr lang="en-US" dirty="0" smtClean="0"/>
              <a:t>	</a:t>
            </a:r>
            <a:endParaRPr lang="en-US" dirty="0"/>
          </a:p>
        </p:txBody>
      </p:sp>
      <p:sp>
        <p:nvSpPr>
          <p:cNvPr id="3" name="Subtitle 2"/>
          <p:cNvSpPr>
            <a:spLocks noGrp="1"/>
          </p:cNvSpPr>
          <p:nvPr>
            <p:ph type="subTitle" idx="1"/>
          </p:nvPr>
        </p:nvSpPr>
        <p:spPr>
          <a:xfrm>
            <a:off x="3381022" y="3657600"/>
            <a:ext cx="5463822" cy="2209800"/>
          </a:xfrm>
        </p:spPr>
        <p:txBody>
          <a:bodyPr/>
          <a:lstStyle/>
          <a:p>
            <a:r>
              <a:rPr lang="en-US" sz="2000" dirty="0" smtClean="0"/>
              <a:t>Presentation to the Virginia Board of Education</a:t>
            </a:r>
          </a:p>
          <a:p>
            <a:endParaRPr lang="en-US" sz="2000" dirty="0"/>
          </a:p>
          <a:p>
            <a:r>
              <a:rPr lang="en-US" sz="2000" dirty="0" smtClean="0"/>
              <a:t>Elizabeth Eaton</a:t>
            </a:r>
          </a:p>
          <a:p>
            <a:r>
              <a:rPr lang="en-US" sz="2000" dirty="0" smtClean="0"/>
              <a:t>Aracelis Gray </a:t>
            </a:r>
          </a:p>
          <a:p>
            <a:endParaRPr lang="en-US" sz="2000" dirty="0" smtClean="0"/>
          </a:p>
          <a:p>
            <a:r>
              <a:rPr lang="en-US" sz="2000" dirty="0" smtClean="0"/>
              <a:t>January </a:t>
            </a:r>
            <a:r>
              <a:rPr lang="en-US" sz="2000" dirty="0"/>
              <a:t>23, 2019</a:t>
            </a:r>
          </a:p>
          <a:p>
            <a:endParaRPr lang="en-US" sz="2000" dirty="0" smtClean="0"/>
          </a:p>
          <a:p>
            <a:endParaRPr lang="en-US" sz="2000" dirty="0"/>
          </a:p>
          <a:p>
            <a:endParaRPr lang="en-US" sz="2000" dirty="0"/>
          </a:p>
          <a:p>
            <a:endParaRPr lang="en-US" sz="2000" dirty="0"/>
          </a:p>
        </p:txBody>
      </p:sp>
    </p:spTree>
    <p:extLst>
      <p:ext uri="{BB962C8B-B14F-4D97-AF65-F5344CB8AC3E}">
        <p14:creationId xmlns:p14="http://schemas.microsoft.com/office/powerpoint/2010/main" val="195927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Reasons Teachers Leave</a:t>
            </a:r>
            <a:endParaRPr lang="en-US" dirty="0"/>
          </a:p>
        </p:txBody>
      </p:sp>
      <p:graphicFrame>
        <p:nvGraphicFramePr>
          <p:cNvPr id="2" name="Content Placeholder 1"/>
          <p:cNvGraphicFramePr>
            <a:graphicFrameLocks noGrp="1"/>
          </p:cNvGraphicFramePr>
          <p:nvPr>
            <p:ph idx="1"/>
            <p:extLst/>
          </p:nvPr>
        </p:nvGraphicFramePr>
        <p:xfrm>
          <a:off x="477253" y="1500981"/>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6126163"/>
            <a:ext cx="4495800"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Podolsky, Kini, Bishop, &amp; Darling-Hammond, 2016</a:t>
            </a:r>
            <a:endParaRPr lang="en-US" sz="1100" dirty="0">
              <a:solidFill>
                <a:schemeClr val="bg1">
                  <a:lumMod val="50000"/>
                </a:schemeClr>
              </a:solidFill>
              <a:latin typeface="Arial" panose="020B0604020202020204" pitchFamily="34" charset="0"/>
              <a:cs typeface="Arial" panose="020B0604020202020204" pitchFamily="34" charset="0"/>
            </a:endParaRP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5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Predictors and Impacts of Teacher Turnover</a:t>
            </a:r>
            <a:endParaRPr lang="en-US" dirty="0"/>
          </a:p>
        </p:txBody>
      </p:sp>
      <p:graphicFrame>
        <p:nvGraphicFramePr>
          <p:cNvPr id="2" name="Table 1"/>
          <p:cNvGraphicFramePr>
            <a:graphicFrameLocks noGrp="1"/>
          </p:cNvGraphicFramePr>
          <p:nvPr/>
        </p:nvGraphicFramePr>
        <p:xfrm>
          <a:off x="342900" y="1600200"/>
          <a:ext cx="8458200" cy="23622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93700">
                <a:tc>
                  <a:txBody>
                    <a:bodyPr/>
                    <a:lstStyle/>
                    <a:p>
                      <a:pPr algn="ctr"/>
                      <a:r>
                        <a:rPr lang="en-US" dirty="0" smtClean="0">
                          <a:latin typeface="Arial" panose="020B0604020202020204" pitchFamily="34" charset="0"/>
                          <a:cs typeface="Arial" panose="020B0604020202020204" pitchFamily="34" charset="0"/>
                        </a:rPr>
                        <a:t>Predictors</a:t>
                      </a:r>
                      <a:endParaRPr lang="en-US" dirty="0">
                        <a:latin typeface="Arial" panose="020B0604020202020204" pitchFamily="34" charset="0"/>
                        <a:cs typeface="Arial" panose="020B0604020202020204" pitchFamily="34" charset="0"/>
                      </a:endParaRPr>
                    </a:p>
                  </a:txBody>
                  <a:tcPr>
                    <a:solidFill>
                      <a:schemeClr val="tx2"/>
                    </a:solidFill>
                  </a:tcPr>
                </a:tc>
                <a:tc>
                  <a:txBody>
                    <a:bodyPr/>
                    <a:lstStyle/>
                    <a:p>
                      <a:pPr algn="ctr"/>
                      <a:r>
                        <a:rPr lang="en-US" dirty="0" smtClean="0">
                          <a:latin typeface="Arial" panose="020B0604020202020204" pitchFamily="34" charset="0"/>
                          <a:cs typeface="Arial" panose="020B0604020202020204" pitchFamily="34" charset="0"/>
                        </a:rPr>
                        <a:t>Impacts</a:t>
                      </a:r>
                      <a:endParaRPr lang="en-US"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10000"/>
                  </a:ext>
                </a:extLst>
              </a:tr>
              <a:tr h="393700">
                <a:tc>
                  <a:txBody>
                    <a:bodyPr/>
                    <a:lstStyle/>
                    <a:p>
                      <a:pPr marL="0" lv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Alternative Certification</a:t>
                      </a:r>
                    </a:p>
                  </a:txBody>
                  <a:tcPr/>
                </a:tc>
                <a:tc>
                  <a:txBody>
                    <a:bodyPr/>
                    <a:lstStyle/>
                    <a:p>
                      <a:pPr mar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Teacher Quality</a:t>
                      </a:r>
                      <a:endParaRPr lang="en-US" sz="12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93700">
                <a:tc>
                  <a:txBody>
                    <a:bodyPr/>
                    <a:lstStyle/>
                    <a:p>
                      <a:pPr marL="0" lv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Teacher Concentration</a:t>
                      </a:r>
                    </a:p>
                  </a:txBody>
                  <a:tcPr/>
                </a:tc>
                <a:tc>
                  <a:txBody>
                    <a:bodyPr/>
                    <a:lstStyle/>
                    <a:p>
                      <a:pPr mar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Student Achievement</a:t>
                      </a:r>
                      <a:endParaRPr lang="en-US" sz="12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93700">
                <a:tc>
                  <a:txBody>
                    <a:bodyPr/>
                    <a:lstStyle/>
                    <a:p>
                      <a:pPr marL="0" lv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Lack of Administrative Support</a:t>
                      </a:r>
                      <a:endParaRPr lang="en-US" b="0"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Increased Costs</a:t>
                      </a:r>
                      <a:endParaRPr lang="en-US" sz="12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93700">
                <a:tc rowSpan="2">
                  <a:txBody>
                    <a:bodyPr/>
                    <a:lstStyle/>
                    <a:p>
                      <a:pPr mar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Teacher Compensation </a:t>
                      </a:r>
                    </a:p>
                  </a:txBody>
                  <a:tcPr/>
                </a:tc>
                <a:tc>
                  <a:txBody>
                    <a:bodyPr/>
                    <a:lstStyle/>
                    <a:p>
                      <a:pPr marL="0" indent="0">
                        <a:buFont typeface="Wingdings" panose="05000000000000000000" pitchFamily="2" charset="2"/>
                        <a:buNone/>
                      </a:pPr>
                      <a:r>
                        <a:rPr lang="en-US" sz="1800" b="0" dirty="0" smtClean="0">
                          <a:latin typeface="Arial" panose="020B0604020202020204" pitchFamily="34" charset="0"/>
                          <a:cs typeface="Arial" panose="020B0604020202020204" pitchFamily="34" charset="0"/>
                        </a:rPr>
                        <a:t>Staffing “Hard-to-Staff” Schools</a:t>
                      </a:r>
                      <a:endParaRPr lang="en-US" sz="12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93700">
                <a:tc vMerge="1">
                  <a:txBody>
                    <a:bodyPr/>
                    <a:lstStyle/>
                    <a:p>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dirty="0" smtClean="0">
                          <a:latin typeface="Arial" panose="020B0604020202020204" pitchFamily="34" charset="0"/>
                          <a:cs typeface="Arial" panose="020B0604020202020204" pitchFamily="34" charset="0"/>
                        </a:rPr>
                        <a:t>Workforce Diversity</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457200" y="6019800"/>
            <a:ext cx="7543800" cy="600164"/>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a:t>
            </a:r>
            <a:r>
              <a:rPr lang="en-US" sz="1100" dirty="0">
                <a:solidFill>
                  <a:schemeClr val="bg1">
                    <a:lumMod val="50000"/>
                  </a:schemeClr>
                </a:solidFill>
                <a:latin typeface="Arial" panose="020B0604020202020204" pitchFamily="34" charset="0"/>
                <a:cs typeface="Arial" panose="020B0604020202020204" pitchFamily="34" charset="0"/>
              </a:rPr>
              <a:t>Carver-Thomas &amp; Darling-Hammond, 2017; Podolsky, Kini, Bishop, &amp; Darling-Hammond, 2016</a:t>
            </a:r>
          </a:p>
          <a:p>
            <a:endParaRPr lang="en-US" sz="1100" dirty="0">
              <a:solidFill>
                <a:schemeClr val="bg1">
                  <a:lumMod val="50000"/>
                </a:schemeClr>
              </a:solidFill>
              <a:latin typeface="Arial" panose="020B0604020202020204" pitchFamily="34" charset="0"/>
              <a:cs typeface="Arial" panose="020B0604020202020204" pitchFamily="34" charset="0"/>
            </a:endParaRP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36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315200" cy="715962"/>
          </a:xfrm>
        </p:spPr>
        <p:txBody>
          <a:bodyPr>
            <a:normAutofit fontScale="90000"/>
          </a:bodyPr>
          <a:lstStyle/>
          <a:p>
            <a:r>
              <a:rPr lang="en-US" dirty="0" smtClean="0"/>
              <a:t>Beginning Teachers are Leaving Teaching at an Increasing Rate</a:t>
            </a:r>
            <a:endParaRPr lang="en-US" dirty="0"/>
          </a:p>
        </p:txBody>
      </p:sp>
      <p:sp>
        <p:nvSpPr>
          <p:cNvPr id="14" name="Text Placeholder 4"/>
          <p:cNvSpPr txBox="1">
            <a:spLocks/>
          </p:cNvSpPr>
          <p:nvPr/>
        </p:nvSpPr>
        <p:spPr>
          <a:xfrm>
            <a:off x="609601" y="2335614"/>
            <a:ext cx="2590800" cy="566057"/>
          </a:xfrm>
          <a:prstGeom prst="rect">
            <a:avLst/>
          </a:prstGeom>
          <a:solidFill>
            <a:schemeClr val="tx2"/>
          </a:solidFill>
        </p:spPr>
        <p:txBody>
          <a:bodyPr vert="horz" lIns="182880" tIns="45720" rIns="18288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1" kern="1200" baseline="0">
                <a:solidFill>
                  <a:schemeClr val="bg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Approximately</a:t>
            </a: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5"/>
          <p:cNvSpPr txBox="1">
            <a:spLocks/>
          </p:cNvSpPr>
          <p:nvPr/>
        </p:nvSpPr>
        <p:spPr>
          <a:xfrm>
            <a:off x="609601" y="2955080"/>
            <a:ext cx="3836761" cy="907101"/>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6400" b="1" kern="1200" baseline="0">
                <a:solidFill>
                  <a:schemeClr val="accent2"/>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4800" b="1" i="0" u="none" strike="noStrike" kern="1200" cap="none" spc="0" normalizeH="0" baseline="0" noProof="0" dirty="0" smtClean="0">
                <a:ln>
                  <a:noFill/>
                </a:ln>
                <a:solidFill>
                  <a:schemeClr val="tx2"/>
                </a:solidFill>
                <a:effectLst/>
                <a:uLnTx/>
                <a:uFillTx/>
                <a:latin typeface="Arial" panose="020B0604020202020204"/>
                <a:ea typeface="+mn-ea"/>
                <a:cs typeface="+mn-cs"/>
              </a:rPr>
              <a:t>12%</a:t>
            </a:r>
            <a:endParaRPr kumimoji="0" lang="en-US" sz="4800" b="1"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6" name="Text Placeholder 6"/>
          <p:cNvSpPr txBox="1">
            <a:spLocks/>
          </p:cNvSpPr>
          <p:nvPr/>
        </p:nvSpPr>
        <p:spPr>
          <a:xfrm>
            <a:off x="612711" y="4380172"/>
            <a:ext cx="2457061" cy="420428"/>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0"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lvl="0">
              <a:buClr>
                <a:srgbClr val="768A91"/>
              </a:buClr>
            </a:pPr>
            <a:r>
              <a:rPr lang="en-US" sz="2000" dirty="0">
                <a:latin typeface="Arial" panose="020B0604020202020204"/>
              </a:rPr>
              <a:t>of </a:t>
            </a:r>
            <a:r>
              <a:rPr lang="en-US" sz="2000" dirty="0" smtClean="0">
                <a:latin typeface="Arial" panose="020B0604020202020204"/>
              </a:rPr>
              <a:t>all beginning </a:t>
            </a:r>
            <a:r>
              <a:rPr lang="en-US" sz="2000" dirty="0">
                <a:latin typeface="Arial" panose="020B0604020202020204"/>
              </a:rPr>
              <a:t>teachers </a:t>
            </a:r>
            <a:r>
              <a:rPr lang="en-US" sz="2000" b="1" dirty="0" smtClean="0">
                <a:latin typeface="Arial" panose="020B0604020202020204"/>
              </a:rPr>
              <a:t>leave teaching after their first year</a:t>
            </a:r>
          </a:p>
          <a:p>
            <a:pPr lvl="0">
              <a:buClr>
                <a:srgbClr val="768A91"/>
              </a:buClr>
            </a:pPr>
            <a:endParaRPr kumimoji="0" lang="en-US" sz="2000" b="0" i="1" u="none" strike="noStrike" kern="1200" cap="none" spc="0" normalizeH="0" baseline="0" noProof="0" dirty="0">
              <a:ln>
                <a:noFill/>
              </a:ln>
              <a:solidFill>
                <a:srgbClr val="768591"/>
              </a:solidFill>
              <a:effectLst/>
              <a:uLnTx/>
              <a:uFillTx/>
              <a:latin typeface="Arial" panose="020B0604020202020204"/>
            </a:endParaRPr>
          </a:p>
        </p:txBody>
      </p:sp>
      <p:sp>
        <p:nvSpPr>
          <p:cNvPr id="28" name="TextBox 27"/>
          <p:cNvSpPr txBox="1"/>
          <p:nvPr/>
        </p:nvSpPr>
        <p:spPr>
          <a:xfrm>
            <a:off x="457200" y="5970028"/>
            <a:ext cx="2859621"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a:t>
            </a:r>
            <a:r>
              <a:rPr lang="en-US" sz="1100" dirty="0">
                <a:solidFill>
                  <a:schemeClr val="bg1">
                    <a:lumMod val="50000"/>
                  </a:schemeClr>
                </a:solidFill>
                <a:latin typeface="Arial" panose="020B0604020202020204" pitchFamily="34" charset="0"/>
                <a:cs typeface="Arial" panose="020B0604020202020204" pitchFamily="34" charset="0"/>
              </a:rPr>
              <a:t>Ingersoll, Merrill, &amp; Stuckey,  2014</a:t>
            </a: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
        <p:nvSpPr>
          <p:cNvPr id="11" name="Text Placeholder 4"/>
          <p:cNvSpPr txBox="1">
            <a:spLocks/>
          </p:cNvSpPr>
          <p:nvPr/>
        </p:nvSpPr>
        <p:spPr>
          <a:xfrm>
            <a:off x="3472996" y="2323020"/>
            <a:ext cx="2590800" cy="566057"/>
          </a:xfrm>
          <a:prstGeom prst="rect">
            <a:avLst/>
          </a:prstGeom>
          <a:solidFill>
            <a:schemeClr val="accent5"/>
          </a:solidFill>
        </p:spPr>
        <p:txBody>
          <a:bodyPr vert="horz" lIns="182880" tIns="45720" rIns="18288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1" kern="1200" baseline="0">
                <a:solidFill>
                  <a:schemeClr val="bg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About</a:t>
            </a: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 Placeholder 5"/>
          <p:cNvSpPr txBox="1">
            <a:spLocks/>
          </p:cNvSpPr>
          <p:nvPr/>
        </p:nvSpPr>
        <p:spPr>
          <a:xfrm>
            <a:off x="3472996" y="2942486"/>
            <a:ext cx="3836761" cy="907101"/>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6400" b="1" kern="1200" baseline="0">
                <a:solidFill>
                  <a:schemeClr val="accent2"/>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4800" b="1" i="0" u="none" strike="noStrike" kern="1200" cap="none" spc="0" normalizeH="0" baseline="0" noProof="0" dirty="0" smtClean="0">
                <a:ln>
                  <a:noFill/>
                </a:ln>
                <a:solidFill>
                  <a:schemeClr val="accent5"/>
                </a:solidFill>
                <a:effectLst/>
                <a:uLnTx/>
                <a:uFillTx/>
                <a:latin typeface="Arial" panose="020B0604020202020204"/>
                <a:ea typeface="+mn-ea"/>
                <a:cs typeface="+mn-cs"/>
              </a:rPr>
              <a:t>28%</a:t>
            </a:r>
            <a:endParaRPr kumimoji="0" lang="en-US" sz="4800" b="1" i="0" u="none" strike="noStrike" kern="1200" cap="none" spc="0" normalizeH="0" baseline="0" noProof="0" dirty="0">
              <a:ln>
                <a:noFill/>
              </a:ln>
              <a:solidFill>
                <a:schemeClr val="accent5"/>
              </a:solidFill>
              <a:effectLst/>
              <a:uLnTx/>
              <a:uFillTx/>
              <a:latin typeface="Arial" panose="020B0604020202020204"/>
              <a:ea typeface="+mn-ea"/>
              <a:cs typeface="+mn-cs"/>
            </a:endParaRPr>
          </a:p>
        </p:txBody>
      </p:sp>
      <p:sp>
        <p:nvSpPr>
          <p:cNvPr id="13" name="Text Placeholder 6"/>
          <p:cNvSpPr txBox="1">
            <a:spLocks/>
          </p:cNvSpPr>
          <p:nvPr/>
        </p:nvSpPr>
        <p:spPr>
          <a:xfrm>
            <a:off x="3472996" y="4233899"/>
            <a:ext cx="2457061" cy="420428"/>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0"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lvl="0">
              <a:buClr>
                <a:srgbClr val="768A91"/>
              </a:buClr>
            </a:pPr>
            <a:r>
              <a:rPr lang="en-US" sz="2000" dirty="0">
                <a:latin typeface="Arial" panose="020B0604020202020204"/>
              </a:rPr>
              <a:t>of </a:t>
            </a:r>
            <a:r>
              <a:rPr lang="en-US" sz="2000" dirty="0" smtClean="0">
                <a:latin typeface="Arial" panose="020B0604020202020204"/>
              </a:rPr>
              <a:t>all beginning teachers </a:t>
            </a:r>
            <a:r>
              <a:rPr lang="en-US" sz="2000" b="1" dirty="0" smtClean="0">
                <a:latin typeface="Arial" panose="020B0604020202020204"/>
              </a:rPr>
              <a:t>leave after three years</a:t>
            </a:r>
          </a:p>
          <a:p>
            <a:pPr lvl="0">
              <a:buClr>
                <a:srgbClr val="768A91"/>
              </a:buClr>
            </a:pPr>
            <a:endParaRPr kumimoji="0" lang="en-US" sz="2000" b="0" i="1" u="none" strike="noStrike" kern="1200" cap="none" spc="0" normalizeH="0" baseline="0" noProof="0" dirty="0">
              <a:ln>
                <a:noFill/>
              </a:ln>
              <a:solidFill>
                <a:srgbClr val="768591"/>
              </a:solidFill>
              <a:effectLst/>
              <a:uLnTx/>
              <a:uFillTx/>
              <a:latin typeface="Arial" panose="020B0604020202020204"/>
            </a:endParaRPr>
          </a:p>
        </p:txBody>
      </p:sp>
      <p:sp>
        <p:nvSpPr>
          <p:cNvPr id="17" name="Text Placeholder 4"/>
          <p:cNvSpPr txBox="1">
            <a:spLocks/>
          </p:cNvSpPr>
          <p:nvPr/>
        </p:nvSpPr>
        <p:spPr>
          <a:xfrm>
            <a:off x="6333281" y="2332351"/>
            <a:ext cx="2590800" cy="566057"/>
          </a:xfrm>
          <a:prstGeom prst="rect">
            <a:avLst/>
          </a:prstGeom>
          <a:solidFill>
            <a:schemeClr val="accent6"/>
          </a:solidFill>
        </p:spPr>
        <p:txBody>
          <a:bodyPr vert="horz" lIns="182880" tIns="45720" rIns="18288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1" kern="1200" baseline="0">
                <a:solidFill>
                  <a:schemeClr val="bg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More than</a:t>
            </a: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 Placeholder 5"/>
          <p:cNvSpPr txBox="1">
            <a:spLocks/>
          </p:cNvSpPr>
          <p:nvPr/>
        </p:nvSpPr>
        <p:spPr>
          <a:xfrm>
            <a:off x="6333281" y="2951817"/>
            <a:ext cx="3836761" cy="907101"/>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6400" b="1" kern="1200" baseline="0">
                <a:solidFill>
                  <a:schemeClr val="accent2"/>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200"/>
              </a:spcBef>
              <a:spcAft>
                <a:spcPts val="200"/>
              </a:spcAft>
              <a:buClr>
                <a:srgbClr val="768A91"/>
              </a:buClr>
              <a:buSzTx/>
              <a:buFont typeface="Wingdings" charset="2"/>
              <a:buNone/>
              <a:tabLst/>
              <a:defRPr/>
            </a:pPr>
            <a:r>
              <a:rPr kumimoji="0" lang="en-US" sz="4800" b="1" i="0" u="none" strike="noStrike" kern="1200" cap="none" spc="0" normalizeH="0" baseline="0" noProof="0" dirty="0" smtClean="0">
                <a:ln>
                  <a:noFill/>
                </a:ln>
                <a:solidFill>
                  <a:schemeClr val="accent6"/>
                </a:solidFill>
                <a:effectLst/>
                <a:uLnTx/>
                <a:uFillTx/>
                <a:latin typeface="Arial" panose="020B0604020202020204"/>
                <a:ea typeface="+mn-ea"/>
                <a:cs typeface="+mn-cs"/>
              </a:rPr>
              <a:t>41%</a:t>
            </a:r>
            <a:endParaRPr kumimoji="0" lang="en-US" sz="4800" b="1"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19" name="Text Placeholder 6"/>
          <p:cNvSpPr txBox="1">
            <a:spLocks/>
          </p:cNvSpPr>
          <p:nvPr/>
        </p:nvSpPr>
        <p:spPr>
          <a:xfrm>
            <a:off x="6333281" y="4233899"/>
            <a:ext cx="2457061" cy="420428"/>
          </a:xfrm>
          <a:prstGeom prst="rect">
            <a:avLst/>
          </a:prstGeom>
          <a:noFill/>
        </p:spPr>
        <p:txBody>
          <a:bodyPr vert="horz" lIns="0" tIns="45720" rIns="0" bIns="45720" rtlCol="0" anchor="ctr">
            <a:noAutofit/>
          </a:bodyPr>
          <a:lstStyle>
            <a:lvl1pPr marL="0" indent="0" algn="l" defTabSz="548640" rtl="0" eaLnBrk="1" latinLnBrk="0" hangingPunct="1">
              <a:lnSpc>
                <a:spcPct val="100000"/>
              </a:lnSpc>
              <a:spcBef>
                <a:spcPts val="200"/>
              </a:spcBef>
              <a:spcAft>
                <a:spcPts val="200"/>
              </a:spcAft>
              <a:buClr>
                <a:schemeClr val="tx2"/>
              </a:buClr>
              <a:buFont typeface="Wingdings" charset="2"/>
              <a:buNone/>
              <a:tabLst/>
              <a:defRPr sz="2800" b="0"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lvl="0">
              <a:buClr>
                <a:srgbClr val="768A91"/>
              </a:buClr>
              <a:defRPr/>
            </a:pPr>
            <a:r>
              <a:rPr lang="en-US" sz="2000" dirty="0">
                <a:latin typeface="Arial" panose="020B0604020202020204"/>
              </a:rPr>
              <a:t>of </a:t>
            </a:r>
            <a:r>
              <a:rPr lang="en-US" sz="2000" dirty="0" smtClean="0">
                <a:latin typeface="Arial" panose="020B0604020202020204"/>
              </a:rPr>
              <a:t>all beginning </a:t>
            </a:r>
            <a:r>
              <a:rPr lang="en-US" sz="2000" dirty="0">
                <a:latin typeface="Arial" panose="020B0604020202020204"/>
              </a:rPr>
              <a:t>teachers will </a:t>
            </a:r>
            <a:r>
              <a:rPr lang="en-US" sz="2000" b="1" dirty="0">
                <a:latin typeface="Arial" panose="020B0604020202020204"/>
              </a:rPr>
              <a:t>leave </a:t>
            </a:r>
            <a:r>
              <a:rPr lang="en-US" sz="2000" b="1" dirty="0" smtClean="0">
                <a:latin typeface="Arial" panose="020B0604020202020204"/>
              </a:rPr>
              <a:t>within </a:t>
            </a:r>
            <a:r>
              <a:rPr lang="en-US" sz="2000" b="1" dirty="0">
                <a:latin typeface="Arial" panose="020B0604020202020204"/>
              </a:rPr>
              <a:t>five years </a:t>
            </a:r>
          </a:p>
          <a:p>
            <a:pPr lvl="0">
              <a:buClr>
                <a:srgbClr val="768A91"/>
              </a:buClr>
            </a:pPr>
            <a:endParaRPr kumimoji="0" lang="en-US" sz="2000" b="0" i="1" u="none" strike="noStrike" kern="1200" cap="none" spc="0" normalizeH="0" baseline="0" noProof="0" dirty="0">
              <a:ln>
                <a:noFill/>
              </a:ln>
              <a:solidFill>
                <a:srgbClr val="768591"/>
              </a:solidFill>
              <a:effectLst/>
              <a:uLnTx/>
              <a:uFillTx/>
              <a:latin typeface="Arial" panose="020B0604020202020204"/>
            </a:endParaRPr>
          </a:p>
        </p:txBody>
      </p:sp>
      <p:sp>
        <p:nvSpPr>
          <p:cNvPr id="2" name="Rectangle 1"/>
          <p:cNvSpPr/>
          <p:nvPr/>
        </p:nvSpPr>
        <p:spPr>
          <a:xfrm>
            <a:off x="544286" y="1334136"/>
            <a:ext cx="8314480" cy="830997"/>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The attrition rate for first-year teachers increased by </a:t>
            </a:r>
            <a:r>
              <a:rPr lang="en-US" sz="2400" b="1" dirty="0" smtClean="0">
                <a:latin typeface="Arial" panose="020B0604020202020204" pitchFamily="34" charset="0"/>
                <a:cs typeface="Arial" panose="020B0604020202020204" pitchFamily="34" charset="0"/>
              </a:rPr>
              <a:t>34%</a:t>
            </a:r>
            <a:r>
              <a:rPr lang="en-US" sz="2400" dirty="0" smtClean="0">
                <a:latin typeface="Arial" panose="020B0604020202020204" pitchFamily="34" charset="0"/>
                <a:cs typeface="Arial" panose="020B0604020202020204" pitchFamily="34" charset="0"/>
              </a:rPr>
              <a:t> from 1988 to 2008.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45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Reasons Beginning Teachers Leave</a:t>
            </a:r>
            <a:endParaRPr lang="en-US" dirty="0"/>
          </a:p>
        </p:txBody>
      </p:sp>
      <p:pic>
        <p:nvPicPr>
          <p:cNvPr id="4" name="Picture 3"/>
          <p:cNvPicPr>
            <a:picLocks noChangeAspect="1"/>
          </p:cNvPicPr>
          <p:nvPr/>
        </p:nvPicPr>
        <p:blipFill>
          <a:blip r:embed="rId3"/>
          <a:stretch>
            <a:fillRect/>
          </a:stretch>
        </p:blipFill>
        <p:spPr>
          <a:xfrm>
            <a:off x="3695700" y="1523205"/>
            <a:ext cx="5448300" cy="4067175"/>
          </a:xfrm>
          <a:prstGeom prst="rect">
            <a:avLst/>
          </a:prstGeom>
        </p:spPr>
      </p:pic>
      <p:sp>
        <p:nvSpPr>
          <p:cNvPr id="6" name="TextBox 5"/>
          <p:cNvSpPr txBox="1"/>
          <p:nvPr/>
        </p:nvSpPr>
        <p:spPr>
          <a:xfrm>
            <a:off x="457200" y="6019800"/>
            <a:ext cx="2859621"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a:t>
            </a:r>
            <a:r>
              <a:rPr lang="en-US" sz="1100" dirty="0">
                <a:solidFill>
                  <a:schemeClr val="bg1">
                    <a:lumMod val="50000"/>
                  </a:schemeClr>
                </a:solidFill>
                <a:latin typeface="Arial" panose="020B0604020202020204" pitchFamily="34" charset="0"/>
                <a:cs typeface="Arial" panose="020B0604020202020204" pitchFamily="34" charset="0"/>
              </a:rPr>
              <a:t>Ingersoll, Merrill, &amp; Stuckey,  2014</a:t>
            </a: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3810000" y="1143000"/>
            <a:ext cx="5105400"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Reasons </a:t>
            </a:r>
            <a:r>
              <a:rPr lang="en-US" sz="1400" b="1" dirty="0" smtClean="0">
                <a:latin typeface="Arial" panose="020B0604020202020204" pitchFamily="34" charset="0"/>
                <a:cs typeface="Arial" panose="020B0604020202020204" pitchFamily="34" charset="0"/>
              </a:rPr>
              <a:t>For Leaving Reported by First-Year Teachers </a:t>
            </a:r>
          </a:p>
          <a:p>
            <a:pPr algn="ctr"/>
            <a:r>
              <a:rPr lang="en-US" sz="1400" b="1" dirty="0" smtClean="0">
                <a:latin typeface="Arial" panose="020B0604020202020204" pitchFamily="34" charset="0"/>
                <a:cs typeface="Arial" panose="020B0604020202020204" pitchFamily="34" charset="0"/>
              </a:rPr>
              <a:t>2008-2009</a:t>
            </a:r>
            <a:endParaRPr lang="en-US" sz="1400" b="1" dirty="0">
              <a:latin typeface="Arial" panose="020B0604020202020204" pitchFamily="34" charset="0"/>
              <a:cs typeface="Arial" panose="020B0604020202020204" pitchFamily="34" charset="0"/>
            </a:endParaRPr>
          </a:p>
        </p:txBody>
      </p:sp>
      <p:sp>
        <p:nvSpPr>
          <p:cNvPr id="11" name="Content Placeholder 9"/>
          <p:cNvSpPr>
            <a:spLocks noGrp="1"/>
          </p:cNvSpPr>
          <p:nvPr>
            <p:ph idx="1"/>
          </p:nvPr>
        </p:nvSpPr>
        <p:spPr>
          <a:xfrm>
            <a:off x="228600" y="1295400"/>
            <a:ext cx="3657600" cy="4294980"/>
          </a:xfrm>
        </p:spPr>
        <p:txBody>
          <a:bodyPr/>
          <a:lstStyle/>
          <a:p>
            <a:r>
              <a:rPr lang="en-US" sz="1800" dirty="0" smtClean="0"/>
              <a:t>The most frequently cited reason new teachers gave for leaving teaching was </a:t>
            </a:r>
            <a:r>
              <a:rPr lang="en-US" sz="1800" b="1" dirty="0" smtClean="0"/>
              <a:t>dissatisfaction with a variety of school and working conditions</a:t>
            </a:r>
            <a:r>
              <a:rPr lang="en-US" sz="1800" dirty="0" smtClean="0"/>
              <a:t>, including:</a:t>
            </a:r>
          </a:p>
          <a:p>
            <a:pPr lvl="1">
              <a:spcAft>
                <a:spcPts val="600"/>
              </a:spcAft>
            </a:pPr>
            <a:r>
              <a:rPr lang="en-US" dirty="0" smtClean="0"/>
              <a:t>Salaries</a:t>
            </a:r>
          </a:p>
          <a:p>
            <a:pPr lvl="1">
              <a:spcAft>
                <a:spcPts val="600"/>
              </a:spcAft>
            </a:pPr>
            <a:r>
              <a:rPr lang="en-US" dirty="0" smtClean="0"/>
              <a:t>Classroom resources</a:t>
            </a:r>
          </a:p>
          <a:p>
            <a:pPr lvl="1">
              <a:spcAft>
                <a:spcPts val="600"/>
              </a:spcAft>
            </a:pPr>
            <a:r>
              <a:rPr lang="en-US" dirty="0" smtClean="0"/>
              <a:t>Student behavior</a:t>
            </a:r>
          </a:p>
          <a:p>
            <a:pPr lvl="1">
              <a:spcAft>
                <a:spcPts val="600"/>
              </a:spcAft>
            </a:pPr>
            <a:r>
              <a:rPr lang="en-US" dirty="0" smtClean="0"/>
              <a:t>Accountability</a:t>
            </a:r>
          </a:p>
          <a:p>
            <a:pPr lvl="1">
              <a:spcAft>
                <a:spcPts val="600"/>
              </a:spcAft>
            </a:pPr>
            <a:r>
              <a:rPr lang="en-US" dirty="0" smtClean="0"/>
              <a:t>Development opportunities</a:t>
            </a:r>
          </a:p>
          <a:p>
            <a:pPr lvl="1">
              <a:spcAft>
                <a:spcPts val="600"/>
              </a:spcAft>
            </a:pPr>
            <a:r>
              <a:rPr lang="en-US" dirty="0" smtClean="0"/>
              <a:t>Input into key decisions</a:t>
            </a:r>
          </a:p>
          <a:p>
            <a:pPr lvl="1">
              <a:spcAft>
                <a:spcPts val="600"/>
              </a:spcAft>
            </a:pPr>
            <a:r>
              <a:rPr lang="en-US" dirty="0" smtClean="0"/>
              <a:t>School leadership</a:t>
            </a:r>
          </a:p>
          <a:p>
            <a:pPr lvl="1"/>
            <a:endParaRPr lang="en-US" dirty="0" smtClean="0"/>
          </a:p>
        </p:txBody>
      </p:sp>
    </p:spTree>
    <p:extLst>
      <p:ext uri="{BB962C8B-B14F-4D97-AF65-F5344CB8AC3E}">
        <p14:creationId xmlns:p14="http://schemas.microsoft.com/office/powerpoint/2010/main" val="206049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391400" cy="715962"/>
          </a:xfrm>
        </p:spPr>
        <p:txBody>
          <a:bodyPr>
            <a:normAutofit fontScale="90000"/>
          </a:bodyPr>
          <a:lstStyle/>
          <a:p>
            <a:r>
              <a:rPr lang="en-US" dirty="0" smtClean="0"/>
              <a:t>Factors Influencing Teacher Retention and Recruitment</a:t>
            </a:r>
            <a:endParaRPr lang="en-US" dirty="0"/>
          </a:p>
        </p:txBody>
      </p:sp>
      <p:graphicFrame>
        <p:nvGraphicFramePr>
          <p:cNvPr id="6" name="Diagram 5"/>
          <p:cNvGraphicFramePr/>
          <p:nvPr>
            <p:extLst>
              <p:ext uri="{D42A27DB-BD31-4B8C-83A1-F6EECF244321}">
                <p14:modId xmlns:p14="http://schemas.microsoft.com/office/powerpoint/2010/main" val="3523401908"/>
              </p:ext>
            </p:extLst>
          </p:nvPr>
        </p:nvGraphicFramePr>
        <p:xfrm>
          <a:off x="304800" y="1667689"/>
          <a:ext cx="8534400" cy="383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400" y="6126163"/>
            <a:ext cx="4495800"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Podolsky, Kini, Bishop, &amp; Darling-Hammond, 2016</a:t>
            </a:r>
            <a:endParaRPr lang="en-US" sz="1100" dirty="0">
              <a:solidFill>
                <a:schemeClr val="bg1">
                  <a:lumMod val="50000"/>
                </a:schemeClr>
              </a:solidFill>
              <a:latin typeface="Arial" panose="020B0604020202020204" pitchFamily="34" charset="0"/>
              <a:cs typeface="Arial" panose="020B0604020202020204" pitchFamily="34" charset="0"/>
            </a:endParaRP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90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3825"/>
            <a:ext cx="5588000" cy="612775"/>
          </a:xfrm>
        </p:spPr>
        <p:txBody>
          <a:bodyPr/>
          <a:lstStyle/>
          <a:p>
            <a:r>
              <a:rPr lang="en-US" dirty="0" smtClean="0"/>
              <a:t>Induction and Support for New Teachers</a:t>
            </a:r>
            <a:endParaRPr lang="en-US" dirty="0"/>
          </a:p>
        </p:txBody>
      </p:sp>
    </p:spTree>
    <p:extLst>
      <p:ext uri="{BB962C8B-B14F-4D97-AF65-F5344CB8AC3E}">
        <p14:creationId xmlns:p14="http://schemas.microsoft.com/office/powerpoint/2010/main" val="3917631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484" y="1308642"/>
            <a:ext cx="8394441" cy="4525963"/>
          </a:xfrm>
        </p:spPr>
        <p:txBody>
          <a:bodyPr/>
          <a:lstStyle/>
          <a:p>
            <a:r>
              <a:rPr lang="en-US" sz="1800" dirty="0" smtClean="0"/>
              <a:t>Induction is a system of support for beginning teachers</a:t>
            </a:r>
          </a:p>
          <a:p>
            <a:endParaRPr lang="en-US" sz="1800" dirty="0" smtClean="0"/>
          </a:p>
          <a:p>
            <a:r>
              <a:rPr lang="en-US" sz="1800" dirty="0" smtClean="0"/>
              <a:t>The majority of beginning teachers (84%) </a:t>
            </a:r>
            <a:r>
              <a:rPr lang="en-US" sz="1800" dirty="0"/>
              <a:t>in </a:t>
            </a:r>
            <a:r>
              <a:rPr lang="en-US" sz="1800" dirty="0" smtClean="0"/>
              <a:t>2011-2012 reported participating in an induction program</a:t>
            </a:r>
          </a:p>
          <a:p>
            <a:pPr lvl="1"/>
            <a:r>
              <a:rPr lang="en-US" sz="1600" dirty="0"/>
              <a:t>78% reported receiving support from school principals and administrators</a:t>
            </a:r>
          </a:p>
          <a:p>
            <a:pPr lvl="1"/>
            <a:r>
              <a:rPr lang="en-US" sz="1600" dirty="0" smtClean="0"/>
              <a:t>73% of teachers reported receiving mentoring</a:t>
            </a:r>
          </a:p>
          <a:p>
            <a:pPr lvl="1"/>
            <a:r>
              <a:rPr lang="en-US" sz="1600" dirty="0" smtClean="0"/>
              <a:t>58% reported common planning time with teachers in their subject</a:t>
            </a:r>
          </a:p>
          <a:p>
            <a:pPr marL="457200" lvl="1" indent="0">
              <a:buNone/>
            </a:pPr>
            <a:endParaRPr lang="en-US" sz="1600" dirty="0" smtClean="0"/>
          </a:p>
          <a:p>
            <a:r>
              <a:rPr lang="en-US" sz="1800" dirty="0" smtClean="0"/>
              <a:t>Impact of induction programs depends on the quality of the support provided</a:t>
            </a:r>
          </a:p>
          <a:p>
            <a:pPr lvl="1"/>
            <a:r>
              <a:rPr lang="en-US" sz="1600" dirty="0" smtClean="0"/>
              <a:t>Research suggests induction programs in high-poverty schools may be of a lower quality with fewer resources to dedicate to support for beginning teachers</a:t>
            </a:r>
            <a:endParaRPr lang="en-US" sz="1600" dirty="0"/>
          </a:p>
          <a:p>
            <a:pPr marL="0" indent="0">
              <a:buNone/>
            </a:pPr>
            <a:endParaRPr lang="en-US" sz="1800" dirty="0"/>
          </a:p>
          <a:p>
            <a:endParaRPr lang="en-US" sz="1800" dirty="0" smtClean="0"/>
          </a:p>
        </p:txBody>
      </p:sp>
      <p:sp>
        <p:nvSpPr>
          <p:cNvPr id="3" name="Title 2"/>
          <p:cNvSpPr>
            <a:spLocks noGrp="1"/>
          </p:cNvSpPr>
          <p:nvPr>
            <p:ph type="title"/>
          </p:nvPr>
        </p:nvSpPr>
        <p:spPr>
          <a:xfrm>
            <a:off x="457200" y="274638"/>
            <a:ext cx="7315200" cy="715962"/>
          </a:xfrm>
        </p:spPr>
        <p:txBody>
          <a:bodyPr>
            <a:normAutofit/>
          </a:bodyPr>
          <a:lstStyle/>
          <a:p>
            <a:r>
              <a:rPr lang="en-US" dirty="0" smtClean="0"/>
              <a:t>Induction and Support for New Teachers</a:t>
            </a:r>
            <a:endParaRPr lang="en-US" dirty="0"/>
          </a:p>
        </p:txBody>
      </p:sp>
      <p:sp>
        <p:nvSpPr>
          <p:cNvPr id="6" name="TextBox 5"/>
          <p:cNvSpPr txBox="1"/>
          <p:nvPr/>
        </p:nvSpPr>
        <p:spPr>
          <a:xfrm>
            <a:off x="685800" y="5867400"/>
            <a:ext cx="8001000" cy="276999"/>
          </a:xfrm>
          <a:prstGeom prst="rect">
            <a:avLst/>
          </a:prstGeom>
          <a:noFill/>
        </p:spPr>
        <p:txBody>
          <a:bodyPr wrap="square" rtlCol="0">
            <a:spAutoFit/>
          </a:bodyPr>
          <a:lstStyle/>
          <a:p>
            <a:r>
              <a:rPr lang="en-US" sz="1200" dirty="0" smtClean="0">
                <a:solidFill>
                  <a:schemeClr val="accent6"/>
                </a:solidFill>
                <a:latin typeface="Arial" panose="020B0604020202020204" pitchFamily="34" charset="0"/>
                <a:cs typeface="Arial" panose="020B0604020202020204" pitchFamily="34" charset="0"/>
              </a:rPr>
              <a:t>Sources: </a:t>
            </a:r>
            <a:r>
              <a:rPr lang="en-US" sz="1200" dirty="0">
                <a:solidFill>
                  <a:schemeClr val="bg1">
                    <a:lumMod val="50000"/>
                  </a:schemeClr>
                </a:solidFill>
                <a:latin typeface="Arial" panose="020B0604020202020204" pitchFamily="34" charset="0"/>
                <a:cs typeface="Arial" panose="020B0604020202020204" pitchFamily="34" charset="0"/>
              </a:rPr>
              <a:t>Podolsky, Kini, Bishop, &amp; Darling-Hammond, </a:t>
            </a:r>
            <a:r>
              <a:rPr lang="en-US" sz="1200" dirty="0" smtClean="0">
                <a:solidFill>
                  <a:schemeClr val="bg1">
                    <a:lumMod val="50000"/>
                  </a:schemeClr>
                </a:solidFill>
                <a:latin typeface="Arial" panose="020B0604020202020204" pitchFamily="34" charset="0"/>
                <a:cs typeface="Arial" panose="020B0604020202020204" pitchFamily="34" charset="0"/>
              </a:rPr>
              <a:t>2016; Potemski &amp; Matlach, 2014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76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525963"/>
          </a:xfrm>
        </p:spPr>
        <p:txBody>
          <a:bodyPr/>
          <a:lstStyle/>
          <a:p>
            <a:r>
              <a:rPr lang="en-US" sz="1800" dirty="0" smtClean="0"/>
              <a:t>The 1999 Education </a:t>
            </a:r>
            <a:r>
              <a:rPr lang="en-US" sz="1800" dirty="0"/>
              <a:t>Accountability and Quality Enhancement </a:t>
            </a:r>
            <a:r>
              <a:rPr lang="en-US" sz="1800" dirty="0" smtClean="0"/>
              <a:t>Act requires school districts in Virginia to </a:t>
            </a:r>
            <a:r>
              <a:rPr lang="en-US" sz="1800" dirty="0"/>
              <a:t>provide mentor programs for first-year </a:t>
            </a:r>
            <a:r>
              <a:rPr lang="en-US" sz="1800" dirty="0" smtClean="0"/>
              <a:t>teachers</a:t>
            </a:r>
          </a:p>
          <a:p>
            <a:endParaRPr lang="en-US" sz="1200" dirty="0" smtClean="0"/>
          </a:p>
          <a:p>
            <a:r>
              <a:rPr lang="en-US" sz="1800" dirty="0" smtClean="0"/>
              <a:t>Virginia Guidelines for Mentor Teacher Programs require local school boards to:</a:t>
            </a:r>
          </a:p>
          <a:p>
            <a:pPr lvl="1"/>
            <a:r>
              <a:rPr lang="en-US" sz="1600" dirty="0" smtClean="0"/>
              <a:t>Establish mentor program objectives</a:t>
            </a:r>
          </a:p>
          <a:p>
            <a:pPr lvl="1"/>
            <a:r>
              <a:rPr lang="en-US" sz="1600" dirty="0" smtClean="0"/>
              <a:t>Manage </a:t>
            </a:r>
            <a:r>
              <a:rPr lang="en-US" sz="1600" dirty="0"/>
              <a:t>the local mentor </a:t>
            </a:r>
            <a:r>
              <a:rPr lang="en-US" sz="1600" dirty="0" smtClean="0"/>
              <a:t>program</a:t>
            </a:r>
          </a:p>
          <a:p>
            <a:pPr lvl="1"/>
            <a:r>
              <a:rPr lang="en-US" sz="1600" dirty="0" smtClean="0"/>
              <a:t>Develop </a:t>
            </a:r>
            <a:r>
              <a:rPr lang="en-US" sz="1600" dirty="0"/>
              <a:t>the program </a:t>
            </a:r>
            <a:r>
              <a:rPr lang="en-US" sz="1600" dirty="0" smtClean="0"/>
              <a:t>design</a:t>
            </a:r>
          </a:p>
          <a:p>
            <a:pPr lvl="1"/>
            <a:r>
              <a:rPr lang="en-US" sz="1600" dirty="0" smtClean="0"/>
              <a:t>Develop </a:t>
            </a:r>
            <a:r>
              <a:rPr lang="en-US" sz="1600" dirty="0"/>
              <a:t>mentor selection </a:t>
            </a:r>
            <a:r>
              <a:rPr lang="en-US" sz="1600" dirty="0" smtClean="0"/>
              <a:t>criteria</a:t>
            </a:r>
          </a:p>
          <a:p>
            <a:pPr lvl="1"/>
            <a:r>
              <a:rPr lang="en-US" sz="1600" dirty="0" smtClean="0"/>
              <a:t>Establish </a:t>
            </a:r>
            <a:r>
              <a:rPr lang="en-US" sz="1600" dirty="0"/>
              <a:t>school administrator </a:t>
            </a:r>
            <a:r>
              <a:rPr lang="en-US" sz="1600" dirty="0" smtClean="0"/>
              <a:t>responsibilities</a:t>
            </a:r>
          </a:p>
          <a:p>
            <a:pPr lvl="1"/>
            <a:r>
              <a:rPr lang="en-US" sz="1600" dirty="0" smtClean="0"/>
              <a:t>Develop </a:t>
            </a:r>
            <a:r>
              <a:rPr lang="en-US" sz="1600" dirty="0"/>
              <a:t>mentor </a:t>
            </a:r>
            <a:r>
              <a:rPr lang="en-US" sz="1600" dirty="0" smtClean="0"/>
              <a:t>training</a:t>
            </a:r>
          </a:p>
          <a:p>
            <a:pPr lvl="1"/>
            <a:r>
              <a:rPr lang="en-US" sz="1600" dirty="0" smtClean="0"/>
              <a:t>Evaluate </a:t>
            </a:r>
            <a:r>
              <a:rPr lang="en-US" sz="1600" dirty="0"/>
              <a:t>the effectiveness of the mentor </a:t>
            </a:r>
            <a:r>
              <a:rPr lang="en-US" sz="1600" dirty="0" smtClean="0"/>
              <a:t>program</a:t>
            </a:r>
          </a:p>
          <a:p>
            <a:pPr lvl="1"/>
            <a:endParaRPr lang="en-US" sz="1100" dirty="0" smtClean="0"/>
          </a:p>
          <a:p>
            <a:endParaRPr lang="en-US" dirty="0" smtClean="0"/>
          </a:p>
          <a:p>
            <a:pPr lvl="1"/>
            <a:endParaRPr lang="en-US" dirty="0"/>
          </a:p>
        </p:txBody>
      </p:sp>
      <p:sp>
        <p:nvSpPr>
          <p:cNvPr id="3" name="Title 2"/>
          <p:cNvSpPr>
            <a:spLocks noGrp="1"/>
          </p:cNvSpPr>
          <p:nvPr>
            <p:ph type="title"/>
          </p:nvPr>
        </p:nvSpPr>
        <p:spPr/>
        <p:txBody>
          <a:bodyPr/>
          <a:lstStyle/>
          <a:p>
            <a:r>
              <a:rPr lang="en-US" dirty="0" smtClean="0"/>
              <a:t>Induction and Mentoring in Virginia</a:t>
            </a:r>
            <a:endParaRPr lang="en-US" dirty="0"/>
          </a:p>
        </p:txBody>
      </p:sp>
      <p:sp>
        <p:nvSpPr>
          <p:cNvPr id="4" name="TextBox 3"/>
          <p:cNvSpPr txBox="1"/>
          <p:nvPr/>
        </p:nvSpPr>
        <p:spPr>
          <a:xfrm>
            <a:off x="457200" y="6185015"/>
            <a:ext cx="8001000" cy="276999"/>
          </a:xfrm>
          <a:prstGeom prst="rect">
            <a:avLst/>
          </a:prstGeom>
          <a:noFill/>
        </p:spPr>
        <p:txBody>
          <a:bodyPr wrap="square" rtlCol="0">
            <a:spAutoFit/>
          </a:bodyPr>
          <a:lstStyle/>
          <a:p>
            <a:r>
              <a:rPr lang="en-US" sz="1200" dirty="0" smtClean="0">
                <a:solidFill>
                  <a:schemeClr val="accent6"/>
                </a:solidFill>
                <a:latin typeface="Arial" panose="020B0604020202020204" pitchFamily="34" charset="0"/>
                <a:cs typeface="Arial" panose="020B0604020202020204" pitchFamily="34" charset="0"/>
              </a:rPr>
              <a:t>Source: </a:t>
            </a:r>
            <a:r>
              <a:rPr lang="en-US" sz="1200" dirty="0" smtClean="0">
                <a:solidFill>
                  <a:schemeClr val="bg1">
                    <a:lumMod val="50000"/>
                  </a:schemeClr>
                </a:solidFill>
                <a:latin typeface="Arial" panose="020B0604020202020204" pitchFamily="34" charset="0"/>
                <a:cs typeface="Arial" panose="020B0604020202020204" pitchFamily="34" charset="0"/>
              </a:rPr>
              <a:t>New Teacher Center, 2016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508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315200" cy="715962"/>
          </a:xfrm>
        </p:spPr>
        <p:txBody>
          <a:bodyPr>
            <a:normAutofit/>
          </a:bodyPr>
          <a:lstStyle/>
          <a:p>
            <a:r>
              <a:rPr lang="en-US" dirty="0" smtClean="0"/>
              <a:t>What The Research Says</a:t>
            </a:r>
            <a:endParaRPr lang="en-US" dirty="0"/>
          </a:p>
        </p:txBody>
      </p:sp>
      <p:sp>
        <p:nvSpPr>
          <p:cNvPr id="4" name="Content Placeholder 3"/>
          <p:cNvSpPr>
            <a:spLocks noGrp="1"/>
          </p:cNvSpPr>
          <p:nvPr>
            <p:ph idx="1"/>
          </p:nvPr>
        </p:nvSpPr>
        <p:spPr>
          <a:xfrm>
            <a:off x="911460" y="2303963"/>
            <a:ext cx="7926336" cy="4525963"/>
          </a:xfrm>
        </p:spPr>
        <p:txBody>
          <a:bodyPr/>
          <a:lstStyle/>
          <a:p>
            <a:r>
              <a:rPr lang="en-US" sz="1600" b="1" dirty="0" smtClean="0"/>
              <a:t>Improve Retention </a:t>
            </a:r>
            <a:r>
              <a:rPr lang="en-US" sz="1600" dirty="0"/>
              <a:t>– </a:t>
            </a:r>
            <a:r>
              <a:rPr lang="en-US" sz="1600" dirty="0" smtClean="0"/>
              <a:t>Teachers assigned a mentor during their first year in the classroom were more likely to teach for at least five years (Raue &amp; Gray, 2015).</a:t>
            </a:r>
            <a:endParaRPr lang="en-US" sz="1800" dirty="0" smtClean="0"/>
          </a:p>
          <a:p>
            <a:endParaRPr lang="en-US" sz="1800" dirty="0"/>
          </a:p>
          <a:p>
            <a:r>
              <a:rPr lang="en-US" sz="1600" b="1" dirty="0" smtClean="0"/>
              <a:t>Enhance Learning and Instructional Practices </a:t>
            </a:r>
            <a:r>
              <a:rPr lang="en-US" sz="1600" dirty="0" smtClean="0"/>
              <a:t>– Beginning teachers who </a:t>
            </a:r>
            <a:r>
              <a:rPr lang="en-US" sz="1600" dirty="0"/>
              <a:t>participated in some </a:t>
            </a:r>
            <a:r>
              <a:rPr lang="en-US" sz="1600" dirty="0" smtClean="0"/>
              <a:t>form of </a:t>
            </a:r>
            <a:r>
              <a:rPr lang="en-US" sz="1600" dirty="0"/>
              <a:t>induction </a:t>
            </a:r>
            <a:r>
              <a:rPr lang="en-US" sz="1600" dirty="0" smtClean="0"/>
              <a:t>experienced higher academic gains, were </a:t>
            </a:r>
            <a:r>
              <a:rPr lang="en-US" sz="1600" dirty="0"/>
              <a:t>more able to keep students </a:t>
            </a:r>
            <a:r>
              <a:rPr lang="en-US" sz="1600" dirty="0" smtClean="0"/>
              <a:t>on task, and demonstrated </a:t>
            </a:r>
            <a:r>
              <a:rPr lang="en-US" sz="1600" dirty="0"/>
              <a:t>successful classroom </a:t>
            </a:r>
            <a:r>
              <a:rPr lang="en-US" sz="1600" dirty="0" smtClean="0"/>
              <a:t>management (Ingersoll &amp; Strong, 2011).</a:t>
            </a:r>
          </a:p>
          <a:p>
            <a:endParaRPr lang="en-US" sz="1800" dirty="0"/>
          </a:p>
          <a:p>
            <a:r>
              <a:rPr lang="en-US" sz="1600" b="1" dirty="0" smtClean="0"/>
              <a:t>Save Money</a:t>
            </a:r>
            <a:r>
              <a:rPr lang="en-US" sz="1600" dirty="0" smtClean="0"/>
              <a:t>– </a:t>
            </a:r>
            <a:r>
              <a:rPr lang="en-US" sz="1600" dirty="0"/>
              <a:t>An analysis of a medium-size California school district suggests that induction pays off at $</a:t>
            </a:r>
            <a:r>
              <a:rPr lang="en-US" sz="1600" dirty="0" smtClean="0"/>
              <a:t>1.66 </a:t>
            </a:r>
            <a:r>
              <a:rPr lang="en-US" sz="1600" dirty="0"/>
              <a:t>for every $1 </a:t>
            </a:r>
            <a:r>
              <a:rPr lang="en-US" sz="1600" dirty="0" smtClean="0"/>
              <a:t>invested. (</a:t>
            </a:r>
            <a:r>
              <a:rPr lang="en-US" sz="1600" dirty="0"/>
              <a:t>Villar &amp; Strong, 2007).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77" y="2159274"/>
            <a:ext cx="912864" cy="91286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40" y="3175117"/>
            <a:ext cx="912864" cy="912864"/>
          </a:xfrm>
          <a:prstGeom prst="rect">
            <a:avLst/>
          </a:prstGeom>
        </p:spPr>
      </p:pic>
      <p:sp>
        <p:nvSpPr>
          <p:cNvPr id="17" name="Rectangle 16"/>
          <p:cNvSpPr/>
          <p:nvPr/>
        </p:nvSpPr>
        <p:spPr>
          <a:xfrm>
            <a:off x="457200" y="1086027"/>
            <a:ext cx="8229600" cy="830997"/>
          </a:xfrm>
          <a:prstGeom prst="rect">
            <a:avLst/>
          </a:prstGeom>
        </p:spPr>
        <p:txBody>
          <a:bodyPr wrap="square">
            <a:spAutoFit/>
          </a:bodyPr>
          <a:lstStyle/>
          <a:p>
            <a:r>
              <a:rPr lang="en-US" sz="1600" dirty="0" smtClean="0">
                <a:latin typeface="Frutiger-Light"/>
              </a:rPr>
              <a:t>Research suggests </a:t>
            </a:r>
            <a:r>
              <a:rPr lang="en-US" sz="1600" dirty="0">
                <a:latin typeface="Frutiger-Light"/>
              </a:rPr>
              <a:t>that </a:t>
            </a:r>
            <a:r>
              <a:rPr lang="en-US" sz="1600" dirty="0" smtClean="0">
                <a:latin typeface="Frutiger-Light"/>
              </a:rPr>
              <a:t>beginning teacher </a:t>
            </a:r>
            <a:r>
              <a:rPr lang="en-US" sz="1600" dirty="0">
                <a:latin typeface="Frutiger-Light"/>
              </a:rPr>
              <a:t>induction </a:t>
            </a:r>
            <a:r>
              <a:rPr lang="en-US" sz="1600" dirty="0" smtClean="0">
                <a:latin typeface="Frutiger-Light"/>
              </a:rPr>
              <a:t>and mentoring programs can positively </a:t>
            </a:r>
            <a:r>
              <a:rPr lang="en-US" sz="1600" dirty="0">
                <a:latin typeface="Frutiger-Light"/>
              </a:rPr>
              <a:t>affect </a:t>
            </a:r>
            <a:r>
              <a:rPr lang="en-US" sz="1600" b="1" dirty="0">
                <a:latin typeface="Frutiger-Light"/>
              </a:rPr>
              <a:t>teacher </a:t>
            </a:r>
            <a:r>
              <a:rPr lang="en-US" sz="1600" b="1" dirty="0" smtClean="0">
                <a:latin typeface="Frutiger-Light"/>
              </a:rPr>
              <a:t>retention</a:t>
            </a:r>
            <a:r>
              <a:rPr lang="en-US" sz="1600" dirty="0" smtClean="0">
                <a:latin typeface="Frutiger-Light"/>
              </a:rPr>
              <a:t>, </a:t>
            </a:r>
            <a:r>
              <a:rPr lang="en-US" sz="1600" b="1" dirty="0">
                <a:latin typeface="Frutiger-Light"/>
              </a:rPr>
              <a:t>students’ academic outcomes</a:t>
            </a:r>
            <a:r>
              <a:rPr lang="en-US" sz="1600" dirty="0">
                <a:latin typeface="Frutiger-Light"/>
              </a:rPr>
              <a:t>, and </a:t>
            </a:r>
            <a:r>
              <a:rPr lang="en-US" sz="1600" b="1" dirty="0" smtClean="0">
                <a:latin typeface="Frutiger-Light"/>
              </a:rPr>
              <a:t>teacher quality</a:t>
            </a:r>
            <a:r>
              <a:rPr lang="en-US" sz="1600" dirty="0" smtClean="0">
                <a:latin typeface="Frutiger-Light"/>
              </a:rPr>
              <a:t>, while </a:t>
            </a:r>
            <a:r>
              <a:rPr lang="en-US" sz="1600" b="1" dirty="0" smtClean="0">
                <a:latin typeface="Frutiger-Light"/>
              </a:rPr>
              <a:t>saving costs</a:t>
            </a:r>
            <a:r>
              <a:rPr lang="en-US" sz="1600" dirty="0" smtClean="0">
                <a:latin typeface="Frutiger-Light"/>
              </a:rPr>
              <a:t>.</a:t>
            </a:r>
            <a:endParaRPr lang="en-US" sz="1600"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40" y="4240812"/>
            <a:ext cx="914400" cy="914400"/>
          </a:xfrm>
          <a:prstGeom prst="rect">
            <a:avLst/>
          </a:prstGeom>
        </p:spPr>
      </p:pic>
    </p:spTree>
    <p:extLst>
      <p:ext uri="{BB962C8B-B14F-4D97-AF65-F5344CB8AC3E}">
        <p14:creationId xmlns:p14="http://schemas.microsoft.com/office/powerpoint/2010/main" val="2835741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278" y="1273565"/>
            <a:ext cx="8417522" cy="4525963"/>
          </a:xfrm>
        </p:spPr>
        <p:txBody>
          <a:bodyPr/>
          <a:lstStyle/>
          <a:p>
            <a:r>
              <a:rPr lang="en-US" b="1" dirty="0"/>
              <a:t>Ensure appropriate timing and length </a:t>
            </a:r>
            <a:r>
              <a:rPr lang="en-US" dirty="0"/>
              <a:t>    </a:t>
            </a:r>
          </a:p>
          <a:p>
            <a:pPr lvl="1"/>
            <a:r>
              <a:rPr lang="en-US" b="1" dirty="0"/>
              <a:t>North Carolina’s Beginning Teacher Support Program </a:t>
            </a:r>
            <a:r>
              <a:rPr lang="en-US" dirty="0"/>
              <a:t>requires all beginning teachers to participate in a three-year induction program, and the program standards stipulate that “mentors are given protected time” to work with their </a:t>
            </a:r>
            <a:r>
              <a:rPr lang="en-US" dirty="0" smtClean="0"/>
              <a:t>mentees</a:t>
            </a:r>
            <a:endParaRPr lang="en-US" dirty="0"/>
          </a:p>
          <a:p>
            <a:pPr lvl="2"/>
            <a:endParaRPr lang="en-US" dirty="0" smtClean="0"/>
          </a:p>
          <a:p>
            <a:r>
              <a:rPr lang="en-US" b="1" dirty="0"/>
              <a:t>Set criteria for programs and participants </a:t>
            </a:r>
            <a:r>
              <a:rPr lang="en-US" dirty="0"/>
              <a:t>                                                </a:t>
            </a:r>
          </a:p>
          <a:p>
            <a:pPr lvl="1"/>
            <a:r>
              <a:rPr lang="en-US" b="1" dirty="0"/>
              <a:t>Illinois Induction Program Standards </a:t>
            </a:r>
            <a:r>
              <a:rPr lang="en-US" dirty="0"/>
              <a:t>guide programs to match beginning teachers and mentors according to relevant factors, including certification, experience, current assignments and/or proximity of </a:t>
            </a:r>
            <a:r>
              <a:rPr lang="en-US" dirty="0" smtClean="0"/>
              <a:t>location</a:t>
            </a:r>
            <a:endParaRPr lang="en-US" dirty="0"/>
          </a:p>
          <a:p>
            <a:pPr lvl="2"/>
            <a:endParaRPr lang="en-US" dirty="0"/>
          </a:p>
          <a:p>
            <a:endParaRPr lang="en-US" dirty="0"/>
          </a:p>
          <a:p>
            <a:pPr lvl="1"/>
            <a:endParaRPr lang="en-US" dirty="0"/>
          </a:p>
          <a:p>
            <a:endParaRPr lang="en-US" dirty="0"/>
          </a:p>
          <a:p>
            <a:endParaRPr lang="en-US" b="1" dirty="0" smtClean="0"/>
          </a:p>
          <a:p>
            <a:endParaRPr lang="en-US" b="1" dirty="0" smtClean="0"/>
          </a:p>
        </p:txBody>
      </p:sp>
      <p:sp>
        <p:nvSpPr>
          <p:cNvPr id="3" name="Title 2"/>
          <p:cNvSpPr>
            <a:spLocks noGrp="1"/>
          </p:cNvSpPr>
          <p:nvPr>
            <p:ph type="title"/>
          </p:nvPr>
        </p:nvSpPr>
        <p:spPr>
          <a:xfrm>
            <a:off x="457200" y="274638"/>
            <a:ext cx="7315200" cy="715962"/>
          </a:xfrm>
        </p:spPr>
        <p:txBody>
          <a:bodyPr>
            <a:normAutofit fontScale="90000"/>
          </a:bodyPr>
          <a:lstStyle/>
          <a:p>
            <a:r>
              <a:rPr lang="en-US" dirty="0" smtClean="0"/>
              <a:t>Characteristics of Comprehensive Induction and Mentoring Programs</a:t>
            </a:r>
            <a:endParaRPr lang="en-US" dirty="0"/>
          </a:p>
        </p:txBody>
      </p:sp>
      <p:sp>
        <p:nvSpPr>
          <p:cNvPr id="7" name="TextBox 6"/>
          <p:cNvSpPr txBox="1"/>
          <p:nvPr/>
        </p:nvSpPr>
        <p:spPr>
          <a:xfrm>
            <a:off x="667139" y="6028128"/>
            <a:ext cx="4296747" cy="276999"/>
          </a:xfrm>
          <a:prstGeom prst="rect">
            <a:avLst/>
          </a:prstGeom>
          <a:noFill/>
        </p:spPr>
        <p:txBody>
          <a:bodyPr wrap="square" rtlCol="0">
            <a:spAutoFit/>
          </a:bodyPr>
          <a:lstStyle/>
          <a:p>
            <a:r>
              <a:rPr lang="en-US" sz="1200" dirty="0" smtClean="0">
                <a:solidFill>
                  <a:schemeClr val="bg1">
                    <a:lumMod val="50000"/>
                  </a:schemeClr>
                </a:solidFill>
                <a:latin typeface="Arial" panose="020B0604020202020204" pitchFamily="34" charset="0"/>
                <a:cs typeface="Arial" panose="020B0604020202020204" pitchFamily="34" charset="0"/>
              </a:rPr>
              <a:t>Source: New Teacher Center, 2016</a:t>
            </a:r>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840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a:t>The </a:t>
            </a:r>
            <a:r>
              <a:rPr lang="en-US" dirty="0" smtClean="0"/>
              <a:t>ARCC </a:t>
            </a:r>
            <a:r>
              <a:rPr lang="en-US" b="1" dirty="0" smtClean="0"/>
              <a:t>builds state education agency (SEA) capacity </a:t>
            </a:r>
            <a:r>
              <a:rPr lang="en-US" dirty="0" smtClean="0"/>
              <a:t>to support </a:t>
            </a:r>
            <a:r>
              <a:rPr lang="en-US" dirty="0"/>
              <a:t>local educational agencies (LEAs or districts) and low-performing </a:t>
            </a:r>
            <a:r>
              <a:rPr lang="en-US" dirty="0" smtClean="0"/>
              <a:t>schools</a:t>
            </a:r>
          </a:p>
          <a:p>
            <a:endParaRPr lang="en-US" dirty="0"/>
          </a:p>
          <a:p>
            <a:r>
              <a:rPr lang="en-US" dirty="0"/>
              <a:t>This assistance is designed to </a:t>
            </a:r>
            <a:r>
              <a:rPr lang="en-US" b="1" dirty="0"/>
              <a:t>help educators </a:t>
            </a:r>
            <a:r>
              <a:rPr lang="en-US" dirty="0"/>
              <a:t>close achievement gaps and improve the quality of instruction to </a:t>
            </a:r>
            <a:r>
              <a:rPr lang="en-US" b="1" dirty="0"/>
              <a:t>improve outcomes for all </a:t>
            </a:r>
            <a:r>
              <a:rPr lang="en-US" b="1" dirty="0" smtClean="0"/>
              <a:t>children</a:t>
            </a:r>
            <a:endParaRPr lang="en-US" dirty="0"/>
          </a:p>
          <a:p>
            <a:endParaRPr lang="en-US" dirty="0" smtClean="0"/>
          </a:p>
          <a:p>
            <a:r>
              <a:rPr lang="en-US" dirty="0" smtClean="0"/>
              <a:t>The </a:t>
            </a:r>
            <a:r>
              <a:rPr lang="en-US" dirty="0"/>
              <a:t>ARCC serves Kentucky, Tennessee, Virginia, and West Virginia, and responds to state and regional needs by </a:t>
            </a:r>
            <a:r>
              <a:rPr lang="en-US" b="1" dirty="0" smtClean="0"/>
              <a:t>supporting, scaling </a:t>
            </a:r>
            <a:r>
              <a:rPr lang="en-US" b="1" dirty="0"/>
              <a:t>up, and </a:t>
            </a:r>
            <a:r>
              <a:rPr lang="en-US" b="1" dirty="0" smtClean="0"/>
              <a:t>sustaining </a:t>
            </a:r>
            <a:r>
              <a:rPr lang="en-US" b="1" dirty="0"/>
              <a:t>statewide </a:t>
            </a:r>
            <a:r>
              <a:rPr lang="en-US" b="1" dirty="0" smtClean="0"/>
              <a:t>reforms</a:t>
            </a:r>
            <a:endParaRPr lang="en-US" dirty="0" smtClean="0"/>
          </a:p>
        </p:txBody>
      </p:sp>
      <p:sp>
        <p:nvSpPr>
          <p:cNvPr id="3" name="Title 2"/>
          <p:cNvSpPr>
            <a:spLocks noGrp="1"/>
          </p:cNvSpPr>
          <p:nvPr>
            <p:ph type="title"/>
          </p:nvPr>
        </p:nvSpPr>
        <p:spPr/>
        <p:txBody>
          <a:bodyPr/>
          <a:lstStyle/>
          <a:p>
            <a:r>
              <a:rPr lang="en-US" dirty="0" smtClean="0"/>
              <a:t>About the ARCC</a:t>
            </a:r>
            <a:endParaRPr lang="en-US" dirty="0"/>
          </a:p>
        </p:txBody>
      </p:sp>
    </p:spTree>
    <p:extLst>
      <p:ext uri="{BB962C8B-B14F-4D97-AF65-F5344CB8AC3E}">
        <p14:creationId xmlns:p14="http://schemas.microsoft.com/office/powerpoint/2010/main" val="4251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278" y="1273565"/>
            <a:ext cx="8417522" cy="4525963"/>
          </a:xfrm>
        </p:spPr>
        <p:txBody>
          <a:bodyPr/>
          <a:lstStyle/>
          <a:p>
            <a:r>
              <a:rPr lang="en-US" b="1" dirty="0"/>
              <a:t>Provide ongoing resources and support for teachers and mentors </a:t>
            </a:r>
            <a:r>
              <a:rPr lang="en-US" dirty="0"/>
              <a:t>                                                                                             </a:t>
            </a:r>
          </a:p>
          <a:p>
            <a:pPr lvl="1"/>
            <a:r>
              <a:rPr lang="en-US" b="1" dirty="0"/>
              <a:t>Maryland </a:t>
            </a:r>
            <a:r>
              <a:rPr lang="en-US" dirty="0"/>
              <a:t>state program regulations recommend “a reduction in the teaching schedule” for first-year teachers, to the extent possible, and requires school districts to provide initial and ongoing mentor training</a:t>
            </a:r>
          </a:p>
          <a:p>
            <a:pPr lvl="1"/>
            <a:endParaRPr lang="en-US" dirty="0"/>
          </a:p>
          <a:p>
            <a:r>
              <a:rPr lang="en-US" b="1" dirty="0"/>
              <a:t>Support program accountability</a:t>
            </a:r>
            <a:endParaRPr lang="en-US" dirty="0"/>
          </a:p>
          <a:p>
            <a:pPr lvl="1"/>
            <a:r>
              <a:rPr lang="en-US" b="1" dirty="0"/>
              <a:t>Connecticut </a:t>
            </a:r>
            <a:r>
              <a:rPr lang="en-US" dirty="0"/>
              <a:t>requires an outside evaluation of the Teacher Education And Mentoring (TEAM) program every three-to-five years and monitors district implementation to ensure program fidelity</a:t>
            </a:r>
            <a:endParaRPr lang="en-US" b="1" dirty="0"/>
          </a:p>
          <a:p>
            <a:pPr lvl="2"/>
            <a:endParaRPr lang="en-US" dirty="0"/>
          </a:p>
          <a:p>
            <a:endParaRPr lang="en-US" dirty="0"/>
          </a:p>
          <a:p>
            <a:pPr lvl="1"/>
            <a:endParaRPr lang="en-US" dirty="0"/>
          </a:p>
          <a:p>
            <a:endParaRPr lang="en-US" dirty="0"/>
          </a:p>
          <a:p>
            <a:endParaRPr lang="en-US" b="1" dirty="0" smtClean="0"/>
          </a:p>
          <a:p>
            <a:endParaRPr lang="en-US" b="1" dirty="0" smtClean="0"/>
          </a:p>
        </p:txBody>
      </p:sp>
      <p:sp>
        <p:nvSpPr>
          <p:cNvPr id="3" name="Title 2"/>
          <p:cNvSpPr>
            <a:spLocks noGrp="1"/>
          </p:cNvSpPr>
          <p:nvPr>
            <p:ph type="title"/>
          </p:nvPr>
        </p:nvSpPr>
        <p:spPr>
          <a:xfrm>
            <a:off x="457200" y="274638"/>
            <a:ext cx="7315200" cy="715962"/>
          </a:xfrm>
        </p:spPr>
        <p:txBody>
          <a:bodyPr>
            <a:normAutofit fontScale="90000"/>
          </a:bodyPr>
          <a:lstStyle/>
          <a:p>
            <a:r>
              <a:rPr lang="en-US" dirty="0" smtClean="0"/>
              <a:t>Characteristics of Comprehensive Induction and Mentoring Programs</a:t>
            </a:r>
            <a:endParaRPr lang="en-US" dirty="0"/>
          </a:p>
        </p:txBody>
      </p:sp>
      <p:sp>
        <p:nvSpPr>
          <p:cNvPr id="7" name="TextBox 6"/>
          <p:cNvSpPr txBox="1"/>
          <p:nvPr/>
        </p:nvSpPr>
        <p:spPr>
          <a:xfrm>
            <a:off x="667139" y="6028128"/>
            <a:ext cx="4296747" cy="276999"/>
          </a:xfrm>
          <a:prstGeom prst="rect">
            <a:avLst/>
          </a:prstGeom>
          <a:noFill/>
        </p:spPr>
        <p:txBody>
          <a:bodyPr wrap="square" rtlCol="0">
            <a:spAutoFit/>
          </a:bodyPr>
          <a:lstStyle/>
          <a:p>
            <a:r>
              <a:rPr lang="en-US" sz="1200" dirty="0" smtClean="0">
                <a:solidFill>
                  <a:schemeClr val="bg1">
                    <a:lumMod val="50000"/>
                  </a:schemeClr>
                </a:solidFill>
                <a:latin typeface="Arial" panose="020B0604020202020204" pitchFamily="34" charset="0"/>
                <a:cs typeface="Arial" panose="020B0604020202020204" pitchFamily="34" charset="0"/>
              </a:rPr>
              <a:t>Source: New Teacher Center, 2016</a:t>
            </a:r>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7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153400" cy="4525963"/>
          </a:xfrm>
        </p:spPr>
        <p:txBody>
          <a:bodyPr/>
          <a:lstStyle/>
          <a:p>
            <a:r>
              <a:rPr lang="en-US" dirty="0" smtClean="0"/>
              <a:t>Contextual factors affecting the success of induction and mentoring programs include:</a:t>
            </a:r>
          </a:p>
          <a:p>
            <a:pPr lvl="1"/>
            <a:r>
              <a:rPr lang="en-US" dirty="0" smtClean="0"/>
              <a:t>Using grade and subject as key matching criteria between mentors and beginning teachers</a:t>
            </a:r>
          </a:p>
          <a:p>
            <a:pPr lvl="1"/>
            <a:endParaRPr lang="en-US" dirty="0" smtClean="0"/>
          </a:p>
          <a:p>
            <a:pPr lvl="1"/>
            <a:r>
              <a:rPr lang="en-US" dirty="0" smtClean="0"/>
              <a:t>Providing common planning </a:t>
            </a:r>
            <a:r>
              <a:rPr lang="en-US" dirty="0"/>
              <a:t>time with teachers in </a:t>
            </a:r>
            <a:r>
              <a:rPr lang="en-US" dirty="0" smtClean="0"/>
              <a:t>the same subject</a:t>
            </a:r>
          </a:p>
          <a:p>
            <a:pPr lvl="1"/>
            <a:endParaRPr lang="en-US" dirty="0" smtClean="0"/>
          </a:p>
          <a:p>
            <a:pPr lvl="1"/>
            <a:r>
              <a:rPr lang="en-US" dirty="0" smtClean="0"/>
              <a:t>Allocating time for regularly </a:t>
            </a:r>
            <a:r>
              <a:rPr lang="en-US" dirty="0"/>
              <a:t>scheduled collaboration with other </a:t>
            </a:r>
            <a:r>
              <a:rPr lang="en-US" dirty="0" smtClean="0"/>
              <a:t>teachers</a:t>
            </a:r>
          </a:p>
          <a:p>
            <a:pPr lvl="1"/>
            <a:endParaRPr lang="en-US" dirty="0" smtClean="0"/>
          </a:p>
          <a:p>
            <a:pPr lvl="1"/>
            <a:r>
              <a:rPr lang="en-US" dirty="0" smtClean="0"/>
              <a:t>Offering training for </a:t>
            </a:r>
            <a:r>
              <a:rPr lang="en-US" dirty="0"/>
              <a:t>mentor </a:t>
            </a:r>
            <a:r>
              <a:rPr lang="en-US" dirty="0" smtClean="0"/>
              <a:t>teachers and providing time for coaching</a:t>
            </a:r>
          </a:p>
          <a:p>
            <a:pPr lvl="1"/>
            <a:endParaRPr lang="en-US" dirty="0" smtClean="0"/>
          </a:p>
          <a:p>
            <a:pPr lvl="1"/>
            <a:r>
              <a:rPr lang="en-US" dirty="0" smtClean="0"/>
              <a:t>Fostering a supportive </a:t>
            </a:r>
            <a:r>
              <a:rPr lang="en-US" dirty="0"/>
              <a:t>school culture with strong, committed leadership</a:t>
            </a:r>
          </a:p>
          <a:p>
            <a:endParaRPr lang="en-US" b="1" dirty="0" smtClean="0"/>
          </a:p>
          <a:p>
            <a:endParaRPr lang="en-US" b="1" dirty="0" smtClean="0"/>
          </a:p>
        </p:txBody>
      </p:sp>
      <p:sp>
        <p:nvSpPr>
          <p:cNvPr id="3" name="Title 2"/>
          <p:cNvSpPr>
            <a:spLocks noGrp="1"/>
          </p:cNvSpPr>
          <p:nvPr>
            <p:ph type="title"/>
          </p:nvPr>
        </p:nvSpPr>
        <p:spPr>
          <a:xfrm>
            <a:off x="457200" y="274638"/>
            <a:ext cx="7315200" cy="715962"/>
          </a:xfrm>
        </p:spPr>
        <p:txBody>
          <a:bodyPr>
            <a:normAutofit/>
          </a:bodyPr>
          <a:lstStyle/>
          <a:p>
            <a:r>
              <a:rPr lang="en-US" dirty="0" smtClean="0"/>
              <a:t>Implementation Considerations</a:t>
            </a:r>
            <a:endParaRPr lang="en-US" dirty="0"/>
          </a:p>
        </p:txBody>
      </p:sp>
      <p:sp>
        <p:nvSpPr>
          <p:cNvPr id="7" name="TextBox 6"/>
          <p:cNvSpPr txBox="1"/>
          <p:nvPr/>
        </p:nvSpPr>
        <p:spPr>
          <a:xfrm>
            <a:off x="667139" y="6028128"/>
            <a:ext cx="4296747" cy="276999"/>
          </a:xfrm>
          <a:prstGeom prst="rect">
            <a:avLst/>
          </a:prstGeom>
          <a:noFill/>
        </p:spPr>
        <p:txBody>
          <a:bodyPr wrap="square" rtlCol="0">
            <a:spAutoFit/>
          </a:bodyPr>
          <a:lstStyle/>
          <a:p>
            <a:r>
              <a:rPr lang="en-US" sz="1200" dirty="0" smtClean="0">
                <a:solidFill>
                  <a:schemeClr val="bg1">
                    <a:lumMod val="50000"/>
                  </a:schemeClr>
                </a:solidFill>
                <a:latin typeface="Arial" panose="020B0604020202020204" pitchFamily="34" charset="0"/>
                <a:cs typeface="Arial" panose="020B0604020202020204" pitchFamily="34" charset="0"/>
              </a:rPr>
              <a:t>Source: Education Commission of the States, 2016</a:t>
            </a:r>
            <a:endParaRPr lang="en-US" sz="1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039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7000"/>
            <a:ext cx="5588000" cy="612775"/>
          </a:xfrm>
        </p:spPr>
        <p:txBody>
          <a:bodyPr/>
          <a:lstStyle/>
          <a:p>
            <a:r>
              <a:rPr lang="en-US" dirty="0" smtClean="0"/>
              <a:t>Salaries and Compensation</a:t>
            </a:r>
            <a:endParaRPr lang="en-US" dirty="0"/>
          </a:p>
        </p:txBody>
      </p:sp>
    </p:spTree>
    <p:extLst>
      <p:ext uri="{BB962C8B-B14F-4D97-AF65-F5344CB8AC3E}">
        <p14:creationId xmlns:p14="http://schemas.microsoft.com/office/powerpoint/2010/main" val="4093052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1"/>
            <a:ext cx="8229600" cy="3962400"/>
          </a:xfrm>
        </p:spPr>
        <p:txBody>
          <a:bodyPr/>
          <a:lstStyle/>
          <a:p>
            <a:r>
              <a:rPr lang="en-US" dirty="0" smtClean="0"/>
              <a:t>Teacher </a:t>
            </a:r>
            <a:r>
              <a:rPr lang="en-US" dirty="0"/>
              <a:t>salaries today are between </a:t>
            </a:r>
            <a:r>
              <a:rPr lang="en-US" dirty="0" smtClean="0"/>
              <a:t>14% and 25% lower </a:t>
            </a:r>
            <a:r>
              <a:rPr lang="en-US" dirty="0"/>
              <a:t>than those for other professions available to college </a:t>
            </a:r>
            <a:r>
              <a:rPr lang="en-US" dirty="0" smtClean="0"/>
              <a:t>graduates</a:t>
            </a:r>
          </a:p>
          <a:p>
            <a:endParaRPr lang="en-US" dirty="0" smtClean="0"/>
          </a:p>
          <a:p>
            <a:r>
              <a:rPr lang="en-US" dirty="0" smtClean="0"/>
              <a:t>VA starting </a:t>
            </a:r>
            <a:r>
              <a:rPr lang="en-US" dirty="0"/>
              <a:t>salaries for teachers with a bachelor’s degree range from a low of </a:t>
            </a:r>
            <a:r>
              <a:rPr lang="en-US" dirty="0" smtClean="0"/>
              <a:t> </a:t>
            </a:r>
            <a:r>
              <a:rPr lang="en-US" dirty="0"/>
              <a:t>$30,407 to a high of $49,600, </a:t>
            </a:r>
            <a:r>
              <a:rPr lang="en-US" dirty="0" smtClean="0"/>
              <a:t>in 2016-17 </a:t>
            </a:r>
          </a:p>
          <a:p>
            <a:pPr lvl="1"/>
            <a:r>
              <a:rPr lang="en-US" dirty="0" smtClean="0"/>
              <a:t>Among </a:t>
            </a:r>
            <a:r>
              <a:rPr lang="en-US" dirty="0"/>
              <a:t>teachers with 30 years of experience the highest paid teacher earns over $66,500 </a:t>
            </a:r>
            <a:r>
              <a:rPr lang="en-US" dirty="0" smtClean="0"/>
              <a:t>more </a:t>
            </a:r>
            <a:r>
              <a:rPr lang="en-US" dirty="0"/>
              <a:t>than the lowest paid teacher ($42,383 to $108,857</a:t>
            </a:r>
            <a:r>
              <a:rPr lang="en-US" dirty="0" smtClean="0"/>
              <a:t>)</a:t>
            </a:r>
          </a:p>
          <a:p>
            <a:pPr marL="457200" lvl="1" indent="0">
              <a:buNone/>
            </a:pPr>
            <a:endParaRPr lang="en-US" dirty="0"/>
          </a:p>
          <a:p>
            <a:r>
              <a:rPr lang="en-US" dirty="0" smtClean="0"/>
              <a:t>VA’s </a:t>
            </a:r>
            <a:r>
              <a:rPr lang="en-US" dirty="0"/>
              <a:t>2016 average annual teacher </a:t>
            </a:r>
            <a:r>
              <a:rPr lang="en-US" dirty="0" smtClean="0"/>
              <a:t>salary ranks 30</a:t>
            </a:r>
            <a:r>
              <a:rPr lang="en-US" baseline="30000" dirty="0" smtClean="0"/>
              <a:t>th</a:t>
            </a:r>
            <a:r>
              <a:rPr lang="en-US" dirty="0" smtClean="0"/>
              <a:t> </a:t>
            </a:r>
            <a:r>
              <a:rPr lang="en-US" dirty="0"/>
              <a:t>among the 50 </a:t>
            </a:r>
            <a:r>
              <a:rPr lang="en-US" dirty="0" smtClean="0"/>
              <a:t>states ($50,834)</a:t>
            </a:r>
            <a:endParaRPr lang="en-US" dirty="0"/>
          </a:p>
        </p:txBody>
      </p:sp>
      <p:sp>
        <p:nvSpPr>
          <p:cNvPr id="3" name="Title 2"/>
          <p:cNvSpPr>
            <a:spLocks noGrp="1"/>
          </p:cNvSpPr>
          <p:nvPr>
            <p:ph type="title"/>
          </p:nvPr>
        </p:nvSpPr>
        <p:spPr/>
        <p:txBody>
          <a:bodyPr/>
          <a:lstStyle/>
          <a:p>
            <a:r>
              <a:rPr lang="en-US" dirty="0" smtClean="0"/>
              <a:t>Current State of </a:t>
            </a:r>
            <a:r>
              <a:rPr lang="en-US" dirty="0"/>
              <a:t>Teacher </a:t>
            </a:r>
            <a:r>
              <a:rPr lang="en-US" dirty="0" smtClean="0"/>
              <a:t>Salaries</a:t>
            </a:r>
            <a:endParaRPr lang="en-US" sz="1200" dirty="0"/>
          </a:p>
        </p:txBody>
      </p:sp>
      <p:sp>
        <p:nvSpPr>
          <p:cNvPr id="4" name="Rectangle 3"/>
          <p:cNvSpPr/>
          <p:nvPr/>
        </p:nvSpPr>
        <p:spPr>
          <a:xfrm>
            <a:off x="457200" y="5943600"/>
            <a:ext cx="8229600" cy="261610"/>
          </a:xfrm>
          <a:prstGeom prst="rect">
            <a:avLst/>
          </a:prstGeom>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Sources: </a:t>
            </a:r>
            <a:r>
              <a:rPr lang="en-US" sz="1100" dirty="0" smtClean="0">
                <a:solidFill>
                  <a:schemeClr val="bg1">
                    <a:lumMod val="50000"/>
                  </a:schemeClr>
                </a:solidFill>
                <a:latin typeface="Arial" panose="020B0604020202020204" pitchFamily="34" charset="0"/>
                <a:cs typeface="Arial" panose="020B0604020202020204" pitchFamily="34" charset="0"/>
              </a:rPr>
              <a:t>Allegretto &amp; Mishel, 2016; Miller &amp; D’Costa</a:t>
            </a:r>
            <a:r>
              <a:rPr lang="en-US" sz="1100" dirty="0">
                <a:solidFill>
                  <a:schemeClr val="bg1">
                    <a:lumMod val="50000"/>
                  </a:schemeClr>
                </a:solidFill>
                <a:latin typeface="Arial" panose="020B0604020202020204" pitchFamily="34" charset="0"/>
                <a:cs typeface="Arial" panose="020B0604020202020204" pitchFamily="34" charset="0"/>
              </a:rPr>
              <a:t>, </a:t>
            </a:r>
            <a:r>
              <a:rPr lang="en-US" sz="1100" dirty="0" smtClean="0">
                <a:solidFill>
                  <a:schemeClr val="bg1">
                    <a:lumMod val="50000"/>
                  </a:schemeClr>
                </a:solidFill>
                <a:latin typeface="Arial" panose="020B0604020202020204" pitchFamily="34" charset="0"/>
                <a:cs typeface="Arial" panose="020B0604020202020204" pitchFamily="34" charset="0"/>
              </a:rPr>
              <a:t>2017; National Education Association Research, 2017</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61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89" y="1143000"/>
            <a:ext cx="9033011" cy="4953000"/>
          </a:xfrm>
        </p:spPr>
      </p:pic>
      <p:sp>
        <p:nvSpPr>
          <p:cNvPr id="3" name="Title 2"/>
          <p:cNvSpPr>
            <a:spLocks noGrp="1"/>
          </p:cNvSpPr>
          <p:nvPr>
            <p:ph type="title"/>
          </p:nvPr>
        </p:nvSpPr>
        <p:spPr/>
        <p:txBody>
          <a:bodyPr/>
          <a:lstStyle/>
          <a:p>
            <a:r>
              <a:rPr lang="en-US" dirty="0" smtClean="0"/>
              <a:t>Teacher Satisfaction with Salary and Current Job</a:t>
            </a:r>
            <a:endParaRPr lang="en-US" dirty="0"/>
          </a:p>
        </p:txBody>
      </p:sp>
    </p:spTree>
    <p:extLst>
      <p:ext uri="{BB962C8B-B14F-4D97-AF65-F5344CB8AC3E}">
        <p14:creationId xmlns:p14="http://schemas.microsoft.com/office/powerpoint/2010/main" val="743070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6200" y="1060272"/>
            <a:ext cx="8862798" cy="5340527"/>
          </a:xfrm>
          <a:prstGeom prst="rect">
            <a:avLst/>
          </a:prstGeom>
        </p:spPr>
      </p:pic>
      <p:sp>
        <p:nvSpPr>
          <p:cNvPr id="3" name="Title 2"/>
          <p:cNvSpPr>
            <a:spLocks noGrp="1"/>
          </p:cNvSpPr>
          <p:nvPr>
            <p:ph type="title"/>
          </p:nvPr>
        </p:nvSpPr>
        <p:spPr/>
        <p:txBody>
          <a:bodyPr/>
          <a:lstStyle/>
          <a:p>
            <a:r>
              <a:rPr lang="en-US" dirty="0"/>
              <a:t>Teacher Satisfaction with Salary and Current Job</a:t>
            </a:r>
          </a:p>
        </p:txBody>
      </p:sp>
    </p:spTree>
    <p:extLst>
      <p:ext uri="{BB962C8B-B14F-4D97-AF65-F5344CB8AC3E}">
        <p14:creationId xmlns:p14="http://schemas.microsoft.com/office/powerpoint/2010/main" val="1835128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r>
              <a:rPr lang="en-US" dirty="0" smtClean="0"/>
              <a:t>Address teacher pay gap </a:t>
            </a:r>
          </a:p>
          <a:p>
            <a:endParaRPr lang="en-US" dirty="0" smtClean="0"/>
          </a:p>
          <a:p>
            <a:r>
              <a:rPr lang="en-US" dirty="0" smtClean="0"/>
              <a:t>Increase the teacher applicant pool </a:t>
            </a:r>
          </a:p>
          <a:p>
            <a:endParaRPr lang="en-US" dirty="0" smtClean="0"/>
          </a:p>
          <a:p>
            <a:r>
              <a:rPr lang="en-US" dirty="0" smtClean="0"/>
              <a:t>Improve </a:t>
            </a:r>
            <a:r>
              <a:rPr lang="en-US" dirty="0"/>
              <a:t>composition of the </a:t>
            </a:r>
            <a:r>
              <a:rPr lang="en-US" dirty="0" smtClean="0"/>
              <a:t>workforce</a:t>
            </a:r>
          </a:p>
          <a:p>
            <a:endParaRPr lang="en-US" dirty="0"/>
          </a:p>
          <a:p>
            <a:r>
              <a:rPr lang="en-US" dirty="0" smtClean="0"/>
              <a:t>Retain new teachers</a:t>
            </a:r>
          </a:p>
          <a:p>
            <a:pPr lvl="1"/>
            <a:endParaRPr lang="en-US" dirty="0"/>
          </a:p>
        </p:txBody>
      </p:sp>
      <p:sp>
        <p:nvSpPr>
          <p:cNvPr id="3" name="Title 2"/>
          <p:cNvSpPr>
            <a:spLocks noGrp="1"/>
          </p:cNvSpPr>
          <p:nvPr>
            <p:ph type="title"/>
          </p:nvPr>
        </p:nvSpPr>
        <p:spPr/>
        <p:txBody>
          <a:bodyPr/>
          <a:lstStyle/>
          <a:p>
            <a:r>
              <a:rPr lang="en-US" sz="2000" dirty="0" smtClean="0"/>
              <a:t>The Role of Compensation in Attracting </a:t>
            </a:r>
            <a:r>
              <a:rPr lang="en-US" sz="2000" dirty="0"/>
              <a:t>and </a:t>
            </a:r>
            <a:r>
              <a:rPr lang="en-US" sz="2000" dirty="0" smtClean="0"/>
              <a:t>Retaining High Performing Teachers</a:t>
            </a:r>
            <a:endParaRPr lang="en-US" sz="2000" dirty="0"/>
          </a:p>
        </p:txBody>
      </p:sp>
    </p:spTree>
    <p:extLst>
      <p:ext uri="{BB962C8B-B14F-4D97-AF65-F5344CB8AC3E}">
        <p14:creationId xmlns:p14="http://schemas.microsoft.com/office/powerpoint/2010/main" val="3928612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r>
              <a:rPr lang="en-US" dirty="0"/>
              <a:t>Knowledge and </a:t>
            </a:r>
            <a:r>
              <a:rPr lang="en-US" dirty="0" smtClean="0"/>
              <a:t>skills-based compensation </a:t>
            </a:r>
            <a:endParaRPr lang="en-US" dirty="0"/>
          </a:p>
          <a:p>
            <a:pPr lvl="1"/>
            <a:r>
              <a:rPr lang="en-US" dirty="0"/>
              <a:t>Tiered certification process that provides increased salaries at higher certification phases </a:t>
            </a:r>
          </a:p>
          <a:p>
            <a:pPr lvl="1"/>
            <a:r>
              <a:rPr lang="en-US" dirty="0"/>
              <a:t>Compensation for prior work experience</a:t>
            </a:r>
          </a:p>
          <a:p>
            <a:r>
              <a:rPr lang="en-US" dirty="0" smtClean="0"/>
              <a:t>Market based compensation</a:t>
            </a:r>
          </a:p>
          <a:p>
            <a:pPr lvl="1"/>
            <a:r>
              <a:rPr lang="en-US" dirty="0" smtClean="0"/>
              <a:t>Incentives designed to attract and retain teachers in hard-to-staff schools and subject areas</a:t>
            </a:r>
          </a:p>
          <a:p>
            <a:pPr lvl="1"/>
            <a:r>
              <a:rPr lang="en-US" dirty="0" smtClean="0"/>
              <a:t>Compensation for increased roles and responsibilities</a:t>
            </a:r>
          </a:p>
          <a:p>
            <a:r>
              <a:rPr lang="en-US" dirty="0" smtClean="0"/>
              <a:t>Performance based incentives </a:t>
            </a:r>
            <a:endParaRPr lang="en-US" dirty="0"/>
          </a:p>
          <a:p>
            <a:pPr lvl="1"/>
            <a:r>
              <a:rPr lang="en-US" dirty="0"/>
              <a:t>Tied to a teacher's </a:t>
            </a:r>
            <a:r>
              <a:rPr lang="en-US" dirty="0" smtClean="0"/>
              <a:t>effectiveness</a:t>
            </a:r>
            <a:endParaRPr lang="en-US" dirty="0"/>
          </a:p>
          <a:p>
            <a:pPr lvl="1"/>
            <a:r>
              <a:rPr lang="en-US" dirty="0"/>
              <a:t>Compensation in the form of raise or an annual bonus</a:t>
            </a:r>
          </a:p>
          <a:p>
            <a:r>
              <a:rPr lang="en-US" dirty="0" smtClean="0"/>
              <a:t>Other incentives </a:t>
            </a:r>
          </a:p>
          <a:p>
            <a:pPr lvl="1"/>
            <a:r>
              <a:rPr lang="en-US" dirty="0"/>
              <a:t>L</a:t>
            </a:r>
            <a:r>
              <a:rPr lang="en-US" dirty="0" smtClean="0"/>
              <a:t>oan </a:t>
            </a:r>
            <a:r>
              <a:rPr lang="en-US" dirty="0"/>
              <a:t>forgiveness, housing assistance, tuition reimbursements and scholarships to help fill shortages</a:t>
            </a:r>
          </a:p>
          <a:p>
            <a:pPr lvl="1"/>
            <a:endParaRPr lang="en-US" dirty="0" smtClean="0"/>
          </a:p>
          <a:p>
            <a:pPr lvl="1"/>
            <a:endParaRPr lang="en-US" dirty="0" smtClean="0"/>
          </a:p>
          <a:p>
            <a:endParaRPr lang="en-US" dirty="0"/>
          </a:p>
        </p:txBody>
      </p:sp>
      <p:sp>
        <p:nvSpPr>
          <p:cNvPr id="3" name="Title 2"/>
          <p:cNvSpPr>
            <a:spLocks noGrp="1"/>
          </p:cNvSpPr>
          <p:nvPr>
            <p:ph type="title"/>
          </p:nvPr>
        </p:nvSpPr>
        <p:spPr>
          <a:xfrm>
            <a:off x="457200" y="228600"/>
            <a:ext cx="8229600" cy="715962"/>
          </a:xfrm>
        </p:spPr>
        <p:txBody>
          <a:bodyPr/>
          <a:lstStyle/>
          <a:p>
            <a:r>
              <a:rPr lang="en-US" dirty="0" smtClean="0"/>
              <a:t>Financial Incentives</a:t>
            </a:r>
            <a:endParaRPr lang="en-US" dirty="0"/>
          </a:p>
        </p:txBody>
      </p:sp>
    </p:spTree>
    <p:extLst>
      <p:ext uri="{BB962C8B-B14F-4D97-AF65-F5344CB8AC3E}">
        <p14:creationId xmlns:p14="http://schemas.microsoft.com/office/powerpoint/2010/main" val="3423859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27478"/>
            <a:ext cx="7924800" cy="4893735"/>
          </a:xfrm>
        </p:spPr>
        <p:txBody>
          <a:bodyPr/>
          <a:lstStyle/>
          <a:p>
            <a:r>
              <a:rPr lang="en-US" dirty="0"/>
              <a:t>Growing in popularity despite opposition</a:t>
            </a:r>
          </a:p>
          <a:p>
            <a:pPr lvl="1"/>
            <a:r>
              <a:rPr lang="en-US" dirty="0"/>
              <a:t>9 states require districts to consider performance in teacher pay</a:t>
            </a:r>
          </a:p>
          <a:p>
            <a:pPr lvl="1"/>
            <a:r>
              <a:rPr lang="en-US" dirty="0"/>
              <a:t>49 of 124 districts tie a teacher’s evaluation rating to permanent increases in </a:t>
            </a:r>
            <a:r>
              <a:rPr lang="en-US" dirty="0" smtClean="0"/>
              <a:t>salary</a:t>
            </a:r>
          </a:p>
          <a:p>
            <a:pPr marL="457200" lvl="1" indent="0">
              <a:buNone/>
            </a:pPr>
            <a:endParaRPr lang="en-US" dirty="0"/>
          </a:p>
          <a:p>
            <a:r>
              <a:rPr lang="en-US" dirty="0" smtClean="0"/>
              <a:t>Rationale</a:t>
            </a:r>
          </a:p>
          <a:p>
            <a:pPr lvl="1"/>
            <a:r>
              <a:rPr lang="en-US" dirty="0" smtClean="0"/>
              <a:t>Increase motivation to meet performance targets</a:t>
            </a:r>
          </a:p>
          <a:p>
            <a:pPr lvl="1"/>
            <a:r>
              <a:rPr lang="en-US" dirty="0" smtClean="0"/>
              <a:t>Attract and retain more effective teachers</a:t>
            </a:r>
          </a:p>
          <a:p>
            <a:pPr lvl="1"/>
            <a:r>
              <a:rPr lang="en-US" dirty="0" smtClean="0"/>
              <a:t>Exit underperforming teachers</a:t>
            </a:r>
          </a:p>
          <a:p>
            <a:pPr marL="457200" lvl="1" indent="0">
              <a:buNone/>
            </a:pPr>
            <a:endParaRPr lang="en-US" dirty="0" smtClean="0"/>
          </a:p>
          <a:p>
            <a:r>
              <a:rPr lang="en-US" dirty="0" smtClean="0"/>
              <a:t>Design options</a:t>
            </a:r>
          </a:p>
          <a:p>
            <a:pPr lvl="1"/>
            <a:r>
              <a:rPr lang="en-US" dirty="0" smtClean="0"/>
              <a:t>Evaluation rating determines effectiveness level</a:t>
            </a:r>
          </a:p>
          <a:p>
            <a:pPr lvl="1"/>
            <a:r>
              <a:rPr lang="en-US" dirty="0" smtClean="0"/>
              <a:t>Freeze salaries for underperformers</a:t>
            </a:r>
          </a:p>
          <a:p>
            <a:pPr marL="457200" lvl="1" indent="0">
              <a:buNone/>
            </a:pPr>
            <a:endParaRPr lang="en-US" dirty="0" smtClean="0"/>
          </a:p>
        </p:txBody>
      </p:sp>
      <p:sp>
        <p:nvSpPr>
          <p:cNvPr id="3" name="Title 2"/>
          <p:cNvSpPr>
            <a:spLocks noGrp="1"/>
          </p:cNvSpPr>
          <p:nvPr>
            <p:ph type="title"/>
          </p:nvPr>
        </p:nvSpPr>
        <p:spPr/>
        <p:txBody>
          <a:bodyPr/>
          <a:lstStyle/>
          <a:p>
            <a:r>
              <a:rPr lang="en-US" dirty="0" smtClean="0"/>
              <a:t>Financial Incentives: Performance Based Pay</a:t>
            </a:r>
            <a:endParaRPr lang="en-US" dirty="0"/>
          </a:p>
        </p:txBody>
      </p:sp>
      <p:sp>
        <p:nvSpPr>
          <p:cNvPr id="5" name="Rectangle 4"/>
          <p:cNvSpPr/>
          <p:nvPr/>
        </p:nvSpPr>
        <p:spPr>
          <a:xfrm>
            <a:off x="457200" y="6021213"/>
            <a:ext cx="8229600" cy="461665"/>
          </a:xfrm>
          <a:prstGeom prst="rect">
            <a:avLst/>
          </a:prstGeom>
        </p:spPr>
        <p:txBody>
          <a:bodyPr wrap="square">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a:t>
            </a:r>
            <a:r>
              <a:rPr lang="en-US" sz="1100" dirty="0">
                <a:solidFill>
                  <a:schemeClr val="bg1">
                    <a:lumMod val="50000"/>
                  </a:schemeClr>
                </a:solidFill>
                <a:latin typeface="Arial" panose="020B0604020202020204" pitchFamily="34" charset="0"/>
                <a:cs typeface="Arial" panose="020B0604020202020204" pitchFamily="34" charset="0"/>
              </a:rPr>
              <a:t>National Council on Teacher Quality</a:t>
            </a:r>
            <a:r>
              <a:rPr lang="en-US" sz="1100" dirty="0" smtClean="0">
                <a:solidFill>
                  <a:schemeClr val="bg1">
                    <a:lumMod val="50000"/>
                  </a:schemeClr>
                </a:solidFill>
                <a:latin typeface="Arial" panose="020B0604020202020204" pitchFamily="34" charset="0"/>
                <a:cs typeface="Arial" panose="020B0604020202020204" pitchFamily="34" charset="0"/>
              </a:rPr>
              <a:t>, </a:t>
            </a:r>
            <a:r>
              <a:rPr lang="en-US" sz="1100" dirty="0">
                <a:solidFill>
                  <a:schemeClr val="bg1">
                    <a:lumMod val="50000"/>
                  </a:schemeClr>
                </a:solidFill>
                <a:latin typeface="Arial" panose="020B0604020202020204" pitchFamily="34" charset="0"/>
                <a:cs typeface="Arial" panose="020B0604020202020204" pitchFamily="34" charset="0"/>
              </a:rPr>
              <a:t>2018</a:t>
            </a:r>
          </a:p>
          <a:p>
            <a:r>
              <a:rPr lang="en-US" sz="1200" dirty="0" smtClean="0"/>
              <a:t> </a:t>
            </a:r>
            <a:endParaRPr lang="en-US" sz="1200" dirty="0"/>
          </a:p>
        </p:txBody>
      </p:sp>
    </p:spTree>
    <p:extLst>
      <p:ext uri="{BB962C8B-B14F-4D97-AF65-F5344CB8AC3E}">
        <p14:creationId xmlns:p14="http://schemas.microsoft.com/office/powerpoint/2010/main" val="3580486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4584" y="1447800"/>
            <a:ext cx="7404758" cy="4343400"/>
          </a:xfrm>
          <a:prstGeom prst="rect">
            <a:avLst/>
          </a:prstGeom>
        </p:spPr>
      </p:pic>
      <p:sp>
        <p:nvSpPr>
          <p:cNvPr id="3" name="Title 2"/>
          <p:cNvSpPr>
            <a:spLocks noGrp="1"/>
          </p:cNvSpPr>
          <p:nvPr>
            <p:ph type="title"/>
          </p:nvPr>
        </p:nvSpPr>
        <p:spPr/>
        <p:txBody>
          <a:bodyPr/>
          <a:lstStyle/>
          <a:p>
            <a:r>
              <a:rPr lang="en-US" dirty="0" smtClean="0"/>
              <a:t>Financial Incentives: Performance Based Pay</a:t>
            </a:r>
            <a:endParaRPr lang="en-US" dirty="0"/>
          </a:p>
        </p:txBody>
      </p:sp>
      <p:sp>
        <p:nvSpPr>
          <p:cNvPr id="6" name="TextBox 5"/>
          <p:cNvSpPr txBox="1"/>
          <p:nvPr/>
        </p:nvSpPr>
        <p:spPr>
          <a:xfrm>
            <a:off x="481263" y="6002179"/>
            <a:ext cx="7239000"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National Council on Teacher Quality, 2018</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785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Services</a:t>
            </a:r>
            <a:endParaRPr lang="en-US" dirty="0"/>
          </a:p>
        </p:txBody>
      </p:sp>
      <p:graphicFrame>
        <p:nvGraphicFramePr>
          <p:cNvPr id="8" name="Diagram 7"/>
          <p:cNvGraphicFramePr/>
          <p:nvPr/>
        </p:nvGraphicFramePr>
        <p:xfrm>
          <a:off x="304800" y="1524000"/>
          <a:ext cx="8534400" cy="383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813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27478"/>
            <a:ext cx="7924800" cy="5044722"/>
          </a:xfrm>
        </p:spPr>
        <p:txBody>
          <a:bodyPr/>
          <a:lstStyle/>
          <a:p>
            <a:pPr marL="457200" lvl="1" indent="0">
              <a:buNone/>
            </a:pPr>
            <a:endParaRPr lang="en-US" dirty="0"/>
          </a:p>
          <a:p>
            <a:r>
              <a:rPr lang="en-US" dirty="0" smtClean="0"/>
              <a:t>Rationale</a:t>
            </a:r>
          </a:p>
          <a:p>
            <a:pPr lvl="1"/>
            <a:r>
              <a:rPr lang="en-US" dirty="0" smtClean="0"/>
              <a:t>Address the inequitable distribution of high quality teachers in low-income and/or low-performing schools</a:t>
            </a:r>
          </a:p>
          <a:p>
            <a:pPr lvl="1"/>
            <a:r>
              <a:rPr lang="en-US" dirty="0" smtClean="0"/>
              <a:t>Address the shortage of qualified teachers in specific concentrations</a:t>
            </a:r>
          </a:p>
          <a:p>
            <a:pPr marL="457200" lvl="1" indent="0">
              <a:buNone/>
            </a:pPr>
            <a:endParaRPr lang="en-US" dirty="0" smtClean="0"/>
          </a:p>
          <a:p>
            <a:r>
              <a:rPr lang="en-US" dirty="0" smtClean="0"/>
              <a:t>Design options</a:t>
            </a:r>
          </a:p>
          <a:p>
            <a:pPr lvl="1"/>
            <a:r>
              <a:rPr lang="en-US" dirty="0" smtClean="0"/>
              <a:t>Bonuses, loan forgiveness, tuition reimbursements, salary supplements</a:t>
            </a:r>
          </a:p>
          <a:p>
            <a:pPr marL="457200" lvl="1" indent="0">
              <a:buNone/>
            </a:pPr>
            <a:endParaRPr lang="en-US" dirty="0" smtClean="0"/>
          </a:p>
        </p:txBody>
      </p:sp>
      <p:sp>
        <p:nvSpPr>
          <p:cNvPr id="3" name="Title 2"/>
          <p:cNvSpPr>
            <a:spLocks noGrp="1"/>
          </p:cNvSpPr>
          <p:nvPr>
            <p:ph type="title"/>
          </p:nvPr>
        </p:nvSpPr>
        <p:spPr/>
        <p:txBody>
          <a:bodyPr/>
          <a:lstStyle/>
          <a:p>
            <a:r>
              <a:rPr lang="en-US" dirty="0" smtClean="0"/>
              <a:t>Financial Incentives: Market Based Pay</a:t>
            </a:r>
            <a:endParaRPr lang="en-US" dirty="0"/>
          </a:p>
        </p:txBody>
      </p:sp>
    </p:spTree>
    <p:extLst>
      <p:ext uri="{BB962C8B-B14F-4D97-AF65-F5344CB8AC3E}">
        <p14:creationId xmlns:p14="http://schemas.microsoft.com/office/powerpoint/2010/main" val="2345731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txBox="1">
            <a:spLocks/>
          </p:cNvSpPr>
          <p:nvPr/>
        </p:nvSpPr>
        <p:spPr>
          <a:xfrm>
            <a:off x="533400" y="914400"/>
            <a:ext cx="8229600" cy="516116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endParaRPr lang="en-US" dirty="0" smtClean="0"/>
          </a:p>
        </p:txBody>
      </p:sp>
      <p:sp>
        <p:nvSpPr>
          <p:cNvPr id="5" name="Title 4"/>
          <p:cNvSpPr>
            <a:spLocks noGrp="1"/>
          </p:cNvSpPr>
          <p:nvPr>
            <p:ph type="title"/>
          </p:nvPr>
        </p:nvSpPr>
        <p:spPr>
          <a:xfrm>
            <a:off x="457200" y="274638"/>
            <a:ext cx="7391400" cy="715962"/>
          </a:xfrm>
        </p:spPr>
        <p:txBody>
          <a:bodyPr/>
          <a:lstStyle/>
          <a:p>
            <a:r>
              <a:rPr lang="en-US" sz="2000" dirty="0" smtClean="0"/>
              <a:t>Financial Incentive Policies: High-Need Schools and Subjects</a:t>
            </a:r>
            <a:endParaRPr lang="en-US" sz="2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699" y="1600200"/>
            <a:ext cx="7690601" cy="4525963"/>
          </a:xfrm>
        </p:spPr>
      </p:pic>
      <p:sp>
        <p:nvSpPr>
          <p:cNvPr id="8" name="TextBox 7"/>
          <p:cNvSpPr txBox="1"/>
          <p:nvPr/>
        </p:nvSpPr>
        <p:spPr>
          <a:xfrm>
            <a:off x="423672" y="6096000"/>
            <a:ext cx="7239000"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National Council on Teacher Quality, 2018</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633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smtClean="0"/>
              <a:t>Financial incentives can positively impact teacher recruitment and retention </a:t>
            </a:r>
          </a:p>
          <a:p>
            <a:pPr lvl="1"/>
            <a:r>
              <a:rPr lang="en-US" dirty="0" smtClean="0"/>
              <a:t>Hard-to-staff schools and subject areas </a:t>
            </a:r>
          </a:p>
          <a:p>
            <a:pPr marL="457200" lvl="1" indent="0">
              <a:buNone/>
            </a:pPr>
            <a:endParaRPr lang="en-US" dirty="0" smtClean="0"/>
          </a:p>
          <a:p>
            <a:r>
              <a:rPr lang="en-US" dirty="0" smtClean="0"/>
              <a:t>Financial </a:t>
            </a:r>
            <a:r>
              <a:rPr lang="en-US" dirty="0"/>
              <a:t>incentives </a:t>
            </a:r>
            <a:r>
              <a:rPr lang="en-US" dirty="0" smtClean="0"/>
              <a:t>can improve student performance </a:t>
            </a:r>
          </a:p>
          <a:p>
            <a:pPr lvl="1"/>
            <a:r>
              <a:rPr lang="en-US" dirty="0" smtClean="0"/>
              <a:t>Meta-analysis finds </a:t>
            </a:r>
            <a:r>
              <a:rPr lang="en-US" dirty="0"/>
              <a:t>that merit pay programs are associated with a modest, but statistically significant, positive effect on student test </a:t>
            </a:r>
            <a:r>
              <a:rPr lang="en-US" dirty="0" smtClean="0"/>
              <a:t>scores</a:t>
            </a:r>
          </a:p>
          <a:p>
            <a:pPr marL="457200" lvl="1" indent="0">
              <a:buNone/>
            </a:pPr>
            <a:endParaRPr lang="en-US" dirty="0"/>
          </a:p>
          <a:p>
            <a:r>
              <a:rPr lang="en-US" dirty="0" smtClean="0"/>
              <a:t>Financial incentives can generate cost-savings and have the potential to produce </a:t>
            </a:r>
            <a:r>
              <a:rPr lang="en-US" dirty="0"/>
              <a:t>benefits greater than </a:t>
            </a:r>
            <a:r>
              <a:rPr lang="en-US" dirty="0" smtClean="0"/>
              <a:t>costs</a:t>
            </a:r>
          </a:p>
          <a:p>
            <a:pPr lvl="1"/>
            <a:r>
              <a:rPr lang="en-US" dirty="0" smtClean="0"/>
              <a:t>Performance pay programs have an 87% change of producing benefits greater than costs</a:t>
            </a:r>
          </a:p>
          <a:p>
            <a:pPr marL="0" indent="0">
              <a:buNone/>
            </a:pPr>
            <a:endParaRPr lang="en-US" dirty="0" smtClean="0"/>
          </a:p>
          <a:p>
            <a:r>
              <a:rPr lang="en-US" dirty="0" smtClean="0"/>
              <a:t>Successful </a:t>
            </a:r>
            <a:r>
              <a:rPr lang="en-US" dirty="0"/>
              <a:t>programs couple financial incentives with other supports </a:t>
            </a:r>
            <a:r>
              <a:rPr lang="en-US" dirty="0" smtClean="0"/>
              <a:t>and </a:t>
            </a:r>
            <a:r>
              <a:rPr lang="en-US" dirty="0"/>
              <a:t>opportunities for </a:t>
            </a:r>
            <a:r>
              <a:rPr lang="en-US" dirty="0" smtClean="0"/>
              <a:t>advancement</a:t>
            </a:r>
            <a:endParaRPr lang="en-US" dirty="0"/>
          </a:p>
          <a:p>
            <a:endParaRPr lang="en-US" dirty="0"/>
          </a:p>
        </p:txBody>
      </p:sp>
      <p:sp>
        <p:nvSpPr>
          <p:cNvPr id="3" name="Title 2"/>
          <p:cNvSpPr>
            <a:spLocks noGrp="1"/>
          </p:cNvSpPr>
          <p:nvPr>
            <p:ph type="title"/>
          </p:nvPr>
        </p:nvSpPr>
        <p:spPr>
          <a:xfrm>
            <a:off x="457200" y="228600"/>
            <a:ext cx="8229600" cy="715962"/>
          </a:xfrm>
        </p:spPr>
        <p:txBody>
          <a:bodyPr/>
          <a:lstStyle/>
          <a:p>
            <a:r>
              <a:rPr lang="en-US" sz="2300" dirty="0" smtClean="0"/>
              <a:t>Financial Incentives: What Does the Research Say?</a:t>
            </a:r>
            <a:endParaRPr lang="en-US" sz="2300" dirty="0"/>
          </a:p>
        </p:txBody>
      </p:sp>
    </p:spTree>
    <p:extLst>
      <p:ext uri="{BB962C8B-B14F-4D97-AF65-F5344CB8AC3E}">
        <p14:creationId xmlns:p14="http://schemas.microsoft.com/office/powerpoint/2010/main" val="315151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lstStyle/>
          <a:p>
            <a:r>
              <a:rPr lang="en-US" dirty="0" smtClean="0"/>
              <a:t>Teacher Incentive Fund </a:t>
            </a:r>
          </a:p>
          <a:p>
            <a:pPr lvl="1"/>
            <a:r>
              <a:rPr lang="en-US" dirty="0" smtClean="0"/>
              <a:t>Teachers in </a:t>
            </a:r>
            <a:r>
              <a:rPr lang="en-US" dirty="0"/>
              <a:t>treatment schools were three percentage points more likely to return to their schools in Year 4 than those in control </a:t>
            </a:r>
            <a:r>
              <a:rPr lang="en-US" dirty="0" smtClean="0"/>
              <a:t>schools </a:t>
            </a:r>
          </a:p>
          <a:p>
            <a:pPr lvl="1"/>
            <a:r>
              <a:rPr lang="en-US" dirty="0" smtClean="0"/>
              <a:t>From </a:t>
            </a:r>
            <a:r>
              <a:rPr lang="en-US" dirty="0"/>
              <a:t>Year 1 to 4, a slightly higher percentage of teachers stayed in treatment schools than control schools (</a:t>
            </a:r>
            <a:r>
              <a:rPr lang="en-US" dirty="0" smtClean="0"/>
              <a:t>51% </a:t>
            </a:r>
            <a:r>
              <a:rPr lang="en-US" dirty="0"/>
              <a:t>versus </a:t>
            </a:r>
            <a:r>
              <a:rPr lang="en-US" dirty="0" smtClean="0"/>
              <a:t>49%)</a:t>
            </a:r>
          </a:p>
          <a:p>
            <a:pPr marL="457200" lvl="1" indent="0">
              <a:buNone/>
            </a:pPr>
            <a:endParaRPr lang="en-US" dirty="0" smtClean="0"/>
          </a:p>
          <a:p>
            <a:r>
              <a:rPr lang="en-US" dirty="0" smtClean="0"/>
              <a:t>Talent Transfer Initiative </a:t>
            </a:r>
          </a:p>
          <a:p>
            <a:pPr lvl="1"/>
            <a:r>
              <a:rPr lang="en-US" dirty="0" smtClean="0"/>
              <a:t>Attracted high-performing teachers to fill vacancies in low-performing schools</a:t>
            </a:r>
          </a:p>
          <a:p>
            <a:pPr lvl="1"/>
            <a:r>
              <a:rPr lang="en-US" dirty="0" smtClean="0"/>
              <a:t>93% of transferred teachers remained in their assigned school </a:t>
            </a:r>
          </a:p>
          <a:p>
            <a:pPr marL="457200" lvl="1" indent="0">
              <a:buNone/>
            </a:pPr>
            <a:endParaRPr lang="en-US" dirty="0" smtClean="0"/>
          </a:p>
          <a:p>
            <a:r>
              <a:rPr lang="en-US" dirty="0" smtClean="0"/>
              <a:t>Tennessee Retention Bonus Program </a:t>
            </a:r>
          </a:p>
          <a:p>
            <a:pPr lvl="1"/>
            <a:r>
              <a:rPr lang="en-US" dirty="0" smtClean="0"/>
              <a:t>Awarded bonuses to effective teachers in low-performing schools choosing to return to the school the following year</a:t>
            </a:r>
          </a:p>
          <a:p>
            <a:pPr lvl="1"/>
            <a:r>
              <a:rPr lang="en-US" dirty="0" smtClean="0"/>
              <a:t>Teachers of tested subject areas were 20% more likely to remain in low-performing schools</a:t>
            </a:r>
          </a:p>
          <a:p>
            <a:pPr lvl="1"/>
            <a:endParaRPr lang="en-US" dirty="0"/>
          </a:p>
          <a:p>
            <a:pPr lvl="1"/>
            <a:endParaRPr lang="en-US" dirty="0" smtClean="0"/>
          </a:p>
        </p:txBody>
      </p:sp>
      <p:sp>
        <p:nvSpPr>
          <p:cNvPr id="3" name="Title 2"/>
          <p:cNvSpPr>
            <a:spLocks noGrp="1"/>
          </p:cNvSpPr>
          <p:nvPr>
            <p:ph type="title"/>
          </p:nvPr>
        </p:nvSpPr>
        <p:spPr>
          <a:xfrm>
            <a:off x="457200" y="427038"/>
            <a:ext cx="7391400" cy="715962"/>
          </a:xfrm>
        </p:spPr>
        <p:txBody>
          <a:bodyPr/>
          <a:lstStyle/>
          <a:p>
            <a:r>
              <a:rPr lang="en-US" dirty="0" smtClean="0"/>
              <a:t>Effectiveness of Financial Incentives: Teacher Recruitment and Retention in Hard-to-Staff Schools</a:t>
            </a:r>
            <a:endParaRPr lang="en-US" dirty="0"/>
          </a:p>
        </p:txBody>
      </p:sp>
    </p:spTree>
    <p:extLst>
      <p:ext uri="{BB962C8B-B14F-4D97-AF65-F5344CB8AC3E}">
        <p14:creationId xmlns:p14="http://schemas.microsoft.com/office/powerpoint/2010/main" val="1573295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lstStyle/>
          <a:p>
            <a:r>
              <a:rPr lang="en-US" dirty="0" smtClean="0"/>
              <a:t>North Carolina Bonus Program</a:t>
            </a:r>
          </a:p>
          <a:p>
            <a:pPr lvl="1"/>
            <a:r>
              <a:rPr lang="en-US" dirty="0" smtClean="0"/>
              <a:t>Retained math, science, and special education teachers in high poverty schools</a:t>
            </a:r>
          </a:p>
          <a:p>
            <a:pPr lvl="1"/>
            <a:r>
              <a:rPr lang="en-US" dirty="0" smtClean="0"/>
              <a:t>Reduced turnover rates of targeted teachers by 17%</a:t>
            </a:r>
          </a:p>
          <a:p>
            <a:pPr marL="457200" lvl="1" indent="0">
              <a:buNone/>
            </a:pPr>
            <a:endParaRPr lang="en-US" dirty="0" smtClean="0"/>
          </a:p>
          <a:p>
            <a:r>
              <a:rPr lang="en-US" dirty="0" smtClean="0"/>
              <a:t>Washington Challenging Schools Bonus Program</a:t>
            </a:r>
          </a:p>
          <a:p>
            <a:pPr lvl="1"/>
            <a:r>
              <a:rPr lang="en-US" dirty="0" smtClean="0"/>
              <a:t>Increased supply of NBCTs in high poverty schools</a:t>
            </a:r>
          </a:p>
          <a:p>
            <a:pPr lvl="1"/>
            <a:r>
              <a:rPr lang="en-US" dirty="0" smtClean="0"/>
              <a:t>Increased proportion of NBCTs by 07.-1.6% per year</a:t>
            </a:r>
          </a:p>
          <a:p>
            <a:pPr marL="457200" lvl="1" indent="0">
              <a:buNone/>
            </a:pPr>
            <a:endParaRPr lang="en-US" dirty="0" smtClean="0"/>
          </a:p>
          <a:p>
            <a:r>
              <a:rPr lang="en-US" dirty="0" smtClean="0"/>
              <a:t>San Francisco Quality Teacher and Education Act</a:t>
            </a:r>
          </a:p>
          <a:p>
            <a:pPr lvl="1"/>
            <a:r>
              <a:rPr lang="en-US" dirty="0" smtClean="0"/>
              <a:t>Encouraged recruitment of teachers to urban school district through overall salary increase for early-career teachers</a:t>
            </a:r>
          </a:p>
          <a:p>
            <a:pPr lvl="1"/>
            <a:r>
              <a:rPr lang="en-US" dirty="0" smtClean="0"/>
              <a:t>Increased applicant pool and quality of new hires</a:t>
            </a:r>
          </a:p>
          <a:p>
            <a:pPr marL="457200" lvl="1" indent="0">
              <a:buNone/>
            </a:pPr>
            <a:endParaRPr lang="en-US" dirty="0" smtClean="0"/>
          </a:p>
        </p:txBody>
      </p:sp>
      <p:sp>
        <p:nvSpPr>
          <p:cNvPr id="3" name="Title 2"/>
          <p:cNvSpPr>
            <a:spLocks noGrp="1"/>
          </p:cNvSpPr>
          <p:nvPr>
            <p:ph type="title"/>
          </p:nvPr>
        </p:nvSpPr>
        <p:spPr>
          <a:xfrm>
            <a:off x="457200" y="427038"/>
            <a:ext cx="7467600" cy="715962"/>
          </a:xfrm>
        </p:spPr>
        <p:txBody>
          <a:bodyPr/>
          <a:lstStyle/>
          <a:p>
            <a:r>
              <a:rPr lang="en-US" dirty="0" smtClean="0"/>
              <a:t>Effectiveness of Financial Incentives: Teacher Recruitment and Retention in Hard-to-Staff Schools</a:t>
            </a:r>
            <a:endParaRPr lang="en-US" dirty="0"/>
          </a:p>
        </p:txBody>
      </p:sp>
    </p:spTree>
    <p:extLst>
      <p:ext uri="{BB962C8B-B14F-4D97-AF65-F5344CB8AC3E}">
        <p14:creationId xmlns:p14="http://schemas.microsoft.com/office/powerpoint/2010/main" val="1537108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r>
              <a:rPr lang="en-US" dirty="0" smtClean="0"/>
              <a:t>Teacher </a:t>
            </a:r>
            <a:r>
              <a:rPr lang="en-US" dirty="0"/>
              <a:t>Incentive </a:t>
            </a:r>
            <a:r>
              <a:rPr lang="en-US" dirty="0" smtClean="0"/>
              <a:t>Fund</a:t>
            </a:r>
            <a:endParaRPr lang="en-US" dirty="0"/>
          </a:p>
          <a:p>
            <a:pPr lvl="1"/>
            <a:r>
              <a:rPr lang="en-US" dirty="0" smtClean="0"/>
              <a:t>Program </a:t>
            </a:r>
            <a:r>
              <a:rPr lang="en-US" dirty="0"/>
              <a:t>led to higher student achievement in reading and math across all implementation years</a:t>
            </a:r>
          </a:p>
          <a:p>
            <a:pPr lvl="1"/>
            <a:r>
              <a:rPr lang="en-US" dirty="0" smtClean="0"/>
              <a:t>Increased </a:t>
            </a:r>
            <a:r>
              <a:rPr lang="en-US" dirty="0"/>
              <a:t>in student reading achievement equivalent to about three to four weeks of </a:t>
            </a:r>
            <a:r>
              <a:rPr lang="en-US" dirty="0" smtClean="0"/>
              <a:t>learning</a:t>
            </a:r>
          </a:p>
          <a:p>
            <a:pPr marL="457200" lvl="1" indent="0">
              <a:buNone/>
            </a:pPr>
            <a:endParaRPr lang="en-US" dirty="0"/>
          </a:p>
          <a:p>
            <a:r>
              <a:rPr lang="en-US" dirty="0" smtClean="0"/>
              <a:t>Talent Transfer Initiative </a:t>
            </a:r>
            <a:endParaRPr lang="en-US" dirty="0"/>
          </a:p>
          <a:p>
            <a:pPr lvl="1"/>
            <a:r>
              <a:rPr lang="en-US" dirty="0"/>
              <a:t>Positive impact on test scores (math and reading) in targeted elementary classrooms equivalent to moving up each student by 4 to 10 percentile points relative to all students in their state </a:t>
            </a:r>
          </a:p>
          <a:p>
            <a:pPr lvl="1"/>
            <a:r>
              <a:rPr lang="en-US" dirty="0"/>
              <a:t>No evidence of impacts on student achievement in middle </a:t>
            </a:r>
            <a:r>
              <a:rPr lang="en-US" dirty="0" smtClean="0"/>
              <a:t>school</a:t>
            </a:r>
          </a:p>
          <a:p>
            <a:pPr lvl="1"/>
            <a:endParaRPr lang="en-US" dirty="0"/>
          </a:p>
          <a:p>
            <a:r>
              <a:rPr lang="en-US" dirty="0"/>
              <a:t>The Equity Project </a:t>
            </a:r>
          </a:p>
          <a:p>
            <a:pPr lvl="1"/>
            <a:r>
              <a:rPr lang="en-US" dirty="0"/>
              <a:t>Students who attended TEP for four years had test score gains equal to an additional 1.6 years of school in math, slightly less than half a year in English, and slightly more than half a year in science</a:t>
            </a:r>
          </a:p>
          <a:p>
            <a:pPr lvl="1"/>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Effectiveness of Financial Incentives: Student Achievement</a:t>
            </a:r>
            <a:endParaRPr lang="en-US" dirty="0"/>
          </a:p>
        </p:txBody>
      </p:sp>
    </p:spTree>
    <p:extLst>
      <p:ext uri="{BB962C8B-B14F-4D97-AF65-F5344CB8AC3E}">
        <p14:creationId xmlns:p14="http://schemas.microsoft.com/office/powerpoint/2010/main" val="631981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lstStyle/>
          <a:p>
            <a:r>
              <a:rPr lang="en-US" dirty="0" smtClean="0"/>
              <a:t>Develop effective </a:t>
            </a:r>
            <a:r>
              <a:rPr lang="en-US" dirty="0"/>
              <a:t>communication </a:t>
            </a:r>
            <a:r>
              <a:rPr lang="en-US" dirty="0" smtClean="0"/>
              <a:t>systems</a:t>
            </a:r>
            <a:endParaRPr lang="en-US" dirty="0"/>
          </a:p>
          <a:p>
            <a:endParaRPr lang="en-US" dirty="0" smtClean="0"/>
          </a:p>
          <a:p>
            <a:r>
              <a:rPr lang="en-US" dirty="0" smtClean="0"/>
              <a:t>Design rigorous </a:t>
            </a:r>
            <a:r>
              <a:rPr lang="en-US" dirty="0"/>
              <a:t>and transparent </a:t>
            </a:r>
            <a:r>
              <a:rPr lang="en-US" dirty="0" smtClean="0"/>
              <a:t>evaluation systems</a:t>
            </a:r>
          </a:p>
          <a:p>
            <a:endParaRPr lang="en-US" dirty="0" smtClean="0"/>
          </a:p>
          <a:p>
            <a:r>
              <a:rPr lang="en-US" dirty="0" smtClean="0"/>
              <a:t>Use data </a:t>
            </a:r>
            <a:r>
              <a:rPr lang="en-US" dirty="0"/>
              <a:t>management </a:t>
            </a:r>
            <a:r>
              <a:rPr lang="en-US" dirty="0" smtClean="0"/>
              <a:t>systems </a:t>
            </a:r>
            <a:r>
              <a:rPr lang="en-US" dirty="0"/>
              <a:t>to link achievement </a:t>
            </a:r>
            <a:r>
              <a:rPr lang="en-US" dirty="0" smtClean="0"/>
              <a:t>data to payroll</a:t>
            </a:r>
          </a:p>
          <a:p>
            <a:endParaRPr lang="en-US" dirty="0" smtClean="0"/>
          </a:p>
          <a:p>
            <a:r>
              <a:rPr lang="en-US" dirty="0"/>
              <a:t>Establish support structures </a:t>
            </a:r>
          </a:p>
          <a:p>
            <a:endParaRPr lang="en-US" dirty="0" smtClean="0"/>
          </a:p>
          <a:p>
            <a:endParaRPr lang="en-US" dirty="0" smtClean="0"/>
          </a:p>
          <a:p>
            <a:endParaRPr lang="en-US" dirty="0" smtClean="0"/>
          </a:p>
          <a:p>
            <a:endParaRPr lang="en-US" sz="1600" dirty="0" smtClean="0"/>
          </a:p>
        </p:txBody>
      </p:sp>
      <p:sp>
        <p:nvSpPr>
          <p:cNvPr id="3" name="Title 2"/>
          <p:cNvSpPr>
            <a:spLocks noGrp="1"/>
          </p:cNvSpPr>
          <p:nvPr>
            <p:ph type="title"/>
          </p:nvPr>
        </p:nvSpPr>
        <p:spPr/>
        <p:txBody>
          <a:bodyPr/>
          <a:lstStyle/>
          <a:p>
            <a:r>
              <a:rPr lang="en-US" dirty="0"/>
              <a:t>Considerations for </a:t>
            </a:r>
            <a:r>
              <a:rPr lang="en-US" dirty="0" smtClean="0"/>
              <a:t>Implementation </a:t>
            </a:r>
            <a:endParaRPr lang="en-US" dirty="0"/>
          </a:p>
        </p:txBody>
      </p:sp>
    </p:spTree>
    <p:extLst>
      <p:ext uri="{BB962C8B-B14F-4D97-AF65-F5344CB8AC3E}">
        <p14:creationId xmlns:p14="http://schemas.microsoft.com/office/powerpoint/2010/main" val="2927856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7000"/>
            <a:ext cx="5588000" cy="612775"/>
          </a:xfrm>
        </p:spPr>
        <p:txBody>
          <a:bodyPr/>
          <a:lstStyle/>
          <a:p>
            <a:r>
              <a:rPr lang="en-US" dirty="0" smtClean="0"/>
              <a:t>Working Conditions</a:t>
            </a:r>
            <a:endParaRPr lang="en-US" dirty="0"/>
          </a:p>
        </p:txBody>
      </p:sp>
    </p:spTree>
    <p:extLst>
      <p:ext uri="{BB962C8B-B14F-4D97-AF65-F5344CB8AC3E}">
        <p14:creationId xmlns:p14="http://schemas.microsoft.com/office/powerpoint/2010/main" val="484557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1143000"/>
            <a:ext cx="8229600" cy="4525963"/>
          </a:xfrm>
        </p:spPr>
        <p:txBody>
          <a:bodyPr/>
          <a:lstStyle/>
          <a:p>
            <a:r>
              <a:rPr lang="en-US" dirty="0"/>
              <a:t>Teachers’ </a:t>
            </a:r>
            <a:r>
              <a:rPr lang="en-US" dirty="0" smtClean="0"/>
              <a:t>satisfaction with working </a:t>
            </a:r>
            <a:r>
              <a:rPr lang="en-US" dirty="0"/>
              <a:t>conditions are a </a:t>
            </a:r>
            <a:r>
              <a:rPr lang="en-US" dirty="0" smtClean="0"/>
              <a:t>predictor </a:t>
            </a:r>
            <a:r>
              <a:rPr lang="en-US" dirty="0"/>
              <a:t>of </a:t>
            </a:r>
            <a:r>
              <a:rPr lang="en-US" dirty="0" smtClean="0"/>
              <a:t>retention</a:t>
            </a:r>
          </a:p>
          <a:p>
            <a:endParaRPr lang="en-US" dirty="0" smtClean="0"/>
          </a:p>
          <a:p>
            <a:r>
              <a:rPr lang="en-US" dirty="0"/>
              <a:t>Several workplace conditions associated with teacher turnover include: </a:t>
            </a:r>
          </a:p>
          <a:p>
            <a:pPr lvl="1"/>
            <a:r>
              <a:rPr lang="en-US" dirty="0" smtClean="0"/>
              <a:t>School culture</a:t>
            </a:r>
          </a:p>
          <a:p>
            <a:pPr lvl="1"/>
            <a:r>
              <a:rPr lang="en-US" dirty="0" smtClean="0"/>
              <a:t>Experiences </a:t>
            </a:r>
            <a:r>
              <a:rPr lang="en-US" dirty="0"/>
              <a:t>with professional </a:t>
            </a:r>
            <a:r>
              <a:rPr lang="en-US" dirty="0" smtClean="0"/>
              <a:t>development</a:t>
            </a:r>
          </a:p>
          <a:p>
            <a:pPr lvl="1"/>
            <a:r>
              <a:rPr lang="en-US" dirty="0" smtClean="0"/>
              <a:t>Shared decision-making</a:t>
            </a:r>
          </a:p>
          <a:p>
            <a:pPr lvl="1"/>
            <a:r>
              <a:rPr lang="en-US" dirty="0" smtClean="0"/>
              <a:t>Time </a:t>
            </a:r>
            <a:r>
              <a:rPr lang="en-US" dirty="0"/>
              <a:t>for </a:t>
            </a:r>
            <a:r>
              <a:rPr lang="en-US" dirty="0" smtClean="0"/>
              <a:t>professional collaboration </a:t>
            </a:r>
            <a:r>
              <a:rPr lang="en-US" dirty="0"/>
              <a:t>and </a:t>
            </a:r>
            <a:r>
              <a:rPr lang="en-US" dirty="0" smtClean="0"/>
              <a:t>planning</a:t>
            </a:r>
            <a:endParaRPr lang="en-US" dirty="0"/>
          </a:p>
          <a:p>
            <a:endParaRPr lang="en-US" dirty="0" smtClean="0"/>
          </a:p>
          <a:p>
            <a:r>
              <a:rPr lang="en-US" dirty="0" smtClean="0"/>
              <a:t>Higher attrition rates in high-poverty schools are linked to dissatisfaction with working conditions, including school facilities, classroom resources (textbooks and supplies), fewer administrative supports, and large class sizes</a:t>
            </a:r>
          </a:p>
          <a:p>
            <a:endParaRPr lang="en-US" dirty="0" smtClean="0"/>
          </a:p>
        </p:txBody>
      </p:sp>
      <p:sp>
        <p:nvSpPr>
          <p:cNvPr id="3" name="Title 2"/>
          <p:cNvSpPr>
            <a:spLocks noGrp="1"/>
          </p:cNvSpPr>
          <p:nvPr>
            <p:ph type="title"/>
          </p:nvPr>
        </p:nvSpPr>
        <p:spPr/>
        <p:txBody>
          <a:bodyPr/>
          <a:lstStyle/>
          <a:p>
            <a:r>
              <a:rPr lang="en-US" dirty="0" smtClean="0"/>
              <a:t>The Role of Working Conditions</a:t>
            </a:r>
            <a:endParaRPr lang="en-US" dirty="0"/>
          </a:p>
        </p:txBody>
      </p:sp>
      <p:sp>
        <p:nvSpPr>
          <p:cNvPr id="4" name="TextBox 3"/>
          <p:cNvSpPr txBox="1"/>
          <p:nvPr/>
        </p:nvSpPr>
        <p:spPr>
          <a:xfrm>
            <a:off x="438150" y="6096000"/>
            <a:ext cx="8391526"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Sources: Carver-Thomas &amp; Darling-Hammond, 2017; </a:t>
            </a:r>
            <a:r>
              <a:rPr lang="en-US" sz="1100" dirty="0">
                <a:solidFill>
                  <a:schemeClr val="bg1">
                    <a:lumMod val="50000"/>
                  </a:schemeClr>
                </a:solidFill>
                <a:latin typeface="Arial" panose="020B0604020202020204" pitchFamily="34" charset="0"/>
                <a:cs typeface="Arial" panose="020B0604020202020204" pitchFamily="34" charset="0"/>
              </a:rPr>
              <a:t>Podolsky, Kini, Bishop, &amp; Darling-Hammond, 2016</a:t>
            </a:r>
          </a:p>
        </p:txBody>
      </p:sp>
    </p:spTree>
    <p:extLst>
      <p:ext uri="{BB962C8B-B14F-4D97-AF65-F5344CB8AC3E}">
        <p14:creationId xmlns:p14="http://schemas.microsoft.com/office/powerpoint/2010/main" val="1254178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378" y="1219200"/>
            <a:ext cx="8229600" cy="4525963"/>
          </a:xfrm>
        </p:spPr>
        <p:txBody>
          <a:bodyPr/>
          <a:lstStyle/>
          <a:p>
            <a:r>
              <a:rPr lang="en-US" dirty="0"/>
              <a:t>In a survey of over 2,000 current and former California teachers, </a:t>
            </a:r>
            <a:r>
              <a:rPr lang="en-US" b="1" dirty="0"/>
              <a:t>opportunities to participate in school decision-making</a:t>
            </a:r>
            <a:r>
              <a:rPr lang="en-US" dirty="0" smtClean="0"/>
              <a:t>, the </a:t>
            </a:r>
            <a:r>
              <a:rPr lang="en-US" b="1" dirty="0"/>
              <a:t>quality of staff relationships</a:t>
            </a:r>
            <a:r>
              <a:rPr lang="en-US" dirty="0"/>
              <a:t>, and </a:t>
            </a:r>
            <a:r>
              <a:rPr lang="en-US" b="1" dirty="0"/>
              <a:t>adequate time for planning</a:t>
            </a:r>
            <a:r>
              <a:rPr lang="en-US" dirty="0"/>
              <a:t> were cited as reasons </a:t>
            </a:r>
            <a:r>
              <a:rPr lang="en-US" dirty="0" smtClean="0"/>
              <a:t>to stay </a:t>
            </a:r>
            <a:r>
              <a:rPr lang="en-US" dirty="0"/>
              <a:t>in </a:t>
            </a:r>
            <a:r>
              <a:rPr lang="en-US" dirty="0" smtClean="0"/>
              <a:t>teaching</a:t>
            </a:r>
          </a:p>
          <a:p>
            <a:endParaRPr lang="en-US" dirty="0"/>
          </a:p>
          <a:p>
            <a:r>
              <a:rPr lang="en-US" dirty="0" smtClean="0"/>
              <a:t>Schools </a:t>
            </a:r>
            <a:r>
              <a:rPr lang="en-US" dirty="0"/>
              <a:t>with lower attrition rates are more likely to </a:t>
            </a:r>
            <a:r>
              <a:rPr lang="en-US" b="1" dirty="0"/>
              <a:t>establish time for teachers</a:t>
            </a:r>
            <a:r>
              <a:rPr lang="en-US" dirty="0"/>
              <a:t> to </a:t>
            </a:r>
            <a:r>
              <a:rPr lang="en-US" dirty="0" smtClean="0"/>
              <a:t>collaborate with other teachers, </a:t>
            </a:r>
            <a:r>
              <a:rPr lang="en-US" dirty="0"/>
              <a:t>plan, and </a:t>
            </a:r>
            <a:r>
              <a:rPr lang="en-US" dirty="0" smtClean="0"/>
              <a:t>review student </a:t>
            </a:r>
            <a:r>
              <a:rPr lang="en-US" dirty="0"/>
              <a:t>work; and </a:t>
            </a:r>
            <a:r>
              <a:rPr lang="en-US" b="1" dirty="0"/>
              <a:t>support shared </a:t>
            </a:r>
            <a:r>
              <a:rPr lang="en-US" b="1" dirty="0" smtClean="0"/>
              <a:t>decision-making</a:t>
            </a:r>
            <a:endParaRPr lang="en-US" dirty="0" smtClean="0"/>
          </a:p>
          <a:p>
            <a:endParaRPr lang="en-US" dirty="0"/>
          </a:p>
          <a:p>
            <a:r>
              <a:rPr lang="en-US" dirty="0" smtClean="0"/>
              <a:t>A </a:t>
            </a:r>
            <a:r>
              <a:rPr lang="en-US" b="1" dirty="0" smtClean="0"/>
              <a:t>perceived lack of administrative support </a:t>
            </a:r>
            <a:r>
              <a:rPr lang="en-US" dirty="0" smtClean="0"/>
              <a:t>was the working condition that most often predicted teacher turnover</a:t>
            </a:r>
          </a:p>
          <a:p>
            <a:endParaRPr lang="en-US" dirty="0"/>
          </a:p>
          <a:p>
            <a:endParaRPr lang="en-US" dirty="0" smtClean="0"/>
          </a:p>
        </p:txBody>
      </p:sp>
      <p:sp>
        <p:nvSpPr>
          <p:cNvPr id="3" name="Title 2"/>
          <p:cNvSpPr>
            <a:spLocks noGrp="1"/>
          </p:cNvSpPr>
          <p:nvPr>
            <p:ph type="title"/>
          </p:nvPr>
        </p:nvSpPr>
        <p:spPr/>
        <p:txBody>
          <a:bodyPr/>
          <a:lstStyle/>
          <a:p>
            <a:r>
              <a:rPr lang="en-US" dirty="0" smtClean="0"/>
              <a:t>Research on Working Conditions</a:t>
            </a:r>
            <a:endParaRPr lang="en-US" dirty="0"/>
          </a:p>
        </p:txBody>
      </p:sp>
      <p:sp>
        <p:nvSpPr>
          <p:cNvPr id="5" name="TextBox 4"/>
          <p:cNvSpPr txBox="1"/>
          <p:nvPr/>
        </p:nvSpPr>
        <p:spPr>
          <a:xfrm>
            <a:off x="438150" y="6096000"/>
            <a:ext cx="8391526"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Sources: Carver-Thomas &amp; Darling-Hammond, 2017; </a:t>
            </a:r>
            <a:r>
              <a:rPr lang="en-US" sz="1100" dirty="0">
                <a:solidFill>
                  <a:schemeClr val="bg1">
                    <a:lumMod val="50000"/>
                  </a:schemeClr>
                </a:solidFill>
                <a:latin typeface="Arial" panose="020B0604020202020204" pitchFamily="34" charset="0"/>
                <a:cs typeface="Arial" panose="020B0604020202020204" pitchFamily="34" charset="0"/>
              </a:rPr>
              <a:t>Podolsky, Kini, Bishop, &amp; Darling-Hammond, 2016</a:t>
            </a:r>
          </a:p>
        </p:txBody>
      </p:sp>
    </p:spTree>
    <p:extLst>
      <p:ext uri="{BB962C8B-B14F-4D97-AF65-F5344CB8AC3E}">
        <p14:creationId xmlns:p14="http://schemas.microsoft.com/office/powerpoint/2010/main" val="3805641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initiatives based on identified needs and priorities</a:t>
            </a:r>
          </a:p>
          <a:p>
            <a:pPr lvl="1"/>
            <a:r>
              <a:rPr lang="en-US" dirty="0" smtClean="0"/>
              <a:t>Supporting Teacher Equity</a:t>
            </a:r>
          </a:p>
          <a:p>
            <a:pPr lvl="1"/>
            <a:r>
              <a:rPr lang="en-US" dirty="0" smtClean="0"/>
              <a:t>Building the Capacity of Dyslexia Advisors</a:t>
            </a:r>
          </a:p>
          <a:p>
            <a:pPr lvl="1"/>
            <a:r>
              <a:rPr lang="en-US" dirty="0" smtClean="0"/>
              <a:t>Supporting Algebra Readiness</a:t>
            </a:r>
          </a:p>
          <a:p>
            <a:pPr lvl="1"/>
            <a:endParaRPr lang="en-US" dirty="0"/>
          </a:p>
          <a:p>
            <a:r>
              <a:rPr lang="en-US" dirty="0" smtClean="0"/>
              <a:t>Supporting Teacher Equity Initiative</a:t>
            </a:r>
          </a:p>
          <a:p>
            <a:pPr lvl="1"/>
            <a:r>
              <a:rPr lang="en-US" dirty="0"/>
              <a:t>Conduct a scan of state policies and </a:t>
            </a:r>
            <a:r>
              <a:rPr lang="en-US" dirty="0" smtClean="0"/>
              <a:t>practices</a:t>
            </a:r>
          </a:p>
          <a:p>
            <a:pPr lvl="1"/>
            <a:r>
              <a:rPr lang="en-US" dirty="0" smtClean="0"/>
              <a:t>Contribute to the Board’s awareness of state and district strategies for educator compensation</a:t>
            </a:r>
          </a:p>
          <a:p>
            <a:pPr lvl="1"/>
            <a:r>
              <a:rPr lang="en-US" dirty="0" smtClean="0"/>
              <a:t>Support the Board’s efforts to gather evidence-based research on educator compensation</a:t>
            </a:r>
            <a:endParaRPr lang="en-US" dirty="0"/>
          </a:p>
        </p:txBody>
      </p:sp>
      <p:sp>
        <p:nvSpPr>
          <p:cNvPr id="3" name="Title 2"/>
          <p:cNvSpPr>
            <a:spLocks noGrp="1"/>
          </p:cNvSpPr>
          <p:nvPr>
            <p:ph type="title"/>
          </p:nvPr>
        </p:nvSpPr>
        <p:spPr/>
        <p:txBody>
          <a:bodyPr/>
          <a:lstStyle/>
          <a:p>
            <a:r>
              <a:rPr lang="en-US" dirty="0" smtClean="0"/>
              <a:t>2018-2019 ARCC Virginia Work Plan</a:t>
            </a:r>
            <a:endParaRPr lang="en-US" dirty="0"/>
          </a:p>
        </p:txBody>
      </p:sp>
    </p:spTree>
    <p:extLst>
      <p:ext uri="{BB962C8B-B14F-4D97-AF65-F5344CB8AC3E}">
        <p14:creationId xmlns:p14="http://schemas.microsoft.com/office/powerpoint/2010/main" val="1645404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232" y="1447800"/>
            <a:ext cx="8229600" cy="4525963"/>
          </a:xfrm>
        </p:spPr>
        <p:txBody>
          <a:bodyPr/>
          <a:lstStyle/>
          <a:p>
            <a:r>
              <a:rPr lang="en-US" dirty="0" smtClean="0"/>
              <a:t>Implementation of school climate surveys</a:t>
            </a:r>
          </a:p>
          <a:p>
            <a:pPr lvl="1"/>
            <a:r>
              <a:rPr lang="en-US" dirty="0" smtClean="0"/>
              <a:t>North Carolina Teaching Conditions Standards and Survey </a:t>
            </a:r>
            <a:endParaRPr lang="en-US" dirty="0"/>
          </a:p>
          <a:p>
            <a:pPr lvl="1"/>
            <a:r>
              <a:rPr lang="en-US" dirty="0" smtClean="0"/>
              <a:t>Kentucky </a:t>
            </a:r>
            <a:r>
              <a:rPr lang="en-US" dirty="0"/>
              <a:t>Teaching, Empowering, Leading, and Learning (TELL) </a:t>
            </a:r>
            <a:r>
              <a:rPr lang="en-US" dirty="0" smtClean="0"/>
              <a:t>Survey</a:t>
            </a:r>
          </a:p>
          <a:p>
            <a:pPr lvl="1"/>
            <a:endParaRPr lang="en-US" dirty="0"/>
          </a:p>
          <a:p>
            <a:r>
              <a:rPr lang="en-US" dirty="0" smtClean="0"/>
              <a:t>Increase instructional support to principals</a:t>
            </a:r>
            <a:endParaRPr lang="en-US" dirty="0"/>
          </a:p>
          <a:p>
            <a:pPr lvl="1"/>
            <a:r>
              <a:rPr lang="en-US" dirty="0" smtClean="0"/>
              <a:t>Denver Public Schools system-level support</a:t>
            </a:r>
          </a:p>
          <a:p>
            <a:pPr lvl="1"/>
            <a:endParaRPr lang="en-US" dirty="0"/>
          </a:p>
          <a:p>
            <a:r>
              <a:rPr lang="en-US" dirty="0" smtClean="0"/>
              <a:t>Supplement traditional professional development </a:t>
            </a:r>
          </a:p>
          <a:p>
            <a:pPr lvl="1"/>
            <a:r>
              <a:rPr lang="en-US" dirty="0"/>
              <a:t>Tennessee </a:t>
            </a:r>
            <a:r>
              <a:rPr lang="en-US" dirty="0" smtClean="0"/>
              <a:t>Micro-credentialing </a:t>
            </a:r>
            <a:r>
              <a:rPr lang="en-US" dirty="0"/>
              <a:t>Pilot</a:t>
            </a:r>
          </a:p>
          <a:p>
            <a:pPr lvl="1"/>
            <a:endParaRPr lang="en-US" dirty="0" smtClean="0"/>
          </a:p>
          <a:p>
            <a:r>
              <a:rPr lang="en-US" dirty="0" smtClean="0"/>
              <a:t>Support protected in-school time for planning, collaboration, and development</a:t>
            </a:r>
            <a:endParaRPr lang="en-US" dirty="0"/>
          </a:p>
          <a:p>
            <a:pPr lvl="1"/>
            <a:r>
              <a:rPr lang="en-US" dirty="0"/>
              <a:t>Public Impact’s Opportunity Culture</a:t>
            </a:r>
          </a:p>
          <a:p>
            <a:pPr marL="457200" lvl="1" indent="0">
              <a:buNone/>
            </a:pPr>
            <a:endParaRPr lang="en-US" dirty="0" smtClean="0"/>
          </a:p>
        </p:txBody>
      </p:sp>
      <p:sp>
        <p:nvSpPr>
          <p:cNvPr id="3" name="Title 2"/>
          <p:cNvSpPr>
            <a:spLocks noGrp="1"/>
          </p:cNvSpPr>
          <p:nvPr>
            <p:ph type="title"/>
          </p:nvPr>
        </p:nvSpPr>
        <p:spPr>
          <a:xfrm>
            <a:off x="457200" y="274638"/>
            <a:ext cx="7315200" cy="715962"/>
          </a:xfrm>
        </p:spPr>
        <p:txBody>
          <a:bodyPr/>
          <a:lstStyle/>
          <a:p>
            <a:r>
              <a:rPr lang="en-US" dirty="0" smtClean="0"/>
              <a:t>Strategies for Improving Teacher Working Conditions</a:t>
            </a:r>
            <a:endParaRPr lang="en-US" dirty="0"/>
          </a:p>
        </p:txBody>
      </p:sp>
    </p:spTree>
    <p:extLst>
      <p:ext uri="{BB962C8B-B14F-4D97-AF65-F5344CB8AC3E}">
        <p14:creationId xmlns:p14="http://schemas.microsoft.com/office/powerpoint/2010/main" val="2721788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7000"/>
            <a:ext cx="5588000" cy="612775"/>
          </a:xfrm>
        </p:spPr>
        <p:txBody>
          <a:bodyPr/>
          <a:lstStyle/>
          <a:p>
            <a:r>
              <a:rPr lang="en-US" dirty="0" smtClean="0"/>
              <a:t>Policy Considerations</a:t>
            </a:r>
            <a:endParaRPr lang="en-US" dirty="0"/>
          </a:p>
        </p:txBody>
      </p:sp>
    </p:spTree>
    <p:extLst>
      <p:ext uri="{BB962C8B-B14F-4D97-AF65-F5344CB8AC3E}">
        <p14:creationId xmlns:p14="http://schemas.microsoft.com/office/powerpoint/2010/main" val="140915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211" y="1295400"/>
            <a:ext cx="8382000" cy="4525963"/>
          </a:xfrm>
        </p:spPr>
        <p:txBody>
          <a:bodyPr/>
          <a:lstStyle/>
          <a:p>
            <a:r>
              <a:rPr lang="en-US" dirty="0" smtClean="0"/>
              <a:t>Consider requiring beginning educators to complete </a:t>
            </a:r>
            <a:r>
              <a:rPr lang="en-US" dirty="0"/>
              <a:t>an induction program to </a:t>
            </a:r>
            <a:r>
              <a:rPr lang="en-US" dirty="0" smtClean="0"/>
              <a:t>gain a professional teaching license </a:t>
            </a:r>
          </a:p>
          <a:p>
            <a:pPr lvl="1"/>
            <a:endParaRPr lang="en-US" b="1" dirty="0" smtClean="0"/>
          </a:p>
          <a:p>
            <a:r>
              <a:rPr lang="en-US" dirty="0" smtClean="0"/>
              <a:t>Support the implementation of targeted induction and mentoring supports for new teachers </a:t>
            </a:r>
            <a:r>
              <a:rPr lang="en-US" dirty="0"/>
              <a:t>in critical shortage </a:t>
            </a:r>
            <a:r>
              <a:rPr lang="en-US" dirty="0" smtClean="0"/>
              <a:t>areas, including mathematics, science, and special education</a:t>
            </a:r>
          </a:p>
          <a:p>
            <a:pPr lvl="1"/>
            <a:endParaRPr lang="en-US" dirty="0"/>
          </a:p>
          <a:p>
            <a:r>
              <a:rPr lang="en-US" dirty="0" smtClean="0"/>
              <a:t>Review and update Virginia’s Guidelines for Mentor Teacher Programs</a:t>
            </a:r>
            <a:endParaRPr lang="en-US" dirty="0"/>
          </a:p>
          <a:p>
            <a:pPr marL="457200" lvl="1" indent="0">
              <a:buNone/>
            </a:pPr>
            <a:endParaRPr lang="en-US" dirty="0"/>
          </a:p>
          <a:p>
            <a:pPr marL="457200" lvl="1" indent="0">
              <a:buNone/>
            </a:pPr>
            <a:endParaRPr lang="en-US" dirty="0"/>
          </a:p>
        </p:txBody>
      </p:sp>
      <p:sp>
        <p:nvSpPr>
          <p:cNvPr id="3" name="Title 2"/>
          <p:cNvSpPr>
            <a:spLocks noGrp="1"/>
          </p:cNvSpPr>
          <p:nvPr>
            <p:ph type="title"/>
          </p:nvPr>
        </p:nvSpPr>
        <p:spPr>
          <a:xfrm>
            <a:off x="457200" y="274638"/>
            <a:ext cx="7315200" cy="715962"/>
          </a:xfrm>
        </p:spPr>
        <p:txBody>
          <a:bodyPr>
            <a:normAutofit/>
          </a:bodyPr>
          <a:lstStyle/>
          <a:p>
            <a:r>
              <a:rPr lang="en-US" sz="2200" dirty="0" smtClean="0"/>
              <a:t>Policy Considerations – Induction and Support</a:t>
            </a:r>
            <a:endParaRPr lang="en-US" sz="2200" dirty="0"/>
          </a:p>
        </p:txBody>
      </p:sp>
    </p:spTree>
    <p:extLst>
      <p:ext uri="{BB962C8B-B14F-4D97-AF65-F5344CB8AC3E}">
        <p14:creationId xmlns:p14="http://schemas.microsoft.com/office/powerpoint/2010/main" val="425975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211" y="1295400"/>
            <a:ext cx="8382000" cy="4525963"/>
          </a:xfrm>
        </p:spPr>
        <p:txBody>
          <a:bodyPr/>
          <a:lstStyle/>
          <a:p>
            <a:r>
              <a:rPr lang="en-US" dirty="0"/>
              <a:t>Assess the implementation of locally-developed compensation models that include measures of teacher effectiveness and growth</a:t>
            </a:r>
          </a:p>
          <a:p>
            <a:pPr marL="0" indent="0">
              <a:buNone/>
            </a:pPr>
            <a:endParaRPr lang="en-US" dirty="0"/>
          </a:p>
          <a:p>
            <a:r>
              <a:rPr lang="en-US" dirty="0"/>
              <a:t>Encourage divisions to devise a plan to regularly evaluate and update pay floors and incentive programs</a:t>
            </a:r>
          </a:p>
          <a:p>
            <a:endParaRPr lang="en-US" dirty="0"/>
          </a:p>
          <a:p>
            <a:r>
              <a:rPr lang="en-US" dirty="0"/>
              <a:t>Require the development of differentiated pay plans that include a package of financial incentives and other supports required to recruit, retain, and develop the teacher workforce</a:t>
            </a:r>
          </a:p>
          <a:p>
            <a:endParaRPr lang="en-US" dirty="0"/>
          </a:p>
          <a:p>
            <a:r>
              <a:rPr lang="en-US" dirty="0"/>
              <a:t>Encourage divisions to revise their salary scale to front-load teacher compensation</a:t>
            </a:r>
          </a:p>
          <a:p>
            <a:pPr marL="457200" lvl="1" indent="0">
              <a:buNone/>
            </a:pPr>
            <a:endParaRPr lang="en-US" dirty="0"/>
          </a:p>
          <a:p>
            <a:pPr marL="457200" lvl="1" indent="0">
              <a:buNone/>
            </a:pPr>
            <a:endParaRPr lang="en-US" dirty="0"/>
          </a:p>
        </p:txBody>
      </p:sp>
      <p:sp>
        <p:nvSpPr>
          <p:cNvPr id="3" name="Title 2"/>
          <p:cNvSpPr>
            <a:spLocks noGrp="1"/>
          </p:cNvSpPr>
          <p:nvPr>
            <p:ph type="title"/>
          </p:nvPr>
        </p:nvSpPr>
        <p:spPr>
          <a:xfrm>
            <a:off x="457200" y="274638"/>
            <a:ext cx="7315200" cy="715962"/>
          </a:xfrm>
        </p:spPr>
        <p:txBody>
          <a:bodyPr>
            <a:noAutofit/>
          </a:bodyPr>
          <a:lstStyle/>
          <a:p>
            <a:r>
              <a:rPr lang="en-US" sz="2200" dirty="0" smtClean="0"/>
              <a:t>Policy Considerations – </a:t>
            </a:r>
            <a:r>
              <a:rPr lang="en-US" sz="2200" dirty="0"/>
              <a:t>Salaries and Compensation</a:t>
            </a:r>
          </a:p>
        </p:txBody>
      </p:sp>
    </p:spTree>
    <p:extLst>
      <p:ext uri="{BB962C8B-B14F-4D97-AF65-F5344CB8AC3E}">
        <p14:creationId xmlns:p14="http://schemas.microsoft.com/office/powerpoint/2010/main" val="3172779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211" y="1295400"/>
            <a:ext cx="8382000" cy="4525963"/>
          </a:xfrm>
        </p:spPr>
        <p:txBody>
          <a:bodyPr/>
          <a:lstStyle/>
          <a:p>
            <a:r>
              <a:rPr lang="en-US" dirty="0"/>
              <a:t>Develop and adopt formal standards for teaching and learning conditions</a:t>
            </a:r>
          </a:p>
          <a:p>
            <a:pPr lvl="1"/>
            <a:r>
              <a:rPr lang="en-US" dirty="0"/>
              <a:t>Require/encourage divisions to conduct regular assessments of such conditions and incorporate the improvement of such conditions in school improvement plans </a:t>
            </a:r>
          </a:p>
          <a:p>
            <a:pPr lvl="1"/>
            <a:endParaRPr lang="en-US" dirty="0"/>
          </a:p>
          <a:p>
            <a:r>
              <a:rPr lang="en-US" dirty="0"/>
              <a:t>Explore the feasibility of micro-credentialing as an avenue for providing personalized learning to educators</a:t>
            </a:r>
          </a:p>
          <a:p>
            <a:pPr marL="457200" lvl="1" indent="0">
              <a:buNone/>
            </a:pPr>
            <a:endParaRPr lang="en-US" dirty="0"/>
          </a:p>
          <a:p>
            <a:pPr marL="457200" lvl="1" indent="0">
              <a:buNone/>
            </a:pPr>
            <a:endParaRPr lang="en-US" dirty="0"/>
          </a:p>
        </p:txBody>
      </p:sp>
      <p:sp>
        <p:nvSpPr>
          <p:cNvPr id="3" name="Title 2"/>
          <p:cNvSpPr>
            <a:spLocks noGrp="1"/>
          </p:cNvSpPr>
          <p:nvPr>
            <p:ph type="title"/>
          </p:nvPr>
        </p:nvSpPr>
        <p:spPr>
          <a:xfrm>
            <a:off x="457200" y="274638"/>
            <a:ext cx="7315200" cy="715962"/>
          </a:xfrm>
        </p:spPr>
        <p:txBody>
          <a:bodyPr>
            <a:normAutofit/>
          </a:bodyPr>
          <a:lstStyle/>
          <a:p>
            <a:r>
              <a:rPr lang="en-US" sz="2200" dirty="0" smtClean="0"/>
              <a:t>Policy Considerations – </a:t>
            </a:r>
            <a:r>
              <a:rPr lang="en-US" sz="2200" dirty="0"/>
              <a:t>Working Conditions</a:t>
            </a:r>
          </a:p>
        </p:txBody>
      </p:sp>
    </p:spTree>
    <p:extLst>
      <p:ext uri="{BB962C8B-B14F-4D97-AF65-F5344CB8AC3E}">
        <p14:creationId xmlns:p14="http://schemas.microsoft.com/office/powerpoint/2010/main" val="2235843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7000"/>
            <a:ext cx="5588000" cy="612775"/>
          </a:xfrm>
        </p:spPr>
        <p:txBody>
          <a:bodyPr/>
          <a:lstStyle/>
          <a:p>
            <a:r>
              <a:rPr lang="en-US" dirty="0" smtClean="0"/>
              <a:t>Questions &amp; Answers</a:t>
            </a:r>
            <a:endParaRPr lang="en-US" dirty="0"/>
          </a:p>
        </p:txBody>
      </p:sp>
    </p:spTree>
    <p:extLst>
      <p:ext uri="{BB962C8B-B14F-4D97-AF65-F5344CB8AC3E}">
        <p14:creationId xmlns:p14="http://schemas.microsoft.com/office/powerpoint/2010/main" val="2963663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Elizabeth Eaton, ARCC VA State Coordinator </a:t>
            </a:r>
          </a:p>
          <a:p>
            <a:pPr marL="0" indent="0">
              <a:buNone/>
            </a:pPr>
            <a:r>
              <a:rPr lang="en-US" dirty="0"/>
              <a:t> </a:t>
            </a:r>
            <a:r>
              <a:rPr lang="en-US" dirty="0" smtClean="0"/>
              <a:t>    </a:t>
            </a:r>
            <a:r>
              <a:rPr lang="en-US" dirty="0" smtClean="0">
                <a:hlinkClick r:id="rId2"/>
              </a:rPr>
              <a:t>Elizabeth.Eaton@icf.com</a:t>
            </a:r>
            <a:r>
              <a:rPr lang="en-US" dirty="0" smtClean="0"/>
              <a:t> </a:t>
            </a:r>
          </a:p>
          <a:p>
            <a:endParaRPr lang="en-US" dirty="0"/>
          </a:p>
          <a:p>
            <a:r>
              <a:rPr lang="en-US" dirty="0" smtClean="0"/>
              <a:t>Aracelis Gray, ARCC VA State Coordinator</a:t>
            </a:r>
          </a:p>
          <a:p>
            <a:pPr marL="0" indent="0">
              <a:buNone/>
            </a:pPr>
            <a:r>
              <a:rPr lang="en-US" dirty="0"/>
              <a:t> </a:t>
            </a:r>
            <a:r>
              <a:rPr lang="en-US" dirty="0" smtClean="0"/>
              <a:t>    </a:t>
            </a:r>
            <a:r>
              <a:rPr lang="en-US" dirty="0" smtClean="0">
                <a:hlinkClick r:id="rId3"/>
              </a:rPr>
              <a:t>Aracelis.Gray@icf.com</a:t>
            </a:r>
            <a:r>
              <a:rPr lang="en-US" dirty="0" smtClean="0"/>
              <a:t> </a:t>
            </a:r>
            <a:endParaRPr lang="en-US" dirty="0"/>
          </a:p>
        </p:txBody>
      </p:sp>
      <p:sp>
        <p:nvSpPr>
          <p:cNvPr id="3" name="Title 2"/>
          <p:cNvSpPr>
            <a:spLocks noGrp="1"/>
          </p:cNvSpPr>
          <p:nvPr>
            <p:ph type="title"/>
          </p:nvPr>
        </p:nvSpPr>
        <p:spPr/>
        <p:txBody>
          <a:bodyPr/>
          <a:lstStyle/>
          <a:p>
            <a:r>
              <a:rPr lang="en-US" dirty="0" smtClean="0"/>
              <a:t>Contact Us…</a:t>
            </a:r>
            <a:endParaRPr lang="en-US" dirty="0"/>
          </a:p>
        </p:txBody>
      </p:sp>
    </p:spTree>
    <p:extLst>
      <p:ext uri="{BB962C8B-B14F-4D97-AF65-F5344CB8AC3E}">
        <p14:creationId xmlns:p14="http://schemas.microsoft.com/office/powerpoint/2010/main" val="1567038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09800"/>
            <a:ext cx="8229600" cy="715962"/>
          </a:xfrm>
        </p:spPr>
        <p:txBody>
          <a:bodyPr/>
          <a:lstStyle/>
          <a:p>
            <a:pPr algn="ctr"/>
            <a:r>
              <a:rPr lang="en-US" sz="4000" dirty="0" smtClean="0"/>
              <a:t>Supporting Information</a:t>
            </a:r>
            <a:endParaRPr lang="en-US" sz="4000" dirty="0"/>
          </a:p>
        </p:txBody>
      </p:sp>
    </p:spTree>
    <p:extLst>
      <p:ext uri="{BB962C8B-B14F-4D97-AF65-F5344CB8AC3E}">
        <p14:creationId xmlns:p14="http://schemas.microsoft.com/office/powerpoint/2010/main" val="80428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498651"/>
          </a:xfrm>
        </p:spPr>
        <p:txBody>
          <a:bodyPr/>
          <a:lstStyle/>
          <a:p>
            <a:r>
              <a:rPr lang="en-US" sz="2200" dirty="0"/>
              <a:t>Teacher Incentive Fund </a:t>
            </a:r>
          </a:p>
        </p:txBody>
      </p:sp>
      <p:graphicFrame>
        <p:nvGraphicFramePr>
          <p:cNvPr id="9" name="Table 8"/>
          <p:cNvGraphicFramePr>
            <a:graphicFrameLocks noGrp="1"/>
          </p:cNvGraphicFramePr>
          <p:nvPr>
            <p:extLst>
              <p:ext uri="{D42A27DB-BD31-4B8C-83A1-F6EECF244321}">
                <p14:modId xmlns:p14="http://schemas.microsoft.com/office/powerpoint/2010/main" val="2389054528"/>
              </p:ext>
            </p:extLst>
          </p:nvPr>
        </p:nvGraphicFramePr>
        <p:xfrm>
          <a:off x="341489" y="705838"/>
          <a:ext cx="8260644" cy="5549303"/>
        </p:xfrm>
        <a:graphic>
          <a:graphicData uri="http://schemas.openxmlformats.org/drawingml/2006/table">
            <a:tbl>
              <a:tblPr firstRow="1" firstCol="1" bandRow="1"/>
              <a:tblGrid>
                <a:gridCol w="1364196">
                  <a:extLst>
                    <a:ext uri="{9D8B030D-6E8A-4147-A177-3AD203B41FA5}">
                      <a16:colId xmlns:a16="http://schemas.microsoft.com/office/drawing/2014/main" val="20000"/>
                    </a:ext>
                  </a:extLst>
                </a:gridCol>
                <a:gridCol w="6896448">
                  <a:extLst>
                    <a:ext uri="{9D8B030D-6E8A-4147-A177-3AD203B41FA5}">
                      <a16:colId xmlns:a16="http://schemas.microsoft.com/office/drawing/2014/main" val="20001"/>
                    </a:ext>
                  </a:extLst>
                </a:gridCol>
              </a:tblGrid>
              <a:tr h="847376">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Teacher Incentive Fund, renamed the Teacher and School Leaders Incentive (TSL) program under the Every Student Succeeds Act, </a:t>
                      </a:r>
                      <a:r>
                        <a:rPr lang="en-US" sz="1100" dirty="0">
                          <a:effectLst/>
                          <a:latin typeface="Calibri" panose="020F0502020204030204" pitchFamily="34" charset="0"/>
                          <a:ea typeface="Calibri" panose="020F0502020204030204" pitchFamily="34" charset="0"/>
                          <a:cs typeface="Garamond" panose="02020404030301010803" pitchFamily="18" charset="0"/>
                        </a:rPr>
                        <a:t>provides grants to support performance-based compensation systems for teachers and principals in high-need schools. TIF grants aim to r</a:t>
                      </a:r>
                      <a:r>
                        <a:rPr lang="en-US" sz="1100" dirty="0">
                          <a:solidFill>
                            <a:srgbClr val="000000"/>
                          </a:solidFill>
                          <a:effectLst/>
                          <a:latin typeface="Calibri" panose="020F0502020204030204" pitchFamily="34" charset="0"/>
                          <a:ea typeface="Calibri" panose="020F0502020204030204" pitchFamily="34" charset="0"/>
                          <a:cs typeface="Garamond" panose="02020404030301010803" pitchFamily="18" charset="0"/>
                        </a:rPr>
                        <a:t>eform compensation systems to reward educators for improving student achievement </a:t>
                      </a:r>
                      <a:r>
                        <a:rPr lang="en-US" sz="1100" dirty="0">
                          <a:effectLst/>
                          <a:latin typeface="Calibri" panose="020F0502020204030204" pitchFamily="34" charset="0"/>
                          <a:ea typeface="Calibri" panose="020F0502020204030204" pitchFamily="34" charset="0"/>
                          <a:cs typeface="Garamond" panose="02020404030301010803" pitchFamily="18" charset="0"/>
                        </a:rPr>
                        <a:t>and i</a:t>
                      </a:r>
                      <a:r>
                        <a:rPr lang="en-US" sz="1100" dirty="0">
                          <a:solidFill>
                            <a:srgbClr val="000000"/>
                          </a:solidFill>
                          <a:effectLst/>
                          <a:latin typeface="Calibri" panose="020F0502020204030204" pitchFamily="34" charset="0"/>
                          <a:ea typeface="Calibri" panose="020F0502020204030204" pitchFamily="34" charset="0"/>
                          <a:cs typeface="Garamond" panose="02020404030301010803" pitchFamily="18" charset="0"/>
                        </a:rPr>
                        <a:t>ncrease the number of high-performing teachers in high-need schools </a:t>
                      </a:r>
                      <a:r>
                        <a:rPr lang="en-US" sz="1100" dirty="0">
                          <a:effectLst/>
                          <a:latin typeface="Calibri" panose="020F0502020204030204" pitchFamily="34" charset="0"/>
                          <a:ea typeface="Calibri" panose="020F0502020204030204" pitchFamily="34" charset="0"/>
                          <a:cs typeface="Garamond" panose="02020404030301010803" pitchFamily="18" charset="0"/>
                        </a:rPr>
                        <a:t>and hard-to-staff subject areas.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0534">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Garamond" panose="02020404030301010803" pitchFamily="18" charset="0"/>
                        </a:rPr>
                        <a:t>The U.S. Department of Education has awarded more than 140 grants over five </a:t>
                      </a:r>
                      <a:r>
                        <a:rPr lang="en-US" sz="1100" dirty="0">
                          <a:effectLst/>
                          <a:latin typeface="Calibri" panose="020F0502020204030204" pitchFamily="34" charset="0"/>
                          <a:ea typeface="Calibri" panose="020F0502020204030204" pitchFamily="34" charset="0"/>
                          <a:cs typeface="Times New Roman" panose="02020603050405020304" pitchFamily="18" charset="0"/>
                        </a:rPr>
                        <a:t>rounds of funding (2006, 2007, 2010, 2012, and 2016). The majority of these grants have been awarded to states or school districts.</a:t>
                      </a: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8278">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2010 TIF grants were designed to create comprehensive, performance-based compensation systems that could provide (1) incentives for educators to become more effective in improving student achievement in high-need schools, and (2) support for educators to improve their performance. Districts were required to (1) use measures of both student achievement growth and observations of classroom or school practices (at least two) to evaluate teachers’ and principals’ effectiveness, (2) offer educators bonuses based on their performance, (3) offer educators opportunities to earn additional pay for taking on extra roles or responsibilities, and (4) provide professional development to help educators understand the measures on which they were evaluated and improve their performance on those measures.</a:t>
                      </a: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475">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program is federally funded program. Grants totaled $1.8 billion as of 2012.</a:t>
                      </a: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15486">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Roman"/>
                        </a:rPr>
                        <a:t>Findings from a randomized controlled trial study of TIF implementation in a subset of 2010 grantees (10 districts and 131 schools) indicate that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pay-for-performance had a small impact on student achievement and teacher retention rates.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study finds that student reading achievement increased by 1 to 2 percentile points across the four years of implementation, but difference in math achievement was only statically significant in one year. Impacts also varied across districts and schools.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Among teachers working in study schools in Years 1, 2, or 3, those in treatment schools were three percentage points more likely to return to their schools in Year 4 than those in control schools. From Year 1 to 4, a slightly higher percentage of teachers stayed in treatment schools than control schools (51 versus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cost effectiveness analysis suggests that pay-for-performance programs can be as cost effective as class-size reduction (through four years of program implementation) and about as cost effective as providing transfer incentives for high-performing teachers to move to low-performing schools (at the end of two years). </a:t>
                      </a:r>
                    </a:p>
                  </a:txBody>
                  <a:tcPr marL="49437" marR="49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9"/>
          <p:cNvSpPr/>
          <p:nvPr/>
        </p:nvSpPr>
        <p:spPr>
          <a:xfrm>
            <a:off x="304800" y="6239266"/>
            <a:ext cx="8382000" cy="246221"/>
          </a:xfrm>
          <a:prstGeom prst="rect">
            <a:avLst/>
          </a:prstGeom>
        </p:spPr>
        <p:txBody>
          <a:bodyPr wrap="square">
            <a:spAutoFit/>
          </a:bodyPr>
          <a:lstStyle/>
          <a:p>
            <a:r>
              <a:rPr lang="en-US" sz="1000" dirty="0">
                <a:solidFill>
                  <a:srgbClr val="000000"/>
                </a:solidFill>
                <a:latin typeface="+mj-lt"/>
                <a:ea typeface="Calibri" panose="020F0502020204030204" pitchFamily="34" charset="0"/>
                <a:cs typeface="Garamond" panose="02020404030301010803" pitchFamily="18" charset="0"/>
              </a:rPr>
              <a:t>Source: Chiang et al. (2017). </a:t>
            </a:r>
            <a:r>
              <a:rPr lang="en-US" sz="1000" i="1" dirty="0">
                <a:solidFill>
                  <a:srgbClr val="000000"/>
                </a:solidFill>
                <a:latin typeface="+mj-lt"/>
                <a:ea typeface="Calibri" panose="020F0502020204030204" pitchFamily="34" charset="0"/>
                <a:cs typeface="Garamond" panose="02020404030301010803" pitchFamily="18" charset="0"/>
              </a:rPr>
              <a:t>Evaluation of the Teacher Incentive Fund: Final Report on Implementation and Impacts of Pay-for-Performance Across Four Years. </a:t>
            </a:r>
            <a:endParaRPr lang="en-US" sz="1000" dirty="0">
              <a:latin typeface="+mj-lt"/>
            </a:endParaRPr>
          </a:p>
        </p:txBody>
      </p:sp>
    </p:spTree>
    <p:extLst>
      <p:ext uri="{BB962C8B-B14F-4D97-AF65-F5344CB8AC3E}">
        <p14:creationId xmlns:p14="http://schemas.microsoft.com/office/powerpoint/2010/main" val="2463477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487362"/>
          </a:xfrm>
        </p:spPr>
        <p:txBody>
          <a:bodyPr/>
          <a:lstStyle/>
          <a:p>
            <a:r>
              <a:rPr lang="en-US" sz="2200" dirty="0"/>
              <a:t>Talent Transfer Initiative </a:t>
            </a:r>
          </a:p>
        </p:txBody>
      </p:sp>
      <p:graphicFrame>
        <p:nvGraphicFramePr>
          <p:cNvPr id="5" name="Table 4"/>
          <p:cNvGraphicFramePr>
            <a:graphicFrameLocks noGrp="1"/>
          </p:cNvGraphicFramePr>
          <p:nvPr>
            <p:extLst>
              <p:ext uri="{D42A27DB-BD31-4B8C-83A1-F6EECF244321}">
                <p14:modId xmlns:p14="http://schemas.microsoft.com/office/powerpoint/2010/main" val="2325078706"/>
              </p:ext>
            </p:extLst>
          </p:nvPr>
        </p:nvGraphicFramePr>
        <p:xfrm>
          <a:off x="266700" y="953215"/>
          <a:ext cx="8153400" cy="5197277"/>
        </p:xfrm>
        <a:graphic>
          <a:graphicData uri="http://schemas.openxmlformats.org/drawingml/2006/table">
            <a:tbl>
              <a:tblPr firstRow="1" firstCol="1" bandRow="1"/>
              <a:tblGrid>
                <a:gridCol w="1600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402485">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The Talent Transfer Initiative (TTI) was an intervention designed to test the effectiveness of financial incentives on recruiting high-performing teachers to low-performing schools.</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878">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Garamond" panose="02020404030301010803" pitchFamily="18" charset="0"/>
                        </a:rPr>
                        <a:t>10 school districts across 7 states participated in the intervention</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82132">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Schools in participating districts were classified as: a) potential receiving schools – those with the lowest achievement in the district, based on school-average test scores in the most recent year or b) potential sending schools – all other schools in the district. The intervention offered $20,000 to the highest performing teachers if they transferred to and committed to staying in designated low-performing schools – in the same district – for at least two years. High performing teachers who were already teaching in potential sending schools were paid a retention stipend of $10,000 over two years if they remained in their school.</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398">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The TTI was federally funded. </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5892">
                <a:tc>
                  <a:txBody>
                    <a:bodyPr/>
                    <a:lstStyle/>
                    <a:p>
                      <a:pPr marL="0" marR="0" algn="l">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Roman"/>
                        </a:rPr>
                        <a:t>Study findings indicate that </a:t>
                      </a:r>
                      <a:r>
                        <a:rPr lang="en-US" sz="1150" dirty="0" smtClean="0">
                          <a:effectLst/>
                          <a:latin typeface="Calibri" panose="020F0502020204030204" pitchFamily="34" charset="0"/>
                          <a:ea typeface="Calibri" panose="020F0502020204030204" pitchFamily="34" charset="0"/>
                          <a:cs typeface="Times New Roman" panose="02020603050405020304" pitchFamily="18" charset="0"/>
                        </a:rPr>
                        <a:t>88%</a:t>
                      </a:r>
                      <a:r>
                        <a:rPr lang="en-US" sz="115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50" dirty="0" smtClean="0">
                          <a:effectLst/>
                          <a:latin typeface="Calibri" panose="020F0502020204030204" pitchFamily="34" charset="0"/>
                          <a:ea typeface="Calibri" panose="020F0502020204030204" pitchFamily="34" charset="0"/>
                          <a:cs typeface="Times New Roman" panose="02020603050405020304" pitchFamily="18" charset="0"/>
                        </a:rPr>
                        <a:t>of </a:t>
                      </a:r>
                      <a:r>
                        <a:rPr lang="en-US" sz="1150" dirty="0">
                          <a:effectLst/>
                          <a:latin typeface="Calibri" panose="020F0502020204030204" pitchFamily="34" charset="0"/>
                          <a:ea typeface="Calibri" panose="020F0502020204030204" pitchFamily="34" charset="0"/>
                          <a:cs typeface="Times New Roman" panose="02020603050405020304" pitchFamily="18" charset="0"/>
                        </a:rPr>
                        <a:t>the teacher vacancies in the receiving (low-performing) schools were filled by the highest-performing teachers through TTI. The intervention also had a positive impact on teacher-retention rates during the payout period - 93 versus </a:t>
                      </a:r>
                      <a:r>
                        <a:rPr lang="en-US" sz="1150" dirty="0" smtClean="0">
                          <a:effectLst/>
                          <a:latin typeface="Calibri" panose="020F0502020204030204" pitchFamily="34" charset="0"/>
                          <a:ea typeface="Calibri" panose="020F0502020204030204" pitchFamily="34" charset="0"/>
                          <a:cs typeface="Times New Roman" panose="02020603050405020304" pitchFamily="18" charset="0"/>
                        </a:rPr>
                        <a:t>70%. </a:t>
                      </a:r>
                      <a:r>
                        <a:rPr lang="en-US" sz="1150" dirty="0">
                          <a:effectLst/>
                          <a:latin typeface="Calibri" panose="020F0502020204030204" pitchFamily="34" charset="0"/>
                          <a:ea typeface="Calibri" panose="020F0502020204030204" pitchFamily="34" charset="0"/>
                          <a:cs typeface="Times New Roman" panose="02020603050405020304" pitchFamily="18" charset="0"/>
                        </a:rPr>
                        <a:t>After the payments stopped, the difference between cumulative retention of the high-performing teachers who transferred and their counterparts (60 versus </a:t>
                      </a:r>
                      <a:r>
                        <a:rPr lang="en-US" sz="1150" dirty="0" smtClean="0">
                          <a:effectLst/>
                          <a:latin typeface="Calibri" panose="020F0502020204030204" pitchFamily="34" charset="0"/>
                          <a:ea typeface="Calibri" panose="020F0502020204030204" pitchFamily="34" charset="0"/>
                          <a:cs typeface="Times New Roman" panose="02020603050405020304" pitchFamily="18" charset="0"/>
                        </a:rPr>
                        <a:t>51%) </a:t>
                      </a:r>
                      <a:r>
                        <a:rPr lang="en-US" sz="1150" dirty="0">
                          <a:effectLst/>
                          <a:latin typeface="Calibri" panose="020F0502020204030204" pitchFamily="34" charset="0"/>
                          <a:ea typeface="Calibri" panose="020F0502020204030204" pitchFamily="34" charset="0"/>
                          <a:cs typeface="Times New Roman" panose="02020603050405020304" pitchFamily="18" charset="0"/>
                        </a:rPr>
                        <a:t>was not statistically significant.</a:t>
                      </a:r>
                    </a:p>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In elementary schools, TTI had a positive impact on math and reading test scores. These impacts were positive in each of the two years after transfer, between 0.10 and 0.25 standard deviations relative to each student’s state norms. This is equivalent to moving up each student by 4 to 10 percentile points relative to all students in their state. In middle schools, there was no evidence that the intervention raised test scores. </a:t>
                      </a:r>
                    </a:p>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A cost analysis suggests that the cost of generating the impacts of TTI in elementary schools is cheaper than using an alternative policy such as class size reduction – by approximately $13,000 per teacher team. However, overall cost-effectiveness varied depending on a number of factors, such as what happens after the last installments of the incentive are paid out after the second year.</a:t>
                      </a:r>
                    </a:p>
                  </a:txBody>
                  <a:tcPr marL="64084" marR="6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p:cNvSpPr/>
          <p:nvPr/>
        </p:nvSpPr>
        <p:spPr>
          <a:xfrm>
            <a:off x="266700" y="6125917"/>
            <a:ext cx="8610600" cy="400110"/>
          </a:xfrm>
          <a:prstGeom prst="rect">
            <a:avLst/>
          </a:prstGeom>
        </p:spPr>
        <p:txBody>
          <a:bodyPr wrap="square">
            <a:spAutoFit/>
          </a:bodyPr>
          <a:lstStyle/>
          <a:p>
            <a:r>
              <a:rPr lang="en-US" sz="1000" dirty="0">
                <a:solidFill>
                  <a:srgbClr val="000000"/>
                </a:solidFill>
                <a:latin typeface="+mj-lt"/>
                <a:ea typeface="Calibri" panose="020F0502020204030204" pitchFamily="34" charset="0"/>
                <a:cs typeface="Garamond" panose="02020404030301010803" pitchFamily="18" charset="0"/>
              </a:rPr>
              <a:t>Source</a:t>
            </a:r>
            <a:r>
              <a:rPr lang="en-US" sz="1000" dirty="0" smtClean="0">
                <a:solidFill>
                  <a:srgbClr val="000000"/>
                </a:solidFill>
                <a:latin typeface="+mj-lt"/>
                <a:ea typeface="Calibri" panose="020F0502020204030204" pitchFamily="34" charset="0"/>
                <a:cs typeface="Garamond" panose="02020404030301010803" pitchFamily="18" charset="0"/>
              </a:rPr>
              <a:t>:</a:t>
            </a:r>
            <a:r>
              <a:rPr lang="en-US" sz="1000" i="1" dirty="0" smtClean="0">
                <a:solidFill>
                  <a:srgbClr val="000000"/>
                </a:solidFill>
                <a:latin typeface="+mj-lt"/>
                <a:ea typeface="Calibri" panose="020F0502020204030204" pitchFamily="34" charset="0"/>
                <a:cs typeface="Garamond" panose="02020404030301010803" pitchFamily="18" charset="0"/>
              </a:rPr>
              <a:t> </a:t>
            </a:r>
            <a:r>
              <a:rPr lang="en-US" sz="1000" dirty="0"/>
              <a:t>Glazerman, </a:t>
            </a:r>
            <a:r>
              <a:rPr lang="en-US" sz="1000" dirty="0" smtClean="0"/>
              <a:t>S., Protik, A., Teh, B., Bruch, J., and Max, J. </a:t>
            </a:r>
            <a:r>
              <a:rPr lang="en-US" sz="1000" dirty="0"/>
              <a:t>(2013). </a:t>
            </a:r>
            <a:r>
              <a:rPr lang="en-US" sz="1000" i="1" dirty="0"/>
              <a:t>Transfer Incentives for High-Performing Teachers: Final Results from a Multisite Randomized Experiment </a:t>
            </a:r>
            <a:endParaRPr lang="en-US" sz="1000" i="1" dirty="0">
              <a:latin typeface="+mj-lt"/>
            </a:endParaRPr>
          </a:p>
        </p:txBody>
      </p:sp>
    </p:spTree>
    <p:extLst>
      <p:ext uri="{BB962C8B-B14F-4D97-AF65-F5344CB8AC3E}">
        <p14:creationId xmlns:p14="http://schemas.microsoft.com/office/powerpoint/2010/main" val="23865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663825"/>
            <a:ext cx="5588000" cy="612775"/>
          </a:xfrm>
        </p:spPr>
        <p:txBody>
          <a:bodyPr/>
          <a:lstStyle/>
          <a:p>
            <a:r>
              <a:rPr lang="en-US" dirty="0" smtClean="0"/>
              <a:t>Background: Why Are Teachers Leaving and Ways to Keep Them</a:t>
            </a:r>
            <a:endParaRPr lang="en-US" dirty="0"/>
          </a:p>
        </p:txBody>
      </p:sp>
    </p:spTree>
    <p:extLst>
      <p:ext uri="{BB962C8B-B14F-4D97-AF65-F5344CB8AC3E}">
        <p14:creationId xmlns:p14="http://schemas.microsoft.com/office/powerpoint/2010/main" val="330693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Tennessee Bonus Program</a:t>
            </a:r>
          </a:p>
        </p:txBody>
      </p:sp>
      <p:graphicFrame>
        <p:nvGraphicFramePr>
          <p:cNvPr id="4" name="Table 3"/>
          <p:cNvGraphicFramePr>
            <a:graphicFrameLocks noGrp="1"/>
          </p:cNvGraphicFramePr>
          <p:nvPr>
            <p:extLst>
              <p:ext uri="{D42A27DB-BD31-4B8C-83A1-F6EECF244321}">
                <p14:modId xmlns:p14="http://schemas.microsoft.com/office/powerpoint/2010/main" val="2527788701"/>
              </p:ext>
            </p:extLst>
          </p:nvPr>
        </p:nvGraphicFramePr>
        <p:xfrm>
          <a:off x="454378" y="1219200"/>
          <a:ext cx="8308622" cy="4752034"/>
        </p:xfrm>
        <a:graphic>
          <a:graphicData uri="http://schemas.openxmlformats.org/drawingml/2006/table">
            <a:tbl>
              <a:tblPr firstRow="1" firstCol="1" bandRow="1"/>
              <a:tblGrid>
                <a:gridCol w="1984022">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1841304">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Tennessee Retention Bonus Program was a one-year pilot program launched in 2013 to combat the high rates of teacher turnover among highly effective teachers in chronically low-performing schools.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attrition rate for</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highly effective educators increased to 23% when focused on the bottom 5% of schools in the state. </a:t>
                      </a:r>
                    </a:p>
                    <a:p>
                      <a:pPr marL="0" marR="0">
                        <a:lnSpc>
                          <a:spcPct val="107000"/>
                        </a:lnSpc>
                        <a:spcBef>
                          <a:spcPts val="0"/>
                        </a:spcBef>
                        <a:spcAft>
                          <a:spcPts val="0"/>
                        </a:spcAft>
                      </a:pPr>
                      <a:endPar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program enabled schools designated as “priority schools” the opportunity to offer a $5,000 retention bonus to any highly effective teacher (teachers rated at a level 5) who was teaching at the school. Level 5 teachers who accepted the bonus were required to complete the 2013-14 school year at the “priority school” to keep the bonus. </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2127">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Garamond" panose="02020404030301010803" pitchFamily="18" charset="0"/>
                        </a:rPr>
                        <a:t>Tennessee (statewide based on location of priority 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9408">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most teachers, the $5,000 bonus represented approximately a 10% salary increase or the equivalent of a master’s degree moving from 10 to 15 years of experience on a district salary schedule.</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127">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funded </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7068">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Roman"/>
                        </a:rPr>
                        <a:t>Study findings indicate that</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retention bonus program did not have an overall effect on teacher retention. However, additional analysis indicates that Level 5 tested-subject teachers who receive a retention bonus are approximately 20% more likely to remain teaching in a “priority school” when compared with tested-subject teachers just below the Level 5 cutoff. </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454378" y="5971235"/>
            <a:ext cx="8308622" cy="246221"/>
          </a:xfrm>
          <a:prstGeom prst="rect">
            <a:avLst/>
          </a:prstGeom>
        </p:spPr>
        <p:txBody>
          <a:bodyPr wrap="square">
            <a:spAutoFit/>
          </a:bodyPr>
          <a:lstStyle/>
          <a:p>
            <a:r>
              <a:rPr lang="en-US" sz="1000" dirty="0"/>
              <a:t>Source: Springer, M., Swain, W., and Rodriguez, L. (2015). </a:t>
            </a:r>
            <a:r>
              <a:rPr lang="en-US" sz="1000" i="1" dirty="0"/>
              <a:t>Effective Teacher Retention Bonuses: Evidence from </a:t>
            </a:r>
            <a:r>
              <a:rPr lang="en-US" sz="1000" i="1" dirty="0" smtClean="0"/>
              <a:t>Tennessee.</a:t>
            </a:r>
            <a:endParaRPr lang="en-US" sz="1000" i="1" dirty="0"/>
          </a:p>
        </p:txBody>
      </p:sp>
    </p:spTree>
    <p:extLst>
      <p:ext uri="{BB962C8B-B14F-4D97-AF65-F5344CB8AC3E}">
        <p14:creationId xmlns:p14="http://schemas.microsoft.com/office/powerpoint/2010/main" val="2082858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North Carolina Bonus Program</a:t>
            </a:r>
          </a:p>
        </p:txBody>
      </p:sp>
      <p:graphicFrame>
        <p:nvGraphicFramePr>
          <p:cNvPr id="8" name="Table 7"/>
          <p:cNvGraphicFramePr>
            <a:graphicFrameLocks noGrp="1"/>
          </p:cNvGraphicFramePr>
          <p:nvPr>
            <p:extLst>
              <p:ext uri="{D42A27DB-BD31-4B8C-83A1-F6EECF244321}">
                <p14:modId xmlns:p14="http://schemas.microsoft.com/office/powerpoint/2010/main" val="244573324"/>
              </p:ext>
            </p:extLst>
          </p:nvPr>
        </p:nvGraphicFramePr>
        <p:xfrm>
          <a:off x="457200" y="1295402"/>
          <a:ext cx="8229600" cy="4267198"/>
        </p:xfrm>
        <a:graphic>
          <a:graphicData uri="http://schemas.openxmlformats.org/drawingml/2006/table">
            <a:tbl>
              <a:tblPr firstRow="1" firstCol="1" bandRow="1"/>
              <a:tblGrid>
                <a:gridCol w="19812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914400">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Garamond" panose="02020404030301010803" pitchFamily="18" charset="0"/>
                        </a:rPr>
                        <a:t>The North Carolina Bonus Program was operational from 2001-2004. The program awarded an annual bonus of $1,800 to certified math, science, and special education teachers working in middle schools and high schools with either high poverty rates or low test scores.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Garamond" panose="02020404030301010803" pitchFamily="18" charset="0"/>
                        </a:rPr>
                        <a:t>North Carolina (statewide)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 included two sets of eligibility criteria – at the school level (poverty and test scores thresholds) and at the individual teacher level (a teacher had to be certified and continue to teach the subject at the eligible school).</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funded </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8798">
                <a:tc>
                  <a:txBody>
                    <a:bodyPr/>
                    <a:lstStyle/>
                    <a:p>
                      <a:pPr marL="0" marR="0" algn="l">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Roman"/>
                        </a:rPr>
                        <a:t>Using longitudinal data on teachers, the study estimates the impact of the bonus program on teacher turnover. Results suggest that the bonus program reduced the mean turnover rates of the targeted teachers by 17% or 5% points and that experienced teachers exhibited the strongest response to the program. Study findings also indicated that there was widespread misunderstanding about the bonus program among administrators and teachers, as well as skepticism that the size of the bonus would be sufficient to motivate teachers.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8"/>
          <p:cNvSpPr/>
          <p:nvPr/>
        </p:nvSpPr>
        <p:spPr>
          <a:xfrm>
            <a:off x="454378" y="5971235"/>
            <a:ext cx="8308622" cy="400110"/>
          </a:xfrm>
          <a:prstGeom prst="rect">
            <a:avLst/>
          </a:prstGeom>
        </p:spPr>
        <p:txBody>
          <a:bodyPr wrap="square">
            <a:spAutoFit/>
          </a:bodyPr>
          <a:lstStyle/>
          <a:p>
            <a:r>
              <a:rPr lang="en-US" sz="1000" dirty="0"/>
              <a:t>Source</a:t>
            </a:r>
            <a:r>
              <a:rPr lang="en-US" sz="1000" dirty="0" smtClean="0"/>
              <a:t>: </a:t>
            </a:r>
            <a:r>
              <a:rPr lang="en-US" sz="1000" dirty="0"/>
              <a:t>Clotfelter, C.T., Glennie, E.J., Ladd, H.F. and Vigdor, J.L. (2008). </a:t>
            </a:r>
            <a:r>
              <a:rPr lang="en-US" sz="1000" i="1" dirty="0"/>
              <a:t>Would higher salaries keep teachers in high poverty schools? Evidence from a policy intervention in North Carolina.</a:t>
            </a:r>
          </a:p>
        </p:txBody>
      </p:sp>
    </p:spTree>
    <p:extLst>
      <p:ext uri="{BB962C8B-B14F-4D97-AF65-F5344CB8AC3E}">
        <p14:creationId xmlns:p14="http://schemas.microsoft.com/office/powerpoint/2010/main" val="3133618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Washington Challenging Schools Bonus Program</a:t>
            </a:r>
          </a:p>
        </p:txBody>
      </p:sp>
      <p:sp>
        <p:nvSpPr>
          <p:cNvPr id="4" name="Rectangle 3"/>
          <p:cNvSpPr/>
          <p:nvPr/>
        </p:nvSpPr>
        <p:spPr>
          <a:xfrm>
            <a:off x="685800" y="5867400"/>
            <a:ext cx="7924800" cy="454612"/>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Source: Cowan, J., and Goldhaber, D. (2017). </a:t>
            </a:r>
            <a:r>
              <a:rPr lang="en-US" sz="1100" i="1" dirty="0">
                <a:latin typeface="Calibri" panose="020F0502020204030204" pitchFamily="34" charset="0"/>
                <a:ea typeface="Calibri" panose="020F0502020204030204" pitchFamily="34" charset="0"/>
                <a:cs typeface="Times New Roman" panose="02020603050405020304" pitchFamily="18" charset="0"/>
              </a:rPr>
              <a:t>Do Bonuses Affect Teacher Staffing, and Student Achievement in High Poverty Schools? Evidence from an </a:t>
            </a:r>
            <a:r>
              <a:rPr lang="en-US" sz="1100" i="1" dirty="0" smtClean="0">
                <a:latin typeface="Calibri" panose="020F0502020204030204" pitchFamily="34" charset="0"/>
                <a:ea typeface="Calibri" panose="020F0502020204030204" pitchFamily="34" charset="0"/>
                <a:cs typeface="Times New Roman" panose="02020603050405020304" pitchFamily="18" charset="0"/>
              </a:rPr>
              <a:t>Incentive </a:t>
            </a:r>
            <a:r>
              <a:rPr lang="en-US" sz="1100" i="1" dirty="0">
                <a:latin typeface="Calibri" panose="020F0502020204030204" pitchFamily="34" charset="0"/>
                <a:ea typeface="Calibri" panose="020F0502020204030204" pitchFamily="34" charset="0"/>
                <a:cs typeface="Times New Roman" panose="02020603050405020304" pitchFamily="18" charset="0"/>
              </a:rPr>
              <a:t>for </a:t>
            </a:r>
            <a:r>
              <a:rPr lang="en-US" sz="1100" i="1" dirty="0" smtClean="0">
                <a:latin typeface="Calibri" panose="020F0502020204030204" pitchFamily="34" charset="0"/>
                <a:ea typeface="Calibri" panose="020F0502020204030204" pitchFamily="34" charset="0"/>
                <a:cs typeface="Times New Roman" panose="02020603050405020304" pitchFamily="18" charset="0"/>
              </a:rPr>
              <a:t>National Board Certified Teachers </a:t>
            </a:r>
            <a:r>
              <a:rPr lang="en-US" sz="1100" i="1" dirty="0">
                <a:latin typeface="Calibri" panose="020F0502020204030204" pitchFamily="34" charset="0"/>
                <a:ea typeface="Calibri" panose="020F0502020204030204" pitchFamily="34" charset="0"/>
                <a:cs typeface="Times New Roman" panose="02020603050405020304" pitchFamily="18" charset="0"/>
              </a:rPr>
              <a:t>in Washington State</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29133823"/>
              </p:ext>
            </p:extLst>
          </p:nvPr>
        </p:nvGraphicFramePr>
        <p:xfrm>
          <a:off x="457200" y="1219201"/>
          <a:ext cx="8229600" cy="4462940"/>
        </p:xfrm>
        <a:graphic>
          <a:graphicData uri="http://schemas.openxmlformats.org/drawingml/2006/table">
            <a:tbl>
              <a:tblPr firstRow="1" firstCol="1" bandRow="1"/>
              <a:tblGrid>
                <a:gridCol w="2468381">
                  <a:extLst>
                    <a:ext uri="{9D8B030D-6E8A-4147-A177-3AD203B41FA5}">
                      <a16:colId xmlns:a16="http://schemas.microsoft.com/office/drawing/2014/main" val="20000"/>
                    </a:ext>
                  </a:extLst>
                </a:gridCol>
                <a:gridCol w="5761219">
                  <a:extLst>
                    <a:ext uri="{9D8B030D-6E8A-4147-A177-3AD203B41FA5}">
                      <a16:colId xmlns:a16="http://schemas.microsoft.com/office/drawing/2014/main" val="20001"/>
                    </a:ext>
                  </a:extLst>
                </a:gridCol>
              </a:tblGrid>
              <a:tr h="110035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solidFill>
                            <a:srgbClr val="211D1E"/>
                          </a:solidFill>
                          <a:effectLst/>
                          <a:latin typeface="Calibri" panose="020F0502020204030204" pitchFamily="34" charset="0"/>
                          <a:ea typeface="Calibri" panose="020F0502020204030204" pitchFamily="34" charset="0"/>
                          <a:cs typeface="Gotham Book"/>
                        </a:rPr>
                        <a:t>The </a:t>
                      </a:r>
                      <a:r>
                        <a:rPr lang="en-US" sz="1100" dirty="0">
                          <a:effectLst/>
                          <a:latin typeface="Calibri" panose="020F0502020204030204" pitchFamily="34" charset="0"/>
                          <a:ea typeface="Calibri" panose="020F0502020204030204" pitchFamily="34" charset="0"/>
                          <a:cs typeface="Times New Roman" panose="02020603050405020304" pitchFamily="18" charset="0"/>
                        </a:rPr>
                        <a:t>Challenging Schools Bonus (CSB) program awards a $5,000 bonus to teachers who earn certification through the National Board for Professional Teaching Standards (NBPTS) and work in high poverty schools. This bonus is in addition to the state’s standard bonus for NBCTs of approximately $5,000. Washington has awarded a salary incentive for NBCTs since the 1999-2000 school year. In </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07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Washington</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021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bonus is prorated by the proportion of time teachers spend in eligible “challenging” schools. Starting with the 2011-12 school year, the amount of the bonus was reduced to $3,000 for the first year a teacher earns certification.</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07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State funded</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6224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study of the effects of the NBCT bonus policy indicates that the Challenging Schools Bonus program increased the number of NBCTs in high poverty schools, and reduced turnover among certified teachers. Researchers estimate that over the first six years of the program, eligibility increased the proportion of NBCTs by about 07-1.6% points per year. The increase in the number of NBCTs was a result of an increase </a:t>
                      </a:r>
                      <a:r>
                        <a:rPr lang="en-US" sz="11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in the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number of new NBCTs, the rate at which incumbent teachers earned certification, and a reduction in turnover among certified teachers. Specifically, </a:t>
                      </a:r>
                      <a:r>
                        <a:rPr lang="en-US" sz="11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the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certification rates for previously uncertified teachers was about 0.7% higher in treated schools than in untreated schools (i.e., 42% increase</a:t>
                      </a:r>
                      <a:r>
                        <a:rPr lang="en-US" sz="11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proportion of newly hired teachers who were NBCTs increased by about 1.0-1.2% points (38</a:t>
                      </a:r>
                      <a:r>
                        <a:rPr lang="en-US" sz="11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11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and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turnover rate among NBCTs in CSB eligible school was 31-41% lower. On the other hand, the researchers did not find evidence that the bonus policy had an effect on student achievement. </a:t>
                      </a:r>
                      <a:endParaRPr lang="en-US" sz="1200" dirty="0">
                        <a:solidFill>
                          <a:srgbClr val="000000"/>
                        </a:solidFill>
                        <a:effectLst/>
                        <a:latin typeface="Webdings" panose="05030102010509060703" pitchFamily="18" charset="2"/>
                        <a:ea typeface="Calibri" panose="020F0502020204030204" pitchFamily="34" charset="0"/>
                        <a:cs typeface="Webdings" panose="05030102010509060703" pitchFamily="18" charset="2"/>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61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827" y="158789"/>
            <a:ext cx="8229600" cy="715962"/>
          </a:xfrm>
        </p:spPr>
        <p:txBody>
          <a:bodyPr/>
          <a:lstStyle/>
          <a:p>
            <a:r>
              <a:rPr lang="en-US" dirty="0"/>
              <a:t>San Francisco </a:t>
            </a:r>
            <a:r>
              <a:rPr lang="en-US" dirty="0" smtClean="0"/>
              <a:t>Quality Teacher and Education Act (QTEA)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1922869"/>
              </p:ext>
            </p:extLst>
          </p:nvPr>
        </p:nvGraphicFramePr>
        <p:xfrm>
          <a:off x="481573" y="1066798"/>
          <a:ext cx="8180854" cy="5104803"/>
        </p:xfrm>
        <a:graphic>
          <a:graphicData uri="http://schemas.openxmlformats.org/drawingml/2006/table">
            <a:tbl>
              <a:tblPr firstRow="1" firstCol="1" bandRow="1"/>
              <a:tblGrid>
                <a:gridCol w="2453760">
                  <a:extLst>
                    <a:ext uri="{9D8B030D-6E8A-4147-A177-3AD203B41FA5}">
                      <a16:colId xmlns:a16="http://schemas.microsoft.com/office/drawing/2014/main" val="20000"/>
                    </a:ext>
                  </a:extLst>
                </a:gridCol>
                <a:gridCol w="5727094">
                  <a:extLst>
                    <a:ext uri="{9D8B030D-6E8A-4147-A177-3AD203B41FA5}">
                      <a16:colId xmlns:a16="http://schemas.microsoft.com/office/drawing/2014/main" val="20001"/>
                    </a:ext>
                  </a:extLst>
                </a:gridCol>
              </a:tblGrid>
              <a:tr h="1535838">
                <a:tc>
                  <a:txBody>
                    <a:bodyPr/>
                    <a:lstStyle/>
                    <a:p>
                      <a:pPr marL="0" marR="0">
                        <a:lnSpc>
                          <a:spcPct val="107000"/>
                        </a:lnSpc>
                        <a:spcBef>
                          <a:spcPts val="0"/>
                        </a:spcBef>
                        <a:spcAft>
                          <a:spcPts val="0"/>
                        </a:spcAft>
                      </a:pPr>
                      <a:r>
                        <a:rPr lang="en-US" sz="11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solidFill>
                            <a:srgbClr val="211D1E"/>
                          </a:solidFill>
                          <a:effectLst/>
                          <a:latin typeface="Calibri" panose="020F0502020204030204" pitchFamily="34" charset="0"/>
                          <a:ea typeface="Calibri" panose="020F0502020204030204" pitchFamily="34" charset="0"/>
                          <a:cs typeface="Gotham Book"/>
                        </a:rPr>
                        <a:t>The S</a:t>
                      </a:r>
                      <a:r>
                        <a:rPr lang="en-US" sz="1150" dirty="0">
                          <a:effectLst/>
                          <a:latin typeface="Calibri" panose="020F0502020204030204" pitchFamily="34" charset="0"/>
                          <a:ea typeface="Calibri" panose="020F0502020204030204" pitchFamily="34" charset="0"/>
                          <a:cs typeface="Times New Roman" panose="02020603050405020304" pitchFamily="18" charset="0"/>
                        </a:rPr>
                        <a:t>an Francisco Quality Teacher and Education Act (QTEA) of 2008, also known as Proposition A, introduced, among other reforms, a substantial overall teacher salary increase, retention bonuses, additional compensation/stipends to teachers who work at schools with high teacher turnover and in hard-to-fill subject areas, and a Master Teacher program. The salary policy was designed to encourage recruitment of teachers to an urban school district by providing a substantial overall salary increase targeted toward early-career teachers. Teachers with five or fewer years of prior experience stood to gain an 8-13% salary increase as a result of the policy, while those with six or more years of experience stood to gain substantially less. </a:t>
                      </a:r>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981">
                <a:tc>
                  <a:txBody>
                    <a:bodyPr/>
                    <a:lstStyle/>
                    <a:p>
                      <a:pPr marL="0" marR="0">
                        <a:lnSpc>
                          <a:spcPct val="107000"/>
                        </a:lnSpc>
                        <a:spcBef>
                          <a:spcPts val="0"/>
                        </a:spcBef>
                        <a:spcAft>
                          <a:spcPts val="0"/>
                        </a:spcAft>
                      </a:pPr>
                      <a:r>
                        <a:rPr lang="en-US" sz="11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San Francisco Unified School (district wide)</a:t>
                      </a:r>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223">
                <a:tc>
                  <a:txBody>
                    <a:bodyPr/>
                    <a:lstStyle/>
                    <a:p>
                      <a:pPr marL="0" marR="0">
                        <a:lnSpc>
                          <a:spcPct val="107000"/>
                        </a:lnSpc>
                        <a:spcBef>
                          <a:spcPts val="0"/>
                        </a:spcBef>
                        <a:spcAft>
                          <a:spcPts val="0"/>
                        </a:spcAft>
                      </a:pPr>
                      <a:r>
                        <a:rPr lang="en-US" sz="11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r>
                        <a:rPr lang="en-US" sz="1150" dirty="0">
                          <a:effectLst/>
                          <a:latin typeface="Calibri" panose="020F0502020204030204" pitchFamily="34" charset="0"/>
                          <a:ea typeface="Calibri" panose="020F0502020204030204" pitchFamily="34" charset="0"/>
                          <a:cs typeface="Times New Roman" panose="02020603050405020304" pitchFamily="18" charset="0"/>
                        </a:rPr>
                        <a:t>Provided stipends for teachers in hard-to-staff schools of up to $2,000/year; stipends for </a:t>
                      </a:r>
                      <a:r>
                        <a:rPr lang="en-US" sz="1150" dirty="0">
                          <a:effectLst/>
                          <a:latin typeface="Calibri" panose="020F0502020204030204" pitchFamily="34" charset="0"/>
                          <a:ea typeface="Calibri" panose="020F0502020204030204" pitchFamily="34" charset="0"/>
                          <a:cs typeface="Arial" panose="020B0604020202020204" pitchFamily="34" charset="0"/>
                        </a:rPr>
                        <a:t>credentialed teachers who teach hard-to-fill subjects of </a:t>
                      </a:r>
                      <a:r>
                        <a:rPr lang="en-US" sz="1150" b="0" dirty="0">
                          <a:effectLst/>
                          <a:latin typeface="Calibri" panose="020F0502020204030204" pitchFamily="34" charset="0"/>
                          <a:ea typeface="Calibri" panose="020F0502020204030204" pitchFamily="34" charset="0"/>
                          <a:cs typeface="Arial" panose="020B0604020202020204" pitchFamily="34" charset="0"/>
                        </a:rPr>
                        <a:t>$1,000/year</a:t>
                      </a:r>
                      <a:r>
                        <a:rPr lang="en-US" sz="1150" dirty="0">
                          <a:effectLst/>
                          <a:latin typeface="Calibri" panose="020F0502020204030204" pitchFamily="34" charset="0"/>
                          <a:ea typeface="Calibri" panose="020F0502020204030204" pitchFamily="34" charset="0"/>
                          <a:cs typeface="Arial" panose="020B0604020202020204" pitchFamily="34" charset="0"/>
                        </a:rPr>
                        <a:t>; and 4-Year Retention Bonus of </a:t>
                      </a:r>
                      <a:r>
                        <a:rPr lang="en-US" sz="1150" b="0" dirty="0">
                          <a:effectLst/>
                          <a:latin typeface="Calibri" panose="020F0502020204030204" pitchFamily="34" charset="0"/>
                          <a:ea typeface="Calibri" panose="020F0502020204030204" pitchFamily="34" charset="0"/>
                          <a:cs typeface="Arial" panose="020B0604020202020204" pitchFamily="34" charset="0"/>
                        </a:rPr>
                        <a:t>$2,500</a:t>
                      </a:r>
                      <a:r>
                        <a:rPr lang="en-US" sz="1150" dirty="0">
                          <a:effectLst/>
                          <a:latin typeface="Calibri" panose="020F0502020204030204" pitchFamily="34" charset="0"/>
                          <a:ea typeface="Calibri" panose="020F0502020204030204" pitchFamily="34" charset="0"/>
                          <a:cs typeface="Arial" panose="020B0604020202020204" pitchFamily="34" charset="0"/>
                        </a:rPr>
                        <a:t> and 8-Year Retention Bonus of </a:t>
                      </a:r>
                      <a:r>
                        <a:rPr lang="en-US" sz="1150" b="0" dirty="0">
                          <a:effectLst/>
                          <a:latin typeface="Calibri" panose="020F0502020204030204" pitchFamily="34" charset="0"/>
                          <a:ea typeface="Calibri" panose="020F0502020204030204" pitchFamily="34" charset="0"/>
                          <a:cs typeface="Arial" panose="020B0604020202020204" pitchFamily="34" charset="0"/>
                        </a:rPr>
                        <a:t>$3,000</a:t>
                      </a:r>
                      <a:r>
                        <a:rPr lang="en-US" sz="1150" b="1" dirty="0">
                          <a:effectLst/>
                          <a:latin typeface="Calibri" panose="020F0502020204030204" pitchFamily="34" charset="0"/>
                          <a:ea typeface="Calibri" panose="020F0502020204030204" pitchFamily="34" charset="0"/>
                          <a:cs typeface="Arial" panose="020B0604020202020204" pitchFamily="34" charset="0"/>
                        </a:rPr>
                        <a:t> </a:t>
                      </a:r>
                      <a:r>
                        <a:rPr lang="en-US" sz="1150" dirty="0">
                          <a:effectLst/>
                          <a:latin typeface="Calibri" panose="020F0502020204030204" pitchFamily="34" charset="0"/>
                          <a:ea typeface="Calibri" panose="020F0502020204030204" pitchFamily="34" charset="0"/>
                          <a:cs typeface="Arial" panose="020B0604020202020204" pitchFamily="34" charset="0"/>
                        </a:rPr>
                        <a:t>to union certificated members. </a:t>
                      </a:r>
                      <a:endParaRPr lang="en-US" sz="1150" dirty="0"/>
                    </a:p>
                  </a:txBody>
                  <a:tcPr marL="67005" marR="67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9570">
                <a:tc>
                  <a:txBody>
                    <a:bodyPr/>
                    <a:lstStyle/>
                    <a:p>
                      <a:pPr marL="0" marR="0">
                        <a:lnSpc>
                          <a:spcPct val="107000"/>
                        </a:lnSpc>
                        <a:spcBef>
                          <a:spcPts val="0"/>
                        </a:spcBef>
                        <a:spcAft>
                          <a:spcPts val="0"/>
                        </a:spcAft>
                      </a:pPr>
                      <a:r>
                        <a:rPr lang="en-US" sz="11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44670" marB="446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The Act is funded through a qualified special tax of $198 per year per parcel of taxable real property, for a 20 year period</a:t>
                      </a:r>
                    </a:p>
                  </a:txBody>
                  <a:tcPr marL="67005" marR="67005" marT="44670" marB="446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07389">
                <a:tc>
                  <a:txBody>
                    <a:bodyPr/>
                    <a:lstStyle/>
                    <a:p>
                      <a:pPr marL="0" marR="0">
                        <a:lnSpc>
                          <a:spcPct val="107000"/>
                        </a:lnSpc>
                        <a:spcBef>
                          <a:spcPts val="0"/>
                        </a:spcBef>
                        <a:spcAft>
                          <a:spcPts val="0"/>
                        </a:spcAft>
                      </a:pPr>
                      <a:r>
                        <a:rPr lang="en-US" sz="11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44670" marB="446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50" dirty="0">
                          <a:effectLst/>
                          <a:latin typeface="Calibri" panose="020F0502020204030204" pitchFamily="34" charset="0"/>
                          <a:ea typeface="Calibri" panose="020F0502020204030204" pitchFamily="34" charset="0"/>
                          <a:cs typeface="Times New Roman" panose="02020603050405020304" pitchFamily="18" charset="0"/>
                        </a:rPr>
                        <a:t>A study examined teachers with 2-15 years of experience who would have gained salary increases of 6% or more over their prior salary as a result of QTEA to determine whether QTEA increased teacher recruitment and retention. Findings indicate that QTEA’s higher salary increased the size of the applicant pool (from 27 to 37%) and the quality of new hires increased during the implementation of QTEA. For teachers hired in 2009-10, their quality scores were 0.34 of a standard deviation higher than teachers hired in the time period 2004-05 through 2007-08.  a differential salary increase can improve a school district’s attractiveness within the local teacher labor market and increase both the size and quality of the teacher applicant pool, having the potential to increase the quality of new-hires. QTEA had little effect on retention</a:t>
                      </a:r>
                      <a:r>
                        <a:rPr lang="en-US" sz="115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7005" marR="67005" marT="44670" marB="446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454378" y="5971235"/>
            <a:ext cx="8308622" cy="246221"/>
          </a:xfrm>
          <a:prstGeom prst="rect">
            <a:avLst/>
          </a:prstGeom>
        </p:spPr>
        <p:txBody>
          <a:bodyPr wrap="square">
            <a:spAutoFit/>
          </a:bodyPr>
          <a:lstStyle/>
          <a:p>
            <a:r>
              <a:rPr lang="en-US" sz="1000" i="1" dirty="0" smtClean="0"/>
              <a:t>.</a:t>
            </a:r>
            <a:endParaRPr lang="en-US" sz="1000" i="1" dirty="0"/>
          </a:p>
        </p:txBody>
      </p:sp>
      <p:sp>
        <p:nvSpPr>
          <p:cNvPr id="6" name="Rectangle 5"/>
          <p:cNvSpPr/>
          <p:nvPr/>
        </p:nvSpPr>
        <p:spPr>
          <a:xfrm>
            <a:off x="417689" y="6163282"/>
            <a:ext cx="8308622" cy="246221"/>
          </a:xfrm>
          <a:prstGeom prst="rect">
            <a:avLst/>
          </a:prstGeom>
        </p:spPr>
        <p:txBody>
          <a:bodyPr wrap="square">
            <a:spAutoFit/>
          </a:bodyPr>
          <a:lstStyle/>
          <a:p>
            <a:r>
              <a:rPr lang="en-US" sz="1000" dirty="0"/>
              <a:t>Source</a:t>
            </a:r>
            <a:r>
              <a:rPr lang="en-US" sz="1000" dirty="0" smtClean="0"/>
              <a:t>: </a:t>
            </a:r>
            <a:r>
              <a:rPr lang="en-US" sz="1000" dirty="0"/>
              <a:t>Hough, H., and Loeb, S. (2013). </a:t>
            </a:r>
            <a:r>
              <a:rPr lang="en-US" sz="1000" i="1" dirty="0"/>
              <a:t>Salary Incentives and Teacher Quality: The Effect of a District-level Salary Increase on Teacher </a:t>
            </a:r>
            <a:r>
              <a:rPr lang="en-US" sz="1000" i="1" dirty="0" smtClean="0"/>
              <a:t>Recruitment</a:t>
            </a:r>
            <a:r>
              <a:rPr lang="en-US" sz="1000" dirty="0" smtClean="0"/>
              <a:t>.</a:t>
            </a:r>
            <a:endParaRPr lang="en-US" sz="1000" i="1" dirty="0"/>
          </a:p>
        </p:txBody>
      </p:sp>
    </p:spTree>
    <p:extLst>
      <p:ext uri="{BB962C8B-B14F-4D97-AF65-F5344CB8AC3E}">
        <p14:creationId xmlns:p14="http://schemas.microsoft.com/office/powerpoint/2010/main" val="1901126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a:t>Equity Project </a:t>
            </a:r>
          </a:p>
        </p:txBody>
      </p:sp>
      <p:graphicFrame>
        <p:nvGraphicFramePr>
          <p:cNvPr id="4" name="Table 3"/>
          <p:cNvGraphicFramePr>
            <a:graphicFrameLocks noGrp="1"/>
          </p:cNvGraphicFramePr>
          <p:nvPr>
            <p:extLst>
              <p:ext uri="{D42A27DB-BD31-4B8C-83A1-F6EECF244321}">
                <p14:modId xmlns:p14="http://schemas.microsoft.com/office/powerpoint/2010/main" val="2767855583"/>
              </p:ext>
            </p:extLst>
          </p:nvPr>
        </p:nvGraphicFramePr>
        <p:xfrm>
          <a:off x="457200" y="1143000"/>
          <a:ext cx="8229600" cy="4648200"/>
        </p:xfrm>
        <a:graphic>
          <a:graphicData uri="http://schemas.openxmlformats.org/drawingml/2006/table">
            <a:tbl>
              <a:tblPr firstRow="1" firstCol="1" bandRow="1"/>
              <a:tblGrid>
                <a:gridCol w="2468381">
                  <a:extLst>
                    <a:ext uri="{9D8B030D-6E8A-4147-A177-3AD203B41FA5}">
                      <a16:colId xmlns:a16="http://schemas.microsoft.com/office/drawing/2014/main" val="20000"/>
                    </a:ext>
                  </a:extLst>
                </a:gridCol>
                <a:gridCol w="5761219">
                  <a:extLst>
                    <a:ext uri="{9D8B030D-6E8A-4147-A177-3AD203B41FA5}">
                      <a16:colId xmlns:a16="http://schemas.microsoft.com/office/drawing/2014/main" val="20001"/>
                    </a:ext>
                  </a:extLst>
                </a:gridCol>
              </a:tblGrid>
              <a:tr h="2566801">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solidFill>
                            <a:srgbClr val="211D1E"/>
                          </a:solidFill>
                          <a:effectLst/>
                          <a:latin typeface="Calibri" panose="020F0502020204030204" pitchFamily="34" charset="0"/>
                          <a:ea typeface="Calibri" panose="020F0502020204030204" pitchFamily="34" charset="0"/>
                          <a:cs typeface="Gotham Book"/>
                        </a:rPr>
                        <a:t>The </a:t>
                      </a:r>
                      <a:r>
                        <a:rPr lang="en-US" sz="1100" dirty="0">
                          <a:effectLst/>
                          <a:latin typeface="Calibri" panose="020F0502020204030204" pitchFamily="34" charset="0"/>
                          <a:ea typeface="Calibri" panose="020F0502020204030204" pitchFamily="34" charset="0"/>
                          <a:cs typeface="Times New Roman" panose="02020603050405020304" pitchFamily="18" charset="0"/>
                        </a:rPr>
                        <a:t>Equity Project (TEP) is a charter school in New York City that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opened in September 2009 as a 5th through 8th grade middle school (TEP now also serves students in Kindergarten, 1st grade, and 2nd grade</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serves primarily low-income and Hispanic students. TEP uses a three-pronged strategy to attract and retain master teachers. Specifically, TEP pays all of its regular master teachers – at all grade levels - an annual base salary of $125,000 and provides them with ongoing professional development and substantial professional responsibility. Apprentice teachers are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paid a $65,000 to $85,000 annual salary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commensurate with experience (elementary apprentice teachers require a teacher certification or temporary license but no teaching experience while middle school apprentice teachers require a minimum of 2 years of elementary, middle, or high school classroom experience). Middle school master teachers also the opportunity to earn an annual bonus of up to $25,000 during a teacher’s first year of eligibility, and increasing by $5,000 in each subsequent year. </a:t>
                      </a: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Teacher bonus compensation is based on the degree to which TEP's middle school meets goals for school-wide performance each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447">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York City (neighborhood specific)</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892">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Starting salary on par with labor market and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 substantial </a:t>
                      </a:r>
                      <a:r>
                        <a:rPr lang="en-US" sz="1100" dirty="0">
                          <a:effectLst/>
                          <a:latin typeface="Calibri" panose="020F0502020204030204" pitchFamily="34" charset="0"/>
                          <a:ea typeface="Calibri" panose="020F0502020204030204" pitchFamily="34" charset="0"/>
                          <a:cs typeface="Times New Roman" panose="02020603050405020304" pitchFamily="18" charset="0"/>
                        </a:rPr>
                        <a:t>bonus based on school-wide performance goals</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7447">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Relies on charter school public funds (no outside private funding)</a:t>
                      </a: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1613">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quasi-experimental study of TEP’s impacts over the course of its first 4 years indicates that </a:t>
                      </a:r>
                      <a:r>
                        <a:rPr lang="en-US" sz="1100" dirty="0">
                          <a:solidFill>
                            <a:srgbClr val="211D1E"/>
                          </a:solidFill>
                          <a:effectLst/>
                          <a:latin typeface="Calibri" panose="020F0502020204030204" pitchFamily="34" charset="0"/>
                          <a:ea typeface="Calibri" panose="020F0502020204030204" pitchFamily="34" charset="0"/>
                          <a:cs typeface="Adobe Caslon Pro"/>
                        </a:rPr>
                        <a:t>by the end of the 2012–2013 school year, TEP’s impacts on student achievement were consistently positive across grades and subjects, with especially large effects in math. Using benchmarks for average annual learning gains, the research team found that, compared to similar students in comparable New York City public schools, students who attended TEP for four years had test score gains equal to an additional 1.6 years of school in math, an additional 0.4 years of school in English language arts, and an additional 0.6 years of school in science. </a:t>
                      </a:r>
                      <a:endParaRPr lang="en-US" sz="1200" dirty="0">
                        <a:solidFill>
                          <a:srgbClr val="000000"/>
                        </a:solidFill>
                        <a:effectLst/>
                        <a:latin typeface="Webdings" panose="05030102010509060703" pitchFamily="18" charset="2"/>
                        <a:ea typeface="Calibri" panose="020F0502020204030204" pitchFamily="34" charset="0"/>
                        <a:cs typeface="Webdings" panose="05030102010509060703" pitchFamily="18" charset="2"/>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428978" y="5943600"/>
            <a:ext cx="8257822" cy="273473"/>
          </a:xfrm>
          <a:prstGeom prst="rect">
            <a:avLst/>
          </a:prstGeom>
        </p:spPr>
        <p:txBody>
          <a:bodyPr wrap="square">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Source: Furgeson, J., McCullough, M., Wolfendale, C., and Gill, B. (2014). </a:t>
            </a:r>
            <a:r>
              <a:rPr lang="en-US" sz="1100" i="1" dirty="0">
                <a:latin typeface="Calibri" panose="020F0502020204030204" pitchFamily="34" charset="0"/>
                <a:ea typeface="Calibri" panose="020F0502020204030204" pitchFamily="34" charset="0"/>
                <a:cs typeface="Times New Roman" panose="02020603050405020304" pitchFamily="18" charset="0"/>
              </a:rPr>
              <a:t>The Equity Project Charter </a:t>
            </a:r>
            <a:r>
              <a:rPr lang="en-US" sz="1100" i="1" dirty="0" smtClean="0">
                <a:latin typeface="Calibri" panose="020F0502020204030204" pitchFamily="34" charset="0"/>
                <a:ea typeface="Calibri" panose="020F0502020204030204" pitchFamily="34" charset="0"/>
                <a:cs typeface="Times New Roman" panose="02020603050405020304" pitchFamily="18" charset="0"/>
              </a:rPr>
              <a:t>School: </a:t>
            </a:r>
            <a:r>
              <a:rPr lang="en-US" sz="1100" i="1" dirty="0">
                <a:latin typeface="Calibri" panose="020F0502020204030204" pitchFamily="34" charset="0"/>
                <a:ea typeface="Calibri" panose="020F0502020204030204" pitchFamily="34" charset="0"/>
                <a:cs typeface="Times New Roman" panose="02020603050405020304" pitchFamily="18" charset="0"/>
              </a:rPr>
              <a:t>Impacts on Student Achievement.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06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25991" y="1295400"/>
            <a:ext cx="6981825" cy="2552700"/>
          </a:xfrm>
          <a:prstGeom prst="rect">
            <a:avLst/>
          </a:prstGeom>
        </p:spPr>
      </p:pic>
      <p:sp>
        <p:nvSpPr>
          <p:cNvPr id="3" name="Title 2"/>
          <p:cNvSpPr>
            <a:spLocks noGrp="1"/>
          </p:cNvSpPr>
          <p:nvPr>
            <p:ph type="title"/>
          </p:nvPr>
        </p:nvSpPr>
        <p:spPr/>
        <p:txBody>
          <a:bodyPr/>
          <a:lstStyle/>
          <a:p>
            <a:r>
              <a:rPr lang="en-US" dirty="0" smtClean="0"/>
              <a:t>Teacher Performance Pay Programs: Benefit Cost Analysis</a:t>
            </a:r>
            <a:endParaRPr lang="en-US" dirty="0"/>
          </a:p>
        </p:txBody>
      </p:sp>
      <p:sp>
        <p:nvSpPr>
          <p:cNvPr id="6" name="Rectangle 5"/>
          <p:cNvSpPr/>
          <p:nvPr/>
        </p:nvSpPr>
        <p:spPr>
          <a:xfrm>
            <a:off x="443089" y="5791200"/>
            <a:ext cx="7620000" cy="430887"/>
          </a:xfrm>
          <a:prstGeom prst="rect">
            <a:avLst/>
          </a:prstGeom>
        </p:spPr>
        <p:txBody>
          <a:bodyPr wrap="square">
            <a:spAutoFit/>
          </a:bodyPr>
          <a:lstStyle/>
          <a:p>
            <a:r>
              <a:rPr lang="en-US" sz="1100" dirty="0"/>
              <a:t>Source: Washington State Institute for Public </a:t>
            </a:r>
            <a:r>
              <a:rPr lang="en-US" sz="1100" dirty="0" smtClean="0"/>
              <a:t>Policy (2018). </a:t>
            </a:r>
            <a:r>
              <a:rPr lang="en-US" sz="1100" i="1" dirty="0" smtClean="0"/>
              <a:t>Teacher </a:t>
            </a:r>
            <a:r>
              <a:rPr lang="en-US" sz="1100" i="1" dirty="0"/>
              <a:t>performance pay </a:t>
            </a:r>
            <a:r>
              <a:rPr lang="en-US" sz="1100" i="1" dirty="0" smtClean="0"/>
              <a:t>programs: </a:t>
            </a:r>
            <a:r>
              <a:rPr lang="en-US" sz="1100" i="1" dirty="0"/>
              <a:t>Pre-K to 12 Education </a:t>
            </a:r>
            <a:endParaRPr lang="en-US" sz="1100" i="1" dirty="0" smtClean="0"/>
          </a:p>
          <a:p>
            <a:r>
              <a:rPr lang="en-US" sz="1100" i="1" dirty="0" smtClean="0"/>
              <a:t>Benefit-cost Estimates</a:t>
            </a:r>
            <a:r>
              <a:rPr lang="en-US" sz="1100" dirty="0" smtClean="0"/>
              <a:t>.</a:t>
            </a:r>
            <a:endParaRPr lang="en-US" sz="1100" dirty="0"/>
          </a:p>
        </p:txBody>
      </p:sp>
      <p:sp>
        <p:nvSpPr>
          <p:cNvPr id="2" name="Rectangle 1"/>
          <p:cNvSpPr/>
          <p:nvPr/>
        </p:nvSpPr>
        <p:spPr>
          <a:xfrm>
            <a:off x="662162" y="4152900"/>
            <a:ext cx="6817432" cy="738664"/>
          </a:xfrm>
          <a:prstGeom prst="rect">
            <a:avLst/>
          </a:prstGeom>
        </p:spPr>
        <p:txBody>
          <a:bodyPr wrap="square">
            <a:spAutoFit/>
          </a:bodyPr>
          <a:lstStyle/>
          <a:p>
            <a:r>
              <a:rPr lang="en-US" sz="1400" dirty="0" smtClean="0"/>
              <a:t>Notes: The </a:t>
            </a:r>
            <a:r>
              <a:rPr lang="en-US" sz="1400" dirty="0"/>
              <a:t>estimates shown are present value, life cycle benefits and costs. All dollars are expressed in the base year chosen for this analysis (2017). The chance the benefits exceed the costs are derived from a Monte Carlo risk analysis. </a:t>
            </a:r>
          </a:p>
        </p:txBody>
      </p:sp>
    </p:spTree>
    <p:extLst>
      <p:ext uri="{BB962C8B-B14F-4D97-AF65-F5344CB8AC3E}">
        <p14:creationId xmlns:p14="http://schemas.microsoft.com/office/powerpoint/2010/main" val="3823480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3476227"/>
            <a:ext cx="7651143" cy="1092004"/>
          </a:xfrm>
          <a:prstGeom prst="rect">
            <a:avLst/>
          </a:prstGeom>
        </p:spPr>
      </p:pic>
      <p:sp>
        <p:nvSpPr>
          <p:cNvPr id="3" name="Title 2"/>
          <p:cNvSpPr>
            <a:spLocks noGrp="1"/>
          </p:cNvSpPr>
          <p:nvPr>
            <p:ph type="title"/>
          </p:nvPr>
        </p:nvSpPr>
        <p:spPr/>
        <p:txBody>
          <a:bodyPr/>
          <a:lstStyle/>
          <a:p>
            <a:r>
              <a:rPr lang="en-US" dirty="0"/>
              <a:t>Teacher Performance Pay Programs: Benefit Cost Analysis</a:t>
            </a:r>
          </a:p>
        </p:txBody>
      </p:sp>
      <p:pic>
        <p:nvPicPr>
          <p:cNvPr id="5" name="Picture 4"/>
          <p:cNvPicPr>
            <a:picLocks noChangeAspect="1"/>
          </p:cNvPicPr>
          <p:nvPr/>
        </p:nvPicPr>
        <p:blipFill>
          <a:blip r:embed="rId4"/>
          <a:stretch>
            <a:fillRect/>
          </a:stretch>
        </p:blipFill>
        <p:spPr>
          <a:xfrm>
            <a:off x="381000" y="1066800"/>
            <a:ext cx="7727343" cy="2523963"/>
          </a:xfrm>
          <a:prstGeom prst="rect">
            <a:avLst/>
          </a:prstGeom>
        </p:spPr>
      </p:pic>
      <p:sp>
        <p:nvSpPr>
          <p:cNvPr id="2" name="Rectangle 1"/>
          <p:cNvSpPr/>
          <p:nvPr/>
        </p:nvSpPr>
        <p:spPr>
          <a:xfrm>
            <a:off x="541866" y="6096000"/>
            <a:ext cx="8136467" cy="430887"/>
          </a:xfrm>
          <a:prstGeom prst="rect">
            <a:avLst/>
          </a:prstGeom>
        </p:spPr>
        <p:txBody>
          <a:bodyPr wrap="square">
            <a:spAutoFit/>
          </a:bodyPr>
          <a:lstStyle/>
          <a:p>
            <a:r>
              <a:rPr lang="en-US" sz="1100" dirty="0"/>
              <a:t>Source: Washington State Institute for Public Policy (2018). </a:t>
            </a:r>
            <a:r>
              <a:rPr lang="en-US" sz="1100" i="1" dirty="0"/>
              <a:t>Teacher </a:t>
            </a:r>
            <a:r>
              <a:rPr lang="en-US" sz="1100" i="1" dirty="0" smtClean="0"/>
              <a:t>Performance Pay Programs</a:t>
            </a:r>
            <a:r>
              <a:rPr lang="en-US" sz="1100" i="1" dirty="0"/>
              <a:t>: Pre-K to 12 Education </a:t>
            </a:r>
          </a:p>
          <a:p>
            <a:r>
              <a:rPr lang="en-US" sz="1100" i="1" dirty="0"/>
              <a:t>Benefit-cost Estimates</a:t>
            </a:r>
            <a:r>
              <a:rPr lang="en-US" sz="1100" dirty="0"/>
              <a:t>.</a:t>
            </a:r>
          </a:p>
        </p:txBody>
      </p:sp>
      <p:sp>
        <p:nvSpPr>
          <p:cNvPr id="6" name="Rectangle 5"/>
          <p:cNvSpPr/>
          <p:nvPr/>
        </p:nvSpPr>
        <p:spPr>
          <a:xfrm>
            <a:off x="533400" y="4480173"/>
            <a:ext cx="8153400" cy="1615827"/>
          </a:xfrm>
          <a:prstGeom prst="rect">
            <a:avLst/>
          </a:prstGeom>
        </p:spPr>
        <p:txBody>
          <a:bodyPr wrap="square">
            <a:spAutoFit/>
          </a:bodyPr>
          <a:lstStyle/>
          <a:p>
            <a:r>
              <a:rPr lang="en-US" sz="1100" baseline="30000" dirty="0"/>
              <a:t>1</a:t>
            </a:r>
            <a:r>
              <a:rPr lang="en-US" sz="1100" dirty="0"/>
              <a:t>In addition to the outcomes measured in the meta-analysis table, WSIPP measures benefits and costs estimated from other outcomes associated with those reported in the evaluation literature. For example, empirical research demonstrates that high school graduation leads to reduced crime. These associated measures provide a more complete picture of the detailed costs and benefits of the program. </a:t>
            </a:r>
            <a:br>
              <a:rPr lang="en-US" sz="1100" dirty="0"/>
            </a:br>
            <a:r>
              <a:rPr lang="en-US" sz="1100" dirty="0"/>
              <a:t/>
            </a:r>
            <a:br>
              <a:rPr lang="en-US" sz="1100" dirty="0"/>
            </a:br>
            <a:r>
              <a:rPr lang="en-US" sz="1100" baseline="30000" dirty="0"/>
              <a:t>2</a:t>
            </a:r>
            <a:r>
              <a:rPr lang="en-US" sz="1100" dirty="0"/>
              <a:t>“Others” includes benefits to people other than taxpayers and participants. Depending on the program, it could include reductions in crime victimization, the economic benefits from a more educated workforce, and the benefits from employer-paid health insurance. </a:t>
            </a:r>
            <a:br>
              <a:rPr lang="en-US" sz="1100" dirty="0"/>
            </a:br>
            <a:r>
              <a:rPr lang="en-US" sz="1100" dirty="0"/>
              <a:t/>
            </a:r>
            <a:br>
              <a:rPr lang="en-US" sz="1100" dirty="0"/>
            </a:br>
            <a:r>
              <a:rPr lang="en-US" sz="1100" baseline="30000" dirty="0"/>
              <a:t>3</a:t>
            </a:r>
            <a:r>
              <a:rPr lang="en-US" sz="1100" dirty="0"/>
              <a:t>“Indirect benefits” includes estimates of the net changes in the value of a statistical life and net changes in the deadweight costs of taxation.</a:t>
            </a:r>
            <a:endParaRPr lang="en-US" sz="1100" dirty="0">
              <a:solidFill>
                <a:srgbClr val="232323"/>
              </a:solidFill>
            </a:endParaRPr>
          </a:p>
        </p:txBody>
      </p:sp>
    </p:spTree>
    <p:extLst>
      <p:ext uri="{BB962C8B-B14F-4D97-AF65-F5344CB8AC3E}">
        <p14:creationId xmlns:p14="http://schemas.microsoft.com/office/powerpoint/2010/main" val="3837561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Impact’s Opportunity Culture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1619101"/>
              </p:ext>
            </p:extLst>
          </p:nvPr>
        </p:nvGraphicFramePr>
        <p:xfrm>
          <a:off x="457200" y="1143000"/>
          <a:ext cx="8229600" cy="4864835"/>
        </p:xfrm>
        <a:graphic>
          <a:graphicData uri="http://schemas.openxmlformats.org/drawingml/2006/table">
            <a:tbl>
              <a:tblPr firstRow="1" firstCol="1" bandRow="1"/>
              <a:tblGrid>
                <a:gridCol w="2468381">
                  <a:extLst>
                    <a:ext uri="{9D8B030D-6E8A-4147-A177-3AD203B41FA5}">
                      <a16:colId xmlns:a16="http://schemas.microsoft.com/office/drawing/2014/main" val="20000"/>
                    </a:ext>
                  </a:extLst>
                </a:gridCol>
                <a:gridCol w="5761219">
                  <a:extLst>
                    <a:ext uri="{9D8B030D-6E8A-4147-A177-3AD203B41FA5}">
                      <a16:colId xmlns:a16="http://schemas.microsoft.com/office/drawing/2014/main" val="20001"/>
                    </a:ext>
                  </a:extLst>
                </a:gridCol>
              </a:tblGrid>
              <a:tr h="2078924">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Summary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Opportunity Culture Model, introduced by Public Impact, provides teachers with restructured professional growth and career opportunities, based on their strengths, leadership skills, and impact on student achievement. The goal of an Opportunity Culture is to extend the reach of excellent teachers and their teams to more students, for more pay within available budgets. The new job models and age-appropriate use of technology in an Opportunity Culture allow teachers to focus on their strengths and interests and advance in their careers without being forced out of the classroom. When properly planned, an Opportunity Culture can pay all teachers more—and excellent teachers much more.</a:t>
                      </a: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Participating schools must follow the Opportunity Culture Principles, which require extending the reach of excellent teachers, often through teacher-led teams; paying teachers more within budget; providing in-school time for planning, collaboration, and development; and matching accountability to each person’s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3827">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Location of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Arizona, Arkansas, Georgia, Indiana North Carolina, New York, Texas (more than 160 schools in 20 districts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one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state education agency</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827">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Features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Opportunity Culture hinges on a cycle of:</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teacher selectivity, opportunities for advancement, and higher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pay for teacher leaders.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363">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Financing 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Varies</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based on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5859">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of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 recent study found that Opportunity Culture schools significantly improved exposed students’ performance in mathematics, with evidence attributing these gains to the multi-classroom leader model. Reading impact was not noted, as learning gains were observed for students in both types of classrooms after multi-classroom leaders (MCLs) began leading some of the teachers in each school. Additionally, teachers who were on average at the 50</a:t>
                      </a:r>
                      <a:r>
                        <a:rPr lang="en-US" sz="11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percentile in student learning gains, who then joined teams led by MCLs produced student growth matching or approaching that of excellent teachers, on average. Teams had a median of five teachers in addition to the MCL. Higher pay supplements for MCLs, provided through reallocations of school budgets, were associated with better outcomes for team teachers.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5" marR="67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355600" y="5976085"/>
            <a:ext cx="8305800" cy="430887"/>
          </a:xfrm>
          <a:prstGeom prst="rect">
            <a:avLst/>
          </a:prstGeom>
        </p:spPr>
        <p:txBody>
          <a:bodyPr wrap="square">
            <a:spAutoFit/>
          </a:bodyPr>
          <a:lstStyle/>
          <a:p>
            <a:r>
              <a:rPr lang="en-US" sz="1100" dirty="0">
                <a:solidFill>
                  <a:srgbClr val="000000"/>
                </a:solidFill>
                <a:ea typeface="Calibri" panose="020F0502020204030204" pitchFamily="34" charset="0"/>
                <a:cs typeface="Webdings" panose="05030102010509060703" pitchFamily="18" charset="2"/>
              </a:rPr>
              <a:t>Source:  </a:t>
            </a:r>
            <a:r>
              <a:rPr lang="en-US" sz="1100" dirty="0" smtClean="0">
                <a:solidFill>
                  <a:srgbClr val="000000"/>
                </a:solidFill>
                <a:ea typeface="Calibri" panose="020F0502020204030204" pitchFamily="34" charset="0"/>
                <a:cs typeface="Arial" panose="020B0604020202020204" pitchFamily="34" charset="0"/>
              </a:rPr>
              <a:t>Backes, B., and Hansen, M. </a:t>
            </a:r>
            <a:r>
              <a:rPr lang="en-US" sz="1100" dirty="0">
                <a:solidFill>
                  <a:srgbClr val="000000"/>
                </a:solidFill>
                <a:ea typeface="Calibri" panose="020F0502020204030204" pitchFamily="34" charset="0"/>
                <a:cs typeface="Arial" panose="020B0604020202020204" pitchFamily="34" charset="0"/>
              </a:rPr>
              <a:t>(2018). </a:t>
            </a:r>
            <a:r>
              <a:rPr lang="en-US" sz="1100" i="1" dirty="0">
                <a:solidFill>
                  <a:srgbClr val="000000"/>
                </a:solidFill>
                <a:ea typeface="Calibri" panose="020F0502020204030204" pitchFamily="34" charset="0"/>
                <a:cs typeface="Arial" panose="020B0604020202020204" pitchFamily="34" charset="0"/>
              </a:rPr>
              <a:t>Reaching Further and Learning More? Evaluating Public Impact's Opportunity Culture Initiative</a:t>
            </a:r>
            <a:r>
              <a:rPr lang="en-US" sz="1100" dirty="0">
                <a:solidFill>
                  <a:srgbClr val="000000"/>
                </a:solidFill>
                <a:ea typeface="Calibri" panose="020F0502020204030204" pitchFamily="34" charset="0"/>
                <a:cs typeface="Arial" panose="020B0604020202020204" pitchFamily="34" charset="0"/>
              </a:rPr>
              <a:t>. CALDER Working Paper No. 181</a:t>
            </a:r>
            <a:endParaRPr lang="en-US" sz="1100" i="1" dirty="0">
              <a:solidFill>
                <a:srgbClr val="000000"/>
              </a:solidFill>
              <a:effectLst/>
              <a:ea typeface="Calibri" panose="020F0502020204030204" pitchFamily="34" charset="0"/>
              <a:cs typeface="Webdings" panose="05030102010509060703" pitchFamily="18" charset="2"/>
            </a:endParaRPr>
          </a:p>
        </p:txBody>
      </p:sp>
    </p:spTree>
    <p:extLst>
      <p:ext uri="{BB962C8B-B14F-4D97-AF65-F5344CB8AC3E}">
        <p14:creationId xmlns:p14="http://schemas.microsoft.com/office/powerpoint/2010/main" val="386429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Teacher Turnover: What We Know</a:t>
            </a:r>
            <a:endParaRPr lang="en-US" dirty="0"/>
          </a:p>
        </p:txBody>
      </p:sp>
      <p:sp>
        <p:nvSpPr>
          <p:cNvPr id="5" name="Content Placeholder 9"/>
          <p:cNvSpPr>
            <a:spLocks noGrp="1"/>
          </p:cNvSpPr>
          <p:nvPr>
            <p:ph idx="1"/>
          </p:nvPr>
        </p:nvSpPr>
        <p:spPr>
          <a:xfrm>
            <a:off x="438150" y="1219200"/>
            <a:ext cx="8229600" cy="4525963"/>
          </a:xfrm>
        </p:spPr>
        <p:txBody>
          <a:bodyPr/>
          <a:lstStyle/>
          <a:p>
            <a:pPr lvl="0"/>
            <a:r>
              <a:rPr lang="en-US" sz="1650" dirty="0"/>
              <a:t>In the </a:t>
            </a:r>
            <a:r>
              <a:rPr lang="en-US" sz="1650" dirty="0" smtClean="0"/>
              <a:t>2011-2012 </a:t>
            </a:r>
            <a:r>
              <a:rPr lang="en-US" sz="1650" dirty="0"/>
              <a:t>school year, </a:t>
            </a:r>
            <a:r>
              <a:rPr lang="en-US" sz="1650" b="1" dirty="0" smtClean="0"/>
              <a:t>84% of teachers remained </a:t>
            </a:r>
            <a:r>
              <a:rPr lang="en-US" sz="1650" dirty="0"/>
              <a:t>at the same school, </a:t>
            </a:r>
            <a:r>
              <a:rPr lang="en-US" sz="1650" b="1" dirty="0" smtClean="0"/>
              <a:t>8% moved </a:t>
            </a:r>
            <a:r>
              <a:rPr lang="en-US" sz="1650" dirty="0"/>
              <a:t>to a different school, and </a:t>
            </a:r>
            <a:r>
              <a:rPr lang="en-US" sz="1650" b="1" dirty="0" smtClean="0"/>
              <a:t>8% left </a:t>
            </a:r>
            <a:r>
              <a:rPr lang="en-US" sz="1650" b="1" dirty="0"/>
              <a:t>teaching </a:t>
            </a:r>
            <a:r>
              <a:rPr lang="en-US" sz="1650" dirty="0"/>
              <a:t>the following </a:t>
            </a:r>
            <a:r>
              <a:rPr lang="en-US" sz="1650" dirty="0" smtClean="0"/>
              <a:t>school year</a:t>
            </a:r>
          </a:p>
          <a:p>
            <a:pPr lvl="0"/>
            <a:endParaRPr lang="en-US" sz="1200" dirty="0" smtClean="0"/>
          </a:p>
          <a:p>
            <a:pPr lvl="0"/>
            <a:r>
              <a:rPr lang="en-US" sz="1650" b="1" dirty="0" smtClean="0"/>
              <a:t>Characteristics of teachers </a:t>
            </a:r>
            <a:r>
              <a:rPr lang="en-US" sz="1650" dirty="0" smtClean="0"/>
              <a:t>more likely to leave their school or the profession:</a:t>
            </a:r>
          </a:p>
          <a:p>
            <a:pPr lvl="1"/>
            <a:r>
              <a:rPr lang="en-US" sz="1650" dirty="0"/>
              <a:t>Teachers of mathematics, science, special education, English language development, and foreign </a:t>
            </a:r>
            <a:r>
              <a:rPr lang="en-US" sz="1650" dirty="0" smtClean="0"/>
              <a:t>language</a:t>
            </a:r>
            <a:endParaRPr lang="en-US" sz="1650" dirty="0"/>
          </a:p>
          <a:p>
            <a:pPr lvl="1"/>
            <a:r>
              <a:rPr lang="en-US" sz="1650" dirty="0"/>
              <a:t>Teachers of </a:t>
            </a:r>
            <a:r>
              <a:rPr lang="en-US" sz="1650" dirty="0" smtClean="0"/>
              <a:t>color</a:t>
            </a:r>
            <a:endParaRPr lang="en-US" sz="1650" dirty="0"/>
          </a:p>
          <a:p>
            <a:pPr lvl="1"/>
            <a:r>
              <a:rPr lang="en-US" sz="1650" dirty="0"/>
              <a:t>Teachers under 30 or over </a:t>
            </a:r>
            <a:r>
              <a:rPr lang="en-US" sz="1650" dirty="0" smtClean="0"/>
              <a:t>50</a:t>
            </a:r>
            <a:endParaRPr lang="en-US" sz="1650" dirty="0"/>
          </a:p>
          <a:p>
            <a:pPr lvl="0"/>
            <a:endParaRPr lang="en-US" sz="1200" dirty="0" smtClean="0"/>
          </a:p>
          <a:p>
            <a:pPr lvl="0"/>
            <a:r>
              <a:rPr lang="en-US" sz="1650" b="1" dirty="0" smtClean="0"/>
              <a:t>Characteristics of schools </a:t>
            </a:r>
            <a:r>
              <a:rPr lang="en-US" sz="1650" dirty="0" smtClean="0"/>
              <a:t>with teachers more likely to leave their school or the profession:</a:t>
            </a:r>
          </a:p>
          <a:p>
            <a:pPr lvl="1"/>
            <a:r>
              <a:rPr lang="en-US" sz="1650" dirty="0" smtClean="0"/>
              <a:t>Title </a:t>
            </a:r>
            <a:r>
              <a:rPr lang="en-US" sz="1650" dirty="0"/>
              <a:t>I </a:t>
            </a:r>
            <a:r>
              <a:rPr lang="en-US" sz="1650" dirty="0" smtClean="0"/>
              <a:t>schools</a:t>
            </a:r>
            <a:endParaRPr lang="en-US" sz="1650" dirty="0"/>
          </a:p>
          <a:p>
            <a:pPr lvl="1"/>
            <a:r>
              <a:rPr lang="en-US" sz="1650" dirty="0" smtClean="0"/>
              <a:t>Schools </a:t>
            </a:r>
            <a:r>
              <a:rPr lang="en-US" sz="1650" dirty="0"/>
              <a:t>serving a large percentage of students of </a:t>
            </a:r>
            <a:r>
              <a:rPr lang="en-US" sz="1650" dirty="0" smtClean="0"/>
              <a:t>color</a:t>
            </a:r>
          </a:p>
          <a:p>
            <a:pPr lvl="1"/>
            <a:r>
              <a:rPr lang="en-US" sz="1650" dirty="0" smtClean="0"/>
              <a:t>Smaller schools</a:t>
            </a:r>
            <a:endParaRPr lang="en-US" sz="1650" dirty="0"/>
          </a:p>
          <a:p>
            <a:pPr lvl="0"/>
            <a:endParaRPr lang="en-US" sz="1200" dirty="0" smtClean="0"/>
          </a:p>
          <a:p>
            <a:pPr lvl="0"/>
            <a:r>
              <a:rPr lang="en-US" sz="1650" b="1" dirty="0" smtClean="0"/>
              <a:t>Less </a:t>
            </a:r>
            <a:r>
              <a:rPr lang="en-US" sz="1650" b="1" dirty="0"/>
              <a:t>than a third of </a:t>
            </a:r>
            <a:r>
              <a:rPr lang="en-US" sz="1650" b="1" dirty="0" smtClean="0"/>
              <a:t>teacher </a:t>
            </a:r>
            <a:r>
              <a:rPr lang="en-US" sz="1650" b="1" dirty="0"/>
              <a:t>attrition </a:t>
            </a:r>
            <a:r>
              <a:rPr lang="en-US" sz="1650" dirty="0" smtClean="0"/>
              <a:t>across the country is </a:t>
            </a:r>
            <a:r>
              <a:rPr lang="en-US" sz="1650" b="1" dirty="0"/>
              <a:t>due to </a:t>
            </a:r>
            <a:r>
              <a:rPr lang="en-US" sz="1650" b="1" dirty="0" smtClean="0"/>
              <a:t>retirement</a:t>
            </a:r>
            <a:endParaRPr lang="en-US" sz="1650" b="1" dirty="0"/>
          </a:p>
        </p:txBody>
      </p:sp>
      <p:sp>
        <p:nvSpPr>
          <p:cNvPr id="6" name="TextBox 5"/>
          <p:cNvSpPr txBox="1"/>
          <p:nvPr/>
        </p:nvSpPr>
        <p:spPr>
          <a:xfrm>
            <a:off x="438150" y="6096000"/>
            <a:ext cx="8391526"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Sources: Carver-Thomas &amp; Darling-Hammond</a:t>
            </a:r>
            <a:r>
              <a:rPr lang="en-US" sz="1100" dirty="0">
                <a:solidFill>
                  <a:schemeClr val="bg1">
                    <a:lumMod val="50000"/>
                  </a:schemeClr>
                </a:solidFill>
                <a:latin typeface="Arial" panose="020B0604020202020204" pitchFamily="34" charset="0"/>
                <a:cs typeface="Arial" panose="020B0604020202020204" pitchFamily="34" charset="0"/>
              </a:rPr>
              <a:t>, 2017; U.S. Department of Education, National Center for Education </a:t>
            </a:r>
            <a:r>
              <a:rPr lang="en-US" sz="1100" dirty="0" smtClean="0">
                <a:solidFill>
                  <a:schemeClr val="bg1">
                    <a:lumMod val="50000"/>
                  </a:schemeClr>
                </a:solidFill>
                <a:latin typeface="Arial" panose="020B0604020202020204" pitchFamily="34" charset="0"/>
                <a:cs typeface="Arial" panose="020B0604020202020204" pitchFamily="34" charset="0"/>
              </a:rPr>
              <a:t>Statistics, 2014</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19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Teacher Turnover in Virginia</a:t>
            </a:r>
            <a:endParaRPr lang="en-US" dirty="0"/>
          </a:p>
        </p:txBody>
      </p:sp>
      <p:sp>
        <p:nvSpPr>
          <p:cNvPr id="5" name="Content Placeholder 9"/>
          <p:cNvSpPr>
            <a:spLocks noGrp="1"/>
          </p:cNvSpPr>
          <p:nvPr>
            <p:ph idx="1"/>
          </p:nvPr>
        </p:nvSpPr>
        <p:spPr>
          <a:xfrm>
            <a:off x="284747" y="1118558"/>
            <a:ext cx="8705850" cy="4525963"/>
          </a:xfrm>
        </p:spPr>
        <p:txBody>
          <a:bodyPr/>
          <a:lstStyle/>
          <a:p>
            <a:pPr marL="0" lvl="0" indent="0" algn="ctr">
              <a:buNone/>
            </a:pPr>
            <a:r>
              <a:rPr lang="en-US" b="1" dirty="0"/>
              <a:t>For the past six </a:t>
            </a:r>
            <a:r>
              <a:rPr lang="en-US" b="1" dirty="0" smtClean="0"/>
              <a:t>years, </a:t>
            </a:r>
            <a:r>
              <a:rPr lang="en-US" b="1" dirty="0"/>
              <a:t>teacher turnover rates in Virginia </a:t>
            </a:r>
            <a:r>
              <a:rPr lang="en-US" b="1" dirty="0" smtClean="0"/>
              <a:t>have </a:t>
            </a:r>
            <a:r>
              <a:rPr lang="en-US" b="1" dirty="0"/>
              <a:t>been above </a:t>
            </a:r>
            <a:r>
              <a:rPr lang="en-US" b="1" dirty="0" smtClean="0"/>
              <a:t>10%</a:t>
            </a:r>
            <a:endParaRPr lang="en-US" b="1" dirty="0"/>
          </a:p>
        </p:txBody>
      </p:sp>
      <p:sp>
        <p:nvSpPr>
          <p:cNvPr id="6" name="TextBox 5"/>
          <p:cNvSpPr txBox="1"/>
          <p:nvPr/>
        </p:nvSpPr>
        <p:spPr>
          <a:xfrm>
            <a:off x="284746" y="6147758"/>
            <a:ext cx="7335253" cy="261610"/>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a:t>
            </a:r>
            <a:r>
              <a:rPr lang="en-US" sz="1100" dirty="0">
                <a:solidFill>
                  <a:schemeClr val="bg1">
                    <a:lumMod val="50000"/>
                  </a:schemeClr>
                </a:solidFill>
                <a:latin typeface="Arial" panose="020B0604020202020204" pitchFamily="34" charset="0"/>
                <a:cs typeface="Arial" panose="020B0604020202020204" pitchFamily="34" charset="0"/>
              </a:rPr>
              <a:t>: Virginia Department of Education Instructional Personnel Data Collection System</a:t>
            </a:r>
          </a:p>
        </p:txBody>
      </p:sp>
      <p:graphicFrame>
        <p:nvGraphicFramePr>
          <p:cNvPr id="7" name="Chart 6" descr="Chart shows ten-year trend in teacher turnover which has increased over time " title="Trend in teacher turnover"/>
          <p:cNvGraphicFramePr>
            <a:graphicFrameLocks/>
          </p:cNvGraphicFramePr>
          <p:nvPr>
            <p:extLst/>
          </p:nvPr>
        </p:nvGraphicFramePr>
        <p:xfrm>
          <a:off x="342900" y="1888579"/>
          <a:ext cx="8458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616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Are Teachers Leaving? </a:t>
            </a:r>
            <a:endParaRPr lang="en-US" dirty="0"/>
          </a:p>
        </p:txBody>
      </p:sp>
      <p:sp>
        <p:nvSpPr>
          <p:cNvPr id="5" name="TextBox 4"/>
          <p:cNvSpPr txBox="1"/>
          <p:nvPr/>
        </p:nvSpPr>
        <p:spPr>
          <a:xfrm>
            <a:off x="533400" y="6126163"/>
            <a:ext cx="4495800"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Podolsky, Kini, Bishop, &amp; Darling-Hammond, 2016</a:t>
            </a:r>
            <a:endParaRPr lang="en-US" sz="1100" dirty="0">
              <a:solidFill>
                <a:schemeClr val="bg1">
                  <a:lumMod val="50000"/>
                </a:schemeClr>
              </a:solidFill>
              <a:latin typeface="Arial" panose="020B0604020202020204" pitchFamily="34" charset="0"/>
              <a:cs typeface="Arial" panose="020B0604020202020204" pitchFamily="34" charset="0"/>
            </a:endParaRPr>
          </a:p>
          <a:p>
            <a:endParaRPr lang="en-US" sz="11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16832" y="1371600"/>
            <a:ext cx="8694395" cy="4114800"/>
          </a:xfrm>
          <a:prstGeom prst="rect">
            <a:avLst/>
          </a:prstGeom>
        </p:spPr>
      </p:pic>
    </p:spTree>
    <p:extLst>
      <p:ext uri="{BB962C8B-B14F-4D97-AF65-F5344CB8AC3E}">
        <p14:creationId xmlns:p14="http://schemas.microsoft.com/office/powerpoint/2010/main" val="92823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Reasons Teachers Leave: Dissatisfaction</a:t>
            </a:r>
            <a:endParaRPr lang="en-US" dirty="0"/>
          </a:p>
        </p:txBody>
      </p:sp>
      <p:graphicFrame>
        <p:nvGraphicFramePr>
          <p:cNvPr id="2" name="Content Placeholder 1"/>
          <p:cNvGraphicFramePr>
            <a:graphicFrameLocks noGrp="1"/>
          </p:cNvGraphicFramePr>
          <p:nvPr>
            <p:ph idx="1"/>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6126163"/>
            <a:ext cx="4495800" cy="430887"/>
          </a:xfrm>
          <a:prstGeom prst="rect">
            <a:avLst/>
          </a:prstGeom>
          <a:noFill/>
        </p:spPr>
        <p:txBody>
          <a:bodyPr wrap="square" rtlCol="0">
            <a:spAutoFit/>
          </a:bodyPr>
          <a:lstStyle/>
          <a:p>
            <a:r>
              <a:rPr lang="en-US" sz="1100" dirty="0" smtClean="0">
                <a:solidFill>
                  <a:schemeClr val="bg1">
                    <a:lumMod val="50000"/>
                  </a:schemeClr>
                </a:solidFill>
                <a:latin typeface="Arial" panose="020B0604020202020204" pitchFamily="34" charset="0"/>
                <a:cs typeface="Arial" panose="020B0604020202020204" pitchFamily="34" charset="0"/>
              </a:rPr>
              <a:t>Source: Podolsky, Kini, Bishop, &amp; Darling-Hammond, 2016</a:t>
            </a:r>
            <a:endParaRPr lang="en-US" sz="1100" dirty="0">
              <a:solidFill>
                <a:schemeClr val="bg1">
                  <a:lumMod val="50000"/>
                </a:schemeClr>
              </a:solidFill>
              <a:latin typeface="Arial" panose="020B0604020202020204" pitchFamily="34" charset="0"/>
              <a:cs typeface="Arial" panose="020B0604020202020204" pitchFamily="34" charset="0"/>
            </a:endParaRPr>
          </a:p>
          <a:p>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446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ARCC Theme 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D925F72C89C448BCA365C2D4B93CCE" ma:contentTypeVersion="0" ma:contentTypeDescription="Create a new document." ma:contentTypeScope="" ma:versionID="4b9593129701114048ce1746769ea4e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F8142F2-3B1B-4B22-A6C8-39F1202BA9F6}">
  <ds:schemaRefs>
    <ds:schemaRef ds:uri="http://schemas.microsoft.com/sharepoint/v3/contenttype/forms"/>
  </ds:schemaRefs>
</ds:datastoreItem>
</file>

<file path=customXml/itemProps2.xml><?xml version="1.0" encoding="utf-8"?>
<ds:datastoreItem xmlns:ds="http://schemas.openxmlformats.org/officeDocument/2006/customXml" ds:itemID="{D0D6C6D4-3A0C-41A0-B81A-56482AD4B2E4}">
  <ds:schemaRef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A385AA-70C7-40F8-BBE3-EAF66348C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Ion</Template>
  <TotalTime>10969</TotalTime>
  <Words>5563</Words>
  <Application>Microsoft Office PowerPoint</Application>
  <PresentationFormat>On-screen Show (4:3)</PresentationFormat>
  <Paragraphs>524</Paragraphs>
  <Slides>57</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Adobe Caslon Pro</vt:lpstr>
      <vt:lpstr>Arial</vt:lpstr>
      <vt:lpstr>Calibri</vt:lpstr>
      <vt:lpstr>Frutiger-Light</vt:lpstr>
      <vt:lpstr>Garamond</vt:lpstr>
      <vt:lpstr>Gotham Book</vt:lpstr>
      <vt:lpstr>Times New Roman</vt:lpstr>
      <vt:lpstr>Times-Roman</vt:lpstr>
      <vt:lpstr>Verdana</vt:lpstr>
      <vt:lpstr>Webdings</vt:lpstr>
      <vt:lpstr>Wingdings</vt:lpstr>
      <vt:lpstr>ARCC Theme 1</vt:lpstr>
      <vt:lpstr>Comprehensive Strategies to Retain, Recruit, and Support Talented Teachers  </vt:lpstr>
      <vt:lpstr>About the ARCC</vt:lpstr>
      <vt:lpstr>Our Services</vt:lpstr>
      <vt:lpstr>2018-2019 ARCC Virginia Work Plan</vt:lpstr>
      <vt:lpstr>Background: Why Are Teachers Leaving and Ways to Keep Them</vt:lpstr>
      <vt:lpstr>Teacher Turnover: What We Know</vt:lpstr>
      <vt:lpstr>Teacher Turnover in Virginia</vt:lpstr>
      <vt:lpstr>Why Are Teachers Leaving? </vt:lpstr>
      <vt:lpstr>Reasons Teachers Leave: Dissatisfaction</vt:lpstr>
      <vt:lpstr>Other Reasons Teachers Leave</vt:lpstr>
      <vt:lpstr>Predictors and Impacts of Teacher Turnover</vt:lpstr>
      <vt:lpstr>Beginning Teachers are Leaving Teaching at an Increasing Rate</vt:lpstr>
      <vt:lpstr>Reasons Beginning Teachers Leave</vt:lpstr>
      <vt:lpstr>Factors Influencing Teacher Retention and Recruitment</vt:lpstr>
      <vt:lpstr>Induction and Support for New Teachers</vt:lpstr>
      <vt:lpstr>Induction and Support for New Teachers</vt:lpstr>
      <vt:lpstr>Induction and Mentoring in Virginia</vt:lpstr>
      <vt:lpstr>What The Research Says</vt:lpstr>
      <vt:lpstr>Characteristics of Comprehensive Induction and Mentoring Programs</vt:lpstr>
      <vt:lpstr>Characteristics of Comprehensive Induction and Mentoring Programs</vt:lpstr>
      <vt:lpstr>Implementation Considerations</vt:lpstr>
      <vt:lpstr>Salaries and Compensation</vt:lpstr>
      <vt:lpstr>Current State of Teacher Salaries</vt:lpstr>
      <vt:lpstr>Teacher Satisfaction with Salary and Current Job</vt:lpstr>
      <vt:lpstr>Teacher Satisfaction with Salary and Current Job</vt:lpstr>
      <vt:lpstr>The Role of Compensation in Attracting and Retaining High Performing Teachers</vt:lpstr>
      <vt:lpstr>Financial Incentives</vt:lpstr>
      <vt:lpstr>Financial Incentives: Performance Based Pay</vt:lpstr>
      <vt:lpstr>Financial Incentives: Performance Based Pay</vt:lpstr>
      <vt:lpstr>Financial Incentives: Market Based Pay</vt:lpstr>
      <vt:lpstr>Financial Incentive Policies: High-Need Schools and Subjects</vt:lpstr>
      <vt:lpstr>Financial Incentives: What Does the Research Say?</vt:lpstr>
      <vt:lpstr>Effectiveness of Financial Incentives: Teacher Recruitment and Retention in Hard-to-Staff Schools</vt:lpstr>
      <vt:lpstr>Effectiveness of Financial Incentives: Teacher Recruitment and Retention in Hard-to-Staff Schools</vt:lpstr>
      <vt:lpstr>Effectiveness of Financial Incentives: Student Achievement</vt:lpstr>
      <vt:lpstr>Considerations for Implementation </vt:lpstr>
      <vt:lpstr>Working Conditions</vt:lpstr>
      <vt:lpstr>The Role of Working Conditions</vt:lpstr>
      <vt:lpstr>Research on Working Conditions</vt:lpstr>
      <vt:lpstr>Strategies for Improving Teacher Working Conditions</vt:lpstr>
      <vt:lpstr>Policy Considerations</vt:lpstr>
      <vt:lpstr>Policy Considerations – Induction and Support</vt:lpstr>
      <vt:lpstr>Policy Considerations – Salaries and Compensation</vt:lpstr>
      <vt:lpstr>Policy Considerations – Working Conditions</vt:lpstr>
      <vt:lpstr>Questions &amp; Answers</vt:lpstr>
      <vt:lpstr>Contact Us…</vt:lpstr>
      <vt:lpstr>Supporting Information</vt:lpstr>
      <vt:lpstr>Teacher Incentive Fund </vt:lpstr>
      <vt:lpstr>Talent Transfer Initiative </vt:lpstr>
      <vt:lpstr>Tennessee Bonus Program</vt:lpstr>
      <vt:lpstr>North Carolina Bonus Program</vt:lpstr>
      <vt:lpstr>Washington Challenging Schools Bonus Program</vt:lpstr>
      <vt:lpstr>San Francisco Quality Teacher and Education Act (QTEA)</vt:lpstr>
      <vt:lpstr>The Equity Project </vt:lpstr>
      <vt:lpstr>Teacher Performance Pay Programs: Benefit Cost Analysis</vt:lpstr>
      <vt:lpstr>Teacher Performance Pay Programs: Benefit Cost Analysis</vt:lpstr>
      <vt:lpstr>Public Impact’s Opportunity Culture</vt:lpstr>
    </vt:vector>
  </TitlesOfParts>
  <Company>ICF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ICFI</dc:creator>
  <cp:lastModifiedBy>Broady, Sonya (DOE)</cp:lastModifiedBy>
  <cp:revision>359</cp:revision>
  <cp:lastPrinted>2019-01-21T22:18:17Z</cp:lastPrinted>
  <dcterms:created xsi:type="dcterms:W3CDTF">2014-05-13T13:45:26Z</dcterms:created>
  <dcterms:modified xsi:type="dcterms:W3CDTF">2019-01-22T16:58:28Z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0x010100A7D925F72C89C448BCA365C2D4B93CCE</vt:lpwstr>
  </property>
</Properties>
</file>