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0" r:id="rId5"/>
    <p:sldMasterId id="2147483708" r:id="rId6"/>
  </p:sldMasterIdLst>
  <p:notesMasterIdLst>
    <p:notesMasterId r:id="rId21"/>
  </p:notesMasterIdLst>
  <p:sldIdLst>
    <p:sldId id="256" r:id="rId7"/>
    <p:sldId id="317" r:id="rId8"/>
    <p:sldId id="316" r:id="rId9"/>
    <p:sldId id="315" r:id="rId10"/>
    <p:sldId id="318" r:id="rId11"/>
    <p:sldId id="320" r:id="rId12"/>
    <p:sldId id="302" r:id="rId13"/>
    <p:sldId id="326" r:id="rId14"/>
    <p:sldId id="319" r:id="rId15"/>
    <p:sldId id="261" r:id="rId16"/>
    <p:sldId id="314" r:id="rId17"/>
    <p:sldId id="313" r:id="rId18"/>
    <p:sldId id="323" r:id="rId19"/>
    <p:sldId id="32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7" roundtripDataSignature="AMtx7mhScxgjTJPvO7wslzxvVO7cqbud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BA87B9-CCD0-BE33-D80C-13624BF3544D}" name="Little, Karin (DOE)" initials="L(" userId="S::karin.little@doe.virginia.gov::6efbb010-625e-4558-8c85-14f9680412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C1C33-D4E9-4CBC-65B1-EF89F5280A1A}" v="767" dt="2023-06-02T15:54:25.948"/>
    <p1510:client id="{26259475-E3DC-2F7A-396F-C31D14308311}" v="257" dt="2023-06-06T18:14:13.684"/>
    <p1510:client id="{357E0A97-AA65-A787-0F0F-5A189A3885B3}" v="25" dt="2023-05-24T18:39:14.711"/>
    <p1510:client id="{46C5562E-0A06-AD26-D79A-F6783ACC8A78}" v="96" dt="2023-06-06T15:16:20.624"/>
    <p1510:client id="{699D46C1-523F-E6BC-AC1F-B322D434C5C8}" v="3" dt="2023-05-23T20:28:46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a3430342e1_0_8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76" name="Google Shape;476;g1a3430342e1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137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a3430342e1_0_8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1a3430342e1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029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a3430342e1_0_6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62" name="Google Shape;462;g1a3430342e1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a3430342e1_0_8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</p:txBody>
      </p:sp>
      <p:sp>
        <p:nvSpPr>
          <p:cNvPr id="482" name="Google Shape;482;g1a3430342e1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a3430342e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g1a3430342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a3430342e1_0_8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8" name="Google Shape;168;g1a3430342e1_0_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a3430342e1_0_8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476" name="Google Shape;476;g1a3430342e1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342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91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35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33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7912a1bcc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37912a1bcc_0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err="1"/>
          </a:p>
          <a:p>
            <a:pPr marL="0" indent="0"/>
            <a:endParaRPr lang="en-US"/>
          </a:p>
          <a:p>
            <a:pPr marL="0" indent="0"/>
            <a:endParaRPr lang="en-US"/>
          </a:p>
        </p:txBody>
      </p:sp>
      <p:sp>
        <p:nvSpPr>
          <p:cNvPr id="195" name="Google Shape;195;g237912a1bcc_0_3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5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5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7912a1bcc_0_9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37912a1bcc_0_9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g237912a1bcc_0_9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37912a1bcc_0_9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37912a1bcc_0_9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37912a1bcc_0_9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37912a1bcc_0_933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g237912a1bcc_0_9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237912a1bcc_0_933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g237912a1bcc_0_9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237912a1bcc_0_9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37912a1bcc_0_9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37912a1bcc_0_9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7912a1bcc_0_9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37912a1bcc_0_9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37912a1bcc_0_9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37912a1bcc_0_9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7912a1bcc_0_9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37912a1bcc_0_9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37912a1bcc_0_9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7912a1bcc_0_9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37912a1bcc_0_9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27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8" name="Google Shape;118;g237912a1bcc_0_9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g237912a1bcc_0_9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37912a1bcc_0_9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37912a1bcc_0_9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7912a1bcc_0_9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37912a1bcc_0_9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g237912a1bcc_0_9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g237912a1bcc_0_9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37912a1bcc_0_9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37912a1bcc_0_9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7912a1bcc_0_9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37912a1bcc_0_9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22593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g237912a1bcc_0_9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g237912a1bcc_0_9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37912a1bcc_0_9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37912a1bcc_0_9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g237912a1bcc_0_965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300" cy="22593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g237912a1bcc_0_965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300" cy="225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a8d3e186a_1_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3a8d3e186a_1_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3a8d3e186a_1_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3a8d3e186a_1_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g23a8d3e186a_1_9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23a8d3e186a_1_9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8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48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8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37912a1bcc_0_8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37912a1bcc_0_8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37912a1bcc_0_8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237912a1bcc_0_8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g237912a1bcc_0_873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44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4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rgbClr val="3E5B91"/>
            </a:gs>
            <a:gs pos="50000">
              <a:srgbClr val="1A4480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54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54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5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55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6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6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bg>
      <p:bgPr>
        <a:gradFill>
          <a:gsLst>
            <a:gs pos="0">
              <a:schemeClr val="dk1"/>
            </a:gs>
            <a:gs pos="50000">
              <a:srgbClr val="1A4480"/>
            </a:gs>
            <a:gs pos="100000">
              <a:srgbClr val="3E5B91"/>
            </a:gs>
          </a:gsLst>
          <a:lin ang="16200038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37912a1bcc_0_87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237912a1bcc_0_87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g237912a1bcc_0_8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37912a1bcc_0_8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37912a1bcc_0_8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27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5" name="Google Shape;125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61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212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61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212" cy="22592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Full Image without Header &amp; Footer">
  <p:cSld name="70_Full Image without Header &amp; Foot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48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8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9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44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4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12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7912a1bcc_0_865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5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37912a1bcc_0_865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5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g237912a1bcc_0_8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37912a1bcc_0_8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237912a1bcc_0_8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g237912a1bcc_0_865" descr="VDOE Logo"/>
          <p:cNvSpPr/>
          <p:nvPr/>
        </p:nvSpPr>
        <p:spPr>
          <a:xfrm>
            <a:off x="2020701" y="919537"/>
            <a:ext cx="10893900" cy="5938500"/>
          </a:xfrm>
          <a:prstGeom prst="rect">
            <a:avLst/>
          </a:prstGeom>
          <a:blipFill rotWithShape="1"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37912a1bcc_0_865"/>
          <p:cNvSpPr txBox="1"/>
          <p:nvPr/>
        </p:nvSpPr>
        <p:spPr>
          <a:xfrm>
            <a:off x="2178121" y="5751826"/>
            <a:ext cx="9513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5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55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6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6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27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6" name="Google Shape;126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61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212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61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212" cy="22592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7912a1bcc_0_8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37912a1bcc_0_894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237912a1bcc_0_894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237912a1bcc_0_8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37912a1bcc_0_8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37912a1bcc_0_8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7912a1bcc_0_901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5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37912a1bcc_0_901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5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g237912a1bcc_0_9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237912a1bcc_0_9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37912a1bcc_0_9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g237912a1bcc_0_901" descr="VDOE Logo"/>
          <p:cNvSpPr/>
          <p:nvPr/>
        </p:nvSpPr>
        <p:spPr>
          <a:xfrm>
            <a:off x="2020701" y="919537"/>
            <a:ext cx="10893900" cy="5938500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237912a1bcc_0_901"/>
          <p:cNvSpPr txBox="1"/>
          <p:nvPr/>
        </p:nvSpPr>
        <p:spPr>
          <a:xfrm>
            <a:off x="2178121" y="5751826"/>
            <a:ext cx="9513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7912a1bcc_0_909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37912a1bcc_0_909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g237912a1bcc_0_9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37912a1bcc_0_9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37912a1bcc_0_9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rgbClr val="3E5B91"/>
            </a:gs>
            <a:gs pos="50000">
              <a:srgbClr val="1A4480"/>
            </a:gs>
            <a:gs pos="100000">
              <a:srgbClr val="003064"/>
            </a:gs>
          </a:gsLst>
          <a:lin ang="5400012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7912a1bcc_0_915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10515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37912a1bcc_0_915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g237912a1bcc_0_9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37912a1bcc_0_9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237912a1bcc_0_9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7912a1bcc_0_9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37912a1bcc_0_921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g237912a1bcc_0_9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37912a1bcc_0_9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37912a1bcc_0_9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37912a1bcc_0_8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237912a1bcc_0_8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g237912a1bcc_0_8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37912a1bcc_0_8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37912a1bcc_0_8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692" r:id="rId2"/>
    <p:sldLayoutId id="2147483693" r:id="rId3"/>
    <p:sldLayoutId id="2147483694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668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iteracy.virginia.edu/sites/g/files/jsddwu1006/files/2023-02/revisions-to-literacy-screener-flyer-v5%20%281%29%20%281%29.pdf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</a:pPr>
            <a:r>
              <a:rPr lang="en-US"/>
              <a:t>The Virginia Literacy Act</a:t>
            </a:r>
            <a:endParaRPr/>
          </a:p>
        </p:txBody>
      </p:sp>
      <p:sp>
        <p:nvSpPr>
          <p:cNvPr id="150" name="Google Shape;150;p1"/>
          <p:cNvSpPr txBox="1">
            <a:spLocks noGrp="1"/>
          </p:cNvSpPr>
          <p:nvPr>
            <p:ph type="subTitle" idx="1"/>
          </p:nvPr>
        </p:nvSpPr>
        <p:spPr>
          <a:xfrm>
            <a:off x="838199" y="3636221"/>
            <a:ext cx="667294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>
                <a:latin typeface="Georgia"/>
                <a:ea typeface="Georgia"/>
                <a:cs typeface="Georgia"/>
              </a:rPr>
              <a:t>Advisory Work Group Meeting</a:t>
            </a:r>
          </a:p>
          <a:p>
            <a:pPr marL="0" indent="0">
              <a:spcBef>
                <a:spcPts val="0"/>
              </a:spcBef>
            </a:pPr>
            <a:r>
              <a:rPr lang="en-US">
                <a:latin typeface="Georgia"/>
                <a:ea typeface="Georgia"/>
                <a:cs typeface="Georgia"/>
              </a:rPr>
              <a:t>June 8,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7912a1bcc_0_3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1"/>
                  </a:ext>
                </a:extLst>
              </a:rPr>
              <a:t>High</a:t>
            </a:r>
            <a:r>
              <a:rPr lang="en-US"/>
              <a:t> Level Timeline</a:t>
            </a:r>
            <a:endParaRPr/>
          </a:p>
        </p:txBody>
      </p:sp>
      <p:sp>
        <p:nvSpPr>
          <p:cNvPr id="205" name="Google Shape;205;g237912a1bcc_0_332"/>
          <p:cNvSpPr txBox="1"/>
          <p:nvPr/>
        </p:nvSpPr>
        <p:spPr>
          <a:xfrm>
            <a:off x="534600" y="1640575"/>
            <a:ext cx="2053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Fall 2022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– 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Cycle 1 reviews of K-3 core instructional programs launch 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37912a1bcc_0_332"/>
          <p:cNvSpPr txBox="1"/>
          <p:nvPr/>
        </p:nvSpPr>
        <p:spPr>
          <a:xfrm>
            <a:off x="2000226" y="3795216"/>
            <a:ext cx="1780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Winter 2022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– Advisory Work Group launches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37912a1bcc_0_332"/>
          <p:cNvSpPr txBox="1"/>
          <p:nvPr/>
        </p:nvSpPr>
        <p:spPr>
          <a:xfrm>
            <a:off x="2821950" y="1640575"/>
            <a:ext cx="2743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Spring/Summer 2023 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–  Board reviews recommended K-3 core instructional programs from Cycle I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37912a1bcc_0_332"/>
          <p:cNvSpPr txBox="1"/>
          <p:nvPr/>
        </p:nvSpPr>
        <p:spPr>
          <a:xfrm>
            <a:off x="4145013" y="3795225"/>
            <a:ext cx="2272200" cy="293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Summer 2023</a:t>
            </a: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– Statewide training for Reading Specialists kicks off</a:t>
            </a:r>
            <a:endParaRPr sz="1600" b="0" i="0" u="none" strike="noStrike" cap="none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b="0" i="0" u="none" strike="noStrike" cap="none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Cycle II reviews of K-5 core, K-8 supplemental, and K-8 intervention instructional programs begin</a:t>
            </a:r>
            <a:endParaRPr sz="1600" b="0" i="0" u="none" strike="noStrike" cap="none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" name="Google Shape;209;g237912a1bcc_0_332"/>
          <p:cNvSpPr txBox="1"/>
          <p:nvPr/>
        </p:nvSpPr>
        <p:spPr>
          <a:xfrm>
            <a:off x="5678562" y="1604113"/>
            <a:ext cx="28476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Fall 2023</a:t>
            </a: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– </a:t>
            </a:r>
            <a:endParaRPr sz="16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Pilot with new Virginia Literacy Screener launches</a:t>
            </a:r>
            <a:endParaRPr sz="1600" b="0" i="0" u="none" strike="noStrike" cap="none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Board reviews proposed revisions to English SOLs</a:t>
            </a:r>
            <a:endParaRPr sz="1600" b="0" i="0" u="none" strike="noStrike" cap="none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1" name="Google Shape;211;g237912a1bcc_0_332"/>
          <p:cNvSpPr txBox="1"/>
          <p:nvPr/>
        </p:nvSpPr>
        <p:spPr>
          <a:xfrm>
            <a:off x="8743000" y="1640575"/>
            <a:ext cx="1950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Summer 2024</a:t>
            </a: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– Statewide training for teachers and principals kicks off</a:t>
            </a:r>
            <a:endParaRPr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37912a1bcc_0_332"/>
          <p:cNvSpPr txBox="1"/>
          <p:nvPr/>
        </p:nvSpPr>
        <p:spPr>
          <a:xfrm>
            <a:off x="6809826" y="3795216"/>
            <a:ext cx="2496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Winter-Spring 2024 </a:t>
            </a: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– Board reviews recommended instructional programs from Cycle II </a:t>
            </a:r>
            <a:endParaRPr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 descr="timeline grid image&#10;">
            <a:extLst>
              <a:ext uri="{FF2B5EF4-FFF2-40B4-BE49-F238E27FC236}">
                <a16:creationId xmlns:a16="http://schemas.microsoft.com/office/drawing/2014/main" id="{160136A2-F9E8-446A-AF8C-CFC954E039CB}"/>
              </a:ext>
            </a:extLst>
          </p:cNvPr>
          <p:cNvGrpSpPr/>
          <p:nvPr/>
        </p:nvGrpSpPr>
        <p:grpSpPr>
          <a:xfrm>
            <a:off x="457200" y="3164708"/>
            <a:ext cx="10515600" cy="385647"/>
            <a:chOff x="457200" y="3164708"/>
            <a:chExt cx="10515600" cy="385647"/>
          </a:xfrm>
        </p:grpSpPr>
        <p:cxnSp>
          <p:nvCxnSpPr>
            <p:cNvPr id="199" name="Google Shape;199;g237912a1bcc_0_332" descr="Timeline grid"/>
            <p:cNvCxnSpPr/>
            <p:nvPr/>
          </p:nvCxnSpPr>
          <p:spPr>
            <a:xfrm>
              <a:off x="457200" y="3361511"/>
              <a:ext cx="10515600" cy="0"/>
            </a:xfrm>
            <a:prstGeom prst="straightConnector1">
              <a:avLst/>
            </a:prstGeom>
            <a:noFill/>
            <a:ln w="57150" cap="flat" cmpd="sng">
              <a:solidFill>
                <a:srgbClr val="003A7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0" name="Google Shape;200;g237912a1bcc_0_332"/>
            <p:cNvSpPr/>
            <p:nvPr/>
          </p:nvSpPr>
          <p:spPr>
            <a:xfrm>
              <a:off x="1392284" y="3178633"/>
              <a:ext cx="45600" cy="365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2B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37912a1bcc_0_332"/>
            <p:cNvSpPr/>
            <p:nvPr/>
          </p:nvSpPr>
          <p:spPr>
            <a:xfrm>
              <a:off x="2743459" y="3164708"/>
              <a:ext cx="45600" cy="365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2B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37912a1bcc_0_332"/>
            <p:cNvSpPr/>
            <p:nvPr/>
          </p:nvSpPr>
          <p:spPr>
            <a:xfrm>
              <a:off x="4061892" y="3178124"/>
              <a:ext cx="45600" cy="365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2B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237912a1bcc_0_332"/>
            <p:cNvSpPr/>
            <p:nvPr/>
          </p:nvSpPr>
          <p:spPr>
            <a:xfrm>
              <a:off x="5381354" y="3164708"/>
              <a:ext cx="45600" cy="365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2B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237912a1bcc_0_332"/>
            <p:cNvSpPr/>
            <p:nvPr/>
          </p:nvSpPr>
          <p:spPr>
            <a:xfrm>
              <a:off x="6613850" y="3168405"/>
              <a:ext cx="45600" cy="365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2B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237912a1bcc_0_332"/>
            <p:cNvSpPr/>
            <p:nvPr/>
          </p:nvSpPr>
          <p:spPr>
            <a:xfrm>
              <a:off x="7905982" y="3168405"/>
              <a:ext cx="45600" cy="365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2B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237912a1bcc_0_332"/>
            <p:cNvSpPr/>
            <p:nvPr/>
          </p:nvSpPr>
          <p:spPr>
            <a:xfrm>
              <a:off x="9202154" y="3178124"/>
              <a:ext cx="45600" cy="365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2B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237912a1bcc_0_332"/>
            <p:cNvSpPr/>
            <p:nvPr/>
          </p:nvSpPr>
          <p:spPr>
            <a:xfrm>
              <a:off x="10388931" y="3184655"/>
              <a:ext cx="45600" cy="3657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002B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g237912a1bcc_0_332"/>
          <p:cNvSpPr txBox="1"/>
          <p:nvPr/>
        </p:nvSpPr>
        <p:spPr>
          <a:xfrm>
            <a:off x="9474075" y="3795225"/>
            <a:ext cx="2590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Fall 2024</a:t>
            </a: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– </a:t>
            </a:r>
            <a:endParaRPr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lassrooms are using new screener, student reading plans</a:t>
            </a:r>
            <a:r>
              <a:rPr lang="en-US" sz="160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and</a:t>
            </a: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approved instructional programs</a:t>
            </a:r>
            <a:endParaRPr sz="160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 sz="1600" b="0" i="0" u="none" strike="noStrike" cap="none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eachers are supported to implement evidence-based literacy instruction based on students</a:t>
            </a:r>
            <a:r>
              <a:rPr lang="en-US" sz="160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’ needs</a:t>
            </a:r>
            <a:endParaRPr sz="1600" b="0" i="0" u="none" strike="noStrike" cap="none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g237912a1bcc_0_3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a3430342e1_0_8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sz="4800"/>
              <a:t>Updates from VLP</a:t>
            </a:r>
            <a:endParaRPr lang="en-US"/>
          </a:p>
        </p:txBody>
      </p:sp>
      <p:sp>
        <p:nvSpPr>
          <p:cNvPr id="479" name="Google Shape;479;g1a3430342e1_0_8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78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a3430342e1_0_8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sz="4800" dirty="0"/>
              <a:t>Core Curriculum Adoption</a:t>
            </a:r>
            <a:br>
              <a:rPr lang="en-US" sz="4800" dirty="0"/>
            </a:br>
            <a:r>
              <a:rPr lang="en-US" sz="4800" dirty="0"/>
              <a:t>Small Group Discussion</a:t>
            </a:r>
            <a:endParaRPr lang="en-US" dirty="0"/>
          </a:p>
        </p:txBody>
      </p:sp>
      <p:sp>
        <p:nvSpPr>
          <p:cNvPr id="479" name="Google Shape;479;g1a3430342e1_0_8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88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a3430342e1_0_6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r>
              <a:rPr lang="en-US" sz="4400" dirty="0"/>
              <a:t>Core Curriculum Adoption Discussion</a:t>
            </a:r>
            <a:endParaRPr sz="4400" dirty="0"/>
          </a:p>
        </p:txBody>
      </p:sp>
      <p:sp>
        <p:nvSpPr>
          <p:cNvPr id="465" name="Google Shape;465;g1a3430342e1_0_6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66" name="Google Shape;466;g1a3430342e1_0_694"/>
          <p:cNvSpPr txBox="1"/>
          <p:nvPr/>
        </p:nvSpPr>
        <p:spPr>
          <a:xfrm>
            <a:off x="598167" y="1546860"/>
            <a:ext cx="113607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your small group, please discuss the following questions:</a:t>
            </a: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ts val="2000"/>
              <a:buFont typeface="Georgia"/>
              <a:buChar char="○"/>
            </a:pP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What does your division/community need now?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</a:endParaRP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ts val="2000"/>
              <a:buFont typeface="Georgia"/>
              <a:buChar char="○"/>
            </a:pP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</a:rPr>
              <a:t>What three steps are you planning to take this fall?</a:t>
            </a:r>
            <a:endParaRPr lang="en-US" sz="200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ts val="2000"/>
              <a:buFont typeface="Georgia"/>
              <a:buChar char="○"/>
            </a:pP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</a:rPr>
              <a:t>What additional support might the VDOE provide?</a:t>
            </a: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ts val="2000"/>
              <a:buFont typeface="Georgia"/>
              <a:buChar char="○"/>
            </a:pP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</a:rPr>
              <a:t>What additional questions do you have?</a:t>
            </a:r>
            <a:endParaRPr lang="en-US" sz="200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558800" lvl="1">
              <a:spcBef>
                <a:spcPts val="600"/>
              </a:spcBef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</a:endParaRPr>
          </a:p>
          <a:p>
            <a:pPr marL="558800" lvl="1">
              <a:spcBef>
                <a:spcPts val="600"/>
              </a:spcBef>
              <a:buSzPts val="2000"/>
            </a:pPr>
            <a:endParaRPr lang="en-US" sz="2000" dirty="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indent="-381000">
              <a:spcBef>
                <a:spcPts val="600"/>
              </a:spcBef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Each group will have a VDOE representative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or Co-Chair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capturing notes and facilitating the conversation.</a:t>
            </a: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 prepared to have one representative from your group share ONE highlight from your conversation with the whole group.</a:t>
            </a: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2133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2" descr="Image of the instructional program guide ">
            <a:extLst>
              <a:ext uri="{FF2B5EF4-FFF2-40B4-BE49-F238E27FC236}">
                <a16:creationId xmlns:a16="http://schemas.microsoft.com/office/drawing/2014/main" id="{CF0D4B25-7847-34CE-3380-37E76DB39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7" t="17553" r="22802" b="13564"/>
          <a:stretch/>
        </p:blipFill>
        <p:spPr>
          <a:xfrm>
            <a:off x="9426743" y="1494423"/>
            <a:ext cx="2167631" cy="26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a3430342e1_0_8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Closing</a:t>
            </a:r>
            <a:endParaRPr/>
          </a:p>
        </p:txBody>
      </p:sp>
      <p:sp>
        <p:nvSpPr>
          <p:cNvPr id="485" name="Google Shape;485;g1a3430342e1_0_8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86" name="Google Shape;486;g1a3430342e1_0_849"/>
          <p:cNvSpPr txBox="1">
            <a:spLocks noGrp="1"/>
          </p:cNvSpPr>
          <p:nvPr>
            <p:ph type="body" idx="1"/>
          </p:nvPr>
        </p:nvSpPr>
        <p:spPr>
          <a:xfrm>
            <a:off x="729350" y="1481150"/>
            <a:ext cx="11161500" cy="4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0800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600"/>
              <a:buFont typeface="Georgia"/>
              <a:buChar char="•"/>
            </a:pPr>
            <a:r>
              <a:rPr lang="en-US" sz="26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Next meeting:</a:t>
            </a:r>
            <a:endParaRPr lang="en-US" sz="2200" dirty="0">
              <a:solidFill>
                <a:schemeClr val="tx1"/>
              </a:solidFill>
              <a:latin typeface="Georgia"/>
              <a:ea typeface="Georgia"/>
            </a:endParaRPr>
          </a:p>
          <a:p>
            <a:pPr marL="1028700" lvl="1" indent="-50800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600"/>
              <a:buFont typeface="Georgia"/>
              <a:buChar char="•"/>
            </a:pPr>
            <a:r>
              <a:rPr lang="en-US" dirty="0">
                <a:solidFill>
                  <a:schemeClr val="tx1"/>
                </a:solidFill>
                <a:latin typeface="Georgia"/>
                <a:ea typeface="Georgia"/>
              </a:rPr>
              <a:t>Thursday, September 21 from 3:00 – 4:30 PM</a:t>
            </a:r>
          </a:p>
          <a:p>
            <a:pPr marL="571500" lvl="0" indent="-50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•"/>
            </a:pPr>
            <a:r>
              <a:rPr lang="en-US" sz="26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Final reflections:</a:t>
            </a:r>
            <a:endParaRPr sz="2600" dirty="0">
              <a:solidFill>
                <a:schemeClr val="tx1"/>
              </a:solidFill>
              <a:latin typeface="Georgia"/>
              <a:ea typeface="Georgia"/>
              <a:cs typeface="Georgia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-"/>
            </a:pPr>
            <a:r>
              <a:rPr lang="en-US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Please share ONE WORD in the chat that describes how you’re leaving today’s meeting.</a:t>
            </a:r>
            <a:endParaRPr dirty="0">
              <a:solidFill>
                <a:schemeClr val="tx1"/>
              </a:solidFill>
              <a:latin typeface="Georgia"/>
              <a:ea typeface="Georgia"/>
              <a:cs typeface="Georgia"/>
            </a:endParaRPr>
          </a:p>
          <a:p>
            <a:pPr lvl="1" indent="-39370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600"/>
              <a:buFont typeface="Georgia"/>
              <a:buChar char="-"/>
            </a:pPr>
            <a:r>
              <a:rPr lang="en-US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Please fill out the exit survey to capture your feedback on today's meeting.</a:t>
            </a:r>
            <a:endParaRPr lang="en-US" dirty="0">
              <a:solidFill>
                <a:schemeClr val="tx1"/>
              </a:solidFill>
              <a:latin typeface="Georgia"/>
              <a:ea typeface="Georgia"/>
              <a:cs typeface="Georgia"/>
            </a:endParaRPr>
          </a:p>
          <a:p>
            <a:pPr lvl="1" indent="-39370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600"/>
              <a:buFont typeface="Georgia"/>
              <a:buChar char="-"/>
            </a:pPr>
            <a:endParaRPr lang="en-US" dirty="0">
              <a:solidFill>
                <a:schemeClr val="tx1"/>
              </a:solidFill>
              <a:latin typeface="Georgia"/>
              <a:ea typeface="Georgia"/>
              <a:cs typeface="Georgia"/>
            </a:endParaRPr>
          </a:p>
          <a:p>
            <a:pPr marL="520700" lvl="1" indent="0" algn="ctr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600"/>
              <a:buNone/>
            </a:pPr>
            <a:r>
              <a:rPr lang="en-US" sz="2600" dirty="0">
                <a:solidFill>
                  <a:schemeClr val="tx1"/>
                </a:solidFill>
                <a:latin typeface="Georgia"/>
                <a:ea typeface="Georgia"/>
                <a:cs typeface="Georgia"/>
              </a:rPr>
              <a:t>Thank you for your commitment to this work!</a:t>
            </a:r>
          </a:p>
        </p:txBody>
      </p:sp>
    </p:spTree>
    <p:extLst>
      <p:ext uri="{BB962C8B-B14F-4D97-AF65-F5344CB8AC3E}">
        <p14:creationId xmlns:p14="http://schemas.microsoft.com/office/powerpoint/2010/main" val="329558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729350" y="1481150"/>
            <a:ext cx="11161500" cy="4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Build understanding </a:t>
            </a:r>
            <a:r>
              <a:rPr lang="en-US">
                <a:solidFill>
                  <a:schemeClr val="dk1"/>
                </a:solidFill>
                <a:latin typeface="Georgia"/>
                <a:sym typeface="Georgia"/>
              </a:rPr>
              <a:t>of current implementation status of the VLA</a:t>
            </a:r>
            <a:endParaRPr lang="en-US">
              <a:solidFill>
                <a:schemeClr val="dk1"/>
              </a:solidFill>
              <a:latin typeface="Georgia"/>
            </a:endParaRPr>
          </a:p>
          <a:p>
            <a:pPr marL="508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">
                <a:solidFill>
                  <a:schemeClr val="tx1"/>
                </a:solidFill>
                <a:latin typeface="Georgia"/>
                <a:sym typeface="Georgia"/>
              </a:rPr>
              <a:t>Discuss </a:t>
            </a:r>
            <a:r>
              <a:rPr lang="en">
                <a:solidFill>
                  <a:schemeClr val="tx1"/>
                </a:solidFill>
                <a:latin typeface="Georgia"/>
                <a:ea typeface="Georgia"/>
                <a:sym typeface="Georgia"/>
              </a:rPr>
              <a:t>and provide feedback on core curriculum adoption and implementation support for 2023-24</a:t>
            </a:r>
            <a:endParaRPr lang="en-US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080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>
              <a:solidFill>
                <a:schemeClr val="dk1"/>
              </a:solidFill>
              <a:latin typeface="Georgia"/>
              <a:ea typeface="Georgia"/>
              <a:cs typeface="Georgia"/>
            </a:endParaRPr>
          </a:p>
          <a:p>
            <a:pPr marL="5080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endParaRPr lang="en-US">
              <a:solidFill>
                <a:schemeClr val="dk1"/>
              </a:solidFill>
              <a:latin typeface="Georgia"/>
              <a:ea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7076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a3430342e1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64" name="Google Shape;164;g1a3430342e1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65" name="Google Shape;165;g1a3430342e1_0_0"/>
          <p:cNvSpPr txBox="1">
            <a:spLocks noGrp="1"/>
          </p:cNvSpPr>
          <p:nvPr>
            <p:ph type="body" idx="1"/>
          </p:nvPr>
        </p:nvSpPr>
        <p:spPr>
          <a:xfrm>
            <a:off x="729350" y="1481150"/>
            <a:ext cx="11161500" cy="4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08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Advisory Group Convenes</a:t>
            </a:r>
            <a:endParaRPr sz="2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Framing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</a:endParaRPr>
          </a:p>
          <a:p>
            <a:pPr lvl="1" indent="-368300">
              <a:lnSpc>
                <a:spcPct val="113999"/>
              </a:lnSpc>
              <a:spcBef>
                <a:spcPts val="0"/>
              </a:spcBef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</a:rPr>
              <a:t>Review objectives and agreements</a:t>
            </a:r>
            <a:endParaRPr lang="en-US"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71500" indent="-50800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Georgia"/>
              <a:buChar char="•"/>
            </a:pP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VLA Updates</a:t>
            </a:r>
            <a:endParaRPr sz="2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71500" indent="-508000">
              <a:lnSpc>
                <a:spcPct val="113999"/>
              </a:lnSpc>
              <a:spcBef>
                <a:spcPts val="0"/>
              </a:spcBef>
              <a:buClr>
                <a:schemeClr val="dk1"/>
              </a:buClr>
              <a:buSzPts val="2600"/>
              <a:buFont typeface="Georgia"/>
              <a:buChar char="•"/>
            </a:pPr>
            <a:r>
              <a:rPr lang="en-US" sz="2600">
                <a:solidFill>
                  <a:schemeClr val="dk1"/>
                </a:solidFill>
                <a:latin typeface="Georgia"/>
              </a:rPr>
              <a:t>Updates from Virginia Literacy Partnerships (VLP)</a:t>
            </a:r>
            <a:endParaRPr lang="en-US">
              <a:solidFill>
                <a:schemeClr val="dk1"/>
              </a:solidFill>
            </a:endParaRPr>
          </a:p>
          <a:p>
            <a:pPr marL="571500" indent="-50800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Georgia"/>
              <a:buChar char="•"/>
            </a:pP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Small Group Discussion</a:t>
            </a:r>
            <a:endParaRPr sz="2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71500" lvl="0" indent="-508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•"/>
            </a:pP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Closing</a:t>
            </a:r>
            <a:endParaRPr sz="2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1935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a3430342e1_0_8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Advisory Group Agreements</a:t>
            </a:r>
            <a:endParaRPr/>
          </a:p>
        </p:txBody>
      </p:sp>
      <p:sp>
        <p:nvSpPr>
          <p:cNvPr id="171" name="Google Shape;171;g1a3430342e1_0_8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72" name="Google Shape;172;g1a3430342e1_0_855"/>
          <p:cNvSpPr txBox="1">
            <a:spLocks noGrp="1"/>
          </p:cNvSpPr>
          <p:nvPr>
            <p:ph type="body" idx="1"/>
          </p:nvPr>
        </p:nvSpPr>
        <p:spPr>
          <a:xfrm>
            <a:off x="729350" y="1481150"/>
            <a:ext cx="11161500" cy="4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Meetings will be held on a quarterly basis.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Meetings will be available virtually. 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group will convene through December 2024.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VDOE staff will set agendas in partnership with the Co-Chairs.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Agendas will be approved at the start of each meeting.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VDOE will share the agenda and any pre-work one week in advance.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Members may email feedback or questions at any time to vla@doe.virginia.gov.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545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a3430342e1_0_8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4800"/>
            </a:pPr>
            <a:r>
              <a:rPr lang="en-US" sz="4800"/>
              <a:t>VLA Updates</a:t>
            </a:r>
            <a:endParaRPr sz="4800"/>
          </a:p>
        </p:txBody>
      </p:sp>
      <p:sp>
        <p:nvSpPr>
          <p:cNvPr id="479" name="Google Shape;479;g1a3430342e1_0_8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91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BC01-5FF1-2D90-94B9-EBCAE727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I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240BD-E973-7182-7B38-2E7FB31E63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463AC-9DFE-271B-B3DC-81158BD89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The VDOE must recommend literacy instructional programs that provide evidence-based literacy instruction (EBLI) aligned with science-based reading research (SBRR)  for approval by the Virginia Board of Education (VBOE).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Cycle I evaluated K-3 core instructional programs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Submitted a recommended Core Instructional Program Guide for first review on May 11 and final review on June 15.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Includes information about the process, a list of recommended programs, and a “snapshot” of each approved program that summarizes the strengths and challenges, to help guide decision-making. 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Initial recommended eight programs available online for public comment prior to June 15.</a:t>
            </a:r>
          </a:p>
          <a:p>
            <a:pPr marL="571500" lvl="1" indent="0">
              <a:lnSpc>
                <a:spcPct val="100000"/>
              </a:lnSpc>
              <a:buNone/>
            </a:pPr>
            <a:endParaRPr lang="en-US"/>
          </a:p>
          <a:p>
            <a:pPr lvl="1">
              <a:lnSpc>
                <a:spcPct val="100000"/>
              </a:lnSpc>
            </a:pPr>
            <a:endParaRPr lang="en-US" sz="2800">
              <a:solidFill>
                <a:schemeClr val="tx1"/>
              </a:solidFill>
              <a:latin typeface="Georgia"/>
            </a:endParaRPr>
          </a:p>
          <a:p>
            <a:pPr>
              <a:lnSpc>
                <a:spcPct val="100000"/>
              </a:lnSpc>
            </a:pPr>
            <a:endParaRPr lang="en-US" sz="2800"/>
          </a:p>
          <a:p>
            <a:pPr>
              <a:lnSpc>
                <a:spcPct val="100000"/>
              </a:lnSpc>
            </a:pPr>
            <a:endParaRPr lang="en-US" sz="2000">
              <a:solidFill>
                <a:srgbClr val="00305B"/>
              </a:solidFill>
              <a:latin typeface="Georgia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1800" b="1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1800" b="1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3907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BC01-5FF1-2D90-94B9-EBCAE727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for Cycle II Materials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240BD-E973-7182-7B38-2E7FB31E63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463AC-9DFE-271B-B3DC-81158BD8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930"/>
            <a:ext cx="10996863" cy="47181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Cycle II includes: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K-5 core literacy curricular programs, </a:t>
            </a:r>
            <a:endParaRPr lang="en-US"/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K-8 supplemental literacy programs, and</a:t>
            </a:r>
            <a:endParaRPr lang="en-US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K-8 literacy intervention programs.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Vendor submissions were due June 6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Georgia"/>
              </a:rPr>
              <a:t>Divisions with locally created materials to contact VLP by July 1 </a:t>
            </a:r>
            <a:endParaRPr lang="en-US" sz="2800">
              <a:solidFill>
                <a:schemeClr val="tx1"/>
              </a:solidFill>
              <a:latin typeface="Georgia"/>
            </a:endParaRPr>
          </a:p>
          <a:p>
            <a:pPr lvl="1">
              <a:lnSpc>
                <a:spcPct val="100000"/>
              </a:lnSpc>
            </a:pPr>
            <a:endParaRPr lang="en-US">
              <a:solidFill>
                <a:srgbClr val="003C71"/>
              </a:solidFill>
              <a:latin typeface="Georgia"/>
            </a:endParaRP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endParaRPr lang="en-US" sz="200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1800" b="1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1800" b="1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7367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BC01-5FF1-2D90-94B9-EBCAE727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Statewide Training for Reading Specialists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240BD-E973-7182-7B38-2E7FB31E63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463AC-9DFE-271B-B3DC-81158BD8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930"/>
            <a:ext cx="10515600" cy="5089073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tx1"/>
                </a:solidFill>
                <a:latin typeface="Georgia"/>
              </a:rPr>
              <a:t>Each reading specialist shall have training in: 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Georgia"/>
              </a:rPr>
              <a:t>science-based reading research and evidence-based literacy instruction practices. 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Georgia"/>
              </a:rPr>
              <a:t>the identification of and the appropriate interventions, accommodations, and teaching techniques for students with dyslexia or a related disorder and shall serve as an advisor on dyslexia and related disorders. </a:t>
            </a:r>
          </a:p>
          <a:p>
            <a:r>
              <a:rPr lang="en-US">
                <a:solidFill>
                  <a:schemeClr val="tx1"/>
                </a:solidFill>
                <a:latin typeface="Georgia"/>
              </a:rPr>
              <a:t>Two-day in-person institutes followed by monthly online training series</a:t>
            </a:r>
          </a:p>
          <a:p>
            <a:r>
              <a:rPr lang="en-US">
                <a:solidFill>
                  <a:schemeClr val="tx1"/>
                </a:solidFill>
                <a:latin typeface="Georgia"/>
              </a:rPr>
              <a:t>Registration deadline is tomorrow (June 9)</a:t>
            </a:r>
            <a:endParaRPr lang="en-US" sz="2800">
              <a:solidFill>
                <a:schemeClr val="tx1"/>
              </a:solidFill>
              <a:latin typeface="Georgia"/>
            </a:endParaRPr>
          </a:p>
          <a:p>
            <a:r>
              <a:rPr lang="en-US">
                <a:solidFill>
                  <a:schemeClr val="tx1"/>
                </a:solidFill>
                <a:latin typeface="Georgia"/>
              </a:rPr>
              <a:t>The priority for this training is staff who will work as </a:t>
            </a:r>
            <a:r>
              <a:rPr lang="en-US" i="1">
                <a:solidFill>
                  <a:schemeClr val="tx1"/>
                </a:solidFill>
                <a:latin typeface="Georgia"/>
              </a:rPr>
              <a:t>elementary</a:t>
            </a:r>
            <a:r>
              <a:rPr lang="en-US">
                <a:solidFill>
                  <a:schemeClr val="tx1"/>
                </a:solidFill>
                <a:latin typeface="Georgia"/>
              </a:rPr>
              <a:t> reading specialists in the 2023-2024 school year and who already hold a reading specialist endorsement OR will hold one by the 2024-25 school year</a:t>
            </a:r>
          </a:p>
          <a:p>
            <a:pPr>
              <a:lnSpc>
                <a:spcPct val="100000"/>
              </a:lnSpc>
            </a:pPr>
            <a:endParaRPr lang="en-US">
              <a:solidFill>
                <a:srgbClr val="003C71"/>
              </a:solidFill>
              <a:latin typeface="Georgia"/>
            </a:endParaRPr>
          </a:p>
          <a:p>
            <a:pPr lvl="1">
              <a:lnSpc>
                <a:spcPct val="100000"/>
              </a:lnSpc>
            </a:pPr>
            <a:endParaRPr lang="en-US">
              <a:solidFill>
                <a:srgbClr val="003C71"/>
              </a:solidFill>
              <a:latin typeface="Georgia"/>
            </a:endParaRP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endParaRPr lang="en-US" sz="200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1800" b="1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1800" b="1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8667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BC01-5FF1-2D90-94B9-EBCAE727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Revision of Virginia literacy screener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240BD-E973-7182-7B38-2E7FB31E63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463AC-9DFE-271B-B3DC-81158BD8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930"/>
            <a:ext cx="10515600" cy="507898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Virginia is 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revising its K-3 screener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 to: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Align with the most current evidence base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Include more comprehensive and expanded coverage of skills 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Extend to Pre-K 3-year-olds 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Accurately identify students at risk of developing reading difficulties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Provide instructionally-useful information for teachers 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Allow for measurement of growth over time and across grade levels as it is vertically-aligned </a:t>
            </a: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tx1"/>
                </a:solidFill>
                <a:latin typeface="Georgia"/>
              </a:rPr>
              <a:t>Include a new and improved online score entry and reporting system</a:t>
            </a:r>
          </a:p>
          <a:p>
            <a:pPr>
              <a:lnSpc>
                <a:spcPct val="100000"/>
              </a:lnSpc>
            </a:pPr>
            <a:r>
              <a:rPr lang="en-US" sz="2100" dirty="0">
                <a:solidFill>
                  <a:schemeClr val="tx1"/>
                </a:solidFill>
                <a:latin typeface="Georgia"/>
              </a:rPr>
              <a:t>The updated screener will be known as the Virginia Language and Literacy Screening System (VALLSS) </a:t>
            </a:r>
            <a:endParaRPr lang="en-US" sz="2100">
              <a:solidFill>
                <a:schemeClr val="tx1"/>
              </a:solidFill>
              <a:latin typeface="Georgia"/>
            </a:endParaRPr>
          </a:p>
          <a:p>
            <a:pPr lvl="1">
              <a:lnSpc>
                <a:spcPct val="100000"/>
              </a:lnSpc>
            </a:pPr>
            <a:r>
              <a:rPr lang="en-US" sz="1900" dirty="0">
                <a:solidFill>
                  <a:schemeClr val="tx1"/>
                </a:solidFill>
                <a:latin typeface="Georgia"/>
              </a:rPr>
              <a:t>Seventeen school divisions will be piloting VALLSS in 2023- 2024; they will continue to receive EIRI funding </a:t>
            </a:r>
            <a:endParaRPr lang="en-US" sz="1900">
              <a:solidFill>
                <a:schemeClr val="tx1"/>
              </a:solidFill>
              <a:latin typeface="Georgia"/>
            </a:endParaRPr>
          </a:p>
          <a:p>
            <a:pPr>
              <a:lnSpc>
                <a:spcPct val="100000"/>
              </a:lnSpc>
            </a:pPr>
            <a:r>
              <a:rPr lang="en-US" sz="2100" dirty="0">
                <a:solidFill>
                  <a:schemeClr val="tx1"/>
                </a:solidFill>
                <a:latin typeface="Georgia"/>
              </a:rPr>
              <a:t>Virginia is also creating a vertically-aligned Spanish literacy measure (Pre-K through Grade 3) that is a parallel measure, not a translation.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/>
              </a:solidFill>
              <a:latin typeface="Georgia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1800" b="1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1800" b="1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507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1534DC23C8547A726286BE53BBDBD" ma:contentTypeVersion="18" ma:contentTypeDescription="Create a new document." ma:contentTypeScope="" ma:versionID="4d05970d072062da4a62cd44999ecefb">
  <xsd:schema xmlns:xsd="http://www.w3.org/2001/XMLSchema" xmlns:xs="http://www.w3.org/2001/XMLSchema" xmlns:p="http://schemas.microsoft.com/office/2006/metadata/properties" xmlns:ns1="http://schemas.microsoft.com/sharepoint/v3" xmlns:ns3="362a6226-8d65-4bd9-b615-0545cf9292ec" xmlns:ns4="66e60325-5cef-4dca-8c5d-b3a2d4536a63" targetNamespace="http://schemas.microsoft.com/office/2006/metadata/properties" ma:root="true" ma:fieldsID="b277049c03b2e6b55adeb209421e1671" ns1:_="" ns3:_="" ns4:_="">
    <xsd:import namespace="http://schemas.microsoft.com/sharepoint/v3"/>
    <xsd:import namespace="362a6226-8d65-4bd9-b615-0545cf9292ec"/>
    <xsd:import namespace="66e60325-5cef-4dca-8c5d-b3a2d4536a63"/>
    <xsd:element name="properties">
      <xsd:complexType>
        <xsd:sequence>
          <xsd:element name="documentManagement">
            <xsd:complexType>
              <xsd:all>
                <xsd:element ref="ns3:CloudMigratorOriginId" minOccurs="0"/>
                <xsd:element ref="ns3:FileHash" minOccurs="0"/>
                <xsd:element ref="ns3:CloudMigratorVersion" minOccurs="0"/>
                <xsd:element ref="ns3:UniqueSourceRef" minOccurs="0"/>
                <xsd:element ref="ns3:MediaServiceMetadata" minOccurs="0"/>
                <xsd:element ref="ns3:MediaServiceFastMetadata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a6226-8d65-4bd9-b615-0545cf9292ec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60325-5cef-4dca-8c5d-b3a2d4536a63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2a6226-8d65-4bd9-b615-0545cf9292ec" xsi:nil="true"/>
    <_ip_UnifiedCompliancePolicyUIAction xmlns="http://schemas.microsoft.com/sharepoint/v3" xsi:nil="true"/>
    <CloudMigratorOriginId xmlns="362a6226-8d65-4bd9-b615-0545cf9292ec" xsi:nil="true"/>
    <_ip_UnifiedCompliancePolicyProperties xmlns="http://schemas.microsoft.com/sharepoint/v3" xsi:nil="true"/>
    <CloudMigratorVersion xmlns="362a6226-8d65-4bd9-b615-0545cf9292ec" xsi:nil="true"/>
    <UniqueSourceRef xmlns="362a6226-8d65-4bd9-b615-0545cf9292ec" xsi:nil="true"/>
    <FileHash xmlns="362a6226-8d65-4bd9-b615-0545cf9292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444FAA-F58C-480A-97FE-B5020EE25D23}">
  <ds:schemaRefs>
    <ds:schemaRef ds:uri="362a6226-8d65-4bd9-b615-0545cf9292ec"/>
    <ds:schemaRef ds:uri="66e60325-5cef-4dca-8c5d-b3a2d4536a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29870D4-47C3-409B-886B-1DF4F5CB902D}">
  <ds:schemaRefs>
    <ds:schemaRef ds:uri="362a6226-8d65-4bd9-b615-0545cf9292ec"/>
    <ds:schemaRef ds:uri="66e60325-5cef-4dca-8c5d-b3a2d4536a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1D9B99-A83C-416D-8A3C-46C40D64C0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831</Words>
  <Application>Microsoft Office PowerPoint</Application>
  <PresentationFormat>Widescreen</PresentationFormat>
  <Paragraphs>125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Georgia</vt:lpstr>
      <vt:lpstr>Trebuchet MS</vt:lpstr>
      <vt:lpstr>Office Theme</vt:lpstr>
      <vt:lpstr>Office Theme</vt:lpstr>
      <vt:lpstr>Office Theme</vt:lpstr>
      <vt:lpstr>The Virginia Literacy Act</vt:lpstr>
      <vt:lpstr>Objectives</vt:lpstr>
      <vt:lpstr>Agenda</vt:lpstr>
      <vt:lpstr>Advisory Group Agreements</vt:lpstr>
      <vt:lpstr>VLA Updates</vt:lpstr>
      <vt:lpstr>Cycle I Results</vt:lpstr>
      <vt:lpstr>Call for Cycle II Materials</vt:lpstr>
      <vt:lpstr>Statewide Training for Reading Specialists</vt:lpstr>
      <vt:lpstr>Revision of Virginia literacy screener</vt:lpstr>
      <vt:lpstr>High Level Timeline</vt:lpstr>
      <vt:lpstr>Updates from VLP</vt:lpstr>
      <vt:lpstr>Core Curriculum Adoption Small Group Discussion</vt:lpstr>
      <vt:lpstr>Core Curriculum Adoption Discussion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Virginia Literacy Act</dc:title>
  <dc:creator>VITA Program</dc:creator>
  <cp:lastModifiedBy>Little, Karin (DOE)</cp:lastModifiedBy>
  <cp:revision>48</cp:revision>
  <dcterms:created xsi:type="dcterms:W3CDTF">2022-07-20T12:39:39Z</dcterms:created>
  <dcterms:modified xsi:type="dcterms:W3CDTF">2023-06-21T15:02:29Z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0x010100C5F1534DC23C8547A726286BE53BBDBD</vt:lpwstr>
  </property>
  <property fmtid="{D5CDD505-2E9C-101B-9397-08002B2CF9AE}" pid="3" name="Approval">
    <vt:lpwstr>Approved</vt:lpwstr>
  </property>
</Properties>
</file>