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71" r:id="rId3"/>
    <p:sldId id="267" r:id="rId4"/>
    <p:sldId id="322" r:id="rId5"/>
    <p:sldId id="279" r:id="rId6"/>
    <p:sldId id="323" r:id="rId7"/>
    <p:sldId id="325" r:id="rId8"/>
    <p:sldId id="330" r:id="rId9"/>
    <p:sldId id="331" r:id="rId10"/>
    <p:sldId id="288" r:id="rId11"/>
    <p:sldId id="324" r:id="rId12"/>
    <p:sldId id="326" r:id="rId13"/>
    <p:sldId id="329" r:id="rId14"/>
    <p:sldId id="328" r:id="rId15"/>
    <p:sldId id="276" r:id="rId16"/>
    <p:sldId id="295" r:id="rId17"/>
    <p:sldId id="285"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90028" autoAdjust="0"/>
  </p:normalViewPr>
  <p:slideViewPr>
    <p:cSldViewPr snapToGrid="0">
      <p:cViewPr varScale="1">
        <p:scale>
          <a:sx n="62" d="100"/>
          <a:sy n="62" d="100"/>
        </p:scale>
        <p:origin x="1356" y="66"/>
      </p:cViewPr>
      <p:guideLst>
        <p:guide orient="horz" pos="2160"/>
        <p:guide pos="3840"/>
      </p:guideLst>
    </p:cSldViewPr>
  </p:slideViewPr>
  <p:outlineViewPr>
    <p:cViewPr>
      <p:scale>
        <a:sx n="33" d="100"/>
        <a:sy n="33" d="100"/>
      </p:scale>
      <p:origin x="0" y="-1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5/2/2023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2139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16</a:t>
            </a:fld>
            <a:endParaRPr lang="en-US"/>
          </a:p>
        </p:txBody>
      </p:sp>
    </p:spTree>
    <p:extLst>
      <p:ext uri="{BB962C8B-B14F-4D97-AF65-F5344CB8AC3E}">
        <p14:creationId xmlns:p14="http://schemas.microsoft.com/office/powerpoint/2010/main" val="57207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341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2883571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6</a:t>
            </a:fld>
            <a:endParaRPr lang="en-US"/>
          </a:p>
        </p:txBody>
      </p:sp>
    </p:spTree>
    <p:extLst>
      <p:ext uri="{BB962C8B-B14F-4D97-AF65-F5344CB8AC3E}">
        <p14:creationId xmlns:p14="http://schemas.microsoft.com/office/powerpoint/2010/main" val="3978102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7</a:t>
            </a:fld>
            <a:endParaRPr lang="en-US"/>
          </a:p>
        </p:txBody>
      </p:sp>
    </p:spTree>
    <p:extLst>
      <p:ext uri="{BB962C8B-B14F-4D97-AF65-F5344CB8AC3E}">
        <p14:creationId xmlns:p14="http://schemas.microsoft.com/office/powerpoint/2010/main" val="1213058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9</a:t>
            </a:fld>
            <a:endParaRPr lang="en-US"/>
          </a:p>
        </p:txBody>
      </p:sp>
    </p:spTree>
    <p:extLst>
      <p:ext uri="{BB962C8B-B14F-4D97-AF65-F5344CB8AC3E}">
        <p14:creationId xmlns:p14="http://schemas.microsoft.com/office/powerpoint/2010/main" val="1372655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that advanced</a:t>
            </a:r>
            <a:r>
              <a:rPr lang="en-US" baseline="0" dirty="0"/>
              <a:t> placement data is only on the SQP’s. All other SQP data is published in at least one other location. CTE data on MSC doesn’t have demographics so it all comes together</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10</a:t>
            </a:fld>
            <a:endParaRPr lang="en-US"/>
          </a:p>
        </p:txBody>
      </p:sp>
    </p:spTree>
    <p:extLst>
      <p:ext uri="{BB962C8B-B14F-4D97-AF65-F5344CB8AC3E}">
        <p14:creationId xmlns:p14="http://schemas.microsoft.com/office/powerpoint/2010/main" val="599415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12</a:t>
            </a:fld>
            <a:endParaRPr lang="en-US"/>
          </a:p>
        </p:txBody>
      </p:sp>
    </p:spTree>
    <p:extLst>
      <p:ext uri="{BB962C8B-B14F-4D97-AF65-F5344CB8AC3E}">
        <p14:creationId xmlns:p14="http://schemas.microsoft.com/office/powerpoint/2010/main" val="240664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13</a:t>
            </a:fld>
            <a:endParaRPr lang="en-US"/>
          </a:p>
        </p:txBody>
      </p:sp>
    </p:spTree>
    <p:extLst>
      <p:ext uri="{BB962C8B-B14F-4D97-AF65-F5344CB8AC3E}">
        <p14:creationId xmlns:p14="http://schemas.microsoft.com/office/powerpoint/2010/main" val="418765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14</a:t>
            </a:fld>
            <a:endParaRPr lang="en-US"/>
          </a:p>
        </p:txBody>
      </p:sp>
    </p:spTree>
    <p:extLst>
      <p:ext uri="{BB962C8B-B14F-4D97-AF65-F5344CB8AC3E}">
        <p14:creationId xmlns:p14="http://schemas.microsoft.com/office/powerpoint/2010/main" val="18672787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5/2/2023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5/2/2023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5/2/2023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5/2/2023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5/2/2023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choolquality.virginia.gov/"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hyperlink" Target="https://doe.virginia.gov/statistics_reports/supts_annual_report/index.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doe.virginia.gov/info_management/data_collection/student_record_collection/index.s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s://www.doe.virginia.gov/info_management/data_collection/student_record_collection/code_values/index.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doe.virginia.gov/info_management/data_collection/student_record_collection/index.shtml"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www.doe.virginia.gov/info_management/data_collection/student_record_collection/code_values/index.s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doe.virginia.gov/data-policy-funding/data-reports/data-collection/student-record-collection"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mailto:Brittney.Kanard@doe.virginia.gov" TargetMode="External"/><Relationship Id="rId2" Type="http://schemas.openxmlformats.org/officeDocument/2006/relationships/hyperlink" Target="http://www.doe.virginia.gov/info_management/data_collection/student_record_collection/index.shtml" TargetMode="External"/><Relationship Id="rId1" Type="http://schemas.openxmlformats.org/officeDocument/2006/relationships/slideLayout" Target="../slideLayouts/slideLayout6.xml"/><Relationship Id="rId6" Type="http://schemas.openxmlformats.org/officeDocument/2006/relationships/hyperlink" Target="mailto:Susan.M.Williams@doe.virginia.gov" TargetMode="External"/><Relationship Id="rId5" Type="http://schemas.openxmlformats.org/officeDocument/2006/relationships/hyperlink" Target="mailto:Carol.WellsBazzichi@doe.virginia.gov" TargetMode="External"/><Relationship Id="rId4" Type="http://schemas.openxmlformats.org/officeDocument/2006/relationships/hyperlink" Target="mailto:resultshelp@doe.virgini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doe.virginia.gov/info_management/data_collection/student_record_collection/index.s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www.doe.virginia.gov/info_management/data_collection/student_record_collection/code_values/index.s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Student Record Collection Update</a:t>
            </a:r>
          </a:p>
        </p:txBody>
      </p:sp>
      <p:sp>
        <p:nvSpPr>
          <p:cNvPr id="3" name="Subtitle 2"/>
          <p:cNvSpPr>
            <a:spLocks noGrp="1"/>
          </p:cNvSpPr>
          <p:nvPr>
            <p:ph type="subTitle" idx="1"/>
          </p:nvPr>
        </p:nvSpPr>
        <p:spPr/>
        <p:txBody>
          <a:bodyPr/>
          <a:lstStyle/>
          <a:p>
            <a:r>
              <a:rPr lang="en-US" dirty="0"/>
              <a:t>Virginia Department of Education</a:t>
            </a:r>
          </a:p>
          <a:p>
            <a:r>
              <a:rPr lang="en-US" dirty="0"/>
              <a:t>Office of Data Services</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a:xfrm>
            <a:off x="839788" y="457200"/>
            <a:ext cx="4155958" cy="1828800"/>
          </a:xfrm>
        </p:spPr>
        <p:txBody>
          <a:bodyPr/>
          <a:lstStyle/>
          <a:p>
            <a:r>
              <a:rPr lang="en-US" dirty="0"/>
              <a:t>Products from EOY</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a:xfrm>
            <a:off x="836612" y="2134394"/>
            <a:ext cx="3932237" cy="3811588"/>
          </a:xfrm>
        </p:spPr>
        <p:txBody>
          <a:bodyPr/>
          <a:lstStyle/>
          <a:p>
            <a:r>
              <a:rPr lang="en-US" dirty="0"/>
              <a:t>These reports and datasets come the data submitted on the EOY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987425"/>
            <a:ext cx="6172200" cy="5734050"/>
          </a:xfrm>
        </p:spPr>
        <p:txBody>
          <a:bodyPr>
            <a:normAutofit fontScale="77500" lnSpcReduction="20000"/>
          </a:bodyPr>
          <a:lstStyle/>
          <a:p>
            <a:pPr marL="514350" indent="-514350">
              <a:buFont typeface="+mj-lt"/>
              <a:buAutoNum type="arabicPeriod"/>
            </a:pPr>
            <a:r>
              <a:rPr lang="en-US" dirty="0">
                <a:hlinkClick r:id="rId3"/>
              </a:rPr>
              <a:t>School Quality Profiles</a:t>
            </a:r>
            <a:endParaRPr lang="en-US" dirty="0"/>
          </a:p>
          <a:p>
            <a:pPr marL="971550" lvl="1" indent="-514350">
              <a:buFont typeface="+mj-lt"/>
              <a:buAutoNum type="arabicPeriod"/>
            </a:pPr>
            <a:r>
              <a:rPr lang="en-US" dirty="0"/>
              <a:t>Advanced Placement </a:t>
            </a:r>
          </a:p>
          <a:p>
            <a:pPr marL="514350" indent="-514350">
              <a:buFont typeface="+mj-lt"/>
              <a:buAutoNum type="arabicPeriod"/>
            </a:pPr>
            <a:r>
              <a:rPr lang="en-US" dirty="0"/>
              <a:t>EOY ADM/ADA</a:t>
            </a:r>
          </a:p>
          <a:p>
            <a:pPr marL="514350" indent="-514350">
              <a:buFont typeface="+mj-lt"/>
              <a:buAutoNum type="arabicPeriod"/>
            </a:pPr>
            <a:r>
              <a:rPr lang="en-US" dirty="0"/>
              <a:t>Accountability Calculations</a:t>
            </a:r>
          </a:p>
          <a:p>
            <a:pPr marL="971550" lvl="1" indent="-514350">
              <a:buFont typeface="+mj-lt"/>
              <a:buAutoNum type="arabicPeriod"/>
            </a:pPr>
            <a:r>
              <a:rPr lang="en-US" dirty="0"/>
              <a:t>Chronic Absenteeism</a:t>
            </a:r>
          </a:p>
          <a:p>
            <a:pPr marL="971550" lvl="1" indent="-514350">
              <a:buFont typeface="+mj-lt"/>
              <a:buAutoNum type="arabicPeriod"/>
            </a:pPr>
            <a:r>
              <a:rPr lang="en-US" dirty="0"/>
              <a:t>Cohort Graduates and Dropouts</a:t>
            </a:r>
          </a:p>
          <a:p>
            <a:pPr marL="971550" lvl="1" indent="-514350">
              <a:buFont typeface="+mj-lt"/>
              <a:buAutoNum type="arabicPeriod"/>
            </a:pPr>
            <a:r>
              <a:rPr lang="en-US" dirty="0"/>
              <a:t>CCCRI – Cambridge </a:t>
            </a:r>
            <a:r>
              <a:rPr lang="en-US" dirty="0" err="1"/>
              <a:t>Programme</a:t>
            </a:r>
            <a:r>
              <a:rPr lang="en-US" dirty="0"/>
              <a:t> Code and CTE Finishers</a:t>
            </a:r>
          </a:p>
          <a:p>
            <a:pPr marL="514350" indent="-514350">
              <a:buFont typeface="+mj-lt"/>
              <a:buAutoNum type="arabicPeriod"/>
            </a:pPr>
            <a:r>
              <a:rPr lang="en-US" dirty="0"/>
              <a:t>Annual Graduates and Completion</a:t>
            </a:r>
          </a:p>
          <a:p>
            <a:pPr marL="514350" indent="-514350">
              <a:buFont typeface="+mj-lt"/>
              <a:buAutoNum type="arabicPeriod"/>
            </a:pPr>
            <a:r>
              <a:rPr lang="en-US" dirty="0"/>
              <a:t>CTE Completer Demographics Report</a:t>
            </a:r>
          </a:p>
          <a:p>
            <a:pPr marL="514350" indent="-514350">
              <a:buFont typeface="+mj-lt"/>
              <a:buAutoNum type="arabicPeriod"/>
            </a:pPr>
            <a:r>
              <a:rPr lang="en-US" dirty="0"/>
              <a:t>Special Education Regional Tuition Reimbursement Claims (Second Semester)</a:t>
            </a:r>
          </a:p>
          <a:p>
            <a:pPr marL="514350" indent="-514350">
              <a:buFont typeface="+mj-lt"/>
              <a:buAutoNum type="arabicPeriod"/>
            </a:pPr>
            <a:r>
              <a:rPr lang="en-US" dirty="0">
                <a:hlinkClick r:id="rId4"/>
              </a:rPr>
              <a:t>Superintendent's Annual Reports (SAR)</a:t>
            </a:r>
            <a:endParaRPr lang="en-US" dirty="0"/>
          </a:p>
          <a:p>
            <a:pPr marL="514350" indent="-514350">
              <a:buFont typeface="+mj-lt"/>
              <a:buAutoNum type="arabicPeriod"/>
            </a:pPr>
            <a:r>
              <a:rPr lang="en-US" dirty="0"/>
              <a:t>Gifted Program</a:t>
            </a:r>
          </a:p>
          <a:p>
            <a:pPr marL="514350" indent="-514350">
              <a:buFont typeface="+mj-lt"/>
              <a:buAutoNum type="arabicPeriod"/>
            </a:pPr>
            <a:r>
              <a:rPr lang="en-US" dirty="0"/>
              <a:t>Seclusion and Restraint (all students)</a:t>
            </a:r>
          </a:p>
          <a:p>
            <a:pPr marL="514350" indent="-514350">
              <a:buFont typeface="+mj-lt"/>
              <a:buAutoNum type="arabicPeriod"/>
            </a:pPr>
            <a:r>
              <a:rPr lang="en-US" dirty="0"/>
              <a:t>Remote Instruction Percent of Time</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10</a:t>
            </a:fld>
            <a:endParaRPr lang="en-US"/>
          </a:p>
        </p:txBody>
      </p:sp>
    </p:spTree>
    <p:extLst>
      <p:ext uri="{BB962C8B-B14F-4D97-AF65-F5344CB8AC3E}">
        <p14:creationId xmlns:p14="http://schemas.microsoft.com/office/powerpoint/2010/main" val="1433038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2023-2024 Changes</a:t>
            </a:r>
          </a:p>
        </p:txBody>
      </p:sp>
      <p:sp>
        <p:nvSpPr>
          <p:cNvPr id="3" name="Subtitle 2"/>
          <p:cNvSpPr>
            <a:spLocks noGrp="1"/>
          </p:cNvSpPr>
          <p:nvPr>
            <p:ph type="subTitle" idx="1"/>
          </p:nvPr>
        </p:nvSpPr>
        <p:spPr/>
        <p:txBody>
          <a:bodyPr/>
          <a:lstStyle/>
          <a:p>
            <a:r>
              <a:rPr lang="en-US" dirty="0"/>
              <a:t>Code Value Changes</a:t>
            </a:r>
          </a:p>
          <a:p>
            <a:r>
              <a:rPr lang="en-US" dirty="0"/>
              <a:t>Report Updates</a:t>
            </a:r>
          </a:p>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11</a:t>
            </a:fld>
            <a:endParaRPr lang="en-US"/>
          </a:p>
        </p:txBody>
      </p:sp>
    </p:spTree>
    <p:extLst>
      <p:ext uri="{BB962C8B-B14F-4D97-AF65-F5344CB8AC3E}">
        <p14:creationId xmlns:p14="http://schemas.microsoft.com/office/powerpoint/2010/main" val="178053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Code Value Changes – Gender code</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12</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838200" y="1458930"/>
            <a:ext cx="10515600" cy="5262545"/>
          </a:xfrm>
        </p:spPr>
        <p:txBody>
          <a:bodyPr>
            <a:normAutofit fontScale="25000" lnSpcReduction="20000"/>
          </a:bodyPr>
          <a:lstStyle/>
          <a:p>
            <a:r>
              <a:rPr lang="en-US" sz="12800" dirty="0">
                <a:effectLst/>
                <a:ea typeface="Times New Roman" panose="02020603050405020304" pitchFamily="18" charset="0"/>
                <a:cs typeface="Times New Roman" panose="02020603050405020304" pitchFamily="18" charset="0"/>
              </a:rPr>
              <a:t>‘Non-Binary’ is retired as of 6-30-2023</a:t>
            </a:r>
            <a:endParaRPr lang="en-US" sz="12800" dirty="0">
              <a:ea typeface="Times New Roman" panose="02020603050405020304" pitchFamily="18" charset="0"/>
            </a:endParaRPr>
          </a:p>
          <a:p>
            <a:r>
              <a:rPr lang="en-US" sz="12800" dirty="0">
                <a:effectLst/>
                <a:ea typeface="Times New Roman" panose="02020603050405020304" pitchFamily="18" charset="0"/>
                <a:cs typeface="Times New Roman" panose="02020603050405020304" pitchFamily="18" charset="0"/>
              </a:rPr>
              <a:t>‘Other’ is effective as of 7-1-2023</a:t>
            </a:r>
          </a:p>
          <a:p>
            <a:r>
              <a:rPr lang="en-US" sz="12800" dirty="0">
                <a:effectLst/>
                <a:ea typeface="Times New Roman" panose="02020603050405020304" pitchFamily="18" charset="0"/>
                <a:cs typeface="Times New Roman" panose="02020603050405020304" pitchFamily="18" charset="0"/>
              </a:rPr>
              <a:t>Summer 2023 SOL testing may use Non-Binary as the summer testing session is a continuation of Spring testing.  ‘Non-Binary’ must be retired and ‘Other’ activated beginning with the Fall 2023 testing session.</a:t>
            </a:r>
            <a:endParaRPr lang="en-US" sz="12800" dirty="0">
              <a:effectLst/>
              <a:ea typeface="Times New Roman" panose="02020603050405020304" pitchFamily="18" charset="0"/>
            </a:endParaRPr>
          </a:p>
          <a:p>
            <a:pPr marL="0" indent="0">
              <a:buNone/>
            </a:pPr>
            <a:endParaRPr lang="en-US" dirty="0"/>
          </a:p>
          <a:p>
            <a:endParaRPr lang="en-US" sz="2800" dirty="0"/>
          </a:p>
          <a:p>
            <a:endParaRPr lang="en-US" sz="2800" dirty="0"/>
          </a:p>
          <a:p>
            <a:endParaRPr lang="en-US" dirty="0"/>
          </a:p>
          <a:p>
            <a:endParaRPr lang="en-US" sz="2800" dirty="0"/>
          </a:p>
          <a:p>
            <a:endParaRPr lang="en-US" dirty="0"/>
          </a:p>
          <a:p>
            <a:endParaRPr lang="en-US" sz="2800" dirty="0"/>
          </a:p>
          <a:p>
            <a:endParaRPr lang="en-US" sz="9600" dirty="0"/>
          </a:p>
          <a:p>
            <a:endParaRPr lang="en-US" sz="9600" dirty="0"/>
          </a:p>
          <a:p>
            <a:r>
              <a:rPr lang="en-US" sz="9600" dirty="0"/>
              <a:t>For the full list, please visit the </a:t>
            </a:r>
            <a:r>
              <a:rPr lang="en-US" sz="9600" dirty="0">
                <a:hlinkClick r:id="rId3"/>
              </a:rPr>
              <a:t>SRC Website </a:t>
            </a:r>
            <a:r>
              <a:rPr lang="en-US" sz="9600" dirty="0"/>
              <a:t>and select </a:t>
            </a:r>
            <a:r>
              <a:rPr lang="en-US" sz="9600" dirty="0">
                <a:hlinkClick r:id="rId4"/>
              </a:rPr>
              <a:t>Code Values</a:t>
            </a:r>
            <a:r>
              <a:rPr lang="en-US" sz="9600" dirty="0"/>
              <a:t>.</a:t>
            </a:r>
          </a:p>
          <a:p>
            <a:endParaRPr lang="en-US" dirty="0"/>
          </a:p>
          <a:p>
            <a:endParaRPr lang="en-US" dirty="0"/>
          </a:p>
          <a:p>
            <a:pPr lvl="1"/>
            <a:endParaRPr lang="en-US" dirty="0"/>
          </a:p>
        </p:txBody>
      </p:sp>
      <p:graphicFrame>
        <p:nvGraphicFramePr>
          <p:cNvPr id="5" name="Table 4">
            <a:extLst>
              <a:ext uri="{FF2B5EF4-FFF2-40B4-BE49-F238E27FC236}">
                <a16:creationId xmlns:a16="http://schemas.microsoft.com/office/drawing/2014/main" id="{76987AB6-C458-96B5-8926-492AFE06CC77}"/>
              </a:ext>
            </a:extLst>
          </p:cNvPr>
          <p:cNvGraphicFramePr>
            <a:graphicFrameLocks noGrp="1"/>
          </p:cNvGraphicFramePr>
          <p:nvPr>
            <p:extLst>
              <p:ext uri="{D42A27DB-BD31-4B8C-83A1-F6EECF244321}">
                <p14:modId xmlns:p14="http://schemas.microsoft.com/office/powerpoint/2010/main" val="1939341408"/>
              </p:ext>
            </p:extLst>
          </p:nvPr>
        </p:nvGraphicFramePr>
        <p:xfrm>
          <a:off x="3674109" y="4090202"/>
          <a:ext cx="4357551" cy="1828800"/>
        </p:xfrm>
        <a:graphic>
          <a:graphicData uri="http://schemas.openxmlformats.org/drawingml/2006/table">
            <a:tbl>
              <a:tblPr>
                <a:tableStyleId>{5C22544A-7EE6-4342-B048-85BDC9FD1C3A}</a:tableStyleId>
              </a:tblPr>
              <a:tblGrid>
                <a:gridCol w="1620951">
                  <a:extLst>
                    <a:ext uri="{9D8B030D-6E8A-4147-A177-3AD203B41FA5}">
                      <a16:colId xmlns:a16="http://schemas.microsoft.com/office/drawing/2014/main" val="2960969586"/>
                    </a:ext>
                  </a:extLst>
                </a:gridCol>
                <a:gridCol w="2736600">
                  <a:extLst>
                    <a:ext uri="{9D8B030D-6E8A-4147-A177-3AD203B41FA5}">
                      <a16:colId xmlns:a16="http://schemas.microsoft.com/office/drawing/2014/main" val="2851675951"/>
                    </a:ext>
                  </a:extLst>
                </a:gridCol>
              </a:tblGrid>
              <a:tr h="231503">
                <a:tc>
                  <a:txBody>
                    <a:bodyPr/>
                    <a:lstStyle/>
                    <a:p>
                      <a:pPr marL="0" marR="0" algn="ctr">
                        <a:spcBef>
                          <a:spcPts val="0"/>
                        </a:spcBef>
                        <a:spcAft>
                          <a:spcPts val="0"/>
                        </a:spcAft>
                      </a:pPr>
                      <a:r>
                        <a:rPr lang="en-US" sz="2400">
                          <a:effectLst/>
                        </a:rPr>
                        <a:t>Code</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Description</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80977871"/>
                  </a:ext>
                </a:extLst>
              </a:tr>
              <a:tr h="231503">
                <a:tc>
                  <a:txBody>
                    <a:bodyPr/>
                    <a:lstStyle/>
                    <a:p>
                      <a:pPr marL="0" marR="0" algn="ctr">
                        <a:spcBef>
                          <a:spcPts val="0"/>
                        </a:spcBef>
                        <a:spcAft>
                          <a:spcPts val="0"/>
                        </a:spcAft>
                      </a:pPr>
                      <a:r>
                        <a:rPr lang="en-US" sz="2400">
                          <a:effectLst/>
                        </a:rPr>
                        <a:t>F</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Female</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27483460"/>
                  </a:ext>
                </a:extLst>
              </a:tr>
              <a:tr h="231503">
                <a:tc>
                  <a:txBody>
                    <a:bodyPr/>
                    <a:lstStyle/>
                    <a:p>
                      <a:pPr marL="0" marR="0" algn="ctr">
                        <a:spcBef>
                          <a:spcPts val="0"/>
                        </a:spcBef>
                        <a:spcAft>
                          <a:spcPts val="0"/>
                        </a:spcAft>
                      </a:pPr>
                      <a:r>
                        <a:rPr lang="en-US" sz="2400">
                          <a:effectLst/>
                        </a:rPr>
                        <a:t>M</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Male</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85773872"/>
                  </a:ext>
                </a:extLst>
              </a:tr>
              <a:tr h="231503">
                <a:tc>
                  <a:txBody>
                    <a:bodyPr/>
                    <a:lstStyle/>
                    <a:p>
                      <a:pPr marL="0" marR="0" algn="ctr">
                        <a:spcBef>
                          <a:spcPts val="0"/>
                        </a:spcBef>
                        <a:spcAft>
                          <a:spcPts val="0"/>
                        </a:spcAft>
                      </a:pPr>
                      <a:r>
                        <a:rPr lang="en-US" sz="2400">
                          <a:effectLst/>
                        </a:rPr>
                        <a:t>A</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Other</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30670932"/>
                  </a:ext>
                </a:extLst>
              </a:tr>
              <a:tr h="231503">
                <a:tc>
                  <a:txBody>
                    <a:bodyPr/>
                    <a:lstStyle/>
                    <a:p>
                      <a:pPr marL="0" marR="0" algn="ctr">
                        <a:spcBef>
                          <a:spcPts val="0"/>
                        </a:spcBef>
                        <a:spcAft>
                          <a:spcPts val="0"/>
                        </a:spcAft>
                      </a:pPr>
                      <a:r>
                        <a:rPr lang="en-US" sz="2400" strike="sngStrike">
                          <a:effectLst/>
                        </a:rPr>
                        <a:t>N</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strike="sngStrike" dirty="0">
                          <a:effectLst/>
                        </a:rPr>
                        <a:t>Non-Binary</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5390021"/>
                  </a:ext>
                </a:extLst>
              </a:tr>
            </a:tbl>
          </a:graphicData>
        </a:graphic>
      </p:graphicFrame>
    </p:spTree>
    <p:extLst>
      <p:ext uri="{BB962C8B-B14F-4D97-AF65-F5344CB8AC3E}">
        <p14:creationId xmlns:p14="http://schemas.microsoft.com/office/powerpoint/2010/main" val="1957344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Code Value Changes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838200" y="1458931"/>
            <a:ext cx="10515600" cy="5176046"/>
          </a:xfrm>
        </p:spPr>
        <p:txBody>
          <a:bodyPr>
            <a:normAutofit fontScale="92500" lnSpcReduction="20000"/>
          </a:bodyPr>
          <a:lstStyle/>
          <a:p>
            <a:r>
              <a:rPr lang="en-US" sz="3900" dirty="0">
                <a:solidFill>
                  <a:srgbClr val="002060"/>
                </a:solidFill>
              </a:rPr>
              <a:t>Review of Home Language Codes</a:t>
            </a:r>
          </a:p>
          <a:p>
            <a:pPr lvl="1"/>
            <a:r>
              <a:rPr lang="en-US" sz="3500" dirty="0">
                <a:solidFill>
                  <a:srgbClr val="002060"/>
                </a:solidFill>
              </a:rPr>
              <a:t>USED indicates many languages are not probable so VDOE will be conducting a review and retiring languages.</a:t>
            </a:r>
          </a:p>
          <a:p>
            <a:pPr lvl="2"/>
            <a:r>
              <a:rPr lang="en-US" sz="3100" dirty="0">
                <a:solidFill>
                  <a:srgbClr val="002060"/>
                </a:solidFill>
              </a:rPr>
              <a:t>Middle English, Latin, Old English, Norse </a:t>
            </a:r>
            <a:r>
              <a:rPr lang="en-US" sz="3100" dirty="0" err="1">
                <a:solidFill>
                  <a:srgbClr val="002060"/>
                </a:solidFill>
              </a:rPr>
              <a:t>ect</a:t>
            </a:r>
            <a:r>
              <a:rPr lang="en-US" sz="3100" dirty="0">
                <a:solidFill>
                  <a:srgbClr val="002060"/>
                </a:solidFill>
              </a:rPr>
              <a:t>.</a:t>
            </a:r>
          </a:p>
          <a:p>
            <a:pPr marL="914400" lvl="2" indent="0">
              <a:buNone/>
            </a:pPr>
            <a:endParaRPr lang="en-US" sz="3100" dirty="0">
              <a:solidFill>
                <a:srgbClr val="002060"/>
              </a:solidFill>
            </a:endParaRPr>
          </a:p>
          <a:p>
            <a:r>
              <a:rPr lang="en-US" sz="3900" dirty="0">
                <a:solidFill>
                  <a:srgbClr val="002060"/>
                </a:solidFill>
              </a:rPr>
              <a:t>The following values will be retired</a:t>
            </a:r>
          </a:p>
          <a:p>
            <a:pPr lvl="1"/>
            <a:r>
              <a:rPr lang="en-US" sz="3000" dirty="0">
                <a:solidFill>
                  <a:srgbClr val="002060"/>
                </a:solidFill>
              </a:rPr>
              <a:t>Diploma Seal 4 – Advanced Mathematics and Technology (EOY)</a:t>
            </a:r>
          </a:p>
          <a:p>
            <a:pPr lvl="1"/>
            <a:r>
              <a:rPr lang="en-US" sz="3000" dirty="0">
                <a:solidFill>
                  <a:srgbClr val="002060"/>
                </a:solidFill>
              </a:rPr>
              <a:t>Grade Code KA, KP, and T1</a:t>
            </a:r>
          </a:p>
          <a:p>
            <a:pPr lvl="1"/>
            <a:r>
              <a:rPr lang="en-US" sz="3000" dirty="0">
                <a:solidFill>
                  <a:srgbClr val="002060"/>
                </a:solidFill>
              </a:rPr>
              <a:t>Kindergarten Half-Day Flag</a:t>
            </a:r>
            <a:endParaRPr lang="en-US" sz="9600" dirty="0">
              <a:solidFill>
                <a:srgbClr val="002060"/>
              </a:solidFill>
            </a:endParaRPr>
          </a:p>
          <a:p>
            <a:pPr marL="0" indent="0">
              <a:buNone/>
            </a:pPr>
            <a:endParaRPr lang="en-US" sz="2400" dirty="0"/>
          </a:p>
          <a:p>
            <a:endParaRPr lang="en-US" sz="2400" dirty="0"/>
          </a:p>
          <a:p>
            <a:endParaRPr lang="en-US" sz="2400" dirty="0"/>
          </a:p>
          <a:p>
            <a:r>
              <a:rPr lang="en-US" sz="2400" dirty="0"/>
              <a:t>For the full list, please visit the </a:t>
            </a:r>
            <a:r>
              <a:rPr lang="en-US" sz="2400" dirty="0">
                <a:hlinkClick r:id="rId3"/>
              </a:rPr>
              <a:t>SRC Website </a:t>
            </a:r>
            <a:r>
              <a:rPr lang="en-US" sz="2400" dirty="0"/>
              <a:t>and select </a:t>
            </a:r>
            <a:r>
              <a:rPr lang="en-US" sz="2400" dirty="0">
                <a:hlinkClick r:id="rId4"/>
              </a:rPr>
              <a:t>Code Values</a:t>
            </a:r>
            <a:r>
              <a:rPr lang="en-US" sz="2400" dirty="0"/>
              <a:t>.</a:t>
            </a:r>
          </a:p>
          <a:p>
            <a:endParaRPr lang="en-US" sz="2400" dirty="0"/>
          </a:p>
          <a:p>
            <a:endParaRPr lang="en-US" dirty="0"/>
          </a:p>
          <a:p>
            <a:pPr lvl="1"/>
            <a:endParaRPr lang="en-US" dirty="0"/>
          </a:p>
        </p:txBody>
      </p:sp>
    </p:spTree>
    <p:extLst>
      <p:ext uri="{BB962C8B-B14F-4D97-AF65-F5344CB8AC3E}">
        <p14:creationId xmlns:p14="http://schemas.microsoft.com/office/powerpoint/2010/main" val="2157576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Report Updates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14</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sz="3600" dirty="0">
                <a:solidFill>
                  <a:srgbClr val="000000"/>
                </a:solidFill>
                <a:latin typeface="Calibri" panose="020F0502020204030204" pitchFamily="34" charset="0"/>
              </a:rPr>
              <a:t>Excel version of reports available</a:t>
            </a:r>
          </a:p>
          <a:p>
            <a:r>
              <a:rPr lang="en-US" sz="3600" dirty="0">
                <a:solidFill>
                  <a:srgbClr val="000000"/>
                </a:solidFill>
                <a:effectLst/>
                <a:latin typeface="Calibri" panose="020F0502020204030204" pitchFamily="34" charset="0"/>
              </a:rPr>
              <a:t>Remove Post Graduate students (PG) from Fall Membership Variance report</a:t>
            </a:r>
          </a:p>
          <a:p>
            <a:r>
              <a:rPr lang="en-US" sz="3600" dirty="0">
                <a:solidFill>
                  <a:srgbClr val="000000"/>
                </a:solidFill>
                <a:latin typeface="Calibri" panose="020F0502020204030204" pitchFamily="34" charset="0"/>
              </a:rPr>
              <a:t>Create a Final Dropout List Report</a:t>
            </a:r>
          </a:p>
          <a:p>
            <a:pPr lvl="1"/>
            <a:r>
              <a:rPr lang="en-US" sz="3200" dirty="0">
                <a:solidFill>
                  <a:srgbClr val="000000"/>
                </a:solidFill>
                <a:latin typeface="Calibri" panose="020F0502020204030204" pitchFamily="34" charset="0"/>
              </a:rPr>
              <a:t>Detail by STI similar to the Preliminary List Report</a:t>
            </a: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62808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Resources</a:t>
            </a:r>
          </a:p>
        </p:txBody>
      </p:sp>
      <p:sp>
        <p:nvSpPr>
          <p:cNvPr id="3" name="Subtitle 2"/>
          <p:cNvSpPr>
            <a:spLocks noGrp="1"/>
          </p:cNvSpPr>
          <p:nvPr>
            <p:ph type="subTitle" idx="1"/>
          </p:nvPr>
        </p:nvSpPr>
        <p:spPr/>
        <p:txBody>
          <a:bodyPr>
            <a:normAutofit/>
          </a:bodyPr>
          <a:lstStyle/>
          <a:p>
            <a:r>
              <a:rPr lang="en-US" dirty="0"/>
              <a:t>Support Documents</a:t>
            </a:r>
          </a:p>
          <a:p>
            <a:r>
              <a:rPr lang="en-US" dirty="0"/>
              <a:t>SSWS</a:t>
            </a:r>
          </a:p>
        </p:txBody>
      </p:sp>
      <p:sp>
        <p:nvSpPr>
          <p:cNvPr id="4" name="Slide Number Placeholder 3"/>
          <p:cNvSpPr>
            <a:spLocks noGrp="1"/>
          </p:cNvSpPr>
          <p:nvPr>
            <p:ph type="sldNum" sz="quarter" idx="12"/>
          </p:nvPr>
        </p:nvSpPr>
        <p:spPr/>
        <p:txBody>
          <a:bodyPr/>
          <a:lstStyle/>
          <a:p>
            <a:fld id="{B2102BAA-C61A-4A39-BDF1-4340D572B82C}" type="slidenum">
              <a:rPr lang="en-US" smtClean="0"/>
              <a:t>15</a:t>
            </a:fld>
            <a:endParaRPr lang="en-US"/>
          </a:p>
        </p:txBody>
      </p:sp>
    </p:spTree>
    <p:extLst>
      <p:ext uri="{BB962C8B-B14F-4D97-AF65-F5344CB8AC3E}">
        <p14:creationId xmlns:p14="http://schemas.microsoft.com/office/powerpoint/2010/main" val="3160557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Support Documents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16</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116958" y="1458930"/>
            <a:ext cx="11961628" cy="5262545"/>
          </a:xfrm>
        </p:spPr>
        <p:txBody>
          <a:bodyPr>
            <a:normAutofit/>
          </a:bodyPr>
          <a:lstStyle/>
          <a:p>
            <a:r>
              <a:rPr lang="en-US" dirty="0"/>
              <a:t>The </a:t>
            </a:r>
            <a:r>
              <a:rPr lang="en-US" dirty="0">
                <a:hlinkClick r:id="rId3"/>
              </a:rPr>
              <a:t>SRC web page </a:t>
            </a:r>
            <a:r>
              <a:rPr lang="en-US" dirty="0"/>
              <a:t>contains all current documentation.</a:t>
            </a:r>
          </a:p>
          <a:p>
            <a:r>
              <a:rPr lang="en-US" dirty="0"/>
              <a:t>Specifications for Completing the Student Record Collection</a:t>
            </a:r>
          </a:p>
          <a:p>
            <a:pPr lvl="1"/>
            <a:r>
              <a:rPr lang="en-US" dirty="0"/>
              <a:t>Details every data element, contains data edits, and reporting rules.</a:t>
            </a:r>
          </a:p>
          <a:p>
            <a:r>
              <a:rPr lang="en-US" dirty="0"/>
              <a:t>Data Elements</a:t>
            </a:r>
          </a:p>
          <a:p>
            <a:pPr lvl="1"/>
            <a:r>
              <a:rPr lang="en-US" dirty="0"/>
              <a:t>Excel and PDF table containing the data elements, similar to the Specifications Document. </a:t>
            </a:r>
          </a:p>
          <a:p>
            <a:pPr lvl="1"/>
            <a:r>
              <a:rPr lang="en-US" dirty="0"/>
              <a:t>Use for quick reference and for file submission type information</a:t>
            </a:r>
          </a:p>
          <a:p>
            <a:r>
              <a:rPr lang="en-US" dirty="0"/>
              <a:t>Data File Template</a:t>
            </a:r>
          </a:p>
          <a:p>
            <a:pPr lvl="1"/>
            <a:r>
              <a:rPr lang="en-US" dirty="0"/>
              <a:t>Follows the layout of the text file submitted.</a:t>
            </a:r>
          </a:p>
          <a:p>
            <a:pPr lvl="1"/>
            <a:r>
              <a:rPr lang="en-US" dirty="0"/>
              <a:t>Used to find students and resolve errors.</a:t>
            </a:r>
          </a:p>
          <a:p>
            <a:r>
              <a:rPr lang="en-US" dirty="0"/>
              <a:t>Specifications for Completing the Miscellaneous Collection</a:t>
            </a:r>
          </a:p>
          <a:p>
            <a:r>
              <a:rPr lang="en-US" dirty="0"/>
              <a:t>Layout for Tab Delimited File</a:t>
            </a:r>
          </a:p>
          <a:p>
            <a:pPr lvl="1"/>
            <a:endParaRPr lang="en-US" dirty="0"/>
          </a:p>
          <a:p>
            <a:pPr lvl="1"/>
            <a:endParaRPr lang="en-US" dirty="0"/>
          </a:p>
        </p:txBody>
      </p:sp>
    </p:spTree>
    <p:extLst>
      <p:ext uri="{BB962C8B-B14F-4D97-AF65-F5344CB8AC3E}">
        <p14:creationId xmlns:p14="http://schemas.microsoft.com/office/powerpoint/2010/main" val="17324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a:solidFill>
                  <a:schemeClr val="bg2"/>
                </a:solidFill>
              </a:rPr>
              <a:t>Questions</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858359" y="5599489"/>
            <a:ext cx="10548801" cy="824811"/>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2400" b="1" i="1" u="none" strike="noStrike" cap="none" dirty="0">
                <a:solidFill>
                  <a:srgbClr val="000000"/>
                </a:solidFill>
                <a:latin typeface="Trebuchet MS"/>
                <a:ea typeface="Trebuchet MS"/>
                <a:cs typeface="Trebuchet MS"/>
                <a:sym typeface="Trebuchet MS"/>
              </a:rPr>
              <a:t>This presentation will be available to participants on the SRC website.</a:t>
            </a:r>
            <a:endParaRPr sz="2400" b="1" i="1"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3846838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a:bodyPr>
          <a:lstStyle/>
          <a:p>
            <a:r>
              <a:rPr lang="en-US" dirty="0"/>
              <a:t>Contact Information</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normAutofit fontScale="92500" lnSpcReduction="10000"/>
          </a:bodyPr>
          <a:lstStyle/>
          <a:p>
            <a:pPr marL="0" indent="0">
              <a:buNone/>
            </a:pPr>
            <a:r>
              <a:rPr lang="nl-NL" sz="2400" b="1" dirty="0"/>
              <a:t>Student Record Collection web site</a:t>
            </a:r>
          </a:p>
          <a:p>
            <a:pPr marL="0" indent="0">
              <a:buNone/>
            </a:pPr>
            <a:r>
              <a:rPr lang="en-US" sz="1600" dirty="0">
                <a:hlinkClick r:id="rId2"/>
              </a:rPr>
              <a:t>http://www.doe.virginia.gov/info_management/data_collection/student_record_collection/index.shtml</a:t>
            </a:r>
            <a:endParaRPr lang="en-US" sz="1600" dirty="0"/>
          </a:p>
          <a:p>
            <a:pPr marL="0" indent="0">
              <a:buNone/>
            </a:pPr>
            <a:endParaRPr lang="en-US" sz="1600" dirty="0"/>
          </a:p>
          <a:p>
            <a:pPr marL="0" indent="0">
              <a:buNone/>
            </a:pPr>
            <a:r>
              <a:rPr lang="en-US" sz="2000" b="1" dirty="0"/>
              <a:t>Brittney </a:t>
            </a:r>
            <a:r>
              <a:rPr lang="en-US" sz="2000" b="1" dirty="0" err="1"/>
              <a:t>Kanard</a:t>
            </a:r>
            <a:r>
              <a:rPr lang="en-US" sz="2000" b="1" dirty="0"/>
              <a:t>, Education Data Specialist</a:t>
            </a:r>
          </a:p>
          <a:p>
            <a:pPr marL="0" indent="0">
              <a:buNone/>
            </a:pPr>
            <a:r>
              <a:rPr lang="en-US" sz="1900" dirty="0"/>
              <a:t>Phone: 804-225-3909</a:t>
            </a:r>
          </a:p>
          <a:p>
            <a:pPr marL="0" indent="0">
              <a:buNone/>
            </a:pPr>
            <a:r>
              <a:rPr lang="en-US" sz="1900" dirty="0"/>
              <a:t>Email: </a:t>
            </a:r>
            <a:r>
              <a:rPr lang="en-US" sz="1900" dirty="0">
                <a:hlinkClick r:id="rId3"/>
              </a:rPr>
              <a:t>Brittney.Kanard@doe.virginia.gov</a:t>
            </a:r>
            <a:r>
              <a:rPr lang="en-US" sz="1900" dirty="0"/>
              <a:t>  or</a:t>
            </a:r>
          </a:p>
          <a:p>
            <a:pPr marL="0" indent="0">
              <a:buNone/>
            </a:pPr>
            <a:r>
              <a:rPr lang="en-US" sz="1900" dirty="0"/>
              <a:t>           </a:t>
            </a:r>
            <a:r>
              <a:rPr lang="en-US" sz="1900" dirty="0">
                <a:hlinkClick r:id="rId4"/>
              </a:rPr>
              <a:t>resultshelp@doe.virginia.gov</a:t>
            </a:r>
            <a:r>
              <a:rPr lang="en-US" sz="1900" dirty="0"/>
              <a:t> </a:t>
            </a:r>
            <a:r>
              <a:rPr lang="en-US" sz="1500" i="1" dirty="0"/>
              <a:t>Monitored: 7:30 am to 4:00 pm, Monday through Friday except for state holidays</a:t>
            </a:r>
          </a:p>
          <a:p>
            <a:pPr marL="0" indent="0">
              <a:buNone/>
            </a:pPr>
            <a:endParaRPr lang="en-US" sz="1900" dirty="0"/>
          </a:p>
          <a:p>
            <a:pPr marL="0" indent="0">
              <a:buNone/>
            </a:pPr>
            <a:r>
              <a:rPr lang="nl-NL" sz="2000" b="1" dirty="0"/>
              <a:t>Carol Wells Bazzichi, Associate Director of Data Services</a:t>
            </a:r>
          </a:p>
          <a:p>
            <a:pPr marL="0" indent="0">
              <a:buNone/>
            </a:pPr>
            <a:r>
              <a:rPr lang="nl-NL" sz="1900" dirty="0"/>
              <a:t>Email: </a:t>
            </a:r>
            <a:r>
              <a:rPr lang="nl-NL" sz="1900" dirty="0">
                <a:hlinkClick r:id="rId5"/>
              </a:rPr>
              <a:t>Carol.WellsBazzichi@doe.virginia.gov</a:t>
            </a:r>
            <a:endParaRPr lang="nl-NL" sz="1900" dirty="0"/>
          </a:p>
          <a:p>
            <a:pPr marL="0" indent="0">
              <a:buNone/>
            </a:pPr>
            <a:endParaRPr lang="nl-NL" sz="1900" dirty="0"/>
          </a:p>
          <a:p>
            <a:pPr marL="0" indent="0">
              <a:buNone/>
            </a:pPr>
            <a:r>
              <a:rPr lang="en-US" sz="2000" b="1" dirty="0"/>
              <a:t>Susan Williams, Director of Data Services</a:t>
            </a:r>
          </a:p>
          <a:p>
            <a:pPr marL="0" indent="0">
              <a:buNone/>
            </a:pPr>
            <a:r>
              <a:rPr lang="en-US" sz="1900" dirty="0"/>
              <a:t>Email: </a:t>
            </a:r>
            <a:r>
              <a:rPr lang="en-US" sz="1900" dirty="0">
                <a:hlinkClick r:id="rId6"/>
              </a:rPr>
              <a:t>Susan.M.Williams@doe.virginia.gov</a:t>
            </a:r>
            <a:endParaRPr lang="en-US" sz="1900" dirty="0"/>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18</a:t>
            </a:fld>
            <a:endParaRPr lang="en-US"/>
          </a:p>
        </p:txBody>
      </p:sp>
    </p:spTree>
    <p:extLst>
      <p:ext uri="{BB962C8B-B14F-4D97-AF65-F5344CB8AC3E}">
        <p14:creationId xmlns:p14="http://schemas.microsoft.com/office/powerpoint/2010/main" val="74257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a:solidFill>
                  <a:schemeClr val="bg2"/>
                </a:solidFill>
              </a:rPr>
              <a:t>WEBINAR PARTICIPATION</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1125049" y="6139372"/>
            <a:ext cx="10015425" cy="718628"/>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1800" b="1" i="0" u="none" strike="noStrike" cap="none" dirty="0">
                <a:solidFill>
                  <a:srgbClr val="000000"/>
                </a:solidFill>
                <a:latin typeface="Trebuchet MS"/>
                <a:ea typeface="Trebuchet MS"/>
                <a:cs typeface="Trebuchet MS"/>
                <a:sym typeface="Trebuchet MS"/>
              </a:rPr>
              <a:t>This presentation will be available to participants once </a:t>
            </a:r>
            <a:r>
              <a:rPr lang="en-US" b="1" dirty="0">
                <a:solidFill>
                  <a:srgbClr val="000000"/>
                </a:solidFill>
                <a:latin typeface="Trebuchet MS"/>
                <a:ea typeface="Trebuchet MS"/>
                <a:cs typeface="Trebuchet MS"/>
                <a:sym typeface="Trebuchet MS"/>
              </a:rPr>
              <a:t>this </a:t>
            </a:r>
            <a:r>
              <a:rPr lang="en-US" sz="1800" b="1" i="0" u="none" strike="noStrike" cap="none" dirty="0">
                <a:solidFill>
                  <a:srgbClr val="000000"/>
                </a:solidFill>
                <a:latin typeface="Trebuchet MS"/>
                <a:ea typeface="Trebuchet MS"/>
                <a:cs typeface="Trebuchet MS"/>
                <a:sym typeface="Trebuchet MS"/>
              </a:rPr>
              <a:t>webinar has been completed</a:t>
            </a:r>
            <a:endParaRPr sz="1800" b="1" i="0"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511060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lstStyle/>
          <a:p>
            <a:r>
              <a:rPr lang="en-US" dirty="0"/>
              <a:t>Agenda</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sz="4400" dirty="0"/>
              <a:t>EOY Updates</a:t>
            </a:r>
          </a:p>
          <a:p>
            <a:r>
              <a:rPr lang="en-US" sz="4400" dirty="0"/>
              <a:t>2023-2024 Changes</a:t>
            </a:r>
          </a:p>
          <a:p>
            <a:r>
              <a:rPr lang="en-US" sz="4400" dirty="0"/>
              <a:t>CCCRI Elements</a:t>
            </a:r>
          </a:p>
          <a:p>
            <a:r>
              <a:rPr lang="en-US" sz="4400" dirty="0"/>
              <a:t>Resources </a:t>
            </a:r>
          </a:p>
          <a:p>
            <a:r>
              <a:rPr lang="en-US" sz="4400" dirty="0"/>
              <a:t>Questions</a:t>
            </a:r>
          </a:p>
          <a:p>
            <a:endParaRPr lang="en-US" dirty="0"/>
          </a:p>
        </p:txBody>
      </p:sp>
    </p:spTree>
    <p:extLst>
      <p:ext uri="{BB962C8B-B14F-4D97-AF65-F5344CB8AC3E}">
        <p14:creationId xmlns:p14="http://schemas.microsoft.com/office/powerpoint/2010/main" val="1664294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EOY Updates</a:t>
            </a:r>
          </a:p>
        </p:txBody>
      </p:sp>
      <p:sp>
        <p:nvSpPr>
          <p:cNvPr id="3" name="Subtitle 2"/>
          <p:cNvSpPr>
            <a:spLocks noGrp="1"/>
          </p:cNvSpPr>
          <p:nvPr>
            <p:ph type="subTitle" idx="1"/>
          </p:nvPr>
        </p:nvSpPr>
        <p:spPr/>
        <p:txBody>
          <a:bodyPr/>
          <a:lstStyle/>
          <a:p>
            <a:r>
              <a:rPr lang="en-US" dirty="0"/>
              <a:t>New Code Values</a:t>
            </a:r>
          </a:p>
          <a:p>
            <a:r>
              <a:rPr lang="en-US" dirty="0"/>
              <a:t>New Edits</a:t>
            </a:r>
          </a:p>
          <a:p>
            <a:r>
              <a:rPr lang="en-US" dirty="0"/>
              <a:t>Report Changes</a:t>
            </a:r>
          </a:p>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4</a:t>
            </a:fld>
            <a:endParaRPr lang="en-US"/>
          </a:p>
        </p:txBody>
      </p:sp>
    </p:spTree>
    <p:extLst>
      <p:ext uri="{BB962C8B-B14F-4D97-AF65-F5344CB8AC3E}">
        <p14:creationId xmlns:p14="http://schemas.microsoft.com/office/powerpoint/2010/main" val="3105996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New Code Values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5</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fontScale="85000" lnSpcReduction="20000"/>
          </a:bodyPr>
          <a:lstStyle/>
          <a:p>
            <a:r>
              <a:rPr lang="en-US" sz="3500" dirty="0"/>
              <a:t>CTE Finisher Code 7 - </a:t>
            </a:r>
            <a:r>
              <a:rPr lang="en-US" sz="3500" b="1" i="1" baseline="0" dirty="0"/>
              <a:t>Student has completed at least 3 years of Junior Reserve Officers’ Training Corps (JROTC)</a:t>
            </a:r>
          </a:p>
          <a:p>
            <a:pPr lvl="1"/>
            <a:r>
              <a:rPr lang="en-US" sz="3000" baseline="0" dirty="0"/>
              <a:t>Eligible for inclusion in CCCRI if they pass a CTE credentialing exam.</a:t>
            </a:r>
          </a:p>
          <a:p>
            <a:pPr lvl="1"/>
            <a:r>
              <a:rPr lang="en-US" sz="3000" b="1" i="1" baseline="0" dirty="0"/>
              <a:t>Not considered a completer code. Finisher code 1 or 5 supersede 7.</a:t>
            </a:r>
          </a:p>
          <a:p>
            <a:pPr marL="457200" lvl="1" indent="0">
              <a:buNone/>
            </a:pPr>
            <a:endParaRPr lang="en-US" sz="3000" b="1" i="1" baseline="0" dirty="0"/>
          </a:p>
          <a:p>
            <a:r>
              <a:rPr lang="en-US" sz="3500" dirty="0"/>
              <a:t>Credit Accommodation Code 5 - World Language and Computer Science – Computer Science substitutes for World Language</a:t>
            </a:r>
          </a:p>
          <a:p>
            <a:pPr lvl="1"/>
            <a:r>
              <a:rPr lang="en-US" sz="3000" dirty="0"/>
              <a:t>Only Credit Accommodation code allowed with an Advanced Diploma (Graduate/Other Completer Code 2).</a:t>
            </a:r>
          </a:p>
          <a:p>
            <a:pPr marL="0" indent="0">
              <a:buNone/>
            </a:pPr>
            <a:endParaRPr lang="en-US" sz="2800" dirty="0"/>
          </a:p>
          <a:p>
            <a:endParaRPr lang="en-US" dirty="0"/>
          </a:p>
          <a:p>
            <a:endParaRPr lang="en-US" sz="2800" dirty="0"/>
          </a:p>
          <a:p>
            <a:r>
              <a:rPr lang="en-US" sz="2800" dirty="0"/>
              <a:t>For the full list, please visit the </a:t>
            </a:r>
            <a:r>
              <a:rPr lang="en-US" sz="2800" dirty="0">
                <a:hlinkClick r:id="rId3"/>
              </a:rPr>
              <a:t>SRC Website </a:t>
            </a:r>
            <a:r>
              <a:rPr lang="en-US" sz="2800" dirty="0"/>
              <a:t>and select </a:t>
            </a:r>
            <a:r>
              <a:rPr lang="en-US" sz="2800" dirty="0">
                <a:hlinkClick r:id="rId4"/>
              </a:rPr>
              <a:t>Code Values</a:t>
            </a:r>
            <a:r>
              <a:rPr lang="en-US" sz="2800" dirty="0"/>
              <a:t>.</a:t>
            </a:r>
          </a:p>
          <a:p>
            <a:endParaRPr lang="en-US" dirty="0"/>
          </a:p>
          <a:p>
            <a:endParaRPr lang="en-US" dirty="0"/>
          </a:p>
          <a:p>
            <a:pPr lvl="1"/>
            <a:endParaRPr lang="en-US" dirty="0"/>
          </a:p>
        </p:txBody>
      </p:sp>
    </p:spTree>
    <p:extLst>
      <p:ext uri="{BB962C8B-B14F-4D97-AF65-F5344CB8AC3E}">
        <p14:creationId xmlns:p14="http://schemas.microsoft.com/office/powerpoint/2010/main" val="422868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New edits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6</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lnSpcReduction="10000"/>
          </a:bodyPr>
          <a:lstStyle/>
          <a:p>
            <a:pPr>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Calibri" panose="020F0502020204030204" pitchFamily="34" charset="0"/>
              </a:rPr>
              <a:t>Regional/Local Percent Time must be null if the Serving School is not regional/local center.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Calibri" panose="020F0502020204030204" pitchFamily="34" charset="0"/>
              </a:rPr>
              <a:t>If Graduate/Other Completer code was reported on Fall or Spring, it must be reported on EOY. (</a:t>
            </a:r>
            <a:r>
              <a:rPr lang="en-US" sz="3200" i="1" dirty="0">
                <a:effectLst/>
                <a:latin typeface="Calibri" panose="020F0502020204030204" pitchFamily="34" charset="0"/>
                <a:ea typeface="Calibri" panose="020F0502020204030204" pitchFamily="34" charset="0"/>
                <a:cs typeface="Calibri" panose="020F0502020204030204" pitchFamily="34" charset="0"/>
              </a:rPr>
              <a:t>Warning</a:t>
            </a:r>
            <a:r>
              <a:rPr lang="en-US" sz="3200" dirty="0">
                <a:effectLst/>
                <a:latin typeface="Calibri" panose="020F0502020204030204" pitchFamily="34" charset="0"/>
                <a:ea typeface="Calibri" panose="020F0502020204030204" pitchFamily="34" charset="0"/>
                <a:cs typeface="Calibri" panose="020F0502020204030204" pitchFamily="34" charset="0"/>
              </a:rPr>
              <a:t>)</a:t>
            </a:r>
          </a:p>
          <a:p>
            <a:pPr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This ensures they are included in your </a:t>
            </a:r>
            <a:r>
              <a:rPr lang="en-US" u="sng" dirty="0">
                <a:latin typeface="Calibri" panose="020F0502020204030204" pitchFamily="34" charset="0"/>
                <a:ea typeface="Calibri" panose="020F0502020204030204" pitchFamily="34" charset="0"/>
                <a:cs typeface="Calibri" panose="020F0502020204030204" pitchFamily="34" charset="0"/>
              </a:rPr>
              <a:t>Annual Graduates report</a:t>
            </a:r>
            <a:r>
              <a:rPr lang="en-US" dirty="0">
                <a:latin typeface="Calibri" panose="020F0502020204030204" pitchFamily="34" charset="0"/>
                <a:ea typeface="Calibri" panose="020F0502020204030204" pitchFamily="34" charset="0"/>
                <a:cs typeface="Calibri" panose="020F0502020204030204" pitchFamily="34" charset="0"/>
              </a:rPr>
              <a:t>.</a:t>
            </a:r>
          </a:p>
          <a:p>
            <a:pPr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Students reported as graduates at any point in the year are included in cohort.</a:t>
            </a:r>
          </a:p>
          <a:p>
            <a:pPr>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Calibri" panose="020F0502020204030204" pitchFamily="34" charset="0"/>
              </a:rPr>
              <a:t>If Credit Accommodation code is 5, Graduate/Other Completer code must be 2 (Advanced Diploma).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endParaRPr lang="en-US" dirty="0"/>
          </a:p>
          <a:p>
            <a:pPr lvl="1"/>
            <a:endParaRPr lang="en-US" dirty="0"/>
          </a:p>
        </p:txBody>
      </p:sp>
    </p:spTree>
    <p:extLst>
      <p:ext uri="{BB962C8B-B14F-4D97-AF65-F5344CB8AC3E}">
        <p14:creationId xmlns:p14="http://schemas.microsoft.com/office/powerpoint/2010/main" val="237663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Report Changes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7</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dirty="0"/>
              <a:t>Retire Remote Days in Session</a:t>
            </a:r>
          </a:p>
          <a:p>
            <a:r>
              <a:rPr lang="en-US" dirty="0"/>
              <a:t>Graduate Variance Report</a:t>
            </a:r>
          </a:p>
          <a:p>
            <a:pPr lvl="1"/>
            <a:r>
              <a:rPr lang="en-US" dirty="0"/>
              <a:t>Display variance by diploma type over 3 years</a:t>
            </a:r>
          </a:p>
          <a:p>
            <a:pPr lvl="1"/>
            <a:r>
              <a:rPr lang="en-US" dirty="0"/>
              <a:t>Alert if there is 5% variance</a:t>
            </a:r>
          </a:p>
          <a:p>
            <a:r>
              <a:rPr lang="en-US" dirty="0"/>
              <a:t>Advanced Placement Code section in the Verification Report</a:t>
            </a:r>
          </a:p>
          <a:p>
            <a:pPr lvl="1"/>
            <a:r>
              <a:rPr lang="en-US" dirty="0"/>
              <a:t>This data is published on the SQP’s</a:t>
            </a:r>
          </a:p>
          <a:p>
            <a:pPr lvl="1"/>
            <a:r>
              <a:rPr lang="en-US" dirty="0"/>
              <a:t>This is different from the AP data in the Graduate Report</a:t>
            </a:r>
          </a:p>
          <a:p>
            <a:r>
              <a:rPr lang="en-US" dirty="0"/>
              <a:t>Preliminary Report of Graduates</a:t>
            </a:r>
          </a:p>
          <a:p>
            <a:pPr lvl="1"/>
            <a:r>
              <a:rPr lang="en-US" dirty="0"/>
              <a:t>Correct the Race code header</a:t>
            </a:r>
          </a:p>
          <a:p>
            <a:pPr marL="457200" lvl="1" indent="0">
              <a:buNone/>
            </a:pPr>
            <a:endParaRPr lang="en-US" dirty="0"/>
          </a:p>
          <a:p>
            <a:endParaRPr lang="en-US" dirty="0"/>
          </a:p>
          <a:p>
            <a:pPr lvl="1"/>
            <a:endParaRPr lang="en-US" dirty="0"/>
          </a:p>
        </p:txBody>
      </p:sp>
    </p:spTree>
    <p:extLst>
      <p:ext uri="{BB962C8B-B14F-4D97-AF65-F5344CB8AC3E}">
        <p14:creationId xmlns:p14="http://schemas.microsoft.com/office/powerpoint/2010/main" val="319713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F318-EE79-D1D0-40EC-C9D2CE2A5C79}"/>
              </a:ext>
            </a:extLst>
          </p:cNvPr>
          <p:cNvSpPr>
            <a:spLocks noGrp="1"/>
          </p:cNvSpPr>
          <p:nvPr>
            <p:ph type="title"/>
          </p:nvPr>
        </p:nvSpPr>
        <p:spPr/>
        <p:txBody>
          <a:bodyPr/>
          <a:lstStyle/>
          <a:p>
            <a:r>
              <a:rPr lang="en-US" dirty="0"/>
              <a:t>EOY Reporting Reminder</a:t>
            </a:r>
          </a:p>
        </p:txBody>
      </p:sp>
      <p:sp>
        <p:nvSpPr>
          <p:cNvPr id="3" name="Text Placeholder 2">
            <a:extLst>
              <a:ext uri="{FF2B5EF4-FFF2-40B4-BE49-F238E27FC236}">
                <a16:creationId xmlns:a16="http://schemas.microsoft.com/office/drawing/2014/main" id="{A0BAEC1B-3C80-E2E5-6953-6C900C9FCA9B}"/>
              </a:ext>
            </a:extLst>
          </p:cNvPr>
          <p:cNvSpPr>
            <a:spLocks noGrp="1"/>
          </p:cNvSpPr>
          <p:nvPr>
            <p:ph type="body" idx="1"/>
          </p:nvPr>
        </p:nvSpPr>
        <p:spPr>
          <a:xfrm>
            <a:off x="839788" y="1525199"/>
            <a:ext cx="6103937" cy="823912"/>
          </a:xfrm>
        </p:spPr>
        <p:txBody>
          <a:bodyPr>
            <a:normAutofit/>
          </a:bodyPr>
          <a:lstStyle/>
          <a:p>
            <a:r>
              <a:rPr lang="en-US" dirty="0"/>
              <a:t>Identifying Economically Disadvantaged students within a CEP school</a:t>
            </a:r>
          </a:p>
        </p:txBody>
      </p:sp>
      <p:sp>
        <p:nvSpPr>
          <p:cNvPr id="4" name="Content Placeholder 3">
            <a:extLst>
              <a:ext uri="{FF2B5EF4-FFF2-40B4-BE49-F238E27FC236}">
                <a16:creationId xmlns:a16="http://schemas.microsoft.com/office/drawing/2014/main" id="{0568C4C8-2F8B-0ED0-AB6F-C5CCA110ED91}"/>
              </a:ext>
            </a:extLst>
          </p:cNvPr>
          <p:cNvSpPr>
            <a:spLocks noGrp="1"/>
          </p:cNvSpPr>
          <p:nvPr>
            <p:ph sz="half" idx="2"/>
          </p:nvPr>
        </p:nvSpPr>
        <p:spPr>
          <a:xfrm>
            <a:off x="839787" y="2505075"/>
            <a:ext cx="9475787" cy="3684588"/>
          </a:xfrm>
        </p:spPr>
        <p:txBody>
          <a:bodyPr>
            <a:normAutofit/>
          </a:bodyPr>
          <a:lstStyle/>
          <a:p>
            <a:pPr marL="0" marR="0">
              <a:spcBef>
                <a:spcPts val="0"/>
              </a:spcBef>
              <a:spcAft>
                <a:spcPts val="0"/>
              </a:spcAft>
            </a:pPr>
            <a:r>
              <a:rPr lang="en-US" sz="2400" dirty="0">
                <a:effectLst/>
                <a:latin typeface="Calibri" panose="020F0502020204030204" pitchFamily="34" charset="0"/>
              </a:rPr>
              <a:t>Economically Disadvantaged identification is still required for CEP schools. Not all students in a CEP school are Disadvantaged.</a:t>
            </a:r>
          </a:p>
          <a:p>
            <a:pPr marL="0" marR="0">
              <a:spcBef>
                <a:spcPts val="0"/>
              </a:spcBef>
              <a:spcAft>
                <a:spcPts val="0"/>
              </a:spcAft>
            </a:pPr>
            <a:r>
              <a:rPr lang="en-US" sz="2400" dirty="0">
                <a:effectLst/>
                <a:latin typeface="Calibri" panose="020F0502020204030204" pitchFamily="34" charset="0"/>
              </a:rPr>
              <a:t>"Identified student" means any student who is </a:t>
            </a:r>
            <a:r>
              <a:rPr lang="en-US" sz="2400" i="1" dirty="0">
                <a:effectLst/>
                <a:latin typeface="Calibri" panose="020F0502020204030204" pitchFamily="34" charset="0"/>
              </a:rPr>
              <a:t>directly certified </a:t>
            </a:r>
            <a:r>
              <a:rPr lang="en-US" sz="2400" dirty="0">
                <a:effectLst/>
                <a:latin typeface="Calibri" panose="020F0502020204030204" pitchFamily="34" charset="0"/>
              </a:rPr>
              <a:t>for free meals through means other than the use of an individual household application.</a:t>
            </a:r>
          </a:p>
          <a:p>
            <a:pPr marL="0" marR="0">
              <a:spcBef>
                <a:spcPts val="0"/>
              </a:spcBef>
              <a:spcAft>
                <a:spcPts val="0"/>
              </a:spcAft>
            </a:pPr>
            <a:r>
              <a:rPr lang="en-US" sz="2400" dirty="0">
                <a:effectLst/>
                <a:latin typeface="Calibri" panose="020F0502020204030204" pitchFamily="34" charset="0"/>
              </a:rPr>
              <a:t>"Identified student" includes </a:t>
            </a:r>
          </a:p>
          <a:p>
            <a:pPr marL="457200" lvl="1">
              <a:spcBef>
                <a:spcPts val="0"/>
              </a:spcBef>
            </a:pPr>
            <a:r>
              <a:rPr lang="en-US" sz="1800" dirty="0">
                <a:effectLst/>
                <a:latin typeface="Calibri" panose="020F0502020204030204" pitchFamily="34" charset="0"/>
              </a:rPr>
              <a:t>(</a:t>
            </a:r>
            <a:r>
              <a:rPr lang="en-US" sz="1800" dirty="0" err="1">
                <a:effectLst/>
                <a:latin typeface="Calibri" panose="020F0502020204030204" pitchFamily="34" charset="0"/>
              </a:rPr>
              <a:t>i</a:t>
            </a:r>
            <a:r>
              <a:rPr lang="en-US" sz="1800" dirty="0">
                <a:effectLst/>
                <a:latin typeface="Calibri" panose="020F0502020204030204" pitchFamily="34" charset="0"/>
              </a:rPr>
              <a:t>) any student who is directly certified for free meals based on the student's participation in the Supplemental Nutrition Assistance Program (SNAP) or Temporary Assistance for Needy Families (TANF) or based on Medicaid income data and</a:t>
            </a:r>
          </a:p>
          <a:p>
            <a:pPr marL="457200" lvl="1">
              <a:spcBef>
                <a:spcPts val="0"/>
              </a:spcBef>
            </a:pPr>
            <a:r>
              <a:rPr lang="en-US" sz="1800" dirty="0">
                <a:latin typeface="Calibri" panose="020F0502020204030204" pitchFamily="34" charset="0"/>
              </a:rPr>
              <a:t>(ii) any homeless, runaway, migrant, or Head Start student, or any foster child, who is approved as categorically eligible for free meals by means other than a meal application.</a:t>
            </a:r>
          </a:p>
          <a:p>
            <a:pPr marL="0" marR="0">
              <a:spcBef>
                <a:spcPts val="0"/>
              </a:spcBef>
              <a:spcAft>
                <a:spcPts val="0"/>
              </a:spcAft>
            </a:pPr>
            <a:endParaRPr lang="en-US" sz="1800" dirty="0">
              <a:effectLst/>
              <a:latin typeface="Calibri" panose="020F0502020204030204" pitchFamily="34" charset="0"/>
            </a:endParaRPr>
          </a:p>
          <a:p>
            <a:endParaRPr lang="en-US" dirty="0"/>
          </a:p>
        </p:txBody>
      </p:sp>
      <p:sp>
        <p:nvSpPr>
          <p:cNvPr id="7" name="Slide Number Placeholder 6">
            <a:extLst>
              <a:ext uri="{FF2B5EF4-FFF2-40B4-BE49-F238E27FC236}">
                <a16:creationId xmlns:a16="http://schemas.microsoft.com/office/drawing/2014/main" id="{9482E832-2310-A5D6-5D2B-6E6C48507D63}"/>
              </a:ext>
            </a:extLst>
          </p:cNvPr>
          <p:cNvSpPr>
            <a:spLocks noGrp="1"/>
          </p:cNvSpPr>
          <p:nvPr>
            <p:ph type="sldNum" sz="quarter" idx="12"/>
          </p:nvPr>
        </p:nvSpPr>
        <p:spPr/>
        <p:txBody>
          <a:bodyPr/>
          <a:lstStyle/>
          <a:p>
            <a:fld id="{B2102BAA-C61A-4A39-BDF1-4340D572B82C}" type="slidenum">
              <a:rPr lang="en-US" smtClean="0"/>
              <a:t>8</a:t>
            </a:fld>
            <a:endParaRPr lang="en-US"/>
          </a:p>
        </p:txBody>
      </p:sp>
    </p:spTree>
    <p:extLst>
      <p:ext uri="{BB962C8B-B14F-4D97-AF65-F5344CB8AC3E}">
        <p14:creationId xmlns:p14="http://schemas.microsoft.com/office/powerpoint/2010/main" val="2353472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11">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a:xfrm>
            <a:off x="550026" y="431632"/>
            <a:ext cx="3851493" cy="1583148"/>
          </a:xfrm>
        </p:spPr>
        <p:txBody>
          <a:bodyPr vert="horz" lIns="91440" tIns="45720" rIns="91440" bIns="45720" rtlCol="0" anchor="ctr">
            <a:normAutofit/>
          </a:bodyPr>
          <a:lstStyle/>
          <a:p>
            <a:r>
              <a:rPr lang="en-US" sz="4400" kern="1200" dirty="0">
                <a:latin typeface="+mj-lt"/>
                <a:ea typeface="+mj-ea"/>
                <a:cs typeface="+mj-cs"/>
              </a:rPr>
              <a:t>Required Approvers</a:t>
            </a:r>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550026" y="2194102"/>
            <a:ext cx="3851493" cy="3908586"/>
          </a:xfrm>
        </p:spPr>
        <p:txBody>
          <a:bodyPr vert="horz" lIns="91440" tIns="45720" rIns="91440" bIns="45720" rtlCol="0">
            <a:normAutofit/>
          </a:bodyPr>
          <a:lstStyle/>
          <a:p>
            <a:r>
              <a:rPr lang="en-US" sz="2400" dirty="0">
                <a:solidFill>
                  <a:schemeClr val="tx1"/>
                </a:solidFill>
              </a:rPr>
              <a:t>Most Local Approvers are now required.</a:t>
            </a:r>
          </a:p>
          <a:p>
            <a:r>
              <a:rPr lang="en-US" sz="2400" dirty="0">
                <a:solidFill>
                  <a:schemeClr val="tx1"/>
                </a:solidFill>
              </a:rPr>
              <a:t>Local Approver permissions must be assigned in SSWS Admin before submitting EOY for local approvals.</a:t>
            </a:r>
          </a:p>
          <a:p>
            <a:endParaRPr lang="en-US" sz="2000" dirty="0">
              <a:solidFill>
                <a:schemeClr val="tx1"/>
              </a:solidFill>
            </a:endParaRPr>
          </a:p>
          <a:p>
            <a:pPr marL="0"/>
            <a:endParaRPr lang="en-US" sz="2000" dirty="0">
              <a:solidFill>
                <a:schemeClr val="tx1"/>
              </a:solidFill>
            </a:endParaRPr>
          </a:p>
          <a:p>
            <a:pPr lvl="1">
              <a:buFont typeface="Arial" panose="020B0604020202020204" pitchFamily="34" charset="0"/>
              <a:buChar char="•"/>
            </a:pPr>
            <a:endParaRPr lang="en-US" sz="2000" dirty="0">
              <a:solidFill>
                <a:schemeClr val="tx1"/>
              </a:solidFill>
            </a:endParaRP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B2102BAA-C61A-4A39-BDF1-4340D572B82C}" type="slidenum">
              <a:rPr lang="en-US" sz="1000">
                <a:solidFill>
                  <a:schemeClr val="tx1">
                    <a:lumMod val="50000"/>
                    <a:lumOff val="50000"/>
                  </a:schemeClr>
                </a:solidFill>
              </a:rPr>
              <a:pPr>
                <a:spcAft>
                  <a:spcPts val="600"/>
                </a:spcAft>
              </a:pPr>
              <a:t>9</a:t>
            </a:fld>
            <a:endParaRPr lang="en-US" sz="1000">
              <a:solidFill>
                <a:schemeClr val="tx1">
                  <a:lumMod val="50000"/>
                  <a:lumOff val="50000"/>
                </a:schemeClr>
              </a:solidFill>
            </a:endParaRPr>
          </a:p>
        </p:txBody>
      </p:sp>
      <p:graphicFrame>
        <p:nvGraphicFramePr>
          <p:cNvPr id="5" name="Table 4">
            <a:extLst>
              <a:ext uri="{FF2B5EF4-FFF2-40B4-BE49-F238E27FC236}">
                <a16:creationId xmlns:a16="http://schemas.microsoft.com/office/drawing/2014/main" id="{91BAD18E-3CAD-ED11-3A32-48107CB8AD95}"/>
              </a:ext>
            </a:extLst>
          </p:cNvPr>
          <p:cNvGraphicFramePr>
            <a:graphicFrameLocks noGrp="1"/>
          </p:cNvGraphicFramePr>
          <p:nvPr>
            <p:extLst>
              <p:ext uri="{D42A27DB-BD31-4B8C-83A1-F6EECF244321}">
                <p14:modId xmlns:p14="http://schemas.microsoft.com/office/powerpoint/2010/main" val="2412057161"/>
              </p:ext>
            </p:extLst>
          </p:nvPr>
        </p:nvGraphicFramePr>
        <p:xfrm>
          <a:off x="5563445" y="661916"/>
          <a:ext cx="5919166" cy="5557916"/>
        </p:xfrm>
        <a:graphic>
          <a:graphicData uri="http://schemas.openxmlformats.org/drawingml/2006/table">
            <a:tbl>
              <a:tblPr/>
              <a:tblGrid>
                <a:gridCol w="5919166">
                  <a:extLst>
                    <a:ext uri="{9D8B030D-6E8A-4147-A177-3AD203B41FA5}">
                      <a16:colId xmlns:a16="http://schemas.microsoft.com/office/drawing/2014/main" val="1215460863"/>
                    </a:ext>
                  </a:extLst>
                </a:gridCol>
              </a:tblGrid>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EL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3744674381"/>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Economically Disadvantaged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1364830368"/>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Federal Accountability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2338337845"/>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Finance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851161717"/>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Gifted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2821850610"/>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Homeless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1343921824"/>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OGR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3873044117"/>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Pre-K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3601182225"/>
                  </a:ext>
                </a:extLst>
              </a:tr>
              <a:tr h="396994">
                <a:tc>
                  <a:txBody>
                    <a:bodyPr/>
                    <a:lstStyle/>
                    <a:p>
                      <a:pPr algn="l" fontAlgn="b">
                        <a:spcBef>
                          <a:spcPts val="0"/>
                        </a:spcBef>
                        <a:spcAft>
                          <a:spcPts val="0"/>
                        </a:spcAft>
                      </a:pPr>
                      <a:r>
                        <a:rPr lang="en-US" sz="2000" b="0" i="0" u="none" strike="noStrike" dirty="0">
                          <a:solidFill>
                            <a:srgbClr val="000000"/>
                          </a:solidFill>
                          <a:effectLst/>
                          <a:latin typeface="Calibri" panose="020F0502020204030204" pitchFamily="34" charset="0"/>
                        </a:rPr>
                        <a:t>Local SRC Approver</a:t>
                      </a:r>
                      <a:endParaRPr lang="en-US" sz="3300" b="0" i="0" u="none" strike="noStrike" dirty="0">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1424741108"/>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Special Ed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1515009132"/>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Special Ed Tuition Reimb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2477129326"/>
                  </a:ext>
                </a:extLst>
              </a:tr>
              <a:tr h="396994">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Local Title I Approver</a:t>
                      </a:r>
                      <a:endParaRPr lang="en-US" sz="3300" b="0" i="0"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1134757304"/>
                  </a:ext>
                </a:extLst>
              </a:tr>
              <a:tr h="396994">
                <a:tc>
                  <a:txBody>
                    <a:bodyPr/>
                    <a:lstStyle/>
                    <a:p>
                      <a:pPr algn="l" fontAlgn="b">
                        <a:spcBef>
                          <a:spcPts val="0"/>
                        </a:spcBef>
                        <a:spcAft>
                          <a:spcPts val="0"/>
                        </a:spcAft>
                      </a:pPr>
                      <a:r>
                        <a:rPr lang="en-US" sz="2000" b="0" i="1" u="none" strike="noStrike">
                          <a:solidFill>
                            <a:srgbClr val="000000"/>
                          </a:solidFill>
                          <a:effectLst/>
                          <a:latin typeface="Calibri" panose="020F0502020204030204" pitchFamily="34" charset="0"/>
                        </a:rPr>
                        <a:t>Optional - Local Military Approver</a:t>
                      </a:r>
                      <a:endParaRPr lang="en-US" sz="3300" b="0" i="1" u="none" strike="noStrike">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678186573"/>
                  </a:ext>
                </a:extLst>
              </a:tr>
              <a:tr h="396994">
                <a:tc>
                  <a:txBody>
                    <a:bodyPr/>
                    <a:lstStyle/>
                    <a:p>
                      <a:pPr algn="l" fontAlgn="b">
                        <a:spcBef>
                          <a:spcPts val="0"/>
                        </a:spcBef>
                        <a:spcAft>
                          <a:spcPts val="0"/>
                        </a:spcAft>
                      </a:pPr>
                      <a:r>
                        <a:rPr lang="en-US" sz="2000" b="0" i="1" u="none" strike="noStrike" dirty="0">
                          <a:solidFill>
                            <a:srgbClr val="000000"/>
                          </a:solidFill>
                          <a:effectLst/>
                          <a:latin typeface="Calibri" panose="020F0502020204030204" pitchFamily="34" charset="0"/>
                        </a:rPr>
                        <a:t>Optional Local Early College/GED Approver</a:t>
                      </a:r>
                      <a:endParaRPr lang="en-US" sz="3300" b="0" i="1" u="none" strike="noStrike" dirty="0">
                        <a:effectLst/>
                        <a:latin typeface="Arial" panose="020B0604020202020204" pitchFamily="34" charset="0"/>
                      </a:endParaRPr>
                    </a:p>
                  </a:txBody>
                  <a:tcPr marL="17691" marR="17691" marT="17691" marB="0" anchor="b">
                    <a:lnL>
                      <a:noFill/>
                    </a:lnL>
                    <a:lnR>
                      <a:noFill/>
                    </a:lnR>
                    <a:lnT>
                      <a:noFill/>
                    </a:lnT>
                    <a:lnB>
                      <a:noFill/>
                    </a:lnB>
                  </a:tcPr>
                </a:tc>
                <a:extLst>
                  <a:ext uri="{0D108BD9-81ED-4DB2-BD59-A6C34878D82A}">
                    <a16:rowId xmlns:a16="http://schemas.microsoft.com/office/drawing/2014/main" val="2910905077"/>
                  </a:ext>
                </a:extLst>
              </a:tr>
            </a:tbl>
          </a:graphicData>
        </a:graphic>
      </p:graphicFrame>
    </p:spTree>
    <p:extLst>
      <p:ext uri="{BB962C8B-B14F-4D97-AF65-F5344CB8AC3E}">
        <p14:creationId xmlns:p14="http://schemas.microsoft.com/office/powerpoint/2010/main" val="2243873367"/>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15884</TotalTime>
  <Words>1086</Words>
  <Application>Microsoft Office PowerPoint</Application>
  <PresentationFormat>Widescreen</PresentationFormat>
  <Paragraphs>192</Paragraphs>
  <Slides>18</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Georgia</vt:lpstr>
      <vt:lpstr>Times New Roman</vt:lpstr>
      <vt:lpstr>Trebuchet MS</vt:lpstr>
      <vt:lpstr>Office Theme</vt:lpstr>
      <vt:lpstr>Student Record Collection Update</vt:lpstr>
      <vt:lpstr>WEBINAR PARTICIPATION</vt:lpstr>
      <vt:lpstr>Agenda</vt:lpstr>
      <vt:lpstr>EOY Updates</vt:lpstr>
      <vt:lpstr>New Code Values</vt:lpstr>
      <vt:lpstr>New edits</vt:lpstr>
      <vt:lpstr>Report Changes</vt:lpstr>
      <vt:lpstr>EOY Reporting Reminder</vt:lpstr>
      <vt:lpstr>Required Approvers</vt:lpstr>
      <vt:lpstr>Products from EOY</vt:lpstr>
      <vt:lpstr>2023-2024 Changes</vt:lpstr>
      <vt:lpstr>Code Value Changes – Gender code</vt:lpstr>
      <vt:lpstr>Code Value Changes</vt:lpstr>
      <vt:lpstr>Report Updates</vt:lpstr>
      <vt:lpstr>Resources</vt:lpstr>
      <vt:lpstr>Support Documents</vt:lpstr>
      <vt:lpstr>Questions</vt:lpstr>
      <vt:lpstr>Contact Information</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Kanard, Brittney (DOE)</cp:lastModifiedBy>
  <cp:revision>103</cp:revision>
  <dcterms:created xsi:type="dcterms:W3CDTF">2022-07-20T12:39:39Z</dcterms:created>
  <dcterms:modified xsi:type="dcterms:W3CDTF">2023-05-02T13:44:01Z</dcterms:modified>
</cp:coreProperties>
</file>