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3" r:id="rId3"/>
    <p:sldId id="274" r:id="rId4"/>
    <p:sldId id="275" r:id="rId5"/>
    <p:sldId id="257" r:id="rId6"/>
    <p:sldId id="267" r:id="rId7"/>
    <p:sldId id="317" r:id="rId8"/>
    <p:sldId id="316" r:id="rId9"/>
    <p:sldId id="305" r:id="rId10"/>
    <p:sldId id="306" r:id="rId11"/>
    <p:sldId id="307" r:id="rId12"/>
    <p:sldId id="287" r:id="rId13"/>
    <p:sldId id="296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80"/>
    <a:srgbClr val="3E5B91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3" autoAdjust="0"/>
    <p:restoredTop sz="86467" autoAdjust="0"/>
  </p:normalViewPr>
  <p:slideViewPr>
    <p:cSldViewPr snapToGrid="0">
      <p:cViewPr varScale="1">
        <p:scale>
          <a:sx n="54" d="100"/>
          <a:sy n="54" d="100"/>
        </p:scale>
        <p:origin x="40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128E-993C-4902-8012-4837AFDCDFE9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DDA28-A9E5-470C-8A90-D1772930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0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82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BEA2-4504-465C-B12D-8B709E2A88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29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68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41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96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D7D0-E191-4C83-8A0F-12414189B1E3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VDOE Logo"/>
          <p:cNvSpPr/>
          <p:nvPr userDrawn="1"/>
        </p:nvSpPr>
        <p:spPr>
          <a:xfrm>
            <a:off x="2020701" y="919537"/>
            <a:ext cx="10893915" cy="5938463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900" b="1" dirty="0">
                <a:solidFill>
                  <a:schemeClr val="tx1">
                    <a:alpha val="20000"/>
                  </a:schemeClr>
                </a:solidFill>
                <a:latin typeface="Trebuchet MS" panose="020B0603020202020204" pitchFamily="34" charset="0"/>
              </a:rPr>
              <a:t>VIRGINIA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05403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D541-267A-DAF0-C4B8-B92F657E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6A5-1280-4BBD-93AB-AD67D678B93B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1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2590-EA3D-2431-8ECC-6E434A51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D8FE-4F26-421C-BC9E-A31C57605D1F}" type="datetime1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B387-EEF6-85E8-878F-7654D7B0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519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D8FE-4F26-421C-BC9E-A31C57605D1F}" type="datetime1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5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D157-36F0-A5D1-DE89-F14DFFE2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DFB-BBD1-424E-8E61-D0F07BC8954A}" type="datetime1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6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DC38-4FAD-4906-B701-8C1D07FFDAE2}" type="datetime1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62E0-DFCC-480B-934F-571908404525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9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B1A3-8D5C-47DE-BDB0-FBDB82B09CF6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7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B1A3-8D5C-47DE-BDB0-FBDB82B09CF6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5183188" y="3451509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8383588" y="3451508"/>
            <a:ext cx="2970212" cy="22592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3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5" title="Virginia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5982" y="5792653"/>
            <a:ext cx="2022683" cy="87316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5"/>
          <p:cNvSpPr txBox="1">
            <a:spLocks noGrp="1"/>
          </p:cNvSpPr>
          <p:nvPr>
            <p:ph type="title"/>
          </p:nvPr>
        </p:nvSpPr>
        <p:spPr>
          <a:xfrm>
            <a:off x="0" y="1495"/>
            <a:ext cx="12192000" cy="114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5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16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85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1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49E-D282-4660-885A-F74A817FB28E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</p:spPr>
        <p:txBody>
          <a:bodyPr anchor="b"/>
          <a:lstStyle>
            <a:lvl1pPr algn="l"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3C0D-AEE8-4C37-B586-2E02B9B135CF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VDOE Logo"/>
          <p:cNvSpPr/>
          <p:nvPr userDrawn="1"/>
        </p:nvSpPr>
        <p:spPr>
          <a:xfrm>
            <a:off x="2020701" y="919537"/>
            <a:ext cx="10893915" cy="5938463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900" b="1" dirty="0">
                <a:solidFill>
                  <a:schemeClr val="tx1">
                    <a:alpha val="7000"/>
                  </a:schemeClr>
                </a:solidFill>
                <a:latin typeface="Trebuchet MS" panose="020B0603020202020204" pitchFamily="34" charset="0"/>
              </a:rPr>
              <a:t>VIRGINIA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158173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gradFill rotWithShape="1">
          <a:gsLst>
            <a:gs pos="0">
              <a:srgbClr val="3E5B91"/>
            </a:gs>
            <a:gs pos="50000">
              <a:srgbClr val="1A4480"/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99C-EA78-4FD4-8B5A-E18EB096E5C6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D67D3E-DC23-56D0-E49A-79F87FFE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E70-56EB-42D6-915F-EA4C717EB9E4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2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566EF1-4ABD-9736-83E3-A0AB60E2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noFill/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E70-56EB-42D6-915F-EA4C717EB9E4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9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5E-EDEC-42A1-88DA-B1145C21F245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flip="none" rotWithShape="1">
          <a:gsLst>
            <a:gs pos="0">
              <a:schemeClr val="tx1"/>
            </a:gs>
            <a:gs pos="50000">
              <a:srgbClr val="1A4480"/>
            </a:gs>
            <a:gs pos="100000">
              <a:srgbClr val="3E5B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C85E-EDEC-42A1-88DA-B1145C21F245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0B6B-6944-E12E-832D-39E6B070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solidFill>
            <a:schemeClr val="tx1"/>
          </a:solidFill>
        </p:spPr>
        <p:txBody>
          <a:bodyPr lIns="822960" anchor="b">
            <a:normAutofit/>
          </a:bodyPr>
          <a:lstStyle>
            <a:lvl1pPr>
              <a:defRPr sz="4800" cap="sm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8622"/>
            <a:ext cx="5181600" cy="46283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8622"/>
            <a:ext cx="5181600" cy="46283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96A5-1280-4BBD-93AB-AD67D678B93B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6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71C4-ABB1-43BF-A1B6-165F4DBACD94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2BAA-C61A-4A39-BDF1-4340D572B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8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4" r:id="rId3"/>
    <p:sldLayoutId id="2147483686" r:id="rId4"/>
    <p:sldLayoutId id="2147483674" r:id="rId5"/>
    <p:sldLayoutId id="2147483687" r:id="rId6"/>
    <p:sldLayoutId id="2147483675" r:id="rId7"/>
    <p:sldLayoutId id="2147483691" r:id="rId8"/>
    <p:sldLayoutId id="2147483676" r:id="rId9"/>
    <p:sldLayoutId id="2147483689" r:id="rId10"/>
    <p:sldLayoutId id="2147483677" r:id="rId11"/>
    <p:sldLayoutId id="2147483690" r:id="rId12"/>
    <p:sldLayoutId id="2147483678" r:id="rId13"/>
    <p:sldLayoutId id="2147483679" r:id="rId14"/>
    <p:sldLayoutId id="2147483680" r:id="rId15"/>
    <p:sldLayoutId id="2147483681" r:id="rId16"/>
    <p:sldLayoutId id="2147483688" r:id="rId17"/>
    <p:sldLayoutId id="214748369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555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2400" kern="1200">
          <a:solidFill>
            <a:srgbClr val="5555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65000"/>
        <a:buFont typeface="Courier New" panose="02070309020205020404" pitchFamily="49" charset="0"/>
        <a:buChar char="o"/>
        <a:defRPr sz="2000" kern="1200">
          <a:solidFill>
            <a:srgbClr val="5555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5555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-"/>
        <a:defRPr sz="1800" kern="1200">
          <a:solidFill>
            <a:srgbClr val="5555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virginia.gov/instruction/virtual_learning/professional-learning/index.shtml" TargetMode="External"/><Relationship Id="rId7" Type="http://schemas.openxmlformats.org/officeDocument/2006/relationships/hyperlink" Target="mailto:reginald.fox@doe.virgini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eg.foley@doe.virginia.gov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www.doe.virginia.gov/instruction/virtual_learning/index.s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reginald.fox@doe.virginia.gov" TargetMode="External"/><Relationship Id="rId5" Type="http://schemas.openxmlformats.org/officeDocument/2006/relationships/hyperlink" Target="mailto:meg.foley@doe.virginia.gov" TargetMode="External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2986"/>
            <a:ext cx="7155426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Virtual Learning Professional Learning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20910"/>
            <a:ext cx="5254951" cy="201834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 8: Virtual Learning in VA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APRIL 26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2023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1:00-1:30 p.m. – Part 1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1:30-2:00 p.m. – Part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sitting at a table with computers">
            <a:extLst>
              <a:ext uri="{FF2B5EF4-FFF2-40B4-BE49-F238E27FC236}">
                <a16:creationId xmlns:a16="http://schemas.microsoft.com/office/drawing/2014/main" id="{477B7D22-E868-D779-3A01-0B05BFD85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D06B8-9CCD-3549-0122-4825DF49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365125"/>
            <a:ext cx="4344703" cy="189991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solidFill>
                  <a:schemeClr val="bg1">
                    <a:lumMod val="50000"/>
                  </a:schemeClr>
                </a:solidFill>
              </a:rPr>
              <a:t>Final Reporting &amp;  &amp; Communication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06886-F605-4A21-2DB2-381F227B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2434201"/>
            <a:ext cx="4344703" cy="428727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</a:rPr>
              <a:t>Complete and submit all grades respectively to schools.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Communicate with school division staff to provide accurate data and ensure that all reporting is complete.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Complete the Monitoring Report, Profile Report, and surveys.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B56D6-1E29-2D73-4A19-32C55494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2102BAA-C61A-4A39-BDF1-4340D572B82C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265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06B8-9CCD-3549-0122-4825DF49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2023-24</a:t>
            </a:r>
          </a:p>
        </p:txBody>
      </p:sp>
      <p:pic>
        <p:nvPicPr>
          <p:cNvPr id="6" name="Picture 5" descr="Screenshot of MOP website">
            <a:extLst>
              <a:ext uri="{FF2B5EF4-FFF2-40B4-BE49-F238E27FC236}">
                <a16:creationId xmlns:a16="http://schemas.microsoft.com/office/drawing/2014/main" id="{AF3E4594-96BB-A592-E4DE-3D32057B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4" t="9106" r="12012" b="18699"/>
          <a:stretch/>
        </p:blipFill>
        <p:spPr>
          <a:xfrm>
            <a:off x="155319" y="1458930"/>
            <a:ext cx="6432751" cy="43104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06886-F605-4A21-2DB2-381F227B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177" y="1458929"/>
            <a:ext cx="4987910" cy="5039841"/>
          </a:xfrm>
        </p:spPr>
        <p:txBody>
          <a:bodyPr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that all teachers and administrators are licensed appropriately in Virginia.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Communicate with all school division staff, parents, and students.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that stakeholders have access to the course requirements, expectations, and orientation.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Communicate regularly with stakeholders to ensure that all students are successful.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3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B56D6-1E29-2D73-4A19-32C55494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02BAA-C61A-4A39-BDF1-4340D572B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C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C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89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21011647">
            <a:off x="2607475" y="973296"/>
            <a:ext cx="6997480" cy="15689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D50032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11647">
            <a:off x="3767140" y="1155651"/>
            <a:ext cx="6798507" cy="984306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10" name="Picture 9" title="Students at comput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7" y="3593615"/>
            <a:ext cx="4431753" cy="3072682"/>
          </a:xfrm>
          <a:prstGeom prst="rect">
            <a:avLst/>
          </a:prstGeom>
        </p:spPr>
      </p:pic>
      <p:pic>
        <p:nvPicPr>
          <p:cNvPr id="11" name="Picture 10" descr="Picture of students working in librar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02" y="3593615"/>
            <a:ext cx="4589543" cy="30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5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21011647">
            <a:off x="4701508" y="1831990"/>
            <a:ext cx="6997480" cy="2101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D50032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11647">
            <a:off x="4909076" y="2028566"/>
            <a:ext cx="6798507" cy="2070342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the rest of the year</a:t>
            </a:r>
          </a:p>
        </p:txBody>
      </p:sp>
      <p:pic>
        <p:nvPicPr>
          <p:cNvPr id="6" name="Picture 5" descr="Graphic pencil checkli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7607">
            <a:off x="1312301" y="2357078"/>
            <a:ext cx="3442942" cy="28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42" y="381257"/>
            <a:ext cx="745763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for participating!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9531" y="1854925"/>
            <a:ext cx="5965372" cy="4841965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Additional information may be found at Virtual Learning Professional Learning website.</a:t>
            </a:r>
          </a:p>
          <a:p>
            <a:pPr algn="ctr"/>
            <a:endParaRPr lang="en-US" sz="3200" dirty="0"/>
          </a:p>
          <a:p>
            <a:pPr algn="ctr"/>
            <a:endParaRPr lang="en-US" sz="8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800" dirty="0"/>
          </a:p>
          <a:p>
            <a:endParaRPr lang="en-US" sz="1400" dirty="0">
              <a:hlinkClick r:id="rId3"/>
            </a:endParaRPr>
          </a:p>
          <a:p>
            <a:endParaRPr lang="en-US" sz="1400" dirty="0">
              <a:hlinkClick r:id="rId3"/>
            </a:endParaRPr>
          </a:p>
          <a:p>
            <a:endParaRPr lang="en-US" sz="1400" dirty="0">
              <a:hlinkClick r:id="rId3"/>
            </a:endParaRPr>
          </a:p>
          <a:p>
            <a:pPr algn="ctr"/>
            <a:r>
              <a:rPr lang="en-US" sz="1400" dirty="0">
                <a:hlinkClick r:id="rId3"/>
              </a:rPr>
              <a:t>VDOE Virtual Learning HUB</a:t>
            </a:r>
            <a:endParaRPr lang="en-US" sz="1400" dirty="0"/>
          </a:p>
        </p:txBody>
      </p:sp>
      <p:pic>
        <p:nvPicPr>
          <p:cNvPr id="7" name="Picture 6" title="Virtual Learning Hub graphic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0357" t="43469" r="14423" b="7970"/>
          <a:stretch/>
        </p:blipFill>
        <p:spPr>
          <a:xfrm>
            <a:off x="1269901" y="3733670"/>
            <a:ext cx="5724632" cy="2078871"/>
          </a:xfrm>
          <a:prstGeom prst="rect">
            <a:avLst/>
          </a:prstGeom>
        </p:spPr>
      </p:pic>
      <p:sp>
        <p:nvSpPr>
          <p:cNvPr id="163" name="Google Shape;163;p2"/>
          <p:cNvSpPr txBox="1"/>
          <p:nvPr/>
        </p:nvSpPr>
        <p:spPr>
          <a:xfrm>
            <a:off x="5359563" y="2256541"/>
            <a:ext cx="6502400" cy="3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Meg Foley</a:t>
            </a:r>
            <a:endParaRPr lang="en-US" sz="2667" dirty="0"/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meg.foley@doe.virginia.gov</a:t>
            </a: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(804) 786-0877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Coordinator of Virtual Learning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lang="en-US"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Reginald Fox</a:t>
            </a:r>
            <a:endParaRPr sz="2667" dirty="0">
              <a:solidFill>
                <a:srgbClr val="000000"/>
              </a:solidFill>
              <a:sym typeface="Arial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reginald.fox@doe.virginia.gov</a:t>
            </a: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(804) 371-5663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Learning Specialist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sz="37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sz="209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68"/>
              </a:spcBef>
              <a:buClr>
                <a:schemeClr val="dk1"/>
              </a:buClr>
              <a:buSzPts val="1757"/>
            </a:pPr>
            <a:endParaRPr sz="234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740"/>
              </a:spcBef>
              <a:buClr>
                <a:schemeClr val="dk1"/>
              </a:buClr>
              <a:buSzPts val="2775"/>
            </a:pPr>
            <a:endParaRPr sz="3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65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VDOE Virtual Learning Team</a:t>
            </a:r>
          </a:p>
        </p:txBody>
      </p:sp>
      <p:pic>
        <p:nvPicPr>
          <p:cNvPr id="3" name="Picture 2" descr="Picture of M Fole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10" y="1651123"/>
            <a:ext cx="1607723" cy="2264156"/>
          </a:xfrm>
          <a:prstGeom prst="rect">
            <a:avLst/>
          </a:prstGeom>
        </p:spPr>
      </p:pic>
      <p:pic>
        <p:nvPicPr>
          <p:cNvPr id="5" name="Picture 4" descr="Picture of R 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68" y="3915405"/>
            <a:ext cx="1905000" cy="1905000"/>
          </a:xfrm>
          <a:prstGeom prst="rect">
            <a:avLst/>
          </a:prstGeom>
        </p:spPr>
      </p:pic>
      <p:sp>
        <p:nvSpPr>
          <p:cNvPr id="163" name="Google Shape;163;p2"/>
          <p:cNvSpPr txBox="1"/>
          <p:nvPr/>
        </p:nvSpPr>
        <p:spPr>
          <a:xfrm>
            <a:off x="4131126" y="1853238"/>
            <a:ext cx="6502400" cy="3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Meg Foley</a:t>
            </a:r>
            <a:endParaRPr lang="en-US" sz="2667" dirty="0"/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meg.foley@doe.virginia.gov</a:t>
            </a: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(804) 786-0877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Coordinator of Virtual Learning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lang="en-US"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Reginald Fox</a:t>
            </a:r>
            <a:endParaRPr sz="2667" dirty="0">
              <a:solidFill>
                <a:srgbClr val="000000"/>
              </a:solidFill>
              <a:sym typeface="Arial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reginald.fox@doe.virginia.gov</a:t>
            </a: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(804) 371-5663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r>
              <a:rPr lang="en-US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Learning Specialist</a:t>
            </a: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lang="en-US" sz="2667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sz="37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19"/>
              </a:spcBef>
              <a:buClr>
                <a:schemeClr val="dk1"/>
              </a:buClr>
              <a:buSzPts val="1572"/>
            </a:pPr>
            <a:endParaRPr sz="209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468"/>
              </a:spcBef>
              <a:buClr>
                <a:schemeClr val="dk1"/>
              </a:buClr>
              <a:buSzPts val="1757"/>
            </a:pPr>
            <a:endParaRPr sz="234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80000"/>
              </a:lnSpc>
              <a:spcBef>
                <a:spcPts val="740"/>
              </a:spcBef>
              <a:buClr>
                <a:schemeClr val="dk1"/>
              </a:buClr>
              <a:buSzPts val="2775"/>
            </a:pPr>
            <a:endParaRPr sz="3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"/>
          <p:cNvSpPr txBox="1">
            <a:spLocks noGrp="1"/>
          </p:cNvSpPr>
          <p:nvPr>
            <p:ph type="body" idx="1"/>
          </p:nvPr>
        </p:nvSpPr>
        <p:spPr>
          <a:xfrm>
            <a:off x="831551" y="5108486"/>
            <a:ext cx="2610729" cy="601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300"/>
              <a:buNone/>
            </a:pPr>
            <a:r>
              <a:rPr lang="en-US" sz="1467" dirty="0"/>
              <a:t>Twitter: @</a:t>
            </a:r>
            <a:r>
              <a:rPr lang="en-US" sz="1467" dirty="0" err="1"/>
              <a:t>VDOE_News</a:t>
            </a:r>
            <a:br>
              <a:rPr lang="en-US" sz="1467" dirty="0"/>
            </a:br>
            <a:r>
              <a:rPr lang="en-US" sz="1467" dirty="0"/>
              <a:t>Facebook: @</a:t>
            </a:r>
            <a:r>
              <a:rPr lang="en-US" sz="1467" dirty="0" err="1"/>
              <a:t>VDOENews</a:t>
            </a:r>
            <a:endParaRPr sz="1467" dirty="0"/>
          </a:p>
        </p:txBody>
      </p:sp>
      <p:grpSp>
        <p:nvGrpSpPr>
          <p:cNvPr id="165" name="Google Shape;165;p2" descr="social media logos: Twitter, Facebook, and LinkedIn&#10;&#10;social media logos: Twitter, Facebook, and LinkedIn" title="social media logos: Twitter, Facebook, and LinkedIn"/>
          <p:cNvGrpSpPr/>
          <p:nvPr/>
        </p:nvGrpSpPr>
        <p:grpSpPr>
          <a:xfrm>
            <a:off x="895474" y="5820405"/>
            <a:ext cx="2444475" cy="555589"/>
            <a:chOff x="2235200" y="5089418"/>
            <a:chExt cx="5791200" cy="1692383"/>
          </a:xfrm>
        </p:grpSpPr>
        <p:pic>
          <p:nvPicPr>
            <p:cNvPr id="168" name="Google Shape;168;p2" title="LinkedIn logo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" title="facebook logo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" title="twitter logo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3189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title="black box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 txBox="1">
            <a:spLocks/>
          </p:cNvSpPr>
          <p:nvPr/>
        </p:nvSpPr>
        <p:spPr>
          <a:xfrm rot="20897293">
            <a:off x="-35665" y="294630"/>
            <a:ext cx="7190606" cy="1415758"/>
          </a:xfrm>
          <a:prstGeom prst="rect">
            <a:avLst/>
          </a:prstGeom>
          <a:gradFill>
            <a:gsLst>
              <a:gs pos="0">
                <a:schemeClr val="tx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97293">
            <a:off x="-333086" y="665579"/>
            <a:ext cx="9144000" cy="141575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400" dirty="0"/>
              <a:t>Virtual Learning in Virginia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9AC50-2ABC-F04E-A1B5-771F39CC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3673" y="2598149"/>
            <a:ext cx="8884590" cy="319364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i="1" dirty="0">
                <a:latin typeface="+mn-lt"/>
              </a:rPr>
              <a:t>To provide school divisions, schools, staff, and stakeholders with information related to virtual learning in Virginia with emphasis on policies, procedures, professional development, and implementation of virtual programs.</a:t>
            </a:r>
          </a:p>
          <a:p>
            <a:pPr algn="l"/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3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507" y="1386234"/>
            <a:ext cx="47122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PART 1</a:t>
            </a:r>
            <a:r>
              <a:rPr lang="en-US" sz="2800" b="1" dirty="0"/>
              <a:t>:</a:t>
            </a:r>
          </a:p>
          <a:p>
            <a:pPr algn="ctr"/>
            <a:r>
              <a:rPr lang="en-US" sz="2800" b="1" i="1" dirty="0"/>
              <a:t>3</a:t>
            </a:r>
            <a:r>
              <a:rPr lang="en-US" sz="2800" b="1" i="1" baseline="30000" dirty="0"/>
              <a:t>rd</a:t>
            </a:r>
            <a:r>
              <a:rPr lang="en-US" sz="2800" b="1" i="1" dirty="0"/>
              <a:t> Party Course Correlation and Alignment to Standards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Correlation Alignment Requirements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Course Correlation Template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Course Correlation Samples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Questions</a:t>
            </a:r>
          </a:p>
        </p:txBody>
      </p:sp>
      <p:pic>
        <p:nvPicPr>
          <p:cNvPr id="5" name="Picture 4" title="Virtual Learning graph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41" y="2723987"/>
            <a:ext cx="2877975" cy="28779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66AF6D-1D58-4F3D-87CC-208D005D674F}"/>
              </a:ext>
            </a:extLst>
          </p:cNvPr>
          <p:cNvSpPr/>
          <p:nvPr/>
        </p:nvSpPr>
        <p:spPr>
          <a:xfrm>
            <a:off x="7534987" y="1386234"/>
            <a:ext cx="42490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PART 2</a:t>
            </a:r>
            <a:r>
              <a:rPr lang="en-US" sz="2800" b="1" dirty="0"/>
              <a:t>:</a:t>
            </a:r>
          </a:p>
          <a:p>
            <a:r>
              <a:rPr lang="en-US" sz="2800" b="1" i="1" dirty="0"/>
              <a:t>Closing the 2022-23 school year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Monitoring Report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End of Year Surveys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Final Reporting, Communication with Stakeholders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MOP Renewal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800" dirty="0"/>
              <a:t>Preparing for 2023-24</a:t>
            </a:r>
          </a:p>
        </p:txBody>
      </p:sp>
    </p:spTree>
    <p:extLst>
      <p:ext uri="{BB962C8B-B14F-4D97-AF65-F5344CB8AC3E}">
        <p14:creationId xmlns:p14="http://schemas.microsoft.com/office/powerpoint/2010/main" val="102328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30909"/>
            <a:ext cx="9766738" cy="2387600"/>
          </a:xfrm>
        </p:spPr>
        <p:txBody>
          <a:bodyPr>
            <a:normAutofit/>
          </a:bodyPr>
          <a:lstStyle/>
          <a:p>
            <a:r>
              <a:rPr lang="en-US" dirty="0"/>
              <a:t>Preparing to close the 2022-23 school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36220"/>
            <a:ext cx="5356123" cy="206648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4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06B8-9CCD-3549-0122-4825DF49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Report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43FBE2-1186-4271-B310-90AE3FDB7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618741"/>
            <a:ext cx="5889171" cy="471803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programmatic information. </a:t>
            </a:r>
          </a:p>
          <a:p>
            <a:pPr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receive an email with the Monitoring. Report as an attachment.</a:t>
            </a:r>
          </a:p>
          <a:p>
            <a:pPr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existing information on website and determine if updates are appropriate.</a:t>
            </a:r>
            <a:endParaRPr lang="en-US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grpSp>
        <p:nvGrpSpPr>
          <p:cNvPr id="9" name="Group 8" descr="Screenshot of Monitoring Report">
            <a:extLst>
              <a:ext uri="{FF2B5EF4-FFF2-40B4-BE49-F238E27FC236}">
                <a16:creationId xmlns:a16="http://schemas.microsoft.com/office/drawing/2014/main" id="{AEA78AC3-9360-CFBE-5477-E2E02C71EF4F}"/>
              </a:ext>
            </a:extLst>
          </p:cNvPr>
          <p:cNvGrpSpPr/>
          <p:nvPr/>
        </p:nvGrpSpPr>
        <p:grpSpPr>
          <a:xfrm>
            <a:off x="6847113" y="1384681"/>
            <a:ext cx="5181601" cy="5396499"/>
            <a:chOff x="2788585" y="289868"/>
            <a:chExt cx="5406046" cy="51786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8110B9-B032-E8DF-8D48-D32FCBB83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092" t="28199" r="23173" b="9756"/>
            <a:stretch/>
          </p:blipFill>
          <p:spPr>
            <a:xfrm>
              <a:off x="2788585" y="289868"/>
              <a:ext cx="5406046" cy="3577792"/>
            </a:xfrm>
            <a:prstGeom prst="flowChartPredefinedProcess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DC5EA9-A39A-665C-B836-D1ADC722BB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124" t="28130" r="23934" b="44402"/>
            <a:stretch/>
          </p:blipFill>
          <p:spPr>
            <a:xfrm>
              <a:off x="2788585" y="3884019"/>
              <a:ext cx="5326545" cy="1584500"/>
            </a:xfrm>
            <a:prstGeom prst="flowChartPredefinedProcess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B56D6-1E29-2D73-4A19-32C55494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9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06B8-9CCD-3549-0122-4825DF49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B56D6-1E29-2D73-4A19-32C55494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02BAA-C61A-4A39-BDF1-4340D572B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C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C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Screenshot page 2 Monitoring Report">
            <a:extLst>
              <a:ext uri="{FF2B5EF4-FFF2-40B4-BE49-F238E27FC236}">
                <a16:creationId xmlns:a16="http://schemas.microsoft.com/office/drawing/2014/main" id="{AF3B3B12-941B-957B-F0C5-9F04620FF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5" t="28455" r="20610" b="10406"/>
          <a:stretch/>
        </p:blipFill>
        <p:spPr>
          <a:xfrm>
            <a:off x="1820171" y="1377042"/>
            <a:ext cx="8551657" cy="53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06B8-9CCD-3549-0122-4825DF49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MOP Profile Questionnaire (Qualtrics) </a:t>
            </a:r>
            <a:br>
              <a:rPr lang="en-US" dirty="0"/>
            </a:br>
            <a:r>
              <a:rPr lang="en-US" sz="3600" dirty="0"/>
              <a:t>(new VDOE Survey Program)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06886-F605-4A21-2DB2-381F227B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47" y="1486066"/>
            <a:ext cx="5434224" cy="523540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important information to update the AMOP Profile.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existing information on AMOP website to determine if updates are necessary.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Note: As responses will be COPIED into the AMOP database, please ensure to enter correct grammar, spelling, and be consistent in submitting courses.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receive an email with the survey link to enter the information into Qualtrics.</a:t>
            </a:r>
          </a:p>
        </p:txBody>
      </p:sp>
      <p:pic>
        <p:nvPicPr>
          <p:cNvPr id="6" name="Picture 5" descr="Screenshot of survey">
            <a:extLst>
              <a:ext uri="{FF2B5EF4-FFF2-40B4-BE49-F238E27FC236}">
                <a16:creationId xmlns:a16="http://schemas.microsoft.com/office/drawing/2014/main" id="{141258E4-DAF2-FE00-C4C0-EBEF13D64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7" t="24877" r="23719" b="8619"/>
          <a:stretch/>
        </p:blipFill>
        <p:spPr>
          <a:xfrm>
            <a:off x="6096000" y="1778913"/>
            <a:ext cx="6022052" cy="41224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B56D6-1E29-2D73-4A19-32C55494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BAA-C61A-4A39-BDF1-4340D572B8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06B8-9CCD-3549-0122-4825DF49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year Surveys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06886-F605-4A21-2DB2-381F227B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2" y="1382110"/>
            <a:ext cx="5074996" cy="53990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VDOE survey provides important feedback from parents and students.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receive an email with the survey link to share with parents and students.</a:t>
            </a:r>
          </a:p>
        </p:txBody>
      </p:sp>
      <p:pic>
        <p:nvPicPr>
          <p:cNvPr id="6" name="Picture 5" descr="Screenshot of survey page 2">
            <a:extLst>
              <a:ext uri="{FF2B5EF4-FFF2-40B4-BE49-F238E27FC236}">
                <a16:creationId xmlns:a16="http://schemas.microsoft.com/office/drawing/2014/main" id="{44FA18FF-90C9-55FB-DEE5-CE79CFBA0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9" t="22927" r="26281" b="7314"/>
          <a:stretch/>
        </p:blipFill>
        <p:spPr>
          <a:xfrm>
            <a:off x="5713141" y="1689631"/>
            <a:ext cx="6478859" cy="47840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B56D6-1E29-2D73-4A19-32C55494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02BAA-C61A-4A39-BDF1-4340D572B8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C71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C71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77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VDOE-New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6946</TotalTime>
  <Words>506</Words>
  <Application>Microsoft Office PowerPoint</Application>
  <PresentationFormat>Widescreen</PresentationFormat>
  <Paragraphs>98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Trebuchet MS</vt:lpstr>
      <vt:lpstr>Wingdings</vt:lpstr>
      <vt:lpstr>Office Theme</vt:lpstr>
      <vt:lpstr>Virtual Learning Professional Learning Series</vt:lpstr>
      <vt:lpstr>VDOE Virtual Learning Team</vt:lpstr>
      <vt:lpstr>Virtual Learning in Virginia</vt:lpstr>
      <vt:lpstr>Agenda</vt:lpstr>
      <vt:lpstr>Preparing to close the 2022-23 school year</vt:lpstr>
      <vt:lpstr>Monitoring Report</vt:lpstr>
      <vt:lpstr>Monitoring Report</vt:lpstr>
      <vt:lpstr>MOP Profile Questionnaire (Qualtrics)  (new VDOE Survey Program)</vt:lpstr>
      <vt:lpstr>End of year Surveys</vt:lpstr>
      <vt:lpstr>Final Reporting &amp;  &amp; Communication</vt:lpstr>
      <vt:lpstr>Preparing for 2023-24</vt:lpstr>
      <vt:lpstr> Questions?</vt:lpstr>
      <vt:lpstr> Enjoy the rest of the year</vt:lpstr>
      <vt:lpstr>Thank you for participating!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 Program</dc:creator>
  <cp:lastModifiedBy>Fox, Reginald (DOE)</cp:lastModifiedBy>
  <cp:revision>116</cp:revision>
  <dcterms:created xsi:type="dcterms:W3CDTF">2022-07-20T12:39:39Z</dcterms:created>
  <dcterms:modified xsi:type="dcterms:W3CDTF">2023-05-01T14:31:23Z</dcterms:modified>
</cp:coreProperties>
</file>