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73" r:id="rId3"/>
    <p:sldId id="274" r:id="rId4"/>
    <p:sldId id="275" r:id="rId5"/>
    <p:sldId id="309" r:id="rId6"/>
    <p:sldId id="310" r:id="rId7"/>
    <p:sldId id="312" r:id="rId8"/>
    <p:sldId id="315" r:id="rId9"/>
    <p:sldId id="313" r:id="rId10"/>
    <p:sldId id="29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480"/>
    <a:srgbClr val="3E5B91"/>
    <a:srgbClr val="55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0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62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128E-993C-4902-8012-4837AFDCDFE9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DDA28-A9E5-470C-8A90-D1772930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0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5829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FBEA2-4504-465C-B12D-8B709E2A88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299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667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96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</p:spPr>
        <p:txBody>
          <a:bodyPr anchor="b"/>
          <a:lstStyle>
            <a:lvl1pPr algn="l">
              <a:defRPr sz="60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0D7D0-E191-4C83-8A0F-12414189B1E3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VDOE Logo"/>
          <p:cNvSpPr/>
          <p:nvPr userDrawn="1"/>
        </p:nvSpPr>
        <p:spPr>
          <a:xfrm>
            <a:off x="2020701" y="919537"/>
            <a:ext cx="10893915" cy="5938463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178121" y="5751826"/>
            <a:ext cx="951386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900" b="1" dirty="0">
                <a:solidFill>
                  <a:schemeClr val="tx1">
                    <a:alpha val="20000"/>
                  </a:schemeClr>
                </a:solidFill>
                <a:latin typeface="Trebuchet MS" panose="020B0603020202020204" pitchFamily="34" charset="0"/>
              </a:rPr>
              <a:t>VIRGINIA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105403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BD541-267A-DAF0-C4B8-B92F657E0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noFill/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96A5-1280-4BBD-93AB-AD67D678B93B}" type="datetime1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48622"/>
            <a:ext cx="5181600" cy="46283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48622"/>
            <a:ext cx="5181600" cy="46283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91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2590-EA3D-2431-8ECC-6E434A51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solidFill>
            <a:schemeClr val="tx1"/>
          </a:solidFill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5199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D8FE-4F26-421C-BC9E-A31C57605D1F}" type="datetime1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6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1B387-EEF6-85E8-878F-7654D7B0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noFill/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5199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D8FE-4F26-421C-BC9E-A31C57605D1F}" type="datetime1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58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5D157-36F0-A5D1-DE89-F14DFFE2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noFill/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9DFB-BBD1-424E-8E61-D0F07BC8954A}" type="datetime1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67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DC38-4FAD-4906-B701-8C1D07FFDAE2}" type="datetime1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8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62E0-DFCC-480B-934F-571908404525}" type="datetime1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98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B1A3-8D5C-47DE-BDB0-FBDB82B09CF6}" type="datetime1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7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22592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B1A3-8D5C-47DE-BDB0-FBDB82B09CF6}" type="datetime1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5183188" y="3451509"/>
            <a:ext cx="2970212" cy="22592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8383588" y="3451508"/>
            <a:ext cx="2970212" cy="22592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31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5" title="Virginia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65982" y="5792653"/>
            <a:ext cx="2022683" cy="87316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5"/>
          <p:cNvSpPr txBox="1">
            <a:spLocks noGrp="1"/>
          </p:cNvSpPr>
          <p:nvPr>
            <p:ph type="title"/>
          </p:nvPr>
        </p:nvSpPr>
        <p:spPr>
          <a:xfrm>
            <a:off x="0" y="1495"/>
            <a:ext cx="12192000" cy="1143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5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5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16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858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1" y="1130909"/>
            <a:ext cx="10515600" cy="2387600"/>
          </a:xfrm>
        </p:spPr>
        <p:txBody>
          <a:bodyPr anchor="b"/>
          <a:lstStyle>
            <a:lvl1pPr algn="ctr">
              <a:defRPr sz="60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49E-D282-4660-885A-F74A817FB28E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9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</p:spPr>
        <p:txBody>
          <a:bodyPr anchor="b"/>
          <a:lstStyle>
            <a:lvl1pPr algn="l">
              <a:defRPr sz="60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3C0D-AEE8-4C37-B586-2E02B9B135CF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VDOE Logo"/>
          <p:cNvSpPr/>
          <p:nvPr userDrawn="1"/>
        </p:nvSpPr>
        <p:spPr>
          <a:xfrm>
            <a:off x="2020701" y="919537"/>
            <a:ext cx="10893915" cy="5938463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178121" y="5751826"/>
            <a:ext cx="951386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900" b="1" dirty="0">
                <a:solidFill>
                  <a:schemeClr val="tx1">
                    <a:alpha val="7000"/>
                  </a:schemeClr>
                </a:solidFill>
                <a:latin typeface="Trebuchet MS" panose="020B0603020202020204" pitchFamily="34" charset="0"/>
              </a:rPr>
              <a:t>VIRGINIA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1158173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gradFill rotWithShape="1">
          <a:gsLst>
            <a:gs pos="0">
              <a:srgbClr val="3E5B91"/>
            </a:gs>
            <a:gs pos="50000">
              <a:srgbClr val="1A4480"/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30909"/>
            <a:ext cx="10515600" cy="2387600"/>
          </a:xfrm>
        </p:spPr>
        <p:txBody>
          <a:bodyPr anchor="b"/>
          <a:lstStyle>
            <a:lvl1pPr algn="ctr">
              <a:defRPr sz="60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99C-EA78-4FD4-8B5A-E18EB096E5C6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9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BD67D3E-DC23-56D0-E49A-79F87FFEB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solidFill>
            <a:schemeClr val="tx1"/>
          </a:solidFill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0E70-56EB-42D6-915F-EA4C717EB9E4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458930"/>
            <a:ext cx="10515600" cy="471803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612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8566EF1-4ABD-9736-83E3-A0AB60E23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noFill/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930"/>
            <a:ext cx="10515600" cy="4718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0E70-56EB-42D6-915F-EA4C717EB9E4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9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C85E-EDEC-42A1-88DA-B1145C21F245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1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gradFill flip="none" rotWithShape="1">
          <a:gsLst>
            <a:gs pos="0">
              <a:schemeClr val="tx1"/>
            </a:gs>
            <a:gs pos="50000">
              <a:srgbClr val="1A4480"/>
            </a:gs>
            <a:gs pos="100000">
              <a:srgbClr val="3E5B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C85E-EDEC-42A1-88DA-B1145C21F245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E0B6B-6944-E12E-832D-39E6B070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solidFill>
            <a:schemeClr val="tx1"/>
          </a:solidFill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48622"/>
            <a:ext cx="5181600" cy="46283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48622"/>
            <a:ext cx="5181600" cy="46283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96A5-1280-4BBD-93AB-AD67D678B93B}" type="datetime1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6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F71C4-ABB1-43BF-A1B6-165F4DBACD94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8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84" r:id="rId3"/>
    <p:sldLayoutId id="2147483686" r:id="rId4"/>
    <p:sldLayoutId id="2147483674" r:id="rId5"/>
    <p:sldLayoutId id="2147483687" r:id="rId6"/>
    <p:sldLayoutId id="2147483675" r:id="rId7"/>
    <p:sldLayoutId id="2147483691" r:id="rId8"/>
    <p:sldLayoutId id="2147483676" r:id="rId9"/>
    <p:sldLayoutId id="2147483689" r:id="rId10"/>
    <p:sldLayoutId id="2147483677" r:id="rId11"/>
    <p:sldLayoutId id="2147483690" r:id="rId12"/>
    <p:sldLayoutId id="2147483678" r:id="rId13"/>
    <p:sldLayoutId id="2147483679" r:id="rId14"/>
    <p:sldLayoutId id="2147483680" r:id="rId15"/>
    <p:sldLayoutId id="2147483681" r:id="rId16"/>
    <p:sldLayoutId id="2147483688" r:id="rId17"/>
    <p:sldLayoutId id="214748369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rgbClr val="55555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-"/>
        <a:defRPr sz="2400" kern="1200">
          <a:solidFill>
            <a:srgbClr val="5555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65000"/>
        <a:buFont typeface="Courier New" panose="02070309020205020404" pitchFamily="49" charset="0"/>
        <a:buChar char="o"/>
        <a:defRPr sz="2000" kern="1200">
          <a:solidFill>
            <a:srgbClr val="55555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5555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-"/>
        <a:defRPr sz="1800" kern="1200">
          <a:solidFill>
            <a:srgbClr val="5555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virginia.gov/instruction/virtual_learning/professional-learning/index.shtml" TargetMode="External"/><Relationship Id="rId7" Type="http://schemas.openxmlformats.org/officeDocument/2006/relationships/hyperlink" Target="mailto:reginald.fox@doe.virginia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meg.foley@doe.virginia.gov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www.doe.virginia.gov/instruction/virtual_learning/index.s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reginald.fox@doe.virginia.gov" TargetMode="External"/><Relationship Id="rId5" Type="http://schemas.openxmlformats.org/officeDocument/2006/relationships/hyperlink" Target="mailto:meg.foley@doe.virginia.gov" TargetMode="External"/><Relationship Id="rId4" Type="http://schemas.openxmlformats.org/officeDocument/2006/relationships/image" Target="../media/image5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lickr.com/photos/71195909@N03/2895587433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22986"/>
            <a:ext cx="7155426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Virtual Learning Professional Learning Series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320910"/>
            <a:ext cx="5254951" cy="2018345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Webinar 8: Virtual Learning in VA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Wednesday, APRIL 26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2023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1:00-1:30 p.m. – Part 1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1:30-2:00 p.m. – Part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99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42" y="381257"/>
            <a:ext cx="745763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 for participating!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9531" y="1854925"/>
            <a:ext cx="5965372" cy="4841965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Additional information may be found at Virtual Learning Professional Learning website.</a:t>
            </a:r>
          </a:p>
          <a:p>
            <a:pPr algn="ctr"/>
            <a:endParaRPr lang="en-US" sz="3200" dirty="0"/>
          </a:p>
          <a:p>
            <a:pPr algn="ctr"/>
            <a:endParaRPr lang="en-US" sz="8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800" dirty="0"/>
          </a:p>
          <a:p>
            <a:endParaRPr lang="en-US" sz="1400" dirty="0">
              <a:hlinkClick r:id="rId3"/>
            </a:endParaRPr>
          </a:p>
          <a:p>
            <a:endParaRPr lang="en-US" sz="1400" dirty="0">
              <a:hlinkClick r:id="rId3"/>
            </a:endParaRPr>
          </a:p>
          <a:p>
            <a:endParaRPr lang="en-US" sz="1400" dirty="0">
              <a:hlinkClick r:id="rId3"/>
            </a:endParaRPr>
          </a:p>
          <a:p>
            <a:pPr algn="ctr"/>
            <a:r>
              <a:rPr lang="en-US" sz="1400" dirty="0">
                <a:hlinkClick r:id="rId3"/>
              </a:rPr>
              <a:t>VDOE Virtual Learning HUB</a:t>
            </a:r>
            <a:endParaRPr lang="en-US" sz="1400" dirty="0"/>
          </a:p>
        </p:txBody>
      </p:sp>
      <p:pic>
        <p:nvPicPr>
          <p:cNvPr id="7" name="Picture 6" title="Virtual Learning Hub graphic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10357" t="43469" r="14423" b="7970"/>
          <a:stretch/>
        </p:blipFill>
        <p:spPr>
          <a:xfrm>
            <a:off x="1269901" y="3733670"/>
            <a:ext cx="5724632" cy="2078871"/>
          </a:xfrm>
          <a:prstGeom prst="rect">
            <a:avLst/>
          </a:prstGeom>
        </p:spPr>
      </p:pic>
      <p:sp>
        <p:nvSpPr>
          <p:cNvPr id="163" name="Google Shape;163;p2"/>
          <p:cNvSpPr txBox="1"/>
          <p:nvPr/>
        </p:nvSpPr>
        <p:spPr>
          <a:xfrm>
            <a:off x="5359563" y="2256541"/>
            <a:ext cx="6502400" cy="35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Meg Foley</a:t>
            </a:r>
            <a:endParaRPr lang="en-US" sz="2667" dirty="0"/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meg.foley@doe.virginia.gov</a:t>
            </a:r>
            <a:endParaRPr lang="en-US" sz="2667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(804) 786-0877</a:t>
            </a: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Coordinator of Virtual Learning</a:t>
            </a: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endParaRPr lang="en-US" sz="26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Reginald Fox</a:t>
            </a:r>
            <a:endParaRPr sz="2667" dirty="0">
              <a:solidFill>
                <a:srgbClr val="000000"/>
              </a:solidFill>
              <a:sym typeface="Arial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reginald.fox@doe.virginia.gov</a:t>
            </a:r>
            <a:endParaRPr lang="en-US" sz="2667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(804) 371-5663</a:t>
            </a: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Learning Specialist</a:t>
            </a: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endParaRPr lang="en-US" sz="2667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endParaRPr sz="373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endParaRPr sz="2096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68"/>
              </a:spcBef>
              <a:buClr>
                <a:schemeClr val="dk1"/>
              </a:buClr>
              <a:buSzPts val="1757"/>
            </a:pPr>
            <a:endParaRPr sz="234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740"/>
              </a:spcBef>
              <a:buClr>
                <a:schemeClr val="dk1"/>
              </a:buClr>
              <a:buSzPts val="2775"/>
            </a:pPr>
            <a:endParaRPr sz="3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1651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VDOE Virtual Learning Team</a:t>
            </a:r>
          </a:p>
        </p:txBody>
      </p:sp>
      <p:pic>
        <p:nvPicPr>
          <p:cNvPr id="3" name="Picture 2" descr="Picture of M Fole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10" y="1651123"/>
            <a:ext cx="1607723" cy="2264156"/>
          </a:xfrm>
          <a:prstGeom prst="rect">
            <a:avLst/>
          </a:prstGeom>
        </p:spPr>
      </p:pic>
      <p:pic>
        <p:nvPicPr>
          <p:cNvPr id="5" name="Picture 4" descr="Picture of R 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68" y="3915405"/>
            <a:ext cx="1905000" cy="1905000"/>
          </a:xfrm>
          <a:prstGeom prst="rect">
            <a:avLst/>
          </a:prstGeom>
        </p:spPr>
      </p:pic>
      <p:sp>
        <p:nvSpPr>
          <p:cNvPr id="163" name="Google Shape;163;p2"/>
          <p:cNvSpPr txBox="1"/>
          <p:nvPr/>
        </p:nvSpPr>
        <p:spPr>
          <a:xfrm>
            <a:off x="4131126" y="1853238"/>
            <a:ext cx="6502400" cy="35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Meg Foley</a:t>
            </a:r>
            <a:endParaRPr lang="en-US" sz="2667" dirty="0"/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meg.foley@doe.virginia.gov</a:t>
            </a:r>
            <a:endParaRPr lang="en-US" sz="2667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(804) 786-0877</a:t>
            </a: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Coordinator of Virtual Learning</a:t>
            </a: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endParaRPr lang="en-US" sz="26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Reginald Fox</a:t>
            </a:r>
            <a:endParaRPr sz="2667" dirty="0">
              <a:solidFill>
                <a:srgbClr val="000000"/>
              </a:solidFill>
              <a:sym typeface="Arial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reginald.fox@doe.virginia.gov</a:t>
            </a:r>
            <a:endParaRPr lang="en-US" sz="2667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(804) 371-5663</a:t>
            </a: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Learning Specialist</a:t>
            </a: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endParaRPr lang="en-US" sz="2667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endParaRPr sz="373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endParaRPr sz="2096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68"/>
              </a:spcBef>
              <a:buClr>
                <a:schemeClr val="dk1"/>
              </a:buClr>
              <a:buSzPts val="1757"/>
            </a:pPr>
            <a:endParaRPr sz="234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740"/>
              </a:spcBef>
              <a:buClr>
                <a:schemeClr val="dk1"/>
              </a:buClr>
              <a:buSzPts val="2775"/>
            </a:pPr>
            <a:endParaRPr sz="3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"/>
          <p:cNvSpPr txBox="1">
            <a:spLocks noGrp="1"/>
          </p:cNvSpPr>
          <p:nvPr>
            <p:ph type="body" idx="1"/>
          </p:nvPr>
        </p:nvSpPr>
        <p:spPr>
          <a:xfrm>
            <a:off x="831551" y="5108486"/>
            <a:ext cx="2610729" cy="601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300"/>
              <a:buNone/>
            </a:pPr>
            <a:r>
              <a:rPr lang="en-US" sz="1467" dirty="0"/>
              <a:t>Twitter: @</a:t>
            </a:r>
            <a:r>
              <a:rPr lang="en-US" sz="1467" dirty="0" err="1"/>
              <a:t>VDOE_News</a:t>
            </a:r>
            <a:br>
              <a:rPr lang="en-US" sz="1467" dirty="0"/>
            </a:br>
            <a:r>
              <a:rPr lang="en-US" sz="1467" dirty="0"/>
              <a:t>Facebook: @</a:t>
            </a:r>
            <a:r>
              <a:rPr lang="en-US" sz="1467" dirty="0" err="1"/>
              <a:t>VDOENews</a:t>
            </a:r>
            <a:endParaRPr sz="1467" dirty="0"/>
          </a:p>
        </p:txBody>
      </p:sp>
      <p:grpSp>
        <p:nvGrpSpPr>
          <p:cNvPr id="165" name="Google Shape;165;p2" descr="social media logos: Twitter, Facebook, and LinkedIn&#10;&#10;social media logos: Twitter, Facebook, and LinkedIn" title="social media logos: Twitter, Facebook, and LinkedIn"/>
          <p:cNvGrpSpPr/>
          <p:nvPr/>
        </p:nvGrpSpPr>
        <p:grpSpPr>
          <a:xfrm>
            <a:off x="895474" y="5820405"/>
            <a:ext cx="2444475" cy="555589"/>
            <a:chOff x="2235200" y="5089418"/>
            <a:chExt cx="5791200" cy="1692383"/>
          </a:xfrm>
        </p:grpSpPr>
        <p:pic>
          <p:nvPicPr>
            <p:cNvPr id="168" name="Google Shape;168;p2" title="LinkedIn logo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370093" y="5125494"/>
              <a:ext cx="1656307" cy="16563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" title="facebook logo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388045" y="5125494"/>
              <a:ext cx="1576507" cy="15765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" title="twitter logo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235200" y="5089418"/>
              <a:ext cx="1645699" cy="164569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3189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 title="black box">
            <a:extLst>
              <a:ext uri="{FF2B5EF4-FFF2-40B4-BE49-F238E27FC236}">
                <a16:creationId xmlns:a16="http://schemas.microsoft.com/office/drawing/2014/main" id="{9740ECC2-D1DE-824E-B8B5-9D81406A2BD7}"/>
              </a:ext>
            </a:extLst>
          </p:cNvPr>
          <p:cNvSpPr txBox="1">
            <a:spLocks/>
          </p:cNvSpPr>
          <p:nvPr/>
        </p:nvSpPr>
        <p:spPr>
          <a:xfrm rot="20897293">
            <a:off x="-35665" y="294630"/>
            <a:ext cx="7190606" cy="1415758"/>
          </a:xfrm>
          <a:prstGeom prst="rect">
            <a:avLst/>
          </a:prstGeom>
          <a:gradFill>
            <a:gsLst>
              <a:gs pos="0">
                <a:schemeClr val="tx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40ECC2-D1DE-824E-B8B5-9D81406A2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897293">
            <a:off x="-333086" y="665579"/>
            <a:ext cx="9144000" cy="141575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4400" dirty="0"/>
              <a:t>Virtual Learning in Virginia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9AC50-2ABC-F04E-A1B5-771F39CCB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3673" y="2598149"/>
            <a:ext cx="8884590" cy="319364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4000" i="1" dirty="0">
                <a:latin typeface="+mn-lt"/>
              </a:rPr>
              <a:t>To provide school divisions, schools, staff, and stakeholders with information related to virtual learning in Virginia with emphasis on policies, procedures, professional development, and implementation of virtual programs.</a:t>
            </a:r>
          </a:p>
          <a:p>
            <a:pPr algn="l"/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3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Rectangle 1"/>
          <p:cNvSpPr/>
          <p:nvPr/>
        </p:nvSpPr>
        <p:spPr>
          <a:xfrm>
            <a:off x="164507" y="1386234"/>
            <a:ext cx="471229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/>
              <a:t>PART 1</a:t>
            </a:r>
            <a:r>
              <a:rPr lang="en-US" sz="2800" b="1" dirty="0"/>
              <a:t>:</a:t>
            </a:r>
          </a:p>
          <a:p>
            <a:pPr algn="ctr"/>
            <a:r>
              <a:rPr lang="en-US" sz="2800" b="1" i="1" dirty="0"/>
              <a:t>3</a:t>
            </a:r>
            <a:r>
              <a:rPr lang="en-US" sz="2800" b="1" i="1" baseline="30000" dirty="0"/>
              <a:t>rd</a:t>
            </a:r>
            <a:r>
              <a:rPr lang="en-US" sz="2800" b="1" i="1" dirty="0"/>
              <a:t> Party Course Correlation and Alignment to Standards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800" dirty="0"/>
              <a:t>Correlation Alignment Requirements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800" dirty="0"/>
              <a:t>Course Correlation Template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800" dirty="0"/>
              <a:t>Course Correlation Samples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800" dirty="0"/>
              <a:t>Questions</a:t>
            </a:r>
          </a:p>
        </p:txBody>
      </p:sp>
      <p:pic>
        <p:nvPicPr>
          <p:cNvPr id="5" name="Picture 4" title="Virtual Learning graphi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41" y="2723987"/>
            <a:ext cx="2877975" cy="28779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66AF6D-1D58-4F3D-87CC-208D005D674F}"/>
              </a:ext>
            </a:extLst>
          </p:cNvPr>
          <p:cNvSpPr/>
          <p:nvPr/>
        </p:nvSpPr>
        <p:spPr>
          <a:xfrm>
            <a:off x="7534987" y="1386234"/>
            <a:ext cx="42490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/>
              <a:t>PART 2</a:t>
            </a:r>
            <a:r>
              <a:rPr lang="en-US" sz="2800" b="1" dirty="0"/>
              <a:t>:</a:t>
            </a:r>
          </a:p>
          <a:p>
            <a:r>
              <a:rPr lang="en-US" sz="2800" b="1" i="1" dirty="0"/>
              <a:t>Closing the 2022-23 school year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800" dirty="0"/>
              <a:t>Monitoring Report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800" dirty="0"/>
              <a:t>End of Year Surveys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800" dirty="0"/>
              <a:t>Final Reporting, Communication with Stakeholders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800" dirty="0"/>
              <a:t>MOP Renewal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800" dirty="0"/>
              <a:t>Preparing for 2023-24</a:t>
            </a:r>
          </a:p>
        </p:txBody>
      </p:sp>
    </p:spTree>
    <p:extLst>
      <p:ext uri="{BB962C8B-B14F-4D97-AF65-F5344CB8AC3E}">
        <p14:creationId xmlns:p14="http://schemas.microsoft.com/office/powerpoint/2010/main" val="1023289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30909"/>
            <a:ext cx="9766738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Course Correlation and Alignment to standards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36220"/>
            <a:ext cx="5356123" cy="206648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02BAA-C61A-4A39-BDF1-4340D572B8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16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06B8-9CCD-3549-0122-4825DF497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Alignment Requirements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06886-F605-4A21-2DB2-381F227B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318" y="1733253"/>
            <a:ext cx="9406759" cy="468123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SOL course submissions must include a 3</a:t>
            </a:r>
            <a:r>
              <a:rPr lang="en-US" sz="4000" b="1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rd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party correlation report verifying a 90% or higher correlation on its Upper level Standards.</a:t>
            </a:r>
          </a:p>
          <a:p>
            <a:pPr>
              <a:spcBef>
                <a:spcPts val="0"/>
              </a:spcBef>
            </a:pP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 Upper level Standard is considered met if 90% or higher of its Lower level Objectives, Concepts, and Skills are met. 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sz="23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2B6261F9-F47E-CC23-B037-ED7E1B3E803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95160" y="1392501"/>
            <a:ext cx="4953459" cy="495345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3B56D6-1E29-2D73-4A19-32C55494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02BAA-C61A-4A39-BDF1-4340D572B8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C7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C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57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06B8-9CCD-3549-0122-4825DF49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3771"/>
          </a:xfrm>
        </p:spPr>
        <p:txBody>
          <a:bodyPr/>
          <a:lstStyle/>
          <a:p>
            <a:r>
              <a:rPr lang="en-US" dirty="0"/>
              <a:t>Course Correlation sample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3B56D6-1E29-2D73-4A19-32C55494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02BAA-C61A-4A39-BDF1-4340D572B8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C7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C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Screenshot Course Correlation Sample">
            <a:extLst>
              <a:ext uri="{FF2B5EF4-FFF2-40B4-BE49-F238E27FC236}">
                <a16:creationId xmlns:a16="http://schemas.microsoft.com/office/drawing/2014/main" id="{77ADE888-7537-D9DD-8D63-32CF43B7AE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310" r="41281" b="12520"/>
          <a:stretch/>
        </p:blipFill>
        <p:spPr>
          <a:xfrm>
            <a:off x="0" y="783770"/>
            <a:ext cx="12203383" cy="621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2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AFF69B5-0413-E895-4EB0-7C8545675B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21275005">
            <a:off x="4222977" y="868052"/>
            <a:ext cx="7790722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One-third of instructional objectives not met</a:t>
            </a:r>
          </a:p>
        </p:txBody>
      </p:sp>
      <p:pic>
        <p:nvPicPr>
          <p:cNvPr id="4" name="Picture 3" descr="Screenshot of Correlation Sample">
            <a:extLst>
              <a:ext uri="{FF2B5EF4-FFF2-40B4-BE49-F238E27FC236}">
                <a16:creationId xmlns:a16="http://schemas.microsoft.com/office/drawing/2014/main" id="{906D92D2-7FB5-36B2-2147-E2731F4D8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968" r="41250" b="12540"/>
          <a:stretch/>
        </p:blipFill>
        <p:spPr>
          <a:xfrm>
            <a:off x="0" y="501649"/>
            <a:ext cx="12144344" cy="621982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92CB86-C619-14C3-4761-103E0AE9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70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21011647">
            <a:off x="2607475" y="973296"/>
            <a:ext cx="6997480" cy="15689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D50032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11647">
            <a:off x="3767140" y="1155651"/>
            <a:ext cx="6798507" cy="984306"/>
          </a:xfrm>
        </p:spPr>
        <p:txBody>
          <a:bodyPr>
            <a:noAutofit/>
          </a:bodyPr>
          <a:lstStyle/>
          <a:p>
            <a:br>
              <a:rPr lang="en-US" sz="4000" dirty="0"/>
            </a:b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pic>
        <p:nvPicPr>
          <p:cNvPr id="10" name="Picture 9" title="Students at comput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7" y="3593615"/>
            <a:ext cx="4431753" cy="3072682"/>
          </a:xfrm>
          <a:prstGeom prst="rect">
            <a:avLst/>
          </a:prstGeom>
        </p:spPr>
      </p:pic>
      <p:pic>
        <p:nvPicPr>
          <p:cNvPr id="11" name="Picture 10" descr="Picture of Students in librar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02" y="3593615"/>
            <a:ext cx="4589543" cy="306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07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DOE New">
      <a:dk1>
        <a:srgbClr val="003C71"/>
      </a:dk1>
      <a:lt1>
        <a:srgbClr val="FFFFFF"/>
      </a:lt1>
      <a:dk2>
        <a:srgbClr val="003C71"/>
      </a:dk2>
      <a:lt2>
        <a:srgbClr val="FFFFFF"/>
      </a:lt2>
      <a:accent1>
        <a:srgbClr val="003C71"/>
      </a:accent1>
      <a:accent2>
        <a:srgbClr val="FF6A39"/>
      </a:accent2>
      <a:accent3>
        <a:srgbClr val="555555"/>
      </a:accent3>
      <a:accent4>
        <a:srgbClr val="FFC600"/>
      </a:accent4>
      <a:accent5>
        <a:srgbClr val="0160B6"/>
      </a:accent5>
      <a:accent6>
        <a:srgbClr val="279989"/>
      </a:accent6>
      <a:hlink>
        <a:srgbClr val="0563C1"/>
      </a:hlink>
      <a:folHlink>
        <a:srgbClr val="8496B0"/>
      </a:folHlink>
    </a:clrScheme>
    <a:fontScheme name="VDOE-New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6949</TotalTime>
  <Words>315</Words>
  <Application>Microsoft Office PowerPoint</Application>
  <PresentationFormat>Widescreen</PresentationFormat>
  <Paragraphs>76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Georgia</vt:lpstr>
      <vt:lpstr>Trebuchet MS</vt:lpstr>
      <vt:lpstr>Wingdings</vt:lpstr>
      <vt:lpstr>Office Theme</vt:lpstr>
      <vt:lpstr>Virtual Learning Professional Learning Series</vt:lpstr>
      <vt:lpstr>VDOE Virtual Learning Team</vt:lpstr>
      <vt:lpstr>Virtual Learning in Virginia</vt:lpstr>
      <vt:lpstr>Agenda</vt:lpstr>
      <vt:lpstr>3rd Party Course Correlation and Alignment to standards</vt:lpstr>
      <vt:lpstr>Correlation Alignment Requirements</vt:lpstr>
      <vt:lpstr>Course Correlation sample</vt:lpstr>
      <vt:lpstr>One-third of instructional objectives not met</vt:lpstr>
      <vt:lpstr> Questions?</vt:lpstr>
      <vt:lpstr>Thank you for participating!</vt:lpstr>
    </vt:vector>
  </TitlesOfParts>
  <Company>Virginia Information Technologies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VITA Program</dc:creator>
  <cp:lastModifiedBy>Fox, Reginald (DOE)</cp:lastModifiedBy>
  <cp:revision>116</cp:revision>
  <dcterms:created xsi:type="dcterms:W3CDTF">2022-07-20T12:39:39Z</dcterms:created>
  <dcterms:modified xsi:type="dcterms:W3CDTF">2023-05-01T14:30:04Z</dcterms:modified>
</cp:coreProperties>
</file>