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9"/>
  </p:notesMasterIdLst>
  <p:sldIdLst>
    <p:sldId id="256" r:id="rId5"/>
    <p:sldId id="257" r:id="rId6"/>
    <p:sldId id="316" r:id="rId7"/>
    <p:sldId id="460" r:id="rId8"/>
    <p:sldId id="461" r:id="rId9"/>
    <p:sldId id="462" r:id="rId10"/>
    <p:sldId id="313" r:id="rId11"/>
    <p:sldId id="357" r:id="rId12"/>
    <p:sldId id="358" r:id="rId13"/>
    <p:sldId id="359" r:id="rId14"/>
    <p:sldId id="360" r:id="rId15"/>
    <p:sldId id="346" r:id="rId16"/>
    <p:sldId id="350" r:id="rId17"/>
    <p:sldId id="459" r:id="rId18"/>
    <p:sldId id="363" r:id="rId19"/>
    <p:sldId id="362" r:id="rId20"/>
    <p:sldId id="364" r:id="rId21"/>
    <p:sldId id="458" r:id="rId22"/>
    <p:sldId id="366" r:id="rId23"/>
    <p:sldId id="365" r:id="rId24"/>
    <p:sldId id="318" r:id="rId25"/>
    <p:sldId id="367" r:id="rId26"/>
    <p:sldId id="368" r:id="rId27"/>
    <p:sldId id="369" r:id="rId28"/>
    <p:sldId id="370" r:id="rId29"/>
    <p:sldId id="371" r:id="rId30"/>
    <p:sldId id="372" r:id="rId31"/>
    <p:sldId id="374" r:id="rId32"/>
    <p:sldId id="377" r:id="rId33"/>
    <p:sldId id="319" r:id="rId34"/>
    <p:sldId id="375" r:id="rId35"/>
    <p:sldId id="379" r:id="rId36"/>
    <p:sldId id="380" r:id="rId37"/>
    <p:sldId id="381" r:id="rId38"/>
    <p:sldId id="382" r:id="rId39"/>
    <p:sldId id="383" r:id="rId40"/>
    <p:sldId id="384" r:id="rId41"/>
    <p:sldId id="385" r:id="rId42"/>
    <p:sldId id="386" r:id="rId43"/>
    <p:sldId id="387" r:id="rId44"/>
    <p:sldId id="378" r:id="rId45"/>
    <p:sldId id="373" r:id="rId46"/>
    <p:sldId id="388" r:id="rId47"/>
    <p:sldId id="391" r:id="rId48"/>
    <p:sldId id="392" r:id="rId49"/>
    <p:sldId id="394" r:id="rId50"/>
    <p:sldId id="393" r:id="rId51"/>
    <p:sldId id="395" r:id="rId52"/>
    <p:sldId id="389" r:id="rId53"/>
    <p:sldId id="396" r:id="rId54"/>
    <p:sldId id="390" r:id="rId55"/>
    <p:sldId id="400" r:id="rId56"/>
    <p:sldId id="399" r:id="rId57"/>
    <p:sldId id="401" r:id="rId58"/>
    <p:sldId id="405" r:id="rId59"/>
    <p:sldId id="402" r:id="rId60"/>
    <p:sldId id="403" r:id="rId61"/>
    <p:sldId id="398" r:id="rId62"/>
    <p:sldId id="406" r:id="rId63"/>
    <p:sldId id="407" r:id="rId64"/>
    <p:sldId id="404" r:id="rId65"/>
    <p:sldId id="410" r:id="rId66"/>
    <p:sldId id="409" r:id="rId67"/>
    <p:sldId id="412" r:id="rId68"/>
    <p:sldId id="411" r:id="rId69"/>
    <p:sldId id="413" r:id="rId70"/>
    <p:sldId id="414" r:id="rId71"/>
    <p:sldId id="415" r:id="rId72"/>
    <p:sldId id="416" r:id="rId73"/>
    <p:sldId id="417" r:id="rId74"/>
    <p:sldId id="408" r:id="rId75"/>
    <p:sldId id="397" r:id="rId76"/>
    <p:sldId id="421" r:id="rId77"/>
    <p:sldId id="418" r:id="rId78"/>
    <p:sldId id="420" r:id="rId79"/>
    <p:sldId id="424" r:id="rId80"/>
    <p:sldId id="419" r:id="rId81"/>
    <p:sldId id="423" r:id="rId82"/>
    <p:sldId id="426" r:id="rId83"/>
    <p:sldId id="427" r:id="rId84"/>
    <p:sldId id="428" r:id="rId85"/>
    <p:sldId id="429" r:id="rId86"/>
    <p:sldId id="431" r:id="rId87"/>
    <p:sldId id="430" r:id="rId88"/>
    <p:sldId id="425" r:id="rId89"/>
    <p:sldId id="432" r:id="rId90"/>
    <p:sldId id="433" r:id="rId91"/>
    <p:sldId id="435" r:id="rId92"/>
    <p:sldId id="434" r:id="rId93"/>
    <p:sldId id="436" r:id="rId94"/>
    <p:sldId id="438" r:id="rId95"/>
    <p:sldId id="437" r:id="rId96"/>
    <p:sldId id="440" r:id="rId97"/>
    <p:sldId id="442" r:id="rId98"/>
    <p:sldId id="439" r:id="rId99"/>
    <p:sldId id="441" r:id="rId100"/>
    <p:sldId id="443" r:id="rId101"/>
    <p:sldId id="422" r:id="rId102"/>
    <p:sldId id="446" r:id="rId103"/>
    <p:sldId id="447" r:id="rId104"/>
    <p:sldId id="448" r:id="rId105"/>
    <p:sldId id="445" r:id="rId106"/>
    <p:sldId id="449" r:id="rId107"/>
    <p:sldId id="451" r:id="rId108"/>
    <p:sldId id="452" r:id="rId109"/>
    <p:sldId id="450" r:id="rId110"/>
    <p:sldId id="453" r:id="rId111"/>
    <p:sldId id="444" r:id="rId112"/>
    <p:sldId id="454" r:id="rId113"/>
    <p:sldId id="456" r:id="rId114"/>
    <p:sldId id="455" r:id="rId115"/>
    <p:sldId id="320" r:id="rId116"/>
    <p:sldId id="463" r:id="rId117"/>
    <p:sldId id="305" r:id="rId118"/>
  </p:sldIdLst>
  <p:sldSz cx="12192000" cy="6858000"/>
  <p:notesSz cx="6858000" cy="9144000"/>
  <p:embeddedFontLst>
    <p:embeddedFont>
      <p:font typeface="Calibri" panose="020F0502020204030204" pitchFamily="34" charset="0"/>
      <p:regular r:id="rId120"/>
      <p:bold r:id="rId121"/>
      <p:italic r:id="rId122"/>
      <p:boldItalic r:id="rId123"/>
    </p:embeddedFont>
    <p:embeddedFont>
      <p:font typeface="Georgia" panose="02040502050405020303" pitchFamily="18" charset="0"/>
      <p:regular r:id="rId124"/>
      <p:bold r:id="rId125"/>
      <p:italic r:id="rId126"/>
      <p:boldItalic r:id="rId127"/>
    </p:embeddedFont>
    <p:embeddedFont>
      <p:font typeface="Josefin Sans" pitchFamily="2" charset="0"/>
      <p:regular r:id="rId128"/>
      <p:bold r:id="rId129"/>
    </p:embeddedFont>
    <p:embeddedFont>
      <p:font typeface="Trebuchet MS" panose="020B0603020202020204" pitchFamily="34" charset="0"/>
      <p:regular r:id="rId130"/>
      <p:bold r:id="rId131"/>
      <p:italic r:id="rId132"/>
      <p:boldItalic r:id="rId1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4"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9BC11-067C-9A38-D6F5-CA81B11225F9}" name="Conway, Jenna (DOE)" initials="CJ(" userId="S::Jenna.Conway@doe.virginia.gov::da588274-f37c-454d-8548-dcbcfca12eb4" providerId="AD"/>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F5179361-C5AA-5518-2A23-A37BFE436F02}" name="Williams, Alyson (DOE)" initials="WA(" userId="S::Alyson.Williams@doe.virginia.gov::a184ff95-6a3e-4639-a5dd-aa9079c2f8e5"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0D29ACD5-F33D-CB40-A602-3B24A9212823}" name="Lewis, Alieyyah (DOE)" initials="LA(" userId="S::Alieyyah.Lewis@doe.virginia.gov::3634c69b-c875-408b-9dfd-5c27433a6acb" providerId="AD"/>
  <p188:author id="{C4E1B6DC-DADF-365B-DF3E-C06827ED6E0E}" name="Mcpherson, Alexandra (DOE)" initials="M(" userId="S::alexandra.mcpherson@doe.virginia.gov::2ae015af-1c32-4972-9827-086e81e31552" providerId="AD"/>
  <p188:author id="{A25E0BED-760B-E88D-1B08-2F627EC13FEC}" name="Conway, Jenna (DOE)" initials="C(" userId="S::jenna.conway@doe.virginia.gov::da588274-f37c-454d-8548-dcbcfca12eb4" providerId="AD"/>
  <p188:author id="{A48A8FED-EE4F-EC23-C69D-BBE82F65768F}" name="Armstrong, Tatanishia (DOE)" initials="A(" userId="S::tatanishia.armstrong@doe.virginia.gov::b58f8e7c-6df5-46ad-891d-90ecb062107f"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E12F8-9FD3-440A-B5B1-888AEA67EB12}" v="39" dt="2023-04-26T17:58:31.575"/>
    <p1510:client id="{22DEEBA7-975E-DFD8-2EE9-FC97160D9D0A}" v="8" dt="2023-04-26T18:02:33.255"/>
    <p1510:client id="{270917B9-8256-78EF-630E-6B37D4629403}" v="350" dt="2023-04-26T17:02:10.376"/>
    <p1510:client id="{33EAD5A1-6D1D-11FA-A375-4423907F2CA5}" v="3" dt="2023-04-26T17:40:58.422"/>
    <p1510:client id="{43DE27EC-F794-461E-8248-60D9FD39CAEB}" v="772" dt="2023-04-26T17:07:45.947"/>
    <p1510:client id="{9B3576B1-D557-2B32-DD2A-44B807964F8D}" v="17" dt="2023-04-26T17:57:59.931"/>
    <p1510:client id="{D52B0CF4-9595-E906-1E22-159FFC368260}" v="55" dt="2023-04-26T13:18:19.703"/>
    <p1510:client id="{EC50A457-BB7D-D3B2-D6A8-E5A7D96C2AD1}" v="27" dt="2023-04-26T12:24:39.224"/>
    <p1510:client id="{F51EDFF2-7186-A170-0DE9-0CEA9ED9C80A}" v="2" dt="2023-04-26T17:36:11.821"/>
  </p1510:revLst>
</p1510:revInfo>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4.fntdata"/><Relationship Id="rId128"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customschemas.google.com/relationships/presentationmetadata" Target="metadata"/><Relationship Id="rId139"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5.fntdata"/><Relationship Id="rId129" Type="http://schemas.openxmlformats.org/officeDocument/2006/relationships/font" Target="fonts/font10.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notesMaster" Target="notesMasters/notes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11.fntdata"/><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12.fntdata"/><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font" Target="fonts/font13.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404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228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4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78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50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33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853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212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05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48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05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4276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62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2966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08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058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a5e57395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a5e57395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84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t" latinLnBrk="0" hangingPunct="1">
              <a:lnSpc>
                <a:spcPct val="120000"/>
              </a:lnSpc>
              <a:spcBef>
                <a:spcPts val="600"/>
              </a:spcBef>
              <a:spcAft>
                <a:spcPts val="600"/>
              </a:spcAft>
              <a:buClr>
                <a:srgbClr val="000000"/>
              </a:buClr>
              <a:buSzPts val="1400"/>
              <a:buFont typeface="Arial"/>
              <a:buNone/>
              <a:tabLst/>
              <a:defRPr/>
            </a:pPr>
            <a:r>
              <a:rPr lang="en-US" sz="1800" b="1">
                <a:solidFill>
                  <a:schemeClr val="bg2"/>
                </a:solidFill>
              </a:rPr>
              <a:t>Since the release of the 2023-2024 VQB5 Guidelines, the VDOE continues to seek feedback. Here are the area and topics of greatest interest to the field:</a:t>
            </a:r>
            <a:endParaRPr lang="en-US" sz="1800" b="1">
              <a:solidFill>
                <a:schemeClr val="bg2"/>
              </a:solidFill>
              <a:latin typeface="Georgia" panose="02040502050405020303" pitchFamily="18" charset="0"/>
            </a:endParaRPr>
          </a:p>
          <a:p>
            <a:pPr marL="0" marR="0" algn="l" rtl="0" fontAlgn="t">
              <a:lnSpc>
                <a:spcPct val="120000"/>
              </a:lnSpc>
              <a:spcBef>
                <a:spcPts val="600"/>
              </a:spcBef>
              <a:spcAft>
                <a:spcPts val="600"/>
              </a:spcAft>
            </a:pPr>
            <a:endParaRPr lang="en-US" sz="1800" b="1" i="0" u="none" strike="noStrike">
              <a:solidFill>
                <a:srgbClr val="FFFFFF"/>
              </a:solidFill>
              <a:effectLst/>
              <a:latin typeface="Georgia" panose="02040502050405020303" pitchFamily="18" charset="0"/>
            </a:endParaRPr>
          </a:p>
          <a:p>
            <a:pPr marL="0" marR="0" algn="l" rtl="0" fontAlgn="t">
              <a:lnSpc>
                <a:spcPct val="120000"/>
              </a:lnSpc>
              <a:spcBef>
                <a:spcPts val="600"/>
              </a:spcBef>
              <a:spcAft>
                <a:spcPts val="600"/>
              </a:spcAft>
            </a:pPr>
            <a:r>
              <a:rPr lang="en-US" sz="1800" b="1" i="0" u="none" strike="noStrike">
                <a:solidFill>
                  <a:srgbClr val="FFFFFF"/>
                </a:solidFill>
                <a:effectLst/>
                <a:latin typeface="Georgia" panose="02040502050405020303" pitchFamily="18" charset="0"/>
              </a:rPr>
              <a:t>Areas/Topics the Field is Interested in Learning More About</a:t>
            </a:r>
            <a:endParaRPr lang="en-US" sz="1800" b="0" i="0" u="none" strike="noStrike">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VQB5 Quality Profiles including how ratings will be displayed and explained to families</a:t>
            </a:r>
            <a:endParaRPr lang="en-US" sz="1800" b="0" i="0" u="none" strike="noStrike">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Professional development options for teachers and leaders</a:t>
            </a:r>
            <a:endParaRPr lang="en-US" sz="1800" b="0" i="0" u="none" strike="noStrike">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Addressing challenges from Practice Year 2</a:t>
            </a:r>
            <a:endParaRPr lang="en-US" sz="1800" b="0" i="0" u="none" strike="noStrike">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Details regarding processes for registration and data entry in LinkB5</a:t>
            </a:r>
            <a:endParaRPr lang="en-US" sz="1800" b="0" i="0" u="none" strike="noStrike">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Targeted supports for Family Day Homes</a:t>
            </a:r>
            <a:endParaRPr lang="en-US" sz="1800" b="0" i="0" u="none" strike="noStrike">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Consequences for non-participation and incomplete observations</a:t>
            </a:r>
            <a:endParaRPr lang="en-US" sz="1800" b="0" i="0" u="none" strike="noStrike">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Deeper understanding of the use of both local and external CLASS observations</a:t>
            </a:r>
            <a:endParaRPr lang="en-US" sz="1800" b="0" i="0" u="none" strike="noStrike">
              <a:solidFill>
                <a:schemeClr val="dk1"/>
              </a:solidFill>
              <a:effectLst/>
              <a:latin typeface="Arial" panose="020B0604020202020204" pitchFamily="34" charset="0"/>
            </a:endParaRPr>
          </a:p>
          <a:p>
            <a:pPr marL="0" marR="0" algn="l" rtl="0" fontAlgn="t">
              <a:lnSpc>
                <a:spcPct val="120000"/>
              </a:lnSpc>
              <a:spcBef>
                <a:spcPts val="600"/>
              </a:spcBef>
              <a:spcAft>
                <a:spcPts val="600"/>
              </a:spcAft>
            </a:pPr>
            <a:r>
              <a:rPr lang="en-US" sz="1800" b="0" i="0" u="none" strike="noStrike">
                <a:solidFill>
                  <a:srgbClr val="003C71"/>
                </a:solidFill>
                <a:effectLst/>
                <a:latin typeface="Georgia" panose="02040502050405020303" pitchFamily="18" charset="0"/>
              </a:rPr>
              <a:t>Strategies and supports for programs who are making efforts to improve</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601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73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768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a:endParaRPr lang="en-US" b="1">
              <a:cs typeface="Calibri"/>
            </a:endParaRPr>
          </a:p>
          <a:p>
            <a:endParaRPr lang="en-US"/>
          </a:p>
          <a:p>
            <a:endParaRPr lang="en-US">
              <a:cs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92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a:endParaRPr lang="en-US" b="1">
              <a:cs typeface="Calibri"/>
            </a:endParaRPr>
          </a:p>
          <a:p>
            <a:endParaRPr lang="en-US">
              <a:cs typeface="Calibri"/>
            </a:endParaRPr>
          </a:p>
          <a:p>
            <a:endParaRPr lang="en-US">
              <a:cs typeface="Calibri"/>
            </a:endParaRPr>
          </a:p>
          <a:p>
            <a:endParaRPr lang="en-US">
              <a:cs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13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SzPts val="3200"/>
              <a:buChar char="•"/>
              <a:defRPr sz="3200"/>
            </a:lvl1pPr>
            <a:lvl2pPr marL="914377" lvl="1" indent="-406390" algn="l">
              <a:lnSpc>
                <a:spcPct val="90000"/>
              </a:lnSpc>
              <a:spcBef>
                <a:spcPts val="500"/>
              </a:spcBef>
              <a:spcAft>
                <a:spcPts val="0"/>
              </a:spcAft>
              <a:buSzPts val="2800"/>
              <a:buChar char="-"/>
              <a:defRPr sz="2800"/>
            </a:lvl2pPr>
            <a:lvl3pPr marL="1371566" lvl="2" indent="-327652" algn="l">
              <a:lnSpc>
                <a:spcPct val="90000"/>
              </a:lnSpc>
              <a:spcBef>
                <a:spcPts val="500"/>
              </a:spcBef>
              <a:spcAft>
                <a:spcPts val="0"/>
              </a:spcAft>
              <a:buSzPts val="1560"/>
              <a:buChar char="o"/>
              <a:defRPr sz="2400"/>
            </a:lvl3pPr>
            <a:lvl4pPr marL="1828754" lvl="3" indent="-355591" algn="l">
              <a:lnSpc>
                <a:spcPct val="90000"/>
              </a:lnSpc>
              <a:spcBef>
                <a:spcPts val="500"/>
              </a:spcBef>
              <a:spcAft>
                <a:spcPts val="0"/>
              </a:spcAft>
              <a:buSzPts val="2000"/>
              <a:buChar char="•"/>
              <a:defRPr sz="2000"/>
            </a:lvl4pPr>
            <a:lvl5pPr marL="2285943" lvl="4" indent="-355591" algn="l">
              <a:lnSpc>
                <a:spcPct val="90000"/>
              </a:lnSpc>
              <a:spcBef>
                <a:spcPts val="500"/>
              </a:spcBef>
              <a:spcAft>
                <a:spcPts val="0"/>
              </a:spcAft>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2400"/>
              <a:buNone/>
              <a:defRPr sz="2400">
                <a:solidFill>
                  <a:schemeClr val="lt1"/>
                </a:solidFill>
              </a:defRPr>
            </a:lvl1pPr>
            <a:lvl2pPr marL="914377" lvl="1" indent="-228594" algn="l">
              <a:lnSpc>
                <a:spcPct val="90000"/>
              </a:lnSpc>
              <a:spcBef>
                <a:spcPts val="500"/>
              </a:spcBef>
              <a:spcAft>
                <a:spcPts val="0"/>
              </a:spcAft>
              <a:buSzPts val="2000"/>
              <a:buNone/>
              <a:defRPr sz="2000">
                <a:solidFill>
                  <a:srgbClr val="888FA3"/>
                </a:solidFill>
              </a:defRPr>
            </a:lvl2pPr>
            <a:lvl3pPr marL="1371566" lvl="2" indent="-228594" algn="l">
              <a:lnSpc>
                <a:spcPct val="90000"/>
              </a:lnSpc>
              <a:spcBef>
                <a:spcPts val="500"/>
              </a:spcBef>
              <a:spcAft>
                <a:spcPts val="0"/>
              </a:spcAft>
              <a:buSzPts val="1170"/>
              <a:buNone/>
              <a:defRPr sz="1800">
                <a:solidFill>
                  <a:srgbClr val="888FA3"/>
                </a:solidFill>
              </a:defRPr>
            </a:lvl3pPr>
            <a:lvl4pPr marL="1828754" lvl="3" indent="-228594" algn="l">
              <a:lnSpc>
                <a:spcPct val="90000"/>
              </a:lnSpc>
              <a:spcBef>
                <a:spcPts val="500"/>
              </a:spcBef>
              <a:spcAft>
                <a:spcPts val="0"/>
              </a:spcAft>
              <a:buSzPts val="1600"/>
              <a:buNone/>
              <a:defRPr sz="1600">
                <a:solidFill>
                  <a:srgbClr val="888FA3"/>
                </a:solidFill>
              </a:defRPr>
            </a:lvl4pPr>
            <a:lvl5pPr marL="2285943" lvl="4" indent="-228594" algn="l">
              <a:lnSpc>
                <a:spcPct val="90000"/>
              </a:lnSpc>
              <a:spcBef>
                <a:spcPts val="500"/>
              </a:spcBef>
              <a:spcAft>
                <a:spcPts val="0"/>
              </a:spcAft>
              <a:buSzPts val="1600"/>
              <a:buNone/>
              <a:defRPr sz="1600">
                <a:solidFill>
                  <a:srgbClr val="888FA3"/>
                </a:solidFill>
              </a:defRPr>
            </a:lvl5pPr>
            <a:lvl6pPr marL="2743131" lvl="5" indent="-228594" algn="l">
              <a:lnSpc>
                <a:spcPct val="90000"/>
              </a:lnSpc>
              <a:spcBef>
                <a:spcPts val="500"/>
              </a:spcBef>
              <a:spcAft>
                <a:spcPts val="0"/>
              </a:spcAft>
              <a:buClr>
                <a:srgbClr val="888FA3"/>
              </a:buClr>
              <a:buSzPts val="1600"/>
              <a:buNone/>
              <a:defRPr sz="1600">
                <a:solidFill>
                  <a:srgbClr val="888FA3"/>
                </a:solidFill>
              </a:defRPr>
            </a:lvl6pPr>
            <a:lvl7pPr marL="3200320" lvl="6" indent="-228594" algn="l">
              <a:lnSpc>
                <a:spcPct val="90000"/>
              </a:lnSpc>
              <a:spcBef>
                <a:spcPts val="500"/>
              </a:spcBef>
              <a:spcAft>
                <a:spcPts val="0"/>
              </a:spcAft>
              <a:buClr>
                <a:srgbClr val="888FA3"/>
              </a:buClr>
              <a:buSzPts val="1600"/>
              <a:buNone/>
              <a:defRPr sz="1600">
                <a:solidFill>
                  <a:srgbClr val="888FA3"/>
                </a:solidFill>
              </a:defRPr>
            </a:lvl7pPr>
            <a:lvl8pPr marL="3657509" lvl="7" indent="-228594" algn="l">
              <a:lnSpc>
                <a:spcPct val="90000"/>
              </a:lnSpc>
              <a:spcBef>
                <a:spcPts val="500"/>
              </a:spcBef>
              <a:spcAft>
                <a:spcPts val="0"/>
              </a:spcAft>
              <a:buClr>
                <a:srgbClr val="888FA3"/>
              </a:buClr>
              <a:buSzPts val="1600"/>
              <a:buNone/>
              <a:defRPr sz="1600">
                <a:solidFill>
                  <a:srgbClr val="888FA3"/>
                </a:solidFill>
              </a:defRPr>
            </a:lvl8pPr>
            <a:lvl9pPr marL="4114697" lvl="8" indent="-228594"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6"/>
            <a:ext cx="6172200" cy="2259209"/>
          </a:xfrm>
          <a:prstGeom prst="rect">
            <a:avLst/>
          </a:prstGeom>
          <a:noFill/>
          <a:ln>
            <a:noFill/>
          </a:ln>
        </p:spPr>
      </p:sp>
      <p:sp>
        <p:nvSpPr>
          <p:cNvPr id="125" name="Google Shape;125;p6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9" name="Google Shape;129;p61"/>
          <p:cNvSpPr>
            <a:spLocks noGrp="1"/>
          </p:cNvSpPr>
          <p:nvPr>
            <p:ph type="pic" idx="3"/>
          </p:nvPr>
        </p:nvSpPr>
        <p:spPr>
          <a:xfrm>
            <a:off x="5183189" y="3451510"/>
            <a:ext cx="2970212" cy="2259209"/>
          </a:xfrm>
          <a:prstGeom prst="rect">
            <a:avLst/>
          </a:prstGeom>
          <a:noFill/>
          <a:ln>
            <a:noFill/>
          </a:ln>
        </p:spPr>
      </p:sp>
      <p:sp>
        <p:nvSpPr>
          <p:cNvPr id="130" name="Google Shape;130;p61"/>
          <p:cNvSpPr>
            <a:spLocks noGrp="1"/>
          </p:cNvSpPr>
          <p:nvPr>
            <p:ph type="pic" idx="4"/>
          </p:nvPr>
        </p:nvSpPr>
        <p:spPr>
          <a:xfrm>
            <a:off x="8383589" y="3451509"/>
            <a:ext cx="2970212" cy="2259209"/>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1"/>
        <p:cNvGrpSpPr/>
        <p:nvPr/>
      </p:nvGrpSpPr>
      <p:grpSpPr>
        <a:xfrm>
          <a:off x="0" y="0"/>
          <a:ext cx="0" cy="0"/>
          <a:chOff x="0" y="0"/>
          <a:chExt cx="0" cy="0"/>
        </a:xfrm>
      </p:grpSpPr>
      <p:sp>
        <p:nvSpPr>
          <p:cNvPr id="132" name="Google Shape;132;g1c4cc886265_0_1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3" name="Google Shape;133;g1c4cc886265_0_1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189" lvl="0" indent="-349242" algn="l" rtl="0">
              <a:lnSpc>
                <a:spcPct val="90000"/>
              </a:lnSpc>
              <a:spcBef>
                <a:spcPts val="1100"/>
              </a:spcBef>
              <a:spcAft>
                <a:spcPts val="0"/>
              </a:spcAft>
              <a:buClr>
                <a:schemeClr val="dk1"/>
              </a:buClr>
              <a:buSzPts val="1900"/>
              <a:buChar char="•"/>
              <a:defRPr/>
            </a:lvl1pPr>
            <a:lvl2pPr marL="914377" lvl="1" indent="-349242" algn="l" rtl="0">
              <a:lnSpc>
                <a:spcPct val="90000"/>
              </a:lnSpc>
              <a:spcBef>
                <a:spcPts val="500"/>
              </a:spcBef>
              <a:spcAft>
                <a:spcPts val="0"/>
              </a:spcAft>
              <a:buClr>
                <a:srgbClr val="C22536"/>
              </a:buClr>
              <a:buSzPts val="1900"/>
              <a:buChar char="•"/>
              <a:defRPr/>
            </a:lvl2pPr>
            <a:lvl3pPr marL="1371566" lvl="2" indent="-349242" algn="l" rtl="0">
              <a:lnSpc>
                <a:spcPct val="90000"/>
              </a:lnSpc>
              <a:spcBef>
                <a:spcPts val="500"/>
              </a:spcBef>
              <a:spcAft>
                <a:spcPts val="0"/>
              </a:spcAft>
              <a:buClr>
                <a:schemeClr val="dk1"/>
              </a:buClr>
              <a:buSzPts val="1900"/>
              <a:buChar char="•"/>
              <a:defRPr/>
            </a:lvl3pPr>
            <a:lvl4pPr marL="1828754" lvl="3" indent="-349242" algn="l" rtl="0">
              <a:lnSpc>
                <a:spcPct val="90000"/>
              </a:lnSpc>
              <a:spcBef>
                <a:spcPts val="500"/>
              </a:spcBef>
              <a:spcAft>
                <a:spcPts val="0"/>
              </a:spcAft>
              <a:buClr>
                <a:srgbClr val="901A28"/>
              </a:buClr>
              <a:buSzPts val="1900"/>
              <a:buChar char="•"/>
              <a:defRPr/>
            </a:lvl4pPr>
            <a:lvl5pPr marL="2285943" lvl="4" indent="-349242" algn="l" rtl="0">
              <a:lnSpc>
                <a:spcPct val="90000"/>
              </a:lnSpc>
              <a:spcBef>
                <a:spcPts val="500"/>
              </a:spcBef>
              <a:spcAft>
                <a:spcPts val="0"/>
              </a:spcAft>
              <a:buClr>
                <a:srgbClr val="525252"/>
              </a:buClr>
              <a:buSzPts val="1900"/>
              <a:buChar char="•"/>
              <a:defRPr/>
            </a:lvl5pPr>
            <a:lvl6pPr marL="2743131" lvl="5" indent="-349242" algn="l" rtl="0">
              <a:lnSpc>
                <a:spcPct val="90000"/>
              </a:lnSpc>
              <a:spcBef>
                <a:spcPts val="500"/>
              </a:spcBef>
              <a:spcAft>
                <a:spcPts val="0"/>
              </a:spcAft>
              <a:buClr>
                <a:schemeClr val="dk1"/>
              </a:buClr>
              <a:buSzPts val="1900"/>
              <a:buChar char="•"/>
              <a:defRPr/>
            </a:lvl6pPr>
            <a:lvl7pPr marL="3200320" lvl="6" indent="-349242" algn="l" rtl="0">
              <a:lnSpc>
                <a:spcPct val="90000"/>
              </a:lnSpc>
              <a:spcBef>
                <a:spcPts val="500"/>
              </a:spcBef>
              <a:spcAft>
                <a:spcPts val="0"/>
              </a:spcAft>
              <a:buClr>
                <a:schemeClr val="dk1"/>
              </a:buClr>
              <a:buSzPts val="1900"/>
              <a:buChar char="•"/>
              <a:defRPr/>
            </a:lvl7pPr>
            <a:lvl8pPr marL="3657509" lvl="7" indent="-349242" algn="l" rtl="0">
              <a:lnSpc>
                <a:spcPct val="90000"/>
              </a:lnSpc>
              <a:spcBef>
                <a:spcPts val="500"/>
              </a:spcBef>
              <a:spcAft>
                <a:spcPts val="0"/>
              </a:spcAft>
              <a:buClr>
                <a:schemeClr val="dk1"/>
              </a:buClr>
              <a:buSzPts val="1900"/>
              <a:buChar char="•"/>
              <a:defRPr/>
            </a:lvl8pPr>
            <a:lvl9pPr marL="4114697" lvl="8" indent="-349242" algn="l" rtl="0">
              <a:lnSpc>
                <a:spcPct val="90000"/>
              </a:lnSpc>
              <a:spcBef>
                <a:spcPts val="500"/>
              </a:spcBef>
              <a:spcAft>
                <a:spcPts val="0"/>
              </a:spcAft>
              <a:buClr>
                <a:schemeClr val="dk1"/>
              </a:buClr>
              <a:buSzPts val="1900"/>
              <a:buChar char="•"/>
              <a:defRPr/>
            </a:lvl9pPr>
          </a:lstStyle>
          <a:p>
            <a:endParaRPr/>
          </a:p>
        </p:txBody>
      </p:sp>
      <p:sp>
        <p:nvSpPr>
          <p:cNvPr id="134" name="Google Shape;134;g1c4cc886265_0_1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5" name="Google Shape;135;g1c4cc886265_0_1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6" name="Google Shape;136;g1c4cc886265_0_133"/>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7" name="Google Shape;137;g1c4cc886265_0_133"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38" name="Google Shape;138;g1c4cc886265_0_133" descr="VDOE Logo&#10;"/>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9"/>
        <p:cNvGrpSpPr/>
        <p:nvPr/>
      </p:nvGrpSpPr>
      <p:grpSpPr>
        <a:xfrm>
          <a:off x="0" y="0"/>
          <a:ext cx="0" cy="0"/>
          <a:chOff x="0" y="0"/>
          <a:chExt cx="0" cy="0"/>
        </a:xfrm>
      </p:grpSpPr>
      <p:sp>
        <p:nvSpPr>
          <p:cNvPr id="140" name="Google Shape;140;g1c4cc886265_0_408"/>
          <p:cNvSpPr txBox="1">
            <a:spLocks noGrp="1"/>
          </p:cNvSpPr>
          <p:nvPr>
            <p:ph type="body" idx="1"/>
          </p:nvPr>
        </p:nvSpPr>
        <p:spPr>
          <a:xfrm>
            <a:off x="1047934" y="1848567"/>
            <a:ext cx="10911300" cy="4555200"/>
          </a:xfrm>
          <a:prstGeom prst="rect">
            <a:avLst/>
          </a:prstGeom>
          <a:noFill/>
          <a:ln>
            <a:noFill/>
          </a:ln>
        </p:spPr>
        <p:txBody>
          <a:bodyPr spcFirstLastPara="1" wrap="square" lIns="121900" tIns="121900" rIns="121900" bIns="121900" anchor="t" anchorCtr="0">
            <a:noAutofit/>
          </a:bodyPr>
          <a:lstStyle>
            <a:lvl1pPr marL="457189" lvl="0" indent="-361942" algn="l" rtl="0">
              <a:lnSpc>
                <a:spcPct val="90000"/>
              </a:lnSpc>
              <a:spcBef>
                <a:spcPts val="0"/>
              </a:spcBef>
              <a:spcAft>
                <a:spcPts val="0"/>
              </a:spcAft>
              <a:buSzPts val="2100"/>
              <a:buChar char="●"/>
              <a:defRPr/>
            </a:lvl1pPr>
            <a:lvl2pPr marL="914377" lvl="1" indent="-361942" algn="l" rtl="0">
              <a:lnSpc>
                <a:spcPct val="90000"/>
              </a:lnSpc>
              <a:spcBef>
                <a:spcPts val="2100"/>
              </a:spcBef>
              <a:spcAft>
                <a:spcPts val="0"/>
              </a:spcAft>
              <a:buSzPts val="2100"/>
              <a:buChar char="○"/>
              <a:defRPr/>
            </a:lvl2pPr>
            <a:lvl3pPr marL="1371566" lvl="2" indent="-349242" algn="l" rtl="0">
              <a:lnSpc>
                <a:spcPct val="90000"/>
              </a:lnSpc>
              <a:spcBef>
                <a:spcPts val="2100"/>
              </a:spcBef>
              <a:spcAft>
                <a:spcPts val="0"/>
              </a:spcAft>
              <a:buSzPts val="1900"/>
              <a:buChar char="■"/>
              <a:defRPr/>
            </a:lvl3pPr>
            <a:lvl4pPr marL="1828754" lvl="3" indent="-349242" algn="l" rtl="0">
              <a:lnSpc>
                <a:spcPct val="90000"/>
              </a:lnSpc>
              <a:spcBef>
                <a:spcPts val="2100"/>
              </a:spcBef>
              <a:spcAft>
                <a:spcPts val="0"/>
              </a:spcAft>
              <a:buSzPts val="1900"/>
              <a:buChar char="●"/>
              <a:defRPr/>
            </a:lvl4pPr>
            <a:lvl5pPr marL="2285943" lvl="4" indent="-349242" algn="l" rtl="0">
              <a:lnSpc>
                <a:spcPct val="90000"/>
              </a:lnSpc>
              <a:spcBef>
                <a:spcPts val="2100"/>
              </a:spcBef>
              <a:spcAft>
                <a:spcPts val="0"/>
              </a:spcAft>
              <a:buSzPts val="1900"/>
              <a:buChar char="○"/>
              <a:defRPr/>
            </a:lvl5pPr>
            <a:lvl6pPr marL="2743131" lvl="5" indent="-349242" algn="l" rtl="0">
              <a:lnSpc>
                <a:spcPct val="90000"/>
              </a:lnSpc>
              <a:spcBef>
                <a:spcPts val="2100"/>
              </a:spcBef>
              <a:spcAft>
                <a:spcPts val="0"/>
              </a:spcAft>
              <a:buSzPts val="1900"/>
              <a:buChar char="■"/>
              <a:defRPr/>
            </a:lvl6pPr>
            <a:lvl7pPr marL="3200320" lvl="6" indent="-349242" algn="l" rtl="0">
              <a:lnSpc>
                <a:spcPct val="90000"/>
              </a:lnSpc>
              <a:spcBef>
                <a:spcPts val="2100"/>
              </a:spcBef>
              <a:spcAft>
                <a:spcPts val="0"/>
              </a:spcAft>
              <a:buSzPts val="1900"/>
              <a:buChar char="●"/>
              <a:defRPr/>
            </a:lvl7pPr>
            <a:lvl8pPr marL="3657509" lvl="7" indent="-349242" algn="l" rtl="0">
              <a:lnSpc>
                <a:spcPct val="90000"/>
              </a:lnSpc>
              <a:spcBef>
                <a:spcPts val="2100"/>
              </a:spcBef>
              <a:spcAft>
                <a:spcPts val="0"/>
              </a:spcAft>
              <a:buSzPts val="1900"/>
              <a:buChar char="○"/>
              <a:defRPr/>
            </a:lvl8pPr>
            <a:lvl9pPr marL="4114697" lvl="8" indent="-349242" algn="l" rtl="0">
              <a:lnSpc>
                <a:spcPct val="90000"/>
              </a:lnSpc>
              <a:spcBef>
                <a:spcPts val="2100"/>
              </a:spcBef>
              <a:spcAft>
                <a:spcPts val="2100"/>
              </a:spcAft>
              <a:buSzPts val="1900"/>
              <a:buChar char="■"/>
              <a:defRPr/>
            </a:lvl9pPr>
          </a:lstStyle>
          <a:p>
            <a:endParaRPr/>
          </a:p>
        </p:txBody>
      </p:sp>
      <p:sp>
        <p:nvSpPr>
          <p:cNvPr id="141" name="Google Shape;141;g1c4cc886265_0_408"/>
          <p:cNvSpPr txBox="1">
            <a:spLocks noGrp="1"/>
          </p:cNvSpPr>
          <p:nvPr>
            <p:ph type="sldNum" idx="12"/>
          </p:nvPr>
        </p:nvSpPr>
        <p:spPr>
          <a:xfrm>
            <a:off x="772311" y="6143190"/>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142" name="Google Shape;142;g1c4cc886265_0_408"/>
          <p:cNvPicPr preferRelativeResize="0"/>
          <p:nvPr/>
        </p:nvPicPr>
        <p:blipFill rotWithShape="1">
          <a:blip r:embed="rId2">
            <a:alphaModFix/>
          </a:blip>
          <a:srcRect/>
          <a:stretch/>
        </p:blipFill>
        <p:spPr>
          <a:xfrm rot="16200000">
            <a:off x="-2805949" y="3239619"/>
            <a:ext cx="6319300" cy="372400"/>
          </a:xfrm>
          <a:prstGeom prst="rect">
            <a:avLst/>
          </a:prstGeom>
          <a:noFill/>
          <a:ln>
            <a:noFill/>
          </a:ln>
        </p:spPr>
      </p:pic>
      <p:sp>
        <p:nvSpPr>
          <p:cNvPr id="143" name="Google Shape;143;g1c4cc886265_0_408"/>
          <p:cNvSpPr txBox="1">
            <a:spLocks noGrp="1"/>
          </p:cNvSpPr>
          <p:nvPr>
            <p:ph type="title"/>
          </p:nvPr>
        </p:nvSpPr>
        <p:spPr>
          <a:xfrm>
            <a:off x="598334" y="5545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rtl="0">
              <a:lnSpc>
                <a:spcPct val="100000"/>
              </a:lnSpc>
              <a:spcBef>
                <a:spcPts val="0"/>
              </a:spcBef>
              <a:spcAft>
                <a:spcPts val="0"/>
              </a:spcAft>
              <a:buClr>
                <a:schemeClr val="dk1"/>
              </a:buClr>
              <a:buSzPts val="3700"/>
              <a:buNone/>
              <a:defRPr sz="3700">
                <a:solidFill>
                  <a:schemeClr val="dk1"/>
                </a:solidFill>
              </a:defRPr>
            </a:lvl2pPr>
            <a:lvl3pPr lvl="2" algn="l" rtl="0">
              <a:lnSpc>
                <a:spcPct val="100000"/>
              </a:lnSpc>
              <a:spcBef>
                <a:spcPts val="0"/>
              </a:spcBef>
              <a:spcAft>
                <a:spcPts val="0"/>
              </a:spcAft>
              <a:buClr>
                <a:schemeClr val="dk1"/>
              </a:buClr>
              <a:buSzPts val="3700"/>
              <a:buNone/>
              <a:defRPr sz="3700">
                <a:solidFill>
                  <a:schemeClr val="dk1"/>
                </a:solidFill>
              </a:defRPr>
            </a:lvl3pPr>
            <a:lvl4pPr lvl="3" algn="l" rtl="0">
              <a:lnSpc>
                <a:spcPct val="100000"/>
              </a:lnSpc>
              <a:spcBef>
                <a:spcPts val="0"/>
              </a:spcBef>
              <a:spcAft>
                <a:spcPts val="0"/>
              </a:spcAft>
              <a:buClr>
                <a:schemeClr val="dk1"/>
              </a:buClr>
              <a:buSzPts val="3700"/>
              <a:buNone/>
              <a:defRPr sz="3700">
                <a:solidFill>
                  <a:schemeClr val="dk1"/>
                </a:solidFill>
              </a:defRPr>
            </a:lvl4pPr>
            <a:lvl5pPr lvl="4" algn="l" rtl="0">
              <a:lnSpc>
                <a:spcPct val="100000"/>
              </a:lnSpc>
              <a:spcBef>
                <a:spcPts val="0"/>
              </a:spcBef>
              <a:spcAft>
                <a:spcPts val="0"/>
              </a:spcAft>
              <a:buClr>
                <a:schemeClr val="dk1"/>
              </a:buClr>
              <a:buSzPts val="3700"/>
              <a:buNone/>
              <a:defRPr sz="3700">
                <a:solidFill>
                  <a:schemeClr val="dk1"/>
                </a:solidFill>
              </a:defRPr>
            </a:lvl5pPr>
            <a:lvl6pPr lvl="5" algn="l" rtl="0">
              <a:lnSpc>
                <a:spcPct val="100000"/>
              </a:lnSpc>
              <a:spcBef>
                <a:spcPts val="0"/>
              </a:spcBef>
              <a:spcAft>
                <a:spcPts val="0"/>
              </a:spcAft>
              <a:buClr>
                <a:schemeClr val="dk1"/>
              </a:buClr>
              <a:buSzPts val="3700"/>
              <a:buNone/>
              <a:defRPr sz="3700">
                <a:solidFill>
                  <a:schemeClr val="dk1"/>
                </a:solidFill>
              </a:defRPr>
            </a:lvl6pPr>
            <a:lvl7pPr lvl="6" algn="l" rtl="0">
              <a:lnSpc>
                <a:spcPct val="100000"/>
              </a:lnSpc>
              <a:spcBef>
                <a:spcPts val="0"/>
              </a:spcBef>
              <a:spcAft>
                <a:spcPts val="0"/>
              </a:spcAft>
              <a:buClr>
                <a:schemeClr val="dk1"/>
              </a:buClr>
              <a:buSzPts val="3700"/>
              <a:buNone/>
              <a:defRPr sz="3700">
                <a:solidFill>
                  <a:schemeClr val="dk1"/>
                </a:solidFill>
              </a:defRPr>
            </a:lvl7pPr>
            <a:lvl8pPr lvl="7" algn="l" rtl="0">
              <a:lnSpc>
                <a:spcPct val="100000"/>
              </a:lnSpc>
              <a:spcBef>
                <a:spcPts val="0"/>
              </a:spcBef>
              <a:spcAft>
                <a:spcPts val="0"/>
              </a:spcAft>
              <a:buClr>
                <a:schemeClr val="dk1"/>
              </a:buClr>
              <a:buSzPts val="3700"/>
              <a:buNone/>
              <a:defRPr sz="3700">
                <a:solidFill>
                  <a:schemeClr val="dk1"/>
                </a:solidFill>
              </a:defRPr>
            </a:lvl8pPr>
            <a:lvl9pPr lvl="8" algn="l" rtl="0">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8" name="Google Shape;28;p46"/>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6"/>
            <a:ext cx="6172200" cy="4873625"/>
          </a:xfrm>
          <a:prstGeom prst="rect">
            <a:avLst/>
          </a:prstGeom>
          <a:noFill/>
          <a:ln>
            <a:noFill/>
          </a:ln>
        </p:spPr>
      </p:sp>
      <p:sp>
        <p:nvSpPr>
          <p:cNvPr id="45" name="Google Shape;45;p4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072" r:id="rId7"/>
    <p:sldLayoutId id="2147484073" r:id="rId8"/>
    <p:sldLayoutId id="2147484074" r:id="rId9"/>
    <p:sldLayoutId id="2147484075"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4079" r:id="rId19"/>
    <p:sldLayoutId id="2147484080" r:id="rId20"/>
    <p:sldLayoutId id="2147484081" r:id="rId21"/>
    <p:sldLayoutId id="2147484082" r:id="rId22"/>
    <p:sldLayoutId id="2147483663" r:id="rId23"/>
    <p:sldLayoutId id="2147483664" r:id="rId24"/>
    <p:sldLayoutId id="2147483665" r:id="rId25"/>
    <p:sldLayoutId id="2147484084" r:id="rId26"/>
    <p:sldLayoutId id="2147484085" r:id="rId27"/>
    <p:sldLayoutId id="214748408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22.1-289.0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doe.virginia.gov/home/showpublisheddocument/3862/637992984697530000" TargetMode="External"/><Relationship Id="rId4" Type="http://schemas.openxmlformats.org/officeDocument/2006/relationships/hyperlink" Target="https://www.doe.virginia.gov/early-childhood/build-unified-early-childhood-system/boe-guidelines-ec-unified-system-final.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ernor.virginia.gov/media/governorvirginiagov/governor-of-virginia/pdf/eo/EO-19-Development-and-Review-of-State-Agency-Regula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495398"/>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200" b="1" cap="none"/>
              <a:t>Virginia’s Early Childhood Advisory Committee (ECAC)</a:t>
            </a:r>
            <a:endParaRPr sz="4200"/>
          </a:p>
        </p:txBody>
      </p:sp>
      <p:sp>
        <p:nvSpPr>
          <p:cNvPr id="243" name="Google Shape;243;p1"/>
          <p:cNvSpPr txBox="1">
            <a:spLocks noGrp="1"/>
          </p:cNvSpPr>
          <p:nvPr>
            <p:ph type="subTitle" idx="1"/>
          </p:nvPr>
        </p:nvSpPr>
        <p:spPr>
          <a:xfrm>
            <a:off x="841050" y="2883098"/>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April 27, 2023</a:t>
            </a:r>
            <a:endParaRPr lang="en-US" sz="250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38CA-18FF-02FE-9197-3E88C4503082}"/>
              </a:ext>
            </a:extLst>
          </p:cNvPr>
          <p:cNvSpPr>
            <a:spLocks noGrp="1"/>
          </p:cNvSpPr>
          <p:nvPr>
            <p:ph type="title"/>
          </p:nvPr>
        </p:nvSpPr>
        <p:spPr/>
        <p:txBody>
          <a:bodyPr>
            <a:normAutofit/>
          </a:bodyPr>
          <a:lstStyle/>
          <a:p>
            <a:r>
              <a:rPr lang="en-US" sz="4000"/>
              <a:t>Workgroup Members</a:t>
            </a:r>
          </a:p>
        </p:txBody>
      </p:sp>
      <p:sp>
        <p:nvSpPr>
          <p:cNvPr id="3" name="Slide Number Placeholder 2">
            <a:extLst>
              <a:ext uri="{FF2B5EF4-FFF2-40B4-BE49-F238E27FC236}">
                <a16:creationId xmlns:a16="http://schemas.microsoft.com/office/drawing/2014/main" id="{0926E6FA-5E47-89C8-F328-7F7FD2E18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graphicFrame>
        <p:nvGraphicFramePr>
          <p:cNvPr id="6" name="Table 5">
            <a:extLst>
              <a:ext uri="{FF2B5EF4-FFF2-40B4-BE49-F238E27FC236}">
                <a16:creationId xmlns:a16="http://schemas.microsoft.com/office/drawing/2014/main" id="{B776BFB8-939F-49B1-BC06-1A702E1E98BB}"/>
              </a:ext>
            </a:extLst>
          </p:cNvPr>
          <p:cNvGraphicFramePr>
            <a:graphicFrameLocks noGrp="1"/>
          </p:cNvGraphicFramePr>
          <p:nvPr>
            <p:extLst>
              <p:ext uri="{D42A27DB-BD31-4B8C-83A1-F6EECF244321}">
                <p14:modId xmlns:p14="http://schemas.microsoft.com/office/powerpoint/2010/main" val="3949414019"/>
              </p:ext>
            </p:extLst>
          </p:nvPr>
        </p:nvGraphicFramePr>
        <p:xfrm>
          <a:off x="394636" y="1523731"/>
          <a:ext cx="11550316" cy="5059680"/>
        </p:xfrm>
        <a:graphic>
          <a:graphicData uri="http://schemas.openxmlformats.org/drawingml/2006/table">
            <a:tbl>
              <a:tblPr firstRow="1" bandRow="1">
                <a:tableStyleId>{86BF8636-8523-4F47-ACF0-9A4BCA7EB962}</a:tableStyleId>
              </a:tblPr>
              <a:tblGrid>
                <a:gridCol w="5573027">
                  <a:extLst>
                    <a:ext uri="{9D8B030D-6E8A-4147-A177-3AD203B41FA5}">
                      <a16:colId xmlns:a16="http://schemas.microsoft.com/office/drawing/2014/main" val="2022560177"/>
                    </a:ext>
                  </a:extLst>
                </a:gridCol>
                <a:gridCol w="5977289">
                  <a:extLst>
                    <a:ext uri="{9D8B030D-6E8A-4147-A177-3AD203B41FA5}">
                      <a16:colId xmlns:a16="http://schemas.microsoft.com/office/drawing/2014/main" val="3271539368"/>
                    </a:ext>
                  </a:extLst>
                </a:gridCol>
              </a:tblGrid>
              <a:tr h="4270113">
                <a:tc>
                  <a:txBody>
                    <a:bodyPr/>
                    <a:lstStyle/>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Amy Stutt, </a:t>
                      </a:r>
                      <a:r>
                        <a:rPr lang="en-US" sz="1600" i="1">
                          <a:solidFill>
                            <a:schemeClr val="accent3"/>
                          </a:solidFill>
                          <a:effectLst/>
                          <a:latin typeface="Georgia"/>
                        </a:rPr>
                        <a:t>Director of Training and Professional Development, Child Development Resources​</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Bergen Nelson, </a:t>
                      </a:r>
                      <a:r>
                        <a:rPr lang="en-US" sz="1600" i="1">
                          <a:solidFill>
                            <a:schemeClr val="accent3"/>
                          </a:solidFill>
                          <a:effectLst/>
                          <a:latin typeface="Georgia"/>
                        </a:rPr>
                        <a:t>Associate Professor of Pediatrics, Children’s Hospital of Richmond at VCU​</a:t>
                      </a:r>
                    </a:p>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Betsy Peters, </a:t>
                      </a:r>
                      <a:r>
                        <a:rPr lang="en-US" sz="1600" i="1">
                          <a:solidFill>
                            <a:schemeClr val="accent3"/>
                          </a:solidFill>
                          <a:effectLst/>
                          <a:latin typeface="Georgia"/>
                        </a:rPr>
                        <a:t>Senior Vice President of Youth Development, YMCA of Greater Richmond ​</a:t>
                      </a:r>
                    </a:p>
                    <a:p>
                      <a:pPr marL="429260" indent="-347345" algn="l" defTabSz="895350" rtl="0" fontAlgn="base">
                        <a:spcAft>
                          <a:spcPts val="1200"/>
                        </a:spcAft>
                        <a:buFont typeface="Arial" panose="020B0604020202020204" pitchFamily="34" charset="0"/>
                        <a:buChar char="•"/>
                      </a:pPr>
                      <a:r>
                        <a:rPr lang="en-US" sz="1600" i="1">
                          <a:solidFill>
                            <a:schemeClr val="accent3"/>
                          </a:solidFill>
                          <a:effectLst/>
                          <a:latin typeface="Georgia"/>
                        </a:rPr>
                        <a:t>(</a:t>
                      </a:r>
                      <a:r>
                        <a:rPr lang="en-US" sz="1600" i="0">
                          <a:solidFill>
                            <a:schemeClr val="accent3"/>
                          </a:solidFill>
                          <a:effectLst/>
                          <a:latin typeface="Georgia"/>
                        </a:rPr>
                        <a:t>Substitute: Lauren Bickford,</a:t>
                      </a:r>
                      <a:r>
                        <a:rPr lang="en-US" sz="1600" i="1">
                          <a:solidFill>
                            <a:schemeClr val="accent3"/>
                          </a:solidFill>
                          <a:effectLst/>
                          <a:latin typeface="Georgia"/>
                        </a:rPr>
                        <a:t> Licensing Director, YMCA of Greater Richmond)​</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Cheryl Morman, </a:t>
                      </a:r>
                      <a:r>
                        <a:rPr lang="en-US" sz="1600" i="1">
                          <a:solidFill>
                            <a:schemeClr val="accent3"/>
                          </a:solidFill>
                          <a:effectLst/>
                          <a:latin typeface="Georgia"/>
                        </a:rPr>
                        <a:t>Licensed Family Day Home Provider​</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Christen Johnson, </a:t>
                      </a:r>
                      <a:r>
                        <a:rPr lang="en-US" sz="1600" i="1">
                          <a:solidFill>
                            <a:schemeClr val="accent3"/>
                          </a:solidFill>
                          <a:effectLst/>
                          <a:latin typeface="Georgia"/>
                        </a:rPr>
                        <a:t>Director, First Presbyterian Weekday School and Adjunct Faculty, Lord Fairfax Community College​</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Clark Andrs, </a:t>
                      </a:r>
                      <a:r>
                        <a:rPr lang="en-US" sz="1600" i="1">
                          <a:solidFill>
                            <a:schemeClr val="accent3"/>
                          </a:solidFill>
                          <a:effectLst/>
                          <a:latin typeface="Georgia"/>
                        </a:rPr>
                        <a:t>Owner, River’s Bend Children’s Center​</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Darrell Turner, </a:t>
                      </a:r>
                      <a:r>
                        <a:rPr lang="en-US" sz="1600" i="1">
                          <a:solidFill>
                            <a:schemeClr val="accent3"/>
                          </a:solidFill>
                          <a:effectLst/>
                          <a:latin typeface="Georgia"/>
                        </a:rPr>
                        <a:t>Virginia Preschool Initiative Teacher, Richmond Public Schools​</a:t>
                      </a:r>
                      <a:endParaRPr lang="en-US" sz="1600" b="0" i="1">
                        <a:solidFill>
                          <a:schemeClr val="accent3"/>
                        </a:solidFill>
                        <a:effectLst/>
                        <a:latin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Gail Johnson, </a:t>
                      </a:r>
                      <a:r>
                        <a:rPr lang="en-US" sz="1600" i="1">
                          <a:solidFill>
                            <a:schemeClr val="accent3"/>
                          </a:solidFill>
                          <a:effectLst/>
                          <a:latin typeface="Georgia"/>
                        </a:rPr>
                        <a:t>Founder, LeafSpring School​</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​Jaclyn Powers, </a:t>
                      </a:r>
                      <a:r>
                        <a:rPr lang="en-US" sz="1600" i="1">
                          <a:solidFill>
                            <a:schemeClr val="accent3"/>
                          </a:solidFill>
                          <a:effectLst/>
                          <a:latin typeface="Georgia"/>
                        </a:rPr>
                        <a:t>Senior Professional Development Specialist, Child Care Aware of Virginia​</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Jennifer Parish, </a:t>
                      </a:r>
                      <a:r>
                        <a:rPr lang="en-US" sz="1600" i="1">
                          <a:solidFill>
                            <a:schemeClr val="accent3"/>
                          </a:solidFill>
                          <a:effectLst/>
                          <a:latin typeface="Georgia"/>
                        </a:rPr>
                        <a:t>Executive Director, Downtown Hampton Child Development Center​</a:t>
                      </a:r>
                    </a:p>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Jessica Conway, </a:t>
                      </a:r>
                      <a:r>
                        <a:rPr lang="en-US" sz="1600" i="1">
                          <a:solidFill>
                            <a:schemeClr val="accent3"/>
                          </a:solidFill>
                          <a:effectLst/>
                          <a:latin typeface="Georgia"/>
                        </a:rPr>
                        <a:t>VQB5 Coordinator, James Madison University</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Karen Gallagher, </a:t>
                      </a:r>
                      <a:r>
                        <a:rPr lang="en-US" sz="1600" i="1">
                          <a:solidFill>
                            <a:schemeClr val="accent3"/>
                          </a:solidFill>
                          <a:effectLst/>
                          <a:latin typeface="Georgia"/>
                        </a:rPr>
                        <a:t>Director, Virginia Tech Child Development Center​</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Lisa Gehring, </a:t>
                      </a:r>
                      <a:r>
                        <a:rPr lang="en-US" sz="1600" i="1">
                          <a:solidFill>
                            <a:schemeClr val="accent3"/>
                          </a:solidFill>
                          <a:effectLst/>
                          <a:latin typeface="Georgia"/>
                        </a:rPr>
                        <a:t>Educational Specialist, Early Childhood Virginia Department of Education Training and Technical Assistance Center at Old Dominion University​</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Shikee Franklin, </a:t>
                      </a:r>
                      <a:r>
                        <a:rPr lang="en-US" sz="1600" i="1">
                          <a:solidFill>
                            <a:schemeClr val="accent3"/>
                          </a:solidFill>
                          <a:effectLst/>
                          <a:latin typeface="Georgia"/>
                        </a:rPr>
                        <a:t>Head Start/Early Head Start Director, Hampton Roads Community Action Program​</a:t>
                      </a:r>
                      <a:endParaRPr lang="en-US" sz="1600" b="0" i="1">
                        <a:solidFill>
                          <a:schemeClr val="accent3"/>
                        </a:solidFill>
                        <a:effectLst/>
                        <a:latin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20637581"/>
                  </a:ext>
                </a:extLst>
              </a:tr>
            </a:tbl>
          </a:graphicData>
        </a:graphic>
      </p:graphicFrame>
    </p:spTree>
    <p:extLst>
      <p:ext uri="{BB962C8B-B14F-4D97-AF65-F5344CB8AC3E}">
        <p14:creationId xmlns:p14="http://schemas.microsoft.com/office/powerpoint/2010/main" val="7777065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EFF4-44BC-1B6B-F5FC-147525B9ADDD}"/>
              </a:ext>
            </a:extLst>
          </p:cNvPr>
          <p:cNvSpPr>
            <a:spLocks noGrp="1"/>
          </p:cNvSpPr>
          <p:nvPr>
            <p:ph type="title"/>
          </p:nvPr>
        </p:nvSpPr>
        <p:spPr/>
        <p:txBody>
          <a:bodyPr>
            <a:normAutofit/>
          </a:bodyPr>
          <a:lstStyle/>
          <a:p>
            <a:r>
              <a:rPr lang="en-US" sz="4000"/>
              <a:t>Assessments: 8vac20-781-690</a:t>
            </a:r>
          </a:p>
        </p:txBody>
      </p:sp>
      <p:sp>
        <p:nvSpPr>
          <p:cNvPr id="3" name="Slide Number Placeholder 2">
            <a:extLst>
              <a:ext uri="{FF2B5EF4-FFF2-40B4-BE49-F238E27FC236}">
                <a16:creationId xmlns:a16="http://schemas.microsoft.com/office/drawing/2014/main" id="{E715A187-9532-199F-3037-85EBAC57D6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100</a:t>
            </a:fld>
            <a:endParaRPr lang="en-US"/>
          </a:p>
        </p:txBody>
      </p:sp>
      <p:sp>
        <p:nvSpPr>
          <p:cNvPr id="4" name="Text Placeholder 3">
            <a:extLst>
              <a:ext uri="{FF2B5EF4-FFF2-40B4-BE49-F238E27FC236}">
                <a16:creationId xmlns:a16="http://schemas.microsoft.com/office/drawing/2014/main" id="{922E927B-DF67-E89F-224B-D59EE06DEBB7}"/>
              </a:ext>
            </a:extLst>
          </p:cNvPr>
          <p:cNvSpPr>
            <a:spLocks noGrp="1"/>
          </p:cNvSpPr>
          <p:nvPr>
            <p:ph type="body" idx="1"/>
          </p:nvPr>
        </p:nvSpPr>
        <p:spPr/>
        <p:txBody>
          <a:bodyPr/>
          <a:lstStyle/>
          <a:p>
            <a:pPr marL="114300" indent="0">
              <a:lnSpc>
                <a:spcPct val="100000"/>
              </a:lnSpc>
              <a:spcBef>
                <a:spcPts val="0"/>
              </a:spcBef>
              <a:buNone/>
            </a:pPr>
            <a:r>
              <a:rPr lang="en-US" sz="2200" b="1">
                <a:solidFill>
                  <a:schemeClr val="accent3"/>
                </a:solidFill>
              </a:rPr>
              <a:t>Overview:</a:t>
            </a:r>
            <a:r>
              <a:rPr lang="en-US" sz="2200">
                <a:solidFill>
                  <a:schemeClr val="accent3"/>
                </a:solidFill>
              </a:rPr>
              <a:t> New section for ease of use. Retains requirements in 8VAC20-780-110.  </a:t>
            </a:r>
          </a:p>
          <a:p>
            <a:pPr marL="114300" indent="0">
              <a:lnSpc>
                <a:spcPct val="100000"/>
              </a:lnSpc>
              <a:spcBef>
                <a:spcPts val="1200"/>
              </a:spcBef>
              <a:buNone/>
            </a:pPr>
            <a:r>
              <a:rPr lang="en-US" sz="2200" b="1">
                <a:solidFill>
                  <a:schemeClr val="accent3"/>
                </a:solidFill>
              </a:rPr>
              <a:t>New/Revised: </a:t>
            </a:r>
            <a:r>
              <a:rPr lang="en-US" sz="2200">
                <a:solidFill>
                  <a:schemeClr val="accent3"/>
                </a:solidFill>
              </a:rPr>
              <a:t>N/A</a:t>
            </a:r>
          </a:p>
          <a:p>
            <a:pPr marL="114300" indent="0">
              <a:lnSpc>
                <a:spcPct val="100000"/>
              </a:lnSpc>
              <a:spcBef>
                <a:spcPts val="120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27520680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2856-2088-F36C-A808-62F714C95DF6}"/>
              </a:ext>
            </a:extLst>
          </p:cNvPr>
          <p:cNvSpPr>
            <a:spLocks noGrp="1"/>
          </p:cNvSpPr>
          <p:nvPr>
            <p:ph type="title"/>
          </p:nvPr>
        </p:nvSpPr>
        <p:spPr/>
        <p:txBody>
          <a:bodyPr>
            <a:normAutofit/>
          </a:bodyPr>
          <a:lstStyle/>
          <a:p>
            <a:r>
              <a:rPr lang="en-US" sz="4000"/>
              <a:t>Individual service, recreation, education, or treatment plan: 8vac20-781-700</a:t>
            </a:r>
          </a:p>
        </p:txBody>
      </p:sp>
      <p:sp>
        <p:nvSpPr>
          <p:cNvPr id="3" name="Slide Number Placeholder 2">
            <a:extLst>
              <a:ext uri="{FF2B5EF4-FFF2-40B4-BE49-F238E27FC236}">
                <a16:creationId xmlns:a16="http://schemas.microsoft.com/office/drawing/2014/main" id="{70F7D00F-2007-DD15-0422-7E9E5F8C0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101</a:t>
            </a:fld>
            <a:endParaRPr lang="en-US"/>
          </a:p>
        </p:txBody>
      </p:sp>
      <p:sp>
        <p:nvSpPr>
          <p:cNvPr id="4" name="Text Placeholder 3">
            <a:extLst>
              <a:ext uri="{FF2B5EF4-FFF2-40B4-BE49-F238E27FC236}">
                <a16:creationId xmlns:a16="http://schemas.microsoft.com/office/drawing/2014/main" id="{45F9B3D9-ACCD-3810-915F-A436AA1DB3CC}"/>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ease of use. Retains requirements from 8VAC20-780-120. </a:t>
            </a:r>
          </a:p>
          <a:p>
            <a:pPr marL="114300" indent="0">
              <a:lnSpc>
                <a:spcPct val="100000"/>
              </a:lnSpc>
              <a:spcBef>
                <a:spcPts val="0"/>
              </a:spcBef>
              <a:buNone/>
            </a:pPr>
            <a:r>
              <a:rPr lang="en-US" sz="2200" b="1">
                <a:solidFill>
                  <a:schemeClr val="accent3"/>
                </a:solidFill>
              </a:rPr>
              <a:t>New/Revised: </a:t>
            </a:r>
          </a:p>
          <a:p>
            <a:pPr>
              <a:lnSpc>
                <a:spcPct val="100000"/>
              </a:lnSpc>
              <a:spcBef>
                <a:spcPts val="0"/>
              </a:spcBef>
              <a:spcAft>
                <a:spcPts val="1200"/>
              </a:spcAft>
            </a:pPr>
            <a:r>
              <a:rPr lang="en-US" sz="2200">
                <a:solidFill>
                  <a:schemeClr val="accent3"/>
                </a:solidFill>
              </a:rPr>
              <a:t>Added recreation plan option.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21473697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2EB5-A600-0B6B-4FE6-8B1D524B883B}"/>
              </a:ext>
            </a:extLst>
          </p:cNvPr>
          <p:cNvSpPr>
            <a:spLocks noGrp="1"/>
          </p:cNvSpPr>
          <p:nvPr>
            <p:ph type="title"/>
          </p:nvPr>
        </p:nvSpPr>
        <p:spPr/>
        <p:txBody>
          <a:bodyPr>
            <a:normAutofit/>
          </a:bodyPr>
          <a:lstStyle/>
          <a:p>
            <a:r>
              <a:rPr lang="en-US" sz="4000"/>
              <a:t>Qualifications of staff: 8vact20-781-710</a:t>
            </a:r>
          </a:p>
        </p:txBody>
      </p:sp>
      <p:sp>
        <p:nvSpPr>
          <p:cNvPr id="3" name="Slide Number Placeholder 2">
            <a:extLst>
              <a:ext uri="{FF2B5EF4-FFF2-40B4-BE49-F238E27FC236}">
                <a16:creationId xmlns:a16="http://schemas.microsoft.com/office/drawing/2014/main" id="{33FC97E1-D2BF-B420-A47B-0DB9CED11F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102</a:t>
            </a:fld>
            <a:endParaRPr lang="en-US"/>
          </a:p>
        </p:txBody>
      </p:sp>
      <p:sp>
        <p:nvSpPr>
          <p:cNvPr id="4" name="Text Placeholder 3">
            <a:extLst>
              <a:ext uri="{FF2B5EF4-FFF2-40B4-BE49-F238E27FC236}">
                <a16:creationId xmlns:a16="http://schemas.microsoft.com/office/drawing/2014/main" id="{1787583B-5339-8AD9-B4D7-AC01A724652F}"/>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ease of use. Retains requirements from 8VAC20-780-190 and 8VAC20-780-210.</a:t>
            </a:r>
          </a:p>
          <a:p>
            <a:pPr marL="114300" indent="0">
              <a:lnSpc>
                <a:spcPct val="100000"/>
              </a:lnSpc>
              <a:spcBef>
                <a:spcPts val="0"/>
              </a:spcBef>
              <a:buNone/>
            </a:pPr>
            <a:r>
              <a:rPr lang="en-US" sz="2200" b="1">
                <a:solidFill>
                  <a:schemeClr val="accent3"/>
                </a:solidFill>
              </a:rPr>
              <a:t>New/Revised: </a:t>
            </a:r>
            <a:r>
              <a:rPr lang="en-US" sz="2200">
                <a:solidFill>
                  <a:schemeClr val="accent3"/>
                </a:solidFill>
              </a:rPr>
              <a:t>N/A</a:t>
            </a:r>
          </a:p>
          <a:p>
            <a:pPr marL="114300" indent="0">
              <a:lnSpc>
                <a:spcPct val="100000"/>
              </a:lnSpc>
              <a:spcBef>
                <a:spcPts val="120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3380142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AA30-92C1-4ADD-DC37-FC0F7A778676}"/>
              </a:ext>
            </a:extLst>
          </p:cNvPr>
          <p:cNvSpPr>
            <a:spLocks noGrp="1"/>
          </p:cNvSpPr>
          <p:nvPr>
            <p:ph type="title"/>
          </p:nvPr>
        </p:nvSpPr>
        <p:spPr/>
        <p:txBody>
          <a:bodyPr>
            <a:normAutofit/>
          </a:bodyPr>
          <a:lstStyle/>
          <a:p>
            <a:r>
              <a:rPr lang="en-US" sz="4000"/>
              <a:t>Staff training: 8vac20-781-720</a:t>
            </a:r>
          </a:p>
        </p:txBody>
      </p:sp>
      <p:sp>
        <p:nvSpPr>
          <p:cNvPr id="3" name="Slide Number Placeholder 2">
            <a:extLst>
              <a:ext uri="{FF2B5EF4-FFF2-40B4-BE49-F238E27FC236}">
                <a16:creationId xmlns:a16="http://schemas.microsoft.com/office/drawing/2014/main" id="{D4B3939D-1769-9D55-C07E-CA6B6941EA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103</a:t>
            </a:fld>
            <a:endParaRPr lang="en-US"/>
          </a:p>
        </p:txBody>
      </p:sp>
      <p:sp>
        <p:nvSpPr>
          <p:cNvPr id="4" name="Text Placeholder 3">
            <a:extLst>
              <a:ext uri="{FF2B5EF4-FFF2-40B4-BE49-F238E27FC236}">
                <a16:creationId xmlns:a16="http://schemas.microsoft.com/office/drawing/2014/main" id="{E45CCD4A-41C9-653B-8D33-89DB5D834C89}"/>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ease of use. Retains requirements from 8VAC20-780-180, 8VAC20-780-240 and 8VAC20-780-245. </a:t>
            </a:r>
          </a:p>
          <a:p>
            <a:pPr marL="114300" indent="0">
              <a:lnSpc>
                <a:spcPct val="100000"/>
              </a:lnSpc>
              <a:spcBef>
                <a:spcPts val="0"/>
              </a:spcBef>
              <a:buNone/>
            </a:pPr>
            <a:r>
              <a:rPr lang="en-US" sz="2200" b="1">
                <a:solidFill>
                  <a:schemeClr val="accent3"/>
                </a:solidFill>
              </a:rPr>
              <a:t>New/Revised: </a:t>
            </a:r>
          </a:p>
          <a:p>
            <a:pPr>
              <a:lnSpc>
                <a:spcPct val="100000"/>
              </a:lnSpc>
              <a:spcBef>
                <a:spcPts val="0"/>
              </a:spcBef>
            </a:pPr>
            <a:r>
              <a:rPr lang="en-US" sz="2200">
                <a:solidFill>
                  <a:schemeClr val="accent3"/>
                </a:solidFill>
              </a:rPr>
              <a:t>Revised language to return training requirement to previous requirement of 8 hours that was in place prior to October 13, 2021 when the regulations were updated. The current requirement for additional training hours for these specialized staff was inadvertently reduced as an adjustment to a proposed increase in annual training for all program types that was not implemented. </a:t>
            </a:r>
          </a:p>
          <a:p>
            <a:pPr marL="114300" indent="0">
              <a:lnSpc>
                <a:spcPct val="100000"/>
              </a:lnSpc>
              <a:spcBef>
                <a:spcPts val="120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9702311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774D-C0DA-1390-8345-74695BBF9E4C}"/>
              </a:ext>
            </a:extLst>
          </p:cNvPr>
          <p:cNvSpPr>
            <a:spLocks noGrp="1"/>
          </p:cNvSpPr>
          <p:nvPr>
            <p:ph type="title"/>
          </p:nvPr>
        </p:nvSpPr>
        <p:spPr/>
        <p:txBody>
          <a:bodyPr>
            <a:normAutofit/>
          </a:bodyPr>
          <a:lstStyle/>
          <a:p>
            <a:r>
              <a:rPr lang="en-US" sz="4000"/>
              <a:t>Staff-to-children ratio requirements: 8vac20-781-730</a:t>
            </a:r>
          </a:p>
        </p:txBody>
      </p:sp>
      <p:sp>
        <p:nvSpPr>
          <p:cNvPr id="3" name="Slide Number Placeholder 2">
            <a:extLst>
              <a:ext uri="{FF2B5EF4-FFF2-40B4-BE49-F238E27FC236}">
                <a16:creationId xmlns:a16="http://schemas.microsoft.com/office/drawing/2014/main" id="{22A3061E-B98C-D69D-D591-8BC1C902C2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104</a:t>
            </a:fld>
            <a:endParaRPr lang="en-US"/>
          </a:p>
        </p:txBody>
      </p:sp>
      <p:sp>
        <p:nvSpPr>
          <p:cNvPr id="4" name="Text Placeholder 3">
            <a:extLst>
              <a:ext uri="{FF2B5EF4-FFF2-40B4-BE49-F238E27FC236}">
                <a16:creationId xmlns:a16="http://schemas.microsoft.com/office/drawing/2014/main" id="{C731A696-4C0E-FE66-BC2D-DBADE7E81812}"/>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New section for ease of use. Retains requirements from 8VAC20-780-355.</a:t>
            </a:r>
          </a:p>
          <a:p>
            <a:pPr marL="114300" indent="0">
              <a:lnSpc>
                <a:spcPct val="100000"/>
              </a:lnSpc>
              <a:spcBef>
                <a:spcPts val="0"/>
              </a:spcBef>
              <a:buNone/>
            </a:pPr>
            <a:r>
              <a:rPr lang="en-US" sz="2200" b="1">
                <a:solidFill>
                  <a:schemeClr val="accent3"/>
                </a:solidFill>
              </a:rPr>
              <a:t>New/Revised: </a:t>
            </a:r>
            <a:r>
              <a:rPr lang="en-US" sz="2200">
                <a:solidFill>
                  <a:schemeClr val="accent3"/>
                </a:solidFill>
              </a:rPr>
              <a:t>N/A</a:t>
            </a:r>
          </a:p>
          <a:p>
            <a:pPr marL="114300" indent="0">
              <a:lnSpc>
                <a:spcPct val="100000"/>
              </a:lnSpc>
              <a:spcBef>
                <a:spcPts val="120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598980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B95B-2568-5A02-7EA6-8DC6356D2CF9}"/>
              </a:ext>
            </a:extLst>
          </p:cNvPr>
          <p:cNvSpPr>
            <a:spLocks noGrp="1"/>
          </p:cNvSpPr>
          <p:nvPr>
            <p:ph type="title"/>
          </p:nvPr>
        </p:nvSpPr>
        <p:spPr/>
        <p:txBody>
          <a:bodyPr>
            <a:normAutofit/>
          </a:bodyPr>
          <a:lstStyle/>
          <a:p>
            <a:r>
              <a:rPr lang="en-US" sz="4000"/>
              <a:t>Equipment and materials: 8vac20-781-740</a:t>
            </a:r>
          </a:p>
        </p:txBody>
      </p:sp>
      <p:sp>
        <p:nvSpPr>
          <p:cNvPr id="3" name="Slide Number Placeholder 2">
            <a:extLst>
              <a:ext uri="{FF2B5EF4-FFF2-40B4-BE49-F238E27FC236}">
                <a16:creationId xmlns:a16="http://schemas.microsoft.com/office/drawing/2014/main" id="{BB9FF282-30CC-E341-90A7-1511662BC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105</a:t>
            </a:fld>
            <a:endParaRPr lang="en-US"/>
          </a:p>
        </p:txBody>
      </p:sp>
      <p:sp>
        <p:nvSpPr>
          <p:cNvPr id="4" name="Text Placeholder 3">
            <a:extLst>
              <a:ext uri="{FF2B5EF4-FFF2-40B4-BE49-F238E27FC236}">
                <a16:creationId xmlns:a16="http://schemas.microsoft.com/office/drawing/2014/main" id="{0DB8A78F-C198-B998-B4E5-6783F88A729A}"/>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New section for ease of use. Retains requirements from 8VAC20-780-430. </a:t>
            </a:r>
          </a:p>
          <a:p>
            <a:pPr marL="114300" indent="0">
              <a:lnSpc>
                <a:spcPct val="100000"/>
              </a:lnSpc>
              <a:spcBef>
                <a:spcPts val="0"/>
              </a:spcBef>
              <a:buNone/>
            </a:pPr>
            <a:r>
              <a:rPr lang="en-US" sz="2200" b="1">
                <a:solidFill>
                  <a:schemeClr val="accent3"/>
                </a:solidFill>
              </a:rPr>
              <a:t>New/Revised: </a:t>
            </a:r>
            <a:r>
              <a:rPr lang="en-US" sz="2200">
                <a:solidFill>
                  <a:schemeClr val="accent3"/>
                </a:solidFill>
              </a:rPr>
              <a:t>N/A</a:t>
            </a:r>
          </a:p>
          <a:p>
            <a:pPr marL="114300" indent="0">
              <a:lnSpc>
                <a:spcPct val="100000"/>
              </a:lnSpc>
              <a:spcBef>
                <a:spcPts val="120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33654006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79BB-D46A-8D2A-5A49-6337C506F7B8}"/>
              </a:ext>
            </a:extLst>
          </p:cNvPr>
          <p:cNvSpPr>
            <a:spLocks noGrp="1"/>
          </p:cNvSpPr>
          <p:nvPr>
            <p:ph type="title"/>
          </p:nvPr>
        </p:nvSpPr>
        <p:spPr/>
        <p:txBody>
          <a:bodyPr>
            <a:normAutofit/>
          </a:bodyPr>
          <a:lstStyle/>
          <a:p>
            <a:r>
              <a:rPr lang="en-US" sz="4000"/>
              <a:t>Special feeding needs: 8vac20-781-750</a:t>
            </a:r>
          </a:p>
        </p:txBody>
      </p:sp>
      <p:sp>
        <p:nvSpPr>
          <p:cNvPr id="3" name="Slide Number Placeholder 2">
            <a:extLst>
              <a:ext uri="{FF2B5EF4-FFF2-40B4-BE49-F238E27FC236}">
                <a16:creationId xmlns:a16="http://schemas.microsoft.com/office/drawing/2014/main" id="{5E639042-E63A-EAA1-219A-5C35106416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106</a:t>
            </a:fld>
            <a:endParaRPr lang="en-US"/>
          </a:p>
        </p:txBody>
      </p:sp>
      <p:sp>
        <p:nvSpPr>
          <p:cNvPr id="4" name="Text Placeholder 3">
            <a:extLst>
              <a:ext uri="{FF2B5EF4-FFF2-40B4-BE49-F238E27FC236}">
                <a16:creationId xmlns:a16="http://schemas.microsoft.com/office/drawing/2014/main" id="{40A6DD77-B7E4-BBFD-4D73-0F7FAC8CDAF1}"/>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ease of use. Retains requirements from 8VAC20-780-570.</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lnSpc>
                <a:spcPct val="100000"/>
              </a:lnSpc>
              <a:spcBef>
                <a:spcPts val="0"/>
              </a:spcBef>
              <a:spcAft>
                <a:spcPts val="1200"/>
              </a:spcAft>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41290437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A745-33EE-9DAA-2046-7FCD6DC7D20F}"/>
              </a:ext>
            </a:extLst>
          </p:cNvPr>
          <p:cNvSpPr>
            <a:spLocks noGrp="1"/>
          </p:cNvSpPr>
          <p:nvPr>
            <p:ph type="title"/>
          </p:nvPr>
        </p:nvSpPr>
        <p:spPr/>
        <p:txBody>
          <a:bodyPr>
            <a:normAutofit/>
          </a:bodyPr>
          <a:lstStyle/>
          <a:p>
            <a:r>
              <a:rPr lang="en-US" sz="4000"/>
              <a:t>Transportation for non-ambulatory children: 8vac20-781-760</a:t>
            </a:r>
          </a:p>
        </p:txBody>
      </p:sp>
      <p:sp>
        <p:nvSpPr>
          <p:cNvPr id="3" name="Slide Number Placeholder 2">
            <a:extLst>
              <a:ext uri="{FF2B5EF4-FFF2-40B4-BE49-F238E27FC236}">
                <a16:creationId xmlns:a16="http://schemas.microsoft.com/office/drawing/2014/main" id="{4874BA31-419D-38B1-FC41-FA97A98577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107</a:t>
            </a:fld>
            <a:endParaRPr lang="en-US"/>
          </a:p>
        </p:txBody>
      </p:sp>
      <p:sp>
        <p:nvSpPr>
          <p:cNvPr id="4" name="Text Placeholder 3">
            <a:extLst>
              <a:ext uri="{FF2B5EF4-FFF2-40B4-BE49-F238E27FC236}">
                <a16:creationId xmlns:a16="http://schemas.microsoft.com/office/drawing/2014/main" id="{5CA0FC26-7666-5C1D-CFE0-9081E6973BAC}"/>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ease of use. Retains requirements from 8VAC20-780-590. </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lnSpc>
                <a:spcPct val="100000"/>
              </a:lnSpc>
              <a:spcBef>
                <a:spcPts val="0"/>
              </a:spcBef>
              <a:spcAft>
                <a:spcPts val="1200"/>
              </a:spcAft>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8731384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Next Steps</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108</a:t>
            </a:fld>
            <a:endParaRPr/>
          </a:p>
        </p:txBody>
      </p:sp>
    </p:spTree>
    <p:extLst>
      <p:ext uri="{BB962C8B-B14F-4D97-AF65-F5344CB8AC3E}">
        <p14:creationId xmlns:p14="http://schemas.microsoft.com/office/powerpoint/2010/main" val="25311653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289-4640-0AA7-0FA4-0EEA99E03D64}"/>
              </a:ext>
            </a:extLst>
          </p:cNvPr>
          <p:cNvSpPr>
            <a:spLocks noGrp="1"/>
          </p:cNvSpPr>
          <p:nvPr>
            <p:ph type="title"/>
          </p:nvPr>
        </p:nvSpPr>
        <p:spPr/>
        <p:txBody>
          <a:bodyPr>
            <a:normAutofit/>
          </a:bodyPr>
          <a:lstStyle/>
          <a:p>
            <a:r>
              <a:rPr lang="en-US" sz="4000"/>
              <a:t>Next steps (1 of 2)</a:t>
            </a:r>
          </a:p>
        </p:txBody>
      </p:sp>
      <p:sp>
        <p:nvSpPr>
          <p:cNvPr id="3" name="Slide Number Placeholder 2">
            <a:extLst>
              <a:ext uri="{FF2B5EF4-FFF2-40B4-BE49-F238E27FC236}">
                <a16:creationId xmlns:a16="http://schemas.microsoft.com/office/drawing/2014/main" id="{49877540-9D6B-7F37-6171-2E1A2C320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109</a:t>
            </a:fld>
            <a:endParaRPr lang="en-US"/>
          </a:p>
        </p:txBody>
      </p:sp>
      <p:sp>
        <p:nvSpPr>
          <p:cNvPr id="4" name="Text Placeholder 3">
            <a:extLst>
              <a:ext uri="{FF2B5EF4-FFF2-40B4-BE49-F238E27FC236}">
                <a16:creationId xmlns:a16="http://schemas.microsoft.com/office/drawing/2014/main" id="{52BF8D9A-44D7-4DBA-FEE8-8E1E364B410B}"/>
              </a:ext>
            </a:extLst>
          </p:cNvPr>
          <p:cNvSpPr>
            <a:spLocks noGrp="1"/>
          </p:cNvSpPr>
          <p:nvPr>
            <p:ph type="body" idx="1"/>
          </p:nvPr>
        </p:nvSpPr>
        <p:spPr/>
        <p:txBody>
          <a:bodyPr>
            <a:normAutofit/>
          </a:bodyPr>
          <a:lstStyle/>
          <a:p>
            <a:pPr>
              <a:lnSpc>
                <a:spcPct val="100000"/>
              </a:lnSpc>
              <a:spcBef>
                <a:spcPts val="0"/>
              </a:spcBef>
              <a:buClr>
                <a:schemeClr val="tx1"/>
              </a:buClr>
              <a:buSzPct val="90000"/>
            </a:pPr>
            <a:r>
              <a:rPr lang="en-US" sz="2200">
                <a:solidFill>
                  <a:schemeClr val="accent3"/>
                </a:solidFill>
              </a:rPr>
              <a:t>Pending ECAC endorsement, VDOE will present the draft regulation and the NOIRA to the State Board of Education at their meeting scheduled on June 14, 2023. </a:t>
            </a:r>
          </a:p>
          <a:p>
            <a:pPr lvl="1">
              <a:lnSpc>
                <a:spcPct val="100000"/>
              </a:lnSpc>
              <a:spcBef>
                <a:spcPts val="0"/>
              </a:spcBef>
              <a:buClr>
                <a:schemeClr val="tx1"/>
              </a:buClr>
              <a:buSzPct val="90000"/>
            </a:pPr>
            <a:r>
              <a:rPr lang="en-US" sz="2200">
                <a:solidFill>
                  <a:schemeClr val="accent3"/>
                </a:solidFill>
              </a:rPr>
              <a:t>Pending the Board’s approval, the NOIRA is posted to Town Hall and the Executive review process will begin. </a:t>
            </a:r>
          </a:p>
          <a:p>
            <a:pPr lvl="1">
              <a:lnSpc>
                <a:spcPct val="100000"/>
              </a:lnSpc>
              <a:spcBef>
                <a:spcPts val="0"/>
              </a:spcBef>
              <a:spcAft>
                <a:spcPts val="1200"/>
              </a:spcAft>
              <a:buClr>
                <a:schemeClr val="tx1"/>
              </a:buClr>
              <a:buSzPct val="90000"/>
            </a:pPr>
            <a:r>
              <a:rPr lang="en-US" sz="2200">
                <a:solidFill>
                  <a:schemeClr val="accent3"/>
                </a:solidFill>
              </a:rPr>
              <a:t>Pending the Governor’s approval of the NOIRA, a 30 day Public Comment Period for the NOIRA (specific to the action) will begin. </a:t>
            </a:r>
          </a:p>
          <a:p>
            <a:pPr>
              <a:lnSpc>
                <a:spcPct val="100000"/>
              </a:lnSpc>
              <a:spcBef>
                <a:spcPts val="0"/>
              </a:spcBef>
              <a:spcAft>
                <a:spcPts val="1200"/>
              </a:spcAft>
            </a:pPr>
            <a:r>
              <a:rPr lang="en-US" sz="2200"/>
              <a:t>The VDOE will produce a high-level cost analysis of the new regulations this summer. The VDOE will consult the fiscal experts who analyzed the cost of child care for Virginia.</a:t>
            </a:r>
            <a:endParaRPr lang="en-US" sz="2200">
              <a:solidFill>
                <a:schemeClr val="accent3"/>
              </a:solidFill>
            </a:endParaRPr>
          </a:p>
          <a:p>
            <a:pPr>
              <a:lnSpc>
                <a:spcPct val="100000"/>
              </a:lnSpc>
              <a:spcBef>
                <a:spcPts val="0"/>
              </a:spcBef>
            </a:pPr>
            <a:r>
              <a:rPr lang="en-US" sz="2200">
                <a:solidFill>
                  <a:schemeClr val="accent3"/>
                </a:solidFill>
              </a:rPr>
              <a:t>The NOIRA must be approved by the Governor prior to the Board's approval of the proposed regulation.</a:t>
            </a:r>
          </a:p>
        </p:txBody>
      </p:sp>
    </p:spTree>
    <p:extLst>
      <p:ext uri="{BB962C8B-B14F-4D97-AF65-F5344CB8AC3E}">
        <p14:creationId xmlns:p14="http://schemas.microsoft.com/office/powerpoint/2010/main" val="19287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119E-A2A8-52B5-2390-90435648C021}"/>
              </a:ext>
            </a:extLst>
          </p:cNvPr>
          <p:cNvSpPr>
            <a:spLocks noGrp="1"/>
          </p:cNvSpPr>
          <p:nvPr>
            <p:ph type="title"/>
          </p:nvPr>
        </p:nvSpPr>
        <p:spPr/>
        <p:txBody>
          <a:bodyPr>
            <a:normAutofit/>
          </a:bodyPr>
          <a:lstStyle/>
          <a:p>
            <a:r>
              <a:rPr lang="en-US" sz="4000"/>
              <a:t>Goals of the Revised Regulations</a:t>
            </a:r>
          </a:p>
        </p:txBody>
      </p:sp>
      <p:sp>
        <p:nvSpPr>
          <p:cNvPr id="3" name="Slide Number Placeholder 2">
            <a:extLst>
              <a:ext uri="{FF2B5EF4-FFF2-40B4-BE49-F238E27FC236}">
                <a16:creationId xmlns:a16="http://schemas.microsoft.com/office/drawing/2014/main" id="{789A6CFD-7CE7-0A3D-4E73-CB90198F7C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
        <p:nvSpPr>
          <p:cNvPr id="4" name="Text Placeholder 3">
            <a:extLst>
              <a:ext uri="{FF2B5EF4-FFF2-40B4-BE49-F238E27FC236}">
                <a16:creationId xmlns:a16="http://schemas.microsoft.com/office/drawing/2014/main" id="{05261A33-15A8-A5D3-FBAF-3C70BE2A9318}"/>
              </a:ext>
            </a:extLst>
          </p:cNvPr>
          <p:cNvSpPr>
            <a:spLocks noGrp="1"/>
          </p:cNvSpPr>
          <p:nvPr>
            <p:ph type="body" idx="1"/>
          </p:nvPr>
        </p:nvSpPr>
        <p:spPr>
          <a:xfrm>
            <a:off x="838200" y="1458930"/>
            <a:ext cx="10619792" cy="4718033"/>
          </a:xfrm>
        </p:spPr>
        <p:txBody>
          <a:bodyPr>
            <a:normAutofit/>
          </a:bodyPr>
          <a:lstStyle/>
          <a:p>
            <a:pPr marL="0" indent="0">
              <a:lnSpc>
                <a:spcPct val="100000"/>
              </a:lnSpc>
              <a:spcBef>
                <a:spcPts val="0"/>
              </a:spcBef>
              <a:buNone/>
            </a:pPr>
            <a:r>
              <a:rPr lang="en-US" sz="2200">
                <a:solidFill>
                  <a:schemeClr val="accent3"/>
                </a:solidFill>
              </a:rPr>
              <a:t>These revised regulations reflect VDOE's goals of:</a:t>
            </a:r>
          </a:p>
          <a:p>
            <a:pPr marL="429768">
              <a:lnSpc>
                <a:spcPct val="100000"/>
              </a:lnSpc>
              <a:spcBef>
                <a:spcPts val="0"/>
              </a:spcBef>
              <a:buClr>
                <a:schemeClr val="tx1"/>
              </a:buClr>
              <a:buSzPct val="90000"/>
            </a:pPr>
            <a:r>
              <a:rPr lang="en-US" sz="2200">
                <a:solidFill>
                  <a:schemeClr val="accent3"/>
                </a:solidFill>
              </a:rPr>
              <a:t>Strengthening child protection;</a:t>
            </a:r>
          </a:p>
          <a:p>
            <a:pPr marL="429768">
              <a:lnSpc>
                <a:spcPct val="100000"/>
              </a:lnSpc>
              <a:spcBef>
                <a:spcPts val="0"/>
              </a:spcBef>
              <a:buClr>
                <a:schemeClr val="tx1"/>
              </a:buClr>
              <a:buSzPct val="90000"/>
            </a:pPr>
            <a:r>
              <a:rPr lang="en-US" sz="2200">
                <a:solidFill>
                  <a:schemeClr val="accent3"/>
                </a:solidFill>
              </a:rPr>
              <a:t>Reducing duplication;</a:t>
            </a:r>
          </a:p>
          <a:p>
            <a:pPr marL="429768">
              <a:lnSpc>
                <a:spcPct val="100000"/>
              </a:lnSpc>
              <a:spcBef>
                <a:spcPts val="0"/>
              </a:spcBef>
              <a:buClr>
                <a:schemeClr val="tx1"/>
              </a:buClr>
              <a:buSzPct val="90000"/>
            </a:pPr>
            <a:r>
              <a:rPr lang="en-US" sz="2200">
                <a:solidFill>
                  <a:schemeClr val="accent3"/>
                </a:solidFill>
              </a:rPr>
              <a:t>Increasing flexibility;</a:t>
            </a:r>
          </a:p>
          <a:p>
            <a:pPr marL="429768">
              <a:lnSpc>
                <a:spcPct val="100000"/>
              </a:lnSpc>
              <a:spcBef>
                <a:spcPts val="0"/>
              </a:spcBef>
              <a:buClr>
                <a:schemeClr val="tx1"/>
              </a:buClr>
              <a:buSzPct val="90000"/>
            </a:pPr>
            <a:r>
              <a:rPr lang="en-US" sz="2200">
                <a:solidFill>
                  <a:schemeClr val="accent3"/>
                </a:solidFill>
              </a:rPr>
              <a:t>Ensuring compliance with all federal and state requirements;</a:t>
            </a:r>
          </a:p>
          <a:p>
            <a:pPr marL="429768">
              <a:lnSpc>
                <a:spcPct val="100000"/>
              </a:lnSpc>
              <a:spcBef>
                <a:spcPts val="0"/>
              </a:spcBef>
              <a:buClr>
                <a:schemeClr val="tx1"/>
              </a:buClr>
              <a:buSzPct val="90000"/>
            </a:pPr>
            <a:r>
              <a:rPr lang="en-US" sz="2200">
                <a:solidFill>
                  <a:schemeClr val="accent3"/>
                </a:solidFill>
              </a:rPr>
              <a:t>Aligning standards with best-in-class national safety standards and practices; and </a:t>
            </a:r>
          </a:p>
          <a:p>
            <a:pPr marL="429768">
              <a:lnSpc>
                <a:spcPct val="100000"/>
              </a:lnSpc>
              <a:spcBef>
                <a:spcPts val="0"/>
              </a:spcBef>
              <a:buClr>
                <a:schemeClr val="tx1"/>
              </a:buClr>
              <a:buSzPct val="90000"/>
            </a:pPr>
            <a:r>
              <a:rPr lang="en-US" sz="2200">
                <a:solidFill>
                  <a:schemeClr val="accent3"/>
                </a:solidFill>
              </a:rPr>
              <a:t>Complying with the Governor's Executive Order 19.</a:t>
            </a:r>
          </a:p>
        </p:txBody>
      </p:sp>
    </p:spTree>
    <p:extLst>
      <p:ext uri="{BB962C8B-B14F-4D97-AF65-F5344CB8AC3E}">
        <p14:creationId xmlns:p14="http://schemas.microsoft.com/office/powerpoint/2010/main" val="13612077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1386-C12C-CD77-A630-28ABDBA47FBA}"/>
              </a:ext>
            </a:extLst>
          </p:cNvPr>
          <p:cNvSpPr>
            <a:spLocks noGrp="1"/>
          </p:cNvSpPr>
          <p:nvPr>
            <p:ph type="title"/>
          </p:nvPr>
        </p:nvSpPr>
        <p:spPr/>
        <p:txBody>
          <a:bodyPr>
            <a:normAutofit/>
          </a:bodyPr>
          <a:lstStyle/>
          <a:p>
            <a:r>
              <a:rPr lang="en-US" sz="4000"/>
              <a:t>Next steps (2 of 2)</a:t>
            </a:r>
          </a:p>
        </p:txBody>
      </p:sp>
      <p:sp>
        <p:nvSpPr>
          <p:cNvPr id="3" name="Slide Number Placeholder 2">
            <a:extLst>
              <a:ext uri="{FF2B5EF4-FFF2-40B4-BE49-F238E27FC236}">
                <a16:creationId xmlns:a16="http://schemas.microsoft.com/office/drawing/2014/main" id="{54DB237A-6715-FF3A-FCB9-617300F1ED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110</a:t>
            </a:fld>
            <a:endParaRPr lang="en-US"/>
          </a:p>
        </p:txBody>
      </p:sp>
      <p:sp>
        <p:nvSpPr>
          <p:cNvPr id="4" name="Text Placeholder 3">
            <a:extLst>
              <a:ext uri="{FF2B5EF4-FFF2-40B4-BE49-F238E27FC236}">
                <a16:creationId xmlns:a16="http://schemas.microsoft.com/office/drawing/2014/main" id="{CD8D46F3-EE0D-F73A-D3F0-8C179C7C6C56}"/>
              </a:ext>
            </a:extLst>
          </p:cNvPr>
          <p:cNvSpPr>
            <a:spLocks noGrp="1"/>
          </p:cNvSpPr>
          <p:nvPr>
            <p:ph type="body" idx="1"/>
          </p:nvPr>
        </p:nvSpPr>
        <p:spPr/>
        <p:txBody>
          <a:bodyPr/>
          <a:lstStyle/>
          <a:p>
            <a:pPr>
              <a:lnSpc>
                <a:spcPct val="100000"/>
              </a:lnSpc>
              <a:spcBef>
                <a:spcPts val="0"/>
              </a:spcBef>
              <a:buClr>
                <a:schemeClr val="tx1"/>
              </a:buClr>
              <a:buSzPct val="90000"/>
            </a:pPr>
            <a:r>
              <a:rPr lang="en-US" sz="2200">
                <a:solidFill>
                  <a:schemeClr val="accent3"/>
                </a:solidFill>
              </a:rPr>
              <a:t>The proposed regulation will go to the Board for first and second review and approval.</a:t>
            </a:r>
          </a:p>
          <a:p>
            <a:pPr lvl="1">
              <a:lnSpc>
                <a:spcPct val="100000"/>
              </a:lnSpc>
              <a:spcBef>
                <a:spcPts val="0"/>
              </a:spcBef>
              <a:buClr>
                <a:schemeClr val="tx1"/>
              </a:buClr>
              <a:buSzPct val="90000"/>
            </a:pPr>
            <a:r>
              <a:rPr lang="en-US" sz="2200">
                <a:solidFill>
                  <a:schemeClr val="accent3"/>
                </a:solidFill>
              </a:rPr>
              <a:t>If approved, the proposed regulation will be posted to Town Hall and the Executive review process will begin again.</a:t>
            </a:r>
          </a:p>
          <a:p>
            <a:pPr lvl="1">
              <a:lnSpc>
                <a:spcPct val="100000"/>
              </a:lnSpc>
              <a:spcBef>
                <a:spcPts val="0"/>
              </a:spcBef>
              <a:buClr>
                <a:schemeClr val="tx1"/>
              </a:buClr>
              <a:buSzPct val="90000"/>
            </a:pPr>
            <a:r>
              <a:rPr lang="en-US" sz="2200">
                <a:solidFill>
                  <a:schemeClr val="accent3"/>
                </a:solidFill>
              </a:rPr>
              <a:t>Pending the Governor’s approval, a 60 day public comment period (specific to the requirements) will begin. </a:t>
            </a:r>
          </a:p>
          <a:p>
            <a:pPr lvl="1">
              <a:lnSpc>
                <a:spcPct val="100000"/>
              </a:lnSpc>
              <a:spcBef>
                <a:spcPts val="0"/>
              </a:spcBef>
              <a:spcAft>
                <a:spcPts val="1200"/>
              </a:spcAft>
              <a:buClr>
                <a:schemeClr val="tx1"/>
              </a:buClr>
              <a:buSzPct val="90000"/>
            </a:pPr>
            <a:r>
              <a:rPr lang="en-US" sz="2200">
                <a:solidFill>
                  <a:schemeClr val="accent3"/>
                </a:solidFill>
              </a:rPr>
              <a:t>VDOE will review comments and amend regulation accordingly.</a:t>
            </a:r>
          </a:p>
          <a:p>
            <a:pPr>
              <a:lnSpc>
                <a:spcPct val="100000"/>
              </a:lnSpc>
              <a:spcBef>
                <a:spcPts val="0"/>
              </a:spcBef>
            </a:pPr>
            <a:r>
              <a:rPr lang="en-US" sz="2200">
                <a:solidFill>
                  <a:schemeClr val="accent3"/>
                </a:solidFill>
              </a:rPr>
              <a:t>The Final stage will include final regulation to become effective after the Board approves, Executive review is complete, and the Governor approves. </a:t>
            </a:r>
          </a:p>
          <a:p>
            <a:endParaRPr lang="en-US"/>
          </a:p>
        </p:txBody>
      </p:sp>
    </p:spTree>
    <p:extLst>
      <p:ext uri="{BB962C8B-B14F-4D97-AF65-F5344CB8AC3E}">
        <p14:creationId xmlns:p14="http://schemas.microsoft.com/office/powerpoint/2010/main" val="41323774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Questions and Discussion</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111</a:t>
            </a:fld>
            <a:endParaRPr/>
          </a:p>
        </p:txBody>
      </p:sp>
    </p:spTree>
    <p:extLst>
      <p:ext uri="{BB962C8B-B14F-4D97-AF65-F5344CB8AC3E}">
        <p14:creationId xmlns:p14="http://schemas.microsoft.com/office/powerpoint/2010/main" val="3728155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t>Public Comment</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112</a:t>
            </a:fld>
            <a:endParaRPr/>
          </a:p>
        </p:txBody>
      </p:sp>
    </p:spTree>
    <p:extLst>
      <p:ext uri="{BB962C8B-B14F-4D97-AF65-F5344CB8AC3E}">
        <p14:creationId xmlns:p14="http://schemas.microsoft.com/office/powerpoint/2010/main" val="2514675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lang="en-US" sz="4600"/>
          </a:p>
          <a:p>
            <a:endParaRPr lang="en-US" sz="4600"/>
          </a:p>
          <a:p>
            <a:r>
              <a:rPr lang="en-US" sz="4600"/>
              <a:t>The meeting will resume after this short break. </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113</a:t>
            </a:fld>
            <a:endParaRPr/>
          </a:p>
        </p:txBody>
      </p:sp>
    </p:spTree>
    <p:extLst>
      <p:ext uri="{BB962C8B-B14F-4D97-AF65-F5344CB8AC3E}">
        <p14:creationId xmlns:p14="http://schemas.microsoft.com/office/powerpoint/2010/main" val="11470552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a5e57395b2_0_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We are experiencing technical difficulties</a:t>
            </a:r>
            <a:endParaRPr sz="4600"/>
          </a:p>
        </p:txBody>
      </p:sp>
      <p:sp>
        <p:nvSpPr>
          <p:cNvPr id="700" name="Google Shape;700;g1a5e57395b2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114</a:t>
            </a:fld>
            <a:endParaRPr sz="1200" b="0" i="0" u="none" strike="noStrike" cap="none">
              <a:solidFill>
                <a:srgbClr val="888FA3"/>
              </a:solidFill>
              <a:latin typeface="Calibri"/>
              <a:ea typeface="Calibri"/>
              <a:cs typeface="Calibri"/>
              <a:sym typeface="Calibri"/>
            </a:endParaRPr>
          </a:p>
        </p:txBody>
      </p:sp>
      <p:sp>
        <p:nvSpPr>
          <p:cNvPr id="701" name="Google Shape;701;g1a5e57395b2_0_38"/>
          <p:cNvSpPr txBox="1"/>
          <p:nvPr/>
        </p:nvSpPr>
        <p:spPr>
          <a:xfrm>
            <a:off x="947050" y="4800600"/>
            <a:ext cx="10482900" cy="461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1800">
                <a:solidFill>
                  <a:schemeClr val="accent3"/>
                </a:solidFill>
                <a:latin typeface="Georgia"/>
                <a:ea typeface="Georgia"/>
                <a:cs typeface="Georgia"/>
                <a:sym typeface="Georgia"/>
              </a:rPr>
              <a:t>The livestream will return momentarily</a:t>
            </a:r>
            <a:endParaRPr sz="1800">
              <a:solidFill>
                <a:schemeClr val="accent3"/>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Comparison of Regulations</a:t>
            </a:r>
            <a:endParaRPr sz="4000"/>
          </a:p>
        </p:txBody>
      </p:sp>
      <p:sp>
        <p:nvSpPr>
          <p:cNvPr id="187" name="Google Shape;18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88" name="Google Shape;188;p5"/>
          <p:cNvSpPr txBox="1">
            <a:spLocks noGrp="1"/>
          </p:cNvSpPr>
          <p:nvPr>
            <p:ph type="body" idx="1"/>
          </p:nvPr>
        </p:nvSpPr>
        <p:spPr>
          <a:xfrm>
            <a:off x="847165" y="1383712"/>
            <a:ext cx="10515600" cy="721783"/>
          </a:xfrm>
          <a:prstGeom prst="rect">
            <a:avLst/>
          </a:prstGeom>
          <a:noFill/>
          <a:ln>
            <a:noFill/>
          </a:ln>
        </p:spPr>
        <p:txBody>
          <a:bodyPr spcFirstLastPara="1" wrap="square" lIns="91425" tIns="45700" rIns="91425" bIns="45700" anchor="t" anchorCtr="0">
            <a:noAutofit/>
          </a:bodyPr>
          <a:lstStyle/>
          <a:p>
            <a:pPr marL="0" indent="0">
              <a:lnSpc>
                <a:spcPct val="100000"/>
              </a:lnSpc>
              <a:buNone/>
            </a:pPr>
            <a:r>
              <a:rPr lang="en-US" sz="2000">
                <a:solidFill>
                  <a:schemeClr val="accent3"/>
                </a:solidFill>
              </a:rPr>
              <a:t>These revised regulations provide better health and safety protections, have fewer words and are more flexible than the current regulations. </a:t>
            </a:r>
          </a:p>
          <a:p>
            <a:pPr marL="0" indent="0">
              <a:lnSpc>
                <a:spcPct val="100000"/>
              </a:lnSpc>
              <a:buNone/>
            </a:pPr>
            <a:endParaRPr lang="en-US" sz="2000">
              <a:solidFill>
                <a:schemeClr val="accent3"/>
              </a:solidFill>
            </a:endParaRPr>
          </a:p>
          <a:p>
            <a:pPr marL="0" indent="0">
              <a:lnSpc>
                <a:spcPct val="100000"/>
              </a:lnSpc>
              <a:buNone/>
            </a:pPr>
            <a:endParaRPr lang="en-US" sz="2000">
              <a:solidFill>
                <a:schemeClr val="accent3"/>
              </a:solidFill>
            </a:endParaRPr>
          </a:p>
        </p:txBody>
      </p:sp>
      <p:graphicFrame>
        <p:nvGraphicFramePr>
          <p:cNvPr id="7" name="Table 6">
            <a:extLst>
              <a:ext uri="{FF2B5EF4-FFF2-40B4-BE49-F238E27FC236}">
                <a16:creationId xmlns:a16="http://schemas.microsoft.com/office/drawing/2014/main" id="{2468B01C-575F-2588-7187-6FE8B7EBE571}"/>
              </a:ext>
            </a:extLst>
          </p:cNvPr>
          <p:cNvGraphicFramePr>
            <a:graphicFrameLocks noGrp="1"/>
          </p:cNvGraphicFramePr>
          <p:nvPr>
            <p:extLst>
              <p:ext uri="{D42A27DB-BD31-4B8C-83A1-F6EECF244321}">
                <p14:modId xmlns:p14="http://schemas.microsoft.com/office/powerpoint/2010/main" val="2945319735"/>
              </p:ext>
            </p:extLst>
          </p:nvPr>
        </p:nvGraphicFramePr>
        <p:xfrm>
          <a:off x="973666" y="2312347"/>
          <a:ext cx="10269470" cy="1021080"/>
        </p:xfrm>
        <a:graphic>
          <a:graphicData uri="http://schemas.openxmlformats.org/drawingml/2006/table">
            <a:tbl>
              <a:tblPr firstRow="1" firstCol="1" bandRow="1">
                <a:tableStyleId>{86BF8636-8523-4F47-ACF0-9A4BCA7EB962}</a:tableStyleId>
              </a:tblPr>
              <a:tblGrid>
                <a:gridCol w="5134735">
                  <a:extLst>
                    <a:ext uri="{9D8B030D-6E8A-4147-A177-3AD203B41FA5}">
                      <a16:colId xmlns:a16="http://schemas.microsoft.com/office/drawing/2014/main" val="406355349"/>
                    </a:ext>
                  </a:extLst>
                </a:gridCol>
                <a:gridCol w="5134735">
                  <a:extLst>
                    <a:ext uri="{9D8B030D-6E8A-4147-A177-3AD203B41FA5}">
                      <a16:colId xmlns:a16="http://schemas.microsoft.com/office/drawing/2014/main" val="196624915"/>
                    </a:ext>
                  </a:extLst>
                </a:gridCol>
              </a:tblGrid>
              <a:tr h="974670">
                <a:tc>
                  <a:txBody>
                    <a:bodyPr/>
                    <a:lstStyle/>
                    <a:p>
                      <a:pPr marL="0" marR="0" fontAlgn="base">
                        <a:spcBef>
                          <a:spcPts val="0"/>
                        </a:spcBef>
                        <a:spcAft>
                          <a:spcPts val="0"/>
                        </a:spcAft>
                      </a:pPr>
                      <a:r>
                        <a:rPr lang="en-US" sz="1900" b="1">
                          <a:solidFill>
                            <a:schemeClr val="accent3"/>
                          </a:solidFill>
                          <a:effectLst/>
                          <a:latin typeface="Georgia"/>
                        </a:rPr>
                        <a:t>8VAC20-780</a:t>
                      </a:r>
                    </a:p>
                    <a:p>
                      <a:pPr marL="342900" marR="0" indent="-342900" fontAlgn="base">
                        <a:spcBef>
                          <a:spcPts val="0"/>
                        </a:spcBef>
                        <a:spcAft>
                          <a:spcPts val="0"/>
                        </a:spcAft>
                        <a:buFont typeface="Arial"/>
                        <a:buChar char="•"/>
                      </a:pPr>
                      <a:r>
                        <a:rPr lang="en-US" sz="1900">
                          <a:solidFill>
                            <a:schemeClr val="accent3"/>
                          </a:solidFill>
                          <a:effectLst/>
                          <a:latin typeface="Georgia"/>
                        </a:rPr>
                        <a:t>Pages = 67</a:t>
                      </a:r>
                    </a:p>
                    <a:p>
                      <a:pPr marL="342900" marR="0" indent="-342900" fontAlgn="base">
                        <a:spcBef>
                          <a:spcPts val="0"/>
                        </a:spcBef>
                        <a:spcAft>
                          <a:spcPts val="600"/>
                        </a:spcAft>
                        <a:buFont typeface="Arial"/>
                        <a:buChar char="•"/>
                      </a:pPr>
                      <a:r>
                        <a:rPr lang="en-US" sz="1900">
                          <a:solidFill>
                            <a:schemeClr val="accent3"/>
                          </a:solidFill>
                          <a:effectLst/>
                          <a:latin typeface="Georgia"/>
                        </a:rPr>
                        <a:t>Word Count = 26,920</a:t>
                      </a:r>
                    </a:p>
                  </a:txBody>
                  <a:tcPr marL="68580" marR="68580" marT="0" marB="0">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tc>
                  <a:txBody>
                    <a:bodyPr/>
                    <a:lstStyle/>
                    <a:p>
                      <a:pPr marL="0" marR="0" fontAlgn="base">
                        <a:spcBef>
                          <a:spcPts val="0"/>
                        </a:spcBef>
                        <a:spcAft>
                          <a:spcPts val="0"/>
                        </a:spcAft>
                      </a:pPr>
                      <a:r>
                        <a:rPr lang="en-US" sz="1900" b="1">
                          <a:solidFill>
                            <a:schemeClr val="accent3"/>
                          </a:solidFill>
                          <a:effectLst/>
                          <a:latin typeface="Georgia"/>
                        </a:rPr>
                        <a:t>8VAC20-781</a:t>
                      </a:r>
                    </a:p>
                    <a:p>
                      <a:pPr marL="342900" marR="0" indent="-342900" fontAlgn="base">
                        <a:spcBef>
                          <a:spcPts val="0"/>
                        </a:spcBef>
                        <a:spcAft>
                          <a:spcPts val="0"/>
                        </a:spcAft>
                        <a:buFont typeface="Arial"/>
                        <a:buChar char="•"/>
                      </a:pPr>
                      <a:r>
                        <a:rPr lang="en-US" sz="1900">
                          <a:solidFill>
                            <a:schemeClr val="accent3"/>
                          </a:solidFill>
                          <a:effectLst/>
                          <a:latin typeface="Georgia"/>
                        </a:rPr>
                        <a:t>Pages = 51</a:t>
                      </a:r>
                    </a:p>
                    <a:p>
                      <a:pPr marL="342900" marR="0" indent="-342900" fontAlgn="base">
                        <a:spcBef>
                          <a:spcPts val="0"/>
                        </a:spcBef>
                        <a:spcAft>
                          <a:spcPts val="0"/>
                        </a:spcAft>
                        <a:buFont typeface="Arial"/>
                        <a:buChar char="•"/>
                      </a:pPr>
                      <a:r>
                        <a:rPr lang="en-US" sz="1900">
                          <a:solidFill>
                            <a:schemeClr val="accent3"/>
                          </a:solidFill>
                          <a:effectLst/>
                          <a:latin typeface="Georgia"/>
                        </a:rPr>
                        <a:t>Word Count = 21,729</a:t>
                      </a:r>
                    </a:p>
                    <a:p>
                      <a:pPr marL="0" marR="0" indent="0" fontAlgn="base">
                        <a:spcBef>
                          <a:spcPts val="0"/>
                        </a:spcBef>
                        <a:spcAft>
                          <a:spcPts val="0"/>
                        </a:spcAft>
                        <a:buFont typeface="Arial"/>
                        <a:buNone/>
                      </a:pPr>
                      <a:r>
                        <a:rPr lang="en-US" sz="1000">
                          <a:solidFill>
                            <a:schemeClr val="accent3"/>
                          </a:solidFill>
                          <a:effectLst/>
                          <a:latin typeface="Georgia"/>
                        </a:rPr>
                        <a:t> </a:t>
                      </a:r>
                    </a:p>
                  </a:txBody>
                  <a:tcPr marL="68580" marR="68580" marT="0" marB="0">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873138751"/>
                  </a:ext>
                </a:extLst>
              </a:tr>
            </a:tbl>
          </a:graphicData>
        </a:graphic>
      </p:graphicFrame>
      <p:sp>
        <p:nvSpPr>
          <p:cNvPr id="8" name="TextBox 7">
            <a:extLst>
              <a:ext uri="{FF2B5EF4-FFF2-40B4-BE49-F238E27FC236}">
                <a16:creationId xmlns:a16="http://schemas.microsoft.com/office/drawing/2014/main" id="{61F01947-DE52-01DE-D1FB-741D704D5622}"/>
              </a:ext>
            </a:extLst>
          </p:cNvPr>
          <p:cNvSpPr txBox="1"/>
          <p:nvPr/>
        </p:nvSpPr>
        <p:spPr>
          <a:xfrm>
            <a:off x="4766733" y="392006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4739953D-39BE-4896-A181-31C0B628D937}"/>
              </a:ext>
            </a:extLst>
          </p:cNvPr>
          <p:cNvSpPr txBox="1"/>
          <p:nvPr/>
        </p:nvSpPr>
        <p:spPr>
          <a:xfrm>
            <a:off x="847164" y="3444029"/>
            <a:ext cx="10395971" cy="2862322"/>
          </a:xfrm>
          <a:prstGeom prst="rect">
            <a:avLst/>
          </a:prstGeom>
          <a:noFill/>
        </p:spPr>
        <p:txBody>
          <a:bodyPr wrap="square">
            <a:spAutoFit/>
          </a:bodyPr>
          <a:lstStyle/>
          <a:p>
            <a:pPr marL="0" marR="0" fontAlgn="base">
              <a:spcBef>
                <a:spcPts val="600"/>
              </a:spcBef>
              <a:spcAft>
                <a:spcPts val="0"/>
              </a:spcAft>
            </a:pPr>
            <a:r>
              <a:rPr lang="en-US" sz="2000">
                <a:solidFill>
                  <a:schemeClr val="accent3"/>
                </a:solidFill>
                <a:effectLst/>
                <a:latin typeface="Georgia"/>
              </a:rPr>
              <a:t>Guidance was recently received defining a Regulatory Requirement from the Executive Order 19 Regulatory Reduction Guide: ​</a:t>
            </a:r>
          </a:p>
          <a:p>
            <a:pPr marL="461963" marR="0" indent="0" fontAlgn="base">
              <a:spcBef>
                <a:spcPts val="0"/>
              </a:spcBef>
              <a:spcAft>
                <a:spcPts val="0"/>
              </a:spcAft>
            </a:pPr>
            <a:r>
              <a:rPr lang="en-US" sz="2000" i="1">
                <a:solidFill>
                  <a:schemeClr val="accent3"/>
                </a:solidFill>
                <a:effectLst/>
                <a:latin typeface="Georgia"/>
              </a:rPr>
              <a:t>When identifying requirements, the key question should be “does this provision impose a binding obligation on another party by requiring it to act or refrain from acting?” If so, it is a requirement, even if it otherwise uses discretionary language such as “may,” “can,” or “should.” If not, it is not a requirement."</a:t>
            </a:r>
          </a:p>
          <a:p>
            <a:pPr marL="0" marR="0" fontAlgn="base">
              <a:spcBef>
                <a:spcPts val="0"/>
              </a:spcBef>
              <a:spcAft>
                <a:spcPts val="0"/>
              </a:spcAft>
            </a:pPr>
            <a:endParaRPr lang="en-US" sz="2000">
              <a:solidFill>
                <a:schemeClr val="accent3"/>
              </a:solidFill>
              <a:effectLst/>
              <a:latin typeface="Georgia"/>
            </a:endParaRPr>
          </a:p>
          <a:p>
            <a:pPr marL="0" marR="0" fontAlgn="base">
              <a:spcBef>
                <a:spcPts val="0"/>
              </a:spcBef>
              <a:spcAft>
                <a:spcPts val="0"/>
              </a:spcAft>
            </a:pPr>
            <a:r>
              <a:rPr lang="en-US" sz="2000">
                <a:solidFill>
                  <a:schemeClr val="accent3"/>
                </a:solidFill>
                <a:effectLst/>
                <a:latin typeface="Georgia"/>
              </a:rPr>
              <a:t>The number of regulatory requirements is currently being assessed according to this new guidance.</a:t>
            </a:r>
            <a:endParaRPr lang="en-US" sz="2000"/>
          </a:p>
        </p:txBody>
      </p:sp>
    </p:spTree>
    <p:extLst>
      <p:ext uri="{BB962C8B-B14F-4D97-AF65-F5344CB8AC3E}">
        <p14:creationId xmlns:p14="http://schemas.microsoft.com/office/powerpoint/2010/main" val="205800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Counting Standards: An Example</a:t>
            </a:r>
          </a:p>
        </p:txBody>
      </p:sp>
      <p:sp>
        <p:nvSpPr>
          <p:cNvPr id="187" name="Google Shape;18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13</a:t>
            </a:fld>
            <a:endParaRPr/>
          </a:p>
        </p:txBody>
      </p:sp>
      <p:sp>
        <p:nvSpPr>
          <p:cNvPr id="188" name="Google Shape;188;p5"/>
          <p:cNvSpPr txBox="1">
            <a:spLocks noGrp="1"/>
          </p:cNvSpPr>
          <p:nvPr>
            <p:ph type="body" idx="1"/>
          </p:nvPr>
        </p:nvSpPr>
        <p:spPr>
          <a:xfrm>
            <a:off x="838200" y="1372303"/>
            <a:ext cx="10524564" cy="3092428"/>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spcAft>
                <a:spcPts val="1200"/>
              </a:spcAft>
              <a:buNone/>
            </a:pPr>
            <a:r>
              <a:rPr lang="en-US" sz="2000">
                <a:solidFill>
                  <a:schemeClr val="accent3"/>
                </a:solidFill>
              </a:rPr>
              <a:t>One of the workgroup's priorities was to make standards easier to read and understand by adding language and reorganizing text to improve clarity. </a:t>
            </a:r>
          </a:p>
          <a:p>
            <a:pPr marL="0" indent="0">
              <a:lnSpc>
                <a:spcPct val="100000"/>
              </a:lnSpc>
              <a:spcBef>
                <a:spcPts val="0"/>
              </a:spcBef>
              <a:spcAft>
                <a:spcPts val="1200"/>
              </a:spcAft>
              <a:buNone/>
            </a:pPr>
            <a:r>
              <a:rPr lang="en-US" sz="2000">
                <a:solidFill>
                  <a:schemeClr val="accent3"/>
                </a:solidFill>
              </a:rPr>
              <a:t>For example, a requirement that was counted as one standard in Chapter 780 may now be counted as multiple standards for better organization (i.e., 780-570-H, currently counts as one standard but has several requirements in one paragraph. In Chapter 781, the same requirements are now broken into three separate standards: 781-630-K, 781-630-L, and 781-630-M.</a:t>
            </a:r>
          </a:p>
          <a:p>
            <a:pPr marL="0" indent="0">
              <a:lnSpc>
                <a:spcPct val="100000"/>
              </a:lnSpc>
              <a:buNone/>
            </a:pPr>
            <a:endParaRPr lang="en-US" sz="2400"/>
          </a:p>
          <a:p>
            <a:pPr marL="0" indent="0">
              <a:lnSpc>
                <a:spcPct val="100000"/>
              </a:lnSpc>
              <a:buNone/>
            </a:pPr>
            <a:endParaRPr lang="en-US" sz="2400"/>
          </a:p>
          <a:p>
            <a:pPr marL="0" indent="0">
              <a:lnSpc>
                <a:spcPct val="100000"/>
              </a:lnSpc>
              <a:buNone/>
            </a:pPr>
            <a:endParaRPr lang="en-US" sz="2400"/>
          </a:p>
          <a:p>
            <a:pPr marL="0" indent="0">
              <a:lnSpc>
                <a:spcPct val="100000"/>
              </a:lnSpc>
              <a:buNone/>
            </a:pPr>
            <a:endParaRPr lang="en-US" sz="2400"/>
          </a:p>
        </p:txBody>
      </p:sp>
      <p:graphicFrame>
        <p:nvGraphicFramePr>
          <p:cNvPr id="2" name="Table 2">
            <a:extLst>
              <a:ext uri="{FF2B5EF4-FFF2-40B4-BE49-F238E27FC236}">
                <a16:creationId xmlns:a16="http://schemas.microsoft.com/office/drawing/2014/main" id="{706A4AD5-BCC0-BDAD-08AE-8C4D63242479}"/>
              </a:ext>
            </a:extLst>
          </p:cNvPr>
          <p:cNvGraphicFramePr>
            <a:graphicFrameLocks noGrp="1"/>
          </p:cNvGraphicFramePr>
          <p:nvPr>
            <p:extLst>
              <p:ext uri="{D42A27DB-BD31-4B8C-83A1-F6EECF244321}">
                <p14:modId xmlns:p14="http://schemas.microsoft.com/office/powerpoint/2010/main" val="3102679146"/>
              </p:ext>
            </p:extLst>
          </p:nvPr>
        </p:nvGraphicFramePr>
        <p:xfrm>
          <a:off x="838200" y="3935644"/>
          <a:ext cx="10431339" cy="2377440"/>
        </p:xfrm>
        <a:graphic>
          <a:graphicData uri="http://schemas.openxmlformats.org/drawingml/2006/table">
            <a:tbl>
              <a:tblPr firstRow="1" bandRow="1">
                <a:tableStyleId>{86BF8636-8523-4F47-ACF0-9A4BCA7EB962}</a:tableStyleId>
              </a:tblPr>
              <a:tblGrid>
                <a:gridCol w="5281572">
                  <a:extLst>
                    <a:ext uri="{9D8B030D-6E8A-4147-A177-3AD203B41FA5}">
                      <a16:colId xmlns:a16="http://schemas.microsoft.com/office/drawing/2014/main" val="3234131292"/>
                    </a:ext>
                  </a:extLst>
                </a:gridCol>
                <a:gridCol w="5149767">
                  <a:extLst>
                    <a:ext uri="{9D8B030D-6E8A-4147-A177-3AD203B41FA5}">
                      <a16:colId xmlns:a16="http://schemas.microsoft.com/office/drawing/2014/main" val="3306863945"/>
                    </a:ext>
                  </a:extLst>
                </a:gridCol>
              </a:tblGrid>
              <a:tr h="2357843">
                <a:tc>
                  <a:txBody>
                    <a:bodyPr/>
                    <a:lstStyle/>
                    <a:p>
                      <a:pPr marL="57150" marR="0" lvl="0" indent="0" algn="l">
                        <a:lnSpc>
                          <a:spcPct val="100000"/>
                        </a:lnSpc>
                        <a:spcBef>
                          <a:spcPts val="0"/>
                        </a:spcBef>
                        <a:spcAft>
                          <a:spcPts val="1200"/>
                        </a:spcAft>
                        <a:buNone/>
                      </a:pPr>
                      <a:r>
                        <a:rPr lang="en-US" sz="1200" b="1" i="0" u="none" strike="noStrike" noProof="0">
                          <a:solidFill>
                            <a:schemeClr val="accent3"/>
                          </a:solidFill>
                          <a:latin typeface="Georgia"/>
                        </a:rPr>
                        <a:t>Current 8VAC20-780-570. Special feeding needs.</a:t>
                      </a:r>
                      <a:endParaRPr lang="en-US" sz="1200" b="0" i="0" u="none" strike="noStrike" noProof="0">
                        <a:solidFill>
                          <a:schemeClr val="accent3"/>
                        </a:solidFill>
                        <a:latin typeface="Georgia"/>
                      </a:endParaRPr>
                    </a:p>
                    <a:p>
                      <a:pPr marL="57150" marR="0" lvl="0" indent="0" algn="l">
                        <a:lnSpc>
                          <a:spcPct val="100000"/>
                        </a:lnSpc>
                        <a:spcBef>
                          <a:spcPts val="0"/>
                        </a:spcBef>
                        <a:spcAft>
                          <a:spcPts val="1200"/>
                        </a:spcAft>
                        <a:buNone/>
                      </a:pPr>
                      <a:r>
                        <a:rPr lang="en-US" sz="1200" b="0" i="0" u="none" strike="noStrike" noProof="0">
                          <a:solidFill>
                            <a:schemeClr val="accent3"/>
                          </a:solidFill>
                          <a:latin typeface="Georgia"/>
                        </a:rPr>
                        <a:t>H. Prepared baby food not consumed during that feeding by an infant may be used by that same infant later in the same day, provided that the food is not served out of the baby jar and is dated and stored in the refrigerator; otherwise, it shall be discarded or returned to the parent at the end of the day. Formula or breast milk shall not remain unrefrigerated for more than two hours and may not be reheated.</a:t>
                      </a:r>
                      <a:endParaRPr lang="en-US" sz="1200">
                        <a:solidFill>
                          <a:schemeClr val="accent3"/>
                        </a:solidFill>
                        <a:latin typeface="Georgia"/>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bg1"/>
                    </a:solidFill>
                  </a:tcPr>
                </a:tc>
                <a:tc>
                  <a:txBody>
                    <a:bodyPr/>
                    <a:lstStyle/>
                    <a:p>
                      <a:pPr marL="57150" marR="0" lvl="0" indent="0" algn="l">
                        <a:lnSpc>
                          <a:spcPct val="100000"/>
                        </a:lnSpc>
                        <a:spcBef>
                          <a:spcPts val="0"/>
                        </a:spcBef>
                        <a:spcAft>
                          <a:spcPts val="1200"/>
                        </a:spcAft>
                        <a:buNone/>
                      </a:pPr>
                      <a:r>
                        <a:rPr lang="en-US" sz="1200" b="1" i="0" u="none" strike="noStrike" noProof="0">
                          <a:solidFill>
                            <a:schemeClr val="accent3"/>
                          </a:solidFill>
                          <a:latin typeface="Georgia"/>
                        </a:rPr>
                        <a:t>Draft 8VAC20-781-630. Special feeding needs. </a:t>
                      </a:r>
                      <a:endParaRPr lang="en-US" sz="1200" b="0" i="0" u="none" strike="noStrike" noProof="0">
                        <a:solidFill>
                          <a:schemeClr val="accent3"/>
                        </a:solidFill>
                        <a:latin typeface="Georgia"/>
                      </a:endParaRPr>
                    </a:p>
                    <a:p>
                      <a:pPr marL="57150" marR="0" lvl="0" indent="0" algn="l">
                        <a:lnSpc>
                          <a:spcPct val="100000"/>
                        </a:lnSpc>
                        <a:spcBef>
                          <a:spcPts val="0"/>
                        </a:spcBef>
                        <a:spcAft>
                          <a:spcPts val="1200"/>
                        </a:spcAft>
                        <a:buNone/>
                      </a:pPr>
                      <a:r>
                        <a:rPr lang="en-US" sz="1200" b="0" i="0" u="none" strike="noStrike" noProof="0">
                          <a:solidFill>
                            <a:schemeClr val="accent3"/>
                          </a:solidFill>
                          <a:latin typeface="Georgia"/>
                        </a:rPr>
                        <a:t>K. Breast milk, formula and milk shall not remain unrefrigerated at the center for more than two hours and may not be reheated. </a:t>
                      </a:r>
                    </a:p>
                    <a:p>
                      <a:pPr marL="57150" marR="0" lvl="0" indent="0" algn="l">
                        <a:lnSpc>
                          <a:spcPct val="100000"/>
                        </a:lnSpc>
                        <a:spcBef>
                          <a:spcPts val="0"/>
                        </a:spcBef>
                        <a:spcAft>
                          <a:spcPts val="1200"/>
                        </a:spcAft>
                        <a:buNone/>
                      </a:pPr>
                      <a:r>
                        <a:rPr lang="en-US" sz="1200" b="0" i="0" u="none" strike="noStrike" noProof="0">
                          <a:solidFill>
                            <a:schemeClr val="accent3"/>
                          </a:solidFill>
                          <a:latin typeface="Georgia"/>
                        </a:rPr>
                        <a:t>L. Prepared bottles shall be discarded or returned to the parent at the end of the day. </a:t>
                      </a:r>
                    </a:p>
                    <a:p>
                      <a:pPr marL="57150" marR="0" lvl="0" indent="0" algn="l">
                        <a:lnSpc>
                          <a:spcPct val="100000"/>
                        </a:lnSpc>
                        <a:spcBef>
                          <a:spcPts val="0"/>
                        </a:spcBef>
                        <a:spcAft>
                          <a:spcPts val="1200"/>
                        </a:spcAft>
                        <a:buNone/>
                      </a:pPr>
                      <a:r>
                        <a:rPr lang="en-US" sz="1200" b="0" i="0" u="none" strike="noStrike" noProof="0">
                          <a:solidFill>
                            <a:schemeClr val="accent3"/>
                          </a:solidFill>
                          <a:latin typeface="Georgia"/>
                        </a:rPr>
                        <a:t>M. Prepared baby food not consumed during that feeding by an infant may be used by that same infant later in the same day, provided that the food is not served out of the baby jar and is dated and stored in the refrigerator; otherwise, it shall be discarded or returned to the parent at the end of the day. </a:t>
                      </a:r>
                      <a:endParaRPr lang="en-US" sz="1200">
                        <a:solidFill>
                          <a:schemeClr val="accent3"/>
                        </a:solidFill>
                        <a:latin typeface="Georgia"/>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9736304"/>
                  </a:ext>
                </a:extLst>
              </a:tr>
            </a:tbl>
          </a:graphicData>
        </a:graphic>
      </p:graphicFrame>
    </p:spTree>
    <p:extLst>
      <p:ext uri="{BB962C8B-B14F-4D97-AF65-F5344CB8AC3E}">
        <p14:creationId xmlns:p14="http://schemas.microsoft.com/office/powerpoint/2010/main" val="93823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7F37-CC42-5C5D-2DC0-1EC600A39FCE}"/>
              </a:ext>
            </a:extLst>
          </p:cNvPr>
          <p:cNvSpPr>
            <a:spLocks noGrp="1"/>
          </p:cNvSpPr>
          <p:nvPr>
            <p:ph type="title"/>
          </p:nvPr>
        </p:nvSpPr>
        <p:spPr/>
        <p:txBody>
          <a:bodyPr>
            <a:normAutofit/>
          </a:bodyPr>
          <a:lstStyle/>
          <a:p>
            <a:r>
              <a:rPr lang="en-US" sz="4000"/>
              <a:t>Overall Highlights</a:t>
            </a:r>
          </a:p>
        </p:txBody>
      </p:sp>
      <p:sp>
        <p:nvSpPr>
          <p:cNvPr id="3" name="Slide Number Placeholder 2">
            <a:extLst>
              <a:ext uri="{FF2B5EF4-FFF2-40B4-BE49-F238E27FC236}">
                <a16:creationId xmlns:a16="http://schemas.microsoft.com/office/drawing/2014/main" id="{BF20E272-D232-3EAD-AB10-B99336A020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7" name="Table 7">
            <a:extLst>
              <a:ext uri="{FF2B5EF4-FFF2-40B4-BE49-F238E27FC236}">
                <a16:creationId xmlns:a16="http://schemas.microsoft.com/office/drawing/2014/main" id="{74476BC7-E878-403B-A0FC-B195128CAF8A}"/>
              </a:ext>
            </a:extLst>
          </p:cNvPr>
          <p:cNvGraphicFramePr>
            <a:graphicFrameLocks noGrp="1"/>
          </p:cNvGraphicFramePr>
          <p:nvPr>
            <p:extLst>
              <p:ext uri="{D42A27DB-BD31-4B8C-83A1-F6EECF244321}">
                <p14:modId xmlns:p14="http://schemas.microsoft.com/office/powerpoint/2010/main" val="1889499211"/>
              </p:ext>
            </p:extLst>
          </p:nvPr>
        </p:nvGraphicFramePr>
        <p:xfrm>
          <a:off x="326571" y="1652727"/>
          <a:ext cx="11392677" cy="4511040"/>
        </p:xfrm>
        <a:graphic>
          <a:graphicData uri="http://schemas.openxmlformats.org/drawingml/2006/table">
            <a:tbl>
              <a:tblPr firstRow="1" bandRow="1">
                <a:tableStyleId>{86BF8636-8523-4F47-ACF0-9A4BCA7EB962}</a:tableStyleId>
              </a:tblPr>
              <a:tblGrid>
                <a:gridCol w="3797559">
                  <a:extLst>
                    <a:ext uri="{9D8B030D-6E8A-4147-A177-3AD203B41FA5}">
                      <a16:colId xmlns:a16="http://schemas.microsoft.com/office/drawing/2014/main" val="3879440558"/>
                    </a:ext>
                  </a:extLst>
                </a:gridCol>
                <a:gridCol w="3797559">
                  <a:extLst>
                    <a:ext uri="{9D8B030D-6E8A-4147-A177-3AD203B41FA5}">
                      <a16:colId xmlns:a16="http://schemas.microsoft.com/office/drawing/2014/main" val="3311572864"/>
                    </a:ext>
                  </a:extLst>
                </a:gridCol>
                <a:gridCol w="3797559">
                  <a:extLst>
                    <a:ext uri="{9D8B030D-6E8A-4147-A177-3AD203B41FA5}">
                      <a16:colId xmlns:a16="http://schemas.microsoft.com/office/drawing/2014/main" val="3371015878"/>
                    </a:ext>
                  </a:extLst>
                </a:gridCol>
              </a:tblGrid>
              <a:tr h="370840">
                <a:tc>
                  <a:txBody>
                    <a:bodyPr/>
                    <a:lstStyle/>
                    <a:p>
                      <a:pPr algn="ct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Ratio Flexibility</a:t>
                      </a:r>
                      <a:endParaRPr lang="en-US" sz="1800" b="1">
                        <a:solidFill>
                          <a:schemeClr val="tx2"/>
                        </a:solidFill>
                      </a:endParaRP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Staffing Flexibility</a:t>
                      </a: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Reduced Administrative Burden</a:t>
                      </a: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601636244"/>
                  </a:ext>
                </a:extLst>
              </a:tr>
              <a:tr h="370840">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Increase ratios for school-age children.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Adds variance process for ratio and group sizes.</a:t>
                      </a:r>
                    </a:p>
                    <a:p>
                      <a:pPr>
                        <a:spcAft>
                          <a:spcPts val="600"/>
                        </a:spcAft>
                      </a:pPr>
                      <a:endParaRPr lang="en-US" sz="1700">
                        <a:solidFill>
                          <a:schemeClr val="accent3"/>
                        </a:solidFill>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Adds more entry-level qualifications for lead teachers and directors to help with recruitment and hiring.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Increases flexibility for staffing at beginning and end of day.</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latin typeface="Georgia" panose="02040502050405020303" pitchFamily="18" charset="0"/>
                          <a:ea typeface="Calibri" panose="020F0502020204030204" pitchFamily="34" charset="0"/>
                          <a:cs typeface="Times New Roman" panose="02020603050405020304" pitchFamily="18" charset="0"/>
                        </a:rPr>
                        <a:t>A</a:t>
                      </a: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llow the Virginia Preservice training and director prelicensure training (14 hours) to count toward annual training hours. All required training except for orientation now counts towards annual training requirement (16 hours).   </a:t>
                      </a: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Reduces duplication of effort for documentation of immunization and physical examinations for school-age children.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Reduces unnecessary testing by removing for repeat TB testing. </a:t>
                      </a:r>
                      <a:endParaRPr lang="en-US" sz="1700">
                        <a:solidFill>
                          <a:schemeClr val="accent3"/>
                        </a:solidFill>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766947793"/>
                  </a:ext>
                </a:extLst>
              </a:tr>
            </a:tbl>
          </a:graphicData>
        </a:graphic>
      </p:graphicFrame>
    </p:spTree>
    <p:extLst>
      <p:ext uri="{BB962C8B-B14F-4D97-AF65-F5344CB8AC3E}">
        <p14:creationId xmlns:p14="http://schemas.microsoft.com/office/powerpoint/2010/main" val="291340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9845-CB36-5C24-26E1-2067F64C86BD}"/>
              </a:ext>
            </a:extLst>
          </p:cNvPr>
          <p:cNvSpPr>
            <a:spLocks noGrp="1"/>
          </p:cNvSpPr>
          <p:nvPr>
            <p:ph type="title"/>
          </p:nvPr>
        </p:nvSpPr>
        <p:spPr/>
        <p:txBody>
          <a:bodyPr>
            <a:normAutofit/>
          </a:bodyPr>
          <a:lstStyle/>
          <a:p>
            <a:r>
              <a:rPr lang="en-US" sz="4000"/>
              <a:t>Easier-to-Use Regulations</a:t>
            </a:r>
          </a:p>
        </p:txBody>
      </p:sp>
      <p:sp>
        <p:nvSpPr>
          <p:cNvPr id="3" name="Slide Number Placeholder 2">
            <a:extLst>
              <a:ext uri="{FF2B5EF4-FFF2-40B4-BE49-F238E27FC236}">
                <a16:creationId xmlns:a16="http://schemas.microsoft.com/office/drawing/2014/main" id="{BFF5ACE0-4471-A44F-C9FD-845E1C2256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4" name="Text Placeholder 3">
            <a:extLst>
              <a:ext uri="{FF2B5EF4-FFF2-40B4-BE49-F238E27FC236}">
                <a16:creationId xmlns:a16="http://schemas.microsoft.com/office/drawing/2014/main" id="{DAD370F3-8DCA-E247-680F-434DE666A18D}"/>
              </a:ext>
            </a:extLst>
          </p:cNvPr>
          <p:cNvSpPr>
            <a:spLocks noGrp="1"/>
          </p:cNvSpPr>
          <p:nvPr>
            <p:ph type="body" idx="1"/>
          </p:nvPr>
        </p:nvSpPr>
        <p:spPr>
          <a:xfrm>
            <a:off x="838200" y="1458930"/>
            <a:ext cx="10515600" cy="4897420"/>
          </a:xfrm>
        </p:spPr>
        <p:txBody>
          <a:bodyPr>
            <a:noAutofit/>
          </a:bodyPr>
          <a:lstStyle/>
          <a:p>
            <a:pPr marL="0" indent="0">
              <a:lnSpc>
                <a:spcPct val="100000"/>
              </a:lnSpc>
              <a:spcBef>
                <a:spcPts val="0"/>
              </a:spcBef>
              <a:spcAft>
                <a:spcPts val="1200"/>
              </a:spcAft>
              <a:buNone/>
            </a:pPr>
            <a:r>
              <a:rPr lang="en-US" sz="2200">
                <a:solidFill>
                  <a:schemeClr val="accent3"/>
                </a:solidFill>
              </a:rPr>
              <a:t>Prior regulatory text was confusing.  The workgroup aimed to make the regulation as provider-friendly as possible, including reorganization of topics.</a:t>
            </a:r>
          </a:p>
          <a:p>
            <a:pPr marL="429768">
              <a:lnSpc>
                <a:spcPct val="100000"/>
              </a:lnSpc>
              <a:spcBef>
                <a:spcPts val="0"/>
              </a:spcBef>
              <a:buClr>
                <a:schemeClr val="tx1"/>
              </a:buClr>
              <a:buSzPct val="90000"/>
            </a:pPr>
            <a:r>
              <a:rPr lang="en-US" sz="2200">
                <a:solidFill>
                  <a:schemeClr val="accent3"/>
                </a:solidFill>
              </a:rPr>
              <a:t>The workgroup has reorganized standards to group similar content areas together and to allow for ease of use by providers.</a:t>
            </a:r>
          </a:p>
          <a:p>
            <a:pPr marL="429768">
              <a:lnSpc>
                <a:spcPct val="100000"/>
              </a:lnSpc>
              <a:spcBef>
                <a:spcPts val="1200"/>
              </a:spcBef>
              <a:buClr>
                <a:schemeClr val="tx1"/>
              </a:buClr>
              <a:buSzPct val="90000"/>
            </a:pPr>
            <a:r>
              <a:rPr lang="en-US" sz="2200">
                <a:solidFill>
                  <a:schemeClr val="accent3"/>
                </a:solidFill>
              </a:rPr>
              <a:t>Examples:</a:t>
            </a:r>
          </a:p>
          <a:p>
            <a:pPr lvl="1">
              <a:lnSpc>
                <a:spcPct val="100000"/>
              </a:lnSpc>
              <a:spcBef>
                <a:spcPts val="0"/>
              </a:spcBef>
              <a:buClr>
                <a:schemeClr val="tx1"/>
              </a:buClr>
              <a:buSzPct val="90000"/>
            </a:pPr>
            <a:r>
              <a:rPr lang="en-US" sz="2200">
                <a:solidFill>
                  <a:schemeClr val="accent3"/>
                </a:solidFill>
              </a:rPr>
              <a:t>Policies and procedures were grouped together instead of spread throughout in different sections-this helps providers understand exactly what policies are required.</a:t>
            </a:r>
          </a:p>
          <a:p>
            <a:pPr lvl="1">
              <a:lnSpc>
                <a:spcPct val="100000"/>
              </a:lnSpc>
              <a:spcBef>
                <a:spcPts val="0"/>
              </a:spcBef>
              <a:buClr>
                <a:schemeClr val="tx1"/>
              </a:buClr>
              <a:buSzPct val="90000"/>
            </a:pPr>
            <a:r>
              <a:rPr lang="en-US" sz="2200">
                <a:solidFill>
                  <a:schemeClr val="accent3"/>
                </a:solidFill>
              </a:rPr>
              <a:t>Therapeutic and special needs program requirements were grouped together instead of spread throughout in different sections-this helps providers focus on what is relevant to their specific program types.</a:t>
            </a:r>
          </a:p>
        </p:txBody>
      </p:sp>
    </p:spTree>
    <p:extLst>
      <p:ext uri="{BB962C8B-B14F-4D97-AF65-F5344CB8AC3E}">
        <p14:creationId xmlns:p14="http://schemas.microsoft.com/office/powerpoint/2010/main" val="376036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649C-F845-B317-4A38-F8C3C4960342}"/>
              </a:ext>
            </a:extLst>
          </p:cNvPr>
          <p:cNvSpPr>
            <a:spLocks noGrp="1"/>
          </p:cNvSpPr>
          <p:nvPr>
            <p:ph type="title"/>
          </p:nvPr>
        </p:nvSpPr>
        <p:spPr/>
        <p:txBody>
          <a:bodyPr>
            <a:normAutofit/>
          </a:bodyPr>
          <a:lstStyle/>
          <a:p>
            <a:r>
              <a:rPr lang="en-US" sz="4000"/>
              <a:t>Unnecessary or Redundant Standards</a:t>
            </a:r>
          </a:p>
        </p:txBody>
      </p:sp>
      <p:sp>
        <p:nvSpPr>
          <p:cNvPr id="3" name="Slide Number Placeholder 2">
            <a:extLst>
              <a:ext uri="{FF2B5EF4-FFF2-40B4-BE49-F238E27FC236}">
                <a16:creationId xmlns:a16="http://schemas.microsoft.com/office/drawing/2014/main" id="{6580585C-D9BC-B62C-1245-45DE2D3E2D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
        <p:nvSpPr>
          <p:cNvPr id="4" name="Text Placeholder 3">
            <a:extLst>
              <a:ext uri="{FF2B5EF4-FFF2-40B4-BE49-F238E27FC236}">
                <a16:creationId xmlns:a16="http://schemas.microsoft.com/office/drawing/2014/main" id="{E8A7B3B5-4CF7-6A1A-75C4-D9EFD5C5A419}"/>
              </a:ext>
            </a:extLst>
          </p:cNvPr>
          <p:cNvSpPr>
            <a:spLocks noGrp="1"/>
          </p:cNvSpPr>
          <p:nvPr>
            <p:ph type="body" idx="1"/>
          </p:nvPr>
        </p:nvSpPr>
        <p:spPr>
          <a:xfrm>
            <a:off x="838200" y="1551857"/>
            <a:ext cx="10515600" cy="4718033"/>
          </a:xfrm>
        </p:spPr>
        <p:txBody>
          <a:bodyPr>
            <a:normAutofit/>
          </a:bodyPr>
          <a:lstStyle/>
          <a:p>
            <a:pPr marL="0" indent="0">
              <a:lnSpc>
                <a:spcPct val="100000"/>
              </a:lnSpc>
              <a:spcBef>
                <a:spcPts val="0"/>
              </a:spcBef>
              <a:spcAft>
                <a:spcPts val="1200"/>
              </a:spcAft>
              <a:buNone/>
            </a:pPr>
            <a:r>
              <a:rPr lang="en-US" sz="2200">
                <a:solidFill>
                  <a:schemeClr val="accent3"/>
                </a:solidFill>
              </a:rPr>
              <a:t>The revised regulation removes general requirements that are not directly specific to the safety of children but are more related to business practice. </a:t>
            </a:r>
          </a:p>
          <a:p>
            <a:pPr marL="0" indent="0">
              <a:lnSpc>
                <a:spcPct val="100000"/>
              </a:lnSpc>
              <a:spcBef>
                <a:spcPts val="0"/>
              </a:spcBef>
              <a:buNone/>
            </a:pPr>
            <a:r>
              <a:rPr lang="en-US" sz="2200">
                <a:solidFill>
                  <a:schemeClr val="accent3"/>
                </a:solidFill>
              </a:rPr>
              <a:t>It specifically removes the following sections:</a:t>
            </a:r>
          </a:p>
          <a:p>
            <a:pPr marL="429768">
              <a:lnSpc>
                <a:spcPct val="100000"/>
              </a:lnSpc>
              <a:spcBef>
                <a:spcPts val="0"/>
              </a:spcBef>
              <a:buClr>
                <a:schemeClr val="tx1"/>
              </a:buClr>
              <a:buSzPct val="90000"/>
            </a:pPr>
            <a:r>
              <a:rPr lang="en-US" sz="2200">
                <a:solidFill>
                  <a:schemeClr val="accent3"/>
                </a:solidFill>
              </a:rPr>
              <a:t>8VAC20-780-100 Enrollment procedures of therapeutic child day programs and special needs child day programs</a:t>
            </a:r>
          </a:p>
          <a:p>
            <a:pPr marL="429768">
              <a:lnSpc>
                <a:spcPct val="100000"/>
              </a:lnSpc>
              <a:spcBef>
                <a:spcPts val="0"/>
              </a:spcBef>
              <a:buClr>
                <a:schemeClr val="tx1"/>
              </a:buClr>
              <a:buSzPct val="90000"/>
            </a:pPr>
            <a:r>
              <a:rPr lang="en-US" sz="2200">
                <a:solidFill>
                  <a:schemeClr val="accent3"/>
                </a:solidFill>
              </a:rPr>
              <a:t>8VAC20-780-170 Physical and mental health of staff and volunteers.</a:t>
            </a:r>
          </a:p>
          <a:p>
            <a:pPr marL="429768">
              <a:lnSpc>
                <a:spcPct val="100000"/>
              </a:lnSpc>
              <a:spcBef>
                <a:spcPts val="0"/>
              </a:spcBef>
              <a:buClr>
                <a:schemeClr val="tx1"/>
              </a:buClr>
              <a:buSzPct val="90000"/>
            </a:pPr>
            <a:r>
              <a:rPr lang="en-US" sz="2200">
                <a:solidFill>
                  <a:schemeClr val="accent3"/>
                </a:solidFill>
              </a:rPr>
              <a:t>8VAC20-780-180 General qualifications.</a:t>
            </a:r>
          </a:p>
          <a:p>
            <a:pPr marL="429768">
              <a:lnSpc>
                <a:spcPct val="100000"/>
              </a:lnSpc>
              <a:spcBef>
                <a:spcPts val="0"/>
              </a:spcBef>
              <a:buClr>
                <a:schemeClr val="tx1"/>
              </a:buClr>
              <a:buSzPct val="90000"/>
            </a:pPr>
            <a:r>
              <a:rPr lang="en-US" sz="2200">
                <a:solidFill>
                  <a:schemeClr val="accent3"/>
                </a:solidFill>
              </a:rPr>
              <a:t>8VAC20-780-220 Aides</a:t>
            </a:r>
          </a:p>
          <a:p>
            <a:pPr marL="429768">
              <a:lnSpc>
                <a:spcPct val="100000"/>
              </a:lnSpc>
              <a:spcBef>
                <a:spcPts val="0"/>
              </a:spcBef>
              <a:buClr>
                <a:schemeClr val="tx1"/>
              </a:buClr>
              <a:buSzPct val="90000"/>
            </a:pPr>
            <a:r>
              <a:rPr lang="en-US" sz="2200">
                <a:solidFill>
                  <a:schemeClr val="accent3"/>
                </a:solidFill>
              </a:rPr>
              <a:t>8VAC20-780-230 Independent contractors</a:t>
            </a:r>
          </a:p>
          <a:p>
            <a:pPr marL="114300" indent="0">
              <a:buNone/>
            </a:pPr>
            <a:endParaRPr lang="en-US" sz="2400">
              <a:solidFill>
                <a:schemeClr val="accent3"/>
              </a:solidFill>
            </a:endParaRPr>
          </a:p>
          <a:p>
            <a:pPr marL="114300" indent="0">
              <a:buNone/>
            </a:pPr>
            <a:endParaRPr lang="en-US"/>
          </a:p>
          <a:p>
            <a:endParaRPr lang="en-US"/>
          </a:p>
          <a:p>
            <a:endParaRPr lang="en-US"/>
          </a:p>
        </p:txBody>
      </p:sp>
    </p:spTree>
    <p:extLst>
      <p:ext uri="{BB962C8B-B14F-4D97-AF65-F5344CB8AC3E}">
        <p14:creationId xmlns:p14="http://schemas.microsoft.com/office/powerpoint/2010/main" val="378456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3587-865D-7545-2D87-6B5B87EE7131}"/>
              </a:ext>
            </a:extLst>
          </p:cNvPr>
          <p:cNvSpPr>
            <a:spLocks noGrp="1"/>
          </p:cNvSpPr>
          <p:nvPr>
            <p:ph type="title"/>
          </p:nvPr>
        </p:nvSpPr>
        <p:spPr/>
        <p:txBody>
          <a:bodyPr>
            <a:normAutofit/>
          </a:bodyPr>
          <a:lstStyle/>
          <a:p>
            <a:r>
              <a:rPr lang="en-US" sz="4000"/>
              <a:t>Necessary New Standards</a:t>
            </a:r>
          </a:p>
        </p:txBody>
      </p:sp>
      <p:sp>
        <p:nvSpPr>
          <p:cNvPr id="3" name="Slide Number Placeholder 2">
            <a:extLst>
              <a:ext uri="{FF2B5EF4-FFF2-40B4-BE49-F238E27FC236}">
                <a16:creationId xmlns:a16="http://schemas.microsoft.com/office/drawing/2014/main" id="{4A808D6A-2A1E-4134-70C9-111C20348F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17</a:t>
            </a:fld>
            <a:endParaRPr lang="en-US"/>
          </a:p>
        </p:txBody>
      </p:sp>
      <p:sp>
        <p:nvSpPr>
          <p:cNvPr id="4" name="Text Placeholder 3">
            <a:extLst>
              <a:ext uri="{FF2B5EF4-FFF2-40B4-BE49-F238E27FC236}">
                <a16:creationId xmlns:a16="http://schemas.microsoft.com/office/drawing/2014/main" id="{768C4520-40CF-2D12-0D7D-E98A7B8EDD4C}"/>
              </a:ext>
            </a:extLst>
          </p:cNvPr>
          <p:cNvSpPr>
            <a:spLocks noGrp="1"/>
          </p:cNvSpPr>
          <p:nvPr>
            <p:ph type="body" idx="1"/>
          </p:nvPr>
        </p:nvSpPr>
        <p:spPr>
          <a:xfrm>
            <a:off x="838200" y="1458930"/>
            <a:ext cx="10515600" cy="5084110"/>
          </a:xfrm>
        </p:spPr>
        <p:txBody>
          <a:bodyPr>
            <a:normAutofit/>
          </a:bodyPr>
          <a:lstStyle/>
          <a:p>
            <a:pPr marL="0" indent="0">
              <a:lnSpc>
                <a:spcPct val="100000"/>
              </a:lnSpc>
              <a:spcBef>
                <a:spcPts val="0"/>
              </a:spcBef>
              <a:buNone/>
            </a:pPr>
            <a:r>
              <a:rPr lang="en-US" sz="2200">
                <a:effectLst/>
                <a:latin typeface="Georgia" panose="02040502050405020303" pitchFamily="18" charset="0"/>
                <a:ea typeface="Calibri" panose="020F0502020204030204" pitchFamily="34" charset="0"/>
                <a:cs typeface="Times New Roman" panose="02020603050405020304" pitchFamily="18" charset="0"/>
              </a:rPr>
              <a:t>New requirements:</a:t>
            </a:r>
          </a:p>
          <a:p>
            <a:pPr marL="429768">
              <a:lnSpc>
                <a:spcPct val="100000"/>
              </a:lnSpc>
              <a:spcBef>
                <a:spcPts val="0"/>
              </a:spcBef>
              <a:buClr>
                <a:schemeClr val="tx1"/>
              </a:buClr>
              <a:buSzPct val="90000"/>
            </a:pPr>
            <a:r>
              <a:rPr lang="en-US" sz="2200">
                <a:effectLst/>
                <a:latin typeface="Georgia" panose="02040502050405020303" pitchFamily="18" charset="0"/>
                <a:ea typeface="Calibri" panose="020F0502020204030204" pitchFamily="34" charset="0"/>
                <a:cs typeface="Times New Roman" panose="02020603050405020304" pitchFamily="18" charset="0"/>
              </a:rPr>
              <a:t>These regulations have a minimal number of added requirements. </a:t>
            </a:r>
          </a:p>
          <a:p>
            <a:pPr marL="429768">
              <a:lnSpc>
                <a:spcPct val="100000"/>
              </a:lnSpc>
              <a:spcBef>
                <a:spcPts val="0"/>
              </a:spcBef>
              <a:spcAft>
                <a:spcPts val="600"/>
              </a:spcAft>
              <a:buClr>
                <a:schemeClr val="tx1"/>
              </a:buClr>
              <a:buSzPct val="90000"/>
            </a:pPr>
            <a:r>
              <a:rPr lang="en-US" sz="2200">
                <a:effectLst/>
                <a:latin typeface="Georgia" panose="02040502050405020303" pitchFamily="18" charset="0"/>
                <a:ea typeface="Calibri" panose="020F0502020204030204" pitchFamily="34" charset="0"/>
                <a:cs typeface="Times New Roman" panose="02020603050405020304" pitchFamily="18" charset="0"/>
              </a:rPr>
              <a:t>They also use specific terminology to better align the standards with state and federal requirements, encourage best-in-class practices, and support the Commonwealth’s efforts to unify the early childhood care and education system.  </a:t>
            </a:r>
          </a:p>
          <a:p>
            <a:pPr marL="914400" indent="0">
              <a:lnSpc>
                <a:spcPct val="100000"/>
              </a:lnSpc>
              <a:spcBef>
                <a:spcPts val="0"/>
              </a:spcBef>
              <a:spcAft>
                <a:spcPts val="1200"/>
              </a:spcAft>
              <a:buNone/>
            </a:pPr>
            <a:r>
              <a:rPr lang="en-US" sz="2000" i="1"/>
              <a:t>Examples: replacing "program leader" and "program director" with "lead teacher" and "director"; adding "fall height" and replacing "fall zones" and "resilient surfacing" with "use zones" and "protective surfacing.”</a:t>
            </a:r>
            <a:endParaRPr lang="en-US" sz="2200" i="1"/>
          </a:p>
          <a:p>
            <a:pPr marL="0" indent="0">
              <a:lnSpc>
                <a:spcPct val="100000"/>
              </a:lnSpc>
              <a:spcBef>
                <a:spcPts val="0"/>
              </a:spcBef>
              <a:buNone/>
            </a:pPr>
            <a:r>
              <a:rPr lang="en-US" sz="2200"/>
              <a:t>New regulations: </a:t>
            </a:r>
          </a:p>
          <a:p>
            <a:pPr marL="429768">
              <a:lnSpc>
                <a:spcPct val="100000"/>
              </a:lnSpc>
              <a:spcBef>
                <a:spcPts val="0"/>
              </a:spcBef>
              <a:spcAft>
                <a:spcPts val="600"/>
              </a:spcAft>
              <a:buSzPct val="90000"/>
            </a:pPr>
            <a:r>
              <a:rPr lang="en-US" sz="2200"/>
              <a:t>New regulations have been added to better protect children, typically based on state or federal requirements or best-in-class, evidence-based practices. </a:t>
            </a:r>
          </a:p>
          <a:p>
            <a:pPr marL="914400" indent="0">
              <a:lnSpc>
                <a:spcPct val="100000"/>
              </a:lnSpc>
              <a:spcBef>
                <a:spcPts val="0"/>
              </a:spcBef>
              <a:spcAft>
                <a:spcPts val="1200"/>
              </a:spcAft>
              <a:buClr>
                <a:schemeClr val="tx1"/>
              </a:buClr>
              <a:buNone/>
            </a:pPr>
            <a:r>
              <a:rPr lang="en-US" sz="2000" i="1"/>
              <a:t>Examples: enhancing requirements around choking, handwashing, safe sleep practice, swim safety and outdoor play areas; and adding lead assessments in buildings built before 1978.</a:t>
            </a:r>
            <a:endParaRPr lang="en-US" sz="2200" i="1"/>
          </a:p>
          <a:p>
            <a:endParaRPr lang="en-US"/>
          </a:p>
        </p:txBody>
      </p:sp>
    </p:spTree>
    <p:extLst>
      <p:ext uri="{BB962C8B-B14F-4D97-AF65-F5344CB8AC3E}">
        <p14:creationId xmlns:p14="http://schemas.microsoft.com/office/powerpoint/2010/main" val="347243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AC5B-904E-8A68-A0D8-79EEC2DF9BC5}"/>
              </a:ext>
            </a:extLst>
          </p:cNvPr>
          <p:cNvSpPr>
            <a:spLocks noGrp="1"/>
          </p:cNvSpPr>
          <p:nvPr>
            <p:ph type="title"/>
          </p:nvPr>
        </p:nvSpPr>
        <p:spPr/>
        <p:txBody>
          <a:bodyPr>
            <a:normAutofit/>
          </a:bodyPr>
          <a:lstStyle/>
          <a:p>
            <a:r>
              <a:rPr lang="en-US" sz="4000"/>
              <a:t>Cost Impact</a:t>
            </a:r>
          </a:p>
        </p:txBody>
      </p:sp>
      <p:sp>
        <p:nvSpPr>
          <p:cNvPr id="3" name="Slide Number Placeholder 2">
            <a:extLst>
              <a:ext uri="{FF2B5EF4-FFF2-40B4-BE49-F238E27FC236}">
                <a16:creationId xmlns:a16="http://schemas.microsoft.com/office/drawing/2014/main" id="{159384FF-D6A7-FC9F-810C-DA0C93A326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Text Placeholder 3">
            <a:extLst>
              <a:ext uri="{FF2B5EF4-FFF2-40B4-BE49-F238E27FC236}">
                <a16:creationId xmlns:a16="http://schemas.microsoft.com/office/drawing/2014/main" id="{3D0496C0-53C1-8AF2-2D12-1F8C60E6F4A5}"/>
              </a:ext>
            </a:extLst>
          </p:cNvPr>
          <p:cNvSpPr>
            <a:spLocks noGrp="1"/>
          </p:cNvSpPr>
          <p:nvPr>
            <p:ph type="body" idx="1"/>
          </p:nvPr>
        </p:nvSpPr>
        <p:spPr/>
        <p:txBody>
          <a:bodyPr>
            <a:noAutofit/>
          </a:bodyPr>
          <a:lstStyle/>
          <a:p>
            <a:pPr marL="0" marR="0" indent="0">
              <a:lnSpc>
                <a:spcPct val="100000"/>
              </a:lnSpc>
              <a:spcBef>
                <a:spcPts val="0"/>
              </a:spcBef>
              <a:spcAft>
                <a:spcPts val="1200"/>
              </a:spcAft>
              <a:buNone/>
            </a:pPr>
            <a:r>
              <a:rPr lang="en-US" sz="2200">
                <a:effectLst/>
                <a:latin typeface="Georgia" panose="02040502050405020303" pitchFamily="18" charset="0"/>
                <a:ea typeface="Calibri" panose="020F0502020204030204" pitchFamily="34" charset="0"/>
                <a:cs typeface="Times New Roman" panose="02020603050405020304" pitchFamily="18" charset="0"/>
              </a:rPr>
              <a:t>The VDOE will produce a high-level cost analysis of the new regulations in consultation with the fiscal experts who analyzed the cost of child care for Virginia. Due to the nature of these regulatory changes, there are both positive and negative potential cost implications.</a:t>
            </a:r>
          </a:p>
          <a:p>
            <a:pPr marL="342900" marR="0" lvl="0" indent="-342900">
              <a:lnSpc>
                <a:spcPct val="100000"/>
              </a:lnSpc>
              <a:spcBef>
                <a:spcPts val="0"/>
              </a:spcBef>
              <a:spcAft>
                <a:spcPts val="1200"/>
              </a:spcAft>
              <a:buFont typeface="Arial" panose="020B0604020202020204" pitchFamily="34" charset="0"/>
              <a:buChar char="•"/>
            </a:pPr>
            <a:r>
              <a:rPr lang="en-US" sz="2000">
                <a:effectLst/>
                <a:latin typeface="Georgia" panose="02040502050405020303" pitchFamily="18" charset="0"/>
                <a:ea typeface="Calibri" panose="020F0502020204030204" pitchFamily="34" charset="0"/>
                <a:cs typeface="Times New Roman" panose="02020603050405020304" pitchFamily="18" charset="0"/>
              </a:rPr>
              <a:t>Increased ratios and additional flexibility should enable programs to be more cost-efficient and may potentially increase revenue and decrease expenses. </a:t>
            </a:r>
          </a:p>
          <a:p>
            <a:pPr marL="342900" marR="0" lvl="0" indent="-342900">
              <a:lnSpc>
                <a:spcPct val="100000"/>
              </a:lnSpc>
              <a:spcBef>
                <a:spcPts val="0"/>
              </a:spcBef>
              <a:spcAft>
                <a:spcPts val="1200"/>
              </a:spcAft>
              <a:buFont typeface="Arial" panose="020B0604020202020204" pitchFamily="34" charset="0"/>
              <a:buChar char="•"/>
            </a:pPr>
            <a:r>
              <a:rPr lang="en-US" sz="2000">
                <a:effectLst/>
                <a:latin typeface="Georgia" panose="02040502050405020303" pitchFamily="18" charset="0"/>
                <a:ea typeface="Calibri" panose="020F0502020204030204" pitchFamily="34" charset="0"/>
                <a:cs typeface="Times New Roman" panose="02020603050405020304" pitchFamily="18" charset="0"/>
              </a:rPr>
              <a:t>Removing burdensome administrative requirements (e.g., emergency contact information for staff) may save staff time and cost. </a:t>
            </a:r>
          </a:p>
          <a:p>
            <a:pPr marL="342900" marR="0" lvl="0" indent="-342900">
              <a:lnSpc>
                <a:spcPct val="100000"/>
              </a:lnSpc>
              <a:spcBef>
                <a:spcPts val="0"/>
              </a:spcBef>
              <a:spcAft>
                <a:spcPts val="1200"/>
              </a:spcAft>
              <a:buFont typeface="Arial" panose="020B0604020202020204" pitchFamily="34" charset="0"/>
              <a:buChar char="•"/>
            </a:pPr>
            <a:r>
              <a:rPr lang="en-US" sz="2000">
                <a:effectLst/>
                <a:latin typeface="Georgia" panose="02040502050405020303" pitchFamily="18" charset="0"/>
                <a:ea typeface="Calibri" panose="020F0502020204030204" pitchFamily="34" charset="0"/>
                <a:cs typeface="Times New Roman" panose="02020603050405020304" pitchFamily="18" charset="0"/>
              </a:rPr>
              <a:t>Clarifying language can either increase or decrease costs, depending on how programs were interpreting regulations.</a:t>
            </a:r>
          </a:p>
          <a:p>
            <a:pPr marL="342900" marR="0" lvl="0" indent="-342900">
              <a:lnSpc>
                <a:spcPct val="100000"/>
              </a:lnSpc>
              <a:spcBef>
                <a:spcPts val="0"/>
              </a:spcBef>
              <a:spcAft>
                <a:spcPts val="1200"/>
              </a:spcAft>
              <a:buFont typeface="Arial" panose="020B0604020202020204" pitchFamily="34" charset="0"/>
              <a:buChar char="•"/>
            </a:pPr>
            <a:r>
              <a:rPr lang="en-US" sz="2000">
                <a:effectLst/>
                <a:latin typeface="Georgia" panose="02040502050405020303" pitchFamily="18" charset="0"/>
                <a:ea typeface="Calibri" panose="020F0502020204030204" pitchFamily="34" charset="0"/>
                <a:cs typeface="Times New Roman" panose="02020603050405020304" pitchFamily="18" charset="0"/>
              </a:rPr>
              <a:t>New regulations may require new purchases or upgrades, increase operating expenses and/or require more staff time.</a:t>
            </a:r>
          </a:p>
        </p:txBody>
      </p:sp>
    </p:spTree>
    <p:extLst>
      <p:ext uri="{BB962C8B-B14F-4D97-AF65-F5344CB8AC3E}">
        <p14:creationId xmlns:p14="http://schemas.microsoft.com/office/powerpoint/2010/main" val="50625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I: Introduction</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extLst>
      <p:ext uri="{BB962C8B-B14F-4D97-AF65-F5344CB8AC3E}">
        <p14:creationId xmlns:p14="http://schemas.microsoft.com/office/powerpoint/2010/main" val="164295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Agenda</a:t>
            </a:r>
            <a:endParaRPr sz="400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200" y="1458925"/>
            <a:ext cx="8979568" cy="4718100"/>
          </a:xfrm>
          <a:prstGeom prst="rect">
            <a:avLst/>
          </a:prstGeom>
          <a:noFill/>
          <a:ln>
            <a:noFill/>
          </a:ln>
        </p:spPr>
        <p:txBody>
          <a:bodyPr spcFirstLastPara="1" wrap="square" lIns="91425" tIns="45700" rIns="91425" bIns="45700" anchor="t" anchorCtr="0">
            <a:normAutofit/>
          </a:bodyPr>
          <a:lstStyle/>
          <a:p>
            <a:pPr marL="599440" indent="-514350">
              <a:lnSpc>
                <a:spcPct val="100000"/>
              </a:lnSpc>
              <a:spcBef>
                <a:spcPts val="100"/>
              </a:spcBef>
              <a:buClr>
                <a:schemeClr val="bg2"/>
              </a:buClr>
              <a:buSzPct val="90000"/>
              <a:buFont typeface="+mj-lt"/>
              <a:buAutoNum type="romanUcPeriod"/>
            </a:pPr>
            <a:r>
              <a:rPr lang="en-US" sz="2200">
                <a:solidFill>
                  <a:schemeClr val="accent3"/>
                </a:solidFill>
              </a:rPr>
              <a:t>Full Advisory Committee Convenes</a:t>
            </a:r>
          </a:p>
          <a:p>
            <a:pPr marL="885190" lvl="1">
              <a:lnSpc>
                <a:spcPct val="100000"/>
              </a:lnSpc>
              <a:spcBef>
                <a:spcPts val="100"/>
              </a:spcBef>
              <a:spcAft>
                <a:spcPts val="1200"/>
              </a:spcAft>
              <a:buClr>
                <a:schemeClr val="tx1"/>
              </a:buClr>
              <a:buSzPct val="90000"/>
            </a:pPr>
            <a:r>
              <a:rPr lang="en-US" sz="2200">
                <a:solidFill>
                  <a:schemeClr val="accent3"/>
                </a:solidFill>
              </a:rPr>
              <a:t>Approval of March Minutes </a:t>
            </a:r>
          </a:p>
          <a:p>
            <a:pPr marL="599440" indent="-514350">
              <a:lnSpc>
                <a:spcPct val="100000"/>
              </a:lnSpc>
              <a:spcBef>
                <a:spcPts val="100"/>
              </a:spcBef>
              <a:spcAft>
                <a:spcPts val="1200"/>
              </a:spcAft>
              <a:buClr>
                <a:schemeClr val="bg2"/>
              </a:buClr>
              <a:buSzPct val="90000"/>
              <a:buFont typeface="+mj-lt"/>
              <a:buAutoNum type="romanUcPeriod"/>
            </a:pPr>
            <a:r>
              <a:rPr lang="en-US" sz="2200">
                <a:solidFill>
                  <a:schemeClr val="accent3"/>
                </a:solidFill>
              </a:rPr>
              <a:t>Update: VQB5 Guidelines for FY24</a:t>
            </a:r>
          </a:p>
          <a:p>
            <a:pPr marL="599440" indent="-514350">
              <a:lnSpc>
                <a:spcPct val="100000"/>
              </a:lnSpc>
              <a:spcBef>
                <a:spcPts val="100"/>
              </a:spcBef>
              <a:spcAft>
                <a:spcPts val="1200"/>
              </a:spcAft>
              <a:buClr>
                <a:schemeClr val="bg2"/>
              </a:buClr>
              <a:buSzPct val="90000"/>
              <a:buAutoNum type="romanUcPeriod"/>
            </a:pPr>
            <a:r>
              <a:rPr lang="en-US" sz="2200">
                <a:solidFill>
                  <a:schemeClr val="accent3"/>
                </a:solidFill>
              </a:rPr>
              <a:t>Presentation: Standards for Licensed Child Day Centers</a:t>
            </a:r>
          </a:p>
          <a:p>
            <a:pPr marL="599440" indent="-514350">
              <a:lnSpc>
                <a:spcPct val="100000"/>
              </a:lnSpc>
              <a:spcBef>
                <a:spcPts val="100"/>
              </a:spcBef>
              <a:spcAft>
                <a:spcPts val="1200"/>
              </a:spcAft>
              <a:buClr>
                <a:schemeClr val="bg2"/>
              </a:buClr>
              <a:buSzPct val="90000"/>
              <a:buFont typeface="+mj-lt"/>
              <a:buAutoNum type="romanUcPeriod"/>
            </a:pPr>
            <a:r>
              <a:rPr lang="en-US" sz="2200">
                <a:solidFill>
                  <a:schemeClr val="accent3"/>
                </a:solidFill>
              </a:rPr>
              <a:t>Questions and Discussion</a:t>
            </a:r>
          </a:p>
          <a:p>
            <a:pPr marL="599440" indent="-514350">
              <a:lnSpc>
                <a:spcPct val="100000"/>
              </a:lnSpc>
              <a:spcBef>
                <a:spcPts val="100"/>
              </a:spcBef>
              <a:spcAft>
                <a:spcPts val="1200"/>
              </a:spcAft>
              <a:buClr>
                <a:srgbClr val="003C71"/>
              </a:buClr>
              <a:buSzPct val="90000"/>
              <a:buAutoNum type="romanUcPeriod"/>
            </a:pPr>
            <a:r>
              <a:rPr lang="en-US" sz="2200">
                <a:solidFill>
                  <a:schemeClr val="accent3"/>
                </a:solidFill>
              </a:rPr>
              <a:t>Public Comment</a:t>
            </a:r>
          </a:p>
          <a:p>
            <a:pPr marL="85090" indent="0">
              <a:lnSpc>
                <a:spcPct val="114999"/>
              </a:lnSpc>
              <a:spcBef>
                <a:spcPts val="0"/>
              </a:spcBef>
              <a:buClr>
                <a:srgbClr val="555555"/>
              </a:buClr>
              <a:buSzPct val="100000"/>
              <a:buNone/>
            </a:pPr>
            <a:endParaRPr lang="en-US" sz="2450">
              <a:solidFill>
                <a:schemeClr val="accent3"/>
              </a:solidFill>
            </a:endParaRPr>
          </a:p>
          <a:p>
            <a:pPr indent="0">
              <a:lnSpc>
                <a:spcPct val="115000"/>
              </a:lnSpc>
              <a:spcBef>
                <a:spcPts val="0"/>
              </a:spcBef>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84F8-B2C9-02DE-6417-A6A6357D5184}"/>
              </a:ext>
            </a:extLst>
          </p:cNvPr>
          <p:cNvSpPr>
            <a:spLocks noGrp="1"/>
          </p:cNvSpPr>
          <p:nvPr>
            <p:ph type="title"/>
          </p:nvPr>
        </p:nvSpPr>
        <p:spPr/>
        <p:txBody>
          <a:bodyPr>
            <a:normAutofit/>
          </a:bodyPr>
          <a:lstStyle/>
          <a:p>
            <a:r>
              <a:rPr lang="en-US" sz="4000"/>
              <a:t>Definitions: 8vac20-781-10</a:t>
            </a:r>
          </a:p>
        </p:txBody>
      </p:sp>
      <p:sp>
        <p:nvSpPr>
          <p:cNvPr id="3" name="Slide Number Placeholder 2">
            <a:extLst>
              <a:ext uri="{FF2B5EF4-FFF2-40B4-BE49-F238E27FC236}">
                <a16:creationId xmlns:a16="http://schemas.microsoft.com/office/drawing/2014/main" id="{694FFC99-AC2A-0436-BED8-2C1D35B1AC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20</a:t>
            </a:fld>
            <a:endParaRPr lang="en-US"/>
          </a:p>
        </p:txBody>
      </p:sp>
      <p:sp>
        <p:nvSpPr>
          <p:cNvPr id="4" name="Text Placeholder 3">
            <a:extLst>
              <a:ext uri="{FF2B5EF4-FFF2-40B4-BE49-F238E27FC236}">
                <a16:creationId xmlns:a16="http://schemas.microsoft.com/office/drawing/2014/main" id="{C064F818-5B24-BB76-6C6F-FB2609B26531}"/>
              </a:ext>
            </a:extLst>
          </p:cNvPr>
          <p:cNvSpPr>
            <a:spLocks noGrp="1"/>
          </p:cNvSpPr>
          <p:nvPr>
            <p:ph type="body" idx="1"/>
          </p:nvPr>
        </p:nvSpPr>
        <p:spPr>
          <a:xfrm>
            <a:off x="838200" y="1365621"/>
            <a:ext cx="10515600" cy="5425704"/>
          </a:xfrm>
        </p:spPr>
        <p:txBody>
          <a:bodyPr>
            <a:normAutofit/>
          </a:bodyPr>
          <a:lstStyle/>
          <a:p>
            <a:pPr marL="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This section retains definitions in 8VAC20-780-10, removes unnecessary definitions, and adds definitions needed to clarify requirements. </a:t>
            </a:r>
          </a:p>
          <a:p>
            <a:pPr marL="0" indent="0">
              <a:lnSpc>
                <a:spcPct val="100000"/>
              </a:lnSpc>
              <a:spcBef>
                <a:spcPts val="1200"/>
              </a:spcBef>
              <a:buNone/>
            </a:pPr>
            <a:r>
              <a:rPr lang="en-US" sz="2000" b="1">
                <a:solidFill>
                  <a:schemeClr val="accent3"/>
                </a:solidFill>
              </a:rPr>
              <a:t>New/Revised: </a:t>
            </a:r>
            <a:r>
              <a:rPr lang="en-US" sz="2000">
                <a:solidFill>
                  <a:schemeClr val="accent3"/>
                </a:solidFill>
              </a:rPr>
              <a:t>Added 11 definitions for the following terms:</a:t>
            </a:r>
          </a:p>
          <a:p>
            <a:pPr marL="114300" indent="0">
              <a:buNone/>
            </a:pPr>
            <a:endParaRPr lang="en-US" sz="2000" b="1">
              <a:solidFill>
                <a:schemeClr val="accent3"/>
              </a:solidFill>
            </a:endParaRPr>
          </a:p>
          <a:p>
            <a:pPr marL="114300" indent="0">
              <a:buNone/>
            </a:pPr>
            <a:endParaRPr lang="en-US" sz="2000">
              <a:solidFill>
                <a:schemeClr val="accent3">
                  <a:lumMod val="75000"/>
                </a:schemeClr>
              </a:solidFill>
            </a:endParaRPr>
          </a:p>
        </p:txBody>
      </p:sp>
      <p:graphicFrame>
        <p:nvGraphicFramePr>
          <p:cNvPr id="5" name="Table 5">
            <a:extLst>
              <a:ext uri="{FF2B5EF4-FFF2-40B4-BE49-F238E27FC236}">
                <a16:creationId xmlns:a16="http://schemas.microsoft.com/office/drawing/2014/main" id="{6C333154-EEFC-F5E2-028C-25D20607B3A3}"/>
              </a:ext>
            </a:extLst>
          </p:cNvPr>
          <p:cNvGraphicFramePr>
            <a:graphicFrameLocks noGrp="1"/>
          </p:cNvGraphicFramePr>
          <p:nvPr>
            <p:extLst>
              <p:ext uri="{D42A27DB-BD31-4B8C-83A1-F6EECF244321}">
                <p14:modId xmlns:p14="http://schemas.microsoft.com/office/powerpoint/2010/main" val="883098978"/>
              </p:ext>
            </p:extLst>
          </p:nvPr>
        </p:nvGraphicFramePr>
        <p:xfrm>
          <a:off x="1518422" y="2633683"/>
          <a:ext cx="8989662" cy="1371600"/>
        </p:xfrm>
        <a:graphic>
          <a:graphicData uri="http://schemas.openxmlformats.org/drawingml/2006/table">
            <a:tbl>
              <a:tblPr firstRow="1" bandRow="1">
                <a:tableStyleId>{86BF8636-8523-4F47-ACF0-9A4BCA7EB962}</a:tableStyleId>
              </a:tblPr>
              <a:tblGrid>
                <a:gridCol w="4863032">
                  <a:extLst>
                    <a:ext uri="{9D8B030D-6E8A-4147-A177-3AD203B41FA5}">
                      <a16:colId xmlns:a16="http://schemas.microsoft.com/office/drawing/2014/main" val="414165532"/>
                    </a:ext>
                  </a:extLst>
                </a:gridCol>
                <a:gridCol w="4126630">
                  <a:extLst>
                    <a:ext uri="{9D8B030D-6E8A-4147-A177-3AD203B41FA5}">
                      <a16:colId xmlns:a16="http://schemas.microsoft.com/office/drawing/2014/main" val="2775611624"/>
                    </a:ext>
                  </a:extLst>
                </a:gridCol>
              </a:tblGrid>
              <a:tr h="278813">
                <a:tc>
                  <a:txBody>
                    <a:bodyPr/>
                    <a:lstStyle/>
                    <a:p>
                      <a:pPr marL="285750" lvl="0" indent="-285750">
                        <a:buClr>
                          <a:schemeClr val="tx1"/>
                        </a:buClr>
                        <a:buSzPct val="90000"/>
                        <a:buFont typeface="Arial"/>
                        <a:buChar char="•"/>
                      </a:pPr>
                      <a:r>
                        <a:rPr lang="en-US" sz="1400">
                          <a:solidFill>
                            <a:schemeClr val="accent3"/>
                          </a:solidFill>
                          <a:latin typeface="Georgia"/>
                        </a:rPr>
                        <a:t>Abusive head trauma</a:t>
                      </a:r>
                    </a:p>
                    <a:p>
                      <a:pPr marL="285750" lvl="0" indent="-285750">
                        <a:buClr>
                          <a:schemeClr val="tx1"/>
                        </a:buClr>
                        <a:buSzPct val="90000"/>
                        <a:buFont typeface="Arial"/>
                        <a:buChar char="•"/>
                      </a:pPr>
                      <a:r>
                        <a:rPr lang="en-US" sz="1400" b="0" i="0" u="none" strike="noStrike" noProof="0">
                          <a:solidFill>
                            <a:schemeClr val="accent3"/>
                          </a:solidFill>
                          <a:latin typeface="Georgia"/>
                        </a:rPr>
                        <a:t>Experience in a supervisory capacity</a:t>
                      </a:r>
                      <a:endParaRPr lang="en-US" sz="1400"/>
                    </a:p>
                    <a:p>
                      <a:pPr marL="285750" lvl="0" indent="-285750">
                        <a:buClr>
                          <a:schemeClr val="tx1"/>
                        </a:buClr>
                        <a:buSzPct val="90000"/>
                        <a:buFont typeface="Arial"/>
                        <a:buChar char="•"/>
                      </a:pPr>
                      <a:r>
                        <a:rPr lang="en-US" sz="1400" b="0" i="0" u="none" strike="noStrike" noProof="0">
                          <a:solidFill>
                            <a:schemeClr val="accent3"/>
                          </a:solidFill>
                          <a:latin typeface="Georgia"/>
                        </a:rPr>
                        <a:t>Play yard</a:t>
                      </a:r>
                    </a:p>
                    <a:p>
                      <a:pPr marL="285750" lvl="0" indent="-285750">
                        <a:buClr>
                          <a:schemeClr val="tx1"/>
                        </a:buClr>
                        <a:buSzPct val="90000"/>
                        <a:buFont typeface="Arial"/>
                        <a:buChar char="•"/>
                      </a:pPr>
                      <a:r>
                        <a:rPr lang="en-US" sz="1400" b="0" i="0" u="none" strike="noStrike" noProof="0">
                          <a:solidFill>
                            <a:schemeClr val="accent3"/>
                          </a:solidFill>
                          <a:latin typeface="Georgia"/>
                        </a:rPr>
                        <a:t>Cooperative preschool center</a:t>
                      </a:r>
                      <a:endParaRPr lang="en-US" sz="1400"/>
                    </a:p>
                    <a:p>
                      <a:pPr marL="285750" lvl="0" indent="-285750">
                        <a:buClr>
                          <a:schemeClr val="tx1"/>
                        </a:buClr>
                        <a:buSzPct val="90000"/>
                        <a:buFont typeface="Arial"/>
                        <a:buChar char="•"/>
                      </a:pPr>
                      <a:r>
                        <a:rPr lang="en-US" sz="1400" b="0" i="0" u="none" strike="noStrike" noProof="0">
                          <a:solidFill>
                            <a:schemeClr val="accent3"/>
                          </a:solidFill>
                          <a:latin typeface="Georgia"/>
                        </a:rPr>
                        <a:t>Fall height</a:t>
                      </a:r>
                    </a:p>
                    <a:p>
                      <a:pPr marL="285750" lvl="0" indent="-285750">
                        <a:buClr>
                          <a:schemeClr val="tx1"/>
                        </a:buClr>
                        <a:buSzPct val="90000"/>
                        <a:buFont typeface="Arial"/>
                        <a:buChar char="•"/>
                      </a:pPr>
                      <a:r>
                        <a:rPr lang="en-US" sz="1400" b="0" i="0" u="none" strike="noStrike" noProof="0">
                          <a:solidFill>
                            <a:schemeClr val="accent3"/>
                          </a:solidFill>
                          <a:latin typeface="Georgia"/>
                        </a:rPr>
                        <a:t>Sanitizing agent</a:t>
                      </a:r>
                      <a:endParaRPr lang="en-US" sz="140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lvl="0" indent="-285750">
                        <a:buClr>
                          <a:schemeClr val="tx1"/>
                        </a:buClr>
                        <a:buSzPct val="90000"/>
                        <a:buFont typeface="Arial"/>
                        <a:buChar char="•"/>
                      </a:pPr>
                      <a:r>
                        <a:rPr lang="en-US" sz="1400" b="0" i="0" u="none" strike="noStrike" noProof="0">
                          <a:solidFill>
                            <a:schemeClr val="accent3"/>
                          </a:solidFill>
                          <a:latin typeface="Georgia"/>
                        </a:rPr>
                        <a:t>Date of employment</a:t>
                      </a:r>
                    </a:p>
                    <a:p>
                      <a:pPr marL="285750" lvl="0" indent="-285750">
                        <a:buClr>
                          <a:schemeClr val="tx1"/>
                        </a:buClr>
                        <a:buSzPct val="90000"/>
                        <a:buFont typeface="Arial"/>
                        <a:buChar char="•"/>
                      </a:pPr>
                      <a:r>
                        <a:rPr lang="en-US" sz="1400" b="0" i="0" u="none" strike="noStrike" noProof="0">
                          <a:solidFill>
                            <a:schemeClr val="accent3"/>
                          </a:solidFill>
                          <a:latin typeface="Georgia"/>
                        </a:rPr>
                        <a:t>Enrolled</a:t>
                      </a:r>
                      <a:endParaRPr lang="en-US" sz="1400"/>
                    </a:p>
                    <a:p>
                      <a:pPr marL="285750" lvl="0" indent="-285750">
                        <a:buClr>
                          <a:schemeClr val="tx1"/>
                        </a:buClr>
                        <a:buSzPct val="90000"/>
                        <a:buFont typeface="Arial"/>
                        <a:buChar char="•"/>
                      </a:pPr>
                      <a:r>
                        <a:rPr lang="en-US" sz="1400" b="0" i="0" u="none" strike="noStrike" noProof="0">
                          <a:solidFill>
                            <a:schemeClr val="accent3"/>
                          </a:solidFill>
                          <a:latin typeface="Georgia"/>
                        </a:rPr>
                        <a:t>Field trip</a:t>
                      </a:r>
                    </a:p>
                    <a:p>
                      <a:pPr marL="285750" lvl="0" indent="-285750" algn="l">
                        <a:lnSpc>
                          <a:spcPct val="100000"/>
                        </a:lnSpc>
                        <a:spcBef>
                          <a:spcPts val="0"/>
                        </a:spcBef>
                        <a:spcAft>
                          <a:spcPts val="0"/>
                        </a:spcAft>
                        <a:buClr>
                          <a:schemeClr val="tx1"/>
                        </a:buClr>
                        <a:buSzPct val="90000"/>
                        <a:buFont typeface="Arial"/>
                        <a:buChar char="•"/>
                      </a:pPr>
                      <a:r>
                        <a:rPr lang="en-US" sz="1400" b="0" i="0" u="none" strike="noStrike" noProof="0">
                          <a:solidFill>
                            <a:schemeClr val="accent3"/>
                          </a:solidFill>
                          <a:latin typeface="Georgia"/>
                        </a:rPr>
                        <a:t>Use zone</a:t>
                      </a:r>
                      <a:endParaRPr lang="en-US" sz="1400" b="0" i="0" u="none" strike="noStrike" noProof="0"/>
                    </a:p>
                    <a:p>
                      <a:pPr marL="285750" lvl="0" indent="-285750" algn="l">
                        <a:lnSpc>
                          <a:spcPct val="100000"/>
                        </a:lnSpc>
                        <a:spcBef>
                          <a:spcPts val="0"/>
                        </a:spcBef>
                        <a:spcAft>
                          <a:spcPts val="0"/>
                        </a:spcAft>
                        <a:buClr>
                          <a:schemeClr val="tx1"/>
                        </a:buClr>
                        <a:buSzPct val="90000"/>
                        <a:buFont typeface="Arial"/>
                        <a:buChar char="•"/>
                      </a:pPr>
                      <a:r>
                        <a:rPr lang="en-US" sz="1400" b="0" i="0" u="none" strike="noStrike" noProof="0">
                          <a:solidFill>
                            <a:schemeClr val="accent3"/>
                          </a:solidFill>
                          <a:latin typeface="Georgia"/>
                        </a:rPr>
                        <a:t>Incident</a:t>
                      </a:r>
                      <a:endParaRPr lang="en-US" sz="1400" b="0" i="0" u="none" strike="noStrike" noProof="0"/>
                    </a:p>
                    <a:p>
                      <a:pPr marL="285750" lvl="0" indent="-285750">
                        <a:buFont typeface="Arial"/>
                        <a:buChar char="•"/>
                      </a:pPr>
                      <a:endParaRPr lang="en-US" sz="1400" b="0" i="0" u="none" strike="noStrike" noProof="0">
                        <a:solidFill>
                          <a:schemeClr val="accent3"/>
                        </a:solidFill>
                        <a:latin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85981546"/>
                  </a:ext>
                </a:extLst>
              </a:tr>
            </a:tbl>
          </a:graphicData>
        </a:graphic>
      </p:graphicFrame>
      <p:graphicFrame>
        <p:nvGraphicFramePr>
          <p:cNvPr id="6" name="Table 6">
            <a:extLst>
              <a:ext uri="{FF2B5EF4-FFF2-40B4-BE49-F238E27FC236}">
                <a16:creationId xmlns:a16="http://schemas.microsoft.com/office/drawing/2014/main" id="{CFF69973-6BD0-5D99-DD23-045E6F23B335}"/>
              </a:ext>
            </a:extLst>
          </p:cNvPr>
          <p:cNvGraphicFramePr>
            <a:graphicFrameLocks noGrp="1"/>
          </p:cNvGraphicFramePr>
          <p:nvPr>
            <p:extLst>
              <p:ext uri="{D42A27DB-BD31-4B8C-83A1-F6EECF244321}">
                <p14:modId xmlns:p14="http://schemas.microsoft.com/office/powerpoint/2010/main" val="789755388"/>
              </p:ext>
            </p:extLst>
          </p:nvPr>
        </p:nvGraphicFramePr>
        <p:xfrm>
          <a:off x="1518422" y="4407494"/>
          <a:ext cx="9371353" cy="2276876"/>
        </p:xfrm>
        <a:graphic>
          <a:graphicData uri="http://schemas.openxmlformats.org/drawingml/2006/table">
            <a:tbl>
              <a:tblPr firstRow="1" bandRow="1">
                <a:tableStyleId>{86BF8636-8523-4F47-ACF0-9A4BCA7EB962}</a:tableStyleId>
              </a:tblPr>
              <a:tblGrid>
                <a:gridCol w="4843877">
                  <a:extLst>
                    <a:ext uri="{9D8B030D-6E8A-4147-A177-3AD203B41FA5}">
                      <a16:colId xmlns:a16="http://schemas.microsoft.com/office/drawing/2014/main" val="36673548"/>
                    </a:ext>
                  </a:extLst>
                </a:gridCol>
                <a:gridCol w="4527476">
                  <a:extLst>
                    <a:ext uri="{9D8B030D-6E8A-4147-A177-3AD203B41FA5}">
                      <a16:colId xmlns:a16="http://schemas.microsoft.com/office/drawing/2014/main" val="633515801"/>
                    </a:ext>
                  </a:extLst>
                </a:gridCol>
              </a:tblGrid>
              <a:tr h="2276876">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Adult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Aide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Age Groups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Body fluids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Camp</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Center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Communicable disease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Department's representative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Good character and reputation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High school program completion or equivalent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Independent contractor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Intervention strategies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Lockdown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Minor injury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Physician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Serious injury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Shelter-in-place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Sponsor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solidFill>
                            <a:schemeClr val="accent3"/>
                          </a:solidFill>
                          <a:latin typeface="Georgia"/>
                        </a:rPr>
                        <a:t>Staff positions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2123892"/>
                  </a:ext>
                </a:extLst>
              </a:tr>
            </a:tbl>
          </a:graphicData>
        </a:graphic>
      </p:graphicFrame>
      <p:sp>
        <p:nvSpPr>
          <p:cNvPr id="7" name="TextBox 6">
            <a:extLst>
              <a:ext uri="{FF2B5EF4-FFF2-40B4-BE49-F238E27FC236}">
                <a16:creationId xmlns:a16="http://schemas.microsoft.com/office/drawing/2014/main" id="{8301FDEE-56DF-96E3-0DC8-D630355C05EB}"/>
              </a:ext>
            </a:extLst>
          </p:cNvPr>
          <p:cNvSpPr txBox="1"/>
          <p:nvPr/>
        </p:nvSpPr>
        <p:spPr>
          <a:xfrm>
            <a:off x="838200" y="4026634"/>
            <a:ext cx="84483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sz="2000" b="1">
                <a:solidFill>
                  <a:srgbClr val="555555"/>
                </a:solidFill>
                <a:latin typeface="Georgia"/>
              </a:rPr>
              <a:t>Removed:</a:t>
            </a:r>
            <a:r>
              <a:rPr lang="en-US" sz="2000">
                <a:solidFill>
                  <a:srgbClr val="555555"/>
                </a:solidFill>
                <a:latin typeface="Georgia"/>
              </a:rPr>
              <a:t> The following 19 definitions were removed: ​</a:t>
            </a:r>
            <a:endParaRPr lang="en-US" sz="2000"/>
          </a:p>
        </p:txBody>
      </p:sp>
    </p:spTree>
    <p:extLst>
      <p:ext uri="{BB962C8B-B14F-4D97-AF65-F5344CB8AC3E}">
        <p14:creationId xmlns:p14="http://schemas.microsoft.com/office/powerpoint/2010/main" val="202925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r>
              <a:rPr lang="en-US" sz="4000"/>
              <a:t>Purpose and applicability: 8vac20-781-20</a:t>
            </a:r>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51" name="Google Shape;251;p2"/>
          <p:cNvSpPr txBox="1">
            <a:spLocks noGrp="1"/>
          </p:cNvSpPr>
          <p:nvPr>
            <p:ph type="body" idx="1"/>
          </p:nvPr>
        </p:nvSpPr>
        <p:spPr>
          <a:xfrm>
            <a:off x="838200" y="1458925"/>
            <a:ext cx="10702491" cy="4718100"/>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spcAft>
                <a:spcPts val="1200"/>
              </a:spcAft>
              <a:buClr>
                <a:schemeClr val="bg2"/>
              </a:buClr>
              <a:buSzPct val="90000"/>
              <a:buNone/>
            </a:pPr>
            <a:r>
              <a:rPr lang="en-US" sz="2200" b="1">
                <a:solidFill>
                  <a:schemeClr val="accent3"/>
                </a:solidFill>
              </a:rPr>
              <a:t>Overview:</a:t>
            </a:r>
            <a:r>
              <a:rPr lang="en-US" sz="2200">
                <a:solidFill>
                  <a:schemeClr val="accent3"/>
                </a:solidFill>
              </a:rPr>
              <a:t> This section retains current requirements in 8VAC20-780-30 and removes unnecessary language.</a:t>
            </a:r>
          </a:p>
          <a:p>
            <a:pPr marL="0" indent="0">
              <a:lnSpc>
                <a:spcPct val="100000"/>
              </a:lnSpc>
              <a:spcBef>
                <a:spcPts val="1200"/>
              </a:spcBef>
              <a:buNone/>
            </a:pPr>
            <a:r>
              <a:rPr lang="en-US" sz="2200" b="1">
                <a:solidFill>
                  <a:schemeClr val="accent3"/>
                </a:solidFill>
              </a:rPr>
              <a:t>New/Revised: </a:t>
            </a:r>
          </a:p>
          <a:p>
            <a:pPr marL="347472" indent="-347472">
              <a:lnSpc>
                <a:spcPct val="100000"/>
              </a:lnSpc>
              <a:spcBef>
                <a:spcPts val="0"/>
              </a:spcBef>
              <a:buClr>
                <a:schemeClr val="tx1"/>
              </a:buClr>
              <a:buSzPct val="90000"/>
            </a:pPr>
            <a:r>
              <a:rPr lang="en-US" sz="2200">
                <a:solidFill>
                  <a:schemeClr val="accent3"/>
                </a:solidFill>
              </a:rPr>
              <a:t>Specific language added to clarify that the center’s activities, services, and facilities are conducive to the wellbeing of children.</a:t>
            </a:r>
          </a:p>
          <a:p>
            <a:pPr marL="347472" indent="-347472">
              <a:lnSpc>
                <a:spcPct val="100000"/>
              </a:lnSpc>
              <a:spcBef>
                <a:spcPts val="0"/>
              </a:spcBef>
              <a:spcAft>
                <a:spcPts val="1200"/>
              </a:spcAft>
              <a:buClr>
                <a:schemeClr val="tx1"/>
              </a:buClr>
              <a:buSzPct val="90000"/>
            </a:pPr>
            <a:r>
              <a:rPr lang="en-US" sz="2200">
                <a:solidFill>
                  <a:schemeClr val="accent3"/>
                </a:solidFill>
              </a:rPr>
              <a:t>Reference to Code of Virginia added. </a:t>
            </a:r>
            <a:endParaRPr lang="en-US" sz="2200" b="1">
              <a:solidFill>
                <a:schemeClr val="accent3"/>
              </a:solidFill>
            </a:endParaRPr>
          </a:p>
          <a:p>
            <a:pPr marL="0" indent="0">
              <a:lnSpc>
                <a:spcPct val="100000"/>
              </a:lnSpc>
              <a:spcBef>
                <a:spcPts val="0"/>
              </a:spcBef>
              <a:buNone/>
            </a:pPr>
            <a:r>
              <a:rPr lang="en-US" sz="2200" b="1">
                <a:solidFill>
                  <a:schemeClr val="accent3"/>
                </a:solidFill>
              </a:rPr>
              <a:t>Removed:</a:t>
            </a:r>
            <a:r>
              <a:rPr lang="en-US" sz="2200">
                <a:solidFill>
                  <a:schemeClr val="accent3"/>
                </a:solidFill>
              </a:rPr>
              <a:t> </a:t>
            </a:r>
          </a:p>
          <a:p>
            <a:pPr marL="347472">
              <a:lnSpc>
                <a:spcPct val="100000"/>
              </a:lnSpc>
              <a:spcBef>
                <a:spcPts val="0"/>
              </a:spcBef>
              <a:buClr>
                <a:schemeClr val="tx1"/>
              </a:buClr>
              <a:buSzPct val="90000"/>
            </a:pPr>
            <a:r>
              <a:rPr lang="en-US" sz="2200">
                <a:solidFill>
                  <a:schemeClr val="accent3"/>
                </a:solidFill>
              </a:rPr>
              <a:t>Current 8VAC20-780-20 </a:t>
            </a:r>
          </a:p>
          <a:p>
            <a:pPr marL="347472">
              <a:lnSpc>
                <a:spcPct val="100000"/>
              </a:lnSpc>
              <a:spcBef>
                <a:spcPts val="0"/>
              </a:spcBef>
              <a:buClr>
                <a:schemeClr val="tx1"/>
              </a:buClr>
              <a:buSzPct val="90000"/>
            </a:pPr>
            <a:r>
              <a:rPr lang="en-US" sz="2200">
                <a:solidFill>
                  <a:schemeClr val="accent3"/>
                </a:solidFill>
              </a:rPr>
              <a:t>Legal authority (because the authority is clear in the Code). </a:t>
            </a:r>
          </a:p>
          <a:p>
            <a:pPr marL="85090" indent="0">
              <a:lnSpc>
                <a:spcPct val="114999"/>
              </a:lnSpc>
              <a:spcBef>
                <a:spcPts val="0"/>
              </a:spcBef>
              <a:buClr>
                <a:srgbClr val="003C71"/>
              </a:buClr>
              <a:buNone/>
            </a:pPr>
            <a:endParaRPr lang="en-US" sz="2400">
              <a:solidFill>
                <a:schemeClr val="accent3"/>
              </a:solidFill>
            </a:endParaRPr>
          </a:p>
          <a:p>
            <a:pPr marL="85090" indent="0">
              <a:lnSpc>
                <a:spcPct val="114999"/>
              </a:lnSpc>
              <a:spcBef>
                <a:spcPts val="0"/>
              </a:spcBef>
              <a:buClr>
                <a:srgbClr val="555555"/>
              </a:buClr>
              <a:buSzPct val="100000"/>
              <a:buNone/>
            </a:pPr>
            <a:endParaRPr lang="en-US" sz="2450">
              <a:solidFill>
                <a:schemeClr val="accent3"/>
              </a:solidFill>
            </a:endParaRPr>
          </a:p>
          <a:p>
            <a:pPr indent="0">
              <a:lnSpc>
                <a:spcPct val="115000"/>
              </a:lnSpc>
              <a:spcBef>
                <a:spcPts val="0"/>
              </a:spcBef>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extLst>
      <p:ext uri="{BB962C8B-B14F-4D97-AF65-F5344CB8AC3E}">
        <p14:creationId xmlns:p14="http://schemas.microsoft.com/office/powerpoint/2010/main" val="75212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II: Administration</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extLst>
      <p:ext uri="{BB962C8B-B14F-4D97-AF65-F5344CB8AC3E}">
        <p14:creationId xmlns:p14="http://schemas.microsoft.com/office/powerpoint/2010/main" val="287067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12DF-F77D-4235-65C7-64B4C0CAFAC4}"/>
              </a:ext>
            </a:extLst>
          </p:cNvPr>
          <p:cNvSpPr>
            <a:spLocks noGrp="1"/>
          </p:cNvSpPr>
          <p:nvPr>
            <p:ph type="title"/>
          </p:nvPr>
        </p:nvSpPr>
        <p:spPr/>
        <p:txBody>
          <a:bodyPr>
            <a:normAutofit/>
          </a:bodyPr>
          <a:lstStyle/>
          <a:p>
            <a:r>
              <a:rPr lang="en-US" sz="4000"/>
              <a:t>Operational responsibilities: 8vac20-781-30</a:t>
            </a:r>
          </a:p>
        </p:txBody>
      </p:sp>
      <p:sp>
        <p:nvSpPr>
          <p:cNvPr id="3" name="Slide Number Placeholder 2">
            <a:extLst>
              <a:ext uri="{FF2B5EF4-FFF2-40B4-BE49-F238E27FC236}">
                <a16:creationId xmlns:a16="http://schemas.microsoft.com/office/drawing/2014/main" id="{9E91D4CC-9B2C-1CAC-4D41-4C708DF2E1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sp>
        <p:nvSpPr>
          <p:cNvPr id="4" name="Text Placeholder 3">
            <a:extLst>
              <a:ext uri="{FF2B5EF4-FFF2-40B4-BE49-F238E27FC236}">
                <a16:creationId xmlns:a16="http://schemas.microsoft.com/office/drawing/2014/main" id="{C06D184D-135E-B603-0DF6-88F89B3CFDC0}"/>
              </a:ext>
            </a:extLst>
          </p:cNvPr>
          <p:cNvSpPr>
            <a:spLocks noGrp="1"/>
          </p:cNvSpPr>
          <p:nvPr>
            <p:ph type="body" idx="1"/>
          </p:nvPr>
        </p:nvSpPr>
        <p:spPr>
          <a:xfrm>
            <a:off x="838200" y="1533578"/>
            <a:ext cx="10515600" cy="4718033"/>
          </a:xfrm>
        </p:spPr>
        <p:txBody>
          <a:bodyPr>
            <a:normAutofit/>
          </a:bodyPr>
          <a:lstStyle/>
          <a:p>
            <a:pPr marL="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This section retains current requirements in 8VAC20-780-40.</a:t>
            </a:r>
          </a:p>
          <a:p>
            <a:pPr marL="0" indent="0">
              <a:lnSpc>
                <a:spcPct val="100000"/>
              </a:lnSpc>
              <a:spcBef>
                <a:spcPts val="0"/>
              </a:spcBef>
              <a:buNone/>
            </a:pPr>
            <a:r>
              <a:rPr lang="en-US" sz="2200" b="1">
                <a:solidFill>
                  <a:schemeClr val="accent3"/>
                </a:solidFill>
              </a:rPr>
              <a:t>New/Revised: </a:t>
            </a:r>
          </a:p>
          <a:p>
            <a:pPr marL="347472" indent="-347663">
              <a:lnSpc>
                <a:spcPct val="100000"/>
              </a:lnSpc>
              <a:spcBef>
                <a:spcPts val="0"/>
              </a:spcBef>
              <a:buClr>
                <a:schemeClr val="tx1"/>
              </a:buClr>
              <a:buSzPct val="90000"/>
            </a:pPr>
            <a:r>
              <a:rPr lang="en-US" sz="2200">
                <a:solidFill>
                  <a:schemeClr val="accent3"/>
                </a:solidFill>
              </a:rPr>
              <a:t>Licensee must ensure compliance with federal, state or local laws and regulations.</a:t>
            </a:r>
          </a:p>
          <a:p>
            <a:pPr marL="347472" indent="-347663">
              <a:lnSpc>
                <a:spcPct val="100000"/>
              </a:lnSpc>
              <a:spcBef>
                <a:spcPts val="0"/>
              </a:spcBef>
              <a:spcAft>
                <a:spcPts val="1200"/>
              </a:spcAft>
              <a:buClr>
                <a:schemeClr val="tx1"/>
              </a:buClr>
              <a:buSzPct val="90000"/>
            </a:pPr>
            <a:r>
              <a:rPr lang="en-US" sz="2200">
                <a:solidFill>
                  <a:schemeClr val="accent3"/>
                </a:solidFill>
              </a:rPr>
              <a:t>Provisions for the care of children of staff when present at the center added to licensee responsibilities.</a:t>
            </a:r>
          </a:p>
          <a:p>
            <a:pPr marL="0" indent="0">
              <a:lnSpc>
                <a:spcPct val="100000"/>
              </a:lnSpc>
              <a:spcBef>
                <a:spcPts val="0"/>
              </a:spcBef>
              <a:buNone/>
            </a:pPr>
            <a:r>
              <a:rPr lang="en-US" sz="2200" b="1">
                <a:solidFill>
                  <a:schemeClr val="accent3"/>
                </a:solidFill>
              </a:rPr>
              <a:t>Removed:</a:t>
            </a:r>
            <a:r>
              <a:rPr lang="en-US" sz="2200">
                <a:solidFill>
                  <a:schemeClr val="accent3"/>
                </a:solidFill>
              </a:rPr>
              <a:t> </a:t>
            </a:r>
          </a:p>
          <a:p>
            <a:pPr marL="347472" indent="-347663">
              <a:lnSpc>
                <a:spcPct val="100000"/>
              </a:lnSpc>
              <a:spcBef>
                <a:spcPts val="0"/>
              </a:spcBef>
              <a:buClr>
                <a:schemeClr val="tx1"/>
              </a:buClr>
              <a:buSzPct val="90000"/>
            </a:pPr>
            <a:r>
              <a:rPr lang="en-US" sz="2200">
                <a:solidFill>
                  <a:schemeClr val="accent3"/>
                </a:solidFill>
              </a:rPr>
              <a:t>Duplicative Code language pertaining to licensee’s requirement to comply with other applicable regulations, inspection requirements, posting and advertising, and general operation requirements. </a:t>
            </a:r>
          </a:p>
          <a:p>
            <a:pPr marL="114300" indent="0">
              <a:lnSpc>
                <a:spcPct val="114999"/>
              </a:lnSpc>
              <a:spcBef>
                <a:spcPts val="0"/>
              </a:spcBef>
              <a:buNone/>
            </a:pPr>
            <a:endParaRPr lang="en-US"/>
          </a:p>
        </p:txBody>
      </p:sp>
    </p:spTree>
    <p:extLst>
      <p:ext uri="{BB962C8B-B14F-4D97-AF65-F5344CB8AC3E}">
        <p14:creationId xmlns:p14="http://schemas.microsoft.com/office/powerpoint/2010/main" val="22603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75C3-D98B-D6FA-FA20-BEBB306B6772}"/>
              </a:ext>
            </a:extLst>
          </p:cNvPr>
          <p:cNvSpPr>
            <a:spLocks noGrp="1"/>
          </p:cNvSpPr>
          <p:nvPr>
            <p:ph type="title"/>
          </p:nvPr>
        </p:nvSpPr>
        <p:spPr/>
        <p:txBody>
          <a:bodyPr>
            <a:normAutofit/>
          </a:bodyPr>
          <a:lstStyle/>
          <a:p>
            <a:r>
              <a:rPr lang="en-US" sz="3800"/>
              <a:t>Required policies and procedures: 8vac20-781-40</a:t>
            </a:r>
          </a:p>
        </p:txBody>
      </p:sp>
      <p:sp>
        <p:nvSpPr>
          <p:cNvPr id="3" name="Slide Number Placeholder 2">
            <a:extLst>
              <a:ext uri="{FF2B5EF4-FFF2-40B4-BE49-F238E27FC236}">
                <a16:creationId xmlns:a16="http://schemas.microsoft.com/office/drawing/2014/main" id="{02AB766D-8579-6002-CA02-A915433EF5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24</a:t>
            </a:fld>
            <a:endParaRPr lang="en-US"/>
          </a:p>
        </p:txBody>
      </p:sp>
      <p:sp>
        <p:nvSpPr>
          <p:cNvPr id="4" name="Text Placeholder 3">
            <a:extLst>
              <a:ext uri="{FF2B5EF4-FFF2-40B4-BE49-F238E27FC236}">
                <a16:creationId xmlns:a16="http://schemas.microsoft.com/office/drawing/2014/main" id="{3EB19165-738A-2C8A-4866-5E5C0FC95695}"/>
              </a:ext>
            </a:extLst>
          </p:cNvPr>
          <p:cNvSpPr>
            <a:spLocks noGrp="1"/>
          </p:cNvSpPr>
          <p:nvPr>
            <p:ph type="body" idx="1"/>
          </p:nvPr>
        </p:nvSpPr>
        <p:spPr>
          <a:xfrm>
            <a:off x="838200" y="1458930"/>
            <a:ext cx="10524564" cy="4897327"/>
          </a:xfrm>
        </p:spPr>
        <p:txBody>
          <a:bodyPr spcFirstLastPara="1" wrap="square" lIns="91425" tIns="45700" rIns="91425" bIns="45700" anchor="t" anchorCtr="0">
            <a:noAutofit/>
          </a:bodyPr>
          <a:lstStyle/>
          <a:p>
            <a:pPr marL="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This is a new section. Policies and procedures are now condensed in one section with any new requirements. </a:t>
            </a:r>
          </a:p>
          <a:p>
            <a:pPr marL="0" indent="0">
              <a:lnSpc>
                <a:spcPct val="100000"/>
              </a:lnSpc>
              <a:spcBef>
                <a:spcPts val="0"/>
              </a:spcBef>
              <a:buNone/>
            </a:pPr>
            <a:r>
              <a:rPr lang="en-US" sz="2200" b="1">
                <a:solidFill>
                  <a:schemeClr val="accent3"/>
                </a:solidFill>
              </a:rPr>
              <a:t>New/Revised: </a:t>
            </a:r>
            <a:endParaRPr lang="en-US" sz="2200">
              <a:solidFill>
                <a:schemeClr val="accent3"/>
              </a:solidFill>
            </a:endParaRPr>
          </a:p>
          <a:p>
            <a:pPr marL="347472" indent="-350520">
              <a:lnSpc>
                <a:spcPct val="100000"/>
              </a:lnSpc>
              <a:spcBef>
                <a:spcPts val="0"/>
              </a:spcBef>
              <a:buClr>
                <a:schemeClr val="tx1"/>
              </a:buClr>
              <a:buSzPct val="90000"/>
            </a:pPr>
            <a:r>
              <a:rPr lang="en-US" sz="2200">
                <a:solidFill>
                  <a:schemeClr val="accent3"/>
                </a:solidFill>
              </a:rPr>
              <a:t>Adds a requirement that specifies the licensee's responsibility to develop, implement, review, and make available certain policies.</a:t>
            </a:r>
          </a:p>
          <a:p>
            <a:pPr marL="347472" indent="-350520">
              <a:lnSpc>
                <a:spcPct val="100000"/>
              </a:lnSpc>
              <a:spcBef>
                <a:spcPts val="0"/>
              </a:spcBef>
              <a:buClr>
                <a:schemeClr val="tx1"/>
              </a:buClr>
              <a:buSzPct val="90000"/>
            </a:pPr>
            <a:r>
              <a:rPr lang="en-US" sz="2200">
                <a:solidFill>
                  <a:schemeClr val="accent3"/>
                </a:solidFill>
              </a:rPr>
              <a:t>New policies required include: </a:t>
            </a:r>
          </a:p>
          <a:p>
            <a:pPr lvl="1">
              <a:lnSpc>
                <a:spcPct val="100000"/>
              </a:lnSpc>
              <a:spcBef>
                <a:spcPts val="0"/>
              </a:spcBef>
              <a:buClr>
                <a:schemeClr val="tx1"/>
              </a:buClr>
              <a:buSzPct val="90000"/>
            </a:pPr>
            <a:r>
              <a:rPr lang="en-US" sz="2200">
                <a:solidFill>
                  <a:schemeClr val="accent3"/>
                </a:solidFill>
              </a:rPr>
              <a:t>Food safety</a:t>
            </a:r>
          </a:p>
          <a:p>
            <a:pPr lvl="1">
              <a:lnSpc>
                <a:spcPct val="100000"/>
              </a:lnSpc>
              <a:spcBef>
                <a:spcPts val="0"/>
              </a:spcBef>
              <a:buClr>
                <a:schemeClr val="tx1"/>
              </a:buClr>
              <a:buSzPct val="90000"/>
            </a:pPr>
            <a:r>
              <a:rPr lang="en-US" sz="2200">
                <a:solidFill>
                  <a:schemeClr val="accent3"/>
                </a:solidFill>
              </a:rPr>
              <a:t>Inclusion of children with special needs</a:t>
            </a:r>
          </a:p>
          <a:p>
            <a:pPr lvl="1">
              <a:lnSpc>
                <a:spcPct val="100000"/>
              </a:lnSpc>
              <a:spcBef>
                <a:spcPts val="0"/>
              </a:spcBef>
              <a:buClr>
                <a:schemeClr val="tx1"/>
              </a:buClr>
              <a:buSzPct val="90000"/>
            </a:pPr>
            <a:r>
              <a:rPr lang="en-US" sz="2200">
                <a:solidFill>
                  <a:schemeClr val="accent3"/>
                </a:solidFill>
              </a:rPr>
              <a:t>Stock epinephrine (more details to come, required by the Code)</a:t>
            </a:r>
          </a:p>
          <a:p>
            <a:pPr lvl="1">
              <a:lnSpc>
                <a:spcPct val="100000"/>
              </a:lnSpc>
              <a:spcBef>
                <a:spcPts val="0"/>
              </a:spcBef>
              <a:buClr>
                <a:schemeClr val="tx1"/>
              </a:buClr>
              <a:buSzPct val="90000"/>
            </a:pPr>
            <a:r>
              <a:rPr lang="en-US" sz="2200">
                <a:solidFill>
                  <a:schemeClr val="accent3"/>
                </a:solidFill>
              </a:rPr>
              <a:t>Parent Communication</a:t>
            </a:r>
          </a:p>
          <a:p>
            <a:pPr lvl="1">
              <a:lnSpc>
                <a:spcPct val="100000"/>
              </a:lnSpc>
              <a:spcBef>
                <a:spcPts val="0"/>
              </a:spcBef>
              <a:spcAft>
                <a:spcPts val="1200"/>
              </a:spcAft>
              <a:buClr>
                <a:schemeClr val="tx1"/>
              </a:buClr>
              <a:buSzPct val="90000"/>
            </a:pPr>
            <a:r>
              <a:rPr lang="en-US" sz="2200">
                <a:solidFill>
                  <a:schemeClr val="accent3"/>
                </a:solidFill>
              </a:rPr>
              <a:t>Safe drinking water</a:t>
            </a:r>
          </a:p>
          <a:p>
            <a:pPr marL="0" indent="0">
              <a:lnSpc>
                <a:spcPct val="100000"/>
              </a:lnSpc>
              <a:spcBef>
                <a:spcPts val="1200"/>
              </a:spcBef>
              <a:buNone/>
            </a:pPr>
            <a:r>
              <a:rPr lang="en-US" sz="2200" b="1">
                <a:solidFill>
                  <a:schemeClr val="accent3"/>
                </a:solidFill>
              </a:rPr>
              <a:t>Removed:</a:t>
            </a:r>
            <a:r>
              <a:rPr lang="en-US" sz="2200">
                <a:solidFill>
                  <a:schemeClr val="accent3"/>
                </a:solidFill>
              </a:rPr>
              <a:t> N/A</a:t>
            </a:r>
          </a:p>
        </p:txBody>
      </p:sp>
    </p:spTree>
    <p:extLst>
      <p:ext uri="{BB962C8B-B14F-4D97-AF65-F5344CB8AC3E}">
        <p14:creationId xmlns:p14="http://schemas.microsoft.com/office/powerpoint/2010/main" val="419532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3E75-7F9E-F1EE-A977-09559CA5915C}"/>
              </a:ext>
            </a:extLst>
          </p:cNvPr>
          <p:cNvSpPr>
            <a:spLocks noGrp="1"/>
          </p:cNvSpPr>
          <p:nvPr>
            <p:ph type="title"/>
          </p:nvPr>
        </p:nvSpPr>
        <p:spPr/>
        <p:txBody>
          <a:bodyPr>
            <a:normAutofit/>
          </a:bodyPr>
          <a:lstStyle/>
          <a:p>
            <a:r>
              <a:rPr lang="en-US" sz="4000"/>
              <a:t>General recordkeeping: 8vac20-781-50</a:t>
            </a:r>
          </a:p>
        </p:txBody>
      </p:sp>
      <p:sp>
        <p:nvSpPr>
          <p:cNvPr id="3" name="Slide Number Placeholder 2">
            <a:extLst>
              <a:ext uri="{FF2B5EF4-FFF2-40B4-BE49-F238E27FC236}">
                <a16:creationId xmlns:a16="http://schemas.microsoft.com/office/drawing/2014/main" id="{3E73FB48-2E74-8DC8-8FB7-ABF71FC70F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sp>
        <p:nvSpPr>
          <p:cNvPr id="4" name="Text Placeholder 3">
            <a:extLst>
              <a:ext uri="{FF2B5EF4-FFF2-40B4-BE49-F238E27FC236}">
                <a16:creationId xmlns:a16="http://schemas.microsoft.com/office/drawing/2014/main" id="{730F40B6-9C7F-CC40-F55E-90F0AFC0BBED}"/>
              </a:ext>
            </a:extLst>
          </p:cNvPr>
          <p:cNvSpPr>
            <a:spLocks noGrp="1"/>
          </p:cNvSpPr>
          <p:nvPr>
            <p:ph type="body" idx="1"/>
          </p:nvPr>
        </p:nvSpPr>
        <p:spPr/>
        <p:txBody>
          <a:bodyPr>
            <a:normAutofit/>
          </a:bodyPr>
          <a:lstStyle/>
          <a:p>
            <a:pPr marL="0" indent="0">
              <a:lnSpc>
                <a:spcPct val="100000"/>
              </a:lnSpc>
              <a:spcAft>
                <a:spcPts val="1200"/>
              </a:spcAft>
              <a:buNone/>
            </a:pPr>
            <a:r>
              <a:rPr lang="en-US" sz="2200" b="1"/>
              <a:t>Overview:</a:t>
            </a:r>
            <a:r>
              <a:rPr lang="en-US" sz="2200"/>
              <a:t> Retains current requirements in 8VAC20-780-50 for general recordkeeping regarding confidentiality and accessibility. </a:t>
            </a:r>
            <a:endParaRPr lang="en-US" sz="2200" b="1"/>
          </a:p>
          <a:p>
            <a:pPr marL="114300" indent="0">
              <a:lnSpc>
                <a:spcPct val="100000"/>
              </a:lnSpc>
              <a:spcBef>
                <a:spcPts val="0"/>
              </a:spcBef>
              <a:buNone/>
            </a:pPr>
            <a:r>
              <a:rPr lang="en-US" sz="2200" b="1"/>
              <a:t>New/Revised: </a:t>
            </a:r>
            <a:endParaRPr lang="en-US" sz="2200"/>
          </a:p>
          <a:p>
            <a:pPr marL="571500" indent="-457200">
              <a:lnSpc>
                <a:spcPct val="100000"/>
              </a:lnSpc>
              <a:spcBef>
                <a:spcPts val="0"/>
              </a:spcBef>
            </a:pPr>
            <a:r>
              <a:rPr lang="en-US" sz="2200"/>
              <a:t>Adds requirements to keep records secure and current.</a:t>
            </a:r>
          </a:p>
          <a:p>
            <a:pPr marL="571500" indent="-457200">
              <a:lnSpc>
                <a:spcPct val="100000"/>
              </a:lnSpc>
              <a:spcBef>
                <a:spcPts val="0"/>
              </a:spcBef>
            </a:pPr>
            <a:r>
              <a:rPr lang="en-US" sz="2200"/>
              <a:t>Specific language to allow electronic files added.</a:t>
            </a:r>
          </a:p>
          <a:p>
            <a:pPr marL="571500" indent="-457200">
              <a:lnSpc>
                <a:spcPct val="100000"/>
              </a:lnSpc>
              <a:spcBef>
                <a:spcPts val="0"/>
              </a:spcBef>
              <a:spcAft>
                <a:spcPts val="1200"/>
              </a:spcAft>
            </a:pPr>
            <a:r>
              <a:rPr lang="en-US" sz="2200"/>
              <a:t>Reduced record retention requirements from five years to two years.</a:t>
            </a:r>
            <a:endParaRPr lang="en-US" sz="2200" b="1"/>
          </a:p>
          <a:p>
            <a:pPr marL="0" indent="0">
              <a:lnSpc>
                <a:spcPct val="100000"/>
              </a:lnSpc>
              <a:spcBef>
                <a:spcPts val="0"/>
              </a:spcBef>
              <a:buNone/>
            </a:pPr>
            <a:r>
              <a:rPr lang="en-US" sz="2200" b="1"/>
              <a:t>Removed: </a:t>
            </a:r>
          </a:p>
          <a:p>
            <a:pPr marL="347472">
              <a:lnSpc>
                <a:spcPct val="100000"/>
              </a:lnSpc>
              <a:spcBef>
                <a:spcPts val="0"/>
              </a:spcBef>
            </a:pPr>
            <a:r>
              <a:rPr lang="en-US" sz="2200"/>
              <a:t>Records may be kept at a central location except as stated otherwise in these standards. Regulatory interpretation assumes that something can be done unless specifically prohibited. </a:t>
            </a:r>
          </a:p>
          <a:p>
            <a:pPr marL="114300" indent="0">
              <a:lnSpc>
                <a:spcPct val="100000"/>
              </a:lnSpc>
              <a:buNone/>
            </a:pPr>
            <a:endParaRPr lang="en-US"/>
          </a:p>
        </p:txBody>
      </p:sp>
    </p:spTree>
    <p:extLst>
      <p:ext uri="{BB962C8B-B14F-4D97-AF65-F5344CB8AC3E}">
        <p14:creationId xmlns:p14="http://schemas.microsoft.com/office/powerpoint/2010/main" val="321528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B2A6-EC08-1A33-BFDF-0F340E424388}"/>
              </a:ext>
            </a:extLst>
          </p:cNvPr>
          <p:cNvSpPr>
            <a:spLocks noGrp="1"/>
          </p:cNvSpPr>
          <p:nvPr>
            <p:ph type="title"/>
          </p:nvPr>
        </p:nvSpPr>
        <p:spPr/>
        <p:txBody>
          <a:bodyPr>
            <a:normAutofit/>
          </a:bodyPr>
          <a:lstStyle/>
          <a:p>
            <a:r>
              <a:rPr lang="en-US" sz="4000"/>
              <a:t>Children's records: 8vac20-781-60</a:t>
            </a:r>
          </a:p>
        </p:txBody>
      </p:sp>
      <p:sp>
        <p:nvSpPr>
          <p:cNvPr id="3" name="Slide Number Placeholder 2">
            <a:extLst>
              <a:ext uri="{FF2B5EF4-FFF2-40B4-BE49-F238E27FC236}">
                <a16:creationId xmlns:a16="http://schemas.microsoft.com/office/drawing/2014/main" id="{F0C531FD-CAB0-A050-5FC2-BB0A4D532D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26</a:t>
            </a:fld>
            <a:endParaRPr lang="en-US"/>
          </a:p>
        </p:txBody>
      </p:sp>
      <p:sp>
        <p:nvSpPr>
          <p:cNvPr id="4" name="Text Placeholder 3">
            <a:extLst>
              <a:ext uri="{FF2B5EF4-FFF2-40B4-BE49-F238E27FC236}">
                <a16:creationId xmlns:a16="http://schemas.microsoft.com/office/drawing/2014/main" id="{F928AF80-8A6E-2884-D859-8DC7379BA7E4}"/>
              </a:ext>
            </a:extLst>
          </p:cNvPr>
          <p:cNvSpPr>
            <a:spLocks noGrp="1"/>
          </p:cNvSpPr>
          <p:nvPr>
            <p:ph type="body" idx="1"/>
          </p:nvPr>
        </p:nvSpPr>
        <p:spPr>
          <a:xfrm>
            <a:off x="838200" y="1420430"/>
            <a:ext cx="10524564" cy="5262545"/>
          </a:xfrm>
        </p:spPr>
        <p:txBody>
          <a:bodyPr spcFirstLastPara="1" wrap="square" lIns="91425" tIns="45700" rIns="91425" bIns="45700" anchor="t" anchorCtr="0">
            <a:noAutofit/>
          </a:bodyPr>
          <a:lstStyle/>
          <a:p>
            <a:pPr marL="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Retains current requirements in 8VAC20-780-60. Removes unnecessary requirements for emergency contacts. Consolidates standards into easy-to-read format. Simplifies requirements for collecting and maintaining required proof of identity and health information. </a:t>
            </a:r>
            <a:endParaRPr lang="en-US">
              <a:solidFill>
                <a:schemeClr val="accent3"/>
              </a:solidFill>
            </a:endParaRPr>
          </a:p>
          <a:p>
            <a:pPr marL="0" indent="0">
              <a:lnSpc>
                <a:spcPct val="100000"/>
              </a:lnSpc>
              <a:spcBef>
                <a:spcPts val="0"/>
              </a:spcBef>
              <a:buNone/>
            </a:pPr>
            <a:r>
              <a:rPr lang="en-US" sz="2000" b="1">
                <a:solidFill>
                  <a:schemeClr val="accent3"/>
                </a:solidFill>
              </a:rPr>
              <a:t>New/Revised: </a:t>
            </a:r>
          </a:p>
          <a:p>
            <a:pPr marL="347472" indent="-347472">
              <a:lnSpc>
                <a:spcPct val="100000"/>
              </a:lnSpc>
              <a:spcBef>
                <a:spcPts val="0"/>
              </a:spcBef>
              <a:buClr>
                <a:schemeClr val="tx1"/>
              </a:buClr>
            </a:pPr>
            <a:r>
              <a:rPr lang="en-US" sz="2000">
                <a:solidFill>
                  <a:schemeClr val="accent3"/>
                </a:solidFill>
              </a:rPr>
              <a:t>Dietary preferences.</a:t>
            </a:r>
          </a:p>
          <a:p>
            <a:pPr marL="347472" indent="-347472">
              <a:lnSpc>
                <a:spcPct val="100000"/>
              </a:lnSpc>
              <a:spcBef>
                <a:spcPts val="0"/>
              </a:spcBef>
              <a:buClr>
                <a:schemeClr val="tx1"/>
              </a:buClr>
            </a:pPr>
            <a:r>
              <a:rPr lang="en-US" sz="2000">
                <a:solidFill>
                  <a:schemeClr val="accent3"/>
                </a:solidFill>
              </a:rPr>
              <a:t>Written care plans expanded to include any health issues that are likely to result in a medical emergency plan.</a:t>
            </a:r>
          </a:p>
          <a:p>
            <a:pPr marL="347472" indent="-347472">
              <a:lnSpc>
                <a:spcPct val="100000"/>
              </a:lnSpc>
              <a:spcBef>
                <a:spcPts val="0"/>
              </a:spcBef>
              <a:spcAft>
                <a:spcPts val="1200"/>
              </a:spcAft>
              <a:buClr>
                <a:schemeClr val="tx1"/>
              </a:buClr>
            </a:pPr>
            <a:r>
              <a:rPr lang="en-US" sz="2000">
                <a:solidFill>
                  <a:schemeClr val="accent3"/>
                </a:solidFill>
              </a:rPr>
              <a:t>Exemption for obtaining health records on a child were expanded to include all children when a center assumes responsibility for the child directly from a school or transfers responsibility to the school.</a:t>
            </a:r>
          </a:p>
          <a:p>
            <a:pPr marL="0" indent="0">
              <a:lnSpc>
                <a:spcPct val="100000"/>
              </a:lnSpc>
              <a:spcBef>
                <a:spcPts val="0"/>
              </a:spcBef>
              <a:buNone/>
            </a:pPr>
            <a:r>
              <a:rPr lang="en-US" sz="2000" b="1">
                <a:solidFill>
                  <a:schemeClr val="accent3"/>
                </a:solidFill>
              </a:rPr>
              <a:t>Removed: </a:t>
            </a:r>
          </a:p>
          <a:p>
            <a:pPr marL="347472" indent="-347472">
              <a:lnSpc>
                <a:spcPct val="100000"/>
              </a:lnSpc>
              <a:spcBef>
                <a:spcPts val="0"/>
              </a:spcBef>
              <a:buClr>
                <a:schemeClr val="tx1"/>
              </a:buClr>
            </a:pPr>
            <a:r>
              <a:rPr lang="en-US" sz="2000">
                <a:solidFill>
                  <a:schemeClr val="accent3"/>
                </a:solidFill>
              </a:rPr>
              <a:t>Information regarding parent employment; name and phone of child's physician; and addresses of emergency contacts.</a:t>
            </a:r>
          </a:p>
          <a:p>
            <a:pPr marL="347472" indent="-347472">
              <a:lnSpc>
                <a:spcPct val="100000"/>
              </a:lnSpc>
              <a:spcBef>
                <a:spcPts val="0"/>
              </a:spcBef>
              <a:buClr>
                <a:schemeClr val="tx1"/>
              </a:buClr>
            </a:pPr>
            <a:r>
              <a:rPr lang="en-US" sz="2000">
                <a:solidFill>
                  <a:schemeClr val="accent3"/>
                </a:solidFill>
              </a:rPr>
              <a:t>Requirement to store blanket permission slips and opt-out requests.</a:t>
            </a:r>
          </a:p>
          <a:p>
            <a:pPr marL="114300" indent="0">
              <a:lnSpc>
                <a:spcPct val="100000"/>
              </a:lnSpc>
              <a:buNone/>
            </a:pPr>
            <a:endParaRPr lang="en-US"/>
          </a:p>
        </p:txBody>
      </p:sp>
    </p:spTree>
    <p:extLst>
      <p:ext uri="{BB962C8B-B14F-4D97-AF65-F5344CB8AC3E}">
        <p14:creationId xmlns:p14="http://schemas.microsoft.com/office/powerpoint/2010/main" val="150995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0900-2F54-2037-7BC4-2B517513818E}"/>
              </a:ext>
            </a:extLst>
          </p:cNvPr>
          <p:cNvSpPr>
            <a:spLocks noGrp="1"/>
          </p:cNvSpPr>
          <p:nvPr>
            <p:ph type="title"/>
          </p:nvPr>
        </p:nvSpPr>
        <p:spPr/>
        <p:txBody>
          <a:bodyPr>
            <a:normAutofit/>
          </a:bodyPr>
          <a:lstStyle/>
          <a:p>
            <a:r>
              <a:rPr lang="en-US" sz="4000"/>
              <a:t>Staff records: 8vac20-781-70</a:t>
            </a:r>
          </a:p>
        </p:txBody>
      </p:sp>
      <p:sp>
        <p:nvSpPr>
          <p:cNvPr id="3" name="Slide Number Placeholder 2">
            <a:extLst>
              <a:ext uri="{FF2B5EF4-FFF2-40B4-BE49-F238E27FC236}">
                <a16:creationId xmlns:a16="http://schemas.microsoft.com/office/drawing/2014/main" id="{04962744-2C4B-9309-BE43-A9F5C73BA3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sp>
        <p:nvSpPr>
          <p:cNvPr id="4" name="Text Placeholder 3">
            <a:extLst>
              <a:ext uri="{FF2B5EF4-FFF2-40B4-BE49-F238E27FC236}">
                <a16:creationId xmlns:a16="http://schemas.microsoft.com/office/drawing/2014/main" id="{2D37FAB2-1F15-2D57-D207-9F85EBEF73F0}"/>
              </a:ext>
            </a:extLst>
          </p:cNvPr>
          <p:cNvSpPr>
            <a:spLocks noGrp="1"/>
          </p:cNvSpPr>
          <p:nvPr>
            <p:ph type="body" idx="1"/>
          </p:nvPr>
        </p:nvSpPr>
        <p:spPr/>
        <p:txBody>
          <a:bodyPr>
            <a:normAutofit/>
          </a:bodyPr>
          <a:lstStyle/>
          <a:p>
            <a:pPr marL="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in 8VAC20-780-70. Simplifies language by consolidating requirements where possible. </a:t>
            </a:r>
          </a:p>
          <a:p>
            <a:pPr marL="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0" indent="0">
              <a:lnSpc>
                <a:spcPct val="100000"/>
              </a:lnSpc>
              <a:spcBef>
                <a:spcPts val="0"/>
              </a:spcBef>
              <a:buNone/>
            </a:pPr>
            <a:r>
              <a:rPr lang="en-US" sz="2200" b="1">
                <a:solidFill>
                  <a:schemeClr val="accent3"/>
                </a:solidFill>
              </a:rPr>
              <a:t>Removed:</a:t>
            </a:r>
          </a:p>
          <a:p>
            <a:pPr marL="347472" indent="-347472">
              <a:lnSpc>
                <a:spcPct val="100000"/>
              </a:lnSpc>
              <a:spcBef>
                <a:spcPts val="0"/>
              </a:spcBef>
              <a:buClr>
                <a:schemeClr val="tx1"/>
              </a:buClr>
              <a:buSzPct val="90000"/>
            </a:pPr>
            <a:r>
              <a:rPr lang="en-US" sz="2200">
                <a:solidFill>
                  <a:schemeClr val="accent3"/>
                </a:solidFill>
              </a:rPr>
              <a:t>Requirement for reference checks. </a:t>
            </a:r>
          </a:p>
          <a:p>
            <a:pPr marL="347472" indent="-347472">
              <a:lnSpc>
                <a:spcPct val="100000"/>
              </a:lnSpc>
              <a:spcBef>
                <a:spcPts val="0"/>
              </a:spcBef>
              <a:spcAft>
                <a:spcPts val="1200"/>
              </a:spcAft>
              <a:buClr>
                <a:schemeClr val="tx1"/>
              </a:buClr>
              <a:buSzPct val="90000"/>
              <a:buFont typeface="Arial"/>
              <a:buChar char="•"/>
            </a:pPr>
            <a:r>
              <a:rPr lang="en-US" sz="2200">
                <a:solidFill>
                  <a:schemeClr val="accent3"/>
                </a:solidFill>
              </a:rPr>
              <a:t>Emergency contact person for staff.</a:t>
            </a:r>
          </a:p>
        </p:txBody>
      </p:sp>
    </p:spTree>
    <p:extLst>
      <p:ext uri="{BB962C8B-B14F-4D97-AF65-F5344CB8AC3E}">
        <p14:creationId xmlns:p14="http://schemas.microsoft.com/office/powerpoint/2010/main" val="419416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BE5A-2E84-7F12-7C9F-C2D83B1B86FF}"/>
              </a:ext>
            </a:extLst>
          </p:cNvPr>
          <p:cNvSpPr>
            <a:spLocks noGrp="1"/>
          </p:cNvSpPr>
          <p:nvPr>
            <p:ph type="title"/>
          </p:nvPr>
        </p:nvSpPr>
        <p:spPr/>
        <p:txBody>
          <a:bodyPr>
            <a:normAutofit/>
          </a:bodyPr>
          <a:lstStyle/>
          <a:p>
            <a:r>
              <a:rPr lang="en-US" sz="4000"/>
              <a:t>Attendance: 8vac20-781-80</a:t>
            </a:r>
          </a:p>
        </p:txBody>
      </p:sp>
      <p:sp>
        <p:nvSpPr>
          <p:cNvPr id="3" name="Slide Number Placeholder 2">
            <a:extLst>
              <a:ext uri="{FF2B5EF4-FFF2-40B4-BE49-F238E27FC236}">
                <a16:creationId xmlns:a16="http://schemas.microsoft.com/office/drawing/2014/main" id="{9AA5A9AB-ABE9-1CAE-12AB-E73DA06C9B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28</a:t>
            </a:fld>
            <a:endParaRPr lang="en-US"/>
          </a:p>
        </p:txBody>
      </p:sp>
      <p:sp>
        <p:nvSpPr>
          <p:cNvPr id="4" name="Text Placeholder 3">
            <a:extLst>
              <a:ext uri="{FF2B5EF4-FFF2-40B4-BE49-F238E27FC236}">
                <a16:creationId xmlns:a16="http://schemas.microsoft.com/office/drawing/2014/main" id="{7925C775-4B37-17E0-5281-F6463E1482C6}"/>
              </a:ext>
            </a:extLst>
          </p:cNvPr>
          <p:cNvSpPr>
            <a:spLocks noGrp="1"/>
          </p:cNvSpPr>
          <p:nvPr>
            <p:ph type="body" idx="1"/>
          </p:nvPr>
        </p:nvSpPr>
        <p:spPr/>
        <p:txBody>
          <a:bodyPr>
            <a:normAutofit/>
          </a:bodyPr>
          <a:lstStyle/>
          <a:p>
            <a:pPr marL="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in 8VAC20-780-80.   </a:t>
            </a:r>
          </a:p>
          <a:p>
            <a:pPr marL="0" indent="0">
              <a:lnSpc>
                <a:spcPct val="100000"/>
              </a:lnSpc>
              <a:spcBef>
                <a:spcPts val="0"/>
              </a:spcBef>
              <a:buNone/>
            </a:pPr>
            <a:r>
              <a:rPr lang="en-US" sz="2200" b="1">
                <a:solidFill>
                  <a:schemeClr val="accent3"/>
                </a:solidFill>
              </a:rPr>
              <a:t>New/Revised: </a:t>
            </a:r>
          </a:p>
          <a:p>
            <a:pPr marL="347472" indent="-347472">
              <a:lnSpc>
                <a:spcPct val="100000"/>
              </a:lnSpc>
              <a:spcBef>
                <a:spcPts val="0"/>
              </a:spcBef>
              <a:spcAft>
                <a:spcPts val="600"/>
              </a:spcAft>
              <a:buClr>
                <a:schemeClr val="tx1"/>
              </a:buClr>
              <a:buSzPct val="90000"/>
            </a:pPr>
            <a:r>
              <a:rPr lang="en-US" sz="2200">
                <a:solidFill>
                  <a:schemeClr val="accent3"/>
                </a:solidFill>
              </a:rPr>
              <a:t>A situation in which a child's whereabouts was unknown, including a child left unattended or unsupervised must now be reported to the Department. </a:t>
            </a:r>
          </a:p>
          <a:p>
            <a:pPr marL="347472" indent="-347472">
              <a:lnSpc>
                <a:spcPct val="100000"/>
              </a:lnSpc>
              <a:spcBef>
                <a:spcPts val="0"/>
              </a:spcBef>
              <a:spcAft>
                <a:spcPts val="600"/>
              </a:spcAft>
              <a:buClr>
                <a:schemeClr val="tx1"/>
              </a:buClr>
              <a:buSzPct val="90000"/>
            </a:pPr>
            <a:r>
              <a:rPr lang="en-US" sz="2200">
                <a:solidFill>
                  <a:schemeClr val="accent3"/>
                </a:solidFill>
              </a:rPr>
              <a:t>Requirement to report an outbreak of disease to the Virginia Board of Health. Current requirement requires occurrence of communicable disease to be reported to parents. </a:t>
            </a:r>
          </a:p>
          <a:p>
            <a:pPr marL="347472" indent="-347472">
              <a:lnSpc>
                <a:spcPct val="100000"/>
              </a:lnSpc>
              <a:spcBef>
                <a:spcPts val="0"/>
              </a:spcBef>
              <a:spcAft>
                <a:spcPts val="1200"/>
              </a:spcAft>
              <a:buClr>
                <a:schemeClr val="tx1"/>
              </a:buClr>
              <a:buSzPct val="90000"/>
              <a:buFont typeface="Arial"/>
              <a:buChar char="•"/>
            </a:pPr>
            <a:r>
              <a:rPr lang="en-US" sz="2200">
                <a:solidFill>
                  <a:schemeClr val="accent3"/>
                </a:solidFill>
              </a:rPr>
              <a:t>Revised requirement for written record of daily attendance clarifies requirements necessary for child safety.</a:t>
            </a:r>
          </a:p>
          <a:p>
            <a:pPr marL="0" indent="0">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a:p>
            <a:pPr marL="114300" indent="0">
              <a:buNone/>
            </a:pPr>
            <a:endParaRPr lang="en-US"/>
          </a:p>
        </p:txBody>
      </p:sp>
    </p:spTree>
    <p:extLst>
      <p:ext uri="{BB962C8B-B14F-4D97-AF65-F5344CB8AC3E}">
        <p14:creationId xmlns:p14="http://schemas.microsoft.com/office/powerpoint/2010/main" val="226582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E1C7-6FDF-ED47-7104-8CCD911B397A}"/>
              </a:ext>
            </a:extLst>
          </p:cNvPr>
          <p:cNvSpPr>
            <a:spLocks noGrp="1"/>
          </p:cNvSpPr>
          <p:nvPr>
            <p:ph type="title"/>
          </p:nvPr>
        </p:nvSpPr>
        <p:spPr/>
        <p:txBody>
          <a:bodyPr>
            <a:normAutofit/>
          </a:bodyPr>
          <a:lstStyle/>
          <a:p>
            <a:r>
              <a:rPr lang="en-US" sz="4000"/>
              <a:t>Health provisions: 8vac20-781-90</a:t>
            </a:r>
          </a:p>
        </p:txBody>
      </p:sp>
      <p:sp>
        <p:nvSpPr>
          <p:cNvPr id="3" name="Slide Number Placeholder 2">
            <a:extLst>
              <a:ext uri="{FF2B5EF4-FFF2-40B4-BE49-F238E27FC236}">
                <a16:creationId xmlns:a16="http://schemas.microsoft.com/office/drawing/2014/main" id="{3FC8A897-6F31-5E18-A7A9-BF2BE9796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29</a:t>
            </a:fld>
            <a:endParaRPr lang="en-US"/>
          </a:p>
        </p:txBody>
      </p:sp>
      <p:sp>
        <p:nvSpPr>
          <p:cNvPr id="4" name="Text Placeholder 3">
            <a:extLst>
              <a:ext uri="{FF2B5EF4-FFF2-40B4-BE49-F238E27FC236}">
                <a16:creationId xmlns:a16="http://schemas.microsoft.com/office/drawing/2014/main" id="{707EFD29-6811-B4DC-AD15-975ED778EBC1}"/>
              </a:ext>
            </a:extLst>
          </p:cNvPr>
          <p:cNvSpPr>
            <a:spLocks noGrp="1"/>
          </p:cNvSpPr>
          <p:nvPr>
            <p:ph type="body" idx="1"/>
          </p:nvPr>
        </p:nvSpPr>
        <p:spPr>
          <a:xfrm>
            <a:off x="689518" y="1458930"/>
            <a:ext cx="10859099" cy="5262545"/>
          </a:xfrm>
        </p:spPr>
        <p:txBody>
          <a:bodyPr spcFirstLastPara="1" wrap="square" lIns="91425" tIns="45700" rIns="91425" bIns="45700" anchor="t" anchorCtr="0">
            <a:noAutofit/>
          </a:bodyPr>
          <a:lstStyle/>
          <a:p>
            <a:pPr marL="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Retains requirements from 8VAC20-780-130, 8VAC20-780-140, 8VAC20-780-150 and 8VAC20-780-160.  Combines related requirements from multiple sections into one section and adds flexibility to requirements for immunizations, physical examinations and tuberculosis screening.</a:t>
            </a:r>
          </a:p>
          <a:p>
            <a:pPr marL="0" indent="0">
              <a:lnSpc>
                <a:spcPct val="100000"/>
              </a:lnSpc>
              <a:spcBef>
                <a:spcPts val="0"/>
              </a:spcBef>
              <a:buNone/>
            </a:pPr>
            <a:r>
              <a:rPr lang="en-US" sz="2000" b="1">
                <a:solidFill>
                  <a:schemeClr val="accent3"/>
                </a:solidFill>
              </a:rPr>
              <a:t>New/Revised: </a:t>
            </a:r>
          </a:p>
          <a:p>
            <a:pPr marL="347472" indent="-347472">
              <a:lnSpc>
                <a:spcPct val="100000"/>
              </a:lnSpc>
              <a:spcBef>
                <a:spcPts val="0"/>
              </a:spcBef>
              <a:buClr>
                <a:schemeClr val="tx1"/>
              </a:buClr>
            </a:pPr>
            <a:r>
              <a:rPr lang="en-US" sz="2000">
                <a:solidFill>
                  <a:schemeClr val="accent3"/>
                </a:solidFill>
              </a:rPr>
              <a:t>References requirements in § 22.1-271.2 of the Code of Virginia. </a:t>
            </a:r>
          </a:p>
          <a:p>
            <a:pPr marL="347472" indent="-347472">
              <a:lnSpc>
                <a:spcPct val="100000"/>
              </a:lnSpc>
              <a:spcBef>
                <a:spcPts val="0"/>
              </a:spcBef>
              <a:buClr>
                <a:schemeClr val="tx1"/>
              </a:buClr>
            </a:pPr>
            <a:r>
              <a:rPr lang="en-US" sz="2000">
                <a:solidFill>
                  <a:schemeClr val="accent3"/>
                </a:solidFill>
              </a:rPr>
              <a:t>Allows greater flexibility in the timeline for obtaining physical examinations and provides 30 days to comply with documentation requirements. </a:t>
            </a:r>
          </a:p>
          <a:p>
            <a:pPr marL="347472" indent="-347472">
              <a:lnSpc>
                <a:spcPct val="100000"/>
              </a:lnSpc>
              <a:spcBef>
                <a:spcPts val="0"/>
              </a:spcBef>
              <a:spcAft>
                <a:spcPts val="1200"/>
              </a:spcAft>
              <a:buClr>
                <a:schemeClr val="tx1"/>
              </a:buClr>
            </a:pPr>
            <a:r>
              <a:rPr lang="en-US" sz="2000">
                <a:solidFill>
                  <a:schemeClr val="accent3"/>
                </a:solidFill>
              </a:rPr>
              <a:t>Allows greater flexibility in the timeline for obtaining TB screening and results. </a:t>
            </a:r>
          </a:p>
          <a:p>
            <a:pPr marL="0" indent="0">
              <a:lnSpc>
                <a:spcPct val="100000"/>
              </a:lnSpc>
              <a:spcBef>
                <a:spcPts val="0"/>
              </a:spcBef>
              <a:buNone/>
            </a:pPr>
            <a:r>
              <a:rPr lang="en-US" sz="2000" b="1">
                <a:solidFill>
                  <a:schemeClr val="accent3"/>
                </a:solidFill>
              </a:rPr>
              <a:t>Removed: </a:t>
            </a:r>
          </a:p>
          <a:p>
            <a:pPr marL="347472" indent="-347472">
              <a:lnSpc>
                <a:spcPct val="100000"/>
              </a:lnSpc>
              <a:spcBef>
                <a:spcPts val="0"/>
              </a:spcBef>
              <a:buClr>
                <a:schemeClr val="tx1"/>
              </a:buClr>
            </a:pPr>
            <a:r>
              <a:rPr lang="en-US" sz="2000">
                <a:solidFill>
                  <a:schemeClr val="accent3"/>
                </a:solidFill>
              </a:rPr>
              <a:t>Requirements for documentation of updated immunizations and refers to the Code. </a:t>
            </a:r>
          </a:p>
          <a:p>
            <a:pPr marL="347472" indent="-347472">
              <a:lnSpc>
                <a:spcPct val="100000"/>
              </a:lnSpc>
              <a:spcBef>
                <a:spcPts val="0"/>
              </a:spcBef>
              <a:buClr>
                <a:schemeClr val="tx1"/>
              </a:buClr>
            </a:pPr>
            <a:r>
              <a:rPr lang="en-US" sz="2000">
                <a:solidFill>
                  <a:schemeClr val="accent3"/>
                </a:solidFill>
              </a:rPr>
              <a:t>Requirement for repeat TB screening every two years.</a:t>
            </a:r>
          </a:p>
          <a:p>
            <a:pPr marL="347472" indent="-347472">
              <a:lnSpc>
                <a:spcPct val="100000"/>
              </a:lnSpc>
              <a:spcBef>
                <a:spcPts val="0"/>
              </a:spcBef>
              <a:buClr>
                <a:schemeClr val="tx1"/>
              </a:buClr>
            </a:pPr>
            <a:r>
              <a:rPr lang="en-US" sz="2000">
                <a:solidFill>
                  <a:schemeClr val="accent3"/>
                </a:solidFill>
              </a:rPr>
              <a:t>Physical and mental health requirements for staff previously in section 8VAC20-780-17</a:t>
            </a:r>
            <a:r>
              <a:rPr lang="en-US" sz="2000"/>
              <a:t>0. </a:t>
            </a:r>
          </a:p>
          <a:p>
            <a:pPr marL="571500" indent="-457200">
              <a:spcBef>
                <a:spcPts val="0"/>
              </a:spcBef>
            </a:pPr>
            <a:endParaRPr lang="en-US"/>
          </a:p>
        </p:txBody>
      </p:sp>
    </p:spTree>
    <p:extLst>
      <p:ext uri="{BB962C8B-B14F-4D97-AF65-F5344CB8AC3E}">
        <p14:creationId xmlns:p14="http://schemas.microsoft.com/office/powerpoint/2010/main" val="262214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VQB5 Guidelines for FY24</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3651854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III: Staff Qualifications and Training</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extLst>
      <p:ext uri="{BB962C8B-B14F-4D97-AF65-F5344CB8AC3E}">
        <p14:creationId xmlns:p14="http://schemas.microsoft.com/office/powerpoint/2010/main" val="263516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BCBA-DF41-E7D9-62B0-C900490FDEF7}"/>
              </a:ext>
            </a:extLst>
          </p:cNvPr>
          <p:cNvSpPr>
            <a:spLocks noGrp="1"/>
          </p:cNvSpPr>
          <p:nvPr>
            <p:ph type="title"/>
          </p:nvPr>
        </p:nvSpPr>
        <p:spPr/>
        <p:txBody>
          <a:bodyPr>
            <a:normAutofit/>
          </a:bodyPr>
          <a:lstStyle/>
          <a:p>
            <a:r>
              <a:rPr lang="en-US" sz="4000"/>
              <a:t>Director Qualifications: 8vac20-781-100</a:t>
            </a:r>
          </a:p>
        </p:txBody>
      </p:sp>
      <p:sp>
        <p:nvSpPr>
          <p:cNvPr id="3" name="Slide Number Placeholder 2">
            <a:extLst>
              <a:ext uri="{FF2B5EF4-FFF2-40B4-BE49-F238E27FC236}">
                <a16:creationId xmlns:a16="http://schemas.microsoft.com/office/drawing/2014/main" id="{D7A4E6D6-980A-725E-85E7-00FE886103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
        <p:nvSpPr>
          <p:cNvPr id="4" name="Text Placeholder 3">
            <a:extLst>
              <a:ext uri="{FF2B5EF4-FFF2-40B4-BE49-F238E27FC236}">
                <a16:creationId xmlns:a16="http://schemas.microsoft.com/office/drawing/2014/main" id="{3B92BCB0-D4DB-5737-1EFE-3A54E1D9217E}"/>
              </a:ext>
            </a:extLst>
          </p:cNvPr>
          <p:cNvSpPr>
            <a:spLocks noGrp="1"/>
          </p:cNvSpPr>
          <p:nvPr>
            <p:ph type="body" idx="1"/>
          </p:nvPr>
        </p:nvSpPr>
        <p:spPr>
          <a:xfrm>
            <a:off x="838200" y="1458930"/>
            <a:ext cx="10524564" cy="5175233"/>
          </a:xfrm>
        </p:spPr>
        <p:txBody>
          <a:bodyPr>
            <a:normAutofit/>
          </a:bodyPr>
          <a:lstStyle/>
          <a:p>
            <a:pPr marL="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qualification requirements in 8VAC20-780-190. Adds new flexibilities for meeting required qualifications. Simplifies requirements for ease of use. </a:t>
            </a:r>
            <a:endParaRPr lang="en-US" sz="2200" b="1">
              <a:solidFill>
                <a:schemeClr val="accent3"/>
              </a:solidFill>
            </a:endParaRPr>
          </a:p>
          <a:p>
            <a:pPr marL="0" indent="0">
              <a:lnSpc>
                <a:spcPct val="100000"/>
              </a:lnSpc>
              <a:spcBef>
                <a:spcPts val="0"/>
              </a:spcBef>
              <a:buNone/>
            </a:pPr>
            <a:r>
              <a:rPr lang="en-US" sz="2200" b="1">
                <a:solidFill>
                  <a:schemeClr val="accent3"/>
                </a:solidFill>
              </a:rPr>
              <a:t>New/Revised: </a:t>
            </a:r>
            <a:endParaRPr lang="en-US" sz="2200">
              <a:solidFill>
                <a:schemeClr val="accent3"/>
              </a:solidFill>
            </a:endParaRPr>
          </a:p>
          <a:p>
            <a:pPr marL="347472">
              <a:lnSpc>
                <a:spcPct val="100000"/>
              </a:lnSpc>
              <a:spcBef>
                <a:spcPts val="0"/>
              </a:spcBef>
              <a:buClr>
                <a:schemeClr val="tx1"/>
              </a:buClr>
              <a:buSzPct val="90000"/>
            </a:pPr>
            <a:r>
              <a:rPr lang="en-US" sz="2200">
                <a:solidFill>
                  <a:schemeClr val="accent3"/>
                </a:solidFill>
              </a:rPr>
              <a:t>Reduces required supervisory experience from 6-12 months to 3 months to add greater flexibility in recruiting directors. </a:t>
            </a:r>
          </a:p>
          <a:p>
            <a:pPr marL="347472">
              <a:lnSpc>
                <a:spcPct val="100000"/>
              </a:lnSpc>
              <a:spcBef>
                <a:spcPts val="0"/>
              </a:spcBef>
              <a:buClr>
                <a:schemeClr val="tx1"/>
              </a:buClr>
              <a:buSzPct val="90000"/>
            </a:pPr>
            <a:r>
              <a:rPr lang="en-US" sz="2200">
                <a:solidFill>
                  <a:schemeClr val="accent3"/>
                </a:solidFill>
              </a:rPr>
              <a:t>Allows a qualified lead teacher to meet director qualifications if applicable programmatic and supervisory requirements are met.</a:t>
            </a:r>
          </a:p>
          <a:p>
            <a:pPr marL="347472">
              <a:lnSpc>
                <a:spcPct val="100000"/>
              </a:lnSpc>
              <a:spcBef>
                <a:spcPts val="0"/>
              </a:spcBef>
              <a:spcAft>
                <a:spcPts val="1200"/>
              </a:spcAft>
              <a:buClr>
                <a:schemeClr val="tx1"/>
              </a:buClr>
              <a:buSzPct val="90000"/>
            </a:pPr>
            <a:r>
              <a:rPr lang="en-US" sz="2200">
                <a:solidFill>
                  <a:schemeClr val="accent3"/>
                </a:solidFill>
              </a:rPr>
              <a:t>Allows an individual who is only 19 years old to serve as a director of any short term program rather than just those for school age children.</a:t>
            </a:r>
          </a:p>
          <a:p>
            <a:pPr marL="0" indent="0">
              <a:lnSpc>
                <a:spcPct val="100000"/>
              </a:lnSpc>
              <a:spcBef>
                <a:spcPts val="0"/>
              </a:spcBef>
              <a:buNone/>
            </a:pPr>
            <a:r>
              <a:rPr lang="en-US" sz="2200" b="1">
                <a:solidFill>
                  <a:schemeClr val="accent3"/>
                </a:solidFill>
              </a:rPr>
              <a:t>Removed: </a:t>
            </a:r>
          </a:p>
          <a:p>
            <a:pPr marL="347472">
              <a:lnSpc>
                <a:spcPct val="100000"/>
              </a:lnSpc>
              <a:spcBef>
                <a:spcPts val="0"/>
              </a:spcBef>
              <a:buClr>
                <a:schemeClr val="tx1"/>
              </a:buClr>
              <a:buSzPct val="90000"/>
            </a:pPr>
            <a:r>
              <a:rPr lang="en-US" sz="2200">
                <a:solidFill>
                  <a:schemeClr val="accent3"/>
                </a:solidFill>
              </a:rPr>
              <a:t>Lengthy and unnecessarily complicated qualification requirements. </a:t>
            </a:r>
          </a:p>
          <a:p>
            <a:pPr marL="114300" indent="0">
              <a:spcBef>
                <a:spcPts val="0"/>
              </a:spcBef>
              <a:buNone/>
            </a:pPr>
            <a:endParaRPr lang="en-US" sz="2200"/>
          </a:p>
        </p:txBody>
      </p:sp>
    </p:spTree>
    <p:extLst>
      <p:ext uri="{BB962C8B-B14F-4D97-AF65-F5344CB8AC3E}">
        <p14:creationId xmlns:p14="http://schemas.microsoft.com/office/powerpoint/2010/main" val="257810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E9DB-2873-F218-5389-C77C523769D0}"/>
              </a:ext>
            </a:extLst>
          </p:cNvPr>
          <p:cNvSpPr>
            <a:spLocks noGrp="1"/>
          </p:cNvSpPr>
          <p:nvPr>
            <p:ph type="title"/>
          </p:nvPr>
        </p:nvSpPr>
        <p:spPr/>
        <p:txBody>
          <a:bodyPr>
            <a:normAutofit/>
          </a:bodyPr>
          <a:lstStyle/>
          <a:p>
            <a:r>
              <a:rPr lang="en-US" sz="4000"/>
              <a:t>Director responsibilities: 8vac20-781-110</a:t>
            </a:r>
          </a:p>
        </p:txBody>
      </p:sp>
      <p:sp>
        <p:nvSpPr>
          <p:cNvPr id="3" name="Slide Number Placeholder 2">
            <a:extLst>
              <a:ext uri="{FF2B5EF4-FFF2-40B4-BE49-F238E27FC236}">
                <a16:creationId xmlns:a16="http://schemas.microsoft.com/office/drawing/2014/main" id="{69AD9A59-52D7-DAE0-D143-06F70B8F9F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32</a:t>
            </a:fld>
            <a:endParaRPr lang="en-US"/>
          </a:p>
        </p:txBody>
      </p:sp>
      <p:sp>
        <p:nvSpPr>
          <p:cNvPr id="4" name="Text Placeholder 3">
            <a:extLst>
              <a:ext uri="{FF2B5EF4-FFF2-40B4-BE49-F238E27FC236}">
                <a16:creationId xmlns:a16="http://schemas.microsoft.com/office/drawing/2014/main" id="{BB934B06-A8DE-A867-7E6E-EE86ECD88B02}"/>
              </a:ext>
            </a:extLst>
          </p:cNvPr>
          <p:cNvSpPr>
            <a:spLocks noGrp="1"/>
          </p:cNvSpPr>
          <p:nvPr>
            <p:ph type="body" idx="1"/>
          </p:nvPr>
        </p:nvSpPr>
        <p:spPr>
          <a:xfrm>
            <a:off x="838200" y="1458930"/>
            <a:ext cx="10524564" cy="4942150"/>
          </a:xfrm>
        </p:spPr>
        <p:txBody>
          <a:bodyPr>
            <a:normAutofit/>
          </a:bodyPr>
          <a:lstStyle/>
          <a:p>
            <a:pPr marL="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requirements for a qualified director in 8VAC20-780-200. Changes language from "program director" to "director." </a:t>
            </a:r>
          </a:p>
          <a:p>
            <a:pPr marL="0" indent="0">
              <a:lnSpc>
                <a:spcPct val="100000"/>
              </a:lnSpc>
              <a:spcBef>
                <a:spcPts val="0"/>
              </a:spcBef>
              <a:buNone/>
            </a:pPr>
            <a:r>
              <a:rPr lang="en-US" sz="2200" b="1">
                <a:solidFill>
                  <a:schemeClr val="accent3"/>
                </a:solidFill>
              </a:rPr>
              <a:t>New/Revised: </a:t>
            </a:r>
          </a:p>
          <a:p>
            <a:pPr marL="347472">
              <a:lnSpc>
                <a:spcPct val="100000"/>
              </a:lnSpc>
              <a:spcBef>
                <a:spcPts val="0"/>
              </a:spcBef>
              <a:buClr>
                <a:schemeClr val="tx1"/>
              </a:buClr>
              <a:buSzPct val="90000"/>
            </a:pPr>
            <a:r>
              <a:rPr lang="en-US" sz="2200">
                <a:solidFill>
                  <a:schemeClr val="accent3"/>
                </a:solidFill>
              </a:rPr>
              <a:t>Adds provisions for oversight and management of the facility. </a:t>
            </a:r>
          </a:p>
          <a:p>
            <a:pPr marL="347472">
              <a:lnSpc>
                <a:spcPct val="100000"/>
              </a:lnSpc>
              <a:spcBef>
                <a:spcPts val="0"/>
              </a:spcBef>
              <a:buClr>
                <a:schemeClr val="tx1"/>
              </a:buClr>
              <a:buSzPct val="90000"/>
            </a:pPr>
            <a:r>
              <a:rPr lang="en-US" sz="2200">
                <a:solidFill>
                  <a:schemeClr val="accent3"/>
                </a:solidFill>
              </a:rPr>
              <a:t>Requirements for qualifications and orientation for individuals who can serve as director designee. </a:t>
            </a:r>
          </a:p>
          <a:p>
            <a:pPr marL="347472">
              <a:lnSpc>
                <a:spcPct val="100000"/>
              </a:lnSpc>
              <a:spcBef>
                <a:spcPts val="0"/>
              </a:spcBef>
              <a:spcAft>
                <a:spcPts val="1200"/>
              </a:spcAft>
              <a:buClr>
                <a:schemeClr val="tx1"/>
              </a:buClr>
              <a:buSzPct val="90000"/>
            </a:pPr>
            <a:r>
              <a:rPr lang="en-US" sz="2200">
                <a:solidFill>
                  <a:schemeClr val="accent3"/>
                </a:solidFill>
              </a:rPr>
              <a:t>Requirement for directors to designate one or more staff to assume the director’s responsibilities in the director's absence.</a:t>
            </a:r>
          </a:p>
          <a:p>
            <a:pPr marL="0" indent="0">
              <a:lnSpc>
                <a:spcPct val="100000"/>
              </a:lnSpc>
              <a:spcBef>
                <a:spcPts val="0"/>
              </a:spcBef>
              <a:buNone/>
            </a:pPr>
            <a:r>
              <a:rPr lang="en-US" sz="2200" b="1">
                <a:solidFill>
                  <a:schemeClr val="accent3"/>
                </a:solidFill>
              </a:rPr>
              <a:t>Removed: </a:t>
            </a:r>
            <a:endParaRPr lang="en-US" sz="2200">
              <a:solidFill>
                <a:schemeClr val="accent3"/>
              </a:solidFill>
            </a:endParaRPr>
          </a:p>
          <a:p>
            <a:pPr marL="347472">
              <a:lnSpc>
                <a:spcPct val="100000"/>
              </a:lnSpc>
              <a:spcBef>
                <a:spcPts val="0"/>
              </a:spcBef>
              <a:buClr>
                <a:schemeClr val="tx1"/>
              </a:buClr>
              <a:buSzPct val="90000"/>
              <a:buFont typeface="Arial"/>
              <a:buChar char="•"/>
            </a:pPr>
            <a:r>
              <a:rPr lang="en-US" sz="2200">
                <a:solidFill>
                  <a:schemeClr val="accent3"/>
                </a:solidFill>
              </a:rPr>
              <a:t>Removes confusing language pertaining to requirements for the director to be on site more than 50% of the hours of operation.  </a:t>
            </a:r>
          </a:p>
          <a:p>
            <a:pPr marL="114300" indent="0">
              <a:lnSpc>
                <a:spcPct val="100000"/>
              </a:lnSpc>
              <a:spcBef>
                <a:spcPts val="0"/>
              </a:spcBef>
              <a:buNone/>
            </a:pPr>
            <a:endParaRPr lang="en-US"/>
          </a:p>
        </p:txBody>
      </p:sp>
    </p:spTree>
    <p:extLst>
      <p:ext uri="{BB962C8B-B14F-4D97-AF65-F5344CB8AC3E}">
        <p14:creationId xmlns:p14="http://schemas.microsoft.com/office/powerpoint/2010/main" val="4259906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5B44-1D75-117A-3B76-A928CBB7EE4B}"/>
              </a:ext>
            </a:extLst>
          </p:cNvPr>
          <p:cNvSpPr>
            <a:spLocks noGrp="1"/>
          </p:cNvSpPr>
          <p:nvPr>
            <p:ph type="title"/>
          </p:nvPr>
        </p:nvSpPr>
        <p:spPr/>
        <p:txBody>
          <a:bodyPr>
            <a:normAutofit/>
          </a:bodyPr>
          <a:lstStyle/>
          <a:p>
            <a:r>
              <a:rPr lang="en-US" sz="4000"/>
              <a:t>Lead teacher qualifications: 8vac20-781-120</a:t>
            </a:r>
          </a:p>
        </p:txBody>
      </p:sp>
      <p:sp>
        <p:nvSpPr>
          <p:cNvPr id="3" name="Slide Number Placeholder 2">
            <a:extLst>
              <a:ext uri="{FF2B5EF4-FFF2-40B4-BE49-F238E27FC236}">
                <a16:creationId xmlns:a16="http://schemas.microsoft.com/office/drawing/2014/main" id="{3407A3A9-AA69-E5AE-71FA-E59C557BF7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33</a:t>
            </a:fld>
            <a:endParaRPr lang="en-US"/>
          </a:p>
        </p:txBody>
      </p:sp>
      <p:sp>
        <p:nvSpPr>
          <p:cNvPr id="4" name="Text Placeholder 3">
            <a:extLst>
              <a:ext uri="{FF2B5EF4-FFF2-40B4-BE49-F238E27FC236}">
                <a16:creationId xmlns:a16="http://schemas.microsoft.com/office/drawing/2014/main" id="{8EC13E7F-D4F7-C516-B9B7-8D12671C363F}"/>
              </a:ext>
            </a:extLst>
          </p:cNvPr>
          <p:cNvSpPr>
            <a:spLocks noGrp="1"/>
          </p:cNvSpPr>
          <p:nvPr>
            <p:ph type="body" idx="1"/>
          </p:nvPr>
        </p:nvSpPr>
        <p:spPr>
          <a:xfrm>
            <a:off x="838200" y="1458930"/>
            <a:ext cx="10712822" cy="5262545"/>
          </a:xfrm>
        </p:spPr>
        <p:txBody>
          <a:bodyPr spcFirstLastPara="1" wrap="square" lIns="91425" tIns="45700" rIns="91425" bIns="45700" anchor="t" anchorCtr="0">
            <a:noAutofit/>
          </a:bodyPr>
          <a:lstStyle/>
          <a:p>
            <a:pPr marL="0" indent="0">
              <a:lnSpc>
                <a:spcPct val="100000"/>
              </a:lnSpc>
              <a:spcBef>
                <a:spcPts val="0"/>
              </a:spcBef>
              <a:spcAft>
                <a:spcPts val="1200"/>
              </a:spcAft>
              <a:buNone/>
            </a:pPr>
            <a:r>
              <a:rPr lang="en-US" sz="2000" b="1">
                <a:solidFill>
                  <a:schemeClr val="accent3"/>
                </a:solidFill>
              </a:rPr>
              <a:t>Overview: </a:t>
            </a:r>
            <a:r>
              <a:rPr lang="en-US" sz="2000">
                <a:solidFill>
                  <a:schemeClr val="accent3"/>
                </a:solidFill>
              </a:rPr>
              <a:t>Retains qualification requirements in 8VAC20-780-210. Changes language from "program leader" to "lead teacher." Adds more flexibility for lead teacher qualifications. </a:t>
            </a:r>
          </a:p>
          <a:p>
            <a:pPr marL="0" indent="0">
              <a:lnSpc>
                <a:spcPct val="100000"/>
              </a:lnSpc>
              <a:spcBef>
                <a:spcPts val="0"/>
              </a:spcBef>
              <a:buNone/>
            </a:pPr>
            <a:r>
              <a:rPr lang="en-US" sz="2000" b="1">
                <a:solidFill>
                  <a:schemeClr val="accent3"/>
                </a:solidFill>
              </a:rPr>
              <a:t>New/Revised: </a:t>
            </a:r>
          </a:p>
          <a:p>
            <a:pPr marL="347472">
              <a:lnSpc>
                <a:spcPct val="100000"/>
              </a:lnSpc>
              <a:spcBef>
                <a:spcPts val="0"/>
              </a:spcBef>
              <a:buClr>
                <a:schemeClr val="tx1"/>
              </a:buClr>
            </a:pPr>
            <a:r>
              <a:rPr lang="en-US" sz="2000">
                <a:solidFill>
                  <a:schemeClr val="accent3"/>
                </a:solidFill>
              </a:rPr>
              <a:t>Adds qualification options: Career Studies Certificate (CSC) to align with Virginia Community College System certifications in early childhood education, and Virginia endorsement in a child-related field approved by the department to align with offerings by agencies contracted with the department to offer such coursework. </a:t>
            </a:r>
          </a:p>
          <a:p>
            <a:pPr marL="347472">
              <a:lnSpc>
                <a:spcPct val="100000"/>
              </a:lnSpc>
              <a:spcBef>
                <a:spcPts val="0"/>
              </a:spcBef>
              <a:buClr>
                <a:schemeClr val="tx1"/>
              </a:buClr>
            </a:pPr>
            <a:r>
              <a:rPr lang="en-US" sz="2000">
                <a:solidFill>
                  <a:schemeClr val="accent3"/>
                </a:solidFill>
              </a:rPr>
              <a:t>Added flexibilities in time allotted to complete 24 hours of training for lead teacher position. </a:t>
            </a:r>
          </a:p>
          <a:p>
            <a:pPr marL="347472">
              <a:lnSpc>
                <a:spcPct val="100000"/>
              </a:lnSpc>
              <a:spcBef>
                <a:spcPts val="0"/>
              </a:spcBef>
              <a:spcAft>
                <a:spcPts val="1200"/>
              </a:spcAft>
              <a:buClr>
                <a:schemeClr val="tx1"/>
              </a:buClr>
            </a:pPr>
            <a:r>
              <a:rPr lang="en-US" sz="2000">
                <a:solidFill>
                  <a:schemeClr val="accent3"/>
                </a:solidFill>
              </a:rPr>
              <a:t>A lead teacher continuously employed and qualified prior to when the new requirements become effective will remain qualified.</a:t>
            </a:r>
          </a:p>
          <a:p>
            <a:pPr marL="0" indent="0">
              <a:lnSpc>
                <a:spcPct val="100000"/>
              </a:lnSpc>
              <a:spcBef>
                <a:spcPts val="0"/>
              </a:spcBef>
              <a:buNone/>
            </a:pPr>
            <a:r>
              <a:rPr lang="en-US" sz="2000" b="1">
                <a:solidFill>
                  <a:schemeClr val="accent3"/>
                </a:solidFill>
              </a:rPr>
              <a:t>Removed: </a:t>
            </a:r>
            <a:endParaRPr lang="en-US" sz="2000">
              <a:solidFill>
                <a:schemeClr val="accent3"/>
              </a:solidFill>
            </a:endParaRPr>
          </a:p>
          <a:p>
            <a:pPr marL="347472">
              <a:lnSpc>
                <a:spcPct val="100000"/>
              </a:lnSpc>
              <a:spcBef>
                <a:spcPts val="0"/>
              </a:spcBef>
              <a:buClr>
                <a:schemeClr val="tx1"/>
              </a:buClr>
            </a:pPr>
            <a:r>
              <a:rPr lang="en-US" sz="2000">
                <a:solidFill>
                  <a:schemeClr val="accent3"/>
                </a:solidFill>
              </a:rPr>
              <a:t>Outdated references to training hours required in 2005-2007.</a:t>
            </a:r>
          </a:p>
          <a:p>
            <a:pPr marL="347472">
              <a:lnSpc>
                <a:spcPct val="100000"/>
              </a:lnSpc>
              <a:spcBef>
                <a:spcPts val="0"/>
              </a:spcBef>
              <a:buClr>
                <a:schemeClr val="tx1"/>
              </a:buClr>
            </a:pPr>
            <a:r>
              <a:rPr lang="en-US" sz="2000">
                <a:solidFill>
                  <a:schemeClr val="accent3"/>
                </a:solidFill>
              </a:rPr>
              <a:t>Qualifications for lead teachers in therapeutic and special needs programs because there is a new section specific to these programs.</a:t>
            </a:r>
            <a:endParaRPr lang="en-US">
              <a:solidFill>
                <a:schemeClr val="accent3"/>
              </a:solidFill>
            </a:endParaRPr>
          </a:p>
          <a:p>
            <a:pPr marL="114300" indent="0">
              <a:lnSpc>
                <a:spcPct val="100000"/>
              </a:lnSpc>
              <a:spcBef>
                <a:spcPts val="0"/>
              </a:spcBef>
              <a:buNone/>
            </a:pPr>
            <a:endParaRPr lang="en-US"/>
          </a:p>
        </p:txBody>
      </p:sp>
    </p:spTree>
    <p:extLst>
      <p:ext uri="{BB962C8B-B14F-4D97-AF65-F5344CB8AC3E}">
        <p14:creationId xmlns:p14="http://schemas.microsoft.com/office/powerpoint/2010/main" val="1522711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5428-CC6F-1DCD-5CA2-6482758A1BAE}"/>
              </a:ext>
            </a:extLst>
          </p:cNvPr>
          <p:cNvSpPr>
            <a:spLocks noGrp="1"/>
          </p:cNvSpPr>
          <p:nvPr>
            <p:ph type="title"/>
          </p:nvPr>
        </p:nvSpPr>
        <p:spPr/>
        <p:txBody>
          <a:bodyPr>
            <a:normAutofit/>
          </a:bodyPr>
          <a:lstStyle/>
          <a:p>
            <a:r>
              <a:rPr lang="en-US" sz="4000"/>
              <a:t>Driver qualifications and requirements: 8vac20-781-130</a:t>
            </a:r>
          </a:p>
        </p:txBody>
      </p:sp>
      <p:sp>
        <p:nvSpPr>
          <p:cNvPr id="3" name="Slide Number Placeholder 2">
            <a:extLst>
              <a:ext uri="{FF2B5EF4-FFF2-40B4-BE49-F238E27FC236}">
                <a16:creationId xmlns:a16="http://schemas.microsoft.com/office/drawing/2014/main" id="{FB997503-5174-E3CB-A934-75594C67BA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34</a:t>
            </a:fld>
            <a:endParaRPr lang="en-US"/>
          </a:p>
        </p:txBody>
      </p:sp>
      <p:sp>
        <p:nvSpPr>
          <p:cNvPr id="4" name="Text Placeholder 3">
            <a:extLst>
              <a:ext uri="{FF2B5EF4-FFF2-40B4-BE49-F238E27FC236}">
                <a16:creationId xmlns:a16="http://schemas.microsoft.com/office/drawing/2014/main" id="{10699A02-5C47-63B6-C8F8-CBCEF35DCD0E}"/>
              </a:ext>
            </a:extLst>
          </p:cNvPr>
          <p:cNvSpPr>
            <a:spLocks noGrp="1"/>
          </p:cNvSpPr>
          <p:nvPr>
            <p:ph type="body" idx="1"/>
          </p:nvPr>
        </p:nvSpPr>
        <p:spPr>
          <a:xfrm>
            <a:off x="838200" y="1626669"/>
            <a:ext cx="10515600" cy="4550294"/>
          </a:xfrm>
        </p:spPr>
        <p:txBody>
          <a:bodyPr/>
          <a:lstStyle/>
          <a:p>
            <a:pPr marL="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with added protections for children on transportation. </a:t>
            </a:r>
          </a:p>
          <a:p>
            <a:pPr marL="0" indent="0">
              <a:lnSpc>
                <a:spcPct val="100000"/>
              </a:lnSpc>
              <a:spcBef>
                <a:spcPts val="0"/>
              </a:spcBef>
              <a:buNone/>
            </a:pPr>
            <a:r>
              <a:rPr lang="en-US" sz="2200" b="1">
                <a:solidFill>
                  <a:schemeClr val="accent3"/>
                </a:solidFill>
              </a:rPr>
              <a:t>New/Revised: </a:t>
            </a:r>
            <a:endParaRPr lang="en-US" sz="2200">
              <a:solidFill>
                <a:schemeClr val="accent3"/>
              </a:solidFill>
            </a:endParaRPr>
          </a:p>
          <a:p>
            <a:pPr marL="347472">
              <a:lnSpc>
                <a:spcPct val="100000"/>
              </a:lnSpc>
              <a:spcBef>
                <a:spcPts val="0"/>
              </a:spcBef>
              <a:spcAft>
                <a:spcPts val="1200"/>
              </a:spcAft>
            </a:pPr>
            <a:r>
              <a:rPr lang="en-US" sz="2200">
                <a:solidFill>
                  <a:schemeClr val="accent3"/>
                </a:solidFill>
              </a:rPr>
              <a:t>Valid driver’s license and driving record (or proof of insurance) required for individuals transporting children.</a:t>
            </a:r>
          </a:p>
          <a:p>
            <a:pPr marL="0" indent="0">
              <a:lnSpc>
                <a:spcPct val="100000"/>
              </a:lnSpc>
              <a:spcBef>
                <a:spcPts val="0"/>
              </a:spcBef>
              <a:spcAft>
                <a:spcPts val="1200"/>
              </a:spcAft>
              <a:buNone/>
            </a:pPr>
            <a:r>
              <a:rPr lang="en-US" sz="2200" b="1">
                <a:solidFill>
                  <a:schemeClr val="accent3"/>
                </a:solidFill>
              </a:rPr>
              <a:t>Removed: </a:t>
            </a:r>
            <a:r>
              <a:rPr lang="en-US" sz="2200">
                <a:solidFill>
                  <a:schemeClr val="accent3"/>
                </a:solidFill>
              </a:rPr>
              <a:t>N/A </a:t>
            </a:r>
          </a:p>
          <a:p>
            <a:pPr marL="114300" indent="0">
              <a:spcBef>
                <a:spcPts val="0"/>
              </a:spcBef>
              <a:spcAft>
                <a:spcPts val="1200"/>
              </a:spcAft>
              <a:buNone/>
            </a:pPr>
            <a:endParaRPr lang="en-US"/>
          </a:p>
        </p:txBody>
      </p:sp>
    </p:spTree>
    <p:extLst>
      <p:ext uri="{BB962C8B-B14F-4D97-AF65-F5344CB8AC3E}">
        <p14:creationId xmlns:p14="http://schemas.microsoft.com/office/powerpoint/2010/main" val="18374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E298-66CB-221A-4AF0-92D0B03AF96F}"/>
              </a:ext>
            </a:extLst>
          </p:cNvPr>
          <p:cNvSpPr>
            <a:spLocks noGrp="1"/>
          </p:cNvSpPr>
          <p:nvPr>
            <p:ph type="title"/>
          </p:nvPr>
        </p:nvSpPr>
        <p:spPr/>
        <p:txBody>
          <a:bodyPr>
            <a:normAutofit/>
          </a:bodyPr>
          <a:lstStyle/>
          <a:p>
            <a:r>
              <a:rPr lang="en-US" sz="4000"/>
              <a:t>Orientation training: 8VAC20-781-140</a:t>
            </a:r>
          </a:p>
        </p:txBody>
      </p:sp>
      <p:sp>
        <p:nvSpPr>
          <p:cNvPr id="3" name="Slide Number Placeholder 2">
            <a:extLst>
              <a:ext uri="{FF2B5EF4-FFF2-40B4-BE49-F238E27FC236}">
                <a16:creationId xmlns:a16="http://schemas.microsoft.com/office/drawing/2014/main" id="{A67F556F-ACFC-8A40-19A5-11E007BC6A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
        <p:nvSpPr>
          <p:cNvPr id="4" name="Text Placeholder 3">
            <a:extLst>
              <a:ext uri="{FF2B5EF4-FFF2-40B4-BE49-F238E27FC236}">
                <a16:creationId xmlns:a16="http://schemas.microsoft.com/office/drawing/2014/main" id="{26E58097-4449-31B8-24BB-A31449C05EA3}"/>
              </a:ext>
            </a:extLst>
          </p:cNvPr>
          <p:cNvSpPr>
            <a:spLocks noGrp="1"/>
          </p:cNvSpPr>
          <p:nvPr>
            <p:ph type="body" idx="1"/>
          </p:nvPr>
        </p:nvSpPr>
        <p:spPr>
          <a:xfrm>
            <a:off x="838200" y="1439680"/>
            <a:ext cx="10527323" cy="5750762"/>
          </a:xfrm>
        </p:spPr>
        <p:txBody>
          <a:bodyPr>
            <a:normAutofit fontScale="47500" lnSpcReduction="20000"/>
          </a:bodyPr>
          <a:lstStyle/>
          <a:p>
            <a:pPr marL="114300" indent="0">
              <a:lnSpc>
                <a:spcPct val="120000"/>
              </a:lnSpc>
              <a:spcBef>
                <a:spcPts val="0"/>
              </a:spcBef>
              <a:spcAft>
                <a:spcPts val="1200"/>
              </a:spcAft>
              <a:buNone/>
            </a:pPr>
            <a:r>
              <a:rPr lang="en-US" sz="4000" b="1">
                <a:solidFill>
                  <a:schemeClr val="accent3"/>
                </a:solidFill>
              </a:rPr>
              <a:t>Overview: </a:t>
            </a:r>
            <a:r>
              <a:rPr lang="en-US" sz="4000">
                <a:solidFill>
                  <a:schemeClr val="accent3"/>
                </a:solidFill>
              </a:rPr>
              <a:t>Retains requirements in 8VAC20-780-240, and expands training requirements to ensure certain individuals working with children are properly trained to ensure the safety and well-being of children in care.</a:t>
            </a:r>
          </a:p>
          <a:p>
            <a:pPr marL="114300" indent="0">
              <a:lnSpc>
                <a:spcPct val="120000"/>
              </a:lnSpc>
              <a:spcBef>
                <a:spcPts val="0"/>
              </a:spcBef>
              <a:buNone/>
            </a:pPr>
            <a:r>
              <a:rPr lang="en-US" sz="4000" b="1">
                <a:solidFill>
                  <a:schemeClr val="accent3"/>
                </a:solidFill>
              </a:rPr>
              <a:t>New/Revised: </a:t>
            </a:r>
          </a:p>
          <a:p>
            <a:pPr marL="571500" indent="-457200">
              <a:lnSpc>
                <a:spcPct val="120000"/>
              </a:lnSpc>
              <a:spcBef>
                <a:spcPts val="0"/>
              </a:spcBef>
              <a:buClr>
                <a:schemeClr val="tx1"/>
              </a:buClr>
              <a:buSzPct val="90000"/>
            </a:pPr>
            <a:r>
              <a:rPr lang="en-US" sz="4000">
                <a:solidFill>
                  <a:schemeClr val="accent3"/>
                </a:solidFill>
              </a:rPr>
              <a:t>Requires all staff who work with children to be oriented on all of the facility's policies and procedures.  </a:t>
            </a:r>
          </a:p>
          <a:p>
            <a:pPr marL="571500" indent="-457200">
              <a:lnSpc>
                <a:spcPct val="120000"/>
              </a:lnSpc>
              <a:spcBef>
                <a:spcPts val="0"/>
              </a:spcBef>
              <a:buClr>
                <a:schemeClr val="tx1"/>
              </a:buClr>
              <a:buSzPct val="90000"/>
            </a:pPr>
            <a:r>
              <a:rPr lang="en-US" sz="4000">
                <a:solidFill>
                  <a:schemeClr val="accent3"/>
                </a:solidFill>
              </a:rPr>
              <a:t>Requires orientation on children’s health issues, child development, and classroom management.</a:t>
            </a:r>
          </a:p>
          <a:p>
            <a:pPr marL="571500" indent="-457200">
              <a:lnSpc>
                <a:spcPct val="120000"/>
              </a:lnSpc>
              <a:spcBef>
                <a:spcPts val="0"/>
              </a:spcBef>
              <a:buClr>
                <a:schemeClr val="tx1"/>
              </a:buClr>
              <a:buSzPct val="90000"/>
            </a:pPr>
            <a:r>
              <a:rPr lang="en-US" sz="4000">
                <a:solidFill>
                  <a:schemeClr val="accent3"/>
                </a:solidFill>
              </a:rPr>
              <a:t>Requires prelicensure orientation requirement for all directors. This training will count towards annual training requirements and is offered at no charge by the Department. </a:t>
            </a:r>
          </a:p>
          <a:p>
            <a:pPr marL="571500" indent="-457200">
              <a:lnSpc>
                <a:spcPct val="120000"/>
              </a:lnSpc>
              <a:spcBef>
                <a:spcPts val="0"/>
              </a:spcBef>
              <a:buClr>
                <a:schemeClr val="tx1"/>
              </a:buClr>
              <a:buSzPct val="90000"/>
            </a:pPr>
            <a:r>
              <a:rPr lang="en-US" sz="4000">
                <a:solidFill>
                  <a:schemeClr val="accent3"/>
                </a:solidFill>
              </a:rPr>
              <a:t>Replaces orientation training in first aid and CPR with overview of first aid and CPR skills to provide clarification of requirement.</a:t>
            </a:r>
          </a:p>
          <a:p>
            <a:pPr marL="571500" indent="-457200">
              <a:lnSpc>
                <a:spcPct val="120000"/>
              </a:lnSpc>
              <a:spcBef>
                <a:spcPts val="0"/>
              </a:spcBef>
              <a:spcAft>
                <a:spcPts val="1000"/>
              </a:spcAft>
              <a:buClr>
                <a:schemeClr val="tx1"/>
              </a:buClr>
              <a:buSzPct val="90000"/>
            </a:pPr>
            <a:r>
              <a:rPr lang="en-US" sz="4000">
                <a:solidFill>
                  <a:schemeClr val="accent3"/>
                </a:solidFill>
              </a:rPr>
              <a:t>Requires volunteers working more than 8 hours per week to be trained in emergency procedures; current training requirement is for volunteers working more than 6 hours.</a:t>
            </a:r>
          </a:p>
          <a:p>
            <a:pPr marL="114300" indent="0">
              <a:lnSpc>
                <a:spcPct val="120000"/>
              </a:lnSpc>
              <a:spcBef>
                <a:spcPts val="0"/>
              </a:spcBef>
              <a:buNone/>
            </a:pPr>
            <a:r>
              <a:rPr lang="en-US" sz="4000" b="1">
                <a:solidFill>
                  <a:schemeClr val="accent3"/>
                </a:solidFill>
              </a:rPr>
              <a:t>Removed: </a:t>
            </a:r>
          </a:p>
          <a:p>
            <a:pPr>
              <a:lnSpc>
                <a:spcPct val="120000"/>
              </a:lnSpc>
              <a:spcBef>
                <a:spcPts val="0"/>
              </a:spcBef>
            </a:pPr>
            <a:r>
              <a:rPr lang="en-US" sz="4000">
                <a:solidFill>
                  <a:schemeClr val="accent3"/>
                </a:solidFill>
              </a:rPr>
              <a:t>Reference to documenting orientation training because this is already covered in staff records.</a:t>
            </a:r>
          </a:p>
        </p:txBody>
      </p:sp>
    </p:spTree>
    <p:extLst>
      <p:ext uri="{BB962C8B-B14F-4D97-AF65-F5344CB8AC3E}">
        <p14:creationId xmlns:p14="http://schemas.microsoft.com/office/powerpoint/2010/main" val="111153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2A65-D923-5643-CD83-E1A80116621F}"/>
              </a:ext>
            </a:extLst>
          </p:cNvPr>
          <p:cNvSpPr>
            <a:spLocks noGrp="1"/>
          </p:cNvSpPr>
          <p:nvPr>
            <p:ph type="title"/>
          </p:nvPr>
        </p:nvSpPr>
        <p:spPr/>
        <p:txBody>
          <a:bodyPr>
            <a:normAutofit/>
          </a:bodyPr>
          <a:lstStyle/>
          <a:p>
            <a:r>
              <a:rPr lang="en-US" sz="4000"/>
              <a:t>Ongoing training: 8vac20-781-150</a:t>
            </a:r>
          </a:p>
        </p:txBody>
      </p:sp>
      <p:sp>
        <p:nvSpPr>
          <p:cNvPr id="3" name="Slide Number Placeholder 2">
            <a:extLst>
              <a:ext uri="{FF2B5EF4-FFF2-40B4-BE49-F238E27FC236}">
                <a16:creationId xmlns:a16="http://schemas.microsoft.com/office/drawing/2014/main" id="{574207B1-D1C1-1178-B4CF-99F9ED2F68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36</a:t>
            </a:fld>
            <a:endParaRPr lang="en-US"/>
          </a:p>
        </p:txBody>
      </p:sp>
      <p:sp>
        <p:nvSpPr>
          <p:cNvPr id="4" name="Text Placeholder 3">
            <a:extLst>
              <a:ext uri="{FF2B5EF4-FFF2-40B4-BE49-F238E27FC236}">
                <a16:creationId xmlns:a16="http://schemas.microsoft.com/office/drawing/2014/main" id="{F8F1991F-F74F-28FC-2937-E4C02AEFCFBF}"/>
              </a:ext>
            </a:extLst>
          </p:cNvPr>
          <p:cNvSpPr>
            <a:spLocks noGrp="1"/>
          </p:cNvSpPr>
          <p:nvPr>
            <p:ph type="body" idx="1"/>
          </p:nvPr>
        </p:nvSpPr>
        <p:spPr>
          <a:xfrm>
            <a:off x="838200" y="1420430"/>
            <a:ext cx="10515600" cy="5262545"/>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Retains requirements from 8VAC20-780-245. </a:t>
            </a:r>
          </a:p>
          <a:p>
            <a:pPr marL="114300" indent="0">
              <a:lnSpc>
                <a:spcPct val="100000"/>
              </a:lnSpc>
              <a:spcBef>
                <a:spcPts val="0"/>
              </a:spcBef>
              <a:buNone/>
            </a:pPr>
            <a:r>
              <a:rPr lang="en-US" sz="2000" b="1">
                <a:solidFill>
                  <a:schemeClr val="accent3"/>
                </a:solidFill>
              </a:rPr>
              <a:t>New/Revised: </a:t>
            </a:r>
          </a:p>
          <a:p>
            <a:pPr marL="571500" indent="-457200">
              <a:lnSpc>
                <a:spcPct val="100000"/>
              </a:lnSpc>
              <a:spcBef>
                <a:spcPts val="0"/>
              </a:spcBef>
              <a:buClr>
                <a:schemeClr val="tx1"/>
              </a:buClr>
            </a:pPr>
            <a:r>
              <a:rPr lang="en-US" sz="2000">
                <a:solidFill>
                  <a:schemeClr val="accent3"/>
                </a:solidFill>
              </a:rPr>
              <a:t>Clarifies that all staff are required to complete training on emergency preparedness, child abuse and neglect, and mandated reporter requirements.</a:t>
            </a:r>
          </a:p>
          <a:p>
            <a:pPr marL="571500" indent="-457200">
              <a:lnSpc>
                <a:spcPct val="100000"/>
              </a:lnSpc>
              <a:spcBef>
                <a:spcPts val="0"/>
              </a:spcBef>
              <a:buClr>
                <a:schemeClr val="tx1"/>
              </a:buClr>
            </a:pPr>
            <a:r>
              <a:rPr lang="en-US" sz="2000">
                <a:solidFill>
                  <a:schemeClr val="accent3"/>
                </a:solidFill>
              </a:rPr>
              <a:t>Limits annual emergency preparedness training for volunteers to those working more than 8 hours per week; current requirement is for those working more than 6 hours per week. </a:t>
            </a:r>
          </a:p>
          <a:p>
            <a:pPr marL="571500" indent="-457200">
              <a:lnSpc>
                <a:spcPct val="100000"/>
              </a:lnSpc>
              <a:spcBef>
                <a:spcPts val="0"/>
              </a:spcBef>
              <a:spcAft>
                <a:spcPts val="1200"/>
              </a:spcAft>
              <a:buClr>
                <a:schemeClr val="tx1"/>
              </a:buClr>
            </a:pPr>
            <a:r>
              <a:rPr lang="en-US" sz="2000">
                <a:solidFill>
                  <a:schemeClr val="accent3"/>
                </a:solidFill>
              </a:rPr>
              <a:t>Adds flexibility to allow preservice orientation completed to meet the requirement in 8VAC20-781-140 A to count towards annual training. </a:t>
            </a:r>
          </a:p>
          <a:p>
            <a:pPr marL="114300" indent="0">
              <a:lnSpc>
                <a:spcPct val="100000"/>
              </a:lnSpc>
              <a:spcBef>
                <a:spcPts val="0"/>
              </a:spcBef>
              <a:buNone/>
            </a:pPr>
            <a:r>
              <a:rPr lang="en-US" sz="2000" b="1">
                <a:solidFill>
                  <a:schemeClr val="accent3"/>
                </a:solidFill>
              </a:rPr>
              <a:t>Removed: </a:t>
            </a:r>
          </a:p>
          <a:p>
            <a:pPr marL="571500" indent="-457200">
              <a:lnSpc>
                <a:spcPct val="100000"/>
              </a:lnSpc>
              <a:spcBef>
                <a:spcPts val="0"/>
              </a:spcBef>
              <a:buClr>
                <a:schemeClr val="tx1"/>
              </a:buClr>
            </a:pPr>
            <a:r>
              <a:rPr lang="en-US" sz="2000">
                <a:solidFill>
                  <a:schemeClr val="accent3"/>
                </a:solidFill>
              </a:rPr>
              <a:t>List of topics from annual training requirements and requirement for the department’s annual health and safety update course to meet CCDF requirements. </a:t>
            </a:r>
          </a:p>
          <a:p>
            <a:pPr marL="571500" indent="-457200">
              <a:lnSpc>
                <a:spcPct val="100000"/>
              </a:lnSpc>
              <a:spcBef>
                <a:spcPts val="0"/>
              </a:spcBef>
              <a:buClr>
                <a:schemeClr val="tx1"/>
              </a:buClr>
            </a:pPr>
            <a:r>
              <a:rPr lang="en-US" sz="2000">
                <a:solidFill>
                  <a:schemeClr val="accent3"/>
                </a:solidFill>
              </a:rPr>
              <a:t>References to documenting annual training, medication administration training and daily health observation training because these requirements were moved to new sections. </a:t>
            </a:r>
          </a:p>
          <a:p>
            <a:pPr marL="114300" indent="0">
              <a:lnSpc>
                <a:spcPct val="100000"/>
              </a:lnSpc>
              <a:spcBef>
                <a:spcPts val="0"/>
              </a:spcBef>
              <a:buNone/>
            </a:pPr>
            <a:endParaRPr lang="en-US"/>
          </a:p>
        </p:txBody>
      </p:sp>
    </p:spTree>
    <p:extLst>
      <p:ext uri="{BB962C8B-B14F-4D97-AF65-F5344CB8AC3E}">
        <p14:creationId xmlns:p14="http://schemas.microsoft.com/office/powerpoint/2010/main" val="2602287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9CC0-F0CB-FE10-BE37-A9EA53D8B861}"/>
              </a:ext>
            </a:extLst>
          </p:cNvPr>
          <p:cNvSpPr>
            <a:spLocks noGrp="1"/>
          </p:cNvSpPr>
          <p:nvPr>
            <p:ph type="title"/>
          </p:nvPr>
        </p:nvSpPr>
        <p:spPr/>
        <p:txBody>
          <a:bodyPr>
            <a:normAutofit/>
          </a:bodyPr>
          <a:lstStyle/>
          <a:p>
            <a:r>
              <a:rPr lang="en-US" sz="4000"/>
              <a:t>First aid training and cardiopulmonary resuscitation (CPR): 8vac20-781-160</a:t>
            </a:r>
          </a:p>
        </p:txBody>
      </p:sp>
      <p:sp>
        <p:nvSpPr>
          <p:cNvPr id="3" name="Slide Number Placeholder 2">
            <a:extLst>
              <a:ext uri="{FF2B5EF4-FFF2-40B4-BE49-F238E27FC236}">
                <a16:creationId xmlns:a16="http://schemas.microsoft.com/office/drawing/2014/main" id="{90C660B2-62A9-24ED-5B70-B8CF1C9BD7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37</a:t>
            </a:fld>
            <a:endParaRPr lang="en-US"/>
          </a:p>
        </p:txBody>
      </p:sp>
      <p:sp>
        <p:nvSpPr>
          <p:cNvPr id="4" name="Text Placeholder 3">
            <a:extLst>
              <a:ext uri="{FF2B5EF4-FFF2-40B4-BE49-F238E27FC236}">
                <a16:creationId xmlns:a16="http://schemas.microsoft.com/office/drawing/2014/main" id="{65B74CAC-70B0-384B-5D5C-355A13E18C92}"/>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requirements from 8VAC20-780-530.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Exempts medical professionals with a current license or certification from first aid certification requirements. Current standards only exempt RNs or LPNs with a license from the Board of Nursing. </a:t>
            </a:r>
          </a:p>
          <a:p>
            <a:pPr marL="571500" indent="-457200">
              <a:lnSpc>
                <a:spcPct val="100000"/>
              </a:lnSpc>
              <a:spcBef>
                <a:spcPts val="0"/>
              </a:spcBef>
              <a:buClr>
                <a:schemeClr val="tx1"/>
              </a:buClr>
              <a:buSzPct val="90000"/>
            </a:pPr>
            <a:r>
              <a:rPr lang="en-US" sz="2200">
                <a:solidFill>
                  <a:schemeClr val="accent3"/>
                </a:solidFill>
              </a:rPr>
              <a:t>Reduces the requirement to have two staff certified in first aid and CPR present on field trips to one staff.  </a:t>
            </a:r>
          </a:p>
          <a:p>
            <a:pPr marL="571500" indent="-457200">
              <a:lnSpc>
                <a:spcPct val="100000"/>
              </a:lnSpc>
              <a:spcBef>
                <a:spcPts val="0"/>
              </a:spcBef>
              <a:spcAft>
                <a:spcPts val="1200"/>
              </a:spcAft>
              <a:buClr>
                <a:schemeClr val="tx1"/>
              </a:buClr>
              <a:buSzPct val="90000"/>
            </a:pPr>
            <a:r>
              <a:rPr lang="en-US" sz="2200">
                <a:solidFill>
                  <a:schemeClr val="accent3"/>
                </a:solidFill>
              </a:rPr>
              <a:t>Replaces the reference to first responder training for primitive camps with emergency medical responder training.</a:t>
            </a:r>
          </a:p>
          <a:p>
            <a:pPr marL="114300" indent="0">
              <a:lnSpc>
                <a:spcPct val="100000"/>
              </a:lnSpc>
              <a:spcBef>
                <a:spcPts val="0"/>
              </a:spcBef>
              <a:buNone/>
            </a:pPr>
            <a:r>
              <a:rPr lang="en-US" sz="2200" b="1">
                <a:solidFill>
                  <a:schemeClr val="accent3"/>
                </a:solidFill>
              </a:rPr>
              <a:t>Removed: </a:t>
            </a:r>
          </a:p>
          <a:p>
            <a:pPr>
              <a:lnSpc>
                <a:spcPct val="100000"/>
              </a:lnSpc>
              <a:spcBef>
                <a:spcPts val="0"/>
              </a:spcBef>
            </a:pPr>
            <a:r>
              <a:rPr lang="en-US" sz="2200">
                <a:solidFill>
                  <a:schemeClr val="accent3"/>
                </a:solidFill>
              </a:rPr>
              <a:t>Reference to allowing training to count toward annual hours (training counts unless specifically prohibited). </a:t>
            </a:r>
          </a:p>
          <a:p>
            <a:pPr marL="114300" indent="0">
              <a:lnSpc>
                <a:spcPct val="100000"/>
              </a:lnSpc>
              <a:spcBef>
                <a:spcPts val="0"/>
              </a:spcBef>
              <a:buNone/>
            </a:pPr>
            <a:endParaRPr lang="en-US"/>
          </a:p>
        </p:txBody>
      </p:sp>
    </p:spTree>
    <p:extLst>
      <p:ext uri="{BB962C8B-B14F-4D97-AF65-F5344CB8AC3E}">
        <p14:creationId xmlns:p14="http://schemas.microsoft.com/office/powerpoint/2010/main" val="332690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FE1-0692-B765-FE65-6F37A3CD92C8}"/>
              </a:ext>
            </a:extLst>
          </p:cNvPr>
          <p:cNvSpPr>
            <a:spLocks noGrp="1"/>
          </p:cNvSpPr>
          <p:nvPr>
            <p:ph type="title"/>
          </p:nvPr>
        </p:nvSpPr>
        <p:spPr/>
        <p:txBody>
          <a:bodyPr>
            <a:normAutofit/>
          </a:bodyPr>
          <a:lstStyle/>
          <a:p>
            <a:r>
              <a:rPr lang="en-US" sz="4000"/>
              <a:t>Daily health observation training: 8vac20-781-170</a:t>
            </a:r>
          </a:p>
        </p:txBody>
      </p:sp>
      <p:sp>
        <p:nvSpPr>
          <p:cNvPr id="3" name="Slide Number Placeholder 2">
            <a:extLst>
              <a:ext uri="{FF2B5EF4-FFF2-40B4-BE49-F238E27FC236}">
                <a16:creationId xmlns:a16="http://schemas.microsoft.com/office/drawing/2014/main" id="{D50D6421-8283-A040-ACF5-44A33BDF36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38</a:t>
            </a:fld>
            <a:endParaRPr lang="en-US"/>
          </a:p>
        </p:txBody>
      </p:sp>
      <p:sp>
        <p:nvSpPr>
          <p:cNvPr id="4" name="Text Placeholder 3">
            <a:extLst>
              <a:ext uri="{FF2B5EF4-FFF2-40B4-BE49-F238E27FC236}">
                <a16:creationId xmlns:a16="http://schemas.microsoft.com/office/drawing/2014/main" id="{D583E086-02E9-0484-AC27-F2B97ABD5AF0}"/>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organized to separate daily health observation training requirements from other requirements for ease of use. Retains requirements from 8VAC20-780-245. Incorporates technical edits to clarify requirements.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a:lnSpc>
                <a:spcPct val="100000"/>
              </a:lnSpc>
              <a:spcBef>
                <a:spcPts val="0"/>
              </a:spcBef>
              <a:spcAft>
                <a:spcPts val="1200"/>
              </a:spcAft>
            </a:pPr>
            <a:r>
              <a:rPr lang="en-US" sz="2200">
                <a:solidFill>
                  <a:schemeClr val="accent3"/>
                </a:solidFill>
              </a:rPr>
              <a:t>Requirement to implement training and perform daily health checks. Current standards only require the training and ensuring trained staff is on duty. </a:t>
            </a:r>
            <a:r>
              <a:rPr lang="en-US" sz="2200" b="1">
                <a:solidFill>
                  <a:schemeClr val="accent3"/>
                </a:solidFill>
              </a:rPr>
              <a:t> </a:t>
            </a:r>
            <a:endParaRPr lang="en-US" sz="2200">
              <a:solidFill>
                <a:schemeClr val="accent3"/>
              </a:solidFill>
            </a:endParaRPr>
          </a:p>
          <a:p>
            <a:pPr marL="114300" indent="0">
              <a:lnSpc>
                <a:spcPct val="100000"/>
              </a:lnSpc>
              <a:spcBef>
                <a:spcPts val="0"/>
              </a:spcBef>
              <a:spcAft>
                <a:spcPts val="1200"/>
              </a:spcAft>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209121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F9F5-F9DB-0FAB-C54F-E8A6A10F8CC3}"/>
              </a:ext>
            </a:extLst>
          </p:cNvPr>
          <p:cNvSpPr>
            <a:spLocks noGrp="1"/>
          </p:cNvSpPr>
          <p:nvPr>
            <p:ph type="title"/>
          </p:nvPr>
        </p:nvSpPr>
        <p:spPr/>
        <p:txBody>
          <a:bodyPr>
            <a:normAutofit/>
          </a:bodyPr>
          <a:lstStyle/>
          <a:p>
            <a:r>
              <a:rPr lang="en-US" sz="4000"/>
              <a:t>Medication administration training: 8VAC20-781-180</a:t>
            </a:r>
          </a:p>
        </p:txBody>
      </p:sp>
      <p:sp>
        <p:nvSpPr>
          <p:cNvPr id="3" name="Slide Number Placeholder 2">
            <a:extLst>
              <a:ext uri="{FF2B5EF4-FFF2-40B4-BE49-F238E27FC236}">
                <a16:creationId xmlns:a16="http://schemas.microsoft.com/office/drawing/2014/main" id="{8FECFC28-A698-0210-28DE-CD9C649510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39</a:t>
            </a:fld>
            <a:endParaRPr lang="en-US"/>
          </a:p>
        </p:txBody>
      </p:sp>
      <p:sp>
        <p:nvSpPr>
          <p:cNvPr id="4" name="Text Placeholder 3">
            <a:extLst>
              <a:ext uri="{FF2B5EF4-FFF2-40B4-BE49-F238E27FC236}">
                <a16:creationId xmlns:a16="http://schemas.microsoft.com/office/drawing/2014/main" id="{90C857FF-1669-5AFD-FF00-66224DA70BCB}"/>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organized to separate medication administration training requirements from other requirements for ease of use. Retains current requirements from 8VAC20-780-245 and organizes requirements into a new section.</a:t>
            </a:r>
          </a:p>
          <a:p>
            <a:pPr marL="114300" indent="0">
              <a:lnSpc>
                <a:spcPct val="100000"/>
              </a:lnSpc>
              <a:spcBef>
                <a:spcPts val="0"/>
              </a:spcBef>
              <a:buNone/>
            </a:pPr>
            <a:r>
              <a:rPr lang="en-US" sz="2200" b="1">
                <a:solidFill>
                  <a:schemeClr val="accent3"/>
                </a:solidFill>
              </a:rPr>
              <a:t>New/Revised: </a:t>
            </a:r>
          </a:p>
          <a:p>
            <a:pPr>
              <a:lnSpc>
                <a:spcPct val="100000"/>
              </a:lnSpc>
              <a:spcBef>
                <a:spcPts val="0"/>
              </a:spcBef>
              <a:spcAft>
                <a:spcPts val="1200"/>
              </a:spcAft>
            </a:pPr>
            <a:r>
              <a:rPr lang="en-US" sz="2200">
                <a:solidFill>
                  <a:schemeClr val="accent3"/>
                </a:solidFill>
              </a:rPr>
              <a:t>References the Virginia Drug Control Act in § 54.1-3408 for individuals qualified to administer medication.</a:t>
            </a:r>
          </a:p>
          <a:p>
            <a:pPr marL="114300" indent="0">
              <a:lnSpc>
                <a:spcPct val="100000"/>
              </a:lnSpc>
              <a:spcBef>
                <a:spcPts val="0"/>
              </a:spcBef>
              <a:buNone/>
            </a:pPr>
            <a:r>
              <a:rPr lang="en-US" sz="2200" b="1">
                <a:solidFill>
                  <a:schemeClr val="accent3"/>
                </a:solidFill>
              </a:rPr>
              <a:t>Removed: </a:t>
            </a:r>
          </a:p>
          <a:p>
            <a:pPr>
              <a:lnSpc>
                <a:spcPct val="100000"/>
              </a:lnSpc>
              <a:spcBef>
                <a:spcPts val="0"/>
              </a:spcBef>
            </a:pPr>
            <a:r>
              <a:rPr lang="en-US" sz="2200">
                <a:solidFill>
                  <a:schemeClr val="accent3"/>
                </a:solidFill>
              </a:rPr>
              <a:t>Requirements for VDOE related to the training curriculum. The standards are not intended to regulate the Department; regulations are applicable to licensees. </a:t>
            </a:r>
          </a:p>
        </p:txBody>
      </p:sp>
    </p:spTree>
    <p:extLst>
      <p:ext uri="{BB962C8B-B14F-4D97-AF65-F5344CB8AC3E}">
        <p14:creationId xmlns:p14="http://schemas.microsoft.com/office/powerpoint/2010/main" val="112893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r>
              <a:rPr lang="en-US" sz="4000"/>
              <a:t>VQB5 Update</a:t>
            </a:r>
            <a:endParaRPr sz="400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251" name="Google Shape;251;p2"/>
          <p:cNvSpPr txBox="1">
            <a:spLocks noGrp="1"/>
          </p:cNvSpPr>
          <p:nvPr>
            <p:ph type="body" idx="1"/>
          </p:nvPr>
        </p:nvSpPr>
        <p:spPr>
          <a:xfrm>
            <a:off x="625719" y="1481112"/>
            <a:ext cx="10940562" cy="4718100"/>
          </a:xfrm>
          <a:prstGeom prst="rect">
            <a:avLst/>
          </a:prstGeom>
          <a:noFill/>
          <a:ln>
            <a:noFill/>
          </a:ln>
        </p:spPr>
        <p:txBody>
          <a:bodyPr spcFirstLastPara="1" wrap="square" lIns="91425" tIns="45700" rIns="91425" bIns="45700" anchor="t" anchorCtr="0">
            <a:normAutofit fontScale="92500" lnSpcReduction="20000"/>
          </a:bodyPr>
          <a:lstStyle/>
          <a:p>
            <a:pPr marL="114300" indent="0">
              <a:lnSpc>
                <a:spcPct val="120000"/>
              </a:lnSpc>
              <a:spcBef>
                <a:spcPts val="0"/>
              </a:spcBef>
              <a:spcAft>
                <a:spcPts val="1200"/>
              </a:spcAft>
              <a:buClr>
                <a:srgbClr val="555555"/>
              </a:buClr>
              <a:buSzPct val="100000"/>
              <a:buNone/>
            </a:pPr>
            <a:r>
              <a:rPr lang="en" sz="2200" b="1">
                <a:solidFill>
                  <a:schemeClr val="accent3"/>
                </a:solidFill>
              </a:rPr>
              <a:t>This presentation provides an update on the proposed VQB5 Guidelines for 2023-2024.</a:t>
            </a:r>
            <a:endParaRPr lang="en-US" sz="2200" b="1">
              <a:solidFill>
                <a:schemeClr val="accent3"/>
              </a:solidFill>
            </a:endParaRPr>
          </a:p>
          <a:p>
            <a:pPr>
              <a:lnSpc>
                <a:spcPct val="110000"/>
              </a:lnSpc>
              <a:spcBef>
                <a:spcPts val="0"/>
              </a:spcBef>
              <a:spcAft>
                <a:spcPts val="1200"/>
              </a:spcAft>
              <a:buClr>
                <a:schemeClr val="tx1"/>
              </a:buClr>
              <a:buSzPct val="90000"/>
              <a:buFont typeface="Arial,Sans-Serif"/>
              <a:buChar char="•"/>
            </a:pPr>
            <a:r>
              <a:rPr lang="en" sz="2200">
                <a:solidFill>
                  <a:schemeClr val="accent3"/>
                </a:solidFill>
              </a:rPr>
              <a:t>Virginia State Code </a:t>
            </a:r>
            <a:r>
              <a:rPr lang="en" sz="2200">
                <a:solidFill>
                  <a:schemeClr val="accent3"/>
                </a:solidFill>
                <a:hlinkClick r:id="rId3">
                  <a:extLst>
                    <a:ext uri="{A12FA001-AC4F-418D-AE19-62706E023703}">
                      <ahyp:hlinkClr xmlns:ahyp="http://schemas.microsoft.com/office/drawing/2018/hyperlinkcolor" val="tx"/>
                    </a:ext>
                  </a:extLst>
                </a:hlinkClick>
              </a:rPr>
              <a:t>(§ 22.1-289.03)</a:t>
            </a:r>
            <a:r>
              <a:rPr lang="en" sz="2200">
                <a:solidFill>
                  <a:schemeClr val="accent3"/>
                </a:solidFill>
              </a:rPr>
              <a:t> directs the Board of Education to establish a unified quality rating and improvement system for all publicly-funded providers.  </a:t>
            </a:r>
            <a:endParaRPr lang="en-US" sz="2200">
              <a:solidFill>
                <a:schemeClr val="accent3"/>
              </a:solidFill>
            </a:endParaRPr>
          </a:p>
          <a:p>
            <a:pPr>
              <a:lnSpc>
                <a:spcPct val="110000"/>
              </a:lnSpc>
              <a:spcBef>
                <a:spcPts val="0"/>
              </a:spcBef>
              <a:spcAft>
                <a:spcPts val="1200"/>
              </a:spcAft>
              <a:buClr>
                <a:schemeClr val="tx1"/>
              </a:buClr>
              <a:buSzPct val="90000"/>
              <a:buFont typeface="Trebuchet MS,Sans-Serif"/>
              <a:buChar char="•"/>
            </a:pPr>
            <a:r>
              <a:rPr lang="en" sz="2200">
                <a:solidFill>
                  <a:schemeClr val="accent3"/>
                </a:solidFill>
              </a:rPr>
              <a:t>In June 2021, the Board approved the </a:t>
            </a:r>
            <a:r>
              <a:rPr lang="en" sz="2200">
                <a:solidFill>
                  <a:schemeClr val="accent3"/>
                </a:solidFill>
                <a:hlinkClick r:id="rId4">
                  <a:extLst>
                    <a:ext uri="{A12FA001-AC4F-418D-AE19-62706E023703}">
                      <ahyp:hlinkClr xmlns:ahyp="http://schemas.microsoft.com/office/drawing/2018/hyperlinkcolor" val="tx"/>
                    </a:ext>
                  </a:extLst>
                </a:hlinkClick>
              </a:rPr>
              <a:t>Guidelines for Practice Year 1 of the Unified Measurement and Improvement System (known as VQB5</a:t>
            </a:r>
            <a:r>
              <a:rPr lang="en" sz="2200">
                <a:solidFill>
                  <a:schemeClr val="accent3"/>
                </a:solidFill>
              </a:rPr>
              <a:t>).  These guidelines were updated a second time in June 2022, with the Board approving </a:t>
            </a:r>
            <a:r>
              <a:rPr lang="en" sz="2200">
                <a:solidFill>
                  <a:schemeClr val="accent3"/>
                </a:solidFill>
                <a:hlinkClick r:id="rId5">
                  <a:extLst>
                    <a:ext uri="{A12FA001-AC4F-418D-AE19-62706E023703}">
                      <ahyp:hlinkClr xmlns:ahyp="http://schemas.microsoft.com/office/drawing/2018/hyperlinkcolor" val="tx"/>
                    </a:ext>
                  </a:extLst>
                </a:hlinkClick>
              </a:rPr>
              <a:t>Guidelines for Year 2 of VQB5.</a:t>
            </a:r>
            <a:endParaRPr lang="en-US" sz="2200">
              <a:solidFill>
                <a:schemeClr val="accent3"/>
              </a:solidFill>
            </a:endParaRPr>
          </a:p>
          <a:p>
            <a:pPr>
              <a:lnSpc>
                <a:spcPct val="120000"/>
              </a:lnSpc>
              <a:buClr>
                <a:schemeClr val="tx1"/>
              </a:buClr>
              <a:buSzPct val="90000"/>
              <a:buFont typeface="Trebuchet MS,Sans-Serif"/>
              <a:buChar char="•"/>
            </a:pPr>
            <a:r>
              <a:rPr lang="en" sz="2200">
                <a:solidFill>
                  <a:schemeClr val="accent3"/>
                </a:solidFill>
              </a:rPr>
              <a:t>The Guidelines for 2023-2024:</a:t>
            </a:r>
          </a:p>
          <a:p>
            <a:pPr marL="927100" lvl="1">
              <a:lnSpc>
                <a:spcPct val="120000"/>
              </a:lnSpc>
              <a:spcBef>
                <a:spcPts val="0"/>
              </a:spcBef>
              <a:buClr>
                <a:schemeClr val="tx1"/>
              </a:buClr>
              <a:buSzPct val="90000"/>
              <a:buFont typeface="Georgia" panose="02040502050405020303" pitchFamily="18" charset="0"/>
              <a:buChar char="−"/>
            </a:pPr>
            <a:r>
              <a:rPr lang="en" sz="2200">
                <a:solidFill>
                  <a:schemeClr val="accent3"/>
                </a:solidFill>
              </a:rPr>
              <a:t>Reflect learnings from two practice years for VQB5, in which more than 70% of publicly-funded programs have participated,   </a:t>
            </a:r>
            <a:endParaRPr lang="en-US" sz="2200">
              <a:solidFill>
                <a:schemeClr val="accent3"/>
              </a:solidFill>
            </a:endParaRPr>
          </a:p>
          <a:p>
            <a:pPr marL="927100" lvl="1">
              <a:lnSpc>
                <a:spcPct val="120000"/>
              </a:lnSpc>
              <a:spcBef>
                <a:spcPts val="0"/>
              </a:spcBef>
              <a:buClr>
                <a:schemeClr val="tx1"/>
              </a:buClr>
              <a:buSzPct val="90000"/>
              <a:buFont typeface="Georgia" panose="02040502050405020303" pitchFamily="18" charset="0"/>
              <a:buChar char="−"/>
            </a:pPr>
            <a:r>
              <a:rPr lang="en" sz="2200">
                <a:solidFill>
                  <a:schemeClr val="accent3"/>
                </a:solidFill>
              </a:rPr>
              <a:t>Were endorsed by the Early Childhood Advisory Committee (ECAC) in March and completed a first review by the Board of Education in April, and</a:t>
            </a:r>
          </a:p>
          <a:p>
            <a:pPr marL="927100" lvl="1">
              <a:lnSpc>
                <a:spcPct val="120000"/>
              </a:lnSpc>
              <a:spcBef>
                <a:spcPts val="0"/>
              </a:spcBef>
              <a:buClr>
                <a:schemeClr val="tx1"/>
              </a:buClr>
              <a:buSzPct val="90000"/>
              <a:buFont typeface="Georgia" panose="02040502050405020303" pitchFamily="18" charset="0"/>
              <a:buChar char="−"/>
            </a:pPr>
            <a:r>
              <a:rPr lang="en" sz="2200">
                <a:solidFill>
                  <a:schemeClr val="accent3"/>
                </a:solidFill>
              </a:rPr>
              <a:t>Support full implementation of VQB5 in Fall 2023</a:t>
            </a:r>
            <a:r>
              <a:rPr lang="en" sz="2200">
                <a:solidFill>
                  <a:schemeClr val="bg2"/>
                </a:solidFill>
              </a:rPr>
              <a:t>. </a:t>
            </a:r>
            <a:endParaRPr lang="en-US">
              <a:solidFill>
                <a:schemeClr val="bg2"/>
              </a:solidFill>
            </a:endParaRPr>
          </a:p>
          <a:p>
            <a:pPr indent="0">
              <a:lnSpc>
                <a:spcPct val="115000"/>
              </a:lnSpc>
              <a:spcBef>
                <a:spcPts val="0"/>
              </a:spcBef>
              <a:buClr>
                <a:srgbClr val="003C71"/>
              </a:buClr>
              <a:buNone/>
            </a:pPr>
            <a:endParaRPr lang="en-US">
              <a:solidFill>
                <a:srgbClr val="003C71"/>
              </a:solidFill>
            </a:endParaRPr>
          </a:p>
          <a:p>
            <a:pPr indent="0">
              <a:lnSpc>
                <a:spcPct val="115000"/>
              </a:lnSpc>
              <a:spcBef>
                <a:spcPts val="0"/>
              </a:spcBef>
              <a:buNone/>
            </a:pPr>
            <a:endParaRPr lang="en-US">
              <a:solidFill>
                <a:schemeClr val="accent3"/>
              </a:solidFill>
            </a:endParaRPr>
          </a:p>
        </p:txBody>
      </p:sp>
    </p:spTree>
    <p:extLst>
      <p:ext uri="{BB962C8B-B14F-4D97-AF65-F5344CB8AC3E}">
        <p14:creationId xmlns:p14="http://schemas.microsoft.com/office/powerpoint/2010/main" val="2932572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BCD-B83B-C7A2-035C-A40E06C4C750}"/>
              </a:ext>
            </a:extLst>
          </p:cNvPr>
          <p:cNvSpPr>
            <a:spLocks noGrp="1"/>
          </p:cNvSpPr>
          <p:nvPr>
            <p:ph type="title"/>
          </p:nvPr>
        </p:nvSpPr>
        <p:spPr/>
        <p:txBody>
          <a:bodyPr>
            <a:normAutofit/>
          </a:bodyPr>
          <a:lstStyle/>
          <a:p>
            <a:r>
              <a:rPr lang="en-US" sz="4000"/>
              <a:t>Driver training requirements: 8vac20-781-190</a:t>
            </a:r>
          </a:p>
        </p:txBody>
      </p:sp>
      <p:sp>
        <p:nvSpPr>
          <p:cNvPr id="3" name="Slide Number Placeholder 2">
            <a:extLst>
              <a:ext uri="{FF2B5EF4-FFF2-40B4-BE49-F238E27FC236}">
                <a16:creationId xmlns:a16="http://schemas.microsoft.com/office/drawing/2014/main" id="{D46C9EE5-2369-084F-66D1-0ABDC2BDB6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40</a:t>
            </a:fld>
            <a:endParaRPr lang="en-US"/>
          </a:p>
        </p:txBody>
      </p:sp>
      <p:sp>
        <p:nvSpPr>
          <p:cNvPr id="4" name="Text Placeholder 3">
            <a:extLst>
              <a:ext uri="{FF2B5EF4-FFF2-40B4-BE49-F238E27FC236}">
                <a16:creationId xmlns:a16="http://schemas.microsoft.com/office/drawing/2014/main" id="{673BA04C-BA25-6AC5-6548-8CBA0C1C2C9F}"/>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This is a new section outlining specific training requirements for individuals who transport children.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a:lnSpc>
                <a:spcPct val="100000"/>
              </a:lnSpc>
              <a:spcBef>
                <a:spcPts val="0"/>
              </a:spcBef>
              <a:spcAft>
                <a:spcPts val="1200"/>
              </a:spcAft>
            </a:pPr>
            <a:r>
              <a:rPr lang="en-US" sz="2200">
                <a:solidFill>
                  <a:schemeClr val="accent3"/>
                </a:solidFill>
              </a:rPr>
              <a:t>Training required on safety restraints, tracking children, behavioral issues, first aid supplies, emergency procedures, and applicable transportation policies. </a:t>
            </a:r>
          </a:p>
          <a:p>
            <a:pPr marL="114300" indent="0">
              <a:lnSpc>
                <a:spcPct val="100000"/>
              </a:lnSpc>
              <a:spcBef>
                <a:spcPts val="0"/>
              </a:spcBef>
              <a:spcAft>
                <a:spcPts val="1200"/>
              </a:spcAft>
              <a:buNone/>
            </a:pPr>
            <a:r>
              <a:rPr lang="en-US" sz="2200" b="1">
                <a:solidFill>
                  <a:schemeClr val="accent3"/>
                </a:solidFill>
              </a:rPr>
              <a:t>Removed:</a:t>
            </a:r>
            <a:r>
              <a:rPr lang="en-US" sz="2200">
                <a:solidFill>
                  <a:schemeClr val="accent3"/>
                </a:solidFill>
              </a:rPr>
              <a:t> N/A</a:t>
            </a:r>
          </a:p>
          <a:p>
            <a:pPr marL="114300" indent="0">
              <a:buNone/>
            </a:pPr>
            <a:endParaRPr lang="en-US"/>
          </a:p>
        </p:txBody>
      </p:sp>
    </p:spTree>
    <p:extLst>
      <p:ext uri="{BB962C8B-B14F-4D97-AF65-F5344CB8AC3E}">
        <p14:creationId xmlns:p14="http://schemas.microsoft.com/office/powerpoint/2010/main" val="3739263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solidFill>
                <a:schemeClr val="tx1"/>
              </a:solidFill>
            </a:endParaRPr>
          </a:p>
          <a:p>
            <a:r>
              <a:rPr lang="en-US" sz="4600">
                <a:solidFill>
                  <a:schemeClr val="tx1"/>
                </a:solidFill>
              </a:rPr>
              <a:t>Part IV: Physical Plant</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extLst>
      <p:ext uri="{BB962C8B-B14F-4D97-AF65-F5344CB8AC3E}">
        <p14:creationId xmlns:p14="http://schemas.microsoft.com/office/powerpoint/2010/main" val="3607669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190-D756-8C70-CB23-8A56A0EA58FE}"/>
              </a:ext>
            </a:extLst>
          </p:cNvPr>
          <p:cNvSpPr>
            <a:spLocks noGrp="1"/>
          </p:cNvSpPr>
          <p:nvPr>
            <p:ph type="title"/>
          </p:nvPr>
        </p:nvSpPr>
        <p:spPr/>
        <p:txBody>
          <a:bodyPr>
            <a:noAutofit/>
          </a:bodyPr>
          <a:lstStyle/>
          <a:p>
            <a:r>
              <a:rPr lang="en-US" sz="3600"/>
              <a:t>Initial approval from other agencies; requirements prior to initial licensure: 8vac20-781-200</a:t>
            </a:r>
          </a:p>
        </p:txBody>
      </p:sp>
      <p:sp>
        <p:nvSpPr>
          <p:cNvPr id="3" name="Slide Number Placeholder 2">
            <a:extLst>
              <a:ext uri="{FF2B5EF4-FFF2-40B4-BE49-F238E27FC236}">
                <a16:creationId xmlns:a16="http://schemas.microsoft.com/office/drawing/2014/main" id="{D18163D7-99B7-6BEB-E5C2-0CC2EB4E27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42</a:t>
            </a:fld>
            <a:endParaRPr lang="en-US"/>
          </a:p>
        </p:txBody>
      </p:sp>
      <p:sp>
        <p:nvSpPr>
          <p:cNvPr id="4" name="Text Placeholder 3">
            <a:extLst>
              <a:ext uri="{FF2B5EF4-FFF2-40B4-BE49-F238E27FC236}">
                <a16:creationId xmlns:a16="http://schemas.microsoft.com/office/drawing/2014/main" id="{A4CD2670-09E2-0A74-0CC3-3D251450C192}"/>
              </a:ext>
            </a:extLst>
          </p:cNvPr>
          <p:cNvSpPr>
            <a:spLocks noGrp="1"/>
          </p:cNvSpPr>
          <p:nvPr>
            <p:ph type="body" idx="1"/>
          </p:nvPr>
        </p:nvSpPr>
        <p:spPr/>
        <p:txBody>
          <a:bodyPr>
            <a:normAutofit/>
          </a:bodyPr>
          <a:lstStyle/>
          <a:p>
            <a:pPr marL="114300" indent="0">
              <a:lnSpc>
                <a:spcPct val="100000"/>
              </a:lnSpc>
              <a:spcAft>
                <a:spcPts val="1200"/>
              </a:spcAft>
              <a:buNone/>
            </a:pPr>
            <a:r>
              <a:rPr lang="en-US" sz="2200" b="1">
                <a:solidFill>
                  <a:schemeClr val="accent3"/>
                </a:solidFill>
              </a:rPr>
              <a:t>Overview: </a:t>
            </a:r>
            <a:r>
              <a:rPr lang="en-US" sz="2200">
                <a:solidFill>
                  <a:schemeClr val="accent3"/>
                </a:solidFill>
              </a:rPr>
              <a:t>Retains requirements from 8VAC20-780-250.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pPr>
            <a:r>
              <a:rPr lang="en-US" sz="2000">
                <a:solidFill>
                  <a:schemeClr val="accent3"/>
                </a:solidFill>
              </a:rPr>
              <a:t>New requirement for lead assessments prior to initial licensure for buildings built prior to 1978. </a:t>
            </a:r>
          </a:p>
          <a:p>
            <a:pPr marL="571500" indent="-457200">
              <a:lnSpc>
                <a:spcPct val="100000"/>
              </a:lnSpc>
              <a:spcBef>
                <a:spcPts val="0"/>
              </a:spcBef>
              <a:buClr>
                <a:schemeClr val="tx1"/>
              </a:buClr>
            </a:pPr>
            <a:r>
              <a:rPr lang="en-US" sz="2000">
                <a:solidFill>
                  <a:schemeClr val="accent3"/>
                </a:solidFill>
              </a:rPr>
              <a:t>Written lead risk assessment required from licensed lead risk assessor pursuant to § 54.1-500. </a:t>
            </a:r>
          </a:p>
          <a:p>
            <a:pPr lvl="1">
              <a:lnSpc>
                <a:spcPct val="100000"/>
              </a:lnSpc>
              <a:spcBef>
                <a:spcPts val="0"/>
              </a:spcBef>
              <a:buClr>
                <a:schemeClr val="tx1"/>
              </a:buClr>
            </a:pPr>
            <a:r>
              <a:rPr lang="en-US" sz="2000">
                <a:solidFill>
                  <a:schemeClr val="accent3"/>
                </a:solidFill>
              </a:rPr>
              <a:t>New requirement will not apply to centers licensed prior to the effective date of the regulation. </a:t>
            </a:r>
          </a:p>
          <a:p>
            <a:pPr lvl="1">
              <a:lnSpc>
                <a:spcPct val="100000"/>
              </a:lnSpc>
              <a:spcBef>
                <a:spcPts val="0"/>
              </a:spcBef>
              <a:buClr>
                <a:schemeClr val="tx1"/>
              </a:buClr>
            </a:pPr>
            <a:r>
              <a:rPr lang="en-US" sz="2000">
                <a:solidFill>
                  <a:schemeClr val="accent3"/>
                </a:solidFill>
              </a:rPr>
              <a:t>Requirement will not apply to programs located in school buildings. </a:t>
            </a:r>
            <a:endParaRPr lang="en-US">
              <a:solidFill>
                <a:schemeClr val="accent3"/>
              </a:solidFill>
            </a:endParaRPr>
          </a:p>
          <a:p>
            <a:pPr lvl="1">
              <a:lnSpc>
                <a:spcPct val="100000"/>
              </a:lnSpc>
              <a:spcBef>
                <a:spcPts val="0"/>
              </a:spcBef>
              <a:buClr>
                <a:schemeClr val="tx1"/>
              </a:buClr>
            </a:pPr>
            <a:r>
              <a:rPr lang="en-US" sz="2000">
                <a:solidFill>
                  <a:schemeClr val="accent3"/>
                </a:solidFill>
              </a:rPr>
              <a:t>If lead is present, required posting for notification purposes.</a:t>
            </a:r>
          </a:p>
          <a:p>
            <a:pPr marL="571500" indent="-457200">
              <a:lnSpc>
                <a:spcPct val="100000"/>
              </a:lnSpc>
              <a:spcBef>
                <a:spcPts val="0"/>
              </a:spcBef>
              <a:spcAft>
                <a:spcPts val="1200"/>
              </a:spcAft>
              <a:buClr>
                <a:schemeClr val="tx1"/>
              </a:buClr>
              <a:buSzPct val="90000"/>
            </a:pPr>
            <a:r>
              <a:rPr lang="en-US" sz="2000">
                <a:solidFill>
                  <a:schemeClr val="accent3"/>
                </a:solidFill>
              </a:rPr>
              <a:t>Changed requirement for camps to notify emergency departments of their location and hours of operation to apply only to primitive camps.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92249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435B-09FA-5BB9-34E7-50395052DE11}"/>
              </a:ext>
            </a:extLst>
          </p:cNvPr>
          <p:cNvSpPr>
            <a:spLocks noGrp="1"/>
          </p:cNvSpPr>
          <p:nvPr>
            <p:ph type="title"/>
          </p:nvPr>
        </p:nvSpPr>
        <p:spPr/>
        <p:txBody>
          <a:bodyPr>
            <a:noAutofit/>
          </a:bodyPr>
          <a:lstStyle/>
          <a:p>
            <a:r>
              <a:rPr lang="en-US" sz="3000"/>
              <a:t>Annual and renewal approval from other agencies; requirements subsequent to initial licensure: 8vac20-781-210</a:t>
            </a:r>
          </a:p>
        </p:txBody>
      </p:sp>
      <p:sp>
        <p:nvSpPr>
          <p:cNvPr id="3" name="Slide Number Placeholder 2">
            <a:extLst>
              <a:ext uri="{FF2B5EF4-FFF2-40B4-BE49-F238E27FC236}">
                <a16:creationId xmlns:a16="http://schemas.microsoft.com/office/drawing/2014/main" id="{F12C4269-F589-20C2-38B1-7870FA1E10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43</a:t>
            </a:fld>
            <a:endParaRPr lang="en-US"/>
          </a:p>
        </p:txBody>
      </p:sp>
      <p:sp>
        <p:nvSpPr>
          <p:cNvPr id="4" name="Text Placeholder 3">
            <a:extLst>
              <a:ext uri="{FF2B5EF4-FFF2-40B4-BE49-F238E27FC236}">
                <a16:creationId xmlns:a16="http://schemas.microsoft.com/office/drawing/2014/main" id="{6276507B-39B6-EAE4-9002-940E31AB0CB9}"/>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and flexibility for programs that operate in currently approved buildings from 8VAC20-780-260. </a:t>
            </a:r>
          </a:p>
          <a:p>
            <a:pPr marL="114300" indent="0">
              <a:lnSpc>
                <a:spcPct val="100000"/>
              </a:lnSpc>
              <a:spcBef>
                <a:spcPts val="0"/>
              </a:spcBef>
              <a:buNone/>
            </a:pPr>
            <a:r>
              <a:rPr lang="en-US" sz="2200" b="1">
                <a:solidFill>
                  <a:schemeClr val="accent3"/>
                </a:solidFill>
              </a:rPr>
              <a:t>New/Revised: </a:t>
            </a:r>
          </a:p>
          <a:p>
            <a:pPr>
              <a:lnSpc>
                <a:spcPct val="100000"/>
              </a:lnSpc>
              <a:spcBef>
                <a:spcPts val="0"/>
              </a:spcBef>
              <a:buClr>
                <a:schemeClr val="tx1"/>
              </a:buClr>
              <a:buSzPct val="90000"/>
            </a:pPr>
            <a:r>
              <a:rPr lang="en-US" sz="2200">
                <a:solidFill>
                  <a:schemeClr val="accent3"/>
                </a:solidFill>
              </a:rPr>
              <a:t>Adds requirements for a building inspection and local health department to be completed before the use of a newly constructed, renovated, remodeled, or altered buildings or sections of buildings. </a:t>
            </a:r>
          </a:p>
          <a:p>
            <a:pPr>
              <a:lnSpc>
                <a:spcPct val="100000"/>
              </a:lnSpc>
              <a:spcBef>
                <a:spcPts val="0"/>
              </a:spcBef>
              <a:buClr>
                <a:schemeClr val="tx1"/>
              </a:buClr>
              <a:buSzPct val="90000"/>
            </a:pPr>
            <a:r>
              <a:rPr lang="en-US" sz="2200">
                <a:solidFill>
                  <a:schemeClr val="accent3"/>
                </a:solidFill>
              </a:rPr>
              <a:t>Adds requirements for follow-up when lead was detected and not removed as a result of the lead assessment.  </a:t>
            </a:r>
          </a:p>
          <a:p>
            <a:pPr>
              <a:lnSpc>
                <a:spcPct val="100000"/>
              </a:lnSpc>
              <a:spcBef>
                <a:spcPts val="0"/>
              </a:spcBef>
              <a:spcAft>
                <a:spcPts val="1200"/>
              </a:spcAft>
              <a:buClr>
                <a:schemeClr val="tx1"/>
              </a:buClr>
              <a:buSzPct val="90000"/>
            </a:pPr>
            <a:r>
              <a:rPr lang="en-US" sz="2200">
                <a:solidFill>
                  <a:schemeClr val="accent3"/>
                </a:solidFill>
              </a:rPr>
              <a:t>Adds requirement for primitive camps to notify the fire department and emergency medical services of any changes in camp location and hours.</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481416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A3D9-A421-C9D9-BE96-C1C625B30B98}"/>
              </a:ext>
            </a:extLst>
          </p:cNvPr>
          <p:cNvSpPr>
            <a:spLocks noGrp="1"/>
          </p:cNvSpPr>
          <p:nvPr>
            <p:ph type="title"/>
          </p:nvPr>
        </p:nvSpPr>
        <p:spPr/>
        <p:txBody>
          <a:bodyPr>
            <a:normAutofit/>
          </a:bodyPr>
          <a:lstStyle/>
          <a:p>
            <a:r>
              <a:rPr lang="en-US" sz="4000"/>
              <a:t>Building maintenance: 8vac20-781-220</a:t>
            </a:r>
          </a:p>
        </p:txBody>
      </p:sp>
      <p:sp>
        <p:nvSpPr>
          <p:cNvPr id="3" name="Slide Number Placeholder 2">
            <a:extLst>
              <a:ext uri="{FF2B5EF4-FFF2-40B4-BE49-F238E27FC236}">
                <a16:creationId xmlns:a16="http://schemas.microsoft.com/office/drawing/2014/main" id="{E92E4153-7132-626E-BE5E-1EDD11B353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44</a:t>
            </a:fld>
            <a:endParaRPr lang="en-US"/>
          </a:p>
        </p:txBody>
      </p:sp>
      <p:sp>
        <p:nvSpPr>
          <p:cNvPr id="4" name="Text Placeholder 3">
            <a:extLst>
              <a:ext uri="{FF2B5EF4-FFF2-40B4-BE49-F238E27FC236}">
                <a16:creationId xmlns:a16="http://schemas.microsoft.com/office/drawing/2014/main" id="{9FFDE129-2B3B-8D2D-D22D-B5D885E5F5F8}"/>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and reorganized current requirements from 8VAC20-780-270, 8VAC20-780-290 and 8VAC20-780-300. </a:t>
            </a:r>
          </a:p>
          <a:p>
            <a:pPr marL="114300" indent="0">
              <a:lnSpc>
                <a:spcPct val="100000"/>
              </a:lnSpc>
              <a:spcBef>
                <a:spcPts val="0"/>
              </a:spcBef>
              <a:buNone/>
            </a:pPr>
            <a:r>
              <a:rPr lang="en-US" sz="2200" b="1">
                <a:solidFill>
                  <a:schemeClr val="accent3"/>
                </a:solidFill>
              </a:rPr>
              <a:t>New/Revised: </a:t>
            </a:r>
          </a:p>
          <a:p>
            <a:pPr>
              <a:lnSpc>
                <a:spcPct val="100000"/>
              </a:lnSpc>
              <a:spcBef>
                <a:spcPts val="0"/>
              </a:spcBef>
              <a:buClr>
                <a:schemeClr val="tx1"/>
              </a:buClr>
            </a:pPr>
            <a:r>
              <a:rPr lang="en-US" sz="2200">
                <a:solidFill>
                  <a:schemeClr val="accent3"/>
                </a:solidFill>
              </a:rPr>
              <a:t>Adds requirements for the following: </a:t>
            </a:r>
          </a:p>
          <a:p>
            <a:pPr lvl="1">
              <a:lnSpc>
                <a:spcPct val="100000"/>
              </a:lnSpc>
              <a:spcBef>
                <a:spcPts val="0"/>
              </a:spcBef>
              <a:buClr>
                <a:schemeClr val="tx1"/>
              </a:buClr>
            </a:pPr>
            <a:r>
              <a:rPr lang="en-US" sz="2000">
                <a:solidFill>
                  <a:schemeClr val="accent3"/>
                </a:solidFill>
              </a:rPr>
              <a:t>The use of portable heaters;</a:t>
            </a:r>
          </a:p>
          <a:p>
            <a:pPr lvl="1">
              <a:lnSpc>
                <a:spcPct val="100000"/>
              </a:lnSpc>
              <a:spcBef>
                <a:spcPts val="0"/>
              </a:spcBef>
              <a:buClr>
                <a:schemeClr val="tx1"/>
              </a:buClr>
            </a:pPr>
            <a:r>
              <a:rPr lang="en-US" sz="2000">
                <a:solidFill>
                  <a:schemeClr val="accent3"/>
                </a:solidFill>
              </a:rPr>
              <a:t>Unvented fuel burning heaters;</a:t>
            </a:r>
          </a:p>
          <a:p>
            <a:pPr lvl="1">
              <a:lnSpc>
                <a:spcPct val="100000"/>
              </a:lnSpc>
              <a:spcBef>
                <a:spcPts val="0"/>
              </a:spcBef>
              <a:buClr>
                <a:schemeClr val="tx1"/>
              </a:buClr>
            </a:pPr>
            <a:r>
              <a:rPr lang="en-US" sz="2000">
                <a:solidFill>
                  <a:schemeClr val="accent3"/>
                </a:solidFill>
              </a:rPr>
              <a:t>Safety around electrical and extension cords; and</a:t>
            </a:r>
          </a:p>
          <a:p>
            <a:pPr lvl="1">
              <a:lnSpc>
                <a:spcPct val="100000"/>
              </a:lnSpc>
              <a:spcBef>
                <a:spcPts val="0"/>
              </a:spcBef>
              <a:buClr>
                <a:schemeClr val="tx1"/>
              </a:buClr>
            </a:pPr>
            <a:r>
              <a:rPr lang="en-US" sz="2000">
                <a:solidFill>
                  <a:schemeClr val="accent3"/>
                </a:solidFill>
              </a:rPr>
              <a:t>Safety around hazardous mechanical or  electrical equipment.</a:t>
            </a:r>
          </a:p>
          <a:p>
            <a:pPr>
              <a:lnSpc>
                <a:spcPct val="100000"/>
              </a:lnSpc>
              <a:spcBef>
                <a:spcPts val="0"/>
              </a:spcBef>
              <a:buClr>
                <a:schemeClr val="tx1"/>
              </a:buClr>
            </a:pPr>
            <a:r>
              <a:rPr lang="en-US" sz="2200">
                <a:solidFill>
                  <a:schemeClr val="accent3"/>
                </a:solidFill>
              </a:rPr>
              <a:t>Adds requirement for carbon monoxide detectors pursuant to § 22.1-289.058. This requirement is currently in place. This is a technical addition to include the requirement in the regulation. </a:t>
            </a:r>
          </a:p>
          <a:p>
            <a:pPr>
              <a:lnSpc>
                <a:spcPct val="100000"/>
              </a:lnSpc>
              <a:spcBef>
                <a:spcPts val="0"/>
              </a:spcBef>
              <a:spcAft>
                <a:spcPts val="1200"/>
              </a:spcAft>
              <a:buClr>
                <a:schemeClr val="tx1"/>
              </a:buClr>
              <a:buFont typeface="Arial"/>
              <a:buChar char="•"/>
            </a:pPr>
            <a:r>
              <a:rPr lang="en-US" sz="2200">
                <a:solidFill>
                  <a:schemeClr val="accent3"/>
                </a:solidFill>
              </a:rPr>
              <a:t>Adds flexibility to allow tamper-resistant outlets and surge protectors.</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48655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AF37-7BFA-51DA-ED69-27BA8ACD3CB2}"/>
              </a:ext>
            </a:extLst>
          </p:cNvPr>
          <p:cNvSpPr>
            <a:spLocks noGrp="1"/>
          </p:cNvSpPr>
          <p:nvPr>
            <p:ph type="title"/>
          </p:nvPr>
        </p:nvSpPr>
        <p:spPr/>
        <p:txBody>
          <a:bodyPr>
            <a:normAutofit/>
          </a:bodyPr>
          <a:lstStyle/>
          <a:p>
            <a:r>
              <a:rPr lang="en-US" sz="4000"/>
              <a:t>Hazardous substances and other harmful agents: 8vac20-781-230</a:t>
            </a:r>
          </a:p>
        </p:txBody>
      </p:sp>
      <p:sp>
        <p:nvSpPr>
          <p:cNvPr id="3" name="Slide Number Placeholder 2">
            <a:extLst>
              <a:ext uri="{FF2B5EF4-FFF2-40B4-BE49-F238E27FC236}">
                <a16:creationId xmlns:a16="http://schemas.microsoft.com/office/drawing/2014/main" id="{BB0BA2F4-DC33-2645-9B13-0812F304C1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45</a:t>
            </a:fld>
            <a:endParaRPr lang="en-US"/>
          </a:p>
        </p:txBody>
      </p:sp>
      <p:sp>
        <p:nvSpPr>
          <p:cNvPr id="4" name="Text Placeholder 3">
            <a:extLst>
              <a:ext uri="{FF2B5EF4-FFF2-40B4-BE49-F238E27FC236}">
                <a16:creationId xmlns:a16="http://schemas.microsoft.com/office/drawing/2014/main" id="{F3654D4A-1C2C-67A8-1F83-B9A6C911E31B}"/>
              </a:ext>
            </a:extLst>
          </p:cNvPr>
          <p:cNvSpPr>
            <a:spLocks noGrp="1"/>
          </p:cNvSpPr>
          <p:nvPr>
            <p:ph type="body" idx="1"/>
          </p:nvPr>
        </p:nvSpPr>
        <p:spPr>
          <a:xfrm>
            <a:off x="838200" y="1458930"/>
            <a:ext cx="10515600" cy="5262545"/>
          </a:xfrm>
        </p:spPr>
        <p:txBody>
          <a:bodyPr>
            <a:no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Retains current safety requirements in 8VAC20-780-280. Adds requirements to expand protections from suffocation, choking, and strangulation. </a:t>
            </a:r>
          </a:p>
          <a:p>
            <a:pPr marL="114300" indent="0">
              <a:lnSpc>
                <a:spcPct val="100000"/>
              </a:lnSpc>
              <a:spcBef>
                <a:spcPts val="0"/>
              </a:spcBef>
              <a:buNone/>
            </a:pPr>
            <a:r>
              <a:rPr lang="en-US" sz="2000" b="1">
                <a:solidFill>
                  <a:schemeClr val="accent3"/>
                </a:solidFill>
              </a:rPr>
              <a:t>New/Revised: </a:t>
            </a:r>
          </a:p>
          <a:p>
            <a:pPr marL="571500" indent="-457200">
              <a:lnSpc>
                <a:spcPct val="100000"/>
              </a:lnSpc>
              <a:spcBef>
                <a:spcPts val="0"/>
              </a:spcBef>
              <a:buClr>
                <a:schemeClr val="tx1"/>
              </a:buClr>
              <a:buSzPct val="90000"/>
            </a:pPr>
            <a:r>
              <a:rPr lang="en-US" sz="2000">
                <a:solidFill>
                  <a:schemeClr val="accent3"/>
                </a:solidFill>
              </a:rPr>
              <a:t>Suffocation prevention requiring empty plastic bags large enough for a child’s head to fit inside, disposable gloves, and rubber or latex balloons are inaccessible to children under three years of age.</a:t>
            </a:r>
          </a:p>
          <a:p>
            <a:pPr marL="571500" indent="-457200">
              <a:lnSpc>
                <a:spcPct val="100000"/>
              </a:lnSpc>
              <a:spcBef>
                <a:spcPts val="0"/>
              </a:spcBef>
              <a:buClr>
                <a:schemeClr val="tx1"/>
              </a:buClr>
              <a:buSzPct val="90000"/>
            </a:pPr>
            <a:r>
              <a:rPr lang="en-US" sz="2000">
                <a:solidFill>
                  <a:schemeClr val="accent3"/>
                </a:solidFill>
              </a:rPr>
              <a:t>Choking prevention requiring items with a diameter of less than 1-1/4 inch and a length of less than 2-1/4 inches are inaccessible to children under three years of age.</a:t>
            </a:r>
          </a:p>
          <a:p>
            <a:pPr marL="571500" indent="-457200">
              <a:lnSpc>
                <a:spcPct val="100000"/>
              </a:lnSpc>
              <a:spcBef>
                <a:spcPts val="0"/>
              </a:spcBef>
              <a:spcAft>
                <a:spcPts val="1200"/>
              </a:spcAft>
              <a:buClr>
                <a:schemeClr val="tx1"/>
              </a:buClr>
              <a:buSzPct val="90000"/>
            </a:pPr>
            <a:r>
              <a:rPr lang="en-US" sz="2000">
                <a:solidFill>
                  <a:schemeClr val="accent3"/>
                </a:solidFill>
              </a:rPr>
              <a:t>Strangulation prevention requiring strings and cords long enough to encircle a child’s neck, such as those found on window blinds or drapery cords, are inaccessible to children under six years of age.</a:t>
            </a:r>
          </a:p>
          <a:p>
            <a:pPr marL="114300" indent="0">
              <a:lnSpc>
                <a:spcPct val="100000"/>
              </a:lnSpc>
              <a:spcBef>
                <a:spcPts val="0"/>
              </a:spcBef>
              <a:buNone/>
            </a:pPr>
            <a:r>
              <a:rPr lang="en-US" sz="2000" b="1">
                <a:solidFill>
                  <a:schemeClr val="accent3"/>
                </a:solidFill>
              </a:rPr>
              <a:t>Removed: </a:t>
            </a:r>
          </a:p>
          <a:p>
            <a:pPr>
              <a:lnSpc>
                <a:spcPct val="100000"/>
              </a:lnSpc>
              <a:spcBef>
                <a:spcPts val="0"/>
              </a:spcBef>
            </a:pPr>
            <a:r>
              <a:rPr lang="en-US" sz="2000">
                <a:solidFill>
                  <a:schemeClr val="accent3"/>
                </a:solidFill>
              </a:rPr>
              <a:t>Restriction on hazardous arts and crafts materials</a:t>
            </a:r>
            <a:r>
              <a:rPr lang="en-US" sz="2000"/>
              <a:t>. </a:t>
            </a:r>
          </a:p>
          <a:p>
            <a:pPr marL="114300" indent="0">
              <a:lnSpc>
                <a:spcPct val="100000"/>
              </a:lnSpc>
              <a:buNone/>
            </a:pPr>
            <a:endParaRPr lang="en-US" sz="2200"/>
          </a:p>
        </p:txBody>
      </p:sp>
    </p:spTree>
    <p:extLst>
      <p:ext uri="{BB962C8B-B14F-4D97-AF65-F5344CB8AC3E}">
        <p14:creationId xmlns:p14="http://schemas.microsoft.com/office/powerpoint/2010/main" val="200214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7D8F-FCC4-9112-188B-5430F566B8AA}"/>
              </a:ext>
            </a:extLst>
          </p:cNvPr>
          <p:cNvSpPr>
            <a:spLocks noGrp="1"/>
          </p:cNvSpPr>
          <p:nvPr>
            <p:ph type="title"/>
          </p:nvPr>
        </p:nvSpPr>
        <p:spPr/>
        <p:txBody>
          <a:bodyPr>
            <a:normAutofit/>
          </a:bodyPr>
          <a:lstStyle/>
          <a:p>
            <a:r>
              <a:rPr lang="en-US" sz="4000"/>
              <a:t>Outdoor Areas: 8vac20-781-240</a:t>
            </a:r>
          </a:p>
        </p:txBody>
      </p:sp>
      <p:sp>
        <p:nvSpPr>
          <p:cNvPr id="3" name="Slide Number Placeholder 2">
            <a:extLst>
              <a:ext uri="{FF2B5EF4-FFF2-40B4-BE49-F238E27FC236}">
                <a16:creationId xmlns:a16="http://schemas.microsoft.com/office/drawing/2014/main" id="{A3419AC2-5265-5E54-CD45-E27C70DFB0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46</a:t>
            </a:fld>
            <a:endParaRPr lang="en-US"/>
          </a:p>
        </p:txBody>
      </p:sp>
      <p:sp>
        <p:nvSpPr>
          <p:cNvPr id="4" name="Text Placeholder 3">
            <a:extLst>
              <a:ext uri="{FF2B5EF4-FFF2-40B4-BE49-F238E27FC236}">
                <a16:creationId xmlns:a16="http://schemas.microsoft.com/office/drawing/2014/main" id="{5157F5BB-4C87-F729-0AEE-2681F109FE55}"/>
              </a:ext>
            </a:extLst>
          </p:cNvPr>
          <p:cNvSpPr>
            <a:spLocks noGrp="1"/>
          </p:cNvSpPr>
          <p:nvPr>
            <p:ph type="body" idx="1"/>
          </p:nvPr>
        </p:nvSpPr>
        <p:spPr/>
        <p:txBody>
          <a:bodyPr/>
          <a:lstStyle/>
          <a:p>
            <a:pPr marL="114300" indent="0">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8VAC20-780-310. </a:t>
            </a:r>
          </a:p>
          <a:p>
            <a:pPr marL="114300" indent="0">
              <a:spcBef>
                <a:spcPts val="0"/>
              </a:spcBef>
              <a:spcAft>
                <a:spcPts val="1200"/>
              </a:spcAft>
              <a:buNone/>
            </a:pPr>
            <a:r>
              <a:rPr lang="en-US" sz="2200" b="1">
                <a:solidFill>
                  <a:schemeClr val="accent3"/>
                </a:solidFill>
              </a:rPr>
              <a:t>New/Revised: </a:t>
            </a:r>
            <a:endParaRPr lang="en-US" sz="2200">
              <a:solidFill>
                <a:schemeClr val="accent3"/>
              </a:solidFill>
            </a:endParaRPr>
          </a:p>
          <a:p>
            <a:pPr>
              <a:spcBef>
                <a:spcPts val="0"/>
              </a:spcBef>
              <a:spcAft>
                <a:spcPts val="1200"/>
              </a:spcAft>
            </a:pPr>
            <a:r>
              <a:rPr lang="en-US" sz="2200">
                <a:solidFill>
                  <a:schemeClr val="accent3"/>
                </a:solidFill>
              </a:rPr>
              <a:t>Adds requirement for infants and toddlers to have a separate outdoor play area or play time from older children.</a:t>
            </a:r>
          </a:p>
          <a:p>
            <a:pPr marL="114300" indent="0">
              <a:spcBef>
                <a:spcPts val="0"/>
              </a:spcBef>
              <a:buNone/>
            </a:pPr>
            <a:r>
              <a:rPr lang="en-US" sz="2200" b="1">
                <a:solidFill>
                  <a:schemeClr val="accent3"/>
                </a:solidFill>
              </a:rPr>
              <a:t>Removed: </a:t>
            </a:r>
          </a:p>
          <a:p>
            <a:pPr>
              <a:spcBef>
                <a:spcPts val="0"/>
              </a:spcBef>
              <a:spcAft>
                <a:spcPts val="1200"/>
              </a:spcAft>
            </a:pPr>
            <a:r>
              <a:rPr lang="en-US" sz="2200">
                <a:solidFill>
                  <a:schemeClr val="accent3"/>
                </a:solidFill>
              </a:rPr>
              <a:t>Removes requirements that have timed-out or are clarified under other requirements (i.e., square footage requirements).  </a:t>
            </a:r>
          </a:p>
          <a:p>
            <a:pPr marL="114300" indent="0">
              <a:spcBef>
                <a:spcPts val="0"/>
              </a:spcBef>
              <a:spcAft>
                <a:spcPts val="1200"/>
              </a:spcAft>
              <a:buNone/>
            </a:pPr>
            <a:endParaRPr lang="en-US"/>
          </a:p>
        </p:txBody>
      </p:sp>
    </p:spTree>
    <p:extLst>
      <p:ext uri="{BB962C8B-B14F-4D97-AF65-F5344CB8AC3E}">
        <p14:creationId xmlns:p14="http://schemas.microsoft.com/office/powerpoint/2010/main" val="345534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CCD3-1C1B-1F53-B257-C68A8024C6F8}"/>
              </a:ext>
            </a:extLst>
          </p:cNvPr>
          <p:cNvSpPr>
            <a:spLocks noGrp="1"/>
          </p:cNvSpPr>
          <p:nvPr>
            <p:ph type="title"/>
          </p:nvPr>
        </p:nvSpPr>
        <p:spPr/>
        <p:txBody>
          <a:bodyPr>
            <a:normAutofit/>
          </a:bodyPr>
          <a:lstStyle/>
          <a:p>
            <a:r>
              <a:rPr lang="en-US" sz="4000"/>
              <a:t>Toileting areas and furnishings: 8vac20-781-250</a:t>
            </a:r>
          </a:p>
        </p:txBody>
      </p:sp>
      <p:sp>
        <p:nvSpPr>
          <p:cNvPr id="3" name="Slide Number Placeholder 2">
            <a:extLst>
              <a:ext uri="{FF2B5EF4-FFF2-40B4-BE49-F238E27FC236}">
                <a16:creationId xmlns:a16="http://schemas.microsoft.com/office/drawing/2014/main" id="{A25620AC-541D-70B1-7489-D89A9848A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47</a:t>
            </a:fld>
            <a:endParaRPr lang="en-US"/>
          </a:p>
        </p:txBody>
      </p:sp>
      <p:sp>
        <p:nvSpPr>
          <p:cNvPr id="4" name="Text Placeholder 3">
            <a:extLst>
              <a:ext uri="{FF2B5EF4-FFF2-40B4-BE49-F238E27FC236}">
                <a16:creationId xmlns:a16="http://schemas.microsoft.com/office/drawing/2014/main" id="{01CFA7DD-E3E8-D37B-F610-D3B7CF9103E6}"/>
              </a:ext>
            </a:extLst>
          </p:cNvPr>
          <p:cNvSpPr>
            <a:spLocks noGrp="1"/>
          </p:cNvSpPr>
          <p:nvPr>
            <p:ph type="body" idx="1"/>
          </p:nvPr>
        </p:nvSpPr>
        <p:spPr>
          <a:xfrm>
            <a:off x="838200" y="1458930"/>
            <a:ext cx="10515600" cy="4897420"/>
          </a:xfrm>
        </p:spPr>
        <p:txBody>
          <a:bodyPr spcFirstLastPara="1" wrap="square" lIns="91425" tIns="45700" rIns="91425" bIns="45700" anchor="t" anchorCtr="0">
            <a:noAutofit/>
          </a:bodyPr>
          <a:lstStyle/>
          <a:p>
            <a:pPr marL="114300" indent="0">
              <a:lnSpc>
                <a:spcPct val="100000"/>
              </a:lnSpc>
              <a:spcAft>
                <a:spcPts val="1200"/>
              </a:spcAft>
              <a:buNone/>
            </a:pPr>
            <a:r>
              <a:rPr lang="en-US" sz="2200" b="1">
                <a:solidFill>
                  <a:schemeClr val="accent3"/>
                </a:solidFill>
              </a:rPr>
              <a:t>Overview:</a:t>
            </a:r>
            <a:r>
              <a:rPr lang="en-US" sz="2200">
                <a:solidFill>
                  <a:schemeClr val="accent3"/>
                </a:solidFill>
              </a:rPr>
              <a:t> Retains current requirements from 8VAC20-780-320. Changed terminology from "restroom areas" to "toileting areas" in recognition of the various types of toileting spaces in centers.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Adds requirement for stepstools to have a non-slip surface.</a:t>
            </a:r>
          </a:p>
          <a:p>
            <a:pPr marL="571500" indent="-457200">
              <a:lnSpc>
                <a:spcPct val="100000"/>
              </a:lnSpc>
              <a:spcBef>
                <a:spcPts val="0"/>
              </a:spcBef>
              <a:spcAft>
                <a:spcPts val="1200"/>
              </a:spcAft>
              <a:buClr>
                <a:schemeClr val="tx1"/>
              </a:buClr>
              <a:buSzPct val="90000"/>
            </a:pPr>
            <a:r>
              <a:rPr lang="en-US" sz="2200">
                <a:solidFill>
                  <a:schemeClr val="accent3"/>
                </a:solidFill>
              </a:rPr>
              <a:t>Adds requirement for a lined waste container. </a:t>
            </a:r>
          </a:p>
          <a:p>
            <a:pPr marL="114300" indent="0">
              <a:lnSpc>
                <a:spcPct val="100000"/>
              </a:lnSpc>
              <a:spcBef>
                <a:spcPts val="0"/>
              </a:spcBef>
              <a:buNone/>
            </a:pPr>
            <a:r>
              <a:rPr lang="en-US" sz="2200" b="1">
                <a:solidFill>
                  <a:schemeClr val="accent3"/>
                </a:solidFill>
              </a:rPr>
              <a:t>Removed: </a:t>
            </a:r>
          </a:p>
          <a:p>
            <a:pPr marL="571500" indent="-457200">
              <a:lnSpc>
                <a:spcPct val="100000"/>
              </a:lnSpc>
              <a:spcBef>
                <a:spcPts val="0"/>
              </a:spcBef>
              <a:buClr>
                <a:schemeClr val="tx1"/>
              </a:buClr>
              <a:buSzPct val="90000"/>
            </a:pPr>
            <a:r>
              <a:rPr lang="en-US" sz="2200">
                <a:solidFill>
                  <a:schemeClr val="accent3"/>
                </a:solidFill>
              </a:rPr>
              <a:t>Specific exceptions for restroom requirements at primitive camps; primitive camps by definition do not have the items excepted.</a:t>
            </a:r>
          </a:p>
          <a:p>
            <a:pPr marL="571500" indent="-457200">
              <a:lnSpc>
                <a:spcPct val="100000"/>
              </a:lnSpc>
              <a:spcBef>
                <a:spcPts val="0"/>
              </a:spcBef>
              <a:buClr>
                <a:schemeClr val="tx1"/>
              </a:buClr>
              <a:buSzPct val="90000"/>
              <a:buFont typeface="Arial"/>
              <a:buChar char="•"/>
            </a:pPr>
            <a:r>
              <a:rPr lang="en-US" sz="2200">
                <a:solidFill>
                  <a:schemeClr val="accent3"/>
                </a:solidFill>
              </a:rPr>
              <a:t>Requirements related to staff restrooms. </a:t>
            </a:r>
          </a:p>
          <a:p>
            <a:pPr marL="114300" indent="0">
              <a:buNone/>
            </a:pPr>
            <a:endParaRPr lang="en-US"/>
          </a:p>
        </p:txBody>
      </p:sp>
    </p:spTree>
    <p:extLst>
      <p:ext uri="{BB962C8B-B14F-4D97-AF65-F5344CB8AC3E}">
        <p14:creationId xmlns:p14="http://schemas.microsoft.com/office/powerpoint/2010/main" val="54904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9B12-6665-43FA-AF63-FF4B32F2C9CE}"/>
              </a:ext>
            </a:extLst>
          </p:cNvPr>
          <p:cNvSpPr>
            <a:spLocks noGrp="1"/>
          </p:cNvSpPr>
          <p:nvPr>
            <p:ph type="title"/>
          </p:nvPr>
        </p:nvSpPr>
        <p:spPr/>
        <p:txBody>
          <a:bodyPr>
            <a:normAutofit/>
          </a:bodyPr>
          <a:lstStyle/>
          <a:p>
            <a:r>
              <a:rPr lang="en-US" sz="4000"/>
              <a:t>Indoor and outdoor play areas and equipment: 8vac20-781-260</a:t>
            </a:r>
          </a:p>
        </p:txBody>
      </p:sp>
      <p:sp>
        <p:nvSpPr>
          <p:cNvPr id="3" name="Slide Number Placeholder 2">
            <a:extLst>
              <a:ext uri="{FF2B5EF4-FFF2-40B4-BE49-F238E27FC236}">
                <a16:creationId xmlns:a16="http://schemas.microsoft.com/office/drawing/2014/main" id="{58891E0E-427C-1EC8-6556-E6043AAEE1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48</a:t>
            </a:fld>
            <a:endParaRPr lang="en-US"/>
          </a:p>
        </p:txBody>
      </p:sp>
      <p:sp>
        <p:nvSpPr>
          <p:cNvPr id="4" name="Text Placeholder 3">
            <a:extLst>
              <a:ext uri="{FF2B5EF4-FFF2-40B4-BE49-F238E27FC236}">
                <a16:creationId xmlns:a16="http://schemas.microsoft.com/office/drawing/2014/main" id="{4A15D0FB-6568-723B-363B-846E44A7A4F9}"/>
              </a:ext>
            </a:extLst>
          </p:cNvPr>
          <p:cNvSpPr>
            <a:spLocks noGrp="1"/>
          </p:cNvSpPr>
          <p:nvPr>
            <p:ph type="body" idx="1"/>
          </p:nvPr>
        </p:nvSpPr>
        <p:spPr/>
        <p:txBody>
          <a:bodyPr>
            <a:no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and reorganized current requirements from 8VAC20-780-330 and 8VAC20-780-430.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Updates protective surfacing requirements and references the most recent recommendations by the U.S. Consumer Product Safety Commission. </a:t>
            </a:r>
          </a:p>
          <a:p>
            <a:pPr marL="571500" indent="-457200">
              <a:lnSpc>
                <a:spcPct val="100000"/>
              </a:lnSpc>
              <a:spcBef>
                <a:spcPts val="0"/>
              </a:spcBef>
              <a:buClr>
                <a:schemeClr val="tx1"/>
              </a:buClr>
              <a:buSzPct val="90000"/>
            </a:pPr>
            <a:r>
              <a:rPr lang="en-US" sz="2200">
                <a:solidFill>
                  <a:schemeClr val="accent3"/>
                </a:solidFill>
              </a:rPr>
              <a:t>Maintains flexibility regarding playground equipment for centers licensed prior to the effective date of the regulation. </a:t>
            </a:r>
          </a:p>
          <a:p>
            <a:pPr marL="571500" indent="-457200">
              <a:lnSpc>
                <a:spcPct val="100000"/>
              </a:lnSpc>
              <a:spcBef>
                <a:spcPts val="0"/>
              </a:spcBef>
              <a:buClr>
                <a:schemeClr val="tx1"/>
              </a:buClr>
              <a:buSzPct val="90000"/>
            </a:pPr>
            <a:r>
              <a:rPr lang="en-US" sz="2200">
                <a:solidFill>
                  <a:schemeClr val="accent3"/>
                </a:solidFill>
              </a:rPr>
              <a:t>Adds requirements for multi-axis swings, maximum fall heights, and inflatable equipment. </a:t>
            </a:r>
          </a:p>
          <a:p>
            <a:pPr marL="571500" indent="-457200">
              <a:lnSpc>
                <a:spcPct val="100000"/>
              </a:lnSpc>
              <a:spcBef>
                <a:spcPts val="0"/>
              </a:spcBef>
              <a:spcAft>
                <a:spcPts val="1200"/>
              </a:spcAft>
              <a:buClr>
                <a:schemeClr val="tx1"/>
              </a:buClr>
              <a:buSzPct val="90000"/>
            </a:pPr>
            <a:r>
              <a:rPr lang="en-US" sz="2200">
                <a:solidFill>
                  <a:schemeClr val="accent3"/>
                </a:solidFill>
              </a:rPr>
              <a:t>Expands shade requirements to May through September; current requirements are for June through August.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 </a:t>
            </a:r>
          </a:p>
        </p:txBody>
      </p:sp>
    </p:spTree>
    <p:extLst>
      <p:ext uri="{BB962C8B-B14F-4D97-AF65-F5344CB8AC3E}">
        <p14:creationId xmlns:p14="http://schemas.microsoft.com/office/powerpoint/2010/main" val="3281038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solidFill>
                <a:schemeClr val="tx1"/>
              </a:solidFill>
            </a:endParaRPr>
          </a:p>
          <a:p>
            <a:r>
              <a:rPr lang="en-US" sz="4600">
                <a:solidFill>
                  <a:schemeClr val="tx1"/>
                </a:solidFill>
              </a:rPr>
              <a:t>Part V: Staffing and Supervision</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extLst>
      <p:ext uri="{BB962C8B-B14F-4D97-AF65-F5344CB8AC3E}">
        <p14:creationId xmlns:p14="http://schemas.microsoft.com/office/powerpoint/2010/main" val="213149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93E8-A626-C003-678A-5D84B978380F}"/>
              </a:ext>
            </a:extLst>
          </p:cNvPr>
          <p:cNvSpPr>
            <a:spLocks noGrp="1"/>
          </p:cNvSpPr>
          <p:nvPr>
            <p:ph type="title"/>
          </p:nvPr>
        </p:nvSpPr>
        <p:spPr/>
        <p:txBody>
          <a:bodyPr>
            <a:normAutofit/>
          </a:bodyPr>
          <a:lstStyle/>
          <a:p>
            <a:r>
              <a:rPr lang="en-US" sz="4000"/>
              <a:t> Non-Participation Example</a:t>
            </a:r>
          </a:p>
        </p:txBody>
      </p:sp>
      <p:sp>
        <p:nvSpPr>
          <p:cNvPr id="3" name="Text Placeholder 2">
            <a:extLst>
              <a:ext uri="{FF2B5EF4-FFF2-40B4-BE49-F238E27FC236}">
                <a16:creationId xmlns:a16="http://schemas.microsoft.com/office/drawing/2014/main" id="{D7C866B2-07C8-20E3-8639-F906A72A63CF}"/>
              </a:ext>
            </a:extLst>
          </p:cNvPr>
          <p:cNvSpPr>
            <a:spLocks noGrp="1"/>
          </p:cNvSpPr>
          <p:nvPr>
            <p:ph type="body" idx="1"/>
          </p:nvPr>
        </p:nvSpPr>
        <p:spPr>
          <a:xfrm>
            <a:off x="619125" y="1460769"/>
            <a:ext cx="10953750" cy="5161636"/>
          </a:xfrm>
        </p:spPr>
        <p:txBody>
          <a:bodyPr>
            <a:normAutofit fontScale="85000" lnSpcReduction="10000"/>
          </a:bodyPr>
          <a:lstStyle/>
          <a:p>
            <a:pPr marL="186055" indent="0">
              <a:lnSpc>
                <a:spcPct val="110000"/>
              </a:lnSpc>
              <a:spcBef>
                <a:spcPts val="0"/>
              </a:spcBef>
              <a:spcAft>
                <a:spcPts val="1200"/>
              </a:spcAft>
              <a:buNone/>
            </a:pPr>
            <a:r>
              <a:rPr lang="en-US" sz="1900" b="1">
                <a:solidFill>
                  <a:schemeClr val="accent3"/>
                </a:solidFill>
              </a:rPr>
              <a:t>To maximize access and minimize disruption for families, the VDOE, along with Ready Regions and other partners, will make multiple efforts to engage with providers that are not yet participating. </a:t>
            </a:r>
          </a:p>
          <a:p>
            <a:pPr marL="186055" indent="0">
              <a:lnSpc>
                <a:spcPct val="110000"/>
              </a:lnSpc>
              <a:spcBef>
                <a:spcPts val="0"/>
              </a:spcBef>
              <a:spcAft>
                <a:spcPts val="600"/>
              </a:spcAft>
              <a:buNone/>
            </a:pPr>
            <a:r>
              <a:rPr lang="en-US" sz="1900" b="1">
                <a:solidFill>
                  <a:schemeClr val="accent3"/>
                </a:solidFill>
              </a:rPr>
              <a:t>State law requires publicly-funded programs to participate. The VDOE is required to take action to stop public funding if a provider does not participate. Below is an example of how this would work for subsidy vendors AFTER registration:</a:t>
            </a:r>
            <a:endParaRPr lang="en-US" sz="1900">
              <a:solidFill>
                <a:schemeClr val="accent3"/>
              </a:solidFill>
            </a:endParaRPr>
          </a:p>
          <a:p>
            <a:pPr marL="528955">
              <a:lnSpc>
                <a:spcPct val="110000"/>
              </a:lnSpc>
              <a:spcBef>
                <a:spcPts val="0"/>
              </a:spcBef>
              <a:buClr>
                <a:schemeClr val="tx1"/>
              </a:buClr>
            </a:pPr>
            <a:r>
              <a:rPr lang="en-US" sz="1900">
                <a:solidFill>
                  <a:schemeClr val="accent3"/>
                </a:solidFill>
              </a:rPr>
              <a:t>Subsidy vendors that do not complete the registration requirements by October 1 will be notified in writing by VDOE that they are out of compliance with the law, and that they must register with 10 business days.</a:t>
            </a:r>
          </a:p>
          <a:p>
            <a:pPr lvl="1">
              <a:lnSpc>
                <a:spcPct val="110000"/>
              </a:lnSpc>
              <a:spcBef>
                <a:spcPts val="0"/>
              </a:spcBef>
              <a:spcAft>
                <a:spcPts val="600"/>
              </a:spcAft>
              <a:buClr>
                <a:schemeClr val="tx1"/>
              </a:buClr>
            </a:pPr>
            <a:r>
              <a:rPr lang="en-US" sz="1800">
                <a:solidFill>
                  <a:schemeClr val="accent3"/>
                </a:solidFill>
              </a:rPr>
              <a:t>This will include informing participating families in writing and offering them the opportunity to switch to another CCSP vendor.</a:t>
            </a:r>
            <a:r>
              <a:rPr lang="en-US" sz="1900">
                <a:solidFill>
                  <a:schemeClr val="accent3"/>
                </a:solidFill>
              </a:rPr>
              <a:t> </a:t>
            </a:r>
          </a:p>
          <a:p>
            <a:pPr marL="528955">
              <a:lnSpc>
                <a:spcPct val="110000"/>
              </a:lnSpc>
              <a:spcBef>
                <a:spcPts val="0"/>
              </a:spcBef>
              <a:buClr>
                <a:schemeClr val="tx1"/>
              </a:buClr>
            </a:pPr>
            <a:r>
              <a:rPr lang="en-US" sz="1900">
                <a:solidFill>
                  <a:schemeClr val="accent3"/>
                </a:solidFill>
              </a:rPr>
              <a:t>If the site does not comply, VDOE will inform the site in writing, that they continue to be in noncompliance, and failure to comply in 30 days will result in termination from the Child Care Subsidy Program.  </a:t>
            </a:r>
          </a:p>
          <a:p>
            <a:pPr lvl="1">
              <a:lnSpc>
                <a:spcPct val="110000"/>
              </a:lnSpc>
              <a:spcBef>
                <a:spcPts val="0"/>
              </a:spcBef>
              <a:spcAft>
                <a:spcPts val="600"/>
              </a:spcAft>
              <a:buClr>
                <a:schemeClr val="tx1"/>
              </a:buClr>
              <a:buSzPct val="90000"/>
            </a:pPr>
            <a:r>
              <a:rPr lang="en-US" sz="1800">
                <a:solidFill>
                  <a:schemeClr val="accent3"/>
                </a:solidFill>
              </a:rPr>
              <a:t>This will include informing participating families in writing and facilitating their transitions to other sites. This will NOT affect the family's or children's eligibility for the Child Care Subsidy Program. </a:t>
            </a:r>
          </a:p>
          <a:p>
            <a:pPr>
              <a:lnSpc>
                <a:spcPct val="110000"/>
              </a:lnSpc>
              <a:spcBef>
                <a:spcPts val="0"/>
              </a:spcBef>
              <a:spcAft>
                <a:spcPts val="600"/>
              </a:spcAft>
              <a:buClr>
                <a:schemeClr val="tx1"/>
              </a:buClr>
            </a:pPr>
            <a:r>
              <a:rPr lang="en-US" sz="1900">
                <a:solidFill>
                  <a:schemeClr val="accent3"/>
                </a:solidFill>
              </a:rPr>
              <a:t>If after 30 days, the site is still out of compliance, VDOE will provide a final notice of subsidy termination date to the provider and any enrolled Child Care Subsidy Program families. Case Managers will support any remaining CCSP families to identify and enroll in other sites. This action will not affect private-paying families.</a:t>
            </a:r>
          </a:p>
          <a:p>
            <a:pPr>
              <a:lnSpc>
                <a:spcPct val="110000"/>
              </a:lnSpc>
              <a:spcBef>
                <a:spcPts val="0"/>
              </a:spcBef>
              <a:buClr>
                <a:schemeClr val="tx1"/>
              </a:buClr>
            </a:pPr>
            <a:r>
              <a:rPr lang="en-US" sz="1900">
                <a:solidFill>
                  <a:schemeClr val="accent3"/>
                </a:solidFill>
              </a:rPr>
              <a:t>The Department of Social Services will remove any non-complaint provider as a subsidy vendor in </a:t>
            </a:r>
            <a:r>
              <a:rPr lang="en-US" sz="1900" err="1">
                <a:solidFill>
                  <a:schemeClr val="accent3"/>
                </a:solidFill>
              </a:rPr>
              <a:t>VaCMS</a:t>
            </a:r>
            <a:r>
              <a:rPr lang="en-US" sz="1900">
                <a:solidFill>
                  <a:schemeClr val="accent3"/>
                </a:solidFill>
              </a:rPr>
              <a:t>, effective on the termination date.</a:t>
            </a:r>
          </a:p>
          <a:p>
            <a:pPr marL="186055" indent="0">
              <a:lnSpc>
                <a:spcPct val="110000"/>
              </a:lnSpc>
              <a:spcBef>
                <a:spcPts val="1000"/>
              </a:spcBef>
              <a:buNone/>
            </a:pPr>
            <a:endParaRPr lang="en-US" sz="2000">
              <a:solidFill>
                <a:schemeClr val="accent5">
                  <a:lumMod val="50000"/>
                </a:schemeClr>
              </a:solidFill>
            </a:endParaRPr>
          </a:p>
        </p:txBody>
      </p:sp>
      <p:sp>
        <p:nvSpPr>
          <p:cNvPr id="4" name="Slide Number Placeholder 3">
            <a:extLst>
              <a:ext uri="{FF2B5EF4-FFF2-40B4-BE49-F238E27FC236}">
                <a16:creationId xmlns:a16="http://schemas.microsoft.com/office/drawing/2014/main" id="{2BF7EFF6-6534-F103-150E-E6AC9D0CD5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4087841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FA9B-F143-E234-C815-C7C04E68AB3C}"/>
              </a:ext>
            </a:extLst>
          </p:cNvPr>
          <p:cNvSpPr>
            <a:spLocks noGrp="1"/>
          </p:cNvSpPr>
          <p:nvPr>
            <p:ph type="title"/>
          </p:nvPr>
        </p:nvSpPr>
        <p:spPr/>
        <p:txBody>
          <a:bodyPr>
            <a:normAutofit/>
          </a:bodyPr>
          <a:lstStyle/>
          <a:p>
            <a:r>
              <a:rPr lang="en-US" sz="4000"/>
              <a:t>Supervision of children: 8vac20-781-270</a:t>
            </a:r>
          </a:p>
        </p:txBody>
      </p:sp>
      <p:sp>
        <p:nvSpPr>
          <p:cNvPr id="3" name="Slide Number Placeholder 2">
            <a:extLst>
              <a:ext uri="{FF2B5EF4-FFF2-40B4-BE49-F238E27FC236}">
                <a16:creationId xmlns:a16="http://schemas.microsoft.com/office/drawing/2014/main" id="{FE8014D4-AE6A-3062-A70E-8D9EA13A91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50</a:t>
            </a:fld>
            <a:endParaRPr lang="en-US"/>
          </a:p>
        </p:txBody>
      </p:sp>
      <p:sp>
        <p:nvSpPr>
          <p:cNvPr id="4" name="Text Placeholder 3">
            <a:extLst>
              <a:ext uri="{FF2B5EF4-FFF2-40B4-BE49-F238E27FC236}">
                <a16:creationId xmlns:a16="http://schemas.microsoft.com/office/drawing/2014/main" id="{A67744B3-1618-9072-53CE-D6E2EAC53274}"/>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from 8VAC20-780-340 and enhances supervision requirements.</a:t>
            </a:r>
          </a:p>
          <a:p>
            <a:pPr marL="114300" indent="0">
              <a:lnSpc>
                <a:spcPct val="100000"/>
              </a:lnSpc>
              <a:spcBef>
                <a:spcPts val="0"/>
              </a:spcBef>
              <a:buNone/>
            </a:pPr>
            <a:r>
              <a:rPr lang="en-US" sz="2200" b="1">
                <a:solidFill>
                  <a:schemeClr val="accent3"/>
                </a:solidFill>
              </a:rPr>
              <a:t>New/Revised:</a:t>
            </a:r>
            <a:r>
              <a:rPr lang="en-US" sz="2200">
                <a:solidFill>
                  <a:schemeClr val="accent3"/>
                </a:solidFill>
              </a:rPr>
              <a:t> </a:t>
            </a:r>
          </a:p>
          <a:p>
            <a:pPr>
              <a:lnSpc>
                <a:spcPct val="100000"/>
              </a:lnSpc>
              <a:spcBef>
                <a:spcPts val="0"/>
              </a:spcBef>
              <a:buClr>
                <a:schemeClr val="tx1"/>
              </a:buClr>
              <a:buSzPct val="90000"/>
              <a:buFont typeface="Arial" panose="020B0604020202020204" pitchFamily="34" charset="0"/>
              <a:buChar char="•"/>
            </a:pPr>
            <a:r>
              <a:rPr lang="en-US" sz="2200">
                <a:solidFill>
                  <a:schemeClr val="accent3"/>
                </a:solidFill>
              </a:rPr>
              <a:t>Adds specific requirements for staff alertness and sight and sound supervision without the aid of electronic equipment. </a:t>
            </a:r>
          </a:p>
          <a:p>
            <a:pPr>
              <a:lnSpc>
                <a:spcPct val="100000"/>
              </a:lnSpc>
              <a:spcBef>
                <a:spcPts val="0"/>
              </a:spcBef>
              <a:spcAft>
                <a:spcPts val="1200"/>
              </a:spcAft>
              <a:buClr>
                <a:schemeClr val="tx1"/>
              </a:buClr>
              <a:buSzPct val="90000"/>
              <a:buFont typeface="Arial" panose="020B0604020202020204" pitchFamily="34" charset="0"/>
              <a:buChar char="•"/>
            </a:pPr>
            <a:r>
              <a:rPr lang="en-US" sz="2200">
                <a:solidFill>
                  <a:schemeClr val="accent3"/>
                </a:solidFill>
              </a:rPr>
              <a:t>Adds times when a lead teacher is not required in each grouping of children to include: short breaks, special activities, and the first and last 90 minutes of operation when a center operates more than eight hours.</a:t>
            </a:r>
          </a:p>
          <a:p>
            <a:pPr marL="114300" indent="0">
              <a:lnSpc>
                <a:spcPct val="100000"/>
              </a:lnSpc>
              <a:spcBef>
                <a:spcPts val="0"/>
              </a:spcBef>
              <a:buNone/>
            </a:pPr>
            <a:r>
              <a:rPr lang="en-US" sz="2200" b="1">
                <a:solidFill>
                  <a:schemeClr val="accent3"/>
                </a:solidFill>
              </a:rPr>
              <a:t>Removed: </a:t>
            </a:r>
          </a:p>
          <a:p>
            <a:pPr>
              <a:lnSpc>
                <a:spcPct val="100000"/>
              </a:lnSpc>
              <a:spcBef>
                <a:spcPts val="0"/>
              </a:spcBef>
            </a:pPr>
            <a:r>
              <a:rPr lang="en-US" sz="2200">
                <a:solidFill>
                  <a:schemeClr val="accent3"/>
                </a:solidFill>
              </a:rPr>
              <a:t>Removes requirement for staff to greet each child upon arrival at the center and oversee each child's departure from the center.</a:t>
            </a:r>
          </a:p>
          <a:p>
            <a:pPr marL="114300" indent="0">
              <a:buNone/>
            </a:pPr>
            <a:endParaRPr lang="en-US"/>
          </a:p>
        </p:txBody>
      </p:sp>
    </p:spTree>
    <p:extLst>
      <p:ext uri="{BB962C8B-B14F-4D97-AF65-F5344CB8AC3E}">
        <p14:creationId xmlns:p14="http://schemas.microsoft.com/office/powerpoint/2010/main" val="199661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F53C-6195-8532-604E-72FD987FC975}"/>
              </a:ext>
            </a:extLst>
          </p:cNvPr>
          <p:cNvSpPr>
            <a:spLocks noGrp="1"/>
          </p:cNvSpPr>
          <p:nvPr>
            <p:ph type="title"/>
          </p:nvPr>
        </p:nvSpPr>
        <p:spPr/>
        <p:txBody>
          <a:bodyPr>
            <a:normAutofit/>
          </a:bodyPr>
          <a:lstStyle/>
          <a:p>
            <a:r>
              <a:rPr lang="en-US" sz="4000"/>
              <a:t>Staff-to-children ratio and group size requirements: 8vac20-781-280</a:t>
            </a:r>
          </a:p>
        </p:txBody>
      </p:sp>
      <p:sp>
        <p:nvSpPr>
          <p:cNvPr id="3" name="Slide Number Placeholder 2">
            <a:extLst>
              <a:ext uri="{FF2B5EF4-FFF2-40B4-BE49-F238E27FC236}">
                <a16:creationId xmlns:a16="http://schemas.microsoft.com/office/drawing/2014/main" id="{00F79C16-3D94-AB93-4453-699DF4A166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51</a:t>
            </a:fld>
            <a:endParaRPr lang="en-US"/>
          </a:p>
        </p:txBody>
      </p:sp>
      <p:sp>
        <p:nvSpPr>
          <p:cNvPr id="4" name="Text Placeholder 3">
            <a:extLst>
              <a:ext uri="{FF2B5EF4-FFF2-40B4-BE49-F238E27FC236}">
                <a16:creationId xmlns:a16="http://schemas.microsoft.com/office/drawing/2014/main" id="{D92A1A6F-C473-BE61-368B-A58D352AAF54}"/>
              </a:ext>
            </a:extLst>
          </p:cNvPr>
          <p:cNvSpPr>
            <a:spLocks noGrp="1"/>
          </p:cNvSpPr>
          <p:nvPr>
            <p:ph type="body" idx="1"/>
          </p:nvPr>
        </p:nvSpPr>
        <p:spPr>
          <a:xfrm>
            <a:off x="838200" y="1458930"/>
            <a:ext cx="10515600" cy="5399069"/>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Maintains current requirements from 8VAC20-780-350. New staff-to-child ratio for school-age children. Incorporates ratio waiver information into regulations. </a:t>
            </a:r>
          </a:p>
          <a:p>
            <a:pPr marL="114300" indent="0">
              <a:lnSpc>
                <a:spcPct val="100000"/>
              </a:lnSpc>
              <a:spcBef>
                <a:spcPts val="0"/>
              </a:spcBef>
              <a:buNone/>
            </a:pPr>
            <a:r>
              <a:rPr lang="en-US" sz="2000" b="1">
                <a:solidFill>
                  <a:schemeClr val="accent3"/>
                </a:solidFill>
              </a:rPr>
              <a:t>New/Revised: </a:t>
            </a:r>
          </a:p>
          <a:p>
            <a:pPr marL="571500" indent="-457200">
              <a:lnSpc>
                <a:spcPct val="100000"/>
              </a:lnSpc>
              <a:spcBef>
                <a:spcPts val="0"/>
              </a:spcBef>
              <a:buClr>
                <a:schemeClr val="tx1"/>
              </a:buClr>
              <a:buSzPct val="90000"/>
            </a:pPr>
            <a:r>
              <a:rPr lang="en-US" sz="2000">
                <a:solidFill>
                  <a:schemeClr val="accent3"/>
                </a:solidFill>
              </a:rPr>
              <a:t>Expands ratio for school-age children. New ratio is 1:20 for all school-age children; currently it is 1:18 for children school-age eligible to age 9.</a:t>
            </a:r>
            <a:endParaRPr lang="en-US" sz="2000" b="1">
              <a:solidFill>
                <a:schemeClr val="accent3"/>
              </a:solidFill>
            </a:endParaRPr>
          </a:p>
          <a:p>
            <a:pPr marL="571500" indent="-457200">
              <a:lnSpc>
                <a:spcPct val="100000"/>
              </a:lnSpc>
              <a:spcBef>
                <a:spcPts val="0"/>
              </a:spcBef>
              <a:buClr>
                <a:schemeClr val="tx1"/>
              </a:buClr>
              <a:buSzPct val="90000"/>
            </a:pPr>
            <a:r>
              <a:rPr lang="en-US" sz="2000">
                <a:solidFill>
                  <a:schemeClr val="accent3"/>
                </a:solidFill>
              </a:rPr>
              <a:t>Establishes group size of 100 for school-age children to comply with federal requirements. </a:t>
            </a:r>
          </a:p>
          <a:p>
            <a:pPr marL="571500" indent="-457200">
              <a:lnSpc>
                <a:spcPct val="100000"/>
              </a:lnSpc>
              <a:spcBef>
                <a:spcPts val="0"/>
              </a:spcBef>
              <a:spcAft>
                <a:spcPts val="1200"/>
              </a:spcAft>
              <a:buClr>
                <a:schemeClr val="tx1"/>
              </a:buClr>
              <a:buSzPct val="90000"/>
            </a:pPr>
            <a:r>
              <a:rPr lang="en-US" sz="2000">
                <a:solidFill>
                  <a:schemeClr val="accent3"/>
                </a:solidFill>
              </a:rPr>
              <a:t>Incorporates provisions for providers to request for ratio waivers, given certain criteria are met. </a:t>
            </a:r>
          </a:p>
          <a:p>
            <a:pPr marL="114300" indent="0">
              <a:lnSpc>
                <a:spcPct val="100000"/>
              </a:lnSpc>
              <a:spcBef>
                <a:spcPts val="0"/>
              </a:spcBef>
              <a:buNone/>
            </a:pPr>
            <a:r>
              <a:rPr lang="en-US" sz="2000" b="1">
                <a:solidFill>
                  <a:schemeClr val="accent3"/>
                </a:solidFill>
              </a:rPr>
              <a:t>Removed: </a:t>
            </a:r>
            <a:endParaRPr lang="en-US" sz="2000">
              <a:solidFill>
                <a:schemeClr val="accent3"/>
              </a:solidFill>
            </a:endParaRPr>
          </a:p>
          <a:p>
            <a:pPr marL="571500" indent="-457200">
              <a:lnSpc>
                <a:spcPct val="100000"/>
              </a:lnSpc>
              <a:spcBef>
                <a:spcPts val="0"/>
              </a:spcBef>
              <a:buClr>
                <a:schemeClr val="tx1"/>
              </a:buClr>
              <a:buSzPct val="90000"/>
            </a:pPr>
            <a:r>
              <a:rPr lang="en-US" sz="2000">
                <a:solidFill>
                  <a:schemeClr val="accent3"/>
                </a:solidFill>
              </a:rPr>
              <a:t>Ability to reassign children to different age groups for administrative purposes but not casually and repeatedly. This regulation is subjective and removal of it recognizes the necessity of reassignment when staffing shortages occur. </a:t>
            </a:r>
          </a:p>
          <a:p>
            <a:pPr marL="571500" indent="-457200">
              <a:lnSpc>
                <a:spcPct val="100000"/>
              </a:lnSpc>
              <a:spcBef>
                <a:spcPts val="0"/>
              </a:spcBef>
              <a:buClr>
                <a:schemeClr val="tx1"/>
              </a:buClr>
              <a:buSzPct val="90000"/>
              <a:buFont typeface="Arial"/>
              <a:buChar char="•"/>
            </a:pPr>
            <a:r>
              <a:rPr lang="en-US" sz="2000">
                <a:solidFill>
                  <a:schemeClr val="accent3"/>
                </a:solidFill>
              </a:rPr>
              <a:t>Rest time ratios and balanced mixed age ratios because these requirements were moved to new sections.</a:t>
            </a:r>
          </a:p>
          <a:p>
            <a:pPr marL="114300" indent="0">
              <a:buNone/>
            </a:pPr>
            <a:endParaRPr lang="en-US"/>
          </a:p>
        </p:txBody>
      </p:sp>
    </p:spTree>
    <p:extLst>
      <p:ext uri="{BB962C8B-B14F-4D97-AF65-F5344CB8AC3E}">
        <p14:creationId xmlns:p14="http://schemas.microsoft.com/office/powerpoint/2010/main" val="262700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8157-D8CB-6548-60A4-832446BC3A8D}"/>
              </a:ext>
            </a:extLst>
          </p:cNvPr>
          <p:cNvSpPr>
            <a:spLocks noGrp="1"/>
          </p:cNvSpPr>
          <p:nvPr>
            <p:ph type="title"/>
          </p:nvPr>
        </p:nvSpPr>
        <p:spPr/>
        <p:txBody>
          <a:bodyPr>
            <a:normAutofit/>
          </a:bodyPr>
          <a:lstStyle/>
          <a:p>
            <a:r>
              <a:rPr lang="en-US" sz="4000"/>
              <a:t>Ratios and group size for balanced-mixed age groupings: 8vac20-781-290</a:t>
            </a:r>
          </a:p>
        </p:txBody>
      </p:sp>
      <p:sp>
        <p:nvSpPr>
          <p:cNvPr id="3" name="Slide Number Placeholder 2">
            <a:extLst>
              <a:ext uri="{FF2B5EF4-FFF2-40B4-BE49-F238E27FC236}">
                <a16:creationId xmlns:a16="http://schemas.microsoft.com/office/drawing/2014/main" id="{6BCC5DAA-9DAB-B64B-CF52-B3F6311ACE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52</a:t>
            </a:fld>
            <a:endParaRPr lang="en-US"/>
          </a:p>
        </p:txBody>
      </p:sp>
      <p:sp>
        <p:nvSpPr>
          <p:cNvPr id="4" name="Text Placeholder 3">
            <a:extLst>
              <a:ext uri="{FF2B5EF4-FFF2-40B4-BE49-F238E27FC236}">
                <a16:creationId xmlns:a16="http://schemas.microsoft.com/office/drawing/2014/main" id="{F6AEAFAF-EABB-873B-F315-55233F29BE26}"/>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t>Overview: </a:t>
            </a:r>
            <a:r>
              <a:rPr lang="en-US" sz="2200"/>
              <a:t>Separates requirements in 8VAC20-780-350 into a new section specifically for balanced mixed-age-groupings. Retains current requirements. </a:t>
            </a:r>
          </a:p>
          <a:p>
            <a:pPr marL="114300" indent="0">
              <a:lnSpc>
                <a:spcPct val="100000"/>
              </a:lnSpc>
              <a:spcBef>
                <a:spcPts val="0"/>
              </a:spcBef>
              <a:buNone/>
            </a:pPr>
            <a:r>
              <a:rPr lang="en-US" sz="2200" b="1"/>
              <a:t>New/Revised: </a:t>
            </a:r>
          </a:p>
          <a:p>
            <a:pPr>
              <a:lnSpc>
                <a:spcPct val="100000"/>
              </a:lnSpc>
              <a:spcBef>
                <a:spcPts val="0"/>
              </a:spcBef>
              <a:spcAft>
                <a:spcPts val="1200"/>
              </a:spcAft>
            </a:pPr>
            <a:r>
              <a:rPr lang="en-US" sz="2200"/>
              <a:t>Adds allowance of doubling ratios for balanced-mixed age groupings  during rest periods to be consistent with other age group allowances. </a:t>
            </a:r>
          </a:p>
          <a:p>
            <a:pPr marL="114300" indent="0">
              <a:lnSpc>
                <a:spcPct val="100000"/>
              </a:lnSpc>
              <a:spcBef>
                <a:spcPts val="0"/>
              </a:spcBef>
              <a:spcAft>
                <a:spcPts val="1200"/>
              </a:spcAft>
              <a:buNone/>
            </a:pPr>
            <a:r>
              <a:rPr lang="en-US" sz="2200" b="1"/>
              <a:t>Removed: </a:t>
            </a:r>
            <a:r>
              <a:rPr lang="en-US" sz="2200"/>
              <a:t>N/A </a:t>
            </a:r>
          </a:p>
          <a:p>
            <a:pPr marL="114300" indent="0">
              <a:buNone/>
            </a:pPr>
            <a:endParaRPr lang="en-US"/>
          </a:p>
        </p:txBody>
      </p:sp>
    </p:spTree>
    <p:extLst>
      <p:ext uri="{BB962C8B-B14F-4D97-AF65-F5344CB8AC3E}">
        <p14:creationId xmlns:p14="http://schemas.microsoft.com/office/powerpoint/2010/main" val="772703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0CC5-A911-0343-FA8D-0DE54EC42977}"/>
              </a:ext>
            </a:extLst>
          </p:cNvPr>
          <p:cNvSpPr>
            <a:spLocks noGrp="1"/>
          </p:cNvSpPr>
          <p:nvPr>
            <p:ph type="title"/>
          </p:nvPr>
        </p:nvSpPr>
        <p:spPr/>
        <p:txBody>
          <a:bodyPr>
            <a:normAutofit/>
          </a:bodyPr>
          <a:lstStyle/>
          <a:p>
            <a:r>
              <a:rPr lang="en-US" sz="4000"/>
              <a:t>Ratios during designated rest periods: 8vac20-781-300</a:t>
            </a:r>
          </a:p>
        </p:txBody>
      </p:sp>
      <p:sp>
        <p:nvSpPr>
          <p:cNvPr id="3" name="Slide Number Placeholder 2">
            <a:extLst>
              <a:ext uri="{FF2B5EF4-FFF2-40B4-BE49-F238E27FC236}">
                <a16:creationId xmlns:a16="http://schemas.microsoft.com/office/drawing/2014/main" id="{9EF882B2-FC84-58A3-4F67-3369F4B2C6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53</a:t>
            </a:fld>
            <a:endParaRPr lang="en-US"/>
          </a:p>
        </p:txBody>
      </p:sp>
      <p:sp>
        <p:nvSpPr>
          <p:cNvPr id="4" name="Text Placeholder 3">
            <a:extLst>
              <a:ext uri="{FF2B5EF4-FFF2-40B4-BE49-F238E27FC236}">
                <a16:creationId xmlns:a16="http://schemas.microsoft.com/office/drawing/2014/main" id="{231E96A2-0EFC-EE54-F309-BE4288DD07E1}"/>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Separates requirements in 8VAC20-780-350 into a new section specifically for ratios during rest periods. </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lnSpc>
                <a:spcPct val="100000"/>
              </a:lnSpc>
              <a:spcBef>
                <a:spcPts val="0"/>
              </a:spcBef>
              <a:buNone/>
            </a:pPr>
            <a:r>
              <a:rPr lang="en-US" sz="2200" b="1">
                <a:solidFill>
                  <a:schemeClr val="accent3"/>
                </a:solidFill>
              </a:rPr>
              <a:t>Removed: </a:t>
            </a:r>
            <a:endParaRPr lang="en-US" sz="2200">
              <a:solidFill>
                <a:schemeClr val="accent3"/>
              </a:solidFill>
            </a:endParaRPr>
          </a:p>
          <a:p>
            <a:pPr>
              <a:lnSpc>
                <a:spcPct val="100000"/>
              </a:lnSpc>
              <a:spcBef>
                <a:spcPts val="0"/>
              </a:spcBef>
              <a:spcAft>
                <a:spcPts val="1200"/>
              </a:spcAft>
            </a:pPr>
            <a:r>
              <a:rPr lang="en-US" sz="2200">
                <a:solidFill>
                  <a:schemeClr val="accent3"/>
                </a:solidFill>
              </a:rPr>
              <a:t>Duplicative</a:t>
            </a:r>
            <a:r>
              <a:rPr lang="en-US" sz="2200" b="1">
                <a:solidFill>
                  <a:schemeClr val="accent3"/>
                </a:solidFill>
              </a:rPr>
              <a:t> </a:t>
            </a:r>
            <a:r>
              <a:rPr lang="en" sz="2200">
                <a:solidFill>
                  <a:schemeClr val="accent3"/>
                </a:solidFill>
              </a:rPr>
              <a:t>requirement for staff to remain within sight and sound because this is always required. </a:t>
            </a:r>
            <a:endParaRPr lang="en-US" sz="2200">
              <a:solidFill>
                <a:schemeClr val="accent3"/>
              </a:solidFill>
            </a:endParaRPr>
          </a:p>
        </p:txBody>
      </p:sp>
    </p:spTree>
    <p:extLst>
      <p:ext uri="{BB962C8B-B14F-4D97-AF65-F5344CB8AC3E}">
        <p14:creationId xmlns:p14="http://schemas.microsoft.com/office/powerpoint/2010/main" val="3483653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F4FD-E859-B52C-E31F-E83887ADF726}"/>
              </a:ext>
            </a:extLst>
          </p:cNvPr>
          <p:cNvSpPr>
            <a:spLocks noGrp="1"/>
          </p:cNvSpPr>
          <p:nvPr>
            <p:ph type="title"/>
          </p:nvPr>
        </p:nvSpPr>
        <p:spPr/>
        <p:txBody>
          <a:bodyPr>
            <a:normAutofit/>
          </a:bodyPr>
          <a:lstStyle/>
          <a:p>
            <a:r>
              <a:rPr lang="en-US" sz="4000"/>
              <a:t>Ratios and supervision during transportation and field trips: 8vac20-781-310</a:t>
            </a:r>
          </a:p>
        </p:txBody>
      </p:sp>
      <p:sp>
        <p:nvSpPr>
          <p:cNvPr id="3" name="Slide Number Placeholder 2">
            <a:extLst>
              <a:ext uri="{FF2B5EF4-FFF2-40B4-BE49-F238E27FC236}">
                <a16:creationId xmlns:a16="http://schemas.microsoft.com/office/drawing/2014/main" id="{9C3D2426-1060-E6FD-06E4-913DF6E0F0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54</a:t>
            </a:fld>
            <a:endParaRPr lang="en-US"/>
          </a:p>
        </p:txBody>
      </p:sp>
      <p:sp>
        <p:nvSpPr>
          <p:cNvPr id="4" name="Text Placeholder 3">
            <a:extLst>
              <a:ext uri="{FF2B5EF4-FFF2-40B4-BE49-F238E27FC236}">
                <a16:creationId xmlns:a16="http://schemas.microsoft.com/office/drawing/2014/main" id="{2695E695-63CD-A816-7175-EE3C6A854BE8}"/>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8VAC20-780-580. Creates new section for ease of use and rewrites so standards are clear. Only technical edits were made. </a:t>
            </a:r>
          </a:p>
          <a:p>
            <a:pPr marL="114300" indent="0">
              <a:lnSpc>
                <a:spcPct val="100000"/>
              </a:lnSpc>
              <a:spcBef>
                <a:spcPts val="0"/>
              </a:spcBef>
              <a:spcAft>
                <a:spcPts val="1200"/>
              </a:spcAft>
              <a:buNone/>
            </a:pPr>
            <a:r>
              <a:rPr lang="en-US" sz="2200" b="1">
                <a:solidFill>
                  <a:schemeClr val="accent3"/>
                </a:solidFill>
              </a:rPr>
              <a:t>New/Revised:</a:t>
            </a:r>
            <a:r>
              <a:rPr lang="en-US" sz="2200">
                <a:solidFill>
                  <a:schemeClr val="accent3"/>
                </a:solidFill>
              </a:rPr>
              <a:t> N/A</a:t>
            </a:r>
          </a:p>
          <a:p>
            <a:pPr marL="114300" indent="0">
              <a:lnSpc>
                <a:spcPct val="100000"/>
              </a:lnSpc>
              <a:spcBef>
                <a:spcPts val="0"/>
              </a:spcBef>
              <a:spcAft>
                <a:spcPts val="1200"/>
              </a:spcAft>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3084999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VI: Program Requirements and Equipment</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Tree>
    <p:extLst>
      <p:ext uri="{BB962C8B-B14F-4D97-AF65-F5344CB8AC3E}">
        <p14:creationId xmlns:p14="http://schemas.microsoft.com/office/powerpoint/2010/main" val="3987135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B0C6-C813-266C-3C87-AFA3DEC7C3D0}"/>
              </a:ext>
            </a:extLst>
          </p:cNvPr>
          <p:cNvSpPr>
            <a:spLocks noGrp="1"/>
          </p:cNvSpPr>
          <p:nvPr>
            <p:ph type="title"/>
          </p:nvPr>
        </p:nvSpPr>
        <p:spPr/>
        <p:txBody>
          <a:bodyPr>
            <a:normAutofit/>
          </a:bodyPr>
          <a:lstStyle/>
          <a:p>
            <a:r>
              <a:rPr lang="en-US" sz="4000"/>
              <a:t>Daily activities: 8vac20-781-320</a:t>
            </a:r>
          </a:p>
        </p:txBody>
      </p:sp>
      <p:sp>
        <p:nvSpPr>
          <p:cNvPr id="3" name="Slide Number Placeholder 2">
            <a:extLst>
              <a:ext uri="{FF2B5EF4-FFF2-40B4-BE49-F238E27FC236}">
                <a16:creationId xmlns:a16="http://schemas.microsoft.com/office/drawing/2014/main" id="{372C080B-D974-9F82-B141-B46A0B6551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56</a:t>
            </a:fld>
            <a:endParaRPr lang="en-US"/>
          </a:p>
        </p:txBody>
      </p:sp>
      <p:sp>
        <p:nvSpPr>
          <p:cNvPr id="4" name="Text Placeholder 3">
            <a:extLst>
              <a:ext uri="{FF2B5EF4-FFF2-40B4-BE49-F238E27FC236}">
                <a16:creationId xmlns:a16="http://schemas.microsoft.com/office/drawing/2014/main" id="{0DA569F7-2551-A2C1-3DFE-E7532859FA29}"/>
              </a:ext>
            </a:extLst>
          </p:cNvPr>
          <p:cNvSpPr>
            <a:spLocks noGrp="1"/>
          </p:cNvSpPr>
          <p:nvPr>
            <p:ph type="body" idx="1"/>
          </p:nvPr>
        </p:nvSpPr>
        <p:spPr>
          <a:xfrm>
            <a:off x="838200" y="1458929"/>
            <a:ext cx="10515600" cy="5262545"/>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8VAC20-780-360. </a:t>
            </a:r>
            <a:endParaRPr lang="en-US" sz="2200" b="1">
              <a:solidFill>
                <a:schemeClr val="accent3"/>
              </a:solidFill>
            </a:endParaRP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marL="571500" indent="-457200">
              <a:lnSpc>
                <a:spcPct val="100000"/>
              </a:lnSpc>
              <a:spcBef>
                <a:spcPts val="0"/>
              </a:spcBef>
              <a:buClr>
                <a:schemeClr val="tx1"/>
              </a:buClr>
              <a:buSzPct val="90000"/>
            </a:pPr>
            <a:r>
              <a:rPr lang="en-US" sz="2200">
                <a:solidFill>
                  <a:schemeClr val="accent3"/>
                </a:solidFill>
              </a:rPr>
              <a:t>Adds requirements for media use based on age of children with flexibility incorporated for educational materials for all age groups.</a:t>
            </a:r>
          </a:p>
          <a:p>
            <a:pPr marL="571500" indent="-457200">
              <a:lnSpc>
                <a:spcPct val="100000"/>
              </a:lnSpc>
              <a:spcBef>
                <a:spcPts val="0"/>
              </a:spcBef>
              <a:spcAft>
                <a:spcPts val="1200"/>
              </a:spcAft>
              <a:buClr>
                <a:schemeClr val="tx1"/>
              </a:buClr>
              <a:buSzPct val="90000"/>
            </a:pPr>
            <a:r>
              <a:rPr lang="en-US" sz="2200">
                <a:solidFill>
                  <a:schemeClr val="accent3"/>
                </a:solidFill>
              </a:rPr>
              <a:t>Adds that media provided by the center is limited to age appropriate programs, is developmentally appropriate and based on the needs of the children. </a:t>
            </a:r>
            <a:endParaRPr lang="en-US" sz="2200" b="1">
              <a:solidFill>
                <a:schemeClr val="accent3"/>
              </a:solidFill>
            </a:endParaRPr>
          </a:p>
          <a:p>
            <a:pPr marL="114300" indent="0">
              <a:lnSpc>
                <a:spcPct val="100000"/>
              </a:lnSpc>
              <a:spcBef>
                <a:spcPts val="0"/>
              </a:spcBef>
              <a:buNone/>
            </a:pPr>
            <a:r>
              <a:rPr lang="en-US" sz="2200" b="1">
                <a:solidFill>
                  <a:schemeClr val="accent3"/>
                </a:solidFill>
              </a:rPr>
              <a:t>Removed: </a:t>
            </a:r>
            <a:endParaRPr lang="en-US" sz="2200">
              <a:solidFill>
                <a:schemeClr val="accent3"/>
              </a:solidFill>
            </a:endParaRPr>
          </a:p>
          <a:p>
            <a:pPr marL="571500" indent="-457200">
              <a:lnSpc>
                <a:spcPct val="100000"/>
              </a:lnSpc>
              <a:spcBef>
                <a:spcPts val="0"/>
              </a:spcBef>
              <a:buClr>
                <a:schemeClr val="tx1"/>
              </a:buClr>
              <a:buSzPct val="90000"/>
            </a:pPr>
            <a:r>
              <a:rPr lang="en-US" sz="2200">
                <a:solidFill>
                  <a:schemeClr val="accent3"/>
                </a:solidFill>
              </a:rPr>
              <a:t>Exception for specialty camps not needing to provide opportunities for self-chosen tasks, curiosity, and exploration. </a:t>
            </a:r>
          </a:p>
          <a:p>
            <a:pPr marL="571500" indent="-457200">
              <a:lnSpc>
                <a:spcPct val="100000"/>
              </a:lnSpc>
              <a:spcBef>
                <a:spcPts val="0"/>
              </a:spcBef>
              <a:buClr>
                <a:schemeClr val="tx1"/>
              </a:buClr>
              <a:buSzPct val="90000"/>
            </a:pPr>
            <a:r>
              <a:rPr lang="en-US" sz="2200">
                <a:solidFill>
                  <a:schemeClr val="accent3"/>
                </a:solidFill>
              </a:rPr>
              <a:t>References to children who cannot move without assistance and children in therapeutic day programs, because these requirements were moved to new sections.</a:t>
            </a:r>
          </a:p>
        </p:txBody>
      </p:sp>
    </p:spTree>
    <p:extLst>
      <p:ext uri="{BB962C8B-B14F-4D97-AF65-F5344CB8AC3E}">
        <p14:creationId xmlns:p14="http://schemas.microsoft.com/office/powerpoint/2010/main" val="3682688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61E6-4402-F44F-3F4A-A8351872614E}"/>
              </a:ext>
            </a:extLst>
          </p:cNvPr>
          <p:cNvSpPr>
            <a:spLocks noGrp="1"/>
          </p:cNvSpPr>
          <p:nvPr>
            <p:ph type="title"/>
          </p:nvPr>
        </p:nvSpPr>
        <p:spPr/>
        <p:txBody>
          <a:bodyPr>
            <a:normAutofit/>
          </a:bodyPr>
          <a:lstStyle/>
          <a:p>
            <a:r>
              <a:rPr lang="en-US" sz="4000"/>
              <a:t>Daily care and activities for infants: 8vac20-781-330</a:t>
            </a:r>
          </a:p>
        </p:txBody>
      </p:sp>
      <p:sp>
        <p:nvSpPr>
          <p:cNvPr id="3" name="Slide Number Placeholder 2">
            <a:extLst>
              <a:ext uri="{FF2B5EF4-FFF2-40B4-BE49-F238E27FC236}">
                <a16:creationId xmlns:a16="http://schemas.microsoft.com/office/drawing/2014/main" id="{F3F21850-7AA7-156D-A080-DC6637E9F3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57</a:t>
            </a:fld>
            <a:endParaRPr lang="en-US"/>
          </a:p>
        </p:txBody>
      </p:sp>
      <p:sp>
        <p:nvSpPr>
          <p:cNvPr id="4" name="Text Placeholder 3">
            <a:extLst>
              <a:ext uri="{FF2B5EF4-FFF2-40B4-BE49-F238E27FC236}">
                <a16:creationId xmlns:a16="http://schemas.microsoft.com/office/drawing/2014/main" id="{DD9DD5FE-BFB7-54A3-FEA4-BBB62F5C98D8}"/>
              </a:ext>
            </a:extLst>
          </p:cNvPr>
          <p:cNvSpPr>
            <a:spLocks noGrp="1"/>
          </p:cNvSpPr>
          <p:nvPr>
            <p:ph type="body" idx="1"/>
          </p:nvPr>
        </p:nvSpPr>
        <p:spPr>
          <a:xfrm>
            <a:off x="838200" y="1458930"/>
            <a:ext cx="10515600" cy="5211921"/>
          </a:xfrm>
        </p:spPr>
        <p:txBody>
          <a:bodyPr>
            <a:normAutofit fontScale="92500"/>
          </a:bodyPr>
          <a:lstStyle/>
          <a:p>
            <a:pPr marL="114300" indent="0">
              <a:lnSpc>
                <a:spcPct val="11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in 8VAC20-780- 370. Strengthens safe sleep requirements. </a:t>
            </a:r>
          </a:p>
          <a:p>
            <a:pPr marL="114300" indent="0">
              <a:lnSpc>
                <a:spcPct val="110000"/>
              </a:lnSpc>
              <a:spcBef>
                <a:spcPts val="0"/>
              </a:spcBef>
              <a:buNone/>
            </a:pPr>
            <a:r>
              <a:rPr lang="en-US" sz="2200" b="1">
                <a:solidFill>
                  <a:schemeClr val="accent3"/>
                </a:solidFill>
              </a:rPr>
              <a:t>New/Revised: </a:t>
            </a:r>
          </a:p>
          <a:p>
            <a:pPr>
              <a:lnSpc>
                <a:spcPct val="110000"/>
              </a:lnSpc>
              <a:spcBef>
                <a:spcPts val="0"/>
              </a:spcBef>
              <a:buClr>
                <a:schemeClr val="tx1"/>
              </a:buClr>
              <a:buSzPct val="90000"/>
            </a:pPr>
            <a:r>
              <a:rPr lang="en-US" sz="2200">
                <a:solidFill>
                  <a:schemeClr val="accent3"/>
                </a:solidFill>
              </a:rPr>
              <a:t>Requirement to respond promptly to infants who are crying or distraught. </a:t>
            </a:r>
          </a:p>
          <a:p>
            <a:pPr>
              <a:lnSpc>
                <a:spcPct val="110000"/>
              </a:lnSpc>
              <a:spcBef>
                <a:spcPts val="0"/>
              </a:spcBef>
              <a:buClr>
                <a:schemeClr val="tx1"/>
              </a:buClr>
              <a:buSzPct val="90000"/>
            </a:pPr>
            <a:r>
              <a:rPr lang="en-US" sz="2200">
                <a:solidFill>
                  <a:schemeClr val="accent3"/>
                </a:solidFill>
              </a:rPr>
              <a:t>Prohibits car seat use for anything other than transportation. </a:t>
            </a:r>
          </a:p>
          <a:p>
            <a:pPr>
              <a:lnSpc>
                <a:spcPct val="110000"/>
              </a:lnSpc>
              <a:spcBef>
                <a:spcPts val="0"/>
              </a:spcBef>
              <a:buClr>
                <a:schemeClr val="tx1"/>
              </a:buClr>
              <a:buSzPct val="90000"/>
            </a:pPr>
            <a:r>
              <a:rPr lang="en-US" sz="2200">
                <a:solidFill>
                  <a:schemeClr val="accent3"/>
                </a:solidFill>
              </a:rPr>
              <a:t>Prohibits crib use for anything other than sleep or rest</a:t>
            </a:r>
            <a:r>
              <a:rPr lang="en-US" sz="2200" b="1">
                <a:solidFill>
                  <a:schemeClr val="accent3"/>
                </a:solidFill>
              </a:rPr>
              <a:t>. </a:t>
            </a:r>
            <a:endParaRPr lang="en-US" sz="2200">
              <a:solidFill>
                <a:schemeClr val="accent3"/>
              </a:solidFill>
            </a:endParaRPr>
          </a:p>
          <a:p>
            <a:pPr>
              <a:lnSpc>
                <a:spcPct val="110000"/>
              </a:lnSpc>
              <a:spcBef>
                <a:spcPts val="0"/>
              </a:spcBef>
              <a:buClr>
                <a:schemeClr val="tx1"/>
              </a:buClr>
              <a:buSzPct val="90000"/>
            </a:pPr>
            <a:r>
              <a:rPr lang="en-US" sz="2200">
                <a:solidFill>
                  <a:schemeClr val="accent3"/>
                </a:solidFill>
              </a:rPr>
              <a:t>Prohibits confinement in equipment for more than 30 minutes except when eating, and requires a period of one hour between confinements. </a:t>
            </a:r>
          </a:p>
          <a:p>
            <a:pPr>
              <a:lnSpc>
                <a:spcPct val="110000"/>
              </a:lnSpc>
              <a:spcBef>
                <a:spcPts val="0"/>
              </a:spcBef>
              <a:spcAft>
                <a:spcPts val="1200"/>
              </a:spcAft>
              <a:buClr>
                <a:schemeClr val="tx1"/>
              </a:buClr>
              <a:buSzPct val="90000"/>
            </a:pPr>
            <a:r>
              <a:rPr lang="en-US" sz="2200">
                <a:solidFill>
                  <a:schemeClr val="accent3"/>
                </a:solidFill>
              </a:rPr>
              <a:t>Revised language for tummy time removes focus on number of minutes and instead requires three attempts daily at supervised tummy time for approximately three to four minutes per time. </a:t>
            </a:r>
          </a:p>
          <a:p>
            <a:pPr marL="114300" indent="0">
              <a:lnSpc>
                <a:spcPct val="110000"/>
              </a:lnSpc>
              <a:spcBef>
                <a:spcPts val="0"/>
              </a:spcBef>
              <a:buNone/>
            </a:pPr>
            <a:r>
              <a:rPr lang="en-US" sz="2200" b="1">
                <a:solidFill>
                  <a:schemeClr val="accent3"/>
                </a:solidFill>
              </a:rPr>
              <a:t>Removed: </a:t>
            </a:r>
          </a:p>
          <a:p>
            <a:pPr>
              <a:lnSpc>
                <a:spcPct val="110000"/>
              </a:lnSpc>
              <a:spcBef>
                <a:spcPts val="0"/>
              </a:spcBef>
            </a:pPr>
            <a:r>
              <a:rPr lang="en-US" sz="2200">
                <a:solidFill>
                  <a:schemeClr val="accent3"/>
                </a:solidFill>
              </a:rPr>
              <a:t>Allowances for infants to sleep in play spaces including: cribs, infant seats, play yards, exercise chairs or saucers, infant swings, high chairs, and floor space. </a:t>
            </a:r>
          </a:p>
        </p:txBody>
      </p:sp>
    </p:spTree>
    <p:extLst>
      <p:ext uri="{BB962C8B-B14F-4D97-AF65-F5344CB8AC3E}">
        <p14:creationId xmlns:p14="http://schemas.microsoft.com/office/powerpoint/2010/main" val="3417396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268A-436D-3958-6055-8CF88C7B7E14}"/>
              </a:ext>
            </a:extLst>
          </p:cNvPr>
          <p:cNvSpPr>
            <a:spLocks noGrp="1"/>
          </p:cNvSpPr>
          <p:nvPr>
            <p:ph type="title"/>
          </p:nvPr>
        </p:nvSpPr>
        <p:spPr/>
        <p:txBody>
          <a:bodyPr>
            <a:normAutofit/>
          </a:bodyPr>
          <a:lstStyle/>
          <a:p>
            <a:r>
              <a:rPr lang="en-US" sz="4000"/>
              <a:t>Resting and sleeping infants: 8vac20-781-340</a:t>
            </a:r>
          </a:p>
        </p:txBody>
      </p:sp>
      <p:sp>
        <p:nvSpPr>
          <p:cNvPr id="3" name="Slide Number Placeholder 2">
            <a:extLst>
              <a:ext uri="{FF2B5EF4-FFF2-40B4-BE49-F238E27FC236}">
                <a16:creationId xmlns:a16="http://schemas.microsoft.com/office/drawing/2014/main" id="{A39D78D1-6592-2F22-02BA-29FAB2EBB3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58</a:t>
            </a:fld>
            <a:endParaRPr lang="en-US"/>
          </a:p>
        </p:txBody>
      </p:sp>
      <p:sp>
        <p:nvSpPr>
          <p:cNvPr id="4" name="Text Placeholder 3">
            <a:extLst>
              <a:ext uri="{FF2B5EF4-FFF2-40B4-BE49-F238E27FC236}">
                <a16:creationId xmlns:a16="http://schemas.microsoft.com/office/drawing/2014/main" id="{407BED0C-573B-FDD1-36C8-957EA0685A16}"/>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New section, incorporates requirements from 8VAC20-780-370.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a:lnSpc>
                <a:spcPct val="100000"/>
              </a:lnSpc>
              <a:spcBef>
                <a:spcPts val="0"/>
              </a:spcBef>
              <a:buClr>
                <a:schemeClr val="tx1"/>
              </a:buClr>
            </a:pPr>
            <a:r>
              <a:rPr lang="en-US" sz="2200">
                <a:solidFill>
                  <a:schemeClr val="accent3"/>
                </a:solidFill>
              </a:rPr>
              <a:t>Prohibits the use of adaptive equipment unless a signed physician's statement is on file. </a:t>
            </a:r>
          </a:p>
          <a:p>
            <a:pPr>
              <a:lnSpc>
                <a:spcPct val="100000"/>
              </a:lnSpc>
              <a:spcBef>
                <a:spcPts val="0"/>
              </a:spcBef>
              <a:buClr>
                <a:schemeClr val="tx1"/>
              </a:buClr>
            </a:pPr>
            <a:r>
              <a:rPr lang="en-US" sz="2200">
                <a:solidFill>
                  <a:schemeClr val="accent3"/>
                </a:solidFill>
              </a:rPr>
              <a:t>Prohibits clothing that could restrict breathing or cover the infant’s head or face.</a:t>
            </a:r>
          </a:p>
          <a:p>
            <a:pPr>
              <a:lnSpc>
                <a:spcPct val="100000"/>
              </a:lnSpc>
              <a:spcBef>
                <a:spcPts val="0"/>
              </a:spcBef>
              <a:buClr>
                <a:schemeClr val="tx1"/>
              </a:buClr>
            </a:pPr>
            <a:r>
              <a:rPr lang="en-US" sz="2200">
                <a:solidFill>
                  <a:schemeClr val="accent3"/>
                </a:solidFill>
              </a:rPr>
              <a:t>Expands the requirement of checking on sleeping infants to include checking for breathing, coloring, signs of distress, and to ensure safe sleep conditions.</a:t>
            </a:r>
          </a:p>
          <a:p>
            <a:pPr>
              <a:lnSpc>
                <a:spcPct val="100000"/>
              </a:lnSpc>
              <a:spcBef>
                <a:spcPts val="0"/>
              </a:spcBef>
              <a:spcAft>
                <a:spcPts val="1200"/>
              </a:spcAft>
              <a:buClr>
                <a:schemeClr val="tx1"/>
              </a:buClr>
            </a:pPr>
            <a:r>
              <a:rPr lang="en-US" sz="2200">
                <a:solidFill>
                  <a:schemeClr val="accent3"/>
                </a:solidFill>
              </a:rPr>
              <a:t>Adds requirement to move an infant who falls asleep outside of their crib to their crib as soon as possible.</a:t>
            </a:r>
          </a:p>
          <a:p>
            <a:pPr marL="114300" indent="0">
              <a:lnSpc>
                <a:spcPct val="100000"/>
              </a:lnSpc>
              <a:spcBef>
                <a:spcPts val="0"/>
              </a:spcBef>
              <a:buNone/>
            </a:pPr>
            <a:r>
              <a:rPr lang="en-US" sz="2200" b="1">
                <a:solidFill>
                  <a:schemeClr val="accent3"/>
                </a:solidFill>
              </a:rPr>
              <a:t>Removed: </a:t>
            </a:r>
            <a:endParaRPr lang="en-US" sz="2200">
              <a:solidFill>
                <a:schemeClr val="accent3"/>
              </a:solidFill>
            </a:endParaRPr>
          </a:p>
          <a:p>
            <a:pPr>
              <a:lnSpc>
                <a:spcPct val="100000"/>
              </a:lnSpc>
              <a:spcBef>
                <a:spcPts val="0"/>
              </a:spcBef>
              <a:buClr>
                <a:schemeClr val="tx1"/>
              </a:buClr>
              <a:buFont typeface="Arial"/>
              <a:buChar char="•"/>
            </a:pPr>
            <a:r>
              <a:rPr lang="en-US" sz="2200">
                <a:solidFill>
                  <a:schemeClr val="accent3"/>
                </a:solidFill>
              </a:rPr>
              <a:t>Requirements related to positioning of infants in a side-sleeping position.</a:t>
            </a:r>
          </a:p>
          <a:p>
            <a:pPr>
              <a:lnSpc>
                <a:spcPct val="100000"/>
              </a:lnSpc>
              <a:spcBef>
                <a:spcPts val="0"/>
              </a:spcBef>
              <a:buClr>
                <a:schemeClr val="tx1"/>
              </a:buClr>
              <a:buFont typeface="Arial"/>
              <a:buChar char="•"/>
            </a:pPr>
            <a:r>
              <a:rPr lang="en-US" sz="2200">
                <a:solidFill>
                  <a:schemeClr val="accent3"/>
                </a:solidFill>
              </a:rPr>
              <a:t>Allowance to leave an infant in a play space after falling asleep.</a:t>
            </a:r>
          </a:p>
        </p:txBody>
      </p:sp>
    </p:spTree>
    <p:extLst>
      <p:ext uri="{BB962C8B-B14F-4D97-AF65-F5344CB8AC3E}">
        <p14:creationId xmlns:p14="http://schemas.microsoft.com/office/powerpoint/2010/main" val="1974835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5122-1447-E1B9-5B1B-E6F6210025BC}"/>
              </a:ext>
            </a:extLst>
          </p:cNvPr>
          <p:cNvSpPr>
            <a:spLocks noGrp="1"/>
          </p:cNvSpPr>
          <p:nvPr>
            <p:ph type="title"/>
          </p:nvPr>
        </p:nvSpPr>
        <p:spPr/>
        <p:txBody>
          <a:bodyPr>
            <a:normAutofit/>
          </a:bodyPr>
          <a:lstStyle/>
          <a:p>
            <a:r>
              <a:rPr lang="en-US" sz="4000"/>
              <a:t>Daily care and activities for toddlers, twos and preschoolers: 8vac20-781-350</a:t>
            </a:r>
          </a:p>
        </p:txBody>
      </p:sp>
      <p:sp>
        <p:nvSpPr>
          <p:cNvPr id="3" name="Slide Number Placeholder 2">
            <a:extLst>
              <a:ext uri="{FF2B5EF4-FFF2-40B4-BE49-F238E27FC236}">
                <a16:creationId xmlns:a16="http://schemas.microsoft.com/office/drawing/2014/main" id="{36CEA01F-6ADD-A6A3-8D74-2311EF06DD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59</a:t>
            </a:fld>
            <a:endParaRPr lang="en-US"/>
          </a:p>
        </p:txBody>
      </p:sp>
      <p:sp>
        <p:nvSpPr>
          <p:cNvPr id="4" name="Text Placeholder 3">
            <a:extLst>
              <a:ext uri="{FF2B5EF4-FFF2-40B4-BE49-F238E27FC236}">
                <a16:creationId xmlns:a16="http://schemas.microsoft.com/office/drawing/2014/main" id="{469C216F-A817-CB28-1DB7-59C51D0DCAA3}"/>
              </a:ext>
            </a:extLst>
          </p:cNvPr>
          <p:cNvSpPr>
            <a:spLocks noGrp="1"/>
          </p:cNvSpPr>
          <p:nvPr>
            <p:ph type="body" idx="1"/>
          </p:nvPr>
        </p:nvSpPr>
        <p:spPr/>
        <p:txBody>
          <a:bodyPr>
            <a:normAutofit/>
          </a:bodyPr>
          <a:lstStyle/>
          <a:p>
            <a:pPr marL="114300" indent="0">
              <a:lnSpc>
                <a:spcPct val="100000"/>
              </a:lnSpc>
              <a:spcAft>
                <a:spcPts val="1200"/>
              </a:spcAft>
              <a:buNone/>
            </a:pPr>
            <a:r>
              <a:rPr lang="en-US" sz="2200" b="1">
                <a:solidFill>
                  <a:schemeClr val="accent3"/>
                </a:solidFill>
              </a:rPr>
              <a:t>Overview:</a:t>
            </a:r>
            <a:r>
              <a:rPr lang="en-US" sz="2200">
                <a:solidFill>
                  <a:schemeClr val="accent3"/>
                </a:solidFill>
              </a:rPr>
              <a:t> Retains current requirements from 8VAC20-780-380. Separates "preschoolers" into "twos and preschoolers" to align with definitions, ratios, and other age-related standards. </a:t>
            </a:r>
          </a:p>
          <a:p>
            <a:pPr marL="114300" indent="0">
              <a:lnSpc>
                <a:spcPct val="100000"/>
              </a:lnSpc>
              <a:spcBef>
                <a:spcPts val="0"/>
              </a:spcBef>
              <a:buNone/>
            </a:pPr>
            <a:r>
              <a:rPr lang="en-US" sz="2200" b="1">
                <a:solidFill>
                  <a:schemeClr val="accent3"/>
                </a:solidFill>
              </a:rPr>
              <a:t>New/Revised: </a:t>
            </a:r>
          </a:p>
          <a:p>
            <a:pPr>
              <a:lnSpc>
                <a:spcPct val="100000"/>
              </a:lnSpc>
              <a:spcBef>
                <a:spcPts val="0"/>
              </a:spcBef>
              <a:buClr>
                <a:schemeClr val="tx1"/>
              </a:buClr>
            </a:pPr>
            <a:r>
              <a:rPr lang="en-US" sz="2200">
                <a:solidFill>
                  <a:schemeClr val="accent3"/>
                </a:solidFill>
              </a:rPr>
              <a:t>Adds requirement to check sleeping toddlers every 30 minutes for breathing, coloring, signs of distress, and safe sleep conditions.</a:t>
            </a:r>
          </a:p>
          <a:p>
            <a:pPr>
              <a:lnSpc>
                <a:spcPct val="100000"/>
              </a:lnSpc>
              <a:spcBef>
                <a:spcPts val="0"/>
              </a:spcBef>
              <a:spcAft>
                <a:spcPts val="1200"/>
              </a:spcAft>
              <a:buClr>
                <a:schemeClr val="tx1"/>
              </a:buClr>
            </a:pPr>
            <a:r>
              <a:rPr lang="en-US" sz="2200">
                <a:solidFill>
                  <a:schemeClr val="accent3"/>
                </a:solidFill>
              </a:rPr>
              <a:t>Prohibits confinement in equipment for more than 30 minutes except when eating, and requires a period of one hour between confinements.</a:t>
            </a:r>
          </a:p>
          <a:p>
            <a:pPr marL="114300" indent="0">
              <a:lnSpc>
                <a:spcPct val="100000"/>
              </a:lnSpc>
              <a:spcBef>
                <a:spcPts val="0"/>
              </a:spcBef>
              <a:buNone/>
            </a:pPr>
            <a:r>
              <a:rPr lang="en-US" sz="2200" b="1">
                <a:solidFill>
                  <a:schemeClr val="accent3"/>
                </a:solidFill>
              </a:rPr>
              <a:t>Removed: </a:t>
            </a:r>
          </a:p>
          <a:p>
            <a:pPr>
              <a:lnSpc>
                <a:spcPct val="100000"/>
              </a:lnSpc>
              <a:spcBef>
                <a:spcPts val="0"/>
              </a:spcBef>
            </a:pPr>
            <a:r>
              <a:rPr lang="en-US" sz="2200">
                <a:solidFill>
                  <a:schemeClr val="accent3"/>
                </a:solidFill>
              </a:rPr>
              <a:t>Requirement for facilitation of language development (not related to health or safety; VQB5 for measurement of teacher-child interactions). </a:t>
            </a:r>
          </a:p>
          <a:p>
            <a:pPr marL="114300" indent="0">
              <a:buNone/>
            </a:pPr>
            <a:endParaRPr lang="en-US"/>
          </a:p>
        </p:txBody>
      </p:sp>
    </p:spTree>
    <p:extLst>
      <p:ext uri="{BB962C8B-B14F-4D97-AF65-F5344CB8AC3E}">
        <p14:creationId xmlns:p14="http://schemas.microsoft.com/office/powerpoint/2010/main" val="12442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B810-3A14-774C-3C46-6381C3B1AC09}"/>
              </a:ext>
            </a:extLst>
          </p:cNvPr>
          <p:cNvSpPr>
            <a:spLocks noGrp="1"/>
          </p:cNvSpPr>
          <p:nvPr>
            <p:ph type="title"/>
          </p:nvPr>
        </p:nvSpPr>
        <p:spPr/>
        <p:txBody>
          <a:bodyPr>
            <a:normAutofit/>
          </a:bodyPr>
          <a:lstStyle/>
          <a:p>
            <a:r>
              <a:rPr lang="en-US" sz="4000"/>
              <a:t>Additional Information on Feedback Received From the Field</a:t>
            </a:r>
            <a:endParaRPr lang="en-US"/>
          </a:p>
        </p:txBody>
      </p:sp>
      <p:sp>
        <p:nvSpPr>
          <p:cNvPr id="5" name="Slide Number Placeholder 2">
            <a:extLst>
              <a:ext uri="{FF2B5EF4-FFF2-40B4-BE49-F238E27FC236}">
                <a16:creationId xmlns:a16="http://schemas.microsoft.com/office/drawing/2014/main" id="{987587F4-CD55-E945-DD55-CFB3673A2638}"/>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graphicFrame>
        <p:nvGraphicFramePr>
          <p:cNvPr id="7" name="Table 7">
            <a:extLst>
              <a:ext uri="{FF2B5EF4-FFF2-40B4-BE49-F238E27FC236}">
                <a16:creationId xmlns:a16="http://schemas.microsoft.com/office/drawing/2014/main" id="{5C432A11-6D9B-D336-08E6-3D0AF66A7652}"/>
              </a:ext>
            </a:extLst>
          </p:cNvPr>
          <p:cNvGraphicFramePr>
            <a:graphicFrameLocks noGrp="1"/>
          </p:cNvGraphicFramePr>
          <p:nvPr>
            <p:extLst>
              <p:ext uri="{D42A27DB-BD31-4B8C-83A1-F6EECF244321}">
                <p14:modId xmlns:p14="http://schemas.microsoft.com/office/powerpoint/2010/main" val="4215023354"/>
              </p:ext>
            </p:extLst>
          </p:nvPr>
        </p:nvGraphicFramePr>
        <p:xfrm>
          <a:off x="653142" y="2382806"/>
          <a:ext cx="11008017" cy="2906173"/>
        </p:xfrm>
        <a:graphic>
          <a:graphicData uri="http://schemas.openxmlformats.org/drawingml/2006/table">
            <a:tbl>
              <a:tblPr firstRow="1" bandRow="1">
                <a:tableStyleId>{86BF8636-8523-4F47-ACF0-9A4BCA7EB962}</a:tableStyleId>
              </a:tblPr>
              <a:tblGrid>
                <a:gridCol w="3449393">
                  <a:extLst>
                    <a:ext uri="{9D8B030D-6E8A-4147-A177-3AD203B41FA5}">
                      <a16:colId xmlns:a16="http://schemas.microsoft.com/office/drawing/2014/main" val="2945974393"/>
                    </a:ext>
                  </a:extLst>
                </a:gridCol>
                <a:gridCol w="3785616">
                  <a:extLst>
                    <a:ext uri="{9D8B030D-6E8A-4147-A177-3AD203B41FA5}">
                      <a16:colId xmlns:a16="http://schemas.microsoft.com/office/drawing/2014/main" val="1375200355"/>
                    </a:ext>
                  </a:extLst>
                </a:gridCol>
                <a:gridCol w="3773008">
                  <a:extLst>
                    <a:ext uri="{9D8B030D-6E8A-4147-A177-3AD203B41FA5}">
                      <a16:colId xmlns:a16="http://schemas.microsoft.com/office/drawing/2014/main" val="4170027386"/>
                    </a:ext>
                  </a:extLst>
                </a:gridCol>
              </a:tblGrid>
              <a:tr h="471714">
                <a:tc>
                  <a:txBody>
                    <a:bodyPr/>
                    <a:lstStyle/>
                    <a:p>
                      <a:r>
                        <a:rPr lang="en-US" sz="1600" b="1">
                          <a:solidFill>
                            <a:schemeClr val="accent3"/>
                          </a:solidFill>
                          <a:latin typeface="Georgia"/>
                        </a:rPr>
                        <a:t>Positive Feedback About:</a:t>
                      </a:r>
                    </a:p>
                  </a:txBody>
                  <a:tcPr>
                    <a:solidFill>
                      <a:schemeClr val="accent3">
                        <a:lumMod val="20000"/>
                        <a:lumOff val="80000"/>
                      </a:schemeClr>
                    </a:solidFill>
                  </a:tcPr>
                </a:tc>
                <a:tc>
                  <a:txBody>
                    <a:bodyPr/>
                    <a:lstStyle/>
                    <a:p>
                      <a:r>
                        <a:rPr lang="en-US" sz="1600" b="1">
                          <a:solidFill>
                            <a:schemeClr val="accent3"/>
                          </a:solidFill>
                          <a:latin typeface="Georgia"/>
                        </a:rPr>
                        <a:t>Questions and Concerns About:</a:t>
                      </a:r>
                    </a:p>
                  </a:txBody>
                  <a:tcPr>
                    <a:solidFill>
                      <a:schemeClr val="accent3">
                        <a:lumMod val="20000"/>
                        <a:lumOff val="80000"/>
                      </a:schemeClr>
                    </a:solidFill>
                  </a:tcPr>
                </a:tc>
                <a:tc>
                  <a:txBody>
                    <a:bodyPr/>
                    <a:lstStyle/>
                    <a:p>
                      <a:r>
                        <a:rPr lang="en-US" sz="1600" b="1">
                          <a:solidFill>
                            <a:schemeClr val="accent3"/>
                          </a:solidFill>
                          <a:latin typeface="Georgia"/>
                        </a:rPr>
                        <a:t>More Details Requested For:</a:t>
                      </a:r>
                    </a:p>
                  </a:txBody>
                  <a:tcPr>
                    <a:solidFill>
                      <a:schemeClr val="accent3">
                        <a:lumMod val="20000"/>
                        <a:lumOff val="80000"/>
                      </a:schemeClr>
                    </a:solidFill>
                  </a:tcPr>
                </a:tc>
                <a:extLst>
                  <a:ext uri="{0D108BD9-81ED-4DB2-BD59-A6C34878D82A}">
                    <a16:rowId xmlns:a16="http://schemas.microsoft.com/office/drawing/2014/main" val="3411844159"/>
                  </a:ext>
                </a:extLst>
              </a:tr>
              <a:tr h="924067">
                <a:tc>
                  <a:txBody>
                    <a:bodyPr/>
                    <a:lstStyle/>
                    <a:p>
                      <a:r>
                        <a:rPr lang="en-US" sz="1600">
                          <a:solidFill>
                            <a:schemeClr val="accent3"/>
                          </a:solidFill>
                          <a:latin typeface="Georgia"/>
                        </a:rPr>
                        <a:t>Clarified information and details about VQB5 requirements for 2023-2024</a:t>
                      </a:r>
                    </a:p>
                  </a:txBody>
                  <a:tcPr>
                    <a:solidFill>
                      <a:schemeClr val="accent5">
                        <a:lumMod val="20000"/>
                        <a:lumOff val="80000"/>
                      </a:schemeClr>
                    </a:solidFill>
                  </a:tcPr>
                </a:tc>
                <a:tc>
                  <a:txBody>
                    <a:bodyPr/>
                    <a:lstStyle/>
                    <a:p>
                      <a:pPr lvl="0">
                        <a:buNone/>
                      </a:pPr>
                      <a:r>
                        <a:rPr lang="en-US" sz="1600" b="0" i="0" u="none" strike="noStrike" noProof="0">
                          <a:solidFill>
                            <a:schemeClr val="accent3"/>
                          </a:solidFill>
                          <a:latin typeface="Georgia"/>
                        </a:rPr>
                        <a:t>Ongoing workforce (turnover) issues and potential impacts related to VQB5 participation</a:t>
                      </a:r>
                      <a:endParaRPr lang="en-US" sz="1600">
                        <a:solidFill>
                          <a:schemeClr val="accent3"/>
                        </a:solidFill>
                        <a:latin typeface="Georgia"/>
                      </a:endParaRPr>
                    </a:p>
                  </a:txBody>
                  <a:tcPr>
                    <a:solidFill>
                      <a:schemeClr val="accent5">
                        <a:lumMod val="20000"/>
                        <a:lumOff val="80000"/>
                      </a:schemeClr>
                    </a:solidFill>
                  </a:tcPr>
                </a:tc>
                <a:tc>
                  <a:txBody>
                    <a:bodyPr/>
                    <a:lstStyle/>
                    <a:p>
                      <a:pPr lvl="0">
                        <a:buNone/>
                      </a:pPr>
                      <a:r>
                        <a:rPr lang="en-US" sz="1600" b="0" i="0" u="none" strike="noStrike" noProof="0">
                          <a:solidFill>
                            <a:schemeClr val="accent3"/>
                          </a:solidFill>
                          <a:latin typeface="Georgia"/>
                        </a:rPr>
                        <a:t>Family engagement with the VQB5 Quality Profiles</a:t>
                      </a:r>
                      <a:endParaRPr lang="en-US" sz="1600">
                        <a:solidFill>
                          <a:schemeClr val="accent3"/>
                        </a:solidFill>
                        <a:latin typeface="Georgia"/>
                      </a:endParaRPr>
                    </a:p>
                  </a:txBody>
                  <a:tcPr>
                    <a:solidFill>
                      <a:schemeClr val="accent5">
                        <a:lumMod val="20000"/>
                        <a:lumOff val="80000"/>
                      </a:schemeClr>
                    </a:solidFill>
                  </a:tcPr>
                </a:tc>
                <a:extLst>
                  <a:ext uri="{0D108BD9-81ED-4DB2-BD59-A6C34878D82A}">
                    <a16:rowId xmlns:a16="http://schemas.microsoft.com/office/drawing/2014/main" val="3638119973"/>
                  </a:ext>
                </a:extLst>
              </a:tr>
              <a:tr h="659601">
                <a:tc>
                  <a:txBody>
                    <a:bodyPr/>
                    <a:lstStyle/>
                    <a:p>
                      <a:r>
                        <a:rPr lang="en-US" sz="1600">
                          <a:solidFill>
                            <a:schemeClr val="accent3"/>
                          </a:solidFill>
                          <a:latin typeface="Georgia"/>
                        </a:rPr>
                        <a:t>Understanding what will remain the same from the Practice Years</a:t>
                      </a:r>
                    </a:p>
                  </a:txBody>
                  <a:tcPr>
                    <a:noFill/>
                  </a:tcPr>
                </a:tc>
                <a:tc>
                  <a:txBody>
                    <a:bodyPr/>
                    <a:lstStyle/>
                    <a:p>
                      <a:pPr lvl="0">
                        <a:buNone/>
                      </a:pPr>
                      <a:r>
                        <a:rPr lang="en-US" sz="1600" b="0" i="0" u="none" strike="noStrike" noProof="0">
                          <a:solidFill>
                            <a:schemeClr val="accent3"/>
                          </a:solidFill>
                          <a:latin typeface="Georgia"/>
                        </a:rPr>
                        <a:t>VQB5 External observations and the score replacement process</a:t>
                      </a:r>
                      <a:endParaRPr lang="en-US" sz="1600">
                        <a:solidFill>
                          <a:schemeClr val="accent3"/>
                        </a:solidFill>
                        <a:latin typeface="Georgia"/>
                      </a:endParaRPr>
                    </a:p>
                  </a:txBody>
                  <a:tcPr>
                    <a:noFill/>
                  </a:tcPr>
                </a:tc>
                <a:tc>
                  <a:txBody>
                    <a:bodyPr/>
                    <a:lstStyle/>
                    <a:p>
                      <a:pPr lvl="0">
                        <a:buNone/>
                      </a:pPr>
                      <a:r>
                        <a:rPr lang="en-US" sz="1600" b="0" i="0" u="none" strike="noStrike" noProof="0">
                          <a:solidFill>
                            <a:schemeClr val="accent3"/>
                          </a:solidFill>
                          <a:latin typeface="Georgia"/>
                        </a:rPr>
                        <a:t>System updates to the LinkB5 data portal </a:t>
                      </a:r>
                      <a:endParaRPr lang="en-US" sz="1600">
                        <a:solidFill>
                          <a:schemeClr val="accent3"/>
                        </a:solidFill>
                        <a:latin typeface="Georgia"/>
                      </a:endParaRPr>
                    </a:p>
                  </a:txBody>
                  <a:tcPr>
                    <a:noFill/>
                  </a:tcPr>
                </a:tc>
                <a:extLst>
                  <a:ext uri="{0D108BD9-81ED-4DB2-BD59-A6C34878D82A}">
                    <a16:rowId xmlns:a16="http://schemas.microsoft.com/office/drawing/2014/main" val="707036213"/>
                  </a:ext>
                </a:extLst>
              </a:tr>
              <a:tr h="850791">
                <a:tc>
                  <a:txBody>
                    <a:bodyPr/>
                    <a:lstStyle/>
                    <a:p>
                      <a:pPr lvl="0">
                        <a:buNone/>
                      </a:pPr>
                      <a:r>
                        <a:rPr lang="en-US" sz="1600" b="0" i="0" u="none" strike="noStrike" noProof="0">
                          <a:solidFill>
                            <a:schemeClr val="accent3"/>
                          </a:solidFill>
                          <a:latin typeface="Georgia"/>
                        </a:rPr>
                        <a:t>Continuation of RecognizeB5 </a:t>
                      </a:r>
                      <a:endParaRPr lang="en-US" sz="1600">
                        <a:solidFill>
                          <a:schemeClr val="accent3"/>
                        </a:solidFill>
                        <a:latin typeface="Georgia"/>
                      </a:endParaRPr>
                    </a:p>
                    <a:p>
                      <a:pPr lvl="0">
                        <a:buNone/>
                      </a:pPr>
                      <a:r>
                        <a:rPr lang="en-US" sz="1600" b="0" i="0" u="none" strike="noStrike" noProof="0">
                          <a:solidFill>
                            <a:schemeClr val="accent3"/>
                          </a:solidFill>
                          <a:latin typeface="Georgia"/>
                        </a:rPr>
                        <a:t>educator recognition incentive</a:t>
                      </a:r>
                      <a:endParaRPr lang="en-US" sz="1600">
                        <a:solidFill>
                          <a:schemeClr val="accent3"/>
                        </a:solidFill>
                        <a:latin typeface="Georgia"/>
                      </a:endParaRPr>
                    </a:p>
                  </a:txBody>
                  <a:tcPr>
                    <a:solidFill>
                      <a:schemeClr val="accent5">
                        <a:lumMod val="20000"/>
                        <a:lumOff val="80000"/>
                      </a:schemeClr>
                    </a:solidFill>
                  </a:tcPr>
                </a:tc>
                <a:tc>
                  <a:txBody>
                    <a:bodyPr/>
                    <a:lstStyle/>
                    <a:p>
                      <a:pPr lvl="0">
                        <a:buNone/>
                      </a:pPr>
                      <a:r>
                        <a:rPr lang="en-US" sz="1600" b="0" i="0" u="none" strike="noStrike" noProof="0">
                          <a:solidFill>
                            <a:schemeClr val="accent3"/>
                          </a:solidFill>
                          <a:latin typeface="Georgia"/>
                        </a:rPr>
                        <a:t>Participation and consequence details from non-participators </a:t>
                      </a:r>
                      <a:endParaRPr lang="en-US" sz="1600">
                        <a:solidFill>
                          <a:schemeClr val="accent3"/>
                        </a:solidFill>
                        <a:latin typeface="Georgia"/>
                      </a:endParaRPr>
                    </a:p>
                  </a:txBody>
                  <a:tcPr>
                    <a:solidFill>
                      <a:schemeClr val="accent5">
                        <a:lumMod val="20000"/>
                        <a:lumOff val="80000"/>
                      </a:schemeClr>
                    </a:solidFill>
                  </a:tcPr>
                </a:tc>
                <a:tc>
                  <a:txBody>
                    <a:bodyPr/>
                    <a:lstStyle/>
                    <a:p>
                      <a:pPr lvl="0">
                        <a:buNone/>
                      </a:pPr>
                      <a:r>
                        <a:rPr lang="en-US" sz="1600" b="0" i="0" u="none" strike="noStrike" noProof="0">
                          <a:solidFill>
                            <a:schemeClr val="accent3"/>
                          </a:solidFill>
                          <a:latin typeface="Georgia"/>
                        </a:rPr>
                        <a:t>How VDOE can recognize/highlight programs who are high quality</a:t>
                      </a:r>
                      <a:endParaRPr lang="en-US" sz="1600">
                        <a:solidFill>
                          <a:schemeClr val="accent3"/>
                        </a:solidFill>
                        <a:latin typeface="Georgia"/>
                      </a:endParaRPr>
                    </a:p>
                  </a:txBody>
                  <a:tcPr>
                    <a:solidFill>
                      <a:schemeClr val="accent5">
                        <a:lumMod val="20000"/>
                        <a:lumOff val="80000"/>
                      </a:schemeClr>
                    </a:solidFill>
                  </a:tcPr>
                </a:tc>
                <a:extLst>
                  <a:ext uri="{0D108BD9-81ED-4DB2-BD59-A6C34878D82A}">
                    <a16:rowId xmlns:a16="http://schemas.microsoft.com/office/drawing/2014/main" val="1550011912"/>
                  </a:ext>
                </a:extLst>
              </a:tr>
            </a:tbl>
          </a:graphicData>
        </a:graphic>
      </p:graphicFrame>
      <p:sp>
        <p:nvSpPr>
          <p:cNvPr id="8" name="TextBox 7">
            <a:extLst>
              <a:ext uri="{FF2B5EF4-FFF2-40B4-BE49-F238E27FC236}">
                <a16:creationId xmlns:a16="http://schemas.microsoft.com/office/drawing/2014/main" id="{4CE1C7A1-CE8A-3E8F-8D65-DFB9A14BC57F}"/>
              </a:ext>
            </a:extLst>
          </p:cNvPr>
          <p:cNvSpPr txBox="1"/>
          <p:nvPr/>
        </p:nvSpPr>
        <p:spPr>
          <a:xfrm>
            <a:off x="607785" y="1451427"/>
            <a:ext cx="114861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3"/>
                </a:solidFill>
                <a:latin typeface="Georgia"/>
              </a:rPr>
              <a:t>Since releasing the 2023-2024 VQB5 Guidelines in March, the VDOE has engaged the field via webinar and stakeholder sessions with 900+ attendees/views.</a:t>
            </a:r>
            <a:endParaRPr lang="en-US" sz="2000">
              <a:solidFill>
                <a:schemeClr val="accent3"/>
              </a:solidFill>
              <a:latin typeface="Georgia"/>
            </a:endParaRPr>
          </a:p>
        </p:txBody>
      </p:sp>
      <p:sp>
        <p:nvSpPr>
          <p:cNvPr id="9" name="TextBox 8">
            <a:extLst>
              <a:ext uri="{FF2B5EF4-FFF2-40B4-BE49-F238E27FC236}">
                <a16:creationId xmlns:a16="http://schemas.microsoft.com/office/drawing/2014/main" id="{E2ECA457-E1A8-8D65-CE04-E1A154E78379}"/>
              </a:ext>
            </a:extLst>
          </p:cNvPr>
          <p:cNvSpPr txBox="1"/>
          <p:nvPr/>
        </p:nvSpPr>
        <p:spPr>
          <a:xfrm>
            <a:off x="560264" y="5443776"/>
            <a:ext cx="11571890" cy="16106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a:spcBef>
                <a:spcPts val="1000"/>
              </a:spcBef>
            </a:pPr>
            <a:r>
              <a:rPr lang="en-US" sz="2000" b="1">
                <a:solidFill>
                  <a:schemeClr val="accent3"/>
                </a:solidFill>
                <a:latin typeface="Georgia"/>
              </a:rPr>
              <a:t>Throughout the spring and summer, VDOE will develop additional guidance documents and resources to help prepare the field for full implementation in the fall</a:t>
            </a:r>
            <a:r>
              <a:rPr lang="en-US" sz="2000" b="1">
                <a:solidFill>
                  <a:schemeClr val="tx1"/>
                </a:solidFill>
                <a:latin typeface="Georgia"/>
              </a:rPr>
              <a:t>. </a:t>
            </a:r>
            <a:endParaRPr lang="en-US" sz="2000">
              <a:solidFill>
                <a:schemeClr val="tx1"/>
              </a:solidFill>
              <a:latin typeface="Georgia"/>
            </a:endParaRPr>
          </a:p>
          <a:p>
            <a:pPr marL="186055">
              <a:spcBef>
                <a:spcPts val="1000"/>
              </a:spcBef>
            </a:pPr>
            <a:endParaRPr lang="en-US"/>
          </a:p>
          <a:p>
            <a:pPr marL="186055">
              <a:spcBef>
                <a:spcPts val="1000"/>
              </a:spcBef>
            </a:pPr>
            <a:endParaRPr lang="en-US"/>
          </a:p>
          <a:p>
            <a:pPr algn="l"/>
            <a:endParaRPr lang="en-US"/>
          </a:p>
        </p:txBody>
      </p:sp>
    </p:spTree>
    <p:extLst>
      <p:ext uri="{BB962C8B-B14F-4D97-AF65-F5344CB8AC3E}">
        <p14:creationId xmlns:p14="http://schemas.microsoft.com/office/powerpoint/2010/main" val="1753637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4ABF-7205-71C8-1ECD-F32EDB88FFCF}"/>
              </a:ext>
            </a:extLst>
          </p:cNvPr>
          <p:cNvSpPr>
            <a:spLocks noGrp="1"/>
          </p:cNvSpPr>
          <p:nvPr>
            <p:ph type="title"/>
          </p:nvPr>
        </p:nvSpPr>
        <p:spPr/>
        <p:txBody>
          <a:bodyPr>
            <a:normAutofit/>
          </a:bodyPr>
          <a:lstStyle/>
          <a:p>
            <a:r>
              <a:rPr lang="en-US" sz="4000"/>
              <a:t>Daily care and activities for school age children: 8vac20-781-360</a:t>
            </a:r>
          </a:p>
        </p:txBody>
      </p:sp>
      <p:sp>
        <p:nvSpPr>
          <p:cNvPr id="3" name="Slide Number Placeholder 2">
            <a:extLst>
              <a:ext uri="{FF2B5EF4-FFF2-40B4-BE49-F238E27FC236}">
                <a16:creationId xmlns:a16="http://schemas.microsoft.com/office/drawing/2014/main" id="{468F8E77-1961-6BA9-ACF5-58576DC677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60</a:t>
            </a:fld>
            <a:endParaRPr lang="en-US"/>
          </a:p>
        </p:txBody>
      </p:sp>
      <p:sp>
        <p:nvSpPr>
          <p:cNvPr id="4" name="Text Placeholder 3">
            <a:extLst>
              <a:ext uri="{FF2B5EF4-FFF2-40B4-BE49-F238E27FC236}">
                <a16:creationId xmlns:a16="http://schemas.microsoft.com/office/drawing/2014/main" id="{23166D24-7968-0B15-162C-8A7B36747004}"/>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t>Overview: </a:t>
            </a:r>
            <a:r>
              <a:rPr lang="en-US" sz="2200"/>
              <a:t>Retains current requirements from 8VAC20-780-390.</a:t>
            </a:r>
          </a:p>
          <a:p>
            <a:pPr marL="114300" indent="0">
              <a:lnSpc>
                <a:spcPct val="100000"/>
              </a:lnSpc>
              <a:spcBef>
                <a:spcPts val="0"/>
              </a:spcBef>
              <a:buNone/>
            </a:pPr>
            <a:r>
              <a:rPr lang="en-US" sz="2200" b="1"/>
              <a:t>New/Revised: </a:t>
            </a:r>
          </a:p>
          <a:p>
            <a:pPr>
              <a:lnSpc>
                <a:spcPct val="100000"/>
              </a:lnSpc>
              <a:spcBef>
                <a:spcPts val="0"/>
              </a:spcBef>
              <a:spcAft>
                <a:spcPts val="1200"/>
              </a:spcAft>
            </a:pPr>
            <a:r>
              <a:rPr lang="en-US" sz="2200"/>
              <a:t>Requires a schedule to be available for school-age children. </a:t>
            </a:r>
          </a:p>
          <a:p>
            <a:pPr marL="114300" indent="0">
              <a:lnSpc>
                <a:spcPct val="100000"/>
              </a:lnSpc>
              <a:spcBef>
                <a:spcPts val="0"/>
              </a:spcBef>
              <a:buNone/>
            </a:pPr>
            <a:r>
              <a:rPr lang="en-US" sz="2200" b="1"/>
              <a:t>Removed: </a:t>
            </a:r>
          </a:p>
          <a:p>
            <a:pPr>
              <a:lnSpc>
                <a:spcPct val="100000"/>
              </a:lnSpc>
              <a:spcBef>
                <a:spcPts val="0"/>
              </a:spcBef>
              <a:spcAft>
                <a:spcPts val="1200"/>
              </a:spcAft>
            </a:pPr>
            <a:r>
              <a:rPr lang="en-US" sz="2200"/>
              <a:t>Exception for specialty camps not needing to meet this section.</a:t>
            </a:r>
          </a:p>
          <a:p>
            <a:pPr marL="114300" indent="0">
              <a:lnSpc>
                <a:spcPct val="100000"/>
              </a:lnSpc>
              <a:spcBef>
                <a:spcPts val="0"/>
              </a:spcBef>
              <a:spcAft>
                <a:spcPts val="1200"/>
              </a:spcAft>
              <a:buNone/>
            </a:pPr>
            <a:endParaRPr lang="en-US"/>
          </a:p>
        </p:txBody>
      </p:sp>
    </p:spTree>
    <p:extLst>
      <p:ext uri="{BB962C8B-B14F-4D97-AF65-F5344CB8AC3E}">
        <p14:creationId xmlns:p14="http://schemas.microsoft.com/office/powerpoint/2010/main" val="363432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984D-533F-51A9-3F1C-2250A9846B09}"/>
              </a:ext>
            </a:extLst>
          </p:cNvPr>
          <p:cNvSpPr>
            <a:spLocks noGrp="1"/>
          </p:cNvSpPr>
          <p:nvPr>
            <p:ph type="title"/>
          </p:nvPr>
        </p:nvSpPr>
        <p:spPr/>
        <p:txBody>
          <a:bodyPr>
            <a:normAutofit/>
          </a:bodyPr>
          <a:lstStyle/>
          <a:p>
            <a:r>
              <a:rPr lang="en-US" sz="4000"/>
              <a:t>Daily care and activities for children with special needs: 8vac20-781-370</a:t>
            </a:r>
          </a:p>
        </p:txBody>
      </p:sp>
      <p:sp>
        <p:nvSpPr>
          <p:cNvPr id="3" name="Slide Number Placeholder 2">
            <a:extLst>
              <a:ext uri="{FF2B5EF4-FFF2-40B4-BE49-F238E27FC236}">
                <a16:creationId xmlns:a16="http://schemas.microsoft.com/office/drawing/2014/main" id="{F78CACC7-B2F4-8D50-7EFA-CB004F3B39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61</a:t>
            </a:fld>
            <a:endParaRPr lang="en-US"/>
          </a:p>
        </p:txBody>
      </p:sp>
      <p:sp>
        <p:nvSpPr>
          <p:cNvPr id="4" name="Text Placeholder 3">
            <a:extLst>
              <a:ext uri="{FF2B5EF4-FFF2-40B4-BE49-F238E27FC236}">
                <a16:creationId xmlns:a16="http://schemas.microsoft.com/office/drawing/2014/main" id="{BE8B8FF4-46C7-8B9D-AAAD-A1F6637EAE17}"/>
              </a:ext>
            </a:extLst>
          </p:cNvPr>
          <p:cNvSpPr>
            <a:spLocks noGrp="1"/>
          </p:cNvSpPr>
          <p:nvPr>
            <p:ph type="body" idx="1"/>
          </p:nvPr>
        </p:nvSpPr>
        <p:spPr/>
        <p:txBody>
          <a:bodyPr>
            <a:normAutofit/>
          </a:bodyPr>
          <a:lstStyle/>
          <a:p>
            <a:pPr marL="114300" indent="0">
              <a:lnSpc>
                <a:spcPct val="100000"/>
              </a:lnSpc>
              <a:spcAft>
                <a:spcPts val="1200"/>
              </a:spcAft>
              <a:buNone/>
            </a:pPr>
            <a:r>
              <a:rPr lang="en-US" sz="2200" b="1">
                <a:solidFill>
                  <a:schemeClr val="accent3"/>
                </a:solidFill>
              </a:rPr>
              <a:t>Overview:</a:t>
            </a:r>
            <a:r>
              <a:rPr lang="en-US" sz="2200">
                <a:solidFill>
                  <a:schemeClr val="accent3"/>
                </a:solidFill>
              </a:rPr>
              <a:t> New section that retains current requirements from 8VAC20-780-360 and adds provisions for children with special needs.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Requires the center to work with the parent and the staff assigned to the child to consider and determine needs for: </a:t>
            </a:r>
          </a:p>
          <a:p>
            <a:pPr lvl="1">
              <a:lnSpc>
                <a:spcPct val="100000"/>
              </a:lnSpc>
              <a:spcBef>
                <a:spcPts val="0"/>
              </a:spcBef>
              <a:buClr>
                <a:schemeClr val="tx1"/>
              </a:buClr>
              <a:buSzPct val="90000"/>
            </a:pPr>
            <a:r>
              <a:rPr lang="en-US" sz="2200">
                <a:solidFill>
                  <a:schemeClr val="accent3"/>
                </a:solidFill>
              </a:rPr>
              <a:t>Care and activity opportunities appropriate to the child’s individual needs. </a:t>
            </a:r>
          </a:p>
          <a:p>
            <a:pPr lvl="1">
              <a:lnSpc>
                <a:spcPct val="100000"/>
              </a:lnSpc>
              <a:spcBef>
                <a:spcPts val="0"/>
              </a:spcBef>
              <a:spcAft>
                <a:spcPts val="1200"/>
              </a:spcAft>
              <a:buClr>
                <a:schemeClr val="tx1"/>
              </a:buClr>
              <a:buSzPct val="90000"/>
            </a:pPr>
            <a:r>
              <a:rPr lang="en-US" sz="2200">
                <a:solidFill>
                  <a:schemeClr val="accent3"/>
                </a:solidFill>
              </a:rPr>
              <a:t>Specific care and activities recommended by a professional.</a:t>
            </a:r>
          </a:p>
          <a:p>
            <a:pPr marL="114300" indent="0">
              <a:lnSpc>
                <a:spcPct val="100000"/>
              </a:lnSpc>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7141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9CB2-53DD-570C-BD27-A6890850A8F0}"/>
              </a:ext>
            </a:extLst>
          </p:cNvPr>
          <p:cNvSpPr>
            <a:spLocks noGrp="1"/>
          </p:cNvSpPr>
          <p:nvPr>
            <p:ph type="title"/>
          </p:nvPr>
        </p:nvSpPr>
        <p:spPr/>
        <p:txBody>
          <a:bodyPr>
            <a:normAutofit/>
          </a:bodyPr>
          <a:lstStyle/>
          <a:p>
            <a:r>
              <a:rPr lang="en-US" sz="4000"/>
              <a:t>Behavioral guidance: 8vac20-781-380</a:t>
            </a:r>
          </a:p>
        </p:txBody>
      </p:sp>
      <p:sp>
        <p:nvSpPr>
          <p:cNvPr id="3" name="Slide Number Placeholder 2">
            <a:extLst>
              <a:ext uri="{FF2B5EF4-FFF2-40B4-BE49-F238E27FC236}">
                <a16:creationId xmlns:a16="http://schemas.microsoft.com/office/drawing/2014/main" id="{B4B80DD8-0342-D8BF-0EF8-72B180A42E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62</a:t>
            </a:fld>
            <a:endParaRPr lang="en-US"/>
          </a:p>
        </p:txBody>
      </p:sp>
      <p:sp>
        <p:nvSpPr>
          <p:cNvPr id="4" name="Text Placeholder 3">
            <a:extLst>
              <a:ext uri="{FF2B5EF4-FFF2-40B4-BE49-F238E27FC236}">
                <a16:creationId xmlns:a16="http://schemas.microsoft.com/office/drawing/2014/main" id="{9AB64815-063D-41C8-0532-AA35BFFF5132}"/>
              </a:ext>
            </a:extLst>
          </p:cNvPr>
          <p:cNvSpPr>
            <a:spLocks noGrp="1"/>
          </p:cNvSpPr>
          <p:nvPr>
            <p:ph type="body" idx="1"/>
          </p:nvPr>
        </p:nvSpPr>
        <p:spPr/>
        <p:txBody>
          <a:bodyPr/>
          <a:lstStyle/>
          <a:p>
            <a:pPr marL="114300" indent="0">
              <a:lnSpc>
                <a:spcPct val="100000"/>
              </a:lnSpc>
              <a:spcAft>
                <a:spcPts val="1200"/>
              </a:spcAft>
              <a:buNone/>
            </a:pPr>
            <a:r>
              <a:rPr lang="en-US" sz="2200" b="1">
                <a:solidFill>
                  <a:schemeClr val="accent3"/>
                </a:solidFill>
              </a:rPr>
              <a:t>Overview: </a:t>
            </a:r>
            <a:r>
              <a:rPr lang="en-US" sz="2200">
                <a:solidFill>
                  <a:schemeClr val="accent3"/>
                </a:solidFill>
              </a:rPr>
              <a:t>Retains current requirements from 8VAC20-780-400.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Requirement for the center to use positive methods of guiding behavior.</a:t>
            </a:r>
          </a:p>
          <a:p>
            <a:pPr marL="571500" indent="-457200">
              <a:lnSpc>
                <a:spcPct val="100000"/>
              </a:lnSpc>
              <a:spcBef>
                <a:spcPts val="0"/>
              </a:spcBef>
              <a:buClr>
                <a:schemeClr val="tx1"/>
              </a:buClr>
              <a:buSzPct val="90000"/>
            </a:pPr>
            <a:r>
              <a:rPr lang="en-US" sz="2200">
                <a:solidFill>
                  <a:schemeClr val="accent3"/>
                </a:solidFill>
              </a:rPr>
              <a:t>Extended requirement to respect differences in cultural, ethnic and family backgrounds to include religious differences.</a:t>
            </a:r>
          </a:p>
          <a:p>
            <a:pPr marL="114300" indent="0">
              <a:lnSpc>
                <a:spcPct val="100000"/>
              </a:lnSpc>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918357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544E-99B4-83FF-8417-ECDEF0FF36A9}"/>
              </a:ext>
            </a:extLst>
          </p:cNvPr>
          <p:cNvSpPr>
            <a:spLocks noGrp="1"/>
          </p:cNvSpPr>
          <p:nvPr>
            <p:ph type="title"/>
          </p:nvPr>
        </p:nvSpPr>
        <p:spPr/>
        <p:txBody>
          <a:bodyPr>
            <a:normAutofit/>
          </a:bodyPr>
          <a:lstStyle/>
          <a:p>
            <a:r>
              <a:rPr lang="en-US" sz="4000"/>
              <a:t>Prohibited actions: 8vac20-781-390</a:t>
            </a:r>
          </a:p>
        </p:txBody>
      </p:sp>
      <p:sp>
        <p:nvSpPr>
          <p:cNvPr id="3" name="Slide Number Placeholder 2">
            <a:extLst>
              <a:ext uri="{FF2B5EF4-FFF2-40B4-BE49-F238E27FC236}">
                <a16:creationId xmlns:a16="http://schemas.microsoft.com/office/drawing/2014/main" id="{28926B8F-470F-CF92-E2AF-42D53A18BA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63</a:t>
            </a:fld>
            <a:endParaRPr lang="en-US"/>
          </a:p>
        </p:txBody>
      </p:sp>
      <p:sp>
        <p:nvSpPr>
          <p:cNvPr id="4" name="Text Placeholder 3">
            <a:extLst>
              <a:ext uri="{FF2B5EF4-FFF2-40B4-BE49-F238E27FC236}">
                <a16:creationId xmlns:a16="http://schemas.microsoft.com/office/drawing/2014/main" id="{269ED531-7036-9FFE-6A49-C5499432C256}"/>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8VAC20-780-410.  Changed the use of "forbidden actions" to "prohibited actions".</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marL="571500" indent="-457200">
              <a:lnSpc>
                <a:spcPct val="100000"/>
              </a:lnSpc>
              <a:spcBef>
                <a:spcPts val="0"/>
              </a:spcBef>
              <a:buClr>
                <a:schemeClr val="tx1"/>
              </a:buClr>
              <a:buSzPct val="90000"/>
            </a:pPr>
            <a:r>
              <a:rPr lang="en-US" sz="2200">
                <a:solidFill>
                  <a:schemeClr val="accent3"/>
                </a:solidFill>
              </a:rPr>
              <a:t>Prohibits any action taken to cause pain or discomfort.</a:t>
            </a:r>
          </a:p>
          <a:p>
            <a:pPr marL="571500" indent="-457200">
              <a:lnSpc>
                <a:spcPct val="100000"/>
              </a:lnSpc>
              <a:spcBef>
                <a:spcPts val="0"/>
              </a:spcBef>
              <a:buClr>
                <a:schemeClr val="tx1"/>
              </a:buClr>
              <a:buSzPct val="90000"/>
            </a:pPr>
            <a:r>
              <a:rPr lang="en-US" sz="2200">
                <a:solidFill>
                  <a:schemeClr val="accent3"/>
                </a:solidFill>
              </a:rPr>
              <a:t>Prohibits psychological punishment.</a:t>
            </a:r>
          </a:p>
          <a:p>
            <a:pPr marL="571500" indent="-457200">
              <a:lnSpc>
                <a:spcPct val="100000"/>
              </a:lnSpc>
              <a:spcBef>
                <a:spcPts val="0"/>
              </a:spcBef>
              <a:buClr>
                <a:schemeClr val="tx1"/>
              </a:buClr>
              <a:buSzPct val="90000"/>
            </a:pPr>
            <a:r>
              <a:rPr lang="en-US" sz="2200">
                <a:solidFill>
                  <a:schemeClr val="accent3"/>
                </a:solidFill>
              </a:rPr>
              <a:t>Prohibits withholding opportunities for toileting.</a:t>
            </a:r>
          </a:p>
          <a:p>
            <a:pPr marL="571500" indent="-457200">
              <a:lnSpc>
                <a:spcPct val="100000"/>
              </a:lnSpc>
              <a:spcBef>
                <a:spcPts val="0"/>
              </a:spcBef>
              <a:spcAft>
                <a:spcPts val="1200"/>
              </a:spcAft>
              <a:buClr>
                <a:schemeClr val="tx1"/>
              </a:buClr>
              <a:buSzPct val="90000"/>
            </a:pPr>
            <a:r>
              <a:rPr lang="en-US" sz="2200">
                <a:solidFill>
                  <a:schemeClr val="accent3"/>
                </a:solidFill>
              </a:rPr>
              <a:t>Prohibits withholding outside time as punishment.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3807470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0547-D912-39B1-B1B2-73BB5552617E}"/>
              </a:ext>
            </a:extLst>
          </p:cNvPr>
          <p:cNvSpPr>
            <a:spLocks noGrp="1"/>
          </p:cNvSpPr>
          <p:nvPr>
            <p:ph type="title"/>
          </p:nvPr>
        </p:nvSpPr>
        <p:spPr/>
        <p:txBody>
          <a:bodyPr>
            <a:normAutofit/>
          </a:bodyPr>
          <a:lstStyle/>
          <a:p>
            <a:r>
              <a:rPr lang="en-US" sz="4000"/>
              <a:t>Parental involvement: 8vac20-781-400</a:t>
            </a:r>
          </a:p>
        </p:txBody>
      </p:sp>
      <p:sp>
        <p:nvSpPr>
          <p:cNvPr id="3" name="Slide Number Placeholder 2">
            <a:extLst>
              <a:ext uri="{FF2B5EF4-FFF2-40B4-BE49-F238E27FC236}">
                <a16:creationId xmlns:a16="http://schemas.microsoft.com/office/drawing/2014/main" id="{1D0D7ADC-DF0A-EFB8-599D-5145A74A44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64</a:t>
            </a:fld>
            <a:endParaRPr lang="en-US"/>
          </a:p>
        </p:txBody>
      </p:sp>
      <p:sp>
        <p:nvSpPr>
          <p:cNvPr id="4" name="Text Placeholder 3">
            <a:extLst>
              <a:ext uri="{FF2B5EF4-FFF2-40B4-BE49-F238E27FC236}">
                <a16:creationId xmlns:a16="http://schemas.microsoft.com/office/drawing/2014/main" id="{ECCC3EEA-94F7-00C5-F092-A1C81BEE4BCA}"/>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from 8VAC20-780-420.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marL="571500" indent="-457200">
              <a:lnSpc>
                <a:spcPct val="100000"/>
              </a:lnSpc>
              <a:spcBef>
                <a:spcPts val="0"/>
              </a:spcBef>
              <a:buClr>
                <a:schemeClr val="tx1"/>
              </a:buClr>
              <a:buSzPct val="90000"/>
            </a:pPr>
            <a:r>
              <a:rPr lang="en-US" sz="2200">
                <a:solidFill>
                  <a:schemeClr val="accent3"/>
                </a:solidFill>
              </a:rPr>
              <a:t>Replaced requirement to provide the information in writing to parents to instead require informing parents how to access the information.</a:t>
            </a:r>
          </a:p>
          <a:p>
            <a:pPr marL="571500" indent="-457200">
              <a:lnSpc>
                <a:spcPct val="100000"/>
              </a:lnSpc>
              <a:spcBef>
                <a:spcPts val="0"/>
              </a:spcBef>
              <a:buClr>
                <a:schemeClr val="tx1"/>
              </a:buClr>
              <a:buSzPct val="90000"/>
            </a:pPr>
            <a:r>
              <a:rPr lang="en-US" sz="2200">
                <a:solidFill>
                  <a:schemeClr val="accent3"/>
                </a:solidFill>
              </a:rPr>
              <a:t>Requirements for communicating with parents regarding the center’s emergency procedures. </a:t>
            </a:r>
          </a:p>
          <a:p>
            <a:pPr marL="571500" indent="-457200">
              <a:lnSpc>
                <a:spcPct val="100000"/>
              </a:lnSpc>
              <a:spcBef>
                <a:spcPts val="0"/>
              </a:spcBef>
              <a:spcAft>
                <a:spcPts val="1200"/>
              </a:spcAft>
              <a:buClr>
                <a:schemeClr val="tx1"/>
              </a:buClr>
              <a:buSzPct val="90000"/>
            </a:pPr>
            <a:r>
              <a:rPr lang="en-US" sz="2200">
                <a:solidFill>
                  <a:schemeClr val="accent3"/>
                </a:solidFill>
              </a:rPr>
              <a:t>Requirements to notify parents of the center’s relocation site, method of communication during an emergency, and procedures for reunification. </a:t>
            </a:r>
          </a:p>
          <a:p>
            <a:pPr marL="114300" indent="0">
              <a:lnSpc>
                <a:spcPct val="100000"/>
              </a:lnSpc>
              <a:spcBef>
                <a:spcPts val="0"/>
              </a:spcBef>
              <a:buNone/>
            </a:pPr>
            <a:r>
              <a:rPr lang="en-US" sz="2200" b="1">
                <a:solidFill>
                  <a:schemeClr val="accent3"/>
                </a:solidFill>
              </a:rPr>
              <a:t>Removed: </a:t>
            </a:r>
          </a:p>
          <a:p>
            <a:pPr>
              <a:lnSpc>
                <a:spcPct val="100000"/>
              </a:lnSpc>
              <a:spcBef>
                <a:spcPts val="0"/>
              </a:spcBef>
            </a:pPr>
            <a:r>
              <a:rPr lang="en-US" sz="2200">
                <a:solidFill>
                  <a:schemeClr val="accent3"/>
                </a:solidFill>
              </a:rPr>
              <a:t>References to certain policies because those are now required in a new section specific to center policies.</a:t>
            </a:r>
          </a:p>
          <a:p>
            <a:pPr marL="114300" indent="0">
              <a:buNone/>
            </a:pPr>
            <a:endParaRPr lang="en-US"/>
          </a:p>
        </p:txBody>
      </p:sp>
    </p:spTree>
    <p:extLst>
      <p:ext uri="{BB962C8B-B14F-4D97-AF65-F5344CB8AC3E}">
        <p14:creationId xmlns:p14="http://schemas.microsoft.com/office/powerpoint/2010/main" val="1587095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AE6F-8FC5-625A-0176-FD3968C8ED91}"/>
              </a:ext>
            </a:extLst>
          </p:cNvPr>
          <p:cNvSpPr>
            <a:spLocks noGrp="1"/>
          </p:cNvSpPr>
          <p:nvPr>
            <p:ph type="title"/>
          </p:nvPr>
        </p:nvSpPr>
        <p:spPr/>
        <p:txBody>
          <a:bodyPr>
            <a:normAutofit/>
          </a:bodyPr>
          <a:lstStyle/>
          <a:p>
            <a:r>
              <a:rPr lang="en-US" sz="4000"/>
              <a:t>Parental communication and notification: 8vac20-781-410</a:t>
            </a:r>
          </a:p>
        </p:txBody>
      </p:sp>
      <p:sp>
        <p:nvSpPr>
          <p:cNvPr id="3" name="Slide Number Placeholder 2">
            <a:extLst>
              <a:ext uri="{FF2B5EF4-FFF2-40B4-BE49-F238E27FC236}">
                <a16:creationId xmlns:a16="http://schemas.microsoft.com/office/drawing/2014/main" id="{3004D607-5640-C155-4429-4C60118B9C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65</a:t>
            </a:fld>
            <a:endParaRPr lang="en-US"/>
          </a:p>
        </p:txBody>
      </p:sp>
      <p:sp>
        <p:nvSpPr>
          <p:cNvPr id="4" name="Text Placeholder 3">
            <a:extLst>
              <a:ext uri="{FF2B5EF4-FFF2-40B4-BE49-F238E27FC236}">
                <a16:creationId xmlns:a16="http://schemas.microsoft.com/office/drawing/2014/main" id="{17840E3C-A0B1-0441-45EB-E42297354EA6}"/>
              </a:ext>
            </a:extLst>
          </p:cNvPr>
          <p:cNvSpPr>
            <a:spLocks noGrp="1"/>
          </p:cNvSpPr>
          <p:nvPr>
            <p:ph type="body" idx="1"/>
          </p:nvPr>
        </p:nvSpPr>
        <p:spPr>
          <a:xfrm>
            <a:off x="838200" y="1458930"/>
            <a:ext cx="10524564" cy="5175233"/>
          </a:xfrm>
        </p:spPr>
        <p:txBody>
          <a:bodyPr>
            <a:normAutofit/>
          </a:bodyPr>
          <a:lstStyle/>
          <a:p>
            <a:pPr marL="114300" indent="0">
              <a:lnSpc>
                <a:spcPct val="100000"/>
              </a:lnSpc>
              <a:spcBef>
                <a:spcPts val="0"/>
              </a:spcBef>
              <a:spcAft>
                <a:spcPts val="1200"/>
              </a:spcAft>
              <a:buNone/>
            </a:pPr>
            <a:r>
              <a:rPr lang="en-US" sz="2000" b="1">
                <a:solidFill>
                  <a:schemeClr val="accent3"/>
                </a:solidFill>
              </a:rPr>
              <a:t>Overview: </a:t>
            </a:r>
            <a:r>
              <a:rPr lang="en-US" sz="2000">
                <a:solidFill>
                  <a:schemeClr val="accent3"/>
                </a:solidFill>
              </a:rPr>
              <a:t>Retains and reorganizes current requirements from parts of 8VAC20-780-420, 8VAC20-780-490, 8VAC20-780-550. </a:t>
            </a:r>
            <a:endParaRPr lang="en-US">
              <a:solidFill>
                <a:schemeClr val="accent3"/>
              </a:solidFill>
            </a:endParaRPr>
          </a:p>
          <a:p>
            <a:pPr marL="114300" indent="0">
              <a:lnSpc>
                <a:spcPct val="100000"/>
              </a:lnSpc>
              <a:spcBef>
                <a:spcPts val="0"/>
              </a:spcBef>
              <a:buNone/>
            </a:pPr>
            <a:r>
              <a:rPr lang="en-US" sz="2000" b="1">
                <a:solidFill>
                  <a:schemeClr val="accent3"/>
                </a:solidFill>
              </a:rPr>
              <a:t>New/Revised: </a:t>
            </a:r>
          </a:p>
          <a:p>
            <a:pPr>
              <a:lnSpc>
                <a:spcPct val="100000"/>
              </a:lnSpc>
              <a:spcBef>
                <a:spcPts val="0"/>
              </a:spcBef>
              <a:buClr>
                <a:schemeClr val="tx1"/>
              </a:buClr>
            </a:pPr>
            <a:r>
              <a:rPr lang="en-US" sz="2000">
                <a:solidFill>
                  <a:schemeClr val="accent3"/>
                </a:solidFill>
              </a:rPr>
              <a:t>Requires written notification regarding persistent behavior problems; change in emergency plans; notification of whereabouts after an emergency evacuation; a situation in which the child's whereabouts were unknown, a child left in a vehicle or on the playground; or a child who wandered away unattended; </a:t>
            </a:r>
            <a:endParaRPr lang="en-US" sz="2000" b="1">
              <a:solidFill>
                <a:schemeClr val="accent3"/>
              </a:solidFill>
            </a:endParaRPr>
          </a:p>
          <a:p>
            <a:pPr>
              <a:lnSpc>
                <a:spcPct val="100000"/>
              </a:lnSpc>
              <a:spcBef>
                <a:spcPts val="0"/>
              </a:spcBef>
              <a:spcAft>
                <a:spcPts val="1200"/>
              </a:spcAft>
              <a:buClr>
                <a:schemeClr val="tx1"/>
              </a:buClr>
            </a:pPr>
            <a:r>
              <a:rPr lang="en-US" sz="2000">
                <a:solidFill>
                  <a:schemeClr val="accent3"/>
                </a:solidFill>
              </a:rPr>
              <a:t>Requires retaining daily record of infant care activities for 60 calendar days. </a:t>
            </a:r>
            <a:endParaRPr lang="en-US" sz="2000" b="1">
              <a:solidFill>
                <a:schemeClr val="accent3"/>
              </a:solidFill>
            </a:endParaRPr>
          </a:p>
          <a:p>
            <a:pPr marL="114300" indent="0">
              <a:lnSpc>
                <a:spcPct val="100000"/>
              </a:lnSpc>
              <a:spcBef>
                <a:spcPts val="0"/>
              </a:spcBef>
              <a:buNone/>
            </a:pPr>
            <a:r>
              <a:rPr lang="en-US" sz="2000" b="1">
                <a:solidFill>
                  <a:schemeClr val="accent3"/>
                </a:solidFill>
              </a:rPr>
              <a:t>Removed: </a:t>
            </a:r>
            <a:endParaRPr lang="en-US">
              <a:solidFill>
                <a:schemeClr val="accent3"/>
              </a:solidFill>
            </a:endParaRPr>
          </a:p>
          <a:p>
            <a:pPr>
              <a:lnSpc>
                <a:spcPct val="100000"/>
              </a:lnSpc>
              <a:spcBef>
                <a:spcPts val="0"/>
              </a:spcBef>
              <a:buClr>
                <a:schemeClr val="tx1"/>
              </a:buClr>
            </a:pPr>
            <a:r>
              <a:rPr lang="en-US" sz="2000">
                <a:solidFill>
                  <a:schemeClr val="accent3"/>
                </a:solidFill>
              </a:rPr>
              <a:t>Removed semiannual requirement for center to provide written information about a child's development and a scheduled opportunity to discuss feedback for school age children since this information and opportunities are offered by the child's school. </a:t>
            </a:r>
          </a:p>
          <a:p>
            <a:pPr>
              <a:lnSpc>
                <a:spcPct val="100000"/>
              </a:lnSpc>
              <a:spcBef>
                <a:spcPts val="0"/>
              </a:spcBef>
              <a:buClr>
                <a:schemeClr val="tx1"/>
              </a:buClr>
            </a:pPr>
            <a:r>
              <a:rPr lang="en-US" sz="2000">
                <a:solidFill>
                  <a:schemeClr val="accent3"/>
                </a:solidFill>
              </a:rPr>
              <a:t>Requirement to document future actions to prevent recurrence on incident report.</a:t>
            </a:r>
          </a:p>
        </p:txBody>
      </p:sp>
    </p:spTree>
    <p:extLst>
      <p:ext uri="{BB962C8B-B14F-4D97-AF65-F5344CB8AC3E}">
        <p14:creationId xmlns:p14="http://schemas.microsoft.com/office/powerpoint/2010/main" val="3828028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07D6-3271-66C3-D577-687F814C36CA}"/>
              </a:ext>
            </a:extLst>
          </p:cNvPr>
          <p:cNvSpPr>
            <a:spLocks noGrp="1"/>
          </p:cNvSpPr>
          <p:nvPr>
            <p:ph type="title"/>
          </p:nvPr>
        </p:nvSpPr>
        <p:spPr/>
        <p:txBody>
          <a:bodyPr>
            <a:normAutofit/>
          </a:bodyPr>
          <a:lstStyle/>
          <a:p>
            <a:r>
              <a:rPr lang="en-US" sz="4000"/>
              <a:t>Parental agreements: 8vac20-718-420</a:t>
            </a:r>
          </a:p>
        </p:txBody>
      </p:sp>
      <p:sp>
        <p:nvSpPr>
          <p:cNvPr id="3" name="Slide Number Placeholder 2">
            <a:extLst>
              <a:ext uri="{FF2B5EF4-FFF2-40B4-BE49-F238E27FC236}">
                <a16:creationId xmlns:a16="http://schemas.microsoft.com/office/drawing/2014/main" id="{387BFA7D-3151-A354-3111-7740159CD5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66</a:t>
            </a:fld>
            <a:endParaRPr lang="en-US"/>
          </a:p>
        </p:txBody>
      </p:sp>
      <p:sp>
        <p:nvSpPr>
          <p:cNvPr id="4" name="Text Placeholder 3">
            <a:extLst>
              <a:ext uri="{FF2B5EF4-FFF2-40B4-BE49-F238E27FC236}">
                <a16:creationId xmlns:a16="http://schemas.microsoft.com/office/drawing/2014/main" id="{9212D7C8-C316-CBD3-665E-62B2B1A1CDC8}"/>
              </a:ext>
            </a:extLst>
          </p:cNvPr>
          <p:cNvSpPr>
            <a:spLocks noGrp="1"/>
          </p:cNvSpPr>
          <p:nvPr>
            <p:ph type="body" idx="1"/>
          </p:nvPr>
        </p:nvSpPr>
        <p:spPr/>
        <p:txBody>
          <a:bodyPr/>
          <a:lstStyle/>
          <a:p>
            <a:pPr marL="114300" indent="0">
              <a:spcAft>
                <a:spcPts val="1200"/>
              </a:spcAft>
              <a:buNone/>
            </a:pPr>
            <a:r>
              <a:rPr lang="en-US" sz="2200" b="1">
                <a:solidFill>
                  <a:schemeClr val="accent3"/>
                </a:solidFill>
              </a:rPr>
              <a:t>Overview: </a:t>
            </a:r>
            <a:r>
              <a:rPr lang="en-US" sz="2200">
                <a:solidFill>
                  <a:schemeClr val="accent3"/>
                </a:solidFill>
              </a:rPr>
              <a:t>Retains current requirements from 8VAC20-780-90. </a:t>
            </a:r>
          </a:p>
          <a:p>
            <a:pPr marL="114300" indent="0">
              <a:spcBef>
                <a:spcPts val="0"/>
              </a:spcBef>
              <a:buNone/>
            </a:pPr>
            <a:r>
              <a:rPr lang="en-US" sz="2200" b="1">
                <a:solidFill>
                  <a:schemeClr val="accent3"/>
                </a:solidFill>
              </a:rPr>
              <a:t>New/Revised: </a:t>
            </a:r>
          </a:p>
          <a:p>
            <a:pPr>
              <a:spcBef>
                <a:spcPts val="0"/>
              </a:spcBef>
              <a:spcAft>
                <a:spcPts val="1200"/>
              </a:spcAft>
            </a:pPr>
            <a:r>
              <a:rPr lang="en-US" sz="2200">
                <a:solidFill>
                  <a:schemeClr val="accent3"/>
                </a:solidFill>
              </a:rPr>
              <a:t>Adds a required authorization for the center to transport the child in the event of an emergency including needing medical care or facility relocation.</a:t>
            </a:r>
          </a:p>
          <a:p>
            <a:pPr marL="114300" indent="0">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111981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43CD-7B22-75E9-B4C0-70B2C6D1B98B}"/>
              </a:ext>
            </a:extLst>
          </p:cNvPr>
          <p:cNvSpPr>
            <a:spLocks noGrp="1"/>
          </p:cNvSpPr>
          <p:nvPr>
            <p:ph type="title"/>
          </p:nvPr>
        </p:nvSpPr>
        <p:spPr/>
        <p:txBody>
          <a:bodyPr>
            <a:normAutofit/>
          </a:bodyPr>
          <a:lstStyle/>
          <a:p>
            <a:r>
              <a:rPr lang="en-US" sz="4000"/>
              <a:t>Equipment and materials: 8vac20-781-430</a:t>
            </a:r>
          </a:p>
        </p:txBody>
      </p:sp>
      <p:sp>
        <p:nvSpPr>
          <p:cNvPr id="3" name="Slide Number Placeholder 2">
            <a:extLst>
              <a:ext uri="{FF2B5EF4-FFF2-40B4-BE49-F238E27FC236}">
                <a16:creationId xmlns:a16="http://schemas.microsoft.com/office/drawing/2014/main" id="{3235301A-EACD-62D6-B600-E4CE30F1C2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67</a:t>
            </a:fld>
            <a:endParaRPr lang="en-US"/>
          </a:p>
        </p:txBody>
      </p:sp>
      <p:sp>
        <p:nvSpPr>
          <p:cNvPr id="4" name="Text Placeholder 3">
            <a:extLst>
              <a:ext uri="{FF2B5EF4-FFF2-40B4-BE49-F238E27FC236}">
                <a16:creationId xmlns:a16="http://schemas.microsoft.com/office/drawing/2014/main" id="{81229DE1-12E8-0E85-73C2-B3E7DCC43F97}"/>
              </a:ext>
            </a:extLst>
          </p:cNvPr>
          <p:cNvSpPr>
            <a:spLocks noGrp="1"/>
          </p:cNvSpPr>
          <p:nvPr>
            <p:ph type="body" idx="1"/>
          </p:nvPr>
        </p:nvSpPr>
        <p:spPr>
          <a:xfrm>
            <a:off x="838200" y="1458930"/>
            <a:ext cx="10515600" cy="5094270"/>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a:solidFill>
                  <a:schemeClr val="accent3"/>
                </a:solidFill>
              </a:rPr>
              <a:t>Overview: </a:t>
            </a:r>
            <a:r>
              <a:rPr lang="en-US" sz="2000">
                <a:solidFill>
                  <a:schemeClr val="accent3"/>
                </a:solidFill>
              </a:rPr>
              <a:t>Retains requirements from 8VAC20-780-430. </a:t>
            </a:r>
          </a:p>
          <a:p>
            <a:pPr marL="114300" indent="0">
              <a:lnSpc>
                <a:spcPct val="100000"/>
              </a:lnSpc>
              <a:spcBef>
                <a:spcPts val="0"/>
              </a:spcBef>
              <a:buNone/>
            </a:pPr>
            <a:r>
              <a:rPr lang="en-US" sz="2000" b="1">
                <a:solidFill>
                  <a:schemeClr val="accent3"/>
                </a:solidFill>
              </a:rPr>
              <a:t>New/Revised: </a:t>
            </a:r>
            <a:endParaRPr lang="en-US" sz="2000">
              <a:solidFill>
                <a:schemeClr val="accent3"/>
              </a:solidFill>
            </a:endParaRPr>
          </a:p>
          <a:p>
            <a:pPr marL="571500" indent="-457200">
              <a:lnSpc>
                <a:spcPct val="100000"/>
              </a:lnSpc>
              <a:spcBef>
                <a:spcPts val="0"/>
              </a:spcBef>
              <a:buClr>
                <a:schemeClr val="tx1"/>
              </a:buClr>
            </a:pPr>
            <a:r>
              <a:rPr lang="en-US" sz="2000">
                <a:solidFill>
                  <a:schemeClr val="accent3"/>
                </a:solidFill>
              </a:rPr>
              <a:t>Requirements for cleaning and sanitizing washable toys and materials. </a:t>
            </a:r>
          </a:p>
          <a:p>
            <a:pPr marL="571500" indent="-457200">
              <a:lnSpc>
                <a:spcPct val="100000"/>
              </a:lnSpc>
              <a:spcBef>
                <a:spcPts val="0"/>
              </a:spcBef>
              <a:buClr>
                <a:schemeClr val="tx1"/>
              </a:buClr>
            </a:pPr>
            <a:r>
              <a:rPr lang="en-US" sz="2000">
                <a:solidFill>
                  <a:schemeClr val="accent3"/>
                </a:solidFill>
              </a:rPr>
              <a:t>Requirement to clean and sanitize water play tables or tubs daily if used. </a:t>
            </a:r>
          </a:p>
          <a:p>
            <a:pPr marL="571500" indent="-457200">
              <a:lnSpc>
                <a:spcPct val="100000"/>
              </a:lnSpc>
              <a:spcBef>
                <a:spcPts val="0"/>
              </a:spcBef>
              <a:spcAft>
                <a:spcPts val="1200"/>
              </a:spcAft>
              <a:buClr>
                <a:schemeClr val="tx1"/>
              </a:buClr>
            </a:pPr>
            <a:r>
              <a:rPr lang="en-US" sz="2000">
                <a:solidFill>
                  <a:schemeClr val="accent3"/>
                </a:solidFill>
              </a:rPr>
              <a:t>Requirement to register and receive free recall alerts from the U.S. Consumer Product Safety Commission.</a:t>
            </a:r>
          </a:p>
          <a:p>
            <a:pPr marL="114300" indent="0">
              <a:lnSpc>
                <a:spcPct val="100000"/>
              </a:lnSpc>
              <a:spcBef>
                <a:spcPts val="0"/>
              </a:spcBef>
              <a:buNone/>
            </a:pPr>
            <a:r>
              <a:rPr lang="en-US" sz="2000" b="1">
                <a:solidFill>
                  <a:schemeClr val="accent3"/>
                </a:solidFill>
              </a:rPr>
              <a:t>Removed:</a:t>
            </a:r>
            <a:endParaRPr lang="en-US" sz="2000">
              <a:solidFill>
                <a:schemeClr val="accent3"/>
              </a:solidFill>
            </a:endParaRPr>
          </a:p>
          <a:p>
            <a:pPr marL="571500" indent="-457200">
              <a:lnSpc>
                <a:spcPct val="100000"/>
              </a:lnSpc>
              <a:spcBef>
                <a:spcPts val="0"/>
              </a:spcBef>
              <a:buClr>
                <a:schemeClr val="tx1"/>
              </a:buClr>
            </a:pPr>
            <a:r>
              <a:rPr lang="en-US" sz="2000">
                <a:solidFill>
                  <a:schemeClr val="accent3"/>
                </a:solidFill>
              </a:rPr>
              <a:t>Exception related to not prohibiting children in school-aged child care from using public or private school equipment because this is covered under another section. </a:t>
            </a:r>
          </a:p>
          <a:p>
            <a:pPr marL="571500" indent="-457200">
              <a:lnSpc>
                <a:spcPct val="100000"/>
              </a:lnSpc>
              <a:spcBef>
                <a:spcPts val="0"/>
              </a:spcBef>
              <a:buClr>
                <a:schemeClr val="tx1"/>
              </a:buClr>
            </a:pPr>
            <a:r>
              <a:rPr lang="en-US" sz="2000">
                <a:solidFill>
                  <a:schemeClr val="accent3"/>
                </a:solidFill>
              </a:rPr>
              <a:t>Reference to drinking water being transported to camps because this is covered under another section.</a:t>
            </a:r>
          </a:p>
          <a:p>
            <a:pPr marL="571500" indent="-457200">
              <a:lnSpc>
                <a:spcPct val="100000"/>
              </a:lnSpc>
              <a:spcBef>
                <a:spcPts val="0"/>
              </a:spcBef>
              <a:buClr>
                <a:schemeClr val="tx1"/>
              </a:buClr>
            </a:pPr>
            <a:r>
              <a:rPr lang="en-US" sz="2000">
                <a:solidFill>
                  <a:schemeClr val="accent3"/>
                </a:solidFill>
              </a:rPr>
              <a:t>Reference to therapeutic and special needs programs because this is covered under another section.</a:t>
            </a:r>
          </a:p>
          <a:p>
            <a:pPr marL="114300" indent="0">
              <a:buNone/>
            </a:pPr>
            <a:endParaRPr lang="en-US"/>
          </a:p>
        </p:txBody>
      </p:sp>
    </p:spTree>
    <p:extLst>
      <p:ext uri="{BB962C8B-B14F-4D97-AF65-F5344CB8AC3E}">
        <p14:creationId xmlns:p14="http://schemas.microsoft.com/office/powerpoint/2010/main" val="785708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C384-7907-5294-32CE-FE64E0202C3D}"/>
              </a:ext>
            </a:extLst>
          </p:cNvPr>
          <p:cNvSpPr>
            <a:spLocks noGrp="1"/>
          </p:cNvSpPr>
          <p:nvPr>
            <p:ph type="title"/>
          </p:nvPr>
        </p:nvSpPr>
        <p:spPr/>
        <p:txBody>
          <a:bodyPr>
            <a:normAutofit/>
          </a:bodyPr>
          <a:lstStyle/>
          <a:p>
            <a:r>
              <a:rPr lang="en-US" sz="4000"/>
              <a:t>Cribs, cots, rest mats, and beds: 8vac20-781-440</a:t>
            </a:r>
          </a:p>
        </p:txBody>
      </p:sp>
      <p:sp>
        <p:nvSpPr>
          <p:cNvPr id="3" name="Slide Number Placeholder 2">
            <a:extLst>
              <a:ext uri="{FF2B5EF4-FFF2-40B4-BE49-F238E27FC236}">
                <a16:creationId xmlns:a16="http://schemas.microsoft.com/office/drawing/2014/main" id="{C03916F7-5ACE-069E-E1BB-74EF4C99B9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68</a:t>
            </a:fld>
            <a:endParaRPr lang="en-US"/>
          </a:p>
        </p:txBody>
      </p:sp>
      <p:sp>
        <p:nvSpPr>
          <p:cNvPr id="4" name="Text Placeholder 3">
            <a:extLst>
              <a:ext uri="{FF2B5EF4-FFF2-40B4-BE49-F238E27FC236}">
                <a16:creationId xmlns:a16="http://schemas.microsoft.com/office/drawing/2014/main" id="{E69B406B-EC40-E180-610D-CEC7A441753B}"/>
              </a:ext>
            </a:extLst>
          </p:cNvPr>
          <p:cNvSpPr>
            <a:spLocks noGrp="1"/>
          </p:cNvSpPr>
          <p:nvPr>
            <p:ph type="body" idx="1"/>
          </p:nvPr>
        </p:nvSpPr>
        <p:spPr>
          <a:xfrm>
            <a:off x="838200" y="1458930"/>
            <a:ext cx="10515600" cy="5262545"/>
          </a:xfrm>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in 8VAC20-780-440.</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marL="571500" indent="-457200">
              <a:lnSpc>
                <a:spcPct val="100000"/>
              </a:lnSpc>
              <a:spcBef>
                <a:spcPts val="0"/>
              </a:spcBef>
              <a:buClr>
                <a:schemeClr val="tx1"/>
              </a:buClr>
              <a:buSzPct val="90000"/>
            </a:pPr>
            <a:r>
              <a:rPr lang="en-US" sz="2200">
                <a:solidFill>
                  <a:schemeClr val="accent3"/>
                </a:solidFill>
              </a:rPr>
              <a:t>Prohibits cribs as a play space.</a:t>
            </a:r>
          </a:p>
          <a:p>
            <a:pPr marL="571500" indent="-457200">
              <a:lnSpc>
                <a:spcPct val="100000"/>
              </a:lnSpc>
              <a:spcBef>
                <a:spcPts val="0"/>
              </a:spcBef>
              <a:buClr>
                <a:schemeClr val="tx1"/>
              </a:buClr>
              <a:buSzPct val="90000"/>
            </a:pPr>
            <a:r>
              <a:rPr lang="en-US" sz="2200">
                <a:solidFill>
                  <a:schemeClr val="accent3"/>
                </a:solidFill>
              </a:rPr>
              <a:t>Prohibited cribs with mesh sides. </a:t>
            </a:r>
          </a:p>
          <a:p>
            <a:pPr marL="571500" indent="-457200">
              <a:lnSpc>
                <a:spcPct val="100000"/>
              </a:lnSpc>
              <a:spcBef>
                <a:spcPts val="0"/>
              </a:spcBef>
              <a:buClr>
                <a:schemeClr val="tx1"/>
              </a:buClr>
              <a:buSzPct val="90000"/>
            </a:pPr>
            <a:r>
              <a:rPr lang="en-US" sz="2200">
                <a:solidFill>
                  <a:schemeClr val="accent3"/>
                </a:solidFill>
              </a:rPr>
              <a:t>Added prohibition of soft objects or loose bedding used with infants under 12 months when sleeping or resting.</a:t>
            </a:r>
          </a:p>
          <a:p>
            <a:pPr marL="571500" indent="-457200">
              <a:lnSpc>
                <a:spcPct val="100000"/>
              </a:lnSpc>
              <a:spcBef>
                <a:spcPts val="0"/>
              </a:spcBef>
              <a:spcAft>
                <a:spcPts val="1200"/>
              </a:spcAft>
              <a:buClr>
                <a:schemeClr val="tx1"/>
              </a:buClr>
              <a:buSzPct val="90000"/>
            </a:pPr>
            <a:r>
              <a:rPr lang="en-US" sz="2200">
                <a:solidFill>
                  <a:schemeClr val="accent3"/>
                </a:solidFill>
              </a:rPr>
              <a:t>Requirement for one inch of cushioning for rest mats.</a:t>
            </a:r>
          </a:p>
          <a:p>
            <a:pPr marL="114300" indent="0">
              <a:lnSpc>
                <a:spcPct val="100000"/>
              </a:lnSpc>
              <a:spcBef>
                <a:spcPts val="0"/>
              </a:spcBef>
              <a:buNone/>
            </a:pPr>
            <a:r>
              <a:rPr lang="en-US" sz="2200" b="1">
                <a:solidFill>
                  <a:schemeClr val="accent3"/>
                </a:solidFill>
              </a:rPr>
              <a:t>Removed: </a:t>
            </a:r>
          </a:p>
          <a:p>
            <a:pPr marL="571500" indent="-457200">
              <a:lnSpc>
                <a:spcPct val="100000"/>
              </a:lnSpc>
              <a:spcBef>
                <a:spcPts val="0"/>
              </a:spcBef>
              <a:buClr>
                <a:schemeClr val="tx1"/>
              </a:buClr>
              <a:buSzPct val="90000"/>
            </a:pPr>
            <a:r>
              <a:rPr lang="en-US" sz="2200">
                <a:solidFill>
                  <a:schemeClr val="accent3"/>
                </a:solidFill>
              </a:rPr>
              <a:t>Requirements for crib design and recall. These are covered in other standards requiring equipment that has not been recalled. </a:t>
            </a:r>
          </a:p>
          <a:p>
            <a:pPr marL="571500" indent="-457200">
              <a:lnSpc>
                <a:spcPct val="100000"/>
              </a:lnSpc>
              <a:spcBef>
                <a:spcPts val="0"/>
              </a:spcBef>
              <a:buClr>
                <a:schemeClr val="tx1"/>
              </a:buClr>
              <a:buSzPct val="90000"/>
            </a:pPr>
            <a:r>
              <a:rPr lang="en-US" sz="2200">
                <a:solidFill>
                  <a:schemeClr val="accent3"/>
                </a:solidFill>
              </a:rPr>
              <a:t>Prohibiting the use of pillows and filled comforters for children between 12 months and two years of age.</a:t>
            </a:r>
          </a:p>
        </p:txBody>
      </p:sp>
    </p:spTree>
    <p:extLst>
      <p:ext uri="{BB962C8B-B14F-4D97-AF65-F5344CB8AC3E}">
        <p14:creationId xmlns:p14="http://schemas.microsoft.com/office/powerpoint/2010/main" val="1137453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9186-402A-87F6-0A3A-90718A1D821E}"/>
              </a:ext>
            </a:extLst>
          </p:cNvPr>
          <p:cNvSpPr>
            <a:spLocks noGrp="1"/>
          </p:cNvSpPr>
          <p:nvPr>
            <p:ph type="title"/>
          </p:nvPr>
        </p:nvSpPr>
        <p:spPr/>
        <p:txBody>
          <a:bodyPr>
            <a:normAutofit/>
          </a:bodyPr>
          <a:lstStyle/>
          <a:p>
            <a:r>
              <a:rPr lang="en-US" sz="4000"/>
              <a:t>Linens: 8vac20-781-450</a:t>
            </a:r>
          </a:p>
        </p:txBody>
      </p:sp>
      <p:sp>
        <p:nvSpPr>
          <p:cNvPr id="3" name="Slide Number Placeholder 2">
            <a:extLst>
              <a:ext uri="{FF2B5EF4-FFF2-40B4-BE49-F238E27FC236}">
                <a16:creationId xmlns:a16="http://schemas.microsoft.com/office/drawing/2014/main" id="{46192799-2B66-7E2B-75B2-7C5297E92E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69</a:t>
            </a:fld>
            <a:endParaRPr lang="en-US"/>
          </a:p>
        </p:txBody>
      </p:sp>
      <p:sp>
        <p:nvSpPr>
          <p:cNvPr id="4" name="Text Placeholder 3">
            <a:extLst>
              <a:ext uri="{FF2B5EF4-FFF2-40B4-BE49-F238E27FC236}">
                <a16:creationId xmlns:a16="http://schemas.microsoft.com/office/drawing/2014/main" id="{47CCC324-8ACD-F7FC-6E31-0880D8B92906}"/>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t>Overview: </a:t>
            </a:r>
            <a:r>
              <a:rPr lang="en-US" sz="2200"/>
              <a:t>Retains current requirements from 8VAC20-780-450. </a:t>
            </a:r>
          </a:p>
          <a:p>
            <a:pPr marL="114300" indent="0">
              <a:lnSpc>
                <a:spcPct val="100000"/>
              </a:lnSpc>
              <a:spcBef>
                <a:spcPts val="0"/>
              </a:spcBef>
              <a:buNone/>
            </a:pPr>
            <a:r>
              <a:rPr lang="en-US" sz="2200" b="1"/>
              <a:t>New/Revised: </a:t>
            </a:r>
          </a:p>
          <a:p>
            <a:pPr marL="571500" indent="-457200">
              <a:lnSpc>
                <a:spcPct val="100000"/>
              </a:lnSpc>
              <a:spcBef>
                <a:spcPts val="0"/>
              </a:spcBef>
              <a:buClr>
                <a:schemeClr val="tx1"/>
              </a:buClr>
              <a:buSzPct val="90000"/>
            </a:pPr>
            <a:r>
              <a:rPr lang="en-US" sz="2200"/>
              <a:t>Requirement for linens to be stored separately.</a:t>
            </a:r>
          </a:p>
          <a:p>
            <a:pPr marL="571500" indent="-457200">
              <a:lnSpc>
                <a:spcPct val="100000"/>
              </a:lnSpc>
              <a:spcBef>
                <a:spcPts val="0"/>
              </a:spcBef>
              <a:spcAft>
                <a:spcPts val="1200"/>
              </a:spcAft>
              <a:buClr>
                <a:schemeClr val="tx1"/>
              </a:buClr>
              <a:buSzPct val="90000"/>
              <a:buFont typeface="Arial"/>
              <a:buChar char="•"/>
            </a:pPr>
            <a:r>
              <a:rPr lang="en-US" sz="2200"/>
              <a:t>Requirement for linens and pillows to be changed when wet, soiled or dirty.</a:t>
            </a:r>
          </a:p>
          <a:p>
            <a:pPr marL="114300" indent="0">
              <a:lnSpc>
                <a:spcPct val="100000"/>
              </a:lnSpc>
              <a:spcBef>
                <a:spcPts val="0"/>
              </a:spcBef>
              <a:buNone/>
            </a:pPr>
            <a:r>
              <a:rPr lang="en-US" sz="2200" b="1"/>
              <a:t>Removed: </a:t>
            </a:r>
          </a:p>
          <a:p>
            <a:pPr marL="571500" indent="-457200">
              <a:lnSpc>
                <a:spcPct val="100000"/>
              </a:lnSpc>
              <a:spcBef>
                <a:spcPts val="0"/>
              </a:spcBef>
              <a:buClr>
                <a:schemeClr val="tx1"/>
              </a:buClr>
              <a:buSzPct val="90000"/>
            </a:pPr>
            <a:r>
              <a:rPr lang="en-US" sz="2200"/>
              <a:t>Removes requirement or crib sheets to be washed daily.</a:t>
            </a:r>
          </a:p>
          <a:p>
            <a:pPr marL="571500" indent="-457200">
              <a:lnSpc>
                <a:spcPct val="100000"/>
              </a:lnSpc>
              <a:spcBef>
                <a:spcPts val="0"/>
              </a:spcBef>
              <a:buClr>
                <a:schemeClr val="tx1"/>
              </a:buClr>
              <a:buSzPct val="90000"/>
            </a:pPr>
            <a:r>
              <a:rPr lang="en-US" sz="2200"/>
              <a:t>Removes specific temperature requirements for linens when washed. </a:t>
            </a:r>
          </a:p>
          <a:p>
            <a:pPr marL="114300" indent="0">
              <a:lnSpc>
                <a:spcPct val="100000"/>
              </a:lnSpc>
              <a:buNone/>
            </a:pPr>
            <a:endParaRPr lang="en-US"/>
          </a:p>
        </p:txBody>
      </p:sp>
    </p:spTree>
    <p:extLst>
      <p:ext uri="{BB962C8B-B14F-4D97-AF65-F5344CB8AC3E}">
        <p14:creationId xmlns:p14="http://schemas.microsoft.com/office/powerpoint/2010/main" val="241598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Standards for Licensed Child Day Centers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extLst>
      <p:ext uri="{BB962C8B-B14F-4D97-AF65-F5344CB8AC3E}">
        <p14:creationId xmlns:p14="http://schemas.microsoft.com/office/powerpoint/2010/main" val="2386746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619E-DFF0-B140-09D7-EE5311E3ABE6}"/>
              </a:ext>
            </a:extLst>
          </p:cNvPr>
          <p:cNvSpPr>
            <a:spLocks noGrp="1"/>
          </p:cNvSpPr>
          <p:nvPr>
            <p:ph type="title"/>
          </p:nvPr>
        </p:nvSpPr>
        <p:spPr/>
        <p:txBody>
          <a:bodyPr>
            <a:normAutofit/>
          </a:bodyPr>
          <a:lstStyle/>
          <a:p>
            <a:r>
              <a:rPr lang="en-US" sz="4000"/>
              <a:t>Swimming and wading: 8vac20-781-460</a:t>
            </a:r>
          </a:p>
        </p:txBody>
      </p:sp>
      <p:sp>
        <p:nvSpPr>
          <p:cNvPr id="3" name="Slide Number Placeholder 2">
            <a:extLst>
              <a:ext uri="{FF2B5EF4-FFF2-40B4-BE49-F238E27FC236}">
                <a16:creationId xmlns:a16="http://schemas.microsoft.com/office/drawing/2014/main" id="{518FBDA4-0102-773E-E9E6-5D2D600846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70</a:t>
            </a:fld>
            <a:endParaRPr lang="en-US"/>
          </a:p>
        </p:txBody>
      </p:sp>
      <p:sp>
        <p:nvSpPr>
          <p:cNvPr id="4" name="Text Placeholder 3">
            <a:extLst>
              <a:ext uri="{FF2B5EF4-FFF2-40B4-BE49-F238E27FC236}">
                <a16:creationId xmlns:a16="http://schemas.microsoft.com/office/drawing/2014/main" id="{42E1EFB7-5CEB-6734-2BD0-7EBA7C045468}"/>
              </a:ext>
            </a:extLst>
          </p:cNvPr>
          <p:cNvSpPr>
            <a:spLocks noGrp="1"/>
          </p:cNvSpPr>
          <p:nvPr>
            <p:ph type="body" idx="1"/>
          </p:nvPr>
        </p:nvSpPr>
        <p:spPr>
          <a:xfrm>
            <a:off x="838200" y="1401180"/>
            <a:ext cx="10515600" cy="5189520"/>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Retains and combines current requirements from 8VAC20-780-460 and 8VAC20-780-480, and adds additional safety measures. </a:t>
            </a:r>
          </a:p>
          <a:p>
            <a:pPr marL="114300" indent="0">
              <a:lnSpc>
                <a:spcPct val="100000"/>
              </a:lnSpc>
              <a:spcBef>
                <a:spcPts val="0"/>
              </a:spcBef>
              <a:buNone/>
            </a:pPr>
            <a:r>
              <a:rPr lang="en-US" sz="2000" b="1">
                <a:solidFill>
                  <a:schemeClr val="accent3"/>
                </a:solidFill>
              </a:rPr>
              <a:t>New/Revised: </a:t>
            </a:r>
            <a:endParaRPr lang="en-US" sz="2000">
              <a:solidFill>
                <a:schemeClr val="accent3"/>
              </a:solidFill>
            </a:endParaRPr>
          </a:p>
          <a:p>
            <a:pPr marL="571500" indent="-457200">
              <a:lnSpc>
                <a:spcPct val="100000"/>
              </a:lnSpc>
              <a:spcBef>
                <a:spcPts val="0"/>
              </a:spcBef>
              <a:buClr>
                <a:schemeClr val="tx1"/>
              </a:buClr>
            </a:pPr>
            <a:r>
              <a:rPr lang="en-US" sz="2000">
                <a:solidFill>
                  <a:schemeClr val="accent3"/>
                </a:solidFill>
              </a:rPr>
              <a:t>Written parental permission for swimming or wading is now required annually.</a:t>
            </a:r>
          </a:p>
          <a:p>
            <a:pPr marL="571500" indent="-457200">
              <a:lnSpc>
                <a:spcPct val="100000"/>
              </a:lnSpc>
              <a:spcBef>
                <a:spcPts val="0"/>
              </a:spcBef>
              <a:buClr>
                <a:schemeClr val="tx1"/>
              </a:buClr>
            </a:pPr>
            <a:r>
              <a:rPr lang="en-US" sz="2000">
                <a:solidFill>
                  <a:schemeClr val="accent3"/>
                </a:solidFill>
              </a:rPr>
              <a:t>Written assessment from a certified lifeguard or adult who is familiar with swimming strokes is required before a child is allowed in water with a depth of more than two feet.</a:t>
            </a:r>
          </a:p>
          <a:p>
            <a:pPr marL="571500" indent="-457200">
              <a:lnSpc>
                <a:spcPct val="100000"/>
              </a:lnSpc>
              <a:spcBef>
                <a:spcPts val="0"/>
              </a:spcBef>
              <a:buClr>
                <a:schemeClr val="tx1"/>
              </a:buClr>
            </a:pPr>
            <a:r>
              <a:rPr lang="en-US" sz="2000">
                <a:solidFill>
                  <a:schemeClr val="accent3"/>
                </a:solidFill>
              </a:rPr>
              <a:t>Requirement for designated staff to maintain active supervision when any child is in or around water, and for separate staff to supervise children in water and non-participating children. </a:t>
            </a:r>
          </a:p>
          <a:p>
            <a:pPr marL="571500" indent="-457200">
              <a:lnSpc>
                <a:spcPct val="100000"/>
              </a:lnSpc>
              <a:spcBef>
                <a:spcPts val="0"/>
              </a:spcBef>
              <a:buClr>
                <a:schemeClr val="tx1"/>
              </a:buClr>
            </a:pPr>
            <a:r>
              <a:rPr lang="en-US" sz="2000">
                <a:solidFill>
                  <a:schemeClr val="accent3"/>
                </a:solidFill>
              </a:rPr>
              <a:t>Expanded the required system for accounting for all children in the water to also include accounting for children in the aquatic area.</a:t>
            </a:r>
          </a:p>
          <a:p>
            <a:pPr marL="571500" indent="-457200">
              <a:lnSpc>
                <a:spcPct val="100000"/>
              </a:lnSpc>
              <a:spcBef>
                <a:spcPts val="0"/>
              </a:spcBef>
              <a:spcAft>
                <a:spcPts val="1200"/>
              </a:spcAft>
              <a:buClr>
                <a:schemeClr val="tx1"/>
              </a:buClr>
            </a:pPr>
            <a:r>
              <a:rPr lang="en-US" sz="2000">
                <a:solidFill>
                  <a:schemeClr val="accent3"/>
                </a:solidFill>
              </a:rPr>
              <a:t>One lifeguard required for every 25 children in the water on duty and supervising the children.</a:t>
            </a:r>
          </a:p>
          <a:p>
            <a:pPr marL="114300" indent="0">
              <a:lnSpc>
                <a:spcPct val="100000"/>
              </a:lnSpc>
              <a:spcBef>
                <a:spcPts val="0"/>
              </a:spcBef>
              <a:buNone/>
            </a:pPr>
            <a:r>
              <a:rPr lang="en-US" sz="2000" b="1">
                <a:solidFill>
                  <a:schemeClr val="accent3"/>
                </a:solidFill>
              </a:rPr>
              <a:t>Removed: </a:t>
            </a:r>
            <a:r>
              <a:rPr lang="en-US" sz="2000">
                <a:solidFill>
                  <a:schemeClr val="accent3"/>
                </a:solidFill>
              </a:rPr>
              <a:t>N/A</a:t>
            </a:r>
          </a:p>
          <a:p>
            <a:pPr marL="114300" indent="0">
              <a:lnSpc>
                <a:spcPct val="100000"/>
              </a:lnSpc>
              <a:spcBef>
                <a:spcPts val="0"/>
              </a:spcBef>
              <a:buNone/>
            </a:pPr>
            <a:endParaRPr lang="en-US"/>
          </a:p>
        </p:txBody>
      </p:sp>
    </p:spTree>
    <p:extLst>
      <p:ext uri="{BB962C8B-B14F-4D97-AF65-F5344CB8AC3E}">
        <p14:creationId xmlns:p14="http://schemas.microsoft.com/office/powerpoint/2010/main" val="3407957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6ACD-A149-002B-2593-23ADE5E974D6}"/>
              </a:ext>
            </a:extLst>
          </p:cNvPr>
          <p:cNvSpPr>
            <a:spLocks noGrp="1"/>
          </p:cNvSpPr>
          <p:nvPr>
            <p:ph type="title"/>
          </p:nvPr>
        </p:nvSpPr>
        <p:spPr/>
        <p:txBody>
          <a:bodyPr>
            <a:normAutofit/>
          </a:bodyPr>
          <a:lstStyle/>
          <a:p>
            <a:r>
              <a:rPr lang="en-US" sz="4000"/>
              <a:t>Pools and equipment: 8vac20-781-470</a:t>
            </a:r>
          </a:p>
        </p:txBody>
      </p:sp>
      <p:sp>
        <p:nvSpPr>
          <p:cNvPr id="3" name="Slide Number Placeholder 2">
            <a:extLst>
              <a:ext uri="{FF2B5EF4-FFF2-40B4-BE49-F238E27FC236}">
                <a16:creationId xmlns:a16="http://schemas.microsoft.com/office/drawing/2014/main" id="{36FA0E19-BC61-2FE2-94A7-2632D972CC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71</a:t>
            </a:fld>
            <a:endParaRPr lang="en-US"/>
          </a:p>
        </p:txBody>
      </p:sp>
      <p:sp>
        <p:nvSpPr>
          <p:cNvPr id="4" name="Text Placeholder 3">
            <a:extLst>
              <a:ext uri="{FF2B5EF4-FFF2-40B4-BE49-F238E27FC236}">
                <a16:creationId xmlns:a16="http://schemas.microsoft.com/office/drawing/2014/main" id="{198AEE38-FEC0-C3A0-EE04-0F1FF4E9C305}"/>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from 8VAC20-780-470.</a:t>
            </a:r>
          </a:p>
          <a:p>
            <a:pPr marL="114300" indent="0">
              <a:lnSpc>
                <a:spcPct val="100000"/>
              </a:lnSpc>
              <a:spcBef>
                <a:spcPts val="0"/>
              </a:spcBef>
              <a:buNone/>
            </a:pPr>
            <a:r>
              <a:rPr lang="en-US" sz="2200" b="1">
                <a:solidFill>
                  <a:schemeClr val="accent3"/>
                </a:solidFill>
              </a:rPr>
              <a:t>New/Revised: </a:t>
            </a:r>
          </a:p>
          <a:p>
            <a:pPr>
              <a:lnSpc>
                <a:spcPct val="100000"/>
              </a:lnSpc>
              <a:spcBef>
                <a:spcPts val="0"/>
              </a:spcBef>
              <a:spcAft>
                <a:spcPts val="1200"/>
              </a:spcAft>
              <a:buSzPct val="90000"/>
            </a:pPr>
            <a:r>
              <a:rPr lang="en-US" sz="2200">
                <a:solidFill>
                  <a:schemeClr val="accent3"/>
                </a:solidFill>
              </a:rPr>
              <a:t>Allows children who are not toilet trained to use portable wading pools if there is an integrated filtration system.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57700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VII: Preventing the Spread of Disease and Infection Control</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spTree>
    <p:extLst>
      <p:ext uri="{BB962C8B-B14F-4D97-AF65-F5344CB8AC3E}">
        <p14:creationId xmlns:p14="http://schemas.microsoft.com/office/powerpoint/2010/main" val="3775555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B9C9-A3F8-2830-C049-DDEDC12B215F}"/>
              </a:ext>
            </a:extLst>
          </p:cNvPr>
          <p:cNvSpPr>
            <a:spLocks noGrp="1"/>
          </p:cNvSpPr>
          <p:nvPr>
            <p:ph type="title"/>
          </p:nvPr>
        </p:nvSpPr>
        <p:spPr/>
        <p:txBody>
          <a:bodyPr>
            <a:normAutofit/>
          </a:bodyPr>
          <a:lstStyle/>
          <a:p>
            <a:r>
              <a:rPr lang="en-US" sz="4000"/>
              <a:t>Preventing the spread of disease: 8vac20-781-480</a:t>
            </a:r>
          </a:p>
        </p:txBody>
      </p:sp>
      <p:sp>
        <p:nvSpPr>
          <p:cNvPr id="3" name="Slide Number Placeholder 2">
            <a:extLst>
              <a:ext uri="{FF2B5EF4-FFF2-40B4-BE49-F238E27FC236}">
                <a16:creationId xmlns:a16="http://schemas.microsoft.com/office/drawing/2014/main" id="{52938405-B0FD-2AE2-B58A-A49C57EA28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73</a:t>
            </a:fld>
            <a:endParaRPr lang="en-US"/>
          </a:p>
        </p:txBody>
      </p:sp>
      <p:sp>
        <p:nvSpPr>
          <p:cNvPr id="4" name="Text Placeholder 3">
            <a:extLst>
              <a:ext uri="{FF2B5EF4-FFF2-40B4-BE49-F238E27FC236}">
                <a16:creationId xmlns:a16="http://schemas.microsoft.com/office/drawing/2014/main" id="{4F9FB877-2B80-2E07-7A55-9EFF459FF1A4}"/>
              </a:ext>
            </a:extLst>
          </p:cNvPr>
          <p:cNvSpPr>
            <a:spLocks noGrp="1"/>
          </p:cNvSpPr>
          <p:nvPr>
            <p:ph type="body" idx="1"/>
          </p:nvPr>
        </p:nvSpPr>
        <p:spPr/>
        <p:txBody>
          <a:bodyPr spcFirstLastPara="1" wrap="square" lIns="91425" tIns="45700" rIns="91425" bIns="45700" anchor="t" anchorCtr="0">
            <a:noAutofit/>
          </a:bodyPr>
          <a:lstStyle/>
          <a:p>
            <a:pPr marL="114300" indent="0">
              <a:spcBef>
                <a:spcPts val="0"/>
              </a:spcBef>
              <a:spcAft>
                <a:spcPts val="1200"/>
              </a:spcAft>
              <a:buNone/>
            </a:pPr>
            <a:r>
              <a:rPr lang="en-US" sz="2200" b="1">
                <a:solidFill>
                  <a:schemeClr val="accent3"/>
                </a:solidFill>
              </a:rPr>
              <a:t>Overview: </a:t>
            </a:r>
            <a:r>
              <a:rPr lang="en-US" sz="2200">
                <a:solidFill>
                  <a:schemeClr val="accent3"/>
                </a:solidFill>
              </a:rPr>
              <a:t>Creates new Part VII specific to preventing the spread of disease, separating those requirements out from special care provisions.  Retains requirements from 8VAC20-780-490.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indent="-347472">
              <a:lnSpc>
                <a:spcPct val="100000"/>
              </a:lnSpc>
              <a:spcBef>
                <a:spcPts val="0"/>
              </a:spcBef>
              <a:buClr>
                <a:schemeClr val="tx1"/>
              </a:buClr>
              <a:buSzPct val="90000"/>
            </a:pPr>
            <a:r>
              <a:rPr lang="en-US" sz="2200">
                <a:solidFill>
                  <a:schemeClr val="accent3"/>
                </a:solidFill>
              </a:rPr>
              <a:t>Changes fever leading to exclusion from 101</a:t>
            </a:r>
            <a:r>
              <a:rPr lang="en" sz="2200">
                <a:solidFill>
                  <a:schemeClr val="accent3"/>
                </a:solidFill>
              </a:rPr>
              <a:t>°F </a:t>
            </a:r>
            <a:r>
              <a:rPr lang="en-US" sz="2200">
                <a:solidFill>
                  <a:schemeClr val="accent3"/>
                </a:solidFill>
              </a:rPr>
              <a:t>to 100.4</a:t>
            </a:r>
            <a:r>
              <a:rPr lang="en" sz="2200">
                <a:solidFill>
                  <a:schemeClr val="accent3"/>
                </a:solidFill>
              </a:rPr>
              <a:t>°F. </a:t>
            </a:r>
          </a:p>
          <a:p>
            <a:pPr indent="-347472">
              <a:lnSpc>
                <a:spcPct val="100000"/>
              </a:lnSpc>
              <a:spcBef>
                <a:spcPts val="0"/>
              </a:spcBef>
              <a:spcAft>
                <a:spcPts val="1200"/>
              </a:spcAft>
              <a:buClr>
                <a:schemeClr val="tx1"/>
              </a:buClr>
              <a:buSzPct val="90000"/>
            </a:pPr>
            <a:r>
              <a:rPr lang="en" sz="2200">
                <a:solidFill>
                  <a:schemeClr val="accent3"/>
                </a:solidFill>
              </a:rPr>
              <a:t>Requires contaminated clothing to be stored in leakproof storage system. </a:t>
            </a:r>
          </a:p>
          <a:p>
            <a:pPr marL="114300" indent="0">
              <a:lnSpc>
                <a:spcPct val="100000"/>
              </a:lnSpc>
              <a:spcBef>
                <a:spcPts val="0"/>
              </a:spcBef>
              <a:buNone/>
            </a:pPr>
            <a:r>
              <a:rPr lang="en-US" sz="2200" b="1">
                <a:solidFill>
                  <a:schemeClr val="accent3"/>
                </a:solidFill>
              </a:rPr>
              <a:t>Removed: </a:t>
            </a:r>
          </a:p>
          <a:p>
            <a:pPr indent="-347472">
              <a:lnSpc>
                <a:spcPct val="100000"/>
              </a:lnSpc>
              <a:spcBef>
                <a:spcPts val="0"/>
              </a:spcBef>
            </a:pPr>
            <a:r>
              <a:rPr lang="en-US" sz="2200">
                <a:solidFill>
                  <a:schemeClr val="accent3"/>
                </a:solidFill>
              </a:rPr>
              <a:t>Reference to informing parents of exposure because this requirement was moved to another section related to parent notifications.</a:t>
            </a:r>
          </a:p>
          <a:p>
            <a:pPr marL="114300" indent="0">
              <a:buNone/>
            </a:pPr>
            <a:endParaRPr lang="en-US"/>
          </a:p>
        </p:txBody>
      </p:sp>
    </p:spTree>
    <p:extLst>
      <p:ext uri="{BB962C8B-B14F-4D97-AF65-F5344CB8AC3E}">
        <p14:creationId xmlns:p14="http://schemas.microsoft.com/office/powerpoint/2010/main" val="4090897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79EE-C083-EAE2-5991-3B1F8252F623}"/>
              </a:ext>
            </a:extLst>
          </p:cNvPr>
          <p:cNvSpPr>
            <a:spLocks noGrp="1"/>
          </p:cNvSpPr>
          <p:nvPr>
            <p:ph type="title"/>
          </p:nvPr>
        </p:nvSpPr>
        <p:spPr/>
        <p:txBody>
          <a:bodyPr>
            <a:normAutofit/>
          </a:bodyPr>
          <a:lstStyle/>
          <a:p>
            <a:r>
              <a:rPr lang="en-US" sz="3000"/>
              <a:t>Handwashing: 8vac20-781-490</a:t>
            </a:r>
          </a:p>
        </p:txBody>
      </p:sp>
      <p:sp>
        <p:nvSpPr>
          <p:cNvPr id="3" name="Slide Number Placeholder 2">
            <a:extLst>
              <a:ext uri="{FF2B5EF4-FFF2-40B4-BE49-F238E27FC236}">
                <a16:creationId xmlns:a16="http://schemas.microsoft.com/office/drawing/2014/main" id="{120C2B53-7058-59B7-4654-1EE645DC25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74</a:t>
            </a:fld>
            <a:endParaRPr lang="en-US"/>
          </a:p>
        </p:txBody>
      </p:sp>
      <p:sp>
        <p:nvSpPr>
          <p:cNvPr id="4" name="Text Placeholder 3">
            <a:extLst>
              <a:ext uri="{FF2B5EF4-FFF2-40B4-BE49-F238E27FC236}">
                <a16:creationId xmlns:a16="http://schemas.microsoft.com/office/drawing/2014/main" id="{97C06504-EFC7-CD1E-6EDC-AE8B1890EB55}"/>
              </a:ext>
            </a:extLst>
          </p:cNvPr>
          <p:cNvSpPr>
            <a:spLocks noGrp="1"/>
          </p:cNvSpPr>
          <p:nvPr>
            <p:ph type="body" idx="1"/>
          </p:nvPr>
        </p:nvSpPr>
        <p:spPr>
          <a:xfrm>
            <a:off x="838200" y="1458929"/>
            <a:ext cx="10515600" cy="5141895"/>
          </a:xfrm>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New section for handwashing retains requirements from 8VAC20-780-500. Separates handwashing from toileting procedures for ease of use. </a:t>
            </a:r>
          </a:p>
          <a:p>
            <a:pPr marL="114300" indent="0">
              <a:lnSpc>
                <a:spcPct val="100000"/>
              </a:lnSpc>
              <a:spcBef>
                <a:spcPts val="120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Added requirements for handwashing for children after coming in from outdoors; after handling or caring for animals; before and after playing with water used by more than one child; and when hands are visibly dirty.</a:t>
            </a:r>
          </a:p>
          <a:p>
            <a:pPr marL="571500" indent="-457200">
              <a:lnSpc>
                <a:spcPct val="100000"/>
              </a:lnSpc>
              <a:spcBef>
                <a:spcPts val="0"/>
              </a:spcBef>
              <a:spcAft>
                <a:spcPts val="1200"/>
              </a:spcAft>
              <a:buClr>
                <a:schemeClr val="tx1"/>
              </a:buClr>
              <a:buSzPct val="90000"/>
            </a:pPr>
            <a:r>
              <a:rPr lang="en-US" sz="2200">
                <a:solidFill>
                  <a:schemeClr val="accent3"/>
                </a:solidFill>
              </a:rPr>
              <a:t>Added requirements for handwashing for staff before and after administering medication or topical skin products; after eating; after handling garbage or cleaning materials; after coming in from outdoors; when their hands are visibly dirty; and when entering the classroom before working with children.</a:t>
            </a:r>
            <a:r>
              <a:rPr lang="en-US" sz="2200" b="1">
                <a:solidFill>
                  <a:schemeClr val="accent3"/>
                </a:solidFill>
              </a:rPr>
              <a:t> </a:t>
            </a:r>
            <a:endParaRPr lang="en-US" sz="2200">
              <a:solidFill>
                <a:schemeClr val="accent3"/>
              </a:solidFill>
            </a:endParaRP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607500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D8A7-AEDD-2B8A-45C9-E9ECA5547B8D}"/>
              </a:ext>
            </a:extLst>
          </p:cNvPr>
          <p:cNvSpPr>
            <a:spLocks noGrp="1"/>
          </p:cNvSpPr>
          <p:nvPr>
            <p:ph type="title"/>
          </p:nvPr>
        </p:nvSpPr>
        <p:spPr/>
        <p:txBody>
          <a:bodyPr>
            <a:normAutofit/>
          </a:bodyPr>
          <a:lstStyle/>
          <a:p>
            <a:r>
              <a:rPr lang="en-US" sz="4000"/>
              <a:t>Diapering and toileting: 8vac20-781-500</a:t>
            </a:r>
          </a:p>
        </p:txBody>
      </p:sp>
      <p:sp>
        <p:nvSpPr>
          <p:cNvPr id="3" name="Slide Number Placeholder 2">
            <a:extLst>
              <a:ext uri="{FF2B5EF4-FFF2-40B4-BE49-F238E27FC236}">
                <a16:creationId xmlns:a16="http://schemas.microsoft.com/office/drawing/2014/main" id="{1B11CED1-7345-D860-F27B-58B5519C35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75</a:t>
            </a:fld>
            <a:endParaRPr lang="en-US"/>
          </a:p>
        </p:txBody>
      </p:sp>
      <p:sp>
        <p:nvSpPr>
          <p:cNvPr id="4" name="Text Placeholder 3">
            <a:extLst>
              <a:ext uri="{FF2B5EF4-FFF2-40B4-BE49-F238E27FC236}">
                <a16:creationId xmlns:a16="http://schemas.microsoft.com/office/drawing/2014/main" id="{3BE2DBC2-198F-5E39-A5DD-26FE4D348C43}"/>
              </a:ext>
            </a:extLst>
          </p:cNvPr>
          <p:cNvSpPr>
            <a:spLocks noGrp="1"/>
          </p:cNvSpPr>
          <p:nvPr>
            <p:ph type="body" idx="1"/>
          </p:nvPr>
        </p:nvSpPr>
        <p:spPr/>
        <p:txBody>
          <a:bodyPr spcFirstLastPara="1" wrap="square" lIns="91425" tIns="45700" rIns="91425" bIns="45700" anchor="t" anchorCtr="0">
            <a:no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New section for diapering and toileting retains requirements from 8VAC20-780-500. Separates handwashing from toileting procedures for ease of use.  </a:t>
            </a:r>
          </a:p>
          <a:p>
            <a:pPr marL="114300" indent="0">
              <a:lnSpc>
                <a:spcPct val="100000"/>
              </a:lnSpc>
              <a:spcBef>
                <a:spcPts val="0"/>
              </a:spcBef>
              <a:buNone/>
            </a:pPr>
            <a:r>
              <a:rPr lang="en-US" sz="2000" b="1">
                <a:solidFill>
                  <a:schemeClr val="accent3"/>
                </a:solidFill>
              </a:rPr>
              <a:t>New/Revised: </a:t>
            </a:r>
          </a:p>
          <a:p>
            <a:pPr marL="571500" indent="-457200">
              <a:lnSpc>
                <a:spcPct val="100000"/>
              </a:lnSpc>
              <a:spcBef>
                <a:spcPts val="0"/>
              </a:spcBef>
              <a:buClr>
                <a:schemeClr val="tx1"/>
              </a:buClr>
              <a:buSzPct val="90000"/>
            </a:pPr>
            <a:r>
              <a:rPr lang="en-US" sz="2000">
                <a:solidFill>
                  <a:schemeClr val="accent3"/>
                </a:solidFill>
              </a:rPr>
              <a:t>Prohibits leaving a child unattended on the diapering surface.</a:t>
            </a:r>
          </a:p>
          <a:p>
            <a:pPr marL="571500" indent="-457200">
              <a:lnSpc>
                <a:spcPct val="100000"/>
              </a:lnSpc>
              <a:spcBef>
                <a:spcPts val="0"/>
              </a:spcBef>
              <a:buClr>
                <a:schemeClr val="tx1"/>
              </a:buClr>
              <a:buSzPct val="90000"/>
            </a:pPr>
            <a:r>
              <a:rPr lang="en-US" sz="2000">
                <a:solidFill>
                  <a:schemeClr val="accent3"/>
                </a:solidFill>
              </a:rPr>
              <a:t>Specifies the requirement for liquid soap.</a:t>
            </a:r>
          </a:p>
          <a:p>
            <a:pPr marL="571500" indent="-457200">
              <a:lnSpc>
                <a:spcPct val="100000"/>
              </a:lnSpc>
              <a:spcBef>
                <a:spcPts val="0"/>
              </a:spcBef>
              <a:buClr>
                <a:schemeClr val="tx1"/>
              </a:buClr>
              <a:buSzPct val="90000"/>
            </a:pPr>
            <a:r>
              <a:rPr lang="en-US" sz="2000">
                <a:solidFill>
                  <a:schemeClr val="accent3"/>
                </a:solidFill>
              </a:rPr>
              <a:t>Requires staff to check diapers and disposable training pants at least once every two hours.</a:t>
            </a:r>
          </a:p>
          <a:p>
            <a:pPr marL="571500" indent="-457200">
              <a:lnSpc>
                <a:spcPct val="100000"/>
              </a:lnSpc>
              <a:spcBef>
                <a:spcPts val="0"/>
              </a:spcBef>
              <a:buClr>
                <a:schemeClr val="tx1"/>
              </a:buClr>
              <a:buSzPct val="90000"/>
            </a:pPr>
            <a:r>
              <a:rPr lang="en-US" sz="2000">
                <a:solidFill>
                  <a:schemeClr val="accent3"/>
                </a:solidFill>
              </a:rPr>
              <a:t>Adds flexibility to change toileting-training children in the bathroom and not on a diapering surface.</a:t>
            </a:r>
          </a:p>
          <a:p>
            <a:pPr marL="571500" indent="-457200">
              <a:lnSpc>
                <a:spcPct val="100000"/>
              </a:lnSpc>
              <a:spcBef>
                <a:spcPts val="0"/>
              </a:spcBef>
              <a:spcAft>
                <a:spcPts val="1200"/>
              </a:spcAft>
              <a:buClr>
                <a:schemeClr val="tx1"/>
              </a:buClr>
              <a:buSzPct val="90000"/>
            </a:pPr>
            <a:r>
              <a:rPr lang="en-US" sz="2000">
                <a:solidFill>
                  <a:schemeClr val="accent3"/>
                </a:solidFill>
              </a:rPr>
              <a:t>Requires storage system for soiled diapers to be cleaned and sanitized daily.</a:t>
            </a:r>
          </a:p>
          <a:p>
            <a:pPr marL="114300" indent="0">
              <a:spcBef>
                <a:spcPts val="0"/>
              </a:spcBef>
              <a:buNone/>
            </a:pPr>
            <a:r>
              <a:rPr lang="en-US" sz="2000" b="1">
                <a:solidFill>
                  <a:schemeClr val="accent3"/>
                </a:solidFill>
              </a:rPr>
              <a:t>Removed: </a:t>
            </a:r>
          </a:p>
          <a:p>
            <a:pPr>
              <a:lnSpc>
                <a:spcPct val="100000"/>
              </a:lnSpc>
              <a:spcBef>
                <a:spcPts val="0"/>
              </a:spcBef>
            </a:pPr>
            <a:r>
              <a:rPr lang="en-US" sz="2000">
                <a:solidFill>
                  <a:schemeClr val="accent3"/>
                </a:solidFill>
              </a:rPr>
              <a:t>Allowance to use changing papers on diapering surface between children without cleaning or sanitizing changing table in-between. </a:t>
            </a:r>
            <a:endParaRPr lang="en-US">
              <a:solidFill>
                <a:schemeClr val="accent3"/>
              </a:solidFill>
            </a:endParaRPr>
          </a:p>
          <a:p>
            <a:pPr marL="114300" indent="0">
              <a:buNone/>
            </a:pPr>
            <a:endParaRPr lang="en-US"/>
          </a:p>
        </p:txBody>
      </p:sp>
    </p:spTree>
    <p:extLst>
      <p:ext uri="{BB962C8B-B14F-4D97-AF65-F5344CB8AC3E}">
        <p14:creationId xmlns:p14="http://schemas.microsoft.com/office/powerpoint/2010/main" val="4257785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0186-E9F9-2824-CE73-F930522F7C9B}"/>
              </a:ext>
            </a:extLst>
          </p:cNvPr>
          <p:cNvSpPr>
            <a:spLocks noGrp="1"/>
          </p:cNvSpPr>
          <p:nvPr>
            <p:ph type="title"/>
          </p:nvPr>
        </p:nvSpPr>
        <p:spPr/>
        <p:txBody>
          <a:bodyPr>
            <a:normAutofit/>
          </a:bodyPr>
          <a:lstStyle/>
          <a:p>
            <a:r>
              <a:rPr lang="en-US" sz="4000"/>
              <a:t>Toilet training: 8vac20-781-510</a:t>
            </a:r>
          </a:p>
        </p:txBody>
      </p:sp>
      <p:sp>
        <p:nvSpPr>
          <p:cNvPr id="3" name="Slide Number Placeholder 2">
            <a:extLst>
              <a:ext uri="{FF2B5EF4-FFF2-40B4-BE49-F238E27FC236}">
                <a16:creationId xmlns:a16="http://schemas.microsoft.com/office/drawing/2014/main" id="{E323F73C-39BC-66D1-EF64-7F5C9D4AA6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76</a:t>
            </a:fld>
            <a:endParaRPr lang="en-US"/>
          </a:p>
        </p:txBody>
      </p:sp>
      <p:sp>
        <p:nvSpPr>
          <p:cNvPr id="4" name="Text Placeholder 3">
            <a:extLst>
              <a:ext uri="{FF2B5EF4-FFF2-40B4-BE49-F238E27FC236}">
                <a16:creationId xmlns:a16="http://schemas.microsoft.com/office/drawing/2014/main" id="{8AE1E345-5EA5-D2A4-1A91-F104AA78B712}"/>
              </a:ext>
            </a:extLst>
          </p:cNvPr>
          <p:cNvSpPr>
            <a:spLocks noGrp="1"/>
          </p:cNvSpPr>
          <p:nvPr>
            <p:ph type="body" idx="1"/>
          </p:nvPr>
        </p:nvSpPr>
        <p:spPr/>
        <p:txBody>
          <a:bodyPr/>
          <a:lstStyle/>
          <a:p>
            <a:pPr marL="114300" indent="0">
              <a:lnSpc>
                <a:spcPct val="100000"/>
              </a:lnSpc>
              <a:spcBef>
                <a:spcPts val="0"/>
              </a:spcBef>
              <a:buNone/>
            </a:pPr>
            <a:r>
              <a:rPr lang="en-US" sz="2200" b="1">
                <a:solidFill>
                  <a:schemeClr val="accent3"/>
                </a:solidFill>
              </a:rPr>
              <a:t>Overview: </a:t>
            </a:r>
            <a:r>
              <a:rPr lang="en-US" sz="2200">
                <a:solidFill>
                  <a:schemeClr val="accent3"/>
                </a:solidFill>
              </a:rPr>
              <a:t>New section for toilet training retains requirements from 8VAC20-780-500. Separates toilet training into new section for ease of use.</a:t>
            </a:r>
          </a:p>
          <a:p>
            <a:pPr marL="114300" indent="0">
              <a:lnSpc>
                <a:spcPct val="100000"/>
              </a:lnSpc>
              <a:spcBef>
                <a:spcPts val="1200"/>
              </a:spcBef>
              <a:buNone/>
            </a:pPr>
            <a:r>
              <a:rPr lang="en-US" sz="2200" b="1">
                <a:solidFill>
                  <a:schemeClr val="accent3"/>
                </a:solidFill>
              </a:rPr>
              <a:t>New/Revised: </a:t>
            </a:r>
          </a:p>
          <a:p>
            <a:pPr>
              <a:lnSpc>
                <a:spcPct val="100000"/>
              </a:lnSpc>
              <a:spcBef>
                <a:spcPts val="0"/>
              </a:spcBef>
              <a:spcAft>
                <a:spcPts val="1200"/>
              </a:spcAft>
              <a:buClr>
                <a:schemeClr val="tx1"/>
              </a:buClr>
              <a:buSzPct val="90000"/>
            </a:pPr>
            <a:r>
              <a:rPr lang="en-US" sz="2200">
                <a:solidFill>
                  <a:schemeClr val="accent3"/>
                </a:solidFill>
              </a:rPr>
              <a:t>Limits the use of toilet chairs to non-carpeted areas. </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972011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VIII: Medication Administration and Topical Skin Products</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77</a:t>
            </a:fld>
            <a:endParaRPr/>
          </a:p>
        </p:txBody>
      </p:sp>
    </p:spTree>
    <p:extLst>
      <p:ext uri="{BB962C8B-B14F-4D97-AF65-F5344CB8AC3E}">
        <p14:creationId xmlns:p14="http://schemas.microsoft.com/office/powerpoint/2010/main" val="44819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B6A1-1B71-C7FF-4DF4-6CCBBFB499AF}"/>
              </a:ext>
            </a:extLst>
          </p:cNvPr>
          <p:cNvSpPr>
            <a:spLocks noGrp="1"/>
          </p:cNvSpPr>
          <p:nvPr>
            <p:ph type="title"/>
          </p:nvPr>
        </p:nvSpPr>
        <p:spPr/>
        <p:txBody>
          <a:bodyPr>
            <a:normAutofit/>
          </a:bodyPr>
          <a:lstStyle/>
          <a:p>
            <a:r>
              <a:rPr lang="en-US" sz="4000"/>
              <a:t>General requirements for medication administration: 8vac20-718-520</a:t>
            </a:r>
          </a:p>
        </p:txBody>
      </p:sp>
      <p:sp>
        <p:nvSpPr>
          <p:cNvPr id="3" name="Slide Number Placeholder 2">
            <a:extLst>
              <a:ext uri="{FF2B5EF4-FFF2-40B4-BE49-F238E27FC236}">
                <a16:creationId xmlns:a16="http://schemas.microsoft.com/office/drawing/2014/main" id="{170A8E49-AF20-2E8C-1E62-F3DC46500F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78</a:t>
            </a:fld>
            <a:endParaRPr lang="en-US"/>
          </a:p>
        </p:txBody>
      </p:sp>
      <p:sp>
        <p:nvSpPr>
          <p:cNvPr id="4" name="Text Placeholder 3">
            <a:extLst>
              <a:ext uri="{FF2B5EF4-FFF2-40B4-BE49-F238E27FC236}">
                <a16:creationId xmlns:a16="http://schemas.microsoft.com/office/drawing/2014/main" id="{C6F49034-19B6-6F05-A989-69791EC67CF3}"/>
              </a:ext>
            </a:extLst>
          </p:cNvPr>
          <p:cNvSpPr>
            <a:spLocks noGrp="1"/>
          </p:cNvSpPr>
          <p:nvPr>
            <p:ph type="body" idx="1"/>
          </p:nvPr>
        </p:nvSpPr>
        <p:spPr>
          <a:xfrm>
            <a:off x="838200" y="1458930"/>
            <a:ext cx="10515600" cy="5589217"/>
          </a:xfrm>
        </p:spPr>
        <p:txBody>
          <a:bodyPr spcFirstLastPara="1" wrap="square" lIns="91425" tIns="45700" rIns="91425" bIns="45700" anchor="t" anchorCtr="0">
            <a:noAutofit/>
          </a:bodyPr>
          <a:lstStyle/>
          <a:p>
            <a:pPr marL="114300" indent="0">
              <a:lnSpc>
                <a:spcPct val="100000"/>
              </a:lnSpc>
              <a:spcBef>
                <a:spcPts val="0"/>
              </a:spcBef>
              <a:buNone/>
            </a:pPr>
            <a:r>
              <a:rPr lang="en-US" sz="1900" b="1">
                <a:solidFill>
                  <a:schemeClr val="accent3"/>
                </a:solidFill>
              </a:rPr>
              <a:t>Overview: </a:t>
            </a:r>
            <a:r>
              <a:rPr lang="en-US" sz="1900">
                <a:solidFill>
                  <a:schemeClr val="accent3"/>
                </a:solidFill>
              </a:rPr>
              <a:t>Creates new Part VIII related to medication administration, separating the requirements out from special care provisions for ease of use. Retains current requirements from 8VAC20-780-510, and parts of 8VAC20-780-245 and 8VAC20-780-520.</a:t>
            </a:r>
          </a:p>
          <a:p>
            <a:pPr marL="114300" indent="0">
              <a:lnSpc>
                <a:spcPct val="100000"/>
              </a:lnSpc>
              <a:spcBef>
                <a:spcPts val="1200"/>
              </a:spcBef>
              <a:buNone/>
            </a:pPr>
            <a:r>
              <a:rPr lang="en-US" sz="1900" b="1">
                <a:solidFill>
                  <a:schemeClr val="accent3"/>
                </a:solidFill>
              </a:rPr>
              <a:t>New/Revised: </a:t>
            </a:r>
          </a:p>
          <a:p>
            <a:pPr marL="571500" indent="-457200">
              <a:lnSpc>
                <a:spcPct val="100000"/>
              </a:lnSpc>
              <a:spcBef>
                <a:spcPts val="0"/>
              </a:spcBef>
              <a:buClr>
                <a:schemeClr val="tx1"/>
              </a:buClr>
            </a:pPr>
            <a:r>
              <a:rPr lang="en-US" sz="1900">
                <a:solidFill>
                  <a:schemeClr val="accent3"/>
                </a:solidFill>
              </a:rPr>
              <a:t>Requires written parental authorization for medication prior to the center accepting, maintaining, or storing the medication. </a:t>
            </a:r>
          </a:p>
          <a:p>
            <a:pPr marL="571500" indent="-457200">
              <a:lnSpc>
                <a:spcPct val="100000"/>
              </a:lnSpc>
              <a:spcBef>
                <a:spcPts val="0"/>
              </a:spcBef>
              <a:buClr>
                <a:schemeClr val="tx1"/>
              </a:buClr>
            </a:pPr>
            <a:r>
              <a:rPr lang="en-US" sz="1900">
                <a:solidFill>
                  <a:schemeClr val="accent3"/>
                </a:solidFill>
              </a:rPr>
              <a:t>Requires medications accepted, maintained, or stored at the center to be labeled with the child’s name and not kept or used beyond the date of expiration.</a:t>
            </a:r>
          </a:p>
          <a:p>
            <a:pPr marL="571500" indent="-457200">
              <a:lnSpc>
                <a:spcPct val="100000"/>
              </a:lnSpc>
              <a:spcBef>
                <a:spcPts val="0"/>
              </a:spcBef>
              <a:buClr>
                <a:schemeClr val="tx1"/>
              </a:buClr>
            </a:pPr>
            <a:r>
              <a:rPr lang="en-US" sz="1900">
                <a:solidFill>
                  <a:schemeClr val="accent3"/>
                </a:solidFill>
              </a:rPr>
              <a:t>Provides additional time for parents to retrieve child medication after expiration of authorization. </a:t>
            </a:r>
          </a:p>
          <a:p>
            <a:pPr marL="571500" indent="-457200">
              <a:lnSpc>
                <a:spcPct val="100000"/>
              </a:lnSpc>
              <a:spcBef>
                <a:spcPts val="0"/>
              </a:spcBef>
              <a:spcAft>
                <a:spcPts val="1200"/>
              </a:spcAft>
              <a:buClr>
                <a:schemeClr val="tx1"/>
              </a:buClr>
            </a:pPr>
            <a:r>
              <a:rPr lang="en-US" sz="1900">
                <a:solidFill>
                  <a:schemeClr val="accent3"/>
                </a:solidFill>
              </a:rPr>
              <a:t>Specifies that long-term medication authorizations must be renewed based on physician instructions. </a:t>
            </a:r>
          </a:p>
          <a:p>
            <a:pPr marL="114300" indent="0">
              <a:spcBef>
                <a:spcPts val="0"/>
              </a:spcBef>
              <a:buNone/>
            </a:pPr>
            <a:r>
              <a:rPr lang="en-US" sz="1900" b="1">
                <a:solidFill>
                  <a:schemeClr val="accent3"/>
                </a:solidFill>
              </a:rPr>
              <a:t>Removed: </a:t>
            </a:r>
          </a:p>
          <a:p>
            <a:pPr>
              <a:lnSpc>
                <a:spcPct val="100000"/>
              </a:lnSpc>
              <a:spcBef>
                <a:spcPts val="0"/>
              </a:spcBef>
            </a:pPr>
            <a:r>
              <a:rPr lang="en-US" sz="1900">
                <a:solidFill>
                  <a:schemeClr val="accent3"/>
                </a:solidFill>
              </a:rPr>
              <a:t>Requirements relating to the center's procedures for administering medications because they are covered in another section pertaining to policies. </a:t>
            </a:r>
          </a:p>
          <a:p>
            <a:pPr marL="114300" indent="0">
              <a:buNone/>
            </a:pPr>
            <a:endParaRPr lang="en-US" sz="2000"/>
          </a:p>
        </p:txBody>
      </p:sp>
    </p:spTree>
    <p:extLst>
      <p:ext uri="{BB962C8B-B14F-4D97-AF65-F5344CB8AC3E}">
        <p14:creationId xmlns:p14="http://schemas.microsoft.com/office/powerpoint/2010/main" val="3258042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0717-82BF-7266-4A3F-81472B13153D}"/>
              </a:ext>
            </a:extLst>
          </p:cNvPr>
          <p:cNvSpPr>
            <a:spLocks noGrp="1"/>
          </p:cNvSpPr>
          <p:nvPr>
            <p:ph type="title"/>
          </p:nvPr>
        </p:nvSpPr>
        <p:spPr/>
        <p:txBody>
          <a:bodyPr>
            <a:normAutofit/>
          </a:bodyPr>
          <a:lstStyle/>
          <a:p>
            <a:r>
              <a:rPr lang="en-US" sz="4000"/>
              <a:t>Prescription medication: 8vac20-781-530</a:t>
            </a:r>
          </a:p>
        </p:txBody>
      </p:sp>
      <p:sp>
        <p:nvSpPr>
          <p:cNvPr id="3" name="Slide Number Placeholder 2">
            <a:extLst>
              <a:ext uri="{FF2B5EF4-FFF2-40B4-BE49-F238E27FC236}">
                <a16:creationId xmlns:a16="http://schemas.microsoft.com/office/drawing/2014/main" id="{20B4B393-420F-C7BA-5C05-D391FCEA7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79</a:t>
            </a:fld>
            <a:endParaRPr lang="en-US"/>
          </a:p>
        </p:txBody>
      </p:sp>
      <p:sp>
        <p:nvSpPr>
          <p:cNvPr id="4" name="Text Placeholder 3">
            <a:extLst>
              <a:ext uri="{FF2B5EF4-FFF2-40B4-BE49-F238E27FC236}">
                <a16:creationId xmlns:a16="http://schemas.microsoft.com/office/drawing/2014/main" id="{952F2B4F-B22D-DA08-EA6F-20508DECD1DF}"/>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t>Overview: </a:t>
            </a:r>
            <a:r>
              <a:rPr lang="en-US" sz="2200"/>
              <a:t>Separates prescription medication into new section for ease of use. Retains current requirements from 8VAC20-780-510. </a:t>
            </a:r>
          </a:p>
          <a:p>
            <a:pPr marL="114300" indent="0">
              <a:lnSpc>
                <a:spcPct val="100000"/>
              </a:lnSpc>
              <a:spcBef>
                <a:spcPts val="0"/>
              </a:spcBef>
              <a:spcAft>
                <a:spcPts val="1200"/>
              </a:spcAft>
              <a:buNone/>
            </a:pPr>
            <a:r>
              <a:rPr lang="en-US" sz="2200" b="1"/>
              <a:t>New/Revised: </a:t>
            </a:r>
            <a:r>
              <a:rPr lang="en-US" sz="2200"/>
              <a:t>N/A</a:t>
            </a:r>
          </a:p>
          <a:p>
            <a:pPr marL="114300" indent="0">
              <a:buNone/>
            </a:pPr>
            <a:r>
              <a:rPr lang="en-US" sz="2200" b="1"/>
              <a:t>Removed: </a:t>
            </a:r>
            <a:r>
              <a:rPr lang="en-US" sz="2200"/>
              <a:t>N/A</a:t>
            </a:r>
          </a:p>
          <a:p>
            <a:pPr marL="114300" indent="0">
              <a:buNone/>
            </a:pPr>
            <a:endParaRPr lang="en-US"/>
          </a:p>
        </p:txBody>
      </p:sp>
    </p:spTree>
    <p:extLst>
      <p:ext uri="{BB962C8B-B14F-4D97-AF65-F5344CB8AC3E}">
        <p14:creationId xmlns:p14="http://schemas.microsoft.com/office/powerpoint/2010/main" val="277364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r>
              <a:rPr lang="en-US" sz="4000"/>
              <a:t>Notice of Intended Regulatory Action</a:t>
            </a:r>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51" name="Google Shape;251;p2"/>
          <p:cNvSpPr txBox="1">
            <a:spLocks noGrp="1"/>
          </p:cNvSpPr>
          <p:nvPr>
            <p:ph type="body" idx="1"/>
          </p:nvPr>
        </p:nvSpPr>
        <p:spPr>
          <a:xfrm>
            <a:off x="838200" y="1458925"/>
            <a:ext cx="10515600" cy="5004970"/>
          </a:xfrm>
          <a:prstGeom prst="rect">
            <a:avLst/>
          </a:prstGeom>
          <a:noFill/>
          <a:ln>
            <a:noFill/>
          </a:ln>
        </p:spPr>
        <p:txBody>
          <a:bodyPr spcFirstLastPara="1" wrap="square" lIns="91425" tIns="45700" rIns="91425" bIns="45700" anchor="t" anchorCtr="0">
            <a:normAutofit/>
          </a:bodyPr>
          <a:lstStyle/>
          <a:p>
            <a:pPr marL="347472">
              <a:lnSpc>
                <a:spcPct val="100000"/>
              </a:lnSpc>
              <a:spcBef>
                <a:spcPts val="0"/>
              </a:spcBef>
              <a:spcAft>
                <a:spcPts val="1200"/>
              </a:spcAft>
              <a:buClr>
                <a:schemeClr val="tx1"/>
              </a:buClr>
              <a:buSzPct val="90000"/>
            </a:pPr>
            <a:r>
              <a:rPr lang="en-US" sz="2200">
                <a:solidFill>
                  <a:schemeClr val="accent3"/>
                </a:solidFill>
              </a:rPr>
              <a:t>The Department is requesting the Early Childhood Advisory Committee's approval of the Notice of Intended Regulatory Action (NOIRA) to repeal and replace 8VAC20-780, Standards for Licensed Child Day Centers, and establish a comprehensive new chapter, 8VAC20-781.</a:t>
            </a:r>
          </a:p>
          <a:p>
            <a:pPr marL="347472">
              <a:lnSpc>
                <a:spcPct val="100000"/>
              </a:lnSpc>
              <a:spcBef>
                <a:spcPts val="0"/>
              </a:spcBef>
              <a:buClr>
                <a:schemeClr val="tx1"/>
              </a:buClr>
              <a:buSzPct val="90000"/>
            </a:pPr>
            <a:r>
              <a:rPr lang="en-US" sz="2200"/>
              <a:t>The repeal and replace includes:</a:t>
            </a:r>
          </a:p>
          <a:p>
            <a:pPr lvl="1">
              <a:lnSpc>
                <a:spcPct val="100000"/>
              </a:lnSpc>
              <a:spcBef>
                <a:spcPts val="0"/>
              </a:spcBef>
              <a:buClr>
                <a:schemeClr val="tx1"/>
              </a:buClr>
              <a:buSzPct val="90000"/>
            </a:pPr>
            <a:r>
              <a:rPr lang="en-US" sz="2200"/>
              <a:t>Allowing greater flexibility to adjust the structure, format, and language of the current regulation; </a:t>
            </a:r>
          </a:p>
          <a:p>
            <a:pPr lvl="1">
              <a:lnSpc>
                <a:spcPct val="100000"/>
              </a:lnSpc>
              <a:spcBef>
                <a:spcPts val="0"/>
              </a:spcBef>
              <a:buClr>
                <a:schemeClr val="tx1"/>
              </a:buClr>
              <a:buSzPct val="90000"/>
            </a:pPr>
            <a:r>
              <a:rPr lang="en-US" sz="2200"/>
              <a:t>Removing duplicative requirements found in the Code of Virginia; </a:t>
            </a:r>
          </a:p>
          <a:p>
            <a:pPr lvl="1">
              <a:lnSpc>
                <a:spcPct val="100000"/>
              </a:lnSpc>
              <a:spcBef>
                <a:spcPts val="0"/>
              </a:spcBef>
              <a:buClr>
                <a:schemeClr val="tx1"/>
              </a:buClr>
              <a:buSzPct val="90000"/>
            </a:pPr>
            <a:r>
              <a:rPr lang="en-US" sz="2200"/>
              <a:t>Incorporating best-in-class health and safety guidelines and practices; and </a:t>
            </a:r>
          </a:p>
          <a:p>
            <a:pPr lvl="1">
              <a:lnSpc>
                <a:spcPct val="100000"/>
              </a:lnSpc>
              <a:spcBef>
                <a:spcPts val="0"/>
              </a:spcBef>
              <a:buClr>
                <a:schemeClr val="tx1"/>
              </a:buClr>
              <a:buSzPct val="90000"/>
            </a:pPr>
            <a:r>
              <a:rPr lang="en-US" sz="2200"/>
              <a:t>Incorporating updates to the regulation pursuant to </a:t>
            </a:r>
            <a:r>
              <a:rPr lang="en-US" sz="2200">
                <a:hlinkClick r:id="rId3"/>
              </a:rPr>
              <a:t>the Executive Order 19 </a:t>
            </a:r>
            <a:r>
              <a:rPr lang="en-US" sz="2200"/>
              <a:t> while preserving protection of the health, safety, and welfare of children in care in licensed child day centers.</a:t>
            </a:r>
            <a:endParaRPr lang="en-US" sz="2200">
              <a:solidFill>
                <a:schemeClr val="accent3"/>
              </a:solidFill>
            </a:endParaRPr>
          </a:p>
          <a:p>
            <a:pPr marL="427990">
              <a:lnSpc>
                <a:spcPct val="114999"/>
              </a:lnSpc>
              <a:spcBef>
                <a:spcPts val="0"/>
              </a:spcBef>
              <a:buClr>
                <a:srgbClr val="555555"/>
              </a:buClr>
              <a:buSzPct val="100000"/>
            </a:pPr>
            <a:endParaRPr lang="en-US" sz="2450">
              <a:solidFill>
                <a:schemeClr val="accent3"/>
              </a:solidFill>
            </a:endParaRPr>
          </a:p>
          <a:p>
            <a:pPr indent="0">
              <a:lnSpc>
                <a:spcPct val="115000"/>
              </a:lnSpc>
              <a:spcBef>
                <a:spcPts val="0"/>
              </a:spcBef>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extLst>
      <p:ext uri="{BB962C8B-B14F-4D97-AF65-F5344CB8AC3E}">
        <p14:creationId xmlns:p14="http://schemas.microsoft.com/office/powerpoint/2010/main" val="1173384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992-2272-5008-2C08-50F6F3FFCEFF}"/>
              </a:ext>
            </a:extLst>
          </p:cNvPr>
          <p:cNvSpPr>
            <a:spLocks noGrp="1"/>
          </p:cNvSpPr>
          <p:nvPr>
            <p:ph type="title"/>
          </p:nvPr>
        </p:nvSpPr>
        <p:spPr/>
        <p:txBody>
          <a:bodyPr>
            <a:normAutofit/>
          </a:bodyPr>
          <a:lstStyle/>
          <a:p>
            <a:r>
              <a:rPr lang="en-US" sz="4000"/>
              <a:t>Non-prescription medication: 8vac20-781-540</a:t>
            </a:r>
          </a:p>
        </p:txBody>
      </p:sp>
      <p:sp>
        <p:nvSpPr>
          <p:cNvPr id="3" name="Slide Number Placeholder 2">
            <a:extLst>
              <a:ext uri="{FF2B5EF4-FFF2-40B4-BE49-F238E27FC236}">
                <a16:creationId xmlns:a16="http://schemas.microsoft.com/office/drawing/2014/main" id="{160E7421-D0E2-6798-FC0A-624D46829A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80</a:t>
            </a:fld>
            <a:endParaRPr lang="en-US"/>
          </a:p>
        </p:txBody>
      </p:sp>
      <p:sp>
        <p:nvSpPr>
          <p:cNvPr id="4" name="Text Placeholder 3">
            <a:extLst>
              <a:ext uri="{FF2B5EF4-FFF2-40B4-BE49-F238E27FC236}">
                <a16:creationId xmlns:a16="http://schemas.microsoft.com/office/drawing/2014/main" id="{7EBAE9E5-D7B8-D038-51B2-FE0F9B73ACA2}"/>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t>Ov</a:t>
            </a:r>
            <a:r>
              <a:rPr lang="en-US" sz="2200" b="1">
                <a:solidFill>
                  <a:schemeClr val="accent3"/>
                </a:solidFill>
              </a:rPr>
              <a:t>erview: </a:t>
            </a:r>
            <a:r>
              <a:rPr lang="en-US" sz="2200">
                <a:solidFill>
                  <a:schemeClr val="accent3"/>
                </a:solidFill>
              </a:rPr>
              <a:t>Separates non-prescription medication into new section for ease of use. Retains current requirements from 8VAC20-780-510. </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3645771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A1B5-A0CC-E272-EB59-FC0875E494A5}"/>
              </a:ext>
            </a:extLst>
          </p:cNvPr>
          <p:cNvSpPr>
            <a:spLocks noGrp="1"/>
          </p:cNvSpPr>
          <p:nvPr>
            <p:ph type="title"/>
          </p:nvPr>
        </p:nvSpPr>
        <p:spPr/>
        <p:txBody>
          <a:bodyPr>
            <a:normAutofit/>
          </a:bodyPr>
          <a:lstStyle/>
          <a:p>
            <a:r>
              <a:rPr lang="en-US" sz="4000"/>
              <a:t>Storage of medication: 8vac20-781-550</a:t>
            </a:r>
          </a:p>
        </p:txBody>
      </p:sp>
      <p:sp>
        <p:nvSpPr>
          <p:cNvPr id="3" name="Slide Number Placeholder 2">
            <a:extLst>
              <a:ext uri="{FF2B5EF4-FFF2-40B4-BE49-F238E27FC236}">
                <a16:creationId xmlns:a16="http://schemas.microsoft.com/office/drawing/2014/main" id="{464D4625-73FF-05EE-E3EA-6F2A3B015A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81</a:t>
            </a:fld>
            <a:endParaRPr lang="en-US"/>
          </a:p>
        </p:txBody>
      </p:sp>
      <p:sp>
        <p:nvSpPr>
          <p:cNvPr id="4" name="Text Placeholder 3">
            <a:extLst>
              <a:ext uri="{FF2B5EF4-FFF2-40B4-BE49-F238E27FC236}">
                <a16:creationId xmlns:a16="http://schemas.microsoft.com/office/drawing/2014/main" id="{98541642-5A89-6F6C-0E28-B92534852E9C}"/>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Separates storage of medication into new section for ease of use. Retains current requirements from 8VAC20-780-510. </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2910048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77-53F9-77E2-AF49-FB0CBA7042FD}"/>
              </a:ext>
            </a:extLst>
          </p:cNvPr>
          <p:cNvSpPr>
            <a:spLocks noGrp="1"/>
          </p:cNvSpPr>
          <p:nvPr>
            <p:ph type="title"/>
          </p:nvPr>
        </p:nvSpPr>
        <p:spPr/>
        <p:txBody>
          <a:bodyPr>
            <a:normAutofit/>
          </a:bodyPr>
          <a:lstStyle/>
          <a:p>
            <a:r>
              <a:rPr lang="en-US" sz="4000"/>
              <a:t>Medication records: 8vac20-781-560</a:t>
            </a:r>
          </a:p>
        </p:txBody>
      </p:sp>
      <p:sp>
        <p:nvSpPr>
          <p:cNvPr id="3" name="Slide Number Placeholder 2">
            <a:extLst>
              <a:ext uri="{FF2B5EF4-FFF2-40B4-BE49-F238E27FC236}">
                <a16:creationId xmlns:a16="http://schemas.microsoft.com/office/drawing/2014/main" id="{DB15461F-2611-0A51-0871-A1D2C661D1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82</a:t>
            </a:fld>
            <a:endParaRPr lang="en-US"/>
          </a:p>
        </p:txBody>
      </p:sp>
      <p:sp>
        <p:nvSpPr>
          <p:cNvPr id="4" name="Text Placeholder 3">
            <a:extLst>
              <a:ext uri="{FF2B5EF4-FFF2-40B4-BE49-F238E27FC236}">
                <a16:creationId xmlns:a16="http://schemas.microsoft.com/office/drawing/2014/main" id="{A8B8A7E6-8AD5-537C-D0BB-15E21C8D8478}"/>
              </a:ext>
            </a:extLst>
          </p:cNvPr>
          <p:cNvSpPr>
            <a:spLocks noGrp="1"/>
          </p:cNvSpPr>
          <p:nvPr>
            <p:ph type="body" idx="1"/>
          </p:nvPr>
        </p:nvSpPr>
        <p:spPr/>
        <p:txBody>
          <a:bodyPr/>
          <a:lstStyle/>
          <a:p>
            <a:pPr marL="114300" indent="0">
              <a:buNone/>
            </a:pPr>
            <a:r>
              <a:rPr lang="en-US" sz="2200" b="1">
                <a:solidFill>
                  <a:schemeClr val="accent3"/>
                </a:solidFill>
              </a:rPr>
              <a:t>Overview: </a:t>
            </a:r>
            <a:r>
              <a:rPr lang="en-US" sz="2200">
                <a:solidFill>
                  <a:schemeClr val="accent3"/>
                </a:solidFill>
              </a:rPr>
              <a:t>Separates medication records into new section for ease of use.  Retains current requirements from 8VAC20-780-510. </a:t>
            </a:r>
          </a:p>
          <a:p>
            <a:pPr marL="114300" indent="0">
              <a:lnSpc>
                <a:spcPct val="100000"/>
              </a:lnSpc>
              <a:spcBef>
                <a:spcPts val="1200"/>
              </a:spcBef>
              <a:buNone/>
            </a:pPr>
            <a:r>
              <a:rPr lang="en-US" sz="2200" b="1">
                <a:solidFill>
                  <a:schemeClr val="accent3"/>
                </a:solidFill>
              </a:rPr>
              <a:t>New/Revised: </a:t>
            </a:r>
          </a:p>
          <a:p>
            <a:pPr>
              <a:lnSpc>
                <a:spcPct val="100000"/>
              </a:lnSpc>
              <a:spcBef>
                <a:spcPts val="0"/>
              </a:spcBef>
              <a:spcAft>
                <a:spcPts val="1200"/>
              </a:spcAft>
              <a:buClr>
                <a:schemeClr val="tx1"/>
              </a:buClr>
              <a:buSzPct val="90000"/>
            </a:pPr>
            <a:r>
              <a:rPr lang="en-US" sz="2200">
                <a:solidFill>
                  <a:schemeClr val="accent3"/>
                </a:solidFill>
              </a:rPr>
              <a:t>Medication administration records now require the route of administration and actions taken after a medication error.</a:t>
            </a:r>
          </a:p>
          <a:p>
            <a:pPr marL="114300" indent="0">
              <a:lnSpc>
                <a:spcPct val="100000"/>
              </a:lnSpc>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3077981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BFE5-BA8C-F270-4E79-6638E7BE099F}"/>
              </a:ext>
            </a:extLst>
          </p:cNvPr>
          <p:cNvSpPr>
            <a:spLocks noGrp="1"/>
          </p:cNvSpPr>
          <p:nvPr>
            <p:ph type="title"/>
          </p:nvPr>
        </p:nvSpPr>
        <p:spPr/>
        <p:txBody>
          <a:bodyPr>
            <a:normAutofit/>
          </a:bodyPr>
          <a:lstStyle/>
          <a:p>
            <a:r>
              <a:rPr lang="en-US" sz="4000"/>
              <a:t>Self-administered medication: 8vac20-781-570</a:t>
            </a:r>
          </a:p>
        </p:txBody>
      </p:sp>
      <p:sp>
        <p:nvSpPr>
          <p:cNvPr id="3" name="Slide Number Placeholder 2">
            <a:extLst>
              <a:ext uri="{FF2B5EF4-FFF2-40B4-BE49-F238E27FC236}">
                <a16:creationId xmlns:a16="http://schemas.microsoft.com/office/drawing/2014/main" id="{AFAC2564-5278-4BCB-6061-7CA380FF44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83</a:t>
            </a:fld>
            <a:endParaRPr lang="en-US"/>
          </a:p>
        </p:txBody>
      </p:sp>
      <p:sp>
        <p:nvSpPr>
          <p:cNvPr id="4" name="Text Placeholder 3">
            <a:extLst>
              <a:ext uri="{FF2B5EF4-FFF2-40B4-BE49-F238E27FC236}">
                <a16:creationId xmlns:a16="http://schemas.microsoft.com/office/drawing/2014/main" id="{2EF454D6-E6C5-EC96-202C-304AFEEFB829}"/>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000" b="1">
                <a:solidFill>
                  <a:schemeClr val="accent3"/>
                </a:solidFill>
              </a:rPr>
              <a:t>Overview:</a:t>
            </a:r>
            <a:r>
              <a:rPr lang="en-US" sz="2000">
                <a:solidFill>
                  <a:schemeClr val="accent3"/>
                </a:solidFill>
              </a:rPr>
              <a:t> New section with standards for self-administered medication. </a:t>
            </a:r>
          </a:p>
          <a:p>
            <a:pPr marL="114300" indent="0">
              <a:lnSpc>
                <a:spcPct val="100000"/>
              </a:lnSpc>
              <a:spcBef>
                <a:spcPts val="0"/>
              </a:spcBef>
              <a:buNone/>
            </a:pPr>
            <a:r>
              <a:rPr lang="en-US" sz="2000" b="1">
                <a:solidFill>
                  <a:schemeClr val="accent3"/>
                </a:solidFill>
              </a:rPr>
              <a:t>New/Revised: </a:t>
            </a:r>
          </a:p>
          <a:p>
            <a:pPr marL="571500" indent="-457200">
              <a:lnSpc>
                <a:spcPct val="100000"/>
              </a:lnSpc>
              <a:spcBef>
                <a:spcPts val="0"/>
              </a:spcBef>
              <a:buClr>
                <a:schemeClr val="tx1"/>
              </a:buClr>
              <a:buSzPct val="90000"/>
            </a:pPr>
            <a:r>
              <a:rPr lang="en-US" sz="2000">
                <a:solidFill>
                  <a:schemeClr val="accent3"/>
                </a:solidFill>
              </a:rPr>
              <a:t>If a center allows self-administration, requires center to create policies and follow regulations for self-administration. </a:t>
            </a:r>
          </a:p>
          <a:p>
            <a:pPr marL="571500" indent="-457200">
              <a:lnSpc>
                <a:spcPct val="100000"/>
              </a:lnSpc>
              <a:spcBef>
                <a:spcPts val="0"/>
              </a:spcBef>
              <a:buClr>
                <a:schemeClr val="tx1"/>
              </a:buClr>
              <a:buSzPct val="90000"/>
              <a:buFont typeface="Arial"/>
              <a:buChar char="•"/>
            </a:pPr>
            <a:r>
              <a:rPr lang="en-US" sz="2000">
                <a:solidFill>
                  <a:schemeClr val="accent3"/>
                </a:solidFill>
              </a:rPr>
              <a:t>Requirement to document any medication self-administered by a child, notify the parent if safety procedures are not followed, and take responsibility for administering the medication. </a:t>
            </a:r>
          </a:p>
          <a:p>
            <a:pPr marL="114300" indent="0">
              <a:lnSpc>
                <a:spcPct val="100000"/>
              </a:lnSpc>
              <a:spcBef>
                <a:spcPts val="1200"/>
              </a:spcBef>
              <a:buNone/>
            </a:pPr>
            <a:r>
              <a:rPr lang="en-US" sz="2000" b="1">
                <a:solidFill>
                  <a:schemeClr val="accent3"/>
                </a:solidFill>
              </a:rPr>
              <a:t>Removed: </a:t>
            </a:r>
            <a:r>
              <a:rPr lang="en-US" sz="2000">
                <a:solidFill>
                  <a:schemeClr val="accent3"/>
                </a:solidFill>
              </a:rPr>
              <a:t>N/A</a:t>
            </a:r>
          </a:p>
          <a:p>
            <a:pPr marL="114300" indent="0">
              <a:buNone/>
            </a:pPr>
            <a:endParaRPr lang="en-US"/>
          </a:p>
        </p:txBody>
      </p:sp>
    </p:spTree>
    <p:extLst>
      <p:ext uri="{BB962C8B-B14F-4D97-AF65-F5344CB8AC3E}">
        <p14:creationId xmlns:p14="http://schemas.microsoft.com/office/powerpoint/2010/main" val="2241140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583A-5D7E-0473-5BEC-E442184FE067}"/>
              </a:ext>
            </a:extLst>
          </p:cNvPr>
          <p:cNvSpPr>
            <a:spLocks noGrp="1"/>
          </p:cNvSpPr>
          <p:nvPr>
            <p:ph type="title"/>
          </p:nvPr>
        </p:nvSpPr>
        <p:spPr/>
        <p:txBody>
          <a:bodyPr>
            <a:normAutofit/>
          </a:bodyPr>
          <a:lstStyle/>
          <a:p>
            <a:r>
              <a:rPr lang="en-US" sz="4000"/>
              <a:t>Topical Skin Products: 8vac20-781-580</a:t>
            </a:r>
          </a:p>
        </p:txBody>
      </p:sp>
      <p:sp>
        <p:nvSpPr>
          <p:cNvPr id="3" name="Slide Number Placeholder 2">
            <a:extLst>
              <a:ext uri="{FF2B5EF4-FFF2-40B4-BE49-F238E27FC236}">
                <a16:creationId xmlns:a16="http://schemas.microsoft.com/office/drawing/2014/main" id="{83EA53F9-D682-8DE4-6B83-0E6A0897B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84</a:t>
            </a:fld>
            <a:endParaRPr lang="en-US"/>
          </a:p>
        </p:txBody>
      </p:sp>
      <p:sp>
        <p:nvSpPr>
          <p:cNvPr id="4" name="Text Placeholder 3">
            <a:extLst>
              <a:ext uri="{FF2B5EF4-FFF2-40B4-BE49-F238E27FC236}">
                <a16:creationId xmlns:a16="http://schemas.microsoft.com/office/drawing/2014/main" id="{766E5E19-D66A-BC26-98F5-B5721FA85F0F}"/>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8VAC20-780-520. Changes language from "over-the-counter" to "topical." Consolidates duplicative requirements throughout section and includes technical edits for ease of use.  </a:t>
            </a:r>
          </a:p>
          <a:p>
            <a:pPr marL="114300" indent="0">
              <a:lnSpc>
                <a:spcPct val="100000"/>
              </a:lnSpc>
              <a:spcBef>
                <a:spcPts val="0"/>
              </a:spcBef>
              <a:buNone/>
            </a:pPr>
            <a:r>
              <a:rPr lang="en-US" sz="2200" b="1">
                <a:solidFill>
                  <a:schemeClr val="accent3"/>
                </a:solidFill>
              </a:rPr>
              <a:t>New/Revised: </a:t>
            </a:r>
          </a:p>
          <a:p>
            <a:pPr marL="571500" indent="-457200">
              <a:lnSpc>
                <a:spcPct val="100000"/>
              </a:lnSpc>
              <a:spcBef>
                <a:spcPts val="0"/>
              </a:spcBef>
              <a:buClr>
                <a:schemeClr val="tx1"/>
              </a:buClr>
              <a:buSzPct val="90000"/>
            </a:pPr>
            <a:r>
              <a:rPr lang="en-US" sz="2200">
                <a:solidFill>
                  <a:schemeClr val="accent3"/>
                </a:solidFill>
              </a:rPr>
              <a:t>Allows children five years of age and older to access and apply hand sanitizers, liquid hand soaps, sunscreens, lip balms, and hand lotions under adult supervision. (Currently only children 9 and older may apply their own sunscreen.)</a:t>
            </a:r>
          </a:p>
          <a:p>
            <a:pPr marL="571500" indent="-457200">
              <a:lnSpc>
                <a:spcPct val="100000"/>
              </a:lnSpc>
              <a:spcBef>
                <a:spcPts val="0"/>
              </a:spcBef>
              <a:spcAft>
                <a:spcPts val="1200"/>
              </a:spcAft>
              <a:buClr>
                <a:schemeClr val="tx1"/>
              </a:buClr>
              <a:buSzPct val="90000"/>
            </a:pPr>
            <a:r>
              <a:rPr lang="en-US" sz="2200">
                <a:solidFill>
                  <a:schemeClr val="accent3"/>
                </a:solidFill>
              </a:rPr>
              <a:t>Record of administration now requires any application errors and actions taken.</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a:p>
            <a:pPr marL="114300" indent="0">
              <a:buNone/>
            </a:pPr>
            <a:endParaRPr lang="en-US"/>
          </a:p>
        </p:txBody>
      </p:sp>
    </p:spTree>
    <p:extLst>
      <p:ext uri="{BB962C8B-B14F-4D97-AF65-F5344CB8AC3E}">
        <p14:creationId xmlns:p14="http://schemas.microsoft.com/office/powerpoint/2010/main" val="17974389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IX: First Aid, Emergency Supplies, and Emergency Preparedness and Response</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85</a:t>
            </a:fld>
            <a:endParaRPr/>
          </a:p>
        </p:txBody>
      </p:sp>
    </p:spTree>
    <p:extLst>
      <p:ext uri="{BB962C8B-B14F-4D97-AF65-F5344CB8AC3E}">
        <p14:creationId xmlns:p14="http://schemas.microsoft.com/office/powerpoint/2010/main" val="2393935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8CE2-816D-CC33-E935-85D33034279A}"/>
              </a:ext>
            </a:extLst>
          </p:cNvPr>
          <p:cNvSpPr>
            <a:spLocks noGrp="1"/>
          </p:cNvSpPr>
          <p:nvPr>
            <p:ph type="title"/>
          </p:nvPr>
        </p:nvSpPr>
        <p:spPr/>
        <p:txBody>
          <a:bodyPr>
            <a:normAutofit/>
          </a:bodyPr>
          <a:lstStyle/>
          <a:p>
            <a:r>
              <a:rPr lang="en-US" sz="4000"/>
              <a:t>First aid and emergency supplies: 8vac20-781-590</a:t>
            </a:r>
          </a:p>
        </p:txBody>
      </p:sp>
      <p:sp>
        <p:nvSpPr>
          <p:cNvPr id="3" name="Slide Number Placeholder 2">
            <a:extLst>
              <a:ext uri="{FF2B5EF4-FFF2-40B4-BE49-F238E27FC236}">
                <a16:creationId xmlns:a16="http://schemas.microsoft.com/office/drawing/2014/main" id="{80C81C57-2A10-87E0-2A59-EDFDE52D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86</a:t>
            </a:fld>
            <a:endParaRPr lang="en-US"/>
          </a:p>
        </p:txBody>
      </p:sp>
      <p:sp>
        <p:nvSpPr>
          <p:cNvPr id="4" name="Text Placeholder 3">
            <a:extLst>
              <a:ext uri="{FF2B5EF4-FFF2-40B4-BE49-F238E27FC236}">
                <a16:creationId xmlns:a16="http://schemas.microsoft.com/office/drawing/2014/main" id="{610A6838-CADF-0956-97FA-20A459FD6640}"/>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Creates new Part IX for ease of use. Retains current requirements from 8VAC20-780-540. Technical edits for ease of use.   </a:t>
            </a:r>
          </a:p>
          <a:p>
            <a:pPr marL="114300" indent="0">
              <a:lnSpc>
                <a:spcPct val="100000"/>
              </a:lnSpc>
              <a:spcBef>
                <a:spcPts val="0"/>
              </a:spcBef>
              <a:buNone/>
            </a:pPr>
            <a:r>
              <a:rPr lang="en-US" sz="2200" b="1">
                <a:solidFill>
                  <a:schemeClr val="accent3"/>
                </a:solidFill>
              </a:rPr>
              <a:t>New/Revised: </a:t>
            </a:r>
          </a:p>
          <a:p>
            <a:pPr>
              <a:lnSpc>
                <a:spcPct val="100000"/>
              </a:lnSpc>
              <a:spcBef>
                <a:spcPts val="0"/>
              </a:spcBef>
              <a:spcAft>
                <a:spcPts val="1200"/>
              </a:spcAft>
              <a:buClr>
                <a:schemeClr val="tx1"/>
              </a:buClr>
              <a:buSzPct val="90000"/>
            </a:pPr>
            <a:r>
              <a:rPr lang="en-US" sz="2200">
                <a:solidFill>
                  <a:schemeClr val="accent3"/>
                </a:solidFill>
              </a:rPr>
              <a:t>Allows additional options for flashlights and radios by removing the reference to battery-operated and replacing it with items that do not require electricity.</a:t>
            </a:r>
          </a:p>
          <a:p>
            <a:pPr marL="114300" indent="0">
              <a:lnSpc>
                <a:spcPct val="100000"/>
              </a:lnSpc>
              <a:spcBef>
                <a:spcPts val="0"/>
              </a:spcBef>
              <a:buNone/>
            </a:pPr>
            <a:r>
              <a:rPr lang="en-US" sz="2200" b="1">
                <a:solidFill>
                  <a:schemeClr val="accent3"/>
                </a:solidFill>
              </a:rPr>
              <a:t>Removed: </a:t>
            </a:r>
          </a:p>
          <a:p>
            <a:pPr>
              <a:lnSpc>
                <a:spcPct val="100000"/>
              </a:lnSpc>
              <a:spcBef>
                <a:spcPts val="0"/>
              </a:spcBef>
              <a:buClr>
                <a:schemeClr val="tx1"/>
              </a:buClr>
              <a:buSzPct val="90000"/>
            </a:pPr>
            <a:r>
              <a:rPr lang="en-US" sz="2200">
                <a:solidFill>
                  <a:schemeClr val="accent3"/>
                </a:solidFill>
              </a:rPr>
              <a:t>Requirement for activated charcoal to be kept at the center and on field trips. </a:t>
            </a:r>
          </a:p>
          <a:p>
            <a:pPr marL="114300" indent="0">
              <a:buNone/>
            </a:pPr>
            <a:endParaRPr lang="en-US"/>
          </a:p>
        </p:txBody>
      </p:sp>
    </p:spTree>
    <p:extLst>
      <p:ext uri="{BB962C8B-B14F-4D97-AF65-F5344CB8AC3E}">
        <p14:creationId xmlns:p14="http://schemas.microsoft.com/office/powerpoint/2010/main" val="3050418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36AE-F0F9-83E3-AE08-D00B8A73E370}"/>
              </a:ext>
            </a:extLst>
          </p:cNvPr>
          <p:cNvSpPr>
            <a:spLocks noGrp="1"/>
          </p:cNvSpPr>
          <p:nvPr>
            <p:ph type="title"/>
          </p:nvPr>
        </p:nvSpPr>
        <p:spPr/>
        <p:txBody>
          <a:bodyPr>
            <a:normAutofit/>
          </a:bodyPr>
          <a:lstStyle/>
          <a:p>
            <a:r>
              <a:rPr lang="en-US" sz="4000"/>
              <a:t>Emergency preparedness and response plan: 8vac20-781-600</a:t>
            </a:r>
          </a:p>
        </p:txBody>
      </p:sp>
      <p:sp>
        <p:nvSpPr>
          <p:cNvPr id="3" name="Slide Number Placeholder 2">
            <a:extLst>
              <a:ext uri="{FF2B5EF4-FFF2-40B4-BE49-F238E27FC236}">
                <a16:creationId xmlns:a16="http://schemas.microsoft.com/office/drawing/2014/main" id="{A4857A8C-A0C1-4D7E-6AB3-4DCBBF0920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87</a:t>
            </a:fld>
            <a:endParaRPr lang="en-US"/>
          </a:p>
        </p:txBody>
      </p:sp>
      <p:sp>
        <p:nvSpPr>
          <p:cNvPr id="4" name="Text Placeholder 3">
            <a:extLst>
              <a:ext uri="{FF2B5EF4-FFF2-40B4-BE49-F238E27FC236}">
                <a16:creationId xmlns:a16="http://schemas.microsoft.com/office/drawing/2014/main" id="{92D9C841-1146-E0E8-9044-268F847ACEBA}"/>
              </a:ext>
            </a:extLst>
          </p:cNvPr>
          <p:cNvSpPr>
            <a:spLocks noGrp="1"/>
          </p:cNvSpPr>
          <p:nvPr>
            <p:ph type="body" idx="1"/>
          </p:nvPr>
        </p:nvSpPr>
        <p:spPr>
          <a:xfrm>
            <a:off x="838200" y="1458930"/>
            <a:ext cx="10515600" cy="5254255"/>
          </a:xfrm>
        </p:spPr>
        <p:txBody>
          <a:bodyPr>
            <a:normAutofit fontScale="25000" lnSpcReduction="20000"/>
          </a:bodyPr>
          <a:lstStyle/>
          <a:p>
            <a:pPr marL="114300" indent="0">
              <a:lnSpc>
                <a:spcPct val="120000"/>
              </a:lnSpc>
              <a:spcBef>
                <a:spcPts val="0"/>
              </a:spcBef>
              <a:spcAft>
                <a:spcPts val="1200"/>
              </a:spcAft>
              <a:buNone/>
            </a:pPr>
            <a:r>
              <a:rPr lang="en-US" sz="8000" b="1">
                <a:solidFill>
                  <a:schemeClr val="accent3"/>
                </a:solidFill>
              </a:rPr>
              <a:t>Overview:</a:t>
            </a:r>
            <a:r>
              <a:rPr lang="en-US" sz="8000">
                <a:solidFill>
                  <a:schemeClr val="accent3"/>
                </a:solidFill>
              </a:rPr>
              <a:t> Retains current requirements from 8VAC20-780-240 and 8VAC20-780-550. Reorganizes standards and consolidates duplicative requirements throughout section. </a:t>
            </a:r>
          </a:p>
          <a:p>
            <a:pPr marL="114300" indent="0">
              <a:lnSpc>
                <a:spcPct val="120000"/>
              </a:lnSpc>
              <a:spcBef>
                <a:spcPts val="0"/>
              </a:spcBef>
              <a:buNone/>
            </a:pPr>
            <a:r>
              <a:rPr lang="en-US" sz="8000" b="1">
                <a:solidFill>
                  <a:schemeClr val="accent3"/>
                </a:solidFill>
              </a:rPr>
              <a:t>New/Revised: </a:t>
            </a:r>
            <a:endParaRPr lang="en-US" sz="8000">
              <a:solidFill>
                <a:schemeClr val="accent3"/>
              </a:solidFill>
            </a:endParaRPr>
          </a:p>
          <a:p>
            <a:pPr marL="571500" indent="-457200">
              <a:lnSpc>
                <a:spcPct val="120000"/>
              </a:lnSpc>
              <a:spcBef>
                <a:spcPts val="0"/>
              </a:spcBef>
              <a:buClr>
                <a:schemeClr val="tx1"/>
              </a:buClr>
              <a:buSzPct val="90000"/>
            </a:pPr>
            <a:r>
              <a:rPr lang="en-US" sz="8000">
                <a:solidFill>
                  <a:schemeClr val="accent3"/>
                </a:solidFill>
              </a:rPr>
              <a:t>Requirement for emergency procedures to include response to a pandemic. </a:t>
            </a:r>
          </a:p>
          <a:p>
            <a:pPr marL="571500" indent="-457200">
              <a:lnSpc>
                <a:spcPct val="120000"/>
              </a:lnSpc>
              <a:spcBef>
                <a:spcPts val="0"/>
              </a:spcBef>
              <a:buClr>
                <a:schemeClr val="tx1"/>
              </a:buClr>
              <a:buSzPct val="90000"/>
            </a:pPr>
            <a:r>
              <a:rPr lang="en-US" sz="8000">
                <a:solidFill>
                  <a:schemeClr val="accent3"/>
                </a:solidFill>
              </a:rPr>
              <a:t>Requirement for accommodations or special requirements for children with chronic physical or medical conditions per federal requirements.</a:t>
            </a:r>
          </a:p>
          <a:p>
            <a:pPr marL="571500" indent="-457200">
              <a:lnSpc>
                <a:spcPct val="120000"/>
              </a:lnSpc>
              <a:spcBef>
                <a:spcPts val="0"/>
              </a:spcBef>
              <a:buClr>
                <a:schemeClr val="tx1"/>
              </a:buClr>
              <a:buSzPct val="90000"/>
            </a:pPr>
            <a:r>
              <a:rPr lang="en-US" sz="8000">
                <a:solidFill>
                  <a:schemeClr val="accent3"/>
                </a:solidFill>
              </a:rPr>
              <a:t>Requirement for methods to account for all children and ensure continued supervision of children in emergency. </a:t>
            </a:r>
          </a:p>
          <a:p>
            <a:pPr marL="571500" indent="-457200">
              <a:lnSpc>
                <a:spcPct val="120000"/>
              </a:lnSpc>
              <a:spcBef>
                <a:spcPts val="0"/>
              </a:spcBef>
              <a:buClr>
                <a:schemeClr val="tx1"/>
              </a:buClr>
              <a:buSzPct val="90000"/>
            </a:pPr>
            <a:r>
              <a:rPr lang="en-US" sz="8000">
                <a:solidFill>
                  <a:schemeClr val="accent3"/>
                </a:solidFill>
              </a:rPr>
              <a:t>Replaced requirement to post emergency maps or procedures on each floor with posting diagrams in each room used by children or staff.</a:t>
            </a:r>
          </a:p>
          <a:p>
            <a:pPr marL="571500" indent="-457200">
              <a:lnSpc>
                <a:spcPct val="120000"/>
              </a:lnSpc>
              <a:spcBef>
                <a:spcPts val="0"/>
              </a:spcBef>
              <a:buClr>
                <a:schemeClr val="tx1"/>
              </a:buClr>
              <a:buSzPct val="90000"/>
            </a:pPr>
            <a:r>
              <a:rPr lang="en-US" sz="8000">
                <a:solidFill>
                  <a:schemeClr val="accent3"/>
                </a:solidFill>
              </a:rPr>
              <a:t>Replaced requirement of posting emergency numbers at each phone with posting the numbers in each room used by children or staff.</a:t>
            </a:r>
          </a:p>
          <a:p>
            <a:pPr marL="114300" indent="0">
              <a:lnSpc>
                <a:spcPct val="120000"/>
              </a:lnSpc>
              <a:spcBef>
                <a:spcPts val="1200"/>
              </a:spcBef>
              <a:buNone/>
            </a:pPr>
            <a:r>
              <a:rPr lang="en-US" sz="8000" b="1">
                <a:solidFill>
                  <a:schemeClr val="accent3"/>
                </a:solidFill>
              </a:rPr>
              <a:t>Removed: </a:t>
            </a:r>
          </a:p>
          <a:p>
            <a:pPr marL="571500" indent="-457200">
              <a:lnSpc>
                <a:spcPct val="120000"/>
              </a:lnSpc>
              <a:spcBef>
                <a:spcPts val="0"/>
              </a:spcBef>
              <a:buClr>
                <a:schemeClr val="tx1"/>
              </a:buClr>
              <a:buSzPct val="90000"/>
            </a:pPr>
            <a:r>
              <a:rPr lang="en-US" sz="8000">
                <a:solidFill>
                  <a:schemeClr val="accent3"/>
                </a:solidFill>
              </a:rPr>
              <a:t>Requirement to establish an emergency officer and back up to include 24-hour contact numbers for each.</a:t>
            </a:r>
          </a:p>
          <a:p>
            <a:pPr marL="114300" indent="0">
              <a:buNone/>
            </a:pPr>
            <a:endParaRPr lang="en-US"/>
          </a:p>
        </p:txBody>
      </p:sp>
    </p:spTree>
    <p:extLst>
      <p:ext uri="{BB962C8B-B14F-4D97-AF65-F5344CB8AC3E}">
        <p14:creationId xmlns:p14="http://schemas.microsoft.com/office/powerpoint/2010/main" val="2297976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40FE-4186-6040-C9C4-32806E5AA2B8}"/>
              </a:ext>
            </a:extLst>
          </p:cNvPr>
          <p:cNvSpPr>
            <a:spLocks noGrp="1"/>
          </p:cNvSpPr>
          <p:nvPr>
            <p:ph type="title"/>
          </p:nvPr>
        </p:nvSpPr>
        <p:spPr/>
        <p:txBody>
          <a:bodyPr>
            <a:normAutofit/>
          </a:bodyPr>
          <a:lstStyle/>
          <a:p>
            <a:r>
              <a:rPr lang="en-US" sz="4000"/>
              <a:t>Emergency response drills: 8vac20-781-610</a:t>
            </a:r>
          </a:p>
        </p:txBody>
      </p:sp>
      <p:sp>
        <p:nvSpPr>
          <p:cNvPr id="3" name="Slide Number Placeholder 2">
            <a:extLst>
              <a:ext uri="{FF2B5EF4-FFF2-40B4-BE49-F238E27FC236}">
                <a16:creationId xmlns:a16="http://schemas.microsoft.com/office/drawing/2014/main" id="{EC2BDC58-73FC-3A73-7B7A-19FCC180D4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88</a:t>
            </a:fld>
            <a:endParaRPr lang="en-US"/>
          </a:p>
        </p:txBody>
      </p:sp>
      <p:sp>
        <p:nvSpPr>
          <p:cNvPr id="4" name="Text Placeholder 3">
            <a:extLst>
              <a:ext uri="{FF2B5EF4-FFF2-40B4-BE49-F238E27FC236}">
                <a16:creationId xmlns:a16="http://schemas.microsoft.com/office/drawing/2014/main" id="{A06B0A2C-9401-135C-8D66-1CD8FA444903}"/>
              </a:ext>
            </a:extLst>
          </p:cNvPr>
          <p:cNvSpPr>
            <a:spLocks noGrp="1"/>
          </p:cNvSpPr>
          <p:nvPr>
            <p:ph type="body" idx="1"/>
          </p:nvPr>
        </p:nvSpPr>
        <p:spPr>
          <a:xfrm>
            <a:off x="838200" y="1458930"/>
            <a:ext cx="10515600" cy="5254255"/>
          </a:xfrm>
        </p:spPr>
        <p:txBody>
          <a:bodyPr>
            <a:normAutofit/>
          </a:bodyPr>
          <a:lstStyle/>
          <a:p>
            <a:pPr marL="114300" indent="0">
              <a:lnSpc>
                <a:spcPct val="100000"/>
              </a:lnSpc>
              <a:spcBef>
                <a:spcPts val="0"/>
              </a:spcBef>
              <a:spcAft>
                <a:spcPts val="1200"/>
              </a:spcAft>
              <a:buNone/>
            </a:pPr>
            <a:r>
              <a:rPr lang="en-US" sz="2200" b="1">
                <a:solidFill>
                  <a:schemeClr val="accent3"/>
                </a:solidFill>
              </a:rPr>
              <a:t>Overview:</a:t>
            </a:r>
            <a:r>
              <a:rPr lang="en-US" sz="2200">
                <a:solidFill>
                  <a:schemeClr val="accent3"/>
                </a:solidFill>
              </a:rPr>
              <a:t> Retains current requirements from 8VAC20-780-550. </a:t>
            </a:r>
          </a:p>
          <a:p>
            <a:pPr marL="114300" indent="0">
              <a:lnSpc>
                <a:spcPct val="100000"/>
              </a:lnSpc>
              <a:spcBef>
                <a:spcPts val="0"/>
              </a:spcBef>
              <a:buNone/>
            </a:pPr>
            <a:r>
              <a:rPr lang="en-US" sz="2200" b="1">
                <a:solidFill>
                  <a:schemeClr val="accent3"/>
                </a:solidFill>
              </a:rPr>
              <a:t>New/Revised: </a:t>
            </a:r>
            <a:endParaRPr lang="en-US" sz="2200">
              <a:solidFill>
                <a:schemeClr val="accent3"/>
              </a:solidFill>
            </a:endParaRPr>
          </a:p>
          <a:p>
            <a:pPr marL="114300" indent="0">
              <a:lnSpc>
                <a:spcPct val="100000"/>
              </a:lnSpc>
              <a:spcBef>
                <a:spcPts val="0"/>
              </a:spcBef>
              <a:buNone/>
            </a:pPr>
            <a:r>
              <a:rPr lang="en-US" sz="2200">
                <a:solidFill>
                  <a:schemeClr val="accent3"/>
                </a:solidFill>
              </a:rPr>
              <a:t>Requirement for drills to be practiced in each building used by children and with all staff and children present at the time of the drill at varying times during the hours of operation.</a:t>
            </a:r>
          </a:p>
          <a:p>
            <a:pPr marL="571500" indent="-457200">
              <a:lnSpc>
                <a:spcPct val="100000"/>
              </a:lnSpc>
              <a:spcBef>
                <a:spcPts val="0"/>
              </a:spcBef>
              <a:buClr>
                <a:schemeClr val="tx1"/>
              </a:buClr>
              <a:buSzPct val="90000"/>
            </a:pPr>
            <a:r>
              <a:rPr lang="en-US" sz="2200">
                <a:solidFill>
                  <a:schemeClr val="accent3"/>
                </a:solidFill>
              </a:rPr>
              <a:t>Requirement for drills to be practiced during evening and overnight hours at the same frequency of drills during daytime hours.</a:t>
            </a:r>
          </a:p>
          <a:p>
            <a:pPr marL="571500" indent="-457200">
              <a:lnSpc>
                <a:spcPct val="100000"/>
              </a:lnSpc>
              <a:spcBef>
                <a:spcPts val="0"/>
              </a:spcBef>
              <a:buClr>
                <a:schemeClr val="tx1"/>
              </a:buClr>
              <a:buSzPct val="90000"/>
            </a:pPr>
            <a:r>
              <a:rPr lang="en-US" sz="2200">
                <a:solidFill>
                  <a:schemeClr val="accent3"/>
                </a:solidFill>
              </a:rPr>
              <a:t>Increased lockdown drill requirement to twice per year; current requirement is only one per year.</a:t>
            </a:r>
          </a:p>
          <a:p>
            <a:pPr marL="114300" indent="0">
              <a:lnSpc>
                <a:spcPct val="100000"/>
              </a:lnSpc>
              <a:spcBef>
                <a:spcPts val="1200"/>
              </a:spcBef>
              <a:buNone/>
            </a:pPr>
            <a:r>
              <a:rPr lang="en-US" sz="2200" b="1">
                <a:solidFill>
                  <a:schemeClr val="accent3"/>
                </a:solidFill>
              </a:rPr>
              <a:t>Removed: </a:t>
            </a:r>
          </a:p>
          <a:p>
            <a:pPr marL="571500" indent="-457200">
              <a:lnSpc>
                <a:spcPct val="100000"/>
              </a:lnSpc>
              <a:spcBef>
                <a:spcPts val="0"/>
              </a:spcBef>
            </a:pPr>
            <a:r>
              <a:rPr lang="en-US" sz="2200">
                <a:solidFill>
                  <a:schemeClr val="accent3"/>
                </a:solidFill>
              </a:rPr>
              <a:t>Documenting certain aspects of the drill, such as the identity of person conducting the drill, method of notification, special conditions simulated, problems encountered, and weather conditions. </a:t>
            </a:r>
          </a:p>
          <a:p>
            <a:pPr marL="114300" indent="0">
              <a:buNone/>
            </a:pPr>
            <a:endParaRPr lang="en-US"/>
          </a:p>
        </p:txBody>
      </p:sp>
    </p:spTree>
    <p:extLst>
      <p:ext uri="{BB962C8B-B14F-4D97-AF65-F5344CB8AC3E}">
        <p14:creationId xmlns:p14="http://schemas.microsoft.com/office/powerpoint/2010/main" val="344728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X: Special Services</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89</a:t>
            </a:fld>
            <a:endParaRPr/>
          </a:p>
        </p:txBody>
      </p:sp>
    </p:spTree>
    <p:extLst>
      <p:ext uri="{BB962C8B-B14F-4D97-AF65-F5344CB8AC3E}">
        <p14:creationId xmlns:p14="http://schemas.microsoft.com/office/powerpoint/2010/main" val="195241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957-3BBF-1BB2-A360-F65AFD07415C}"/>
              </a:ext>
            </a:extLst>
          </p:cNvPr>
          <p:cNvSpPr>
            <a:spLocks noGrp="1"/>
          </p:cNvSpPr>
          <p:nvPr>
            <p:ph type="title"/>
          </p:nvPr>
        </p:nvSpPr>
        <p:spPr/>
        <p:txBody>
          <a:bodyPr>
            <a:normAutofit/>
          </a:bodyPr>
          <a:lstStyle/>
          <a:p>
            <a:r>
              <a:rPr lang="en-US" sz="4000"/>
              <a:t>Development of Draft Regulations</a:t>
            </a:r>
          </a:p>
        </p:txBody>
      </p:sp>
      <p:sp>
        <p:nvSpPr>
          <p:cNvPr id="3" name="Slide Number Placeholder 2">
            <a:extLst>
              <a:ext uri="{FF2B5EF4-FFF2-40B4-BE49-F238E27FC236}">
                <a16:creationId xmlns:a16="http://schemas.microsoft.com/office/drawing/2014/main" id="{E9AA3EE1-FCDA-5002-75B5-CBFA94FB2B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4" name="Text Placeholder 3">
            <a:extLst>
              <a:ext uri="{FF2B5EF4-FFF2-40B4-BE49-F238E27FC236}">
                <a16:creationId xmlns:a16="http://schemas.microsoft.com/office/drawing/2014/main" id="{B24DC783-6A11-794D-06F4-3B1574E646D3}"/>
              </a:ext>
            </a:extLst>
          </p:cNvPr>
          <p:cNvSpPr>
            <a:spLocks noGrp="1"/>
          </p:cNvSpPr>
          <p:nvPr>
            <p:ph type="body" idx="1"/>
          </p:nvPr>
        </p:nvSpPr>
        <p:spPr>
          <a:xfrm>
            <a:off x="838200" y="1458930"/>
            <a:ext cx="10515600" cy="5175550"/>
          </a:xfrm>
        </p:spPr>
        <p:txBody>
          <a:bodyPr>
            <a:normAutofit fontScale="47500" lnSpcReduction="20000"/>
          </a:bodyPr>
          <a:lstStyle/>
          <a:p>
            <a:pPr marL="347472">
              <a:lnSpc>
                <a:spcPct val="120000"/>
              </a:lnSpc>
              <a:spcBef>
                <a:spcPts val="0"/>
              </a:spcBef>
              <a:spcAft>
                <a:spcPts val="1200"/>
              </a:spcAft>
              <a:buClr>
                <a:schemeClr val="tx1"/>
              </a:buClr>
              <a:buSzPct val="90000"/>
            </a:pPr>
            <a:r>
              <a:rPr lang="en-US" sz="4600">
                <a:solidFill>
                  <a:schemeClr val="accent3"/>
                </a:solidFill>
              </a:rPr>
              <a:t>The VDOE established a temporary workgroup in December 2021 to help revise the regulations. </a:t>
            </a:r>
          </a:p>
          <a:p>
            <a:pPr marL="347472">
              <a:lnSpc>
                <a:spcPct val="120000"/>
              </a:lnSpc>
              <a:spcBef>
                <a:spcPts val="0"/>
              </a:spcBef>
              <a:spcAft>
                <a:spcPts val="1200"/>
              </a:spcAft>
              <a:buClr>
                <a:schemeClr val="tx1"/>
              </a:buClr>
              <a:buSzPct val="90000"/>
            </a:pPr>
            <a:r>
              <a:rPr lang="en-US" sz="4600">
                <a:solidFill>
                  <a:schemeClr val="accent3"/>
                </a:solidFill>
              </a:rPr>
              <a:t>The purposes of this workgroup were to (</a:t>
            </a:r>
            <a:r>
              <a:rPr lang="en-US" sz="4600" err="1">
                <a:solidFill>
                  <a:schemeClr val="accent3"/>
                </a:solidFill>
              </a:rPr>
              <a:t>i</a:t>
            </a:r>
            <a:r>
              <a:rPr lang="en-US" sz="4600">
                <a:solidFill>
                  <a:schemeClr val="accent3"/>
                </a:solidFill>
              </a:rPr>
              <a:t>) complete a comprehensive review of the child day center regulations, and (ii) produce recommendations for review by ECAC. </a:t>
            </a:r>
          </a:p>
          <a:p>
            <a:pPr marL="347472">
              <a:lnSpc>
                <a:spcPct val="120000"/>
              </a:lnSpc>
              <a:spcBef>
                <a:spcPts val="0"/>
              </a:spcBef>
              <a:spcAft>
                <a:spcPts val="1200"/>
              </a:spcAft>
              <a:buClr>
                <a:schemeClr val="tx1"/>
              </a:buClr>
              <a:buSzPct val="90000"/>
            </a:pPr>
            <a:r>
              <a:rPr lang="en-US" sz="4600">
                <a:solidFill>
                  <a:schemeClr val="accent3"/>
                </a:solidFill>
              </a:rPr>
              <a:t>The workgroup consisted of multiple stakeholders, </a:t>
            </a:r>
            <a:r>
              <a:rPr lang="en-US" sz="4600"/>
              <a:t>convened in early 2022 and spent a year reviewing the standards. Members dedicated more than 20 hours of meeting time. </a:t>
            </a:r>
            <a:endParaRPr lang="en-US" sz="4600">
              <a:solidFill>
                <a:schemeClr val="accent3"/>
              </a:solidFill>
            </a:endParaRPr>
          </a:p>
          <a:p>
            <a:pPr marL="0">
              <a:lnSpc>
                <a:spcPct val="120000"/>
              </a:lnSpc>
              <a:spcBef>
                <a:spcPts val="1200"/>
              </a:spcBef>
              <a:buClr>
                <a:schemeClr val="tx1"/>
              </a:buClr>
              <a:buSzPct val="90000"/>
            </a:pPr>
            <a:r>
              <a:rPr lang="en-US" sz="4600">
                <a:solidFill>
                  <a:schemeClr val="accent3"/>
                </a:solidFill>
              </a:rPr>
              <a:t>The workgroup had to balance multiple, sometimes competing, priorities:</a:t>
            </a:r>
          </a:p>
          <a:p>
            <a:pPr lvl="1">
              <a:lnSpc>
                <a:spcPct val="120000"/>
              </a:lnSpc>
              <a:spcBef>
                <a:spcPts val="0"/>
              </a:spcBef>
              <a:buClr>
                <a:schemeClr val="tx1"/>
              </a:buClr>
              <a:buSzPct val="90000"/>
            </a:pPr>
            <a:r>
              <a:rPr lang="en-US" sz="4600">
                <a:solidFill>
                  <a:schemeClr val="accent3"/>
                </a:solidFill>
              </a:rPr>
              <a:t>Ensuring alignment with state and federal law; </a:t>
            </a:r>
          </a:p>
          <a:p>
            <a:pPr lvl="1">
              <a:lnSpc>
                <a:spcPct val="120000"/>
              </a:lnSpc>
              <a:spcBef>
                <a:spcPts val="0"/>
              </a:spcBef>
              <a:buClr>
                <a:schemeClr val="tx1"/>
              </a:buClr>
              <a:buSzPct val="90000"/>
            </a:pPr>
            <a:r>
              <a:rPr lang="en-US" sz="4600">
                <a:solidFill>
                  <a:schemeClr val="accent3"/>
                </a:solidFill>
              </a:rPr>
              <a:t>Protecting the health, safety and well-being of children;</a:t>
            </a:r>
          </a:p>
          <a:p>
            <a:pPr lvl="1">
              <a:lnSpc>
                <a:spcPct val="120000"/>
              </a:lnSpc>
              <a:spcBef>
                <a:spcPts val="0"/>
              </a:spcBef>
              <a:buClr>
                <a:schemeClr val="tx1"/>
              </a:buClr>
              <a:buSzPct val="90000"/>
            </a:pPr>
            <a:r>
              <a:rPr lang="en-US" sz="4600">
                <a:solidFill>
                  <a:schemeClr val="accent3"/>
                </a:solidFill>
              </a:rPr>
              <a:t>Considering the cost and operational impact of regulations; and </a:t>
            </a:r>
          </a:p>
          <a:p>
            <a:pPr lvl="1">
              <a:lnSpc>
                <a:spcPct val="120000"/>
              </a:lnSpc>
              <a:spcBef>
                <a:spcPts val="0"/>
              </a:spcBef>
              <a:buClr>
                <a:schemeClr val="tx1"/>
              </a:buClr>
              <a:buSzPct val="90000"/>
            </a:pPr>
            <a:r>
              <a:rPr lang="en-US" sz="4600">
                <a:solidFill>
                  <a:schemeClr val="accent3"/>
                </a:solidFill>
              </a:rPr>
              <a:t>Reducing any burdensome requirements.</a:t>
            </a:r>
          </a:p>
          <a:p>
            <a:endParaRPr lang="en-US"/>
          </a:p>
        </p:txBody>
      </p:sp>
    </p:spTree>
    <p:extLst>
      <p:ext uri="{BB962C8B-B14F-4D97-AF65-F5344CB8AC3E}">
        <p14:creationId xmlns:p14="http://schemas.microsoft.com/office/powerpoint/2010/main" val="3907071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9AA3-501A-F958-13B9-70017EAAF3D3}"/>
              </a:ext>
            </a:extLst>
          </p:cNvPr>
          <p:cNvSpPr>
            <a:spLocks noGrp="1"/>
          </p:cNvSpPr>
          <p:nvPr>
            <p:ph type="title"/>
          </p:nvPr>
        </p:nvSpPr>
        <p:spPr/>
        <p:txBody>
          <a:bodyPr>
            <a:normAutofit/>
          </a:bodyPr>
          <a:lstStyle/>
          <a:p>
            <a:r>
              <a:rPr lang="en-US" sz="4000"/>
              <a:t>Nutrition and food services: 8vac20-781-620</a:t>
            </a:r>
          </a:p>
        </p:txBody>
      </p:sp>
      <p:sp>
        <p:nvSpPr>
          <p:cNvPr id="3" name="Slide Number Placeholder 2">
            <a:extLst>
              <a:ext uri="{FF2B5EF4-FFF2-40B4-BE49-F238E27FC236}">
                <a16:creationId xmlns:a16="http://schemas.microsoft.com/office/drawing/2014/main" id="{64C3D49E-033C-9B91-CC74-E2DBCA599E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90</a:t>
            </a:fld>
            <a:endParaRPr lang="en-US"/>
          </a:p>
        </p:txBody>
      </p:sp>
      <p:sp>
        <p:nvSpPr>
          <p:cNvPr id="4" name="Text Placeholder 3">
            <a:extLst>
              <a:ext uri="{FF2B5EF4-FFF2-40B4-BE49-F238E27FC236}">
                <a16:creationId xmlns:a16="http://schemas.microsoft.com/office/drawing/2014/main" id="{BF6F96D7-F6C6-8D85-7C53-3D0177E06BD7}"/>
              </a:ext>
            </a:extLst>
          </p:cNvPr>
          <p:cNvSpPr>
            <a:spLocks noGrp="1"/>
          </p:cNvSpPr>
          <p:nvPr>
            <p:ph type="body" idx="1"/>
          </p:nvPr>
        </p:nvSpPr>
        <p:spPr>
          <a:xfrm>
            <a:off x="838200" y="1458930"/>
            <a:ext cx="10515600" cy="5399070"/>
          </a:xfrm>
        </p:spPr>
        <p:txBody>
          <a:bodyPr>
            <a:normAutofit fontScale="92500" lnSpcReduction="10000"/>
          </a:bodyPr>
          <a:lstStyle/>
          <a:p>
            <a:pPr marL="114300" indent="0">
              <a:lnSpc>
                <a:spcPct val="120000"/>
              </a:lnSpc>
              <a:spcBef>
                <a:spcPts val="0"/>
              </a:spcBef>
              <a:spcAft>
                <a:spcPts val="1200"/>
              </a:spcAft>
              <a:buNone/>
            </a:pPr>
            <a:r>
              <a:rPr lang="en-US" sz="2400" b="1">
                <a:solidFill>
                  <a:schemeClr val="accent3"/>
                </a:solidFill>
              </a:rPr>
              <a:t>Overview: </a:t>
            </a:r>
            <a:r>
              <a:rPr lang="en-US" sz="2400">
                <a:solidFill>
                  <a:schemeClr val="accent3"/>
                </a:solidFill>
              </a:rPr>
              <a:t>Retains current requirements from 8VAC20-780-560. </a:t>
            </a:r>
          </a:p>
          <a:p>
            <a:pPr marL="114300" indent="0">
              <a:lnSpc>
                <a:spcPct val="120000"/>
              </a:lnSpc>
              <a:spcBef>
                <a:spcPts val="0"/>
              </a:spcBef>
              <a:buNone/>
            </a:pPr>
            <a:r>
              <a:rPr lang="en-US" sz="2400" b="1">
                <a:solidFill>
                  <a:schemeClr val="accent3"/>
                </a:solidFill>
              </a:rPr>
              <a:t>New/Revised: </a:t>
            </a:r>
            <a:endParaRPr lang="en-US" sz="2400">
              <a:solidFill>
                <a:schemeClr val="accent3"/>
              </a:solidFill>
            </a:endParaRPr>
          </a:p>
          <a:p>
            <a:pPr marL="571500" indent="-457200">
              <a:lnSpc>
                <a:spcPct val="120000"/>
              </a:lnSpc>
              <a:spcBef>
                <a:spcPts val="0"/>
              </a:spcBef>
              <a:buClr>
                <a:schemeClr val="tx1"/>
              </a:buClr>
              <a:buSzPct val="90000"/>
            </a:pPr>
            <a:r>
              <a:rPr lang="en-US" sz="2400">
                <a:solidFill>
                  <a:schemeClr val="accent3"/>
                </a:solidFill>
              </a:rPr>
              <a:t>Provided more clarification on what constitutes choking hazards.</a:t>
            </a:r>
          </a:p>
          <a:p>
            <a:pPr marL="571500" indent="-457200">
              <a:lnSpc>
                <a:spcPct val="120000"/>
              </a:lnSpc>
              <a:spcBef>
                <a:spcPts val="0"/>
              </a:spcBef>
              <a:buClr>
                <a:schemeClr val="tx1"/>
              </a:buClr>
              <a:buSzPct val="90000"/>
            </a:pPr>
            <a:r>
              <a:rPr lang="en-US" sz="2400">
                <a:solidFill>
                  <a:schemeClr val="accent3"/>
                </a:solidFill>
              </a:rPr>
              <a:t>Revised standard to require staff to be present in the feeding area when children are eating. Current standard requires staff to sit with children. </a:t>
            </a:r>
          </a:p>
          <a:p>
            <a:pPr marL="571500" indent="-457200">
              <a:lnSpc>
                <a:spcPct val="120000"/>
              </a:lnSpc>
              <a:spcBef>
                <a:spcPts val="0"/>
              </a:spcBef>
              <a:buClr>
                <a:schemeClr val="tx1"/>
              </a:buClr>
              <a:buSzPct val="90000"/>
            </a:pPr>
            <a:r>
              <a:rPr lang="en-US" sz="2400">
                <a:solidFill>
                  <a:schemeClr val="accent3"/>
                </a:solidFill>
              </a:rPr>
              <a:t>Increased requirement to clean tables and high chairs from daily to before and after each use.</a:t>
            </a:r>
          </a:p>
          <a:p>
            <a:pPr marL="571500" indent="-457200">
              <a:lnSpc>
                <a:spcPct val="120000"/>
              </a:lnSpc>
              <a:spcBef>
                <a:spcPts val="0"/>
              </a:spcBef>
              <a:buClr>
                <a:schemeClr val="tx1"/>
              </a:buClr>
              <a:buSzPct val="90000"/>
              <a:buFont typeface="Arial"/>
              <a:buChar char="•"/>
            </a:pPr>
            <a:r>
              <a:rPr lang="en-US" sz="2400">
                <a:solidFill>
                  <a:schemeClr val="accent3"/>
                </a:solidFill>
              </a:rPr>
              <a:t>Expanded prohibition of children eating or drinking while walking to include while running, playing, lying down, or riding in vehicles.</a:t>
            </a:r>
          </a:p>
          <a:p>
            <a:pPr marL="114300" indent="0">
              <a:lnSpc>
                <a:spcPct val="120000"/>
              </a:lnSpc>
              <a:spcBef>
                <a:spcPts val="1200"/>
              </a:spcBef>
              <a:buNone/>
            </a:pPr>
            <a:r>
              <a:rPr lang="en-US" sz="2400" b="1">
                <a:solidFill>
                  <a:schemeClr val="accent3"/>
                </a:solidFill>
              </a:rPr>
              <a:t>Removed: </a:t>
            </a:r>
          </a:p>
          <a:p>
            <a:pPr marL="571500" indent="-457200">
              <a:lnSpc>
                <a:spcPct val="120000"/>
              </a:lnSpc>
              <a:spcBef>
                <a:spcPts val="0"/>
              </a:spcBef>
              <a:buClr>
                <a:schemeClr val="tx1"/>
              </a:buClr>
              <a:buSzPct val="90000"/>
            </a:pPr>
            <a:r>
              <a:rPr lang="en-US" sz="2400">
                <a:solidFill>
                  <a:schemeClr val="accent3"/>
                </a:solidFill>
              </a:rPr>
              <a:t>Redundant requirement for meal requirements because all centers are already required to follow USDA meal guidelines. </a:t>
            </a:r>
          </a:p>
          <a:p>
            <a:pPr marL="571500" indent="-457200">
              <a:lnSpc>
                <a:spcPct val="120000"/>
              </a:lnSpc>
              <a:spcBef>
                <a:spcPts val="0"/>
              </a:spcBef>
              <a:buClr>
                <a:schemeClr val="tx1"/>
              </a:buClr>
              <a:buSzPct val="90000"/>
            </a:pPr>
            <a:r>
              <a:rPr lang="en-US" sz="2400">
                <a:solidFill>
                  <a:schemeClr val="accent3"/>
                </a:solidFill>
              </a:rPr>
              <a:t>Requirement for children to be encouraged to feed themselves. </a:t>
            </a:r>
          </a:p>
          <a:p>
            <a:pPr marL="114300" indent="0">
              <a:buNone/>
            </a:pPr>
            <a:endParaRPr lang="en-US"/>
          </a:p>
        </p:txBody>
      </p:sp>
    </p:spTree>
    <p:extLst>
      <p:ext uri="{BB962C8B-B14F-4D97-AF65-F5344CB8AC3E}">
        <p14:creationId xmlns:p14="http://schemas.microsoft.com/office/powerpoint/2010/main" val="2374272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276A-53BB-A127-9C2D-86AEF08D218D}"/>
              </a:ext>
            </a:extLst>
          </p:cNvPr>
          <p:cNvSpPr>
            <a:spLocks noGrp="1"/>
          </p:cNvSpPr>
          <p:nvPr>
            <p:ph type="title"/>
          </p:nvPr>
        </p:nvSpPr>
        <p:spPr/>
        <p:txBody>
          <a:bodyPr>
            <a:normAutofit/>
          </a:bodyPr>
          <a:lstStyle/>
          <a:p>
            <a:r>
              <a:rPr lang="en-US" sz="4000"/>
              <a:t>Special feeding needs: 8vac20-781-630</a:t>
            </a:r>
          </a:p>
        </p:txBody>
      </p:sp>
      <p:sp>
        <p:nvSpPr>
          <p:cNvPr id="3" name="Slide Number Placeholder 2">
            <a:extLst>
              <a:ext uri="{FF2B5EF4-FFF2-40B4-BE49-F238E27FC236}">
                <a16:creationId xmlns:a16="http://schemas.microsoft.com/office/drawing/2014/main" id="{E6F65798-15A5-964C-4721-DA0A84B93A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91</a:t>
            </a:fld>
            <a:endParaRPr lang="en-US"/>
          </a:p>
        </p:txBody>
      </p:sp>
      <p:sp>
        <p:nvSpPr>
          <p:cNvPr id="4" name="Text Placeholder 3">
            <a:extLst>
              <a:ext uri="{FF2B5EF4-FFF2-40B4-BE49-F238E27FC236}">
                <a16:creationId xmlns:a16="http://schemas.microsoft.com/office/drawing/2014/main" id="{94B11C52-C3C4-0A5D-8B76-5329B9B86AFA}"/>
              </a:ext>
            </a:extLst>
          </p:cNvPr>
          <p:cNvSpPr>
            <a:spLocks noGrp="1"/>
          </p:cNvSpPr>
          <p:nvPr>
            <p:ph type="body" idx="1"/>
          </p:nvPr>
        </p:nvSpPr>
        <p:spPr>
          <a:xfrm>
            <a:off x="838200" y="1458930"/>
            <a:ext cx="10515600" cy="5296588"/>
          </a:xfrm>
        </p:spPr>
        <p:txBody>
          <a:bodyPr>
            <a:normAutofit fontScale="85000" lnSpcReduction="20000"/>
          </a:bodyPr>
          <a:lstStyle/>
          <a:p>
            <a:pPr marL="114300" indent="0">
              <a:lnSpc>
                <a:spcPct val="120000"/>
              </a:lnSpc>
              <a:spcBef>
                <a:spcPts val="0"/>
              </a:spcBef>
              <a:spcAft>
                <a:spcPts val="1200"/>
              </a:spcAft>
              <a:buNone/>
            </a:pPr>
            <a:r>
              <a:rPr lang="en-US" sz="2600" b="1">
                <a:solidFill>
                  <a:schemeClr val="accent3"/>
                </a:solidFill>
              </a:rPr>
              <a:t>Overview: </a:t>
            </a:r>
            <a:r>
              <a:rPr lang="en-US" sz="2600">
                <a:solidFill>
                  <a:schemeClr val="accent3"/>
                </a:solidFill>
              </a:rPr>
              <a:t>Retains current requirements from 8VAC20-780-570. </a:t>
            </a:r>
          </a:p>
          <a:p>
            <a:pPr marL="114300" indent="0">
              <a:lnSpc>
                <a:spcPct val="120000"/>
              </a:lnSpc>
              <a:spcBef>
                <a:spcPts val="0"/>
              </a:spcBef>
              <a:buNone/>
            </a:pPr>
            <a:r>
              <a:rPr lang="en-US" sz="2600" b="1">
                <a:solidFill>
                  <a:schemeClr val="accent3"/>
                </a:solidFill>
              </a:rPr>
              <a:t>New/Revised:</a:t>
            </a:r>
            <a:endParaRPr lang="en-US" sz="2600">
              <a:solidFill>
                <a:schemeClr val="accent3"/>
              </a:solidFill>
            </a:endParaRPr>
          </a:p>
          <a:p>
            <a:pPr marL="571500" indent="-457200">
              <a:lnSpc>
                <a:spcPct val="120000"/>
              </a:lnSpc>
              <a:spcBef>
                <a:spcPts val="0"/>
              </a:spcBef>
              <a:buClr>
                <a:schemeClr val="tx1"/>
              </a:buClr>
              <a:buSzPct val="90000"/>
            </a:pPr>
            <a:r>
              <a:rPr lang="en-US" sz="2600">
                <a:solidFill>
                  <a:schemeClr val="accent3"/>
                </a:solidFill>
              </a:rPr>
              <a:t>Documentation of infant feeding schedule to include whether infant receives breast milk, formula, or milk.</a:t>
            </a:r>
          </a:p>
          <a:p>
            <a:pPr marL="571500" indent="-457200">
              <a:lnSpc>
                <a:spcPct val="120000"/>
              </a:lnSpc>
              <a:spcBef>
                <a:spcPts val="0"/>
              </a:spcBef>
              <a:buClr>
                <a:schemeClr val="tx1"/>
              </a:buClr>
              <a:buSzPct val="90000"/>
            </a:pPr>
            <a:r>
              <a:rPr lang="en-US" sz="2600">
                <a:solidFill>
                  <a:schemeClr val="accent3"/>
                </a:solidFill>
              </a:rPr>
              <a:t>Additional safety measures for infant feeding: </a:t>
            </a:r>
          </a:p>
          <a:p>
            <a:pPr lvl="1">
              <a:lnSpc>
                <a:spcPct val="120000"/>
              </a:lnSpc>
              <a:spcBef>
                <a:spcPts val="0"/>
              </a:spcBef>
              <a:buClr>
                <a:schemeClr val="tx1"/>
              </a:buClr>
              <a:buSzPct val="90000"/>
            </a:pPr>
            <a:r>
              <a:rPr lang="en-US" sz="2600">
                <a:solidFill>
                  <a:schemeClr val="accent3"/>
                </a:solidFill>
              </a:rPr>
              <a:t>Breast milk to be stored according to center policy.</a:t>
            </a:r>
          </a:p>
          <a:p>
            <a:pPr lvl="1">
              <a:lnSpc>
                <a:spcPct val="120000"/>
              </a:lnSpc>
              <a:spcBef>
                <a:spcPts val="0"/>
              </a:spcBef>
              <a:buClr>
                <a:schemeClr val="tx1"/>
              </a:buClr>
              <a:buSzPct val="90000"/>
            </a:pPr>
            <a:r>
              <a:rPr lang="en-US" sz="2600">
                <a:solidFill>
                  <a:schemeClr val="accent3"/>
                </a:solidFill>
              </a:rPr>
              <a:t>Infant formula prepared by the center to be prepared according to manufacturer’s instructions. </a:t>
            </a:r>
          </a:p>
          <a:p>
            <a:pPr lvl="1">
              <a:lnSpc>
                <a:spcPct val="120000"/>
              </a:lnSpc>
              <a:spcBef>
                <a:spcPts val="0"/>
              </a:spcBef>
              <a:buClr>
                <a:schemeClr val="tx1"/>
              </a:buClr>
              <a:buSzPct val="90000"/>
            </a:pPr>
            <a:r>
              <a:rPr lang="en-US" sz="2600">
                <a:solidFill>
                  <a:schemeClr val="accent3"/>
                </a:solidFill>
              </a:rPr>
              <a:t>Bottle warmers and slow-cooking devices to be out of reach and used according to manufacturer’s instructions. </a:t>
            </a:r>
          </a:p>
          <a:p>
            <a:pPr lvl="1">
              <a:lnSpc>
                <a:spcPct val="120000"/>
              </a:lnSpc>
              <a:spcBef>
                <a:spcPts val="0"/>
              </a:spcBef>
              <a:buClr>
                <a:schemeClr val="tx1"/>
              </a:buClr>
              <a:buSzPct val="90000"/>
            </a:pPr>
            <a:r>
              <a:rPr lang="en-US" sz="2600">
                <a:solidFill>
                  <a:schemeClr val="accent3"/>
                </a:solidFill>
              </a:rPr>
              <a:t>Requirement to use spoon when staff are feeding semi-solids to a child. </a:t>
            </a:r>
          </a:p>
          <a:p>
            <a:pPr marL="114300" indent="0">
              <a:lnSpc>
                <a:spcPct val="120000"/>
              </a:lnSpc>
              <a:spcBef>
                <a:spcPts val="1200"/>
              </a:spcBef>
              <a:buNone/>
            </a:pPr>
            <a:r>
              <a:rPr lang="en-US" sz="2600" b="1">
                <a:solidFill>
                  <a:schemeClr val="accent3"/>
                </a:solidFill>
              </a:rPr>
              <a:t>Removed: </a:t>
            </a:r>
          </a:p>
          <a:p>
            <a:pPr marL="571500" indent="-457200">
              <a:lnSpc>
                <a:spcPct val="120000"/>
              </a:lnSpc>
              <a:spcBef>
                <a:spcPts val="0"/>
              </a:spcBef>
            </a:pPr>
            <a:r>
              <a:rPr lang="en-US" sz="2600">
                <a:solidFill>
                  <a:schemeClr val="accent3"/>
                </a:solidFill>
              </a:rPr>
              <a:t>Reference to therapeutic and special needs programs because the requirement was moved to a new section specific to these programs.</a:t>
            </a:r>
            <a:endParaRPr lang="en-US">
              <a:solidFill>
                <a:schemeClr val="accent3"/>
              </a:solidFill>
            </a:endParaRPr>
          </a:p>
          <a:p>
            <a:pPr marL="114300" indent="0">
              <a:buNone/>
            </a:pPr>
            <a:endParaRPr lang="en-US"/>
          </a:p>
        </p:txBody>
      </p:sp>
    </p:spTree>
    <p:extLst>
      <p:ext uri="{BB962C8B-B14F-4D97-AF65-F5344CB8AC3E}">
        <p14:creationId xmlns:p14="http://schemas.microsoft.com/office/powerpoint/2010/main" val="2736268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B245-F11A-94DE-352F-54ECDC675E38}"/>
              </a:ext>
            </a:extLst>
          </p:cNvPr>
          <p:cNvSpPr>
            <a:spLocks noGrp="1"/>
          </p:cNvSpPr>
          <p:nvPr>
            <p:ph type="title"/>
          </p:nvPr>
        </p:nvSpPr>
        <p:spPr/>
        <p:txBody>
          <a:bodyPr>
            <a:normAutofit/>
          </a:bodyPr>
          <a:lstStyle/>
          <a:p>
            <a:r>
              <a:rPr lang="en-US" sz="4000"/>
              <a:t>Field trips: 8vac20-781-640</a:t>
            </a:r>
          </a:p>
        </p:txBody>
      </p:sp>
      <p:sp>
        <p:nvSpPr>
          <p:cNvPr id="3" name="Slide Number Placeholder 2">
            <a:extLst>
              <a:ext uri="{FF2B5EF4-FFF2-40B4-BE49-F238E27FC236}">
                <a16:creationId xmlns:a16="http://schemas.microsoft.com/office/drawing/2014/main" id="{0F86530C-E098-ED0A-5E81-AF6690B856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92</a:t>
            </a:fld>
            <a:endParaRPr lang="en-US"/>
          </a:p>
        </p:txBody>
      </p:sp>
      <p:sp>
        <p:nvSpPr>
          <p:cNvPr id="4" name="Text Placeholder 3">
            <a:extLst>
              <a:ext uri="{FF2B5EF4-FFF2-40B4-BE49-F238E27FC236}">
                <a16:creationId xmlns:a16="http://schemas.microsoft.com/office/drawing/2014/main" id="{AE7FEA4C-B940-AB3C-5112-98CC243C84D4}"/>
              </a:ext>
            </a:extLst>
          </p:cNvPr>
          <p:cNvSpPr>
            <a:spLocks noGrp="1"/>
          </p:cNvSpPr>
          <p:nvPr>
            <p:ph type="body" idx="1"/>
          </p:nvPr>
        </p:nvSpPr>
        <p:spPr/>
        <p:txBody>
          <a:bodyPr>
            <a:normAutofit/>
          </a:bodyPr>
          <a:lstStyle/>
          <a:p>
            <a:pPr marL="114300" indent="0">
              <a:lnSpc>
                <a:spcPct val="100000"/>
              </a:lnSpc>
              <a:spcBef>
                <a:spcPts val="0"/>
              </a:spcBef>
              <a:spcAft>
                <a:spcPts val="1200"/>
              </a:spcAft>
              <a:buNone/>
            </a:pPr>
            <a:r>
              <a:rPr lang="en-US" sz="2200" b="1">
                <a:solidFill>
                  <a:schemeClr val="accent3"/>
                </a:solidFill>
              </a:rPr>
              <a:t>Overview: </a:t>
            </a:r>
            <a:r>
              <a:rPr lang="en-US" sz="2200">
                <a:solidFill>
                  <a:schemeClr val="accent3"/>
                </a:solidFill>
              </a:rPr>
              <a:t>Retains current requirements from 8VAC20-780-580. No additional revisions. </a:t>
            </a:r>
          </a:p>
          <a:p>
            <a:pPr marL="114300" indent="0">
              <a:lnSpc>
                <a:spcPct val="100000"/>
              </a:lnSpc>
              <a:spcBef>
                <a:spcPts val="0"/>
              </a:spcBef>
              <a:spcAft>
                <a:spcPts val="1200"/>
              </a:spcAft>
              <a:buNone/>
            </a:pPr>
            <a:r>
              <a:rPr lang="en-US" sz="2200" b="1">
                <a:solidFill>
                  <a:schemeClr val="accent3"/>
                </a:solidFill>
              </a:rPr>
              <a:t>New/Revised: </a:t>
            </a:r>
            <a:r>
              <a:rPr lang="en-US" sz="2200">
                <a:solidFill>
                  <a:schemeClr val="accent3"/>
                </a:solidFill>
              </a:rPr>
              <a:t>N/A</a:t>
            </a:r>
          </a:p>
          <a:p>
            <a:pPr marL="114300" indent="0">
              <a:lnSpc>
                <a:spcPct val="100000"/>
              </a:lnSpc>
              <a:spcBef>
                <a:spcPts val="0"/>
              </a:spcBef>
              <a:buNone/>
            </a:pPr>
            <a:r>
              <a:rPr lang="en-US" sz="2200" b="1">
                <a:solidFill>
                  <a:schemeClr val="accent3"/>
                </a:solidFill>
              </a:rPr>
              <a:t>Removed: </a:t>
            </a:r>
            <a:r>
              <a:rPr lang="en-US" sz="2200">
                <a:solidFill>
                  <a:schemeClr val="accent3"/>
                </a:solidFill>
              </a:rPr>
              <a:t>N/A</a:t>
            </a:r>
          </a:p>
        </p:txBody>
      </p:sp>
    </p:spTree>
    <p:extLst>
      <p:ext uri="{BB962C8B-B14F-4D97-AF65-F5344CB8AC3E}">
        <p14:creationId xmlns:p14="http://schemas.microsoft.com/office/powerpoint/2010/main" val="4015664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2C7F-F4ED-F19A-418A-FABCEBD5D59D}"/>
              </a:ext>
            </a:extLst>
          </p:cNvPr>
          <p:cNvSpPr>
            <a:spLocks noGrp="1"/>
          </p:cNvSpPr>
          <p:nvPr>
            <p:ph type="title"/>
          </p:nvPr>
        </p:nvSpPr>
        <p:spPr/>
        <p:txBody>
          <a:bodyPr>
            <a:normAutofit/>
          </a:bodyPr>
          <a:lstStyle/>
          <a:p>
            <a:r>
              <a:rPr lang="en-US" sz="4000"/>
              <a:t>Transportation: 8vac20-781-650</a:t>
            </a:r>
          </a:p>
        </p:txBody>
      </p:sp>
      <p:sp>
        <p:nvSpPr>
          <p:cNvPr id="3" name="Slide Number Placeholder 2">
            <a:extLst>
              <a:ext uri="{FF2B5EF4-FFF2-40B4-BE49-F238E27FC236}">
                <a16:creationId xmlns:a16="http://schemas.microsoft.com/office/drawing/2014/main" id="{C0AE9A81-47C3-E0A4-9F06-EF1C9A2952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93</a:t>
            </a:fld>
            <a:endParaRPr lang="en-US"/>
          </a:p>
        </p:txBody>
      </p:sp>
      <p:sp>
        <p:nvSpPr>
          <p:cNvPr id="4" name="Text Placeholder 3">
            <a:extLst>
              <a:ext uri="{FF2B5EF4-FFF2-40B4-BE49-F238E27FC236}">
                <a16:creationId xmlns:a16="http://schemas.microsoft.com/office/drawing/2014/main" id="{8ECEC573-F094-C8DA-234F-9F5E97CB97E0}"/>
              </a:ext>
            </a:extLst>
          </p:cNvPr>
          <p:cNvSpPr>
            <a:spLocks noGrp="1"/>
          </p:cNvSpPr>
          <p:nvPr>
            <p:ph type="body" idx="1"/>
          </p:nvPr>
        </p:nvSpPr>
        <p:spPr/>
        <p:txBody>
          <a:bodyPr>
            <a:normAutofit fontScale="92500" lnSpcReduction="10000"/>
          </a:bodyPr>
          <a:lstStyle/>
          <a:p>
            <a:pPr marL="114300" indent="0">
              <a:lnSpc>
                <a:spcPct val="110000"/>
              </a:lnSpc>
              <a:spcBef>
                <a:spcPts val="0"/>
              </a:spcBef>
              <a:spcAft>
                <a:spcPts val="1200"/>
              </a:spcAft>
              <a:buNone/>
            </a:pPr>
            <a:r>
              <a:rPr lang="en-US" sz="2400" b="1">
                <a:solidFill>
                  <a:schemeClr val="accent3"/>
                </a:solidFill>
              </a:rPr>
              <a:t>Overview: </a:t>
            </a:r>
            <a:r>
              <a:rPr lang="en-US" sz="2400">
                <a:solidFill>
                  <a:schemeClr val="accent3"/>
                </a:solidFill>
              </a:rPr>
              <a:t>Retains current requirements from 8VAC20-780-580 and part of 8VAC20-780-550. Minor technical revisions</a:t>
            </a:r>
            <a:r>
              <a:rPr lang="en-US" sz="2600">
                <a:solidFill>
                  <a:schemeClr val="accent3"/>
                </a:solidFill>
              </a:rPr>
              <a:t>. </a:t>
            </a:r>
          </a:p>
          <a:p>
            <a:pPr marL="114300" indent="0">
              <a:lnSpc>
                <a:spcPct val="110000"/>
              </a:lnSpc>
              <a:spcBef>
                <a:spcPts val="0"/>
              </a:spcBef>
              <a:buNone/>
            </a:pPr>
            <a:r>
              <a:rPr lang="en-US" sz="2400" b="1">
                <a:solidFill>
                  <a:schemeClr val="accent3"/>
                </a:solidFill>
              </a:rPr>
              <a:t>New/Revised: </a:t>
            </a:r>
            <a:endParaRPr lang="en-US" sz="2400">
              <a:solidFill>
                <a:schemeClr val="accent3"/>
              </a:solidFill>
            </a:endParaRPr>
          </a:p>
          <a:p>
            <a:pPr marL="571500" indent="-457200">
              <a:lnSpc>
                <a:spcPct val="110000"/>
              </a:lnSpc>
              <a:spcBef>
                <a:spcPts val="0"/>
              </a:spcBef>
              <a:buClr>
                <a:schemeClr val="tx1"/>
              </a:buClr>
              <a:buSzPct val="90000"/>
            </a:pPr>
            <a:r>
              <a:rPr lang="en-US" sz="2400">
                <a:solidFill>
                  <a:schemeClr val="accent3"/>
                </a:solidFill>
              </a:rPr>
              <a:t>Requires emergency contact information for children being transported.</a:t>
            </a:r>
          </a:p>
          <a:p>
            <a:pPr marL="571500" indent="-457200">
              <a:lnSpc>
                <a:spcPct val="110000"/>
              </a:lnSpc>
              <a:spcBef>
                <a:spcPts val="0"/>
              </a:spcBef>
              <a:buClr>
                <a:schemeClr val="tx1"/>
              </a:buClr>
              <a:buSzPct val="90000"/>
            </a:pPr>
            <a:r>
              <a:rPr lang="en-US" sz="2400">
                <a:solidFill>
                  <a:schemeClr val="accent3"/>
                </a:solidFill>
              </a:rPr>
              <a:t>Requires a method of communication for emergencies during transportation. </a:t>
            </a:r>
          </a:p>
          <a:p>
            <a:pPr marL="114300" indent="0">
              <a:lnSpc>
                <a:spcPct val="110000"/>
              </a:lnSpc>
              <a:spcBef>
                <a:spcPts val="1200"/>
              </a:spcBef>
              <a:buNone/>
            </a:pPr>
            <a:r>
              <a:rPr lang="en-US" sz="2400" b="1">
                <a:solidFill>
                  <a:schemeClr val="accent3"/>
                </a:solidFill>
              </a:rPr>
              <a:t>Removed: </a:t>
            </a:r>
            <a:endParaRPr lang="en-US" sz="2400">
              <a:solidFill>
                <a:schemeClr val="accent3"/>
              </a:solidFill>
            </a:endParaRPr>
          </a:p>
          <a:p>
            <a:pPr marL="571500" indent="-457200">
              <a:lnSpc>
                <a:spcPct val="110000"/>
              </a:lnSpc>
              <a:spcBef>
                <a:spcPts val="0"/>
              </a:spcBef>
              <a:buClr>
                <a:schemeClr val="tx1"/>
              </a:buClr>
              <a:buSzPct val="90000"/>
            </a:pPr>
            <a:r>
              <a:rPr lang="en-US" sz="2400">
                <a:solidFill>
                  <a:schemeClr val="accent3"/>
                </a:solidFill>
              </a:rPr>
              <a:t>Requirement for center to be responsible for children during transportation because this is covered by other standards. </a:t>
            </a:r>
          </a:p>
          <a:p>
            <a:pPr marL="571500" indent="-457200">
              <a:lnSpc>
                <a:spcPct val="110000"/>
              </a:lnSpc>
              <a:spcBef>
                <a:spcPts val="0"/>
              </a:spcBef>
              <a:buClr>
                <a:schemeClr val="tx1"/>
              </a:buClr>
              <a:buSzPct val="90000"/>
            </a:pPr>
            <a:r>
              <a:rPr lang="en-US" sz="2400">
                <a:solidFill>
                  <a:schemeClr val="accent3"/>
                </a:solidFill>
              </a:rPr>
              <a:t>Requirement for a vehicle's seats to be attached to floor because this is covered by other standards. </a:t>
            </a:r>
          </a:p>
          <a:p>
            <a:pPr marL="571500" indent="-457200">
              <a:lnSpc>
                <a:spcPct val="110000"/>
              </a:lnSpc>
              <a:spcBef>
                <a:spcPts val="0"/>
              </a:spcBef>
              <a:buClr>
                <a:schemeClr val="tx1"/>
              </a:buClr>
              <a:buSzPct val="90000"/>
            </a:pPr>
            <a:r>
              <a:rPr lang="en-US" sz="2400">
                <a:solidFill>
                  <a:schemeClr val="accent3"/>
                </a:solidFill>
              </a:rPr>
              <a:t>Requirements for perishable food to be kept on ice in insulated container because this is covered by other standards. </a:t>
            </a:r>
          </a:p>
          <a:p>
            <a:pPr marL="114300" indent="0">
              <a:buNone/>
            </a:pPr>
            <a:endParaRPr lang="en-US"/>
          </a:p>
        </p:txBody>
      </p:sp>
    </p:spTree>
    <p:extLst>
      <p:ext uri="{BB962C8B-B14F-4D97-AF65-F5344CB8AC3E}">
        <p14:creationId xmlns:p14="http://schemas.microsoft.com/office/powerpoint/2010/main" val="527589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0AB2-1A19-7FDE-0FC3-D6B1D485EB0F}"/>
              </a:ext>
            </a:extLst>
          </p:cNvPr>
          <p:cNvSpPr>
            <a:spLocks noGrp="1"/>
          </p:cNvSpPr>
          <p:nvPr>
            <p:ph type="title"/>
          </p:nvPr>
        </p:nvSpPr>
        <p:spPr/>
        <p:txBody>
          <a:bodyPr>
            <a:normAutofit/>
          </a:bodyPr>
          <a:lstStyle/>
          <a:p>
            <a:r>
              <a:rPr lang="en-US" sz="4000"/>
              <a:t>Animals and pets: 8vac20-781-660</a:t>
            </a:r>
          </a:p>
        </p:txBody>
      </p:sp>
      <p:sp>
        <p:nvSpPr>
          <p:cNvPr id="3" name="Slide Number Placeholder 2">
            <a:extLst>
              <a:ext uri="{FF2B5EF4-FFF2-40B4-BE49-F238E27FC236}">
                <a16:creationId xmlns:a16="http://schemas.microsoft.com/office/drawing/2014/main" id="{92C86B9E-4F94-926A-FA5B-AE5513C015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94</a:t>
            </a:fld>
            <a:endParaRPr lang="en-US"/>
          </a:p>
        </p:txBody>
      </p:sp>
      <p:sp>
        <p:nvSpPr>
          <p:cNvPr id="4" name="Text Placeholder 3">
            <a:extLst>
              <a:ext uri="{FF2B5EF4-FFF2-40B4-BE49-F238E27FC236}">
                <a16:creationId xmlns:a16="http://schemas.microsoft.com/office/drawing/2014/main" id="{05D8B604-A60C-1E78-DC54-C8B39E022DF3}"/>
              </a:ext>
            </a:extLst>
          </p:cNvPr>
          <p:cNvSpPr>
            <a:spLocks noGrp="1"/>
          </p:cNvSpPr>
          <p:nvPr>
            <p:ph type="body" idx="1"/>
          </p:nvPr>
        </p:nvSpPr>
        <p:spPr/>
        <p:txBody>
          <a:bodyPr>
            <a:normAutofit fontScale="77500" lnSpcReduction="20000"/>
          </a:bodyPr>
          <a:lstStyle/>
          <a:p>
            <a:pPr marL="114300" indent="0">
              <a:lnSpc>
                <a:spcPct val="120000"/>
              </a:lnSpc>
              <a:spcBef>
                <a:spcPts val="0"/>
              </a:spcBef>
              <a:spcAft>
                <a:spcPts val="1200"/>
              </a:spcAft>
              <a:buNone/>
            </a:pPr>
            <a:r>
              <a:rPr lang="en-US" b="1"/>
              <a:t>Overview:</a:t>
            </a:r>
            <a:r>
              <a:rPr lang="en-US"/>
              <a:t> Retains current requirements from 8VAC20-780-600. </a:t>
            </a:r>
          </a:p>
          <a:p>
            <a:pPr marL="114300" indent="0">
              <a:lnSpc>
                <a:spcPct val="120000"/>
              </a:lnSpc>
              <a:buNone/>
            </a:pPr>
            <a:r>
              <a:rPr lang="en-US" b="1"/>
              <a:t>New/Revised: </a:t>
            </a:r>
          </a:p>
          <a:p>
            <a:pPr marL="571500" indent="-457200">
              <a:lnSpc>
                <a:spcPct val="120000"/>
              </a:lnSpc>
              <a:spcBef>
                <a:spcPts val="0"/>
              </a:spcBef>
              <a:buClr>
                <a:schemeClr val="tx1"/>
              </a:buClr>
              <a:buSzPct val="90000"/>
            </a:pPr>
            <a:r>
              <a:rPr lang="en-US"/>
              <a:t>Requires monkeys, bats, ferrets, poisonous animals, reptiles, psittacine birds (birds of the parrot family), stray animals, or wild or dangerous animals to be inaccessible to children during the hours children are in care. </a:t>
            </a:r>
          </a:p>
          <a:p>
            <a:pPr marL="571500" indent="-457200">
              <a:lnSpc>
                <a:spcPct val="120000"/>
              </a:lnSpc>
              <a:spcBef>
                <a:spcPts val="0"/>
              </a:spcBef>
              <a:buClr>
                <a:schemeClr val="tx1"/>
              </a:buClr>
              <a:buSzPct val="90000"/>
            </a:pPr>
            <a:r>
              <a:rPr lang="en-US"/>
              <a:t>Prohibits animals that have shown aggressive behavior.</a:t>
            </a:r>
          </a:p>
          <a:p>
            <a:pPr marL="571500" indent="-457200">
              <a:lnSpc>
                <a:spcPct val="120000"/>
              </a:lnSpc>
              <a:spcBef>
                <a:spcPts val="0"/>
              </a:spcBef>
              <a:buClr>
                <a:schemeClr val="tx1"/>
              </a:buClr>
              <a:buSzPct val="90000"/>
            </a:pPr>
            <a:r>
              <a:rPr lang="en-US"/>
              <a:t>Requires all animal excrement required to be removed promptly, disposed of properly, and, if indoors, the soiled area cleaned and sanitized.</a:t>
            </a:r>
          </a:p>
          <a:p>
            <a:pPr marL="571500" indent="-457200">
              <a:lnSpc>
                <a:spcPct val="120000"/>
              </a:lnSpc>
              <a:spcBef>
                <a:spcPts val="0"/>
              </a:spcBef>
              <a:buClr>
                <a:schemeClr val="tx1"/>
              </a:buClr>
              <a:buSzPct val="90000"/>
            </a:pPr>
            <a:r>
              <a:rPr lang="en-US"/>
              <a:t>Requires first aid, parent notification, medical attention if necessary, and documentation in the event of a child receiving an animal bite. </a:t>
            </a:r>
          </a:p>
          <a:p>
            <a:pPr marL="114300" indent="0">
              <a:lnSpc>
                <a:spcPct val="120000"/>
              </a:lnSpc>
              <a:spcBef>
                <a:spcPts val="1200"/>
              </a:spcBef>
              <a:buNone/>
            </a:pPr>
            <a:r>
              <a:rPr lang="en-US" b="1"/>
              <a:t>Removed: </a:t>
            </a:r>
            <a:r>
              <a:rPr lang="en-US"/>
              <a:t>N/A</a:t>
            </a:r>
          </a:p>
          <a:p>
            <a:pPr marL="114300" indent="0">
              <a:buNone/>
            </a:pPr>
            <a:endParaRPr lang="en-US"/>
          </a:p>
        </p:txBody>
      </p:sp>
    </p:spTree>
    <p:extLst>
      <p:ext uri="{BB962C8B-B14F-4D97-AF65-F5344CB8AC3E}">
        <p14:creationId xmlns:p14="http://schemas.microsoft.com/office/powerpoint/2010/main" val="39590456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XI: Evening and Overnight Care Programs</a:t>
            </a:r>
            <a:endParaRPr lang="en-US">
              <a:solidFill>
                <a:schemeClr val="tx1"/>
              </a:solidFill>
            </a:endParaRP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95</a:t>
            </a:fld>
            <a:endParaRPr/>
          </a:p>
        </p:txBody>
      </p:sp>
    </p:spTree>
    <p:extLst>
      <p:ext uri="{BB962C8B-B14F-4D97-AF65-F5344CB8AC3E}">
        <p14:creationId xmlns:p14="http://schemas.microsoft.com/office/powerpoint/2010/main" val="38283387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8421-DB94-8A83-01D2-A7D432E19B02}"/>
              </a:ext>
            </a:extLst>
          </p:cNvPr>
          <p:cNvSpPr>
            <a:spLocks noGrp="1"/>
          </p:cNvSpPr>
          <p:nvPr>
            <p:ph type="title"/>
          </p:nvPr>
        </p:nvSpPr>
        <p:spPr/>
        <p:txBody>
          <a:bodyPr>
            <a:normAutofit/>
          </a:bodyPr>
          <a:lstStyle/>
          <a:p>
            <a:r>
              <a:rPr lang="en-US" sz="4000"/>
              <a:t>Evening and overnight care: 8vac20-781-670</a:t>
            </a:r>
          </a:p>
        </p:txBody>
      </p:sp>
      <p:sp>
        <p:nvSpPr>
          <p:cNvPr id="3" name="Slide Number Placeholder 2">
            <a:extLst>
              <a:ext uri="{FF2B5EF4-FFF2-40B4-BE49-F238E27FC236}">
                <a16:creationId xmlns:a16="http://schemas.microsoft.com/office/drawing/2014/main" id="{741D28C0-2730-D268-9C43-3CE04E3405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96</a:t>
            </a:fld>
            <a:endParaRPr lang="en-US"/>
          </a:p>
        </p:txBody>
      </p:sp>
      <p:sp>
        <p:nvSpPr>
          <p:cNvPr id="4" name="Text Placeholder 3">
            <a:extLst>
              <a:ext uri="{FF2B5EF4-FFF2-40B4-BE49-F238E27FC236}">
                <a16:creationId xmlns:a16="http://schemas.microsoft.com/office/drawing/2014/main" id="{31A42458-FA3F-20D9-1583-1212A5BD5997}"/>
              </a:ext>
            </a:extLst>
          </p:cNvPr>
          <p:cNvSpPr>
            <a:spLocks noGrp="1"/>
          </p:cNvSpPr>
          <p:nvPr>
            <p:ph type="body" idx="1"/>
          </p:nvPr>
        </p:nvSpPr>
        <p:spPr>
          <a:xfrm>
            <a:off x="838200" y="1458930"/>
            <a:ext cx="10515600" cy="5084745"/>
          </a:xfrm>
        </p:spPr>
        <p:txBody>
          <a:bodyPr>
            <a:normAutofit fontScale="25000" lnSpcReduction="20000"/>
          </a:bodyPr>
          <a:lstStyle/>
          <a:p>
            <a:pPr marL="114300" indent="0">
              <a:lnSpc>
                <a:spcPct val="120000"/>
              </a:lnSpc>
              <a:spcBef>
                <a:spcPts val="0"/>
              </a:spcBef>
              <a:spcAft>
                <a:spcPts val="1200"/>
              </a:spcAft>
              <a:buNone/>
            </a:pPr>
            <a:r>
              <a:rPr lang="en-US" sz="8800" b="1">
                <a:solidFill>
                  <a:schemeClr val="accent3"/>
                </a:solidFill>
              </a:rPr>
              <a:t>Overview: </a:t>
            </a:r>
            <a:r>
              <a:rPr lang="en-US" sz="8800">
                <a:solidFill>
                  <a:schemeClr val="accent3"/>
                </a:solidFill>
              </a:rPr>
              <a:t>Creates new Part XI related to evening and overnight care, separating the requirements out from special services for ease of use. Retains current requirements from 8VAC20-780-610.</a:t>
            </a:r>
          </a:p>
          <a:p>
            <a:pPr marL="114300" indent="0">
              <a:lnSpc>
                <a:spcPct val="120000"/>
              </a:lnSpc>
              <a:spcBef>
                <a:spcPts val="0"/>
              </a:spcBef>
              <a:buNone/>
            </a:pPr>
            <a:r>
              <a:rPr lang="en-US" sz="8800" b="1">
                <a:solidFill>
                  <a:schemeClr val="accent3"/>
                </a:solidFill>
              </a:rPr>
              <a:t>New/Revised: </a:t>
            </a:r>
          </a:p>
          <a:p>
            <a:pPr marL="571500" indent="-457200">
              <a:lnSpc>
                <a:spcPct val="120000"/>
              </a:lnSpc>
              <a:spcBef>
                <a:spcPts val="0"/>
              </a:spcBef>
              <a:buClr>
                <a:schemeClr val="tx1"/>
              </a:buClr>
              <a:buSzPct val="90000"/>
            </a:pPr>
            <a:r>
              <a:rPr lang="en-US" sz="8800">
                <a:solidFill>
                  <a:schemeClr val="accent3"/>
                </a:solidFill>
              </a:rPr>
              <a:t>Expanded the exceptions for camps providing evening and overnight occasionally to include all child day programs providing evening and overnight care occasionally.</a:t>
            </a:r>
          </a:p>
          <a:p>
            <a:pPr marL="571500" indent="-457200">
              <a:lnSpc>
                <a:spcPct val="120000"/>
              </a:lnSpc>
              <a:spcBef>
                <a:spcPts val="0"/>
              </a:spcBef>
              <a:buClr>
                <a:schemeClr val="tx1"/>
              </a:buClr>
              <a:buSzPct val="90000"/>
            </a:pPr>
            <a:r>
              <a:rPr lang="en-US" sz="8800">
                <a:solidFill>
                  <a:schemeClr val="accent3"/>
                </a:solidFill>
              </a:rPr>
              <a:t>Expanded the allowance for children eight years of age and older to use bunk beds at camp to include all school age children at any center. </a:t>
            </a:r>
          </a:p>
          <a:p>
            <a:pPr marL="114300" indent="0">
              <a:lnSpc>
                <a:spcPct val="120000"/>
              </a:lnSpc>
              <a:spcBef>
                <a:spcPts val="1200"/>
              </a:spcBef>
              <a:buNone/>
            </a:pPr>
            <a:r>
              <a:rPr lang="en-US" sz="8800" b="1">
                <a:solidFill>
                  <a:schemeClr val="accent3"/>
                </a:solidFill>
              </a:rPr>
              <a:t>Removed: </a:t>
            </a:r>
            <a:endParaRPr lang="en-US" sz="8800">
              <a:solidFill>
                <a:schemeClr val="accent3"/>
              </a:solidFill>
            </a:endParaRPr>
          </a:p>
          <a:p>
            <a:pPr marL="571500" indent="-457200">
              <a:lnSpc>
                <a:spcPct val="120000"/>
              </a:lnSpc>
              <a:spcBef>
                <a:spcPts val="0"/>
              </a:spcBef>
              <a:buClr>
                <a:schemeClr val="tx1"/>
              </a:buClr>
              <a:buSzPct val="90000"/>
            </a:pPr>
            <a:r>
              <a:rPr lang="en-US" sz="8800">
                <a:solidFill>
                  <a:schemeClr val="accent3"/>
                </a:solidFill>
              </a:rPr>
              <a:t>Requirement for bed with mattress for certain children. </a:t>
            </a:r>
          </a:p>
          <a:p>
            <a:pPr marL="571500" indent="-457200">
              <a:lnSpc>
                <a:spcPct val="120000"/>
              </a:lnSpc>
              <a:spcBef>
                <a:spcPts val="0"/>
              </a:spcBef>
              <a:buClr>
                <a:schemeClr val="tx1"/>
              </a:buClr>
              <a:buSzPct val="90000"/>
            </a:pPr>
            <a:r>
              <a:rPr lang="en-US" sz="8800">
                <a:solidFill>
                  <a:schemeClr val="accent3"/>
                </a:solidFill>
              </a:rPr>
              <a:t>Requirement for separate sleeping areas for opposite sex children. </a:t>
            </a:r>
          </a:p>
          <a:p>
            <a:pPr marL="571500" indent="-457200">
              <a:lnSpc>
                <a:spcPct val="120000"/>
              </a:lnSpc>
              <a:spcBef>
                <a:spcPts val="0"/>
              </a:spcBef>
              <a:buClr>
                <a:schemeClr val="tx1"/>
              </a:buClr>
              <a:buSzPct val="90000"/>
            </a:pPr>
            <a:r>
              <a:rPr lang="en-US" sz="8800">
                <a:solidFill>
                  <a:schemeClr val="accent3"/>
                </a:solidFill>
              </a:rPr>
              <a:t>Requirement for an evening snack because it is covered under other standards about timing of offering food. </a:t>
            </a:r>
          </a:p>
          <a:p>
            <a:pPr marL="114300" indent="0">
              <a:buNone/>
            </a:pPr>
            <a:endParaRPr lang="en-US"/>
          </a:p>
        </p:txBody>
      </p:sp>
    </p:spTree>
    <p:extLst>
      <p:ext uri="{BB962C8B-B14F-4D97-AF65-F5344CB8AC3E}">
        <p14:creationId xmlns:p14="http://schemas.microsoft.com/office/powerpoint/2010/main" val="1269307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endParaRPr sz="4600"/>
          </a:p>
          <a:p>
            <a:endParaRPr lang="en-US" sz="4600"/>
          </a:p>
          <a:p>
            <a:r>
              <a:rPr lang="en-US" sz="4600">
                <a:solidFill>
                  <a:schemeClr val="tx1"/>
                </a:solidFill>
              </a:rPr>
              <a:t>Part XII: Therapeutic and Special Needs Programs</a:t>
            </a:r>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97</a:t>
            </a:fld>
            <a:endParaRPr/>
          </a:p>
        </p:txBody>
      </p:sp>
    </p:spTree>
    <p:extLst>
      <p:ext uri="{BB962C8B-B14F-4D97-AF65-F5344CB8AC3E}">
        <p14:creationId xmlns:p14="http://schemas.microsoft.com/office/powerpoint/2010/main" val="327947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84EC-68A8-AE9D-768D-38B182EAF9CF}"/>
              </a:ext>
            </a:extLst>
          </p:cNvPr>
          <p:cNvSpPr>
            <a:spLocks noGrp="1"/>
          </p:cNvSpPr>
          <p:nvPr>
            <p:ph type="title"/>
          </p:nvPr>
        </p:nvSpPr>
        <p:spPr/>
        <p:txBody>
          <a:bodyPr>
            <a:normAutofit/>
          </a:bodyPr>
          <a:lstStyle/>
          <a:p>
            <a:r>
              <a:rPr lang="en-US" sz="4000"/>
              <a:t>Overview</a:t>
            </a:r>
          </a:p>
        </p:txBody>
      </p:sp>
      <p:sp>
        <p:nvSpPr>
          <p:cNvPr id="3" name="Slide Number Placeholder 2">
            <a:extLst>
              <a:ext uri="{FF2B5EF4-FFF2-40B4-BE49-F238E27FC236}">
                <a16:creationId xmlns:a16="http://schemas.microsoft.com/office/drawing/2014/main" id="{1B766242-C55D-10B9-A466-63B3ECFA67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98</a:t>
            </a:fld>
            <a:endParaRPr lang="en-US"/>
          </a:p>
        </p:txBody>
      </p:sp>
      <p:sp>
        <p:nvSpPr>
          <p:cNvPr id="4" name="Text Placeholder 3">
            <a:extLst>
              <a:ext uri="{FF2B5EF4-FFF2-40B4-BE49-F238E27FC236}">
                <a16:creationId xmlns:a16="http://schemas.microsoft.com/office/drawing/2014/main" id="{FD5C5706-835B-7559-E737-09032276B36B}"/>
              </a:ext>
            </a:extLst>
          </p:cNvPr>
          <p:cNvSpPr>
            <a:spLocks noGrp="1"/>
          </p:cNvSpPr>
          <p:nvPr>
            <p:ph type="body" idx="1"/>
          </p:nvPr>
        </p:nvSpPr>
        <p:spPr/>
        <p:txBody>
          <a:bodyPr>
            <a:normAutofit/>
          </a:bodyPr>
          <a:lstStyle/>
          <a:p>
            <a:pPr>
              <a:lnSpc>
                <a:spcPct val="100000"/>
              </a:lnSpc>
              <a:spcBef>
                <a:spcPts val="0"/>
              </a:spcBef>
              <a:spcAft>
                <a:spcPts val="1200"/>
              </a:spcAft>
              <a:buClr>
                <a:schemeClr val="tx1"/>
              </a:buClr>
              <a:buSzPct val="90000"/>
            </a:pPr>
            <a:r>
              <a:rPr lang="en-US" sz="2200"/>
              <a:t>Creates new Part XII specific to therapeutic and special needs programs for ease of use. </a:t>
            </a:r>
          </a:p>
          <a:p>
            <a:pPr>
              <a:lnSpc>
                <a:spcPct val="100000"/>
              </a:lnSpc>
              <a:spcBef>
                <a:spcPts val="0"/>
              </a:spcBef>
              <a:spcAft>
                <a:spcPts val="1200"/>
              </a:spcAft>
              <a:buClr>
                <a:schemeClr val="tx1"/>
              </a:buClr>
              <a:buSzPct val="90000"/>
            </a:pPr>
            <a:r>
              <a:rPr lang="en-US" sz="2200"/>
              <a:t>The Code of Virginia (§ 22.1-289.046 B) requires that the Department collaborate with the Virginia Park and Recreation Society (VPRS) and the Department of Behavioral Health and Developmental Services (DBHDS) on the development of requirements in this next section.  </a:t>
            </a:r>
          </a:p>
          <a:p>
            <a:pPr>
              <a:lnSpc>
                <a:spcPct val="100000"/>
              </a:lnSpc>
              <a:spcBef>
                <a:spcPts val="0"/>
              </a:spcBef>
              <a:spcAft>
                <a:spcPts val="1200"/>
              </a:spcAft>
              <a:buClr>
                <a:schemeClr val="tx1"/>
              </a:buClr>
              <a:buSzPct val="90000"/>
            </a:pPr>
            <a:r>
              <a:rPr lang="en-US" sz="2200"/>
              <a:t>Part XII is currently under review by VPRS and DBHDS.  Comments will be provided by these agencies by the end of the public comment period. </a:t>
            </a:r>
          </a:p>
          <a:p>
            <a:pPr>
              <a:lnSpc>
                <a:spcPct val="100000"/>
              </a:lnSpc>
              <a:spcBef>
                <a:spcPts val="0"/>
              </a:spcBef>
              <a:spcAft>
                <a:spcPts val="1200"/>
              </a:spcAft>
              <a:buClr>
                <a:schemeClr val="tx1"/>
              </a:buClr>
              <a:buSzPct val="90000"/>
            </a:pPr>
            <a:r>
              <a:rPr lang="en-US" sz="2200"/>
              <a:t>The changes reflect reorganization and grouping of requirements for therapeutic and  special needs programs that were previously located throughout the standards. </a:t>
            </a:r>
          </a:p>
          <a:p>
            <a:endParaRPr lang="en-US"/>
          </a:p>
        </p:txBody>
      </p:sp>
    </p:spTree>
    <p:extLst>
      <p:ext uri="{BB962C8B-B14F-4D97-AF65-F5344CB8AC3E}">
        <p14:creationId xmlns:p14="http://schemas.microsoft.com/office/powerpoint/2010/main" val="2994327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AD27-9659-F6A4-7260-ED939F216727}"/>
              </a:ext>
            </a:extLst>
          </p:cNvPr>
          <p:cNvSpPr>
            <a:spLocks noGrp="1"/>
          </p:cNvSpPr>
          <p:nvPr>
            <p:ph type="title"/>
          </p:nvPr>
        </p:nvSpPr>
        <p:spPr/>
        <p:txBody>
          <a:bodyPr>
            <a:normAutofit/>
          </a:bodyPr>
          <a:lstStyle/>
          <a:p>
            <a:r>
              <a:rPr lang="en-US" sz="4000"/>
              <a:t>Applicability: 8vac20-781-680</a:t>
            </a:r>
          </a:p>
        </p:txBody>
      </p:sp>
      <p:sp>
        <p:nvSpPr>
          <p:cNvPr id="3" name="Slide Number Placeholder 2">
            <a:extLst>
              <a:ext uri="{FF2B5EF4-FFF2-40B4-BE49-F238E27FC236}">
                <a16:creationId xmlns:a16="http://schemas.microsoft.com/office/drawing/2014/main" id="{15217510-53E6-FF21-0403-3336915C44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99</a:t>
            </a:fld>
            <a:endParaRPr lang="en-US"/>
          </a:p>
        </p:txBody>
      </p:sp>
      <p:sp>
        <p:nvSpPr>
          <p:cNvPr id="4" name="Text Placeholder 3">
            <a:extLst>
              <a:ext uri="{FF2B5EF4-FFF2-40B4-BE49-F238E27FC236}">
                <a16:creationId xmlns:a16="http://schemas.microsoft.com/office/drawing/2014/main" id="{781136CE-E8F9-9284-E3D0-7D8C55269620}"/>
              </a:ext>
            </a:extLst>
          </p:cNvPr>
          <p:cNvSpPr>
            <a:spLocks noGrp="1"/>
          </p:cNvSpPr>
          <p:nvPr>
            <p:ph type="body" idx="1"/>
          </p:nvPr>
        </p:nvSpPr>
        <p:spPr/>
        <p:txBody>
          <a:bodyPr/>
          <a:lstStyle/>
          <a:p>
            <a:pPr marL="114300" indent="0">
              <a:lnSpc>
                <a:spcPct val="100000"/>
              </a:lnSpc>
              <a:spcBef>
                <a:spcPts val="0"/>
              </a:spcBef>
              <a:spcAft>
                <a:spcPts val="1200"/>
              </a:spcAft>
              <a:buNone/>
            </a:pPr>
            <a:r>
              <a:rPr lang="en-US" sz="2200" b="1"/>
              <a:t>Overview: </a:t>
            </a:r>
            <a:r>
              <a:rPr lang="en-US" sz="2200"/>
              <a:t>New section. </a:t>
            </a:r>
          </a:p>
          <a:p>
            <a:pPr marL="114300" indent="0">
              <a:lnSpc>
                <a:spcPct val="100000"/>
              </a:lnSpc>
              <a:spcBef>
                <a:spcPts val="0"/>
              </a:spcBef>
              <a:buNone/>
            </a:pPr>
            <a:r>
              <a:rPr lang="en-US" sz="2200" b="1"/>
              <a:t>New/Revised: </a:t>
            </a:r>
            <a:endParaRPr lang="en-US" sz="2200"/>
          </a:p>
          <a:p>
            <a:r>
              <a:rPr lang="en-US" sz="2200"/>
              <a:t>Outlines programs are considered therapeutic and special needs programs and are required to meet standards in Part XII in addition to Parks I through XI of this chapter. </a:t>
            </a:r>
          </a:p>
          <a:p>
            <a:pPr marL="114300" indent="0">
              <a:lnSpc>
                <a:spcPct val="100000"/>
              </a:lnSpc>
              <a:spcBef>
                <a:spcPts val="1200"/>
              </a:spcBef>
              <a:buNone/>
            </a:pPr>
            <a:r>
              <a:rPr lang="en-US" sz="2200" b="1"/>
              <a:t>Removed: </a:t>
            </a:r>
            <a:r>
              <a:rPr lang="en-US" sz="2200"/>
              <a:t>N/A</a:t>
            </a:r>
          </a:p>
          <a:p>
            <a:pPr marL="114300" indent="0">
              <a:buNone/>
            </a:pPr>
            <a:endParaRPr lang="en-US"/>
          </a:p>
        </p:txBody>
      </p:sp>
    </p:spTree>
    <p:extLst>
      <p:ext uri="{BB962C8B-B14F-4D97-AF65-F5344CB8AC3E}">
        <p14:creationId xmlns:p14="http://schemas.microsoft.com/office/powerpoint/2010/main" val="2925050508"/>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293262E4066D4DBA8FBA2AF6BB44DF" ma:contentTypeVersion="4" ma:contentTypeDescription="Create a new document." ma:contentTypeScope="" ma:versionID="12d5840c1df199cbd95ec4bcd2818c3d">
  <xsd:schema xmlns:xsd="http://www.w3.org/2001/XMLSchema" xmlns:xs="http://www.w3.org/2001/XMLSchema" xmlns:p="http://schemas.microsoft.com/office/2006/metadata/properties" xmlns:ns2="f3e704d1-8a2b-4b84-a79b-5b324d7b2d51" xmlns:ns3="bc3a640e-20c3-42b7-bff6-254cfe215f71" targetNamespace="http://schemas.microsoft.com/office/2006/metadata/properties" ma:root="true" ma:fieldsID="2641048ac89b679a764a2c5293457a24" ns2:_="" ns3:_="">
    <xsd:import namespace="f3e704d1-8a2b-4b84-a79b-5b324d7b2d51"/>
    <xsd:import namespace="bc3a640e-20c3-42b7-bff6-254cfe215f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704d1-8a2b-4b84-a79b-5b324d7b2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3a640e-20c3-42b7-bff6-254cfe215f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3a640e-20c3-42b7-bff6-254cfe215f71">
      <UserInfo>
        <DisplayName>Conway, Jenna (DOE)</DisplayName>
        <AccountId>14</AccountId>
        <AccountType/>
      </UserInfo>
      <UserInfo>
        <DisplayName>Meyers, Kris (DOE)</DisplayName>
        <AccountId>25</AccountId>
        <AccountType/>
      </UserInfo>
      <UserInfo>
        <DisplayName>Ullrich, Rebecca (DOE)</DisplayName>
        <AccountId>12</AccountId>
        <AccountType/>
      </UserInfo>
      <UserInfo>
        <DisplayName>Williams, Jeff (DOE)</DisplayName>
        <AccountId>44</AccountId>
        <AccountType/>
      </UserInfo>
      <UserInfo>
        <DisplayName>Currier, Missy (DOE)</DisplayName>
        <AccountId>45</AccountId>
        <AccountType/>
      </UserInfo>
      <UserInfo>
        <DisplayName>Jeffries, Taundwa (DOE)</DisplayName>
        <AccountId>27</AccountId>
        <AccountType/>
      </UserInfo>
      <UserInfo>
        <DisplayName>Meehling, Tiffanie (DOE)</DisplayName>
        <AccountId>46</AccountId>
        <AccountType/>
      </UserInfo>
      <UserInfo>
        <DisplayName>Lamonica-sarro, Marie (DOE)</DisplayName>
        <AccountId>47</AccountId>
        <AccountType/>
      </UserInfo>
      <UserInfo>
        <DisplayName>Dawson, Victoria (DOE)</DisplayName>
        <AccountId>29</AccountId>
        <AccountType/>
      </UserInfo>
      <UserInfo>
        <DisplayName>Silva, Jessica (DOE)</DisplayName>
        <AccountId>31</AccountId>
        <AccountType/>
      </UserInfo>
      <UserInfo>
        <DisplayName>Carroll, Erin (DOE)</DisplayName>
        <AccountId>18</AccountId>
        <AccountType/>
      </UserInfo>
      <UserInfo>
        <DisplayName>Mcpherson, Alexandra (DOE)</DisplayName>
        <AccountId>24</AccountId>
        <AccountType/>
      </UserInfo>
      <UserInfo>
        <DisplayName>Sledge, Ayasha (DOE)</DisplayName>
        <AccountId>48</AccountId>
        <AccountType/>
      </UserInfo>
      <UserInfo>
        <DisplayName>Hendricks, Dawn (DOE)</DisplayName>
        <AccountId>49</AccountId>
        <AccountType/>
      </UserInfo>
      <UserInfo>
        <DisplayName>Williams, Alyson (DOE)</DisplayName>
        <AccountId>52</AccountId>
        <AccountType/>
      </UserInfo>
      <UserInfo>
        <DisplayName>Armstrong, Tatanishia (DOE)</DisplayName>
        <AccountId>53</AccountId>
        <AccountType/>
      </UserInfo>
    </SharedWithUsers>
  </documentManagement>
</p:properties>
</file>

<file path=customXml/itemProps1.xml><?xml version="1.0" encoding="utf-8"?>
<ds:datastoreItem xmlns:ds="http://schemas.openxmlformats.org/officeDocument/2006/customXml" ds:itemID="{5599CAC1-5837-4A66-8B6F-0015292BD63F}">
  <ds:schemaRefs>
    <ds:schemaRef ds:uri="http://schemas.microsoft.com/sharepoint/v3/contenttype/forms"/>
  </ds:schemaRefs>
</ds:datastoreItem>
</file>

<file path=customXml/itemProps2.xml><?xml version="1.0" encoding="utf-8"?>
<ds:datastoreItem xmlns:ds="http://schemas.openxmlformats.org/officeDocument/2006/customXml" ds:itemID="{588D8F4B-1E0F-412C-9703-A3E03BBE19FC}">
  <ds:schemaRefs>
    <ds:schemaRef ds:uri="bc3a640e-20c3-42b7-bff6-254cfe215f71"/>
    <ds:schemaRef ds:uri="f3e704d1-8a2b-4b84-a79b-5b324d7b2d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7E5064-B76D-4891-9E54-4B029214E05B}">
  <ds:schemaRefs>
    <ds:schemaRef ds:uri="bc3a640e-20c3-42b7-bff6-254cfe215f71"/>
    <ds:schemaRef ds:uri="f3e704d1-8a2b-4b84-a79b-5b324d7b2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9431</Words>
  <Application>Microsoft Office PowerPoint</Application>
  <PresentationFormat>Widescreen</PresentationFormat>
  <Paragraphs>920</Paragraphs>
  <Slides>114</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Trebuchet MS,Sans-Serif</vt:lpstr>
      <vt:lpstr>Josefin Sans</vt:lpstr>
      <vt:lpstr>Calibri</vt:lpstr>
      <vt:lpstr>Arial,Sans-Serif</vt:lpstr>
      <vt:lpstr>Georgia</vt:lpstr>
      <vt:lpstr>Trebuchet MS</vt:lpstr>
      <vt:lpstr>Arial</vt:lpstr>
      <vt:lpstr>Courier New</vt:lpstr>
      <vt:lpstr>Office Theme</vt:lpstr>
      <vt:lpstr>Virginia’s Early Childhood Advisory Committee (ECAC)</vt:lpstr>
      <vt:lpstr>Agenda</vt:lpstr>
      <vt:lpstr>  VQB5 Guidelines for FY24</vt:lpstr>
      <vt:lpstr>VQB5 Update</vt:lpstr>
      <vt:lpstr> Non-Participation Example</vt:lpstr>
      <vt:lpstr>Additional Information on Feedback Received From the Field</vt:lpstr>
      <vt:lpstr>  Standards for Licensed Child Day Centers</vt:lpstr>
      <vt:lpstr>Notice of Intended Regulatory Action</vt:lpstr>
      <vt:lpstr>Development of Draft Regulations</vt:lpstr>
      <vt:lpstr>Workgroup Members</vt:lpstr>
      <vt:lpstr>Goals of the Revised Regulations</vt:lpstr>
      <vt:lpstr>Comparison of Regulations</vt:lpstr>
      <vt:lpstr>Counting Standards: An Example</vt:lpstr>
      <vt:lpstr>Overall Highlights</vt:lpstr>
      <vt:lpstr>Easier-to-Use Regulations</vt:lpstr>
      <vt:lpstr>Unnecessary or Redundant Standards</vt:lpstr>
      <vt:lpstr>Necessary New Standards</vt:lpstr>
      <vt:lpstr>Cost Impact</vt:lpstr>
      <vt:lpstr>  Part I: Introduction</vt:lpstr>
      <vt:lpstr>Definitions: 8vac20-781-10</vt:lpstr>
      <vt:lpstr>Purpose and applicability: 8vac20-781-20</vt:lpstr>
      <vt:lpstr>  Part II: Administration</vt:lpstr>
      <vt:lpstr>Operational responsibilities: 8vac20-781-30</vt:lpstr>
      <vt:lpstr>Required policies and procedures: 8vac20-781-40</vt:lpstr>
      <vt:lpstr>General recordkeeping: 8vac20-781-50</vt:lpstr>
      <vt:lpstr>Children's records: 8vac20-781-60</vt:lpstr>
      <vt:lpstr>Staff records: 8vac20-781-70</vt:lpstr>
      <vt:lpstr>Attendance: 8vac20-781-80</vt:lpstr>
      <vt:lpstr>Health provisions: 8vac20-781-90</vt:lpstr>
      <vt:lpstr>  Part III: Staff Qualifications and Training</vt:lpstr>
      <vt:lpstr>Director Qualifications: 8vac20-781-100</vt:lpstr>
      <vt:lpstr>Director responsibilities: 8vac20-781-110</vt:lpstr>
      <vt:lpstr>Lead teacher qualifications: 8vac20-781-120</vt:lpstr>
      <vt:lpstr>Driver qualifications and requirements: 8vac20-781-130</vt:lpstr>
      <vt:lpstr>Orientation training: 8VAC20-781-140</vt:lpstr>
      <vt:lpstr>Ongoing training: 8vac20-781-150</vt:lpstr>
      <vt:lpstr>First aid training and cardiopulmonary resuscitation (CPR): 8vac20-781-160</vt:lpstr>
      <vt:lpstr>Daily health observation training: 8vac20-781-170</vt:lpstr>
      <vt:lpstr>Medication administration training: 8VAC20-781-180</vt:lpstr>
      <vt:lpstr>Driver training requirements: 8vac20-781-190</vt:lpstr>
      <vt:lpstr>  Part IV: Physical Plant</vt:lpstr>
      <vt:lpstr>Initial approval from other agencies; requirements prior to initial licensure: 8vac20-781-200</vt:lpstr>
      <vt:lpstr>Annual and renewal approval from other agencies; requirements subsequent to initial licensure: 8vac20-781-210</vt:lpstr>
      <vt:lpstr>Building maintenance: 8vac20-781-220</vt:lpstr>
      <vt:lpstr>Hazardous substances and other harmful agents: 8vac20-781-230</vt:lpstr>
      <vt:lpstr>Outdoor Areas: 8vac20-781-240</vt:lpstr>
      <vt:lpstr>Toileting areas and furnishings: 8vac20-781-250</vt:lpstr>
      <vt:lpstr>Indoor and outdoor play areas and equipment: 8vac20-781-260</vt:lpstr>
      <vt:lpstr>  Part V: Staffing and Supervision</vt:lpstr>
      <vt:lpstr>Supervision of children: 8vac20-781-270</vt:lpstr>
      <vt:lpstr>Staff-to-children ratio and group size requirements: 8vac20-781-280</vt:lpstr>
      <vt:lpstr>Ratios and group size for balanced-mixed age groupings: 8vac20-781-290</vt:lpstr>
      <vt:lpstr>Ratios during designated rest periods: 8vac20-781-300</vt:lpstr>
      <vt:lpstr>Ratios and supervision during transportation and field trips: 8vac20-781-310</vt:lpstr>
      <vt:lpstr>  Part VI: Program Requirements and Equipment</vt:lpstr>
      <vt:lpstr>Daily activities: 8vac20-781-320</vt:lpstr>
      <vt:lpstr>Daily care and activities for infants: 8vac20-781-330</vt:lpstr>
      <vt:lpstr>Resting and sleeping infants: 8vac20-781-340</vt:lpstr>
      <vt:lpstr>Daily care and activities for toddlers, twos and preschoolers: 8vac20-781-350</vt:lpstr>
      <vt:lpstr>Daily care and activities for school age children: 8vac20-781-360</vt:lpstr>
      <vt:lpstr>Daily care and activities for children with special needs: 8vac20-781-370</vt:lpstr>
      <vt:lpstr>Behavioral guidance: 8vac20-781-380</vt:lpstr>
      <vt:lpstr>Prohibited actions: 8vac20-781-390</vt:lpstr>
      <vt:lpstr>Parental involvement: 8vac20-781-400</vt:lpstr>
      <vt:lpstr>Parental communication and notification: 8vac20-781-410</vt:lpstr>
      <vt:lpstr>Parental agreements: 8vac20-718-420</vt:lpstr>
      <vt:lpstr>Equipment and materials: 8vac20-781-430</vt:lpstr>
      <vt:lpstr>Cribs, cots, rest mats, and beds: 8vac20-781-440</vt:lpstr>
      <vt:lpstr>Linens: 8vac20-781-450</vt:lpstr>
      <vt:lpstr>Swimming and wading: 8vac20-781-460</vt:lpstr>
      <vt:lpstr>Pools and equipment: 8vac20-781-470</vt:lpstr>
      <vt:lpstr>  Part VII: Preventing the Spread of Disease and Infection Control</vt:lpstr>
      <vt:lpstr>Preventing the spread of disease: 8vac20-781-480</vt:lpstr>
      <vt:lpstr>Handwashing: 8vac20-781-490</vt:lpstr>
      <vt:lpstr>Diapering and toileting: 8vac20-781-500</vt:lpstr>
      <vt:lpstr>Toilet training: 8vac20-781-510</vt:lpstr>
      <vt:lpstr>  Part VIII: Medication Administration and Topical Skin Products</vt:lpstr>
      <vt:lpstr>General requirements for medication administration: 8vac20-718-520</vt:lpstr>
      <vt:lpstr>Prescription medication: 8vac20-781-530</vt:lpstr>
      <vt:lpstr>Non-prescription medication: 8vac20-781-540</vt:lpstr>
      <vt:lpstr>Storage of medication: 8vac20-781-550</vt:lpstr>
      <vt:lpstr>Medication records: 8vac20-781-560</vt:lpstr>
      <vt:lpstr>Self-administered medication: 8vac20-781-570</vt:lpstr>
      <vt:lpstr>Topical Skin Products: 8vac20-781-580</vt:lpstr>
      <vt:lpstr>  Part IX: First Aid, Emergency Supplies, and Emergency Preparedness and Response</vt:lpstr>
      <vt:lpstr>First aid and emergency supplies: 8vac20-781-590</vt:lpstr>
      <vt:lpstr>Emergency preparedness and response plan: 8vac20-781-600</vt:lpstr>
      <vt:lpstr>Emergency response drills: 8vac20-781-610</vt:lpstr>
      <vt:lpstr>  Part X: Special Services</vt:lpstr>
      <vt:lpstr>Nutrition and food services: 8vac20-781-620</vt:lpstr>
      <vt:lpstr>Special feeding needs: 8vac20-781-630</vt:lpstr>
      <vt:lpstr>Field trips: 8vac20-781-640</vt:lpstr>
      <vt:lpstr>Transportation: 8vac20-781-650</vt:lpstr>
      <vt:lpstr>Animals and pets: 8vac20-781-660</vt:lpstr>
      <vt:lpstr>  Part XI: Evening and Overnight Care Programs</vt:lpstr>
      <vt:lpstr>Evening and overnight care: 8vac20-781-670</vt:lpstr>
      <vt:lpstr>  Part XII: Therapeutic and Special Needs Programs</vt:lpstr>
      <vt:lpstr>Overview</vt:lpstr>
      <vt:lpstr>Applicability: 8vac20-781-680</vt:lpstr>
      <vt:lpstr>Assessments: 8vac20-781-690</vt:lpstr>
      <vt:lpstr>Individual service, recreation, education, or treatment plan: 8vac20-781-700</vt:lpstr>
      <vt:lpstr>Qualifications of staff: 8vact20-781-710</vt:lpstr>
      <vt:lpstr>Staff training: 8vac20-781-720</vt:lpstr>
      <vt:lpstr>Staff-to-children ratio requirements: 8vac20-781-730</vt:lpstr>
      <vt:lpstr>Equipment and materials: 8vac20-781-740</vt:lpstr>
      <vt:lpstr>Special feeding needs: 8vac20-781-750</vt:lpstr>
      <vt:lpstr>Transportation for non-ambulatory children: 8vac20-781-760</vt:lpstr>
      <vt:lpstr>  Next Steps</vt:lpstr>
      <vt:lpstr>Next steps (1 of 2)</vt:lpstr>
      <vt:lpstr>Next steps (2 of 2)</vt:lpstr>
      <vt:lpstr>  Questions and Discussion</vt:lpstr>
      <vt:lpstr>  Public Comment</vt:lpstr>
      <vt:lpstr>  The meeting will resume after this short break. </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Lewis, Alieyyah (DOE)</cp:lastModifiedBy>
  <cp:revision>3</cp:revision>
  <dcterms:created xsi:type="dcterms:W3CDTF">2022-07-20T12:39:39Z</dcterms:created>
  <dcterms:modified xsi:type="dcterms:W3CDTF">2023-04-26T18:11:18Z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0x0101000A293262E4066D4DBA8FBA2AF6BB44DF</vt:lpwstr>
  </property>
</Properties>
</file>