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93" r:id="rId2"/>
    <p:sldId id="315" r:id="rId3"/>
    <p:sldId id="316" r:id="rId4"/>
    <p:sldId id="289" r:id="rId5"/>
    <p:sldId id="318" r:id="rId6"/>
    <p:sldId id="326" r:id="rId7"/>
    <p:sldId id="320" r:id="rId8"/>
    <p:sldId id="321" r:id="rId9"/>
    <p:sldId id="288" r:id="rId10"/>
    <p:sldId id="323" r:id="rId11"/>
    <p:sldId id="324" r:id="rId12"/>
    <p:sldId id="319" r:id="rId13"/>
    <p:sldId id="329"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09EC8-7D0B-4495-AE68-AF9EF95A146F}" v="28" dt="2023-04-13T14:10:44.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9575" autoAdjust="0"/>
  </p:normalViewPr>
  <p:slideViewPr>
    <p:cSldViewPr snapToGrid="0">
      <p:cViewPr varScale="1">
        <p:scale>
          <a:sx n="56" d="100"/>
          <a:sy n="56" d="100"/>
        </p:scale>
        <p:origin x="9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10/13/2023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58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3/21/2023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88" name="Google Shape;388;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100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a:t>
            </a:r>
            <a:r>
              <a:rPr lang="en-US"/>
              <a:t>for </a:t>
            </a:r>
            <a:r>
              <a:rPr lang="en-US" b="1"/>
              <a:t>3/21/2023</a:t>
            </a:r>
            <a:endParaRPr lang="en-US" b="1"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88" name="Google Shape;388;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36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a:t>Scenario for </a:t>
            </a:r>
            <a:r>
              <a:rPr lang="en-US" b="1" dirty="0"/>
              <a:t>3/28/2023</a:t>
            </a:r>
            <a:endParaRPr b="1"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634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4/04/2023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49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4/04/2023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429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b="1" dirty="0"/>
              <a:t>Scenario for 1/31/2023</a:t>
            </a:r>
          </a:p>
          <a:p>
            <a:pPr marL="457200" marR="0" lvl="0" indent="-228600" algn="l" rtl="0">
              <a:lnSpc>
                <a:spcPct val="100000"/>
              </a:lnSpc>
              <a:spcBef>
                <a:spcPts val="0"/>
              </a:spcBef>
              <a:spcAft>
                <a:spcPts val="0"/>
              </a:spcAft>
              <a:buClr>
                <a:srgbClr val="000000"/>
              </a:buClr>
              <a:buSzPts val="1100"/>
              <a:buFont typeface="Arial"/>
              <a:buNone/>
            </a:pPr>
            <a:endParaRPr b="1"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124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b="1" dirty="0"/>
              <a:t>Scenario for 2/7/2023</a:t>
            </a:r>
            <a:endParaRPr b="1"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44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kern="1200" dirty="0">
                <a:solidFill>
                  <a:schemeClr val="tx1"/>
                </a:solidFill>
                <a:effectLst/>
                <a:latin typeface="+mn-lt"/>
                <a:ea typeface="+mn-ea"/>
                <a:cs typeface="+mn-cs"/>
              </a:rPr>
              <a:t>Scenario for 2/14/2023</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kern="1200" dirty="0">
                <a:solidFill>
                  <a:schemeClr val="tx1"/>
                </a:solidFill>
                <a:effectLst/>
                <a:latin typeface="+mn-lt"/>
                <a:ea typeface="+mn-ea"/>
                <a:cs typeface="+mn-cs"/>
              </a:rPr>
              <a:t>This event involves multiple behaviors, therefore, the disciplinary sanction was placed on the most egregious behavior, BESO4.  Administration responded to the other behaviors with behavioral interventions.   </a:t>
            </a: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8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a:t>Scenario for </a:t>
            </a:r>
            <a:r>
              <a:rPr lang="en-US" b="1" dirty="0"/>
              <a:t>2/21/2023</a:t>
            </a:r>
            <a:endParaRPr b="1"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087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2/28/2023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798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2/28/2023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79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3/07/2023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06" name="Google Shape;306;p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849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Scenario for </a:t>
            </a:r>
            <a:r>
              <a:rPr lang="en-US" b="1" dirty="0"/>
              <a:t>3/14/2023</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88" name="Google Shape;388;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221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432262" y="465889"/>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400" dirty="0"/>
              <a:t>SBAR Scenarios</a:t>
            </a:r>
            <a:br>
              <a:rPr lang="en-US" sz="4400" dirty="0"/>
            </a:br>
            <a:r>
              <a:rPr lang="en-US" sz="4000" dirty="0"/>
              <a:t>2022-2023 School Year</a:t>
            </a:r>
            <a:endParaRPr sz="4000" dirty="0"/>
          </a:p>
        </p:txBody>
      </p:sp>
      <p:sp>
        <p:nvSpPr>
          <p:cNvPr id="3" name="Subtitle 2"/>
          <p:cNvSpPr>
            <a:spLocks noGrp="1"/>
          </p:cNvSpPr>
          <p:nvPr>
            <p:ph type="subTitle" idx="1"/>
          </p:nvPr>
        </p:nvSpPr>
        <p:spPr>
          <a:xfrm>
            <a:off x="838200" y="2853489"/>
            <a:ext cx="5254951" cy="3198175"/>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6295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9"/>
          <p:cNvSpPr txBox="1">
            <a:spLocks noGrp="1"/>
          </p:cNvSpPr>
          <p:nvPr>
            <p:ph idx="1"/>
          </p:nvPr>
        </p:nvSpPr>
        <p:spPr>
          <a:xfrm>
            <a:off x="238069" y="1253040"/>
            <a:ext cx="11546329" cy="4718033"/>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100" dirty="0">
                <a:solidFill>
                  <a:srgbClr val="000000"/>
                </a:solidFill>
                <a:effectLst/>
                <a:latin typeface="Calibri" panose="020F0502020204030204" pitchFamily="34" charset="0"/>
                <a:ea typeface="Calibri" panose="020F0502020204030204" pitchFamily="34" charset="0"/>
              </a:rPr>
              <a:t>Tommy threw paper balls at the girl three seats away on the bus. The driver saw him and spoke with Tommy regarding his behavior. The next day, Tommy threw paper balls at the same girl again. This time the driver asked the AP to call Tommy's parents in an effort to get Tommy to stop. The AP spoke with the parents and explained that continued misbehavior would result in Tommy not being allowed to ride the bus. Tommy  also lost the privilege of picking his seat on the bus for two weeks; his seat was moved closer to the driver.   </a:t>
            </a:r>
            <a:endParaRPr lang="en-US" sz="2100" dirty="0">
              <a:effectLst/>
              <a:latin typeface="Calibri" panose="020F0502020204030204" pitchFamily="34" charset="0"/>
              <a:ea typeface="Calibri" panose="020F0502020204030204" pitchFamily="34" charset="0"/>
            </a:endParaRPr>
          </a:p>
          <a:p>
            <a:pPr marL="0" lvl="0" indent="0" algn="l" rtl="0">
              <a:lnSpc>
                <a:spcPct val="90000"/>
              </a:lnSpc>
              <a:spcBef>
                <a:spcPts val="0"/>
              </a:spcBef>
              <a:spcAft>
                <a:spcPts val="0"/>
              </a:spcAft>
              <a:buClr>
                <a:schemeClr val="accent1"/>
              </a:buClr>
              <a:buSzPts val="2000"/>
              <a:buNone/>
            </a:pPr>
            <a:endParaRPr sz="2000" dirty="0">
              <a:solidFill>
                <a:srgbClr val="000000"/>
              </a:solidFill>
            </a:endParaRPr>
          </a:p>
        </p:txBody>
      </p:sp>
      <p:sp>
        <p:nvSpPr>
          <p:cNvPr id="3" name="Text Placeholder 2"/>
          <p:cNvSpPr>
            <a:spLocks noGrp="1"/>
          </p:cNvSpPr>
          <p:nvPr>
            <p:ph type="body" sz="quarter" idx="13"/>
          </p:nvPr>
        </p:nvSpPr>
        <p:spPr>
          <a:xfrm>
            <a:off x="0" y="0"/>
            <a:ext cx="12192000" cy="1184933"/>
          </a:xfrm>
        </p:spPr>
        <p:txBody>
          <a:bodyPr>
            <a:normAutofit lnSpcReduction="10000"/>
          </a:bodyPr>
          <a:lstStyle/>
          <a:p>
            <a:pPr algn="ctr"/>
            <a:r>
              <a:rPr lang="en-US" sz="4000" dirty="0"/>
              <a:t>A SCENARIO USING SBP </a:t>
            </a:r>
          </a:p>
          <a:p>
            <a:endParaRPr lang="en-US" dirty="0"/>
          </a:p>
        </p:txBody>
      </p:sp>
      <p:cxnSp>
        <p:nvCxnSpPr>
          <p:cNvPr id="392" name="Google Shape;392;p49"/>
          <p:cNvCxnSpPr/>
          <p:nvPr/>
        </p:nvCxnSpPr>
        <p:spPr>
          <a:xfrm flipV="1">
            <a:off x="48696" y="3025007"/>
            <a:ext cx="12143304" cy="3787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93" name="Google Shape;393;p49"/>
          <p:cNvGraphicFramePr/>
          <p:nvPr>
            <p:extLst>
              <p:ext uri="{D42A27DB-BD31-4B8C-83A1-F6EECF244321}">
                <p14:modId xmlns:p14="http://schemas.microsoft.com/office/powerpoint/2010/main" val="1370193062"/>
              </p:ext>
            </p:extLst>
          </p:nvPr>
        </p:nvGraphicFramePr>
        <p:xfrm>
          <a:off x="747413" y="3179609"/>
          <a:ext cx="8140700" cy="861003"/>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57714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8386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3/01/2023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94" name="Google Shape;394;p49"/>
          <p:cNvGraphicFramePr/>
          <p:nvPr>
            <p:extLst>
              <p:ext uri="{D42A27DB-BD31-4B8C-83A1-F6EECF244321}">
                <p14:modId xmlns:p14="http://schemas.microsoft.com/office/powerpoint/2010/main" val="1937126333"/>
              </p:ext>
            </p:extLst>
          </p:nvPr>
        </p:nvGraphicFramePr>
        <p:xfrm>
          <a:off x="782198" y="4186410"/>
          <a:ext cx="10091451" cy="1526771"/>
        </p:xfrm>
        <a:graphic>
          <a:graphicData uri="http://schemas.openxmlformats.org/drawingml/2006/table">
            <a:tbl>
              <a:tblPr>
                <a:noFill/>
              </a:tblPr>
              <a:tblGrid>
                <a:gridCol w="629032">
                  <a:extLst>
                    <a:ext uri="{9D8B030D-6E8A-4147-A177-3AD203B41FA5}">
                      <a16:colId xmlns:a16="http://schemas.microsoft.com/office/drawing/2014/main" val="20000"/>
                    </a:ext>
                  </a:extLst>
                </a:gridCol>
                <a:gridCol w="778785">
                  <a:extLst>
                    <a:ext uri="{9D8B030D-6E8A-4147-A177-3AD203B41FA5}">
                      <a16:colId xmlns:a16="http://schemas.microsoft.com/office/drawing/2014/main" val="20001"/>
                    </a:ext>
                  </a:extLst>
                </a:gridCol>
                <a:gridCol w="968283">
                  <a:extLst>
                    <a:ext uri="{9D8B030D-6E8A-4147-A177-3AD203B41FA5}">
                      <a16:colId xmlns:a16="http://schemas.microsoft.com/office/drawing/2014/main" val="20002"/>
                    </a:ext>
                  </a:extLst>
                </a:gridCol>
                <a:gridCol w="861091">
                  <a:extLst>
                    <a:ext uri="{9D8B030D-6E8A-4147-A177-3AD203B41FA5}">
                      <a16:colId xmlns:a16="http://schemas.microsoft.com/office/drawing/2014/main" val="20003"/>
                    </a:ext>
                  </a:extLst>
                </a:gridCol>
                <a:gridCol w="1048276">
                  <a:extLst>
                    <a:ext uri="{9D8B030D-6E8A-4147-A177-3AD203B41FA5}">
                      <a16:colId xmlns:a16="http://schemas.microsoft.com/office/drawing/2014/main" val="20004"/>
                    </a:ext>
                  </a:extLst>
                </a:gridCol>
                <a:gridCol w="899524">
                  <a:extLst>
                    <a:ext uri="{9D8B030D-6E8A-4147-A177-3AD203B41FA5}">
                      <a16:colId xmlns:a16="http://schemas.microsoft.com/office/drawing/2014/main" val="20005"/>
                    </a:ext>
                  </a:extLst>
                </a:gridCol>
                <a:gridCol w="739868">
                  <a:extLst>
                    <a:ext uri="{9D8B030D-6E8A-4147-A177-3AD203B41FA5}">
                      <a16:colId xmlns:a16="http://schemas.microsoft.com/office/drawing/2014/main" val="20006"/>
                    </a:ext>
                  </a:extLst>
                </a:gridCol>
                <a:gridCol w="1037473">
                  <a:extLst>
                    <a:ext uri="{9D8B030D-6E8A-4147-A177-3AD203B41FA5}">
                      <a16:colId xmlns:a16="http://schemas.microsoft.com/office/drawing/2014/main" val="20007"/>
                    </a:ext>
                  </a:extLst>
                </a:gridCol>
                <a:gridCol w="1160602">
                  <a:extLst>
                    <a:ext uri="{9D8B030D-6E8A-4147-A177-3AD203B41FA5}">
                      <a16:colId xmlns:a16="http://schemas.microsoft.com/office/drawing/2014/main" val="20008"/>
                    </a:ext>
                  </a:extLst>
                </a:gridCol>
                <a:gridCol w="1020976">
                  <a:extLst>
                    <a:ext uri="{9D8B030D-6E8A-4147-A177-3AD203B41FA5}">
                      <a16:colId xmlns:a16="http://schemas.microsoft.com/office/drawing/2014/main" val="20009"/>
                    </a:ext>
                  </a:extLst>
                </a:gridCol>
                <a:gridCol w="947541">
                  <a:extLst>
                    <a:ext uri="{9D8B030D-6E8A-4147-A177-3AD203B41FA5}">
                      <a16:colId xmlns:a16="http://schemas.microsoft.com/office/drawing/2014/main" val="20010"/>
                    </a:ext>
                  </a:extLst>
                </a:gridCol>
              </a:tblGrid>
              <a:tr h="77346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51101">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1019988899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BSC9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251101">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4280563835"/>
                  </a:ext>
                </a:extLst>
              </a:tr>
              <a:tr h="251101">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666737057"/>
                  </a:ext>
                </a:extLst>
              </a:tr>
            </a:tbl>
          </a:graphicData>
        </a:graphic>
      </p:graphicFrame>
      <p:graphicFrame>
        <p:nvGraphicFramePr>
          <p:cNvPr id="8" name="Google Shape;313;p38">
            <a:extLst>
              <a:ext uri="{FF2B5EF4-FFF2-40B4-BE49-F238E27FC236}">
                <a16:creationId xmlns:a16="http://schemas.microsoft.com/office/drawing/2014/main" id="{7482E3CF-8626-4C9D-B96B-AC373447F094}"/>
              </a:ext>
            </a:extLst>
          </p:cNvPr>
          <p:cNvGraphicFramePr/>
          <p:nvPr>
            <p:extLst>
              <p:ext uri="{D42A27DB-BD31-4B8C-83A1-F6EECF244321}">
                <p14:modId xmlns:p14="http://schemas.microsoft.com/office/powerpoint/2010/main" val="2501443766"/>
              </p:ext>
            </p:extLst>
          </p:nvPr>
        </p:nvGraphicFramePr>
        <p:xfrm>
          <a:off x="747803" y="5319687"/>
          <a:ext cx="10933149" cy="1136199"/>
        </p:xfrm>
        <a:graphic>
          <a:graphicData uri="http://schemas.openxmlformats.org/drawingml/2006/table">
            <a:tbl>
              <a:tblPr>
                <a:noFill/>
              </a:tblPr>
              <a:tblGrid>
                <a:gridCol w="709030">
                  <a:extLst>
                    <a:ext uri="{9D8B030D-6E8A-4147-A177-3AD203B41FA5}">
                      <a16:colId xmlns:a16="http://schemas.microsoft.com/office/drawing/2014/main" val="20000"/>
                    </a:ext>
                  </a:extLst>
                </a:gridCol>
                <a:gridCol w="850825">
                  <a:extLst>
                    <a:ext uri="{9D8B030D-6E8A-4147-A177-3AD203B41FA5}">
                      <a16:colId xmlns:a16="http://schemas.microsoft.com/office/drawing/2014/main" val="20001"/>
                    </a:ext>
                  </a:extLst>
                </a:gridCol>
                <a:gridCol w="1159223">
                  <a:extLst>
                    <a:ext uri="{9D8B030D-6E8A-4147-A177-3AD203B41FA5}">
                      <a16:colId xmlns:a16="http://schemas.microsoft.com/office/drawing/2014/main" val="20002"/>
                    </a:ext>
                  </a:extLst>
                </a:gridCol>
                <a:gridCol w="850237">
                  <a:extLst>
                    <a:ext uri="{9D8B030D-6E8A-4147-A177-3AD203B41FA5}">
                      <a16:colId xmlns:a16="http://schemas.microsoft.com/office/drawing/2014/main" val="20003"/>
                    </a:ext>
                  </a:extLst>
                </a:gridCol>
                <a:gridCol w="1193580">
                  <a:extLst>
                    <a:ext uri="{9D8B030D-6E8A-4147-A177-3AD203B41FA5}">
                      <a16:colId xmlns:a16="http://schemas.microsoft.com/office/drawing/2014/main" val="20004"/>
                    </a:ext>
                  </a:extLst>
                </a:gridCol>
                <a:gridCol w="1095492">
                  <a:extLst>
                    <a:ext uri="{9D8B030D-6E8A-4147-A177-3AD203B41FA5}">
                      <a16:colId xmlns:a16="http://schemas.microsoft.com/office/drawing/2014/main" val="20005"/>
                    </a:ext>
                  </a:extLst>
                </a:gridCol>
                <a:gridCol w="1046436">
                  <a:extLst>
                    <a:ext uri="{9D8B030D-6E8A-4147-A177-3AD203B41FA5}">
                      <a16:colId xmlns:a16="http://schemas.microsoft.com/office/drawing/2014/main" val="20006"/>
                    </a:ext>
                  </a:extLst>
                </a:gridCol>
                <a:gridCol w="951178">
                  <a:extLst>
                    <a:ext uri="{9D8B030D-6E8A-4147-A177-3AD203B41FA5}">
                      <a16:colId xmlns:a16="http://schemas.microsoft.com/office/drawing/2014/main" val="20007"/>
                    </a:ext>
                  </a:extLst>
                </a:gridCol>
                <a:gridCol w="1233704">
                  <a:extLst>
                    <a:ext uri="{9D8B030D-6E8A-4147-A177-3AD203B41FA5}">
                      <a16:colId xmlns:a16="http://schemas.microsoft.com/office/drawing/2014/main" val="20008"/>
                    </a:ext>
                  </a:extLst>
                </a:gridCol>
                <a:gridCol w="921722">
                  <a:extLst>
                    <a:ext uri="{9D8B030D-6E8A-4147-A177-3AD203B41FA5}">
                      <a16:colId xmlns:a16="http://schemas.microsoft.com/office/drawing/2014/main" val="20009"/>
                    </a:ext>
                  </a:extLst>
                </a:gridCol>
                <a:gridCol w="921722">
                  <a:extLst>
                    <a:ext uri="{9D8B030D-6E8A-4147-A177-3AD203B41FA5}">
                      <a16:colId xmlns:a16="http://schemas.microsoft.com/office/drawing/2014/main" val="20010"/>
                    </a:ext>
                  </a:extLst>
                </a:gridCol>
              </a:tblGrid>
              <a:tr h="83663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9561">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D</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9</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1019988899</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BSC9</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1</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LOP</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b="0" i="0" u="none" strike="noStrike" cap="none">
                          <a:solidFill>
                            <a:schemeClr val="tx2"/>
                          </a:solidFill>
                          <a:latin typeface="Calibri"/>
                          <a:ea typeface="Calibri"/>
                          <a:cs typeface="Calibri"/>
                          <a:sym typeface="Calibri"/>
                        </a:rPr>
                        <a:t>10</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45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9"/>
          <p:cNvSpPr txBox="1">
            <a:spLocks noGrp="1"/>
          </p:cNvSpPr>
          <p:nvPr>
            <p:ph idx="1"/>
          </p:nvPr>
        </p:nvSpPr>
        <p:spPr>
          <a:xfrm>
            <a:off x="238069" y="1253040"/>
            <a:ext cx="11546329" cy="4718033"/>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200" dirty="0">
                <a:solidFill>
                  <a:srgbClr val="000000"/>
                </a:solidFill>
                <a:effectLst/>
                <a:latin typeface="Calibri" panose="020F0502020204030204" pitchFamily="34" charset="0"/>
                <a:ea typeface="Calibri" panose="020F0502020204030204" pitchFamily="34" charset="0"/>
              </a:rPr>
              <a:t>The next week, Tommy used rubber bands to shoot "tweeters," folded paper projectiles, at the students behind him. The bus driver reported Tommy to the AP who called Tommy's parents and informed them that Tommy could not ride the bus for the next 3 days. He explained that if Tommy's parents could not bring him to school, the school division could provide alternate transportation so that Tommy should not be absent from school. </a:t>
            </a:r>
            <a:endParaRPr lang="en-US" sz="2200" dirty="0">
              <a:effectLst/>
              <a:latin typeface="Calibri" panose="020F0502020204030204" pitchFamily="34" charset="0"/>
              <a:ea typeface="Calibri" panose="020F0502020204030204" pitchFamily="34" charset="0"/>
            </a:endParaRPr>
          </a:p>
          <a:p>
            <a:pPr marL="0" lvl="0" indent="0" algn="l" rtl="0">
              <a:lnSpc>
                <a:spcPct val="90000"/>
              </a:lnSpc>
              <a:spcBef>
                <a:spcPts val="0"/>
              </a:spcBef>
              <a:spcAft>
                <a:spcPts val="0"/>
              </a:spcAft>
              <a:buClr>
                <a:schemeClr val="accent1"/>
              </a:buClr>
              <a:buSzPts val="2000"/>
              <a:buNone/>
            </a:pPr>
            <a:endParaRPr sz="2000" dirty="0">
              <a:solidFill>
                <a:srgbClr val="000000"/>
              </a:solidFill>
            </a:endParaRPr>
          </a:p>
        </p:txBody>
      </p:sp>
      <p:sp>
        <p:nvSpPr>
          <p:cNvPr id="3" name="Text Placeholder 2"/>
          <p:cNvSpPr>
            <a:spLocks noGrp="1"/>
          </p:cNvSpPr>
          <p:nvPr>
            <p:ph type="body" sz="quarter" idx="13"/>
          </p:nvPr>
        </p:nvSpPr>
        <p:spPr>
          <a:xfrm>
            <a:off x="0" y="0"/>
            <a:ext cx="12192000" cy="1184933"/>
          </a:xfrm>
        </p:spPr>
        <p:txBody>
          <a:bodyPr>
            <a:normAutofit lnSpcReduction="10000"/>
          </a:bodyPr>
          <a:lstStyle/>
          <a:p>
            <a:pPr algn="ctr"/>
            <a:r>
              <a:rPr lang="en-US" sz="4000" dirty="0"/>
              <a:t>A SCENARIO USING SBP </a:t>
            </a:r>
            <a:r>
              <a:rPr lang="en-US" sz="4000" dirty="0">
                <a:solidFill>
                  <a:schemeClr val="bg1"/>
                </a:solidFill>
              </a:rPr>
              <a:t>Cont.</a:t>
            </a:r>
            <a:r>
              <a:rPr lang="en-US" sz="4000" dirty="0"/>
              <a:t>  </a:t>
            </a:r>
          </a:p>
          <a:p>
            <a:endParaRPr lang="en-US" dirty="0"/>
          </a:p>
        </p:txBody>
      </p:sp>
      <p:cxnSp>
        <p:nvCxnSpPr>
          <p:cNvPr id="392" name="Google Shape;392;p49"/>
          <p:cNvCxnSpPr/>
          <p:nvPr/>
        </p:nvCxnSpPr>
        <p:spPr>
          <a:xfrm flipV="1">
            <a:off x="48696" y="2948805"/>
            <a:ext cx="12143304" cy="3787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93" name="Google Shape;393;p49"/>
          <p:cNvGraphicFramePr/>
          <p:nvPr>
            <p:extLst>
              <p:ext uri="{D42A27DB-BD31-4B8C-83A1-F6EECF244321}">
                <p14:modId xmlns:p14="http://schemas.microsoft.com/office/powerpoint/2010/main" val="3657178633"/>
              </p:ext>
            </p:extLst>
          </p:nvPr>
        </p:nvGraphicFramePr>
        <p:xfrm>
          <a:off x="747413" y="3179609"/>
          <a:ext cx="8140700" cy="1144863"/>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57714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8386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3/10/2023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283860">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3523684846"/>
                  </a:ext>
                </a:extLst>
              </a:tr>
            </a:tbl>
          </a:graphicData>
        </a:graphic>
      </p:graphicFrame>
      <p:graphicFrame>
        <p:nvGraphicFramePr>
          <p:cNvPr id="394" name="Google Shape;394;p49"/>
          <p:cNvGraphicFramePr/>
          <p:nvPr>
            <p:extLst>
              <p:ext uri="{D42A27DB-BD31-4B8C-83A1-F6EECF244321}">
                <p14:modId xmlns:p14="http://schemas.microsoft.com/office/powerpoint/2010/main" val="1087192247"/>
              </p:ext>
            </p:extLst>
          </p:nvPr>
        </p:nvGraphicFramePr>
        <p:xfrm>
          <a:off x="782198" y="4186410"/>
          <a:ext cx="10091451" cy="1526771"/>
        </p:xfrm>
        <a:graphic>
          <a:graphicData uri="http://schemas.openxmlformats.org/drawingml/2006/table">
            <a:tbl>
              <a:tblPr>
                <a:noFill/>
              </a:tblPr>
              <a:tblGrid>
                <a:gridCol w="495759">
                  <a:extLst>
                    <a:ext uri="{9D8B030D-6E8A-4147-A177-3AD203B41FA5}">
                      <a16:colId xmlns:a16="http://schemas.microsoft.com/office/drawing/2014/main" val="20000"/>
                    </a:ext>
                  </a:extLst>
                </a:gridCol>
                <a:gridCol w="912058">
                  <a:extLst>
                    <a:ext uri="{9D8B030D-6E8A-4147-A177-3AD203B41FA5}">
                      <a16:colId xmlns:a16="http://schemas.microsoft.com/office/drawing/2014/main" val="20001"/>
                    </a:ext>
                  </a:extLst>
                </a:gridCol>
                <a:gridCol w="968283">
                  <a:extLst>
                    <a:ext uri="{9D8B030D-6E8A-4147-A177-3AD203B41FA5}">
                      <a16:colId xmlns:a16="http://schemas.microsoft.com/office/drawing/2014/main" val="20002"/>
                    </a:ext>
                  </a:extLst>
                </a:gridCol>
                <a:gridCol w="861091">
                  <a:extLst>
                    <a:ext uri="{9D8B030D-6E8A-4147-A177-3AD203B41FA5}">
                      <a16:colId xmlns:a16="http://schemas.microsoft.com/office/drawing/2014/main" val="20003"/>
                    </a:ext>
                  </a:extLst>
                </a:gridCol>
                <a:gridCol w="1048276">
                  <a:extLst>
                    <a:ext uri="{9D8B030D-6E8A-4147-A177-3AD203B41FA5}">
                      <a16:colId xmlns:a16="http://schemas.microsoft.com/office/drawing/2014/main" val="20004"/>
                    </a:ext>
                  </a:extLst>
                </a:gridCol>
                <a:gridCol w="899524">
                  <a:extLst>
                    <a:ext uri="{9D8B030D-6E8A-4147-A177-3AD203B41FA5}">
                      <a16:colId xmlns:a16="http://schemas.microsoft.com/office/drawing/2014/main" val="20005"/>
                    </a:ext>
                  </a:extLst>
                </a:gridCol>
                <a:gridCol w="739868">
                  <a:extLst>
                    <a:ext uri="{9D8B030D-6E8A-4147-A177-3AD203B41FA5}">
                      <a16:colId xmlns:a16="http://schemas.microsoft.com/office/drawing/2014/main" val="20006"/>
                    </a:ext>
                  </a:extLst>
                </a:gridCol>
                <a:gridCol w="1037473">
                  <a:extLst>
                    <a:ext uri="{9D8B030D-6E8A-4147-A177-3AD203B41FA5}">
                      <a16:colId xmlns:a16="http://schemas.microsoft.com/office/drawing/2014/main" val="20007"/>
                    </a:ext>
                  </a:extLst>
                </a:gridCol>
                <a:gridCol w="1160602">
                  <a:extLst>
                    <a:ext uri="{9D8B030D-6E8A-4147-A177-3AD203B41FA5}">
                      <a16:colId xmlns:a16="http://schemas.microsoft.com/office/drawing/2014/main" val="20008"/>
                    </a:ext>
                  </a:extLst>
                </a:gridCol>
                <a:gridCol w="1020976">
                  <a:extLst>
                    <a:ext uri="{9D8B030D-6E8A-4147-A177-3AD203B41FA5}">
                      <a16:colId xmlns:a16="http://schemas.microsoft.com/office/drawing/2014/main" val="20009"/>
                    </a:ext>
                  </a:extLst>
                </a:gridCol>
                <a:gridCol w="947541">
                  <a:extLst>
                    <a:ext uri="{9D8B030D-6E8A-4147-A177-3AD203B41FA5}">
                      <a16:colId xmlns:a16="http://schemas.microsoft.com/office/drawing/2014/main" val="20010"/>
                    </a:ext>
                  </a:extLst>
                </a:gridCol>
              </a:tblGrid>
              <a:tr h="77346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51101">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1019988899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BSC9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251101">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4280563835"/>
                  </a:ext>
                </a:extLst>
              </a:tr>
              <a:tr h="251101">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666737057"/>
                  </a:ext>
                </a:extLst>
              </a:tr>
            </a:tbl>
          </a:graphicData>
        </a:graphic>
      </p:graphicFrame>
      <p:graphicFrame>
        <p:nvGraphicFramePr>
          <p:cNvPr id="8" name="Google Shape;313;p38">
            <a:extLst>
              <a:ext uri="{FF2B5EF4-FFF2-40B4-BE49-F238E27FC236}">
                <a16:creationId xmlns:a16="http://schemas.microsoft.com/office/drawing/2014/main" id="{7482E3CF-8626-4C9D-B96B-AC373447F094}"/>
              </a:ext>
            </a:extLst>
          </p:cNvPr>
          <p:cNvGraphicFramePr/>
          <p:nvPr>
            <p:extLst>
              <p:ext uri="{D42A27DB-BD31-4B8C-83A1-F6EECF244321}">
                <p14:modId xmlns:p14="http://schemas.microsoft.com/office/powerpoint/2010/main" val="2419616815"/>
              </p:ext>
            </p:extLst>
          </p:nvPr>
        </p:nvGraphicFramePr>
        <p:xfrm>
          <a:off x="747803" y="5319687"/>
          <a:ext cx="10933149" cy="1136199"/>
        </p:xfrm>
        <a:graphic>
          <a:graphicData uri="http://schemas.openxmlformats.org/drawingml/2006/table">
            <a:tbl>
              <a:tblPr>
                <a:noFill/>
              </a:tblPr>
              <a:tblGrid>
                <a:gridCol w="709030">
                  <a:extLst>
                    <a:ext uri="{9D8B030D-6E8A-4147-A177-3AD203B41FA5}">
                      <a16:colId xmlns:a16="http://schemas.microsoft.com/office/drawing/2014/main" val="20000"/>
                    </a:ext>
                  </a:extLst>
                </a:gridCol>
                <a:gridCol w="850825">
                  <a:extLst>
                    <a:ext uri="{9D8B030D-6E8A-4147-A177-3AD203B41FA5}">
                      <a16:colId xmlns:a16="http://schemas.microsoft.com/office/drawing/2014/main" val="20001"/>
                    </a:ext>
                  </a:extLst>
                </a:gridCol>
                <a:gridCol w="1159223">
                  <a:extLst>
                    <a:ext uri="{9D8B030D-6E8A-4147-A177-3AD203B41FA5}">
                      <a16:colId xmlns:a16="http://schemas.microsoft.com/office/drawing/2014/main" val="20002"/>
                    </a:ext>
                  </a:extLst>
                </a:gridCol>
                <a:gridCol w="850237">
                  <a:extLst>
                    <a:ext uri="{9D8B030D-6E8A-4147-A177-3AD203B41FA5}">
                      <a16:colId xmlns:a16="http://schemas.microsoft.com/office/drawing/2014/main" val="20003"/>
                    </a:ext>
                  </a:extLst>
                </a:gridCol>
                <a:gridCol w="1193580">
                  <a:extLst>
                    <a:ext uri="{9D8B030D-6E8A-4147-A177-3AD203B41FA5}">
                      <a16:colId xmlns:a16="http://schemas.microsoft.com/office/drawing/2014/main" val="20004"/>
                    </a:ext>
                  </a:extLst>
                </a:gridCol>
                <a:gridCol w="1095492">
                  <a:extLst>
                    <a:ext uri="{9D8B030D-6E8A-4147-A177-3AD203B41FA5}">
                      <a16:colId xmlns:a16="http://schemas.microsoft.com/office/drawing/2014/main" val="20005"/>
                    </a:ext>
                  </a:extLst>
                </a:gridCol>
                <a:gridCol w="1046436">
                  <a:extLst>
                    <a:ext uri="{9D8B030D-6E8A-4147-A177-3AD203B41FA5}">
                      <a16:colId xmlns:a16="http://schemas.microsoft.com/office/drawing/2014/main" val="20006"/>
                    </a:ext>
                  </a:extLst>
                </a:gridCol>
                <a:gridCol w="951178">
                  <a:extLst>
                    <a:ext uri="{9D8B030D-6E8A-4147-A177-3AD203B41FA5}">
                      <a16:colId xmlns:a16="http://schemas.microsoft.com/office/drawing/2014/main" val="20007"/>
                    </a:ext>
                  </a:extLst>
                </a:gridCol>
                <a:gridCol w="1233704">
                  <a:extLst>
                    <a:ext uri="{9D8B030D-6E8A-4147-A177-3AD203B41FA5}">
                      <a16:colId xmlns:a16="http://schemas.microsoft.com/office/drawing/2014/main" val="20008"/>
                    </a:ext>
                  </a:extLst>
                </a:gridCol>
                <a:gridCol w="921722">
                  <a:extLst>
                    <a:ext uri="{9D8B030D-6E8A-4147-A177-3AD203B41FA5}">
                      <a16:colId xmlns:a16="http://schemas.microsoft.com/office/drawing/2014/main" val="20009"/>
                    </a:ext>
                  </a:extLst>
                </a:gridCol>
                <a:gridCol w="921722">
                  <a:extLst>
                    <a:ext uri="{9D8B030D-6E8A-4147-A177-3AD203B41FA5}">
                      <a16:colId xmlns:a16="http://schemas.microsoft.com/office/drawing/2014/main" val="20010"/>
                    </a:ext>
                  </a:extLst>
                </a:gridCol>
              </a:tblGrid>
              <a:tr h="83663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9561">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D</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10</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1019988899</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BSC9</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1</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SBP</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3</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966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6"/>
            <a:ext cx="12192000" cy="869600"/>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dirty="0">
                <a:solidFill>
                  <a:schemeClr val="bg1"/>
                </a:solidFill>
              </a:rPr>
              <a:t>A Scenario using DS</a:t>
            </a:r>
            <a:endParaRPr dirty="0">
              <a:solidFill>
                <a:schemeClr val="bg1"/>
              </a:solidFill>
            </a:endParaRPr>
          </a:p>
        </p:txBody>
      </p:sp>
      <p:sp>
        <p:nvSpPr>
          <p:cNvPr id="381" name="Google Shape;381;p48"/>
          <p:cNvSpPr txBox="1">
            <a:spLocks noGrp="1"/>
          </p:cNvSpPr>
          <p:nvPr>
            <p:ph type="body" idx="4294967295"/>
          </p:nvPr>
        </p:nvSpPr>
        <p:spPr>
          <a:xfrm>
            <a:off x="37875" y="858430"/>
            <a:ext cx="12154125" cy="5642316"/>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000" dirty="0">
                <a:solidFill>
                  <a:srgbClr val="000000"/>
                </a:solidFill>
                <a:effectLst/>
                <a:latin typeface="Calibri" panose="020F0502020204030204" pitchFamily="34" charset="0"/>
                <a:ea typeface="Times New Roman" panose="02020603050405020304" pitchFamily="18" charset="0"/>
              </a:rPr>
              <a:t>Deidre has checked into school at the end of first period for 5 days in the last two weeks. She explains to the AP that she just can't seem to get up in the morning. The AP calls Deidre's mom who says that she has taken Deidre's phone since she realized her daughter was staying up until early morning scrolling and communicating on the phone. She also says that Deidre's mid-term report revealed that Deidre is failing Earth Science, her first period class. The AP and mom agree that Deidre will stay after school for 5 days for two hours to make up the time she has missed and to work with a tutor to catch up on her Earth Science work; she will ride the activity bus home. Deidre's mom will keep the phone until Deidre has finished the after-school detention. Afterwards, she will take the phone at night so Deidre can sleep. </a:t>
            </a:r>
            <a:r>
              <a:rPr lang="en-US" sz="1900" dirty="0">
                <a:solidFill>
                  <a:srgbClr val="000000"/>
                </a:solidFill>
                <a:effectLst/>
                <a:latin typeface="Calibri" panose="020F0502020204030204" pitchFamily="34" charset="0"/>
                <a:ea typeface="Times New Roman" panose="02020603050405020304" pitchFamily="18" charset="0"/>
              </a:rPr>
              <a:t>Mom also agrees for Deidre to talk with a school counselor about her cell phone usage.</a:t>
            </a:r>
            <a:endParaRPr lang="en-US" sz="1900" dirty="0">
              <a:effectLst/>
              <a:latin typeface="Calibri" panose="020F0502020204030204" pitchFamily="34" charset="0"/>
              <a:ea typeface="Calibri" panose="020F0502020204030204" pitchFamily="34" charset="0"/>
            </a:endParaRPr>
          </a:p>
          <a:p>
            <a:pPr marL="0" indent="0">
              <a:spcBef>
                <a:spcPts val="0"/>
              </a:spcBef>
              <a:buSzPts val="200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000" dirty="0">
              <a:solidFill>
                <a:srgbClr val="000000"/>
              </a:solidFill>
            </a:endParaRPr>
          </a:p>
        </p:txBody>
      </p:sp>
      <p:cxnSp>
        <p:nvCxnSpPr>
          <p:cNvPr id="382" name="Google Shape;382;p48"/>
          <p:cNvCxnSpPr/>
          <p:nvPr/>
        </p:nvCxnSpPr>
        <p:spPr>
          <a:xfrm flipV="1">
            <a:off x="37875" y="3216408"/>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2838759630"/>
              </p:ext>
            </p:extLst>
          </p:nvPr>
        </p:nvGraphicFramePr>
        <p:xfrm>
          <a:off x="769447" y="3513107"/>
          <a:ext cx="8897068" cy="810260"/>
        </p:xfrm>
        <a:graphic>
          <a:graphicData uri="http://schemas.openxmlformats.org/drawingml/2006/table">
            <a:tbl>
              <a:tblPr>
                <a:noFill/>
              </a:tblPr>
              <a:tblGrid>
                <a:gridCol w="693999">
                  <a:extLst>
                    <a:ext uri="{9D8B030D-6E8A-4147-A177-3AD203B41FA5}">
                      <a16:colId xmlns:a16="http://schemas.microsoft.com/office/drawing/2014/main" val="20000"/>
                    </a:ext>
                  </a:extLst>
                </a:gridCol>
                <a:gridCol w="832799">
                  <a:extLst>
                    <a:ext uri="{9D8B030D-6E8A-4147-A177-3AD203B41FA5}">
                      <a16:colId xmlns:a16="http://schemas.microsoft.com/office/drawing/2014/main" val="20001"/>
                    </a:ext>
                  </a:extLst>
                </a:gridCol>
                <a:gridCol w="1221438">
                  <a:extLst>
                    <a:ext uri="{9D8B030D-6E8A-4147-A177-3AD203B41FA5}">
                      <a16:colId xmlns:a16="http://schemas.microsoft.com/office/drawing/2014/main" val="20002"/>
                    </a:ext>
                  </a:extLst>
                </a:gridCol>
                <a:gridCol w="846679">
                  <a:extLst>
                    <a:ext uri="{9D8B030D-6E8A-4147-A177-3AD203B41FA5}">
                      <a16:colId xmlns:a16="http://schemas.microsoft.com/office/drawing/2014/main" val="20003"/>
                    </a:ext>
                  </a:extLst>
                </a:gridCol>
                <a:gridCol w="1179798">
                  <a:extLst>
                    <a:ext uri="{9D8B030D-6E8A-4147-A177-3AD203B41FA5}">
                      <a16:colId xmlns:a16="http://schemas.microsoft.com/office/drawing/2014/main" val="20004"/>
                    </a:ext>
                  </a:extLst>
                </a:gridCol>
                <a:gridCol w="791159">
                  <a:extLst>
                    <a:ext uri="{9D8B030D-6E8A-4147-A177-3AD203B41FA5}">
                      <a16:colId xmlns:a16="http://schemas.microsoft.com/office/drawing/2014/main" val="20005"/>
                    </a:ext>
                  </a:extLst>
                </a:gridCol>
                <a:gridCol w="791159">
                  <a:extLst>
                    <a:ext uri="{9D8B030D-6E8A-4147-A177-3AD203B41FA5}">
                      <a16:colId xmlns:a16="http://schemas.microsoft.com/office/drawing/2014/main" val="20006"/>
                    </a:ext>
                  </a:extLst>
                </a:gridCol>
                <a:gridCol w="1332478">
                  <a:extLst>
                    <a:ext uri="{9D8B030D-6E8A-4147-A177-3AD203B41FA5}">
                      <a16:colId xmlns:a16="http://schemas.microsoft.com/office/drawing/2014/main" val="20007"/>
                    </a:ext>
                  </a:extLst>
                </a:gridCol>
                <a:gridCol w="1207559">
                  <a:extLst>
                    <a:ext uri="{9D8B030D-6E8A-4147-A177-3AD203B41FA5}">
                      <a16:colId xmlns:a16="http://schemas.microsoft.com/office/drawing/2014/main" val="20008"/>
                    </a:ext>
                  </a:extLst>
                </a:gridCol>
              </a:tblGrid>
              <a:tr h="52004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0217">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02/20/2023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3127048611"/>
              </p:ext>
            </p:extLst>
          </p:nvPr>
        </p:nvGraphicFramePr>
        <p:xfrm>
          <a:off x="764046" y="4457786"/>
          <a:ext cx="9944775" cy="81026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1019911111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BAP5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5" name="Google Shape;385;p48"/>
          <p:cNvGraphicFramePr/>
          <p:nvPr>
            <p:extLst>
              <p:ext uri="{D42A27DB-BD31-4B8C-83A1-F6EECF244321}">
                <p14:modId xmlns:p14="http://schemas.microsoft.com/office/powerpoint/2010/main" val="262241129"/>
              </p:ext>
            </p:extLst>
          </p:nvPr>
        </p:nvGraphicFramePr>
        <p:xfrm>
          <a:off x="769448" y="5399970"/>
          <a:ext cx="9761550" cy="1191207"/>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74659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22307">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cap="none" dirty="0">
                          <a:latin typeface="+mn-lt"/>
                          <a:ea typeface="Calibri"/>
                          <a:cs typeface="Calibri"/>
                          <a:sym typeface="Calibri"/>
                        </a:rPr>
                        <a:t>1019911111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BAP5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8</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DS</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222307">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cs typeface="Calibri"/>
                          <a:sym typeface="Calibri"/>
                        </a:rPr>
                        <a:t>1019911111</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BAP5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986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0"/>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a:solidFill>
                  <a:schemeClr val="bg1"/>
                </a:solidFill>
              </a:rPr>
              <a:t>A Scenario Involving Expulsion</a:t>
            </a:r>
            <a:endParaRPr sz="4000" dirty="0">
              <a:solidFill>
                <a:schemeClr val="bg1"/>
              </a:solidFill>
            </a:endParaRPr>
          </a:p>
        </p:txBody>
      </p:sp>
      <p:sp>
        <p:nvSpPr>
          <p:cNvPr id="401" name="Google Shape;401;p50"/>
          <p:cNvSpPr txBox="1">
            <a:spLocks noGrp="1"/>
          </p:cNvSpPr>
          <p:nvPr>
            <p:ph type="body" idx="4294967295"/>
          </p:nvPr>
        </p:nvSpPr>
        <p:spPr>
          <a:xfrm>
            <a:off x="0" y="798513"/>
            <a:ext cx="11714163"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a:solidFill>
                <a:schemeClr val="dk1"/>
              </a:solidFill>
            </a:endParaRPr>
          </a:p>
          <a:p>
            <a:pPr marL="0" lvl="0" indent="0" algn="l" rtl="0">
              <a:lnSpc>
                <a:spcPct val="90000"/>
              </a:lnSpc>
              <a:spcBef>
                <a:spcPts val="0"/>
              </a:spcBef>
              <a:spcAft>
                <a:spcPts val="0"/>
              </a:spcAft>
              <a:buClr>
                <a:schemeClr val="accent1"/>
              </a:buClr>
              <a:buSzPts val="2000"/>
              <a:buNone/>
            </a:pPr>
            <a:r>
              <a:rPr lang="en-US" sz="2200" dirty="0">
                <a:solidFill>
                  <a:srgbClr val="000000"/>
                </a:solidFill>
              </a:rPr>
              <a:t>  </a:t>
            </a:r>
          </a:p>
        </p:txBody>
      </p:sp>
      <p:sp>
        <p:nvSpPr>
          <p:cNvPr id="3" name="TextBox 2">
            <a:extLst>
              <a:ext uri="{FF2B5EF4-FFF2-40B4-BE49-F238E27FC236}">
                <a16:creationId xmlns:a16="http://schemas.microsoft.com/office/drawing/2014/main" id="{76BD3436-F2FE-DE9A-965D-E256D2327B69}"/>
              </a:ext>
            </a:extLst>
          </p:cNvPr>
          <p:cNvSpPr txBox="1"/>
          <p:nvPr/>
        </p:nvSpPr>
        <p:spPr>
          <a:xfrm>
            <a:off x="1" y="1446247"/>
            <a:ext cx="12021954" cy="4770537"/>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ea typeface="Calibri" panose="020F0502020204030204" pitchFamily="34" charset="0"/>
              </a:rPr>
              <a:t>Will and David want upgrades to the boys’ locker-room and have discussed the matter with school administrators on several occasions.  When the upgrades do not occur, they take matters into their own hands and place a bomb in the trashcan of the locker-room. The bomb has a wireless detonation device that can activate the bomb up to 100 feet away.  Their objective is to damage the locker-room so that it has to be remodeled; they do not intend to hurt anyone.  The makeshift bomb explodes in the early morning hours and destroys the trashcan but causes no further damage.  The boys confess to the behavior because they think they are making a statement to the administration that they mean business. Law enforcement is notified and both boys are arrested and placed in juvenile detention for 15 days. Then they are placed on house arrest pending their court appearance.</a:t>
            </a:r>
          </a:p>
          <a:p>
            <a:pPr marL="0" marR="0">
              <a:spcBef>
                <a:spcPts val="0"/>
              </a:spcBef>
              <a:spcAft>
                <a:spcPts val="0"/>
              </a:spcAft>
            </a:pPr>
            <a:endParaRPr lang="en-US" sz="1600" dirty="0">
              <a:solidFill>
                <a:srgbClr val="000000"/>
              </a:solidFill>
              <a:ea typeface="Calibri" panose="020F0502020204030204" pitchFamily="34" charset="0"/>
            </a:endParaRPr>
          </a:p>
          <a:p>
            <a:r>
              <a:rPr lang="en-US" sz="1600" dirty="0">
                <a:solidFill>
                  <a:srgbClr val="000000"/>
                </a:solidFill>
                <a:effectLst/>
                <a:ea typeface="Calibri" panose="020F0502020204030204" pitchFamily="34" charset="0"/>
              </a:rPr>
              <a:t>The Threat Assessment Team meets and determines that the Will poses a medium threat for repeating such behavior, but they conclude that David poses a high risk of repeating dangerous behavior. Both young men are 17-year-old juniors whose academic performance puts them in the top 10% of their class. They are on track to graduate in a year and a half with some dual enrollment credits. The boys are suspended for an initial 10 days, which they serve once they are released from juvenile detention. The Hearing Officer recommends to the school board that both boys be expelled for 365 days. Pending a board meeting, he extends their short-term suspension by another 10 days, making it a 20-day long-term suspension. They are provided with graded work during the suspensions. The Board meets and expels both students for 365 calendar days. Will and David are allowed to enroll in the Virtual Academy as long as they participate in counseling provided by the Community Service Board. The Hearing Officer will monitor their participation in both.  When they apply for readmission, the Board denies their application and extends their expulsion with a long-term suspension for another 132 days. They continue to participate in the Virtual Academy and are able to graduate. They are not permitted to attend graduation ceremonies. </a:t>
            </a:r>
            <a:endParaRPr lang="en-US" sz="1600" dirty="0">
              <a:effectLst/>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0554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0"/>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a:solidFill>
                  <a:schemeClr val="bg1"/>
                </a:solidFill>
              </a:rPr>
              <a:t>A Scenario Involving Expulsion Cont.</a:t>
            </a:r>
            <a:endParaRPr sz="4000" dirty="0">
              <a:solidFill>
                <a:schemeClr val="bg1"/>
              </a:solidFill>
            </a:endParaRPr>
          </a:p>
        </p:txBody>
      </p:sp>
      <p:sp>
        <p:nvSpPr>
          <p:cNvPr id="401" name="Google Shape;401;p50"/>
          <p:cNvSpPr txBox="1">
            <a:spLocks noGrp="1"/>
          </p:cNvSpPr>
          <p:nvPr>
            <p:ph type="body" idx="4294967295"/>
          </p:nvPr>
        </p:nvSpPr>
        <p:spPr>
          <a:xfrm>
            <a:off x="216427" y="798512"/>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a:solidFill>
                <a:schemeClr val="dk1"/>
              </a:solidFill>
            </a:endParaRPr>
          </a:p>
          <a:p>
            <a:pPr marL="0" lvl="0" indent="0" algn="l" rtl="0">
              <a:lnSpc>
                <a:spcPct val="90000"/>
              </a:lnSpc>
              <a:spcBef>
                <a:spcPts val="0"/>
              </a:spcBef>
              <a:spcAft>
                <a:spcPts val="0"/>
              </a:spcAft>
              <a:buClr>
                <a:schemeClr val="accent1"/>
              </a:buClr>
              <a:buSzPts val="2000"/>
              <a:buNone/>
            </a:pPr>
            <a:r>
              <a:rPr lang="en-US" sz="2200" dirty="0">
                <a:solidFill>
                  <a:srgbClr val="000000"/>
                </a:solidFill>
              </a:rPr>
              <a:t>  </a:t>
            </a:r>
          </a:p>
        </p:txBody>
      </p:sp>
      <p:graphicFrame>
        <p:nvGraphicFramePr>
          <p:cNvPr id="403" name="Google Shape;403;p50"/>
          <p:cNvGraphicFramePr/>
          <p:nvPr>
            <p:extLst>
              <p:ext uri="{D42A27DB-BD31-4B8C-83A1-F6EECF244321}">
                <p14:modId xmlns:p14="http://schemas.microsoft.com/office/powerpoint/2010/main" val="870874824"/>
              </p:ext>
            </p:extLst>
          </p:nvPr>
        </p:nvGraphicFramePr>
        <p:xfrm>
          <a:off x="769447" y="1377005"/>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3/15/2022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404" name="Google Shape;404;p50"/>
          <p:cNvGraphicFramePr/>
          <p:nvPr>
            <p:extLst>
              <p:ext uri="{D42A27DB-BD31-4B8C-83A1-F6EECF244321}">
                <p14:modId xmlns:p14="http://schemas.microsoft.com/office/powerpoint/2010/main" val="3921411081"/>
              </p:ext>
            </p:extLst>
          </p:nvPr>
        </p:nvGraphicFramePr>
        <p:xfrm>
          <a:off x="773251" y="2139640"/>
          <a:ext cx="9944775" cy="102997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1119922111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PD5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Y</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Y</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1199933322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Y</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Y</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bl>
          </a:graphicData>
        </a:graphic>
      </p:graphicFrame>
      <p:graphicFrame>
        <p:nvGraphicFramePr>
          <p:cNvPr id="405" name="Google Shape;405;p50"/>
          <p:cNvGraphicFramePr/>
          <p:nvPr>
            <p:extLst>
              <p:ext uri="{D42A27DB-BD31-4B8C-83A1-F6EECF244321}">
                <p14:modId xmlns:p14="http://schemas.microsoft.com/office/powerpoint/2010/main" val="660746184"/>
              </p:ext>
            </p:extLst>
          </p:nvPr>
        </p:nvGraphicFramePr>
        <p:xfrm>
          <a:off x="777515" y="3425311"/>
          <a:ext cx="9761550" cy="205613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u="none" strike="noStrike" cap="none" dirty="0">
                          <a:solidFill>
                            <a:schemeClr val="tx1"/>
                          </a:solidFill>
                          <a:latin typeface="Calibri"/>
                          <a:ea typeface="Calibri"/>
                          <a:cs typeface="Calibri"/>
                          <a:sym typeface="Calibri"/>
                        </a:rPr>
                        <a:t>1119922111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LTS1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u="none" strike="noStrike" cap="none" dirty="0">
                          <a:solidFill>
                            <a:schemeClr val="tx1"/>
                          </a:solidFill>
                          <a:latin typeface="Calibri"/>
                          <a:ea typeface="Calibri"/>
                          <a:cs typeface="Calibri"/>
                          <a:sym typeface="Calibri"/>
                        </a:rPr>
                        <a:t> </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u="none" strike="noStrike" cap="none" dirty="0">
                          <a:solidFill>
                            <a:schemeClr val="tx1"/>
                          </a:solidFill>
                          <a:latin typeface="Calibri"/>
                          <a:ea typeface="Calibri"/>
                          <a:cs typeface="Calibri"/>
                          <a:sym typeface="Calibri"/>
                        </a:rPr>
                        <a:t> </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u="none" strike="noStrike" cap="none" dirty="0">
                          <a:solidFill>
                            <a:schemeClr val="tx1"/>
                          </a:solidFill>
                          <a:latin typeface="Calibri"/>
                          <a:ea typeface="Calibri"/>
                          <a:cs typeface="Calibri"/>
                          <a:sym typeface="Calibri"/>
                        </a:rPr>
                        <a:t>1119922111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EX1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365</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1119922111</a:t>
                      </a:r>
                      <a:endParaRPr b="0"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LTS1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132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3"/>
                  </a:ext>
                </a:extLst>
              </a:tr>
              <a:tr h="9633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dirty="0">
                          <a:solidFill>
                            <a:schemeClr val="tx1"/>
                          </a:solidFill>
                        </a:rPr>
                        <a:t>1199933322</a:t>
                      </a:r>
                      <a:endParaRPr sz="1400" b="0"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LTS1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3621855843"/>
                  </a:ext>
                </a:extLst>
              </a:tr>
              <a:tr h="75547">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dirty="0">
                          <a:solidFill>
                            <a:schemeClr val="tx1"/>
                          </a:solidFill>
                        </a:rPr>
                        <a:t>1199933322</a:t>
                      </a:r>
                      <a:endParaRPr sz="1400" b="0"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EX1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365</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2211754488"/>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dirty="0">
                          <a:solidFill>
                            <a:schemeClr val="tx1"/>
                          </a:solidFill>
                        </a:rPr>
                        <a:t>1199933322</a:t>
                      </a:r>
                      <a:endParaRPr sz="1400" b="0"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PD5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LTS1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132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124030702"/>
                  </a:ext>
                </a:extLst>
              </a:tr>
            </a:tbl>
          </a:graphicData>
        </a:graphic>
      </p:graphicFrame>
      <p:graphicFrame>
        <p:nvGraphicFramePr>
          <p:cNvPr id="2" name="Google Shape;327;p40">
            <a:extLst>
              <a:ext uri="{FF2B5EF4-FFF2-40B4-BE49-F238E27FC236}">
                <a16:creationId xmlns:a16="http://schemas.microsoft.com/office/drawing/2014/main" id="{B6203A68-A5B5-A192-D134-320F639AB735}"/>
              </a:ext>
            </a:extLst>
          </p:cNvPr>
          <p:cNvGraphicFramePr/>
          <p:nvPr>
            <p:extLst>
              <p:ext uri="{D42A27DB-BD31-4B8C-83A1-F6EECF244321}">
                <p14:modId xmlns:p14="http://schemas.microsoft.com/office/powerpoint/2010/main" val="2574150090"/>
              </p:ext>
            </p:extLst>
          </p:nvPr>
        </p:nvGraphicFramePr>
        <p:xfrm>
          <a:off x="770992" y="5690902"/>
          <a:ext cx="5985944" cy="613410"/>
        </p:xfrm>
        <a:graphic>
          <a:graphicData uri="http://schemas.openxmlformats.org/drawingml/2006/table">
            <a:tbl>
              <a:tblPr>
                <a:noFill/>
              </a:tblPr>
              <a:tblGrid>
                <a:gridCol w="704608">
                  <a:extLst>
                    <a:ext uri="{9D8B030D-6E8A-4147-A177-3AD203B41FA5}">
                      <a16:colId xmlns:a16="http://schemas.microsoft.com/office/drawing/2014/main" val="20000"/>
                    </a:ext>
                  </a:extLst>
                </a:gridCol>
                <a:gridCol w="810781">
                  <a:extLst>
                    <a:ext uri="{9D8B030D-6E8A-4147-A177-3AD203B41FA5}">
                      <a16:colId xmlns:a16="http://schemas.microsoft.com/office/drawing/2014/main" val="20001"/>
                    </a:ext>
                  </a:extLst>
                </a:gridCol>
                <a:gridCol w="839633">
                  <a:extLst>
                    <a:ext uri="{9D8B030D-6E8A-4147-A177-3AD203B41FA5}">
                      <a16:colId xmlns:a16="http://schemas.microsoft.com/office/drawing/2014/main" val="20002"/>
                    </a:ext>
                  </a:extLst>
                </a:gridCol>
                <a:gridCol w="725537">
                  <a:extLst>
                    <a:ext uri="{9D8B030D-6E8A-4147-A177-3AD203B41FA5}">
                      <a16:colId xmlns:a16="http://schemas.microsoft.com/office/drawing/2014/main" val="20003"/>
                    </a:ext>
                  </a:extLst>
                </a:gridCol>
                <a:gridCol w="1010994">
                  <a:extLst>
                    <a:ext uri="{9D8B030D-6E8A-4147-A177-3AD203B41FA5}">
                      <a16:colId xmlns:a16="http://schemas.microsoft.com/office/drawing/2014/main" val="20004"/>
                    </a:ext>
                  </a:extLst>
                </a:gridCol>
                <a:gridCol w="899556">
                  <a:extLst>
                    <a:ext uri="{9D8B030D-6E8A-4147-A177-3AD203B41FA5}">
                      <a16:colId xmlns:a16="http://schemas.microsoft.com/office/drawing/2014/main" val="20005"/>
                    </a:ext>
                  </a:extLst>
                </a:gridCol>
                <a:gridCol w="994835">
                  <a:extLst>
                    <a:ext uri="{9D8B030D-6E8A-4147-A177-3AD203B41FA5}">
                      <a16:colId xmlns:a16="http://schemas.microsoft.com/office/drawing/2014/main" val="20006"/>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mn-lt"/>
                          <a:ea typeface="Calibri"/>
                          <a:cs typeface="Calibri"/>
                          <a:sym typeface="Calibri"/>
                        </a:rPr>
                        <a:t>Student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mn-lt"/>
                          <a:ea typeface="Calibri"/>
                          <a:cs typeface="Calibri"/>
                          <a:sym typeface="Calibri"/>
                        </a:rPr>
                        <a:t>Staff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mn-lt"/>
                          <a:ea typeface="Calibri"/>
                          <a:cs typeface="Calibri"/>
                          <a:sym typeface="Calibri"/>
                        </a:rPr>
                        <a:t>Other Adult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mn-lt"/>
                          <a:ea typeface="Calibri"/>
                          <a:cs typeface="Calibri"/>
                          <a:sym typeface="Calibri"/>
                        </a:rPr>
                        <a:t>Other/Unknown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mn-lt"/>
                          <a:ea typeface="Calibri"/>
                          <a:cs typeface="Calibri"/>
                          <a:sym typeface="Calibri"/>
                        </a:rPr>
                        <a:t>Indeterminate Victims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E</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0</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0</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0</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0</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Y</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462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6"/>
            <a:ext cx="12192000" cy="929642"/>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dirty="0">
                <a:solidFill>
                  <a:schemeClr val="bg1"/>
                </a:solidFill>
              </a:rPr>
              <a:t>A Scenario using STS1 and LTS1</a:t>
            </a:r>
            <a:endParaRPr dirty="0">
              <a:solidFill>
                <a:schemeClr val="bg1"/>
              </a:solidFill>
            </a:endParaRPr>
          </a:p>
        </p:txBody>
      </p:sp>
      <p:sp>
        <p:nvSpPr>
          <p:cNvPr id="381" name="Google Shape;381;p48"/>
          <p:cNvSpPr txBox="1">
            <a:spLocks noGrp="1"/>
          </p:cNvSpPr>
          <p:nvPr>
            <p:ph type="body" idx="4294967295"/>
          </p:nvPr>
        </p:nvSpPr>
        <p:spPr>
          <a:xfrm>
            <a:off x="332509" y="945518"/>
            <a:ext cx="11575473" cy="5642316"/>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000" dirty="0">
                <a:solidFill>
                  <a:srgbClr val="000000"/>
                </a:solidFill>
              </a:rPr>
              <a:t>A student disrupted the class with vulgar language.  When the teacher asked him to leave and report to the principal’s office, he picked up a trashcan and threw it towards the chalkboard.  No one was hurt.  First, the student was suspended for 10 days with graded work.   Then school administrators met and decided to long term suspend the student for 30 days.  </a:t>
            </a:r>
            <a:endParaRPr sz="2000" dirty="0">
              <a:solidFill>
                <a:srgbClr val="000000"/>
              </a:solidFill>
            </a:endParaRPr>
          </a:p>
        </p:txBody>
      </p:sp>
      <p:cxnSp>
        <p:nvCxnSpPr>
          <p:cNvPr id="382" name="Google Shape;382;p48"/>
          <p:cNvCxnSpPr/>
          <p:nvPr/>
        </p:nvCxnSpPr>
        <p:spPr>
          <a:xfrm flipV="1">
            <a:off x="37875" y="2347034"/>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2302594067"/>
              </p:ext>
            </p:extLst>
          </p:nvPr>
        </p:nvGraphicFramePr>
        <p:xfrm>
          <a:off x="769447" y="271980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10/18/2022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1261602136"/>
              </p:ext>
            </p:extLst>
          </p:nvPr>
        </p:nvGraphicFramePr>
        <p:xfrm>
          <a:off x="764046" y="3551550"/>
          <a:ext cx="9944775" cy="102997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1111155555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RB8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1111155555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BSC16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bl>
          </a:graphicData>
        </a:graphic>
      </p:graphicFrame>
      <p:graphicFrame>
        <p:nvGraphicFramePr>
          <p:cNvPr id="385" name="Google Shape;385;p48"/>
          <p:cNvGraphicFramePr/>
          <p:nvPr>
            <p:extLst>
              <p:ext uri="{D42A27DB-BD31-4B8C-83A1-F6EECF244321}">
                <p14:modId xmlns:p14="http://schemas.microsoft.com/office/powerpoint/2010/main" val="1192434246"/>
              </p:ext>
            </p:extLst>
          </p:nvPr>
        </p:nvGraphicFramePr>
        <p:xfrm>
          <a:off x="769448" y="4784222"/>
          <a:ext cx="9761550" cy="117729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cap="none" dirty="0">
                          <a:latin typeface="+mn-lt"/>
                          <a:ea typeface="Calibri"/>
                          <a:cs typeface="Calibri"/>
                          <a:sym typeface="Calibri"/>
                        </a:rPr>
                        <a:t>1111155555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RB8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STS1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rgbClr val="1A4480"/>
                          </a:solidFill>
                          <a:latin typeface="Calibri"/>
                          <a:ea typeface="Calibri"/>
                          <a:cs typeface="Calibri"/>
                          <a:sym typeface="Calibri"/>
                        </a:rPr>
                        <a:t>10</a:t>
                      </a: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1111155555</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BSC16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4</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LTS1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rgbClr val="1A4480"/>
                          </a:solidFill>
                          <a:latin typeface="Calibri"/>
                          <a:ea typeface="Calibri"/>
                          <a:cs typeface="Calibri"/>
                          <a:sym typeface="Calibri"/>
                        </a:rPr>
                        <a:t>30</a:t>
                      </a: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242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xfrm>
            <a:off x="0" y="0"/>
            <a:ext cx="12192000" cy="1162551"/>
          </a:xfrm>
          <a:solidFill>
            <a:schemeClr val="tx1"/>
          </a:solidFill>
        </p:spPr>
        <p:txBody>
          <a:bodyPr>
            <a:normAutofit fontScale="92500" lnSpcReduction="20000"/>
          </a:bodyPr>
          <a:lstStyle/>
          <a:p>
            <a:pPr algn="ctr"/>
            <a:r>
              <a:rPr lang="en-US" dirty="0">
                <a:solidFill>
                  <a:schemeClr val="bg1"/>
                </a:solidFill>
              </a:rPr>
              <a:t>A Scenario using STS1 and ALT </a:t>
            </a:r>
          </a:p>
          <a:p>
            <a:pPr algn="ctr"/>
            <a:endParaRPr lang="en-US" dirty="0">
              <a:solidFill>
                <a:schemeClr val="bg1"/>
              </a:solidFill>
            </a:endParaRPr>
          </a:p>
          <a:p>
            <a:pPr algn="ctr"/>
            <a:endParaRPr lang="en-US" dirty="0">
              <a:solidFill>
                <a:schemeClr val="bg1"/>
              </a:solidFill>
            </a:endParaRPr>
          </a:p>
        </p:txBody>
      </p:sp>
      <p:sp>
        <p:nvSpPr>
          <p:cNvPr id="325" name="Google Shape;325;p40"/>
          <p:cNvSpPr txBox="1">
            <a:spLocks noGrp="1"/>
          </p:cNvSpPr>
          <p:nvPr>
            <p:ph idx="4294967295"/>
          </p:nvPr>
        </p:nvSpPr>
        <p:spPr>
          <a:xfrm>
            <a:off x="502621" y="1162552"/>
            <a:ext cx="10892209" cy="5438442"/>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b="1" dirty="0">
                <a:solidFill>
                  <a:schemeClr val="tx1"/>
                </a:solidFill>
              </a:rPr>
              <a:t>Crime in the Community </a:t>
            </a:r>
          </a:p>
          <a:p>
            <a:pPr marL="0" indent="0">
              <a:spcBef>
                <a:spcPts val="0"/>
              </a:spcBef>
              <a:buSzPts val="2000"/>
              <a:buNone/>
            </a:pPr>
            <a:endParaRPr lang="en-US" sz="1400" dirty="0">
              <a:solidFill>
                <a:schemeClr val="tx1"/>
              </a:solidFill>
            </a:endParaRPr>
          </a:p>
          <a:p>
            <a:pPr marL="0" indent="0">
              <a:spcBef>
                <a:spcPts val="0"/>
              </a:spcBef>
              <a:buSzPts val="2000"/>
              <a:buNone/>
            </a:pPr>
            <a:r>
              <a:rPr lang="en-US" sz="2400" dirty="0">
                <a:solidFill>
                  <a:schemeClr val="tx1"/>
                </a:solidFill>
              </a:rPr>
              <a:t>The school is notified that a student was charged with robbing a local convenience store. The student is suspended for 10 days with a recommendation for alternative placement in a local regional center.</a:t>
            </a:r>
            <a:endParaRPr lang="en-US" sz="3200" dirty="0"/>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2948744"/>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27" name="Google Shape;327;p40"/>
          <p:cNvGraphicFramePr/>
          <p:nvPr>
            <p:extLst>
              <p:ext uri="{D42A27DB-BD31-4B8C-83A1-F6EECF244321}">
                <p14:modId xmlns:p14="http://schemas.microsoft.com/office/powerpoint/2010/main" val="3196706023"/>
              </p:ext>
            </p:extLst>
          </p:nvPr>
        </p:nvGraphicFramePr>
        <p:xfrm>
          <a:off x="628071" y="3254635"/>
          <a:ext cx="8839203" cy="613410"/>
        </p:xfrm>
        <a:graphic>
          <a:graphicData uri="http://schemas.openxmlformats.org/drawingml/2006/table">
            <a:tbl>
              <a:tblPr>
                <a:noFill/>
              </a:tblPr>
              <a:tblGrid>
                <a:gridCol w="689486">
                  <a:extLst>
                    <a:ext uri="{9D8B030D-6E8A-4147-A177-3AD203B41FA5}">
                      <a16:colId xmlns:a16="http://schemas.microsoft.com/office/drawing/2014/main" val="20000"/>
                    </a:ext>
                  </a:extLst>
                </a:gridCol>
                <a:gridCol w="827382">
                  <a:extLst>
                    <a:ext uri="{9D8B030D-6E8A-4147-A177-3AD203B41FA5}">
                      <a16:colId xmlns:a16="http://schemas.microsoft.com/office/drawing/2014/main" val="20001"/>
                    </a:ext>
                  </a:extLst>
                </a:gridCol>
                <a:gridCol w="1213494">
                  <a:extLst>
                    <a:ext uri="{9D8B030D-6E8A-4147-A177-3AD203B41FA5}">
                      <a16:colId xmlns:a16="http://schemas.microsoft.com/office/drawing/2014/main" val="20002"/>
                    </a:ext>
                  </a:extLst>
                </a:gridCol>
                <a:gridCol w="841172">
                  <a:extLst>
                    <a:ext uri="{9D8B030D-6E8A-4147-A177-3AD203B41FA5}">
                      <a16:colId xmlns:a16="http://schemas.microsoft.com/office/drawing/2014/main" val="20003"/>
                    </a:ext>
                  </a:extLst>
                </a:gridCol>
                <a:gridCol w="1172125">
                  <a:extLst>
                    <a:ext uri="{9D8B030D-6E8A-4147-A177-3AD203B41FA5}">
                      <a16:colId xmlns:a16="http://schemas.microsoft.com/office/drawing/2014/main" val="20004"/>
                    </a:ext>
                  </a:extLst>
                </a:gridCol>
                <a:gridCol w="786014">
                  <a:extLst>
                    <a:ext uri="{9D8B030D-6E8A-4147-A177-3AD203B41FA5}">
                      <a16:colId xmlns:a16="http://schemas.microsoft.com/office/drawing/2014/main" val="20005"/>
                    </a:ext>
                  </a:extLst>
                </a:gridCol>
                <a:gridCol w="786014">
                  <a:extLst>
                    <a:ext uri="{9D8B030D-6E8A-4147-A177-3AD203B41FA5}">
                      <a16:colId xmlns:a16="http://schemas.microsoft.com/office/drawing/2014/main" val="20006"/>
                    </a:ext>
                  </a:extLst>
                </a:gridCol>
                <a:gridCol w="1323812">
                  <a:extLst>
                    <a:ext uri="{9D8B030D-6E8A-4147-A177-3AD203B41FA5}">
                      <a16:colId xmlns:a16="http://schemas.microsoft.com/office/drawing/2014/main" val="20007"/>
                    </a:ext>
                  </a:extLst>
                </a:gridCol>
                <a:gridCol w="1199704">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8/5/2021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7</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28" name="Google Shape;328;p40"/>
          <p:cNvGraphicFramePr/>
          <p:nvPr>
            <p:extLst>
              <p:ext uri="{D42A27DB-BD31-4B8C-83A1-F6EECF244321}">
                <p14:modId xmlns:p14="http://schemas.microsoft.com/office/powerpoint/2010/main" val="1060576863"/>
              </p:ext>
            </p:extLst>
          </p:nvPr>
        </p:nvGraphicFramePr>
        <p:xfrm>
          <a:off x="628071" y="4130645"/>
          <a:ext cx="10261600" cy="810260"/>
        </p:xfrm>
        <a:graphic>
          <a:graphicData uri="http://schemas.openxmlformats.org/drawingml/2006/table">
            <a:tbl>
              <a:tblPr>
                <a:noFill/>
              </a:tblPr>
              <a:tblGrid>
                <a:gridCol w="658635">
                  <a:extLst>
                    <a:ext uri="{9D8B030D-6E8A-4147-A177-3AD203B41FA5}">
                      <a16:colId xmlns:a16="http://schemas.microsoft.com/office/drawing/2014/main" val="20000"/>
                    </a:ext>
                  </a:extLst>
                </a:gridCol>
                <a:gridCol w="790352">
                  <a:extLst>
                    <a:ext uri="{9D8B030D-6E8A-4147-A177-3AD203B41FA5}">
                      <a16:colId xmlns:a16="http://schemas.microsoft.com/office/drawing/2014/main" val="20001"/>
                    </a:ext>
                  </a:extLst>
                </a:gridCol>
                <a:gridCol w="982664">
                  <a:extLst>
                    <a:ext uri="{9D8B030D-6E8A-4147-A177-3AD203B41FA5}">
                      <a16:colId xmlns:a16="http://schemas.microsoft.com/office/drawing/2014/main" val="20002"/>
                    </a:ext>
                  </a:extLst>
                </a:gridCol>
                <a:gridCol w="873881">
                  <a:extLst>
                    <a:ext uri="{9D8B030D-6E8A-4147-A177-3AD203B41FA5}">
                      <a16:colId xmlns:a16="http://schemas.microsoft.com/office/drawing/2014/main" val="20003"/>
                    </a:ext>
                  </a:extLst>
                </a:gridCol>
                <a:gridCol w="1063846">
                  <a:extLst>
                    <a:ext uri="{9D8B030D-6E8A-4147-A177-3AD203B41FA5}">
                      <a16:colId xmlns:a16="http://schemas.microsoft.com/office/drawing/2014/main" val="20004"/>
                    </a:ext>
                  </a:extLst>
                </a:gridCol>
                <a:gridCol w="912885">
                  <a:extLst>
                    <a:ext uri="{9D8B030D-6E8A-4147-A177-3AD203B41FA5}">
                      <a16:colId xmlns:a16="http://schemas.microsoft.com/office/drawing/2014/main" val="20005"/>
                    </a:ext>
                  </a:extLst>
                </a:gridCol>
                <a:gridCol w="750858">
                  <a:extLst>
                    <a:ext uri="{9D8B030D-6E8A-4147-A177-3AD203B41FA5}">
                      <a16:colId xmlns:a16="http://schemas.microsoft.com/office/drawing/2014/main" val="20006"/>
                    </a:ext>
                  </a:extLst>
                </a:gridCol>
                <a:gridCol w="1052882">
                  <a:extLst>
                    <a:ext uri="{9D8B030D-6E8A-4147-A177-3AD203B41FA5}">
                      <a16:colId xmlns:a16="http://schemas.microsoft.com/office/drawing/2014/main" val="20007"/>
                    </a:ext>
                  </a:extLst>
                </a:gridCol>
                <a:gridCol w="1177841">
                  <a:extLst>
                    <a:ext uri="{9D8B030D-6E8A-4147-A177-3AD203B41FA5}">
                      <a16:colId xmlns:a16="http://schemas.microsoft.com/office/drawing/2014/main" val="20008"/>
                    </a:ext>
                  </a:extLst>
                </a:gridCol>
                <a:gridCol w="1036141">
                  <a:extLst>
                    <a:ext uri="{9D8B030D-6E8A-4147-A177-3AD203B41FA5}">
                      <a16:colId xmlns:a16="http://schemas.microsoft.com/office/drawing/2014/main" val="20009"/>
                    </a:ext>
                  </a:extLst>
                </a:gridCol>
                <a:gridCol w="96161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1019995555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BESO18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Y</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Y</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29" name="Google Shape;329;p40"/>
          <p:cNvGraphicFramePr/>
          <p:nvPr>
            <p:extLst>
              <p:ext uri="{D42A27DB-BD31-4B8C-83A1-F6EECF244321}">
                <p14:modId xmlns:p14="http://schemas.microsoft.com/office/powerpoint/2010/main" val="3133604081"/>
              </p:ext>
            </p:extLst>
          </p:nvPr>
        </p:nvGraphicFramePr>
        <p:xfrm>
          <a:off x="624319" y="5169546"/>
          <a:ext cx="10665886" cy="1241034"/>
        </p:xfrm>
        <a:graphic>
          <a:graphicData uri="http://schemas.openxmlformats.org/drawingml/2006/table">
            <a:tbl>
              <a:tblPr>
                <a:noFill/>
              </a:tblPr>
              <a:tblGrid>
                <a:gridCol w="691698">
                  <a:extLst>
                    <a:ext uri="{9D8B030D-6E8A-4147-A177-3AD203B41FA5}">
                      <a16:colId xmlns:a16="http://schemas.microsoft.com/office/drawing/2014/main" val="20000"/>
                    </a:ext>
                  </a:extLst>
                </a:gridCol>
                <a:gridCol w="830026">
                  <a:extLst>
                    <a:ext uri="{9D8B030D-6E8A-4147-A177-3AD203B41FA5}">
                      <a16:colId xmlns:a16="http://schemas.microsoft.com/office/drawing/2014/main" val="20001"/>
                    </a:ext>
                  </a:extLst>
                </a:gridCol>
                <a:gridCol w="1130885">
                  <a:extLst>
                    <a:ext uri="{9D8B030D-6E8A-4147-A177-3AD203B41FA5}">
                      <a16:colId xmlns:a16="http://schemas.microsoft.com/office/drawing/2014/main" val="20002"/>
                    </a:ext>
                  </a:extLst>
                </a:gridCol>
                <a:gridCol w="829452">
                  <a:extLst>
                    <a:ext uri="{9D8B030D-6E8A-4147-A177-3AD203B41FA5}">
                      <a16:colId xmlns:a16="http://schemas.microsoft.com/office/drawing/2014/main" val="20003"/>
                    </a:ext>
                  </a:extLst>
                </a:gridCol>
                <a:gridCol w="1164402">
                  <a:extLst>
                    <a:ext uri="{9D8B030D-6E8A-4147-A177-3AD203B41FA5}">
                      <a16:colId xmlns:a16="http://schemas.microsoft.com/office/drawing/2014/main" val="20004"/>
                    </a:ext>
                  </a:extLst>
                </a:gridCol>
                <a:gridCol w="1068714">
                  <a:extLst>
                    <a:ext uri="{9D8B030D-6E8A-4147-A177-3AD203B41FA5}">
                      <a16:colId xmlns:a16="http://schemas.microsoft.com/office/drawing/2014/main" val="20005"/>
                    </a:ext>
                  </a:extLst>
                </a:gridCol>
                <a:gridCol w="1020856">
                  <a:extLst>
                    <a:ext uri="{9D8B030D-6E8A-4147-A177-3AD203B41FA5}">
                      <a16:colId xmlns:a16="http://schemas.microsoft.com/office/drawing/2014/main" val="20006"/>
                    </a:ext>
                  </a:extLst>
                </a:gridCol>
                <a:gridCol w="927927">
                  <a:extLst>
                    <a:ext uri="{9D8B030D-6E8A-4147-A177-3AD203B41FA5}">
                      <a16:colId xmlns:a16="http://schemas.microsoft.com/office/drawing/2014/main" val="20007"/>
                    </a:ext>
                  </a:extLst>
                </a:gridCol>
                <a:gridCol w="1203546">
                  <a:extLst>
                    <a:ext uri="{9D8B030D-6E8A-4147-A177-3AD203B41FA5}">
                      <a16:colId xmlns:a16="http://schemas.microsoft.com/office/drawing/2014/main" val="20008"/>
                    </a:ext>
                  </a:extLst>
                </a:gridCol>
                <a:gridCol w="899190">
                  <a:extLst>
                    <a:ext uri="{9D8B030D-6E8A-4147-A177-3AD203B41FA5}">
                      <a16:colId xmlns:a16="http://schemas.microsoft.com/office/drawing/2014/main" val="20009"/>
                    </a:ext>
                  </a:extLst>
                </a:gridCol>
                <a:gridCol w="899190">
                  <a:extLst>
                    <a:ext uri="{9D8B030D-6E8A-4147-A177-3AD203B41FA5}">
                      <a16:colId xmlns:a16="http://schemas.microsoft.com/office/drawing/2014/main" val="20010"/>
                    </a:ext>
                  </a:extLst>
                </a:gridCol>
              </a:tblGrid>
              <a:tr h="77782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31606">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4</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1019995555</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BESO18</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chemeClr val="tx2"/>
                          </a:solidFill>
                          <a:latin typeface="Calibri"/>
                          <a:ea typeface="Calibri"/>
                          <a:cs typeface="Calibri"/>
                          <a:sym typeface="Calibri"/>
                        </a:rPr>
                        <a:t>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6</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STS1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231606">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4</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2"/>
                          </a:solidFill>
                          <a:latin typeface="Calibri"/>
                          <a:ea typeface="Calibri"/>
                          <a:cs typeface="Calibri"/>
                          <a:sym typeface="Calibri"/>
                        </a:rPr>
                        <a:t>1019995555</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BESO18</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11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ALT</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50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444</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4444</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444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a:solidFill>
                  <a:schemeClr val="bg1"/>
                </a:solidFill>
              </a:rPr>
              <a:t>Multiple Student Behaviors for an Event</a:t>
            </a:r>
            <a:endParaRPr sz="4000" dirty="0">
              <a:solidFill>
                <a:schemeClr val="bg1"/>
              </a:solidFill>
            </a:endParaRPr>
          </a:p>
        </p:txBody>
      </p:sp>
      <p:sp>
        <p:nvSpPr>
          <p:cNvPr id="401" name="Google Shape;401;p50"/>
          <p:cNvSpPr txBox="1">
            <a:spLocks noGrp="1"/>
          </p:cNvSpPr>
          <p:nvPr>
            <p:ph type="body" idx="4294967295"/>
          </p:nvPr>
        </p:nvSpPr>
        <p:spPr>
          <a:xfrm>
            <a:off x="216427" y="798512"/>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a:solidFill>
                <a:schemeClr val="dk1"/>
              </a:solidFill>
            </a:endParaRPr>
          </a:p>
          <a:p>
            <a:pPr marL="0" lvl="0" indent="0" algn="l" rtl="0">
              <a:lnSpc>
                <a:spcPct val="90000"/>
              </a:lnSpc>
              <a:spcBef>
                <a:spcPts val="0"/>
              </a:spcBef>
              <a:spcAft>
                <a:spcPts val="0"/>
              </a:spcAft>
              <a:buClr>
                <a:schemeClr val="accent1"/>
              </a:buClr>
              <a:buSzPts val="2000"/>
              <a:buNone/>
            </a:pPr>
            <a:r>
              <a:rPr lang="en-US" sz="2200" dirty="0">
                <a:solidFill>
                  <a:srgbClr val="000000"/>
                </a:solidFill>
              </a:rPr>
              <a:t>Ryan disrupted the class with loud noises.  When the teacher asked him to stop, he cursed at the teacher, and proceeded to walk out the classroom.  The teacher tried to stop him however, he pushed her away from him.  She stumbled backwards however she wasn’t injured. The administration response included 10 days of STS1 with classwork provided, a referral to Specialized Instructional Support Personnel, and a meeting with his parents regarding his behavior.  </a:t>
            </a:r>
            <a:endParaRPr sz="2200" dirty="0">
              <a:solidFill>
                <a:srgbClr val="000000"/>
              </a:solidFill>
            </a:endParaRPr>
          </a:p>
        </p:txBody>
      </p:sp>
      <p:cxnSp>
        <p:nvCxnSpPr>
          <p:cNvPr id="402" name="Google Shape;402;p50"/>
          <p:cNvCxnSpPr/>
          <p:nvPr/>
        </p:nvCxnSpPr>
        <p:spPr>
          <a:xfrm flipV="1">
            <a:off x="0" y="2662043"/>
            <a:ext cx="12192000" cy="5410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03" name="Google Shape;403;p50"/>
          <p:cNvGraphicFramePr/>
          <p:nvPr>
            <p:extLst>
              <p:ext uri="{D42A27DB-BD31-4B8C-83A1-F6EECF244321}">
                <p14:modId xmlns:p14="http://schemas.microsoft.com/office/powerpoint/2010/main" val="549735889"/>
              </p:ext>
            </p:extLst>
          </p:nvPr>
        </p:nvGraphicFramePr>
        <p:xfrm>
          <a:off x="769447" y="281116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8/5/2022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404" name="Google Shape;404;p50"/>
          <p:cNvGraphicFramePr/>
          <p:nvPr>
            <p:extLst>
              <p:ext uri="{D42A27DB-BD31-4B8C-83A1-F6EECF244321}">
                <p14:modId xmlns:p14="http://schemas.microsoft.com/office/powerpoint/2010/main" val="46046173"/>
              </p:ext>
            </p:extLst>
          </p:nvPr>
        </p:nvGraphicFramePr>
        <p:xfrm>
          <a:off x="773251" y="3544924"/>
          <a:ext cx="9944775" cy="146939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1019922222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RB8</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1019922222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3"/>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1019922222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BAP1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405" name="Google Shape;405;p50"/>
          <p:cNvGraphicFramePr/>
          <p:nvPr>
            <p:extLst>
              <p:ext uri="{D42A27DB-BD31-4B8C-83A1-F6EECF244321}">
                <p14:modId xmlns:p14="http://schemas.microsoft.com/office/powerpoint/2010/main" val="4175189079"/>
              </p:ext>
            </p:extLst>
          </p:nvPr>
        </p:nvGraphicFramePr>
        <p:xfrm>
          <a:off x="777515" y="5157858"/>
          <a:ext cx="9761550" cy="161671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STS1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RB8</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1019922222</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3"/>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1019922222</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BAP1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566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6"/>
            <a:ext cx="12192000" cy="929642"/>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dirty="0">
                <a:solidFill>
                  <a:schemeClr val="bg1"/>
                </a:solidFill>
              </a:rPr>
              <a:t>A Scenario using CR and STS1</a:t>
            </a:r>
            <a:endParaRPr dirty="0">
              <a:solidFill>
                <a:schemeClr val="bg1"/>
              </a:solidFill>
            </a:endParaRPr>
          </a:p>
        </p:txBody>
      </p:sp>
      <p:sp>
        <p:nvSpPr>
          <p:cNvPr id="381" name="Google Shape;381;p48"/>
          <p:cNvSpPr txBox="1">
            <a:spLocks noGrp="1"/>
          </p:cNvSpPr>
          <p:nvPr>
            <p:ph type="body" idx="4294967295"/>
          </p:nvPr>
        </p:nvSpPr>
        <p:spPr>
          <a:xfrm>
            <a:off x="332509" y="945518"/>
            <a:ext cx="11575473" cy="5642316"/>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200" dirty="0">
                <a:latin typeface="Calibri" panose="020F0502020204030204" pitchFamily="34" charset="0"/>
                <a:ea typeface="Calibri" panose="020F0502020204030204" pitchFamily="34" charset="0"/>
                <a:cs typeface="Times New Roman" panose="02020603050405020304" pitchFamily="18" charset="0"/>
              </a:rPr>
              <a:t>After</a:t>
            </a:r>
            <a:r>
              <a:rPr lang="en-US" sz="2200" dirty="0">
                <a:effectLst/>
                <a:latin typeface="Calibri" panose="020F0502020204030204" pitchFamily="34" charset="0"/>
                <a:ea typeface="Calibri" panose="020F0502020204030204" pitchFamily="34" charset="0"/>
                <a:cs typeface="Times New Roman" panose="02020603050405020304" pitchFamily="18" charset="0"/>
              </a:rPr>
              <a:t> lunch, Mr. Gaines noticed that Shawn was unsteady on his feet, and he was slurring his words.  As Mr. Gaines approached him, Shawn reeked of alcohol.  Mr. Gaines escorted Shawn to the principal’s office.   The principal contacted Shawn’s parents to pick him up from school and they discussed his behavior.  The principal also suspended Shawn for 10 days and referred him to an outside support agency. </a:t>
            </a:r>
          </a:p>
          <a:p>
            <a:pPr marL="0" lvl="0" indent="0" algn="l" rtl="0">
              <a:lnSpc>
                <a:spcPct val="90000"/>
              </a:lnSpc>
              <a:spcBef>
                <a:spcPts val="0"/>
              </a:spcBef>
              <a:spcAft>
                <a:spcPts val="0"/>
              </a:spcAft>
              <a:buClr>
                <a:schemeClr val="accent1"/>
              </a:buClr>
              <a:buSzPts val="2000"/>
              <a:buNone/>
            </a:pPr>
            <a:endParaRPr sz="2000" dirty="0">
              <a:solidFill>
                <a:srgbClr val="000000"/>
              </a:solidFill>
            </a:endParaRPr>
          </a:p>
        </p:txBody>
      </p:sp>
      <p:cxnSp>
        <p:nvCxnSpPr>
          <p:cNvPr id="382" name="Google Shape;382;p48"/>
          <p:cNvCxnSpPr/>
          <p:nvPr/>
        </p:nvCxnSpPr>
        <p:spPr>
          <a:xfrm flipV="1">
            <a:off x="37875" y="2492508"/>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2246828523"/>
              </p:ext>
            </p:extLst>
          </p:nvPr>
        </p:nvGraphicFramePr>
        <p:xfrm>
          <a:off x="769447" y="271980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1/30/2023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109353737"/>
              </p:ext>
            </p:extLst>
          </p:nvPr>
        </p:nvGraphicFramePr>
        <p:xfrm>
          <a:off x="764046" y="3551550"/>
          <a:ext cx="9944775" cy="81026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1111112233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BSC1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5" name="Google Shape;385;p48"/>
          <p:cNvGraphicFramePr/>
          <p:nvPr>
            <p:extLst>
              <p:ext uri="{D42A27DB-BD31-4B8C-83A1-F6EECF244321}">
                <p14:modId xmlns:p14="http://schemas.microsoft.com/office/powerpoint/2010/main" val="1136655897"/>
              </p:ext>
            </p:extLst>
          </p:nvPr>
        </p:nvGraphicFramePr>
        <p:xfrm>
          <a:off x="769448" y="4627083"/>
          <a:ext cx="9761550" cy="1191207"/>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74659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22307">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cap="none" dirty="0">
                          <a:latin typeface="+mn-lt"/>
                          <a:ea typeface="Calibri"/>
                          <a:cs typeface="Calibri"/>
                          <a:sym typeface="Calibri"/>
                        </a:rPr>
                        <a:t>1111112233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BSC1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CR</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rgbClr val="1A4480"/>
                          </a:solidFill>
                          <a:latin typeface="Calibri"/>
                          <a:ea typeface="Calibri"/>
                          <a:cs typeface="Calibri"/>
                          <a:sym typeface="Calibri"/>
                        </a:rPr>
                        <a:t>.25</a:t>
                      </a: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222307">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cs typeface="Calibri"/>
                          <a:sym typeface="Calibri"/>
                        </a:rPr>
                        <a:t>1111112233</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BSC1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4</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STS1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rgbClr val="1A4480"/>
                          </a:solidFill>
                          <a:latin typeface="Calibri"/>
                          <a:ea typeface="Calibri"/>
                          <a:cs typeface="Calibri"/>
                          <a:sym typeface="Calibri"/>
                        </a:rPr>
                        <a:t>10</a:t>
                      </a: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1A448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
        <p:nvSpPr>
          <p:cNvPr id="3" name="Callout: Left Arrow 2">
            <a:extLst>
              <a:ext uri="{FF2B5EF4-FFF2-40B4-BE49-F238E27FC236}">
                <a16:creationId xmlns:a16="http://schemas.microsoft.com/office/drawing/2014/main" id="{7A6057BE-1D7F-4AD0-A48E-B69A13F57468}"/>
              </a:ext>
            </a:extLst>
          </p:cNvPr>
          <p:cNvSpPr/>
          <p:nvPr/>
        </p:nvSpPr>
        <p:spPr>
          <a:xfrm>
            <a:off x="10166265" y="4949009"/>
            <a:ext cx="1875314" cy="1015803"/>
          </a:xfrm>
          <a:prstGeom prst="leftArrowCallou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rgbClr val="000000"/>
                </a:solidFill>
              </a:rPr>
              <a:t>CR</a:t>
            </a:r>
            <a:r>
              <a:rPr lang="en-US" sz="1200" dirty="0">
                <a:solidFill>
                  <a:srgbClr val="000000"/>
                </a:solidFill>
              </a:rPr>
              <a:t> </a:t>
            </a:r>
            <a:r>
              <a:rPr lang="en-US" sz="1200" b="1" dirty="0">
                <a:solidFill>
                  <a:srgbClr val="000000"/>
                </a:solidFill>
              </a:rPr>
              <a:t>.25 </a:t>
            </a:r>
            <a:r>
              <a:rPr lang="en-US" sz="1200" dirty="0">
                <a:solidFill>
                  <a:srgbClr val="000000"/>
                </a:solidFill>
              </a:rPr>
              <a:t>shows that Shawn was removed from his classes after lunch time.</a:t>
            </a:r>
          </a:p>
        </p:txBody>
      </p:sp>
    </p:spTree>
    <p:extLst>
      <p:ext uri="{BB962C8B-B14F-4D97-AF65-F5344CB8AC3E}">
        <p14:creationId xmlns:p14="http://schemas.microsoft.com/office/powerpoint/2010/main" val="98537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dirty="0">
                <a:solidFill>
                  <a:schemeClr val="bg1"/>
                </a:solidFill>
              </a:rPr>
              <a:t>Responding with Behavioral Interventions</a:t>
            </a:r>
            <a:endParaRPr dirty="0">
              <a:solidFill>
                <a:schemeClr val="bg1"/>
              </a:solidFill>
            </a:endParaRPr>
          </a:p>
        </p:txBody>
      </p:sp>
      <p:sp>
        <p:nvSpPr>
          <p:cNvPr id="381" name="Google Shape;381;p48"/>
          <p:cNvSpPr txBox="1">
            <a:spLocks noGrp="1"/>
          </p:cNvSpPr>
          <p:nvPr>
            <p:ph type="body" idx="4294967295"/>
          </p:nvPr>
        </p:nvSpPr>
        <p:spPr>
          <a:xfrm>
            <a:off x="532036" y="1239838"/>
            <a:ext cx="10972800" cy="5618162"/>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400" dirty="0">
                <a:solidFill>
                  <a:srgbClr val="000000"/>
                </a:solidFill>
              </a:rPr>
              <a:t>Nicole skipped class and was found napping in the janitor’s closet.  As a result, the principal spoke to her about her behavior and then contacted her parents. </a:t>
            </a:r>
            <a:endParaRPr sz="2400" dirty="0">
              <a:solidFill>
                <a:srgbClr val="000000"/>
              </a:solidFill>
            </a:endParaRPr>
          </a:p>
        </p:txBody>
      </p:sp>
      <p:cxnSp>
        <p:nvCxnSpPr>
          <p:cNvPr id="382" name="Google Shape;382;p48"/>
          <p:cNvCxnSpPr/>
          <p:nvPr/>
        </p:nvCxnSpPr>
        <p:spPr>
          <a:xfrm flipV="1">
            <a:off x="37875" y="2055524"/>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3834003861"/>
              </p:ext>
            </p:extLst>
          </p:nvPr>
        </p:nvGraphicFramePr>
        <p:xfrm>
          <a:off x="769447" y="2420278"/>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2/18/2022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597346965"/>
              </p:ext>
            </p:extLst>
          </p:nvPr>
        </p:nvGraphicFramePr>
        <p:xfrm>
          <a:off x="773251" y="3217569"/>
          <a:ext cx="9944775" cy="102997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1119955555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bl>
          </a:graphicData>
        </a:graphic>
      </p:graphicFrame>
      <p:graphicFrame>
        <p:nvGraphicFramePr>
          <p:cNvPr id="385" name="Google Shape;385;p48"/>
          <p:cNvGraphicFramePr/>
          <p:nvPr>
            <p:extLst>
              <p:ext uri="{D42A27DB-BD31-4B8C-83A1-F6EECF244321}">
                <p14:modId xmlns:p14="http://schemas.microsoft.com/office/powerpoint/2010/main" val="1508659450"/>
              </p:ext>
            </p:extLst>
          </p:nvPr>
        </p:nvGraphicFramePr>
        <p:xfrm>
          <a:off x="769448" y="4507843"/>
          <a:ext cx="9761550" cy="117729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1119955555</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E6414A33-E22A-467A-82A4-EFBC1646733F}"/>
              </a:ext>
            </a:extLst>
          </p:cNvPr>
          <p:cNvSpPr txBox="1"/>
          <p:nvPr/>
        </p:nvSpPr>
        <p:spPr>
          <a:xfrm>
            <a:off x="623972" y="5891644"/>
            <a:ext cx="11346353" cy="738664"/>
          </a:xfrm>
          <a:prstGeom prst="rect">
            <a:avLst/>
          </a:prstGeom>
          <a:noFill/>
        </p:spPr>
        <p:txBody>
          <a:bodyPr wrap="square" rtlCol="0">
            <a:spAutoFit/>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Please note the Behavioral Intervention Code 12 (Administrative Conference with Student) is not included as part of the administrator’s response. BI 12 is implied within BI Codes 1-11, and it does not have to be entered for this scenario.  To review t</a:t>
            </a:r>
            <a:r>
              <a:rPr lang="en-US" sz="1400" dirty="0">
                <a:latin typeface="Arial" panose="020B0604020202020204" pitchFamily="34" charset="0"/>
                <a:ea typeface="Calibri" panose="020F0502020204030204" pitchFamily="34" charset="0"/>
                <a:cs typeface="Times New Roman" panose="02020603050405020304" pitchFamily="18" charset="0"/>
              </a:rPr>
              <a:t>he current Behavioral Intervention Codes, please visit </a:t>
            </a:r>
            <a:r>
              <a:rPr lang="en-US" sz="1400" dirty="0">
                <a:latin typeface="Arial" panose="020B0604020202020204" pitchFamily="34" charset="0"/>
                <a:ea typeface="Calibri" panose="020F0502020204030204" pitchFamily="34" charset="0"/>
                <a:cs typeface="Times New Roman" panose="02020603050405020304" pitchFamily="18" charset="0"/>
                <a:hlinkClick r:id="rId3"/>
              </a:rPr>
              <a:t>SBAR's Webpage</a:t>
            </a:r>
            <a:r>
              <a:rPr lang="en-US" sz="1400" dirty="0">
                <a:latin typeface="Arial" panose="020B0604020202020204" pitchFamily="34" charset="0"/>
                <a:ea typeface="Calibri" panose="020F0502020204030204" pitchFamily="34" charset="0"/>
                <a:cs typeface="Times New Roman" panose="02020603050405020304" pitchFamily="18" charset="0"/>
              </a:rPr>
              <a:t>.</a:t>
            </a:r>
            <a:endParaRPr lang="en-US" sz="1100" dirty="0"/>
          </a:p>
        </p:txBody>
      </p:sp>
    </p:spTree>
    <p:extLst>
      <p:ext uri="{BB962C8B-B14F-4D97-AF65-F5344CB8AC3E}">
        <p14:creationId xmlns:p14="http://schemas.microsoft.com/office/powerpoint/2010/main" val="121938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fontScale="90000"/>
          </a:bodyPr>
          <a:lstStyle/>
          <a:p>
            <a:pPr marL="0" lvl="0" indent="0" algn="ctr" rtl="0">
              <a:lnSpc>
                <a:spcPct val="90000"/>
              </a:lnSpc>
              <a:spcBef>
                <a:spcPts val="0"/>
              </a:spcBef>
              <a:spcAft>
                <a:spcPts val="0"/>
              </a:spcAft>
              <a:buClr>
                <a:schemeClr val="lt1"/>
              </a:buClr>
              <a:buSzPts val="3400"/>
              <a:buNone/>
            </a:pPr>
            <a:br>
              <a:rPr lang="en-US" dirty="0">
                <a:solidFill>
                  <a:schemeClr val="bg1"/>
                </a:solidFill>
              </a:rPr>
            </a:br>
            <a:r>
              <a:rPr lang="en-US" dirty="0">
                <a:solidFill>
                  <a:schemeClr val="bg1"/>
                </a:solidFill>
              </a:rPr>
              <a:t>Responding with Behavioral Interventions Cont.</a:t>
            </a:r>
            <a:br>
              <a:rPr lang="en-US" dirty="0">
                <a:solidFill>
                  <a:schemeClr val="bg1"/>
                </a:solidFill>
              </a:rPr>
            </a:br>
            <a:endParaRPr dirty="0">
              <a:solidFill>
                <a:schemeClr val="bg1"/>
              </a:solidFill>
            </a:endParaRPr>
          </a:p>
        </p:txBody>
      </p:sp>
      <p:sp>
        <p:nvSpPr>
          <p:cNvPr id="381" name="Google Shape;381;p48"/>
          <p:cNvSpPr txBox="1">
            <a:spLocks noGrp="1"/>
          </p:cNvSpPr>
          <p:nvPr>
            <p:ph type="body" idx="4294967295"/>
          </p:nvPr>
        </p:nvSpPr>
        <p:spPr>
          <a:xfrm>
            <a:off x="221675" y="1092200"/>
            <a:ext cx="11603180" cy="5765800"/>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400" b="1" dirty="0">
                <a:solidFill>
                  <a:schemeClr val="tx1"/>
                </a:solidFill>
              </a:rPr>
              <a:t>Same Scenario Different Response</a:t>
            </a:r>
            <a:endParaRPr lang="en-US" sz="1000" b="1" dirty="0">
              <a:solidFill>
                <a:schemeClr val="tx1"/>
              </a:solidFill>
            </a:endParaRPr>
          </a:p>
          <a:p>
            <a:pPr marL="0" indent="0">
              <a:spcBef>
                <a:spcPts val="0"/>
              </a:spcBef>
              <a:buSzPts val="2000"/>
              <a:buNone/>
            </a:pPr>
            <a:endParaRPr lang="en-US" sz="800" b="1" dirty="0">
              <a:solidFill>
                <a:schemeClr val="tx1"/>
              </a:solidFill>
            </a:endParaRPr>
          </a:p>
          <a:p>
            <a:pPr marL="0" lvl="0" indent="0" algn="l" rtl="0">
              <a:lnSpc>
                <a:spcPct val="90000"/>
              </a:lnSpc>
              <a:spcBef>
                <a:spcPts val="0"/>
              </a:spcBef>
              <a:spcAft>
                <a:spcPts val="0"/>
              </a:spcAft>
              <a:buClr>
                <a:schemeClr val="accent1"/>
              </a:buClr>
              <a:buSzPts val="2000"/>
              <a:buNone/>
            </a:pPr>
            <a:r>
              <a:rPr lang="en-US" sz="2400" dirty="0">
                <a:solidFill>
                  <a:srgbClr val="000000"/>
                </a:solidFill>
              </a:rPr>
              <a:t>Nicole skipped class and was found napping in the janitor’s closet.  As a result, the principal spoke to her about her behavior and sent Nicole to her remaining classes.  </a:t>
            </a:r>
            <a:endParaRPr sz="2400" dirty="0">
              <a:solidFill>
                <a:srgbClr val="000000"/>
              </a:solidFill>
            </a:endParaRPr>
          </a:p>
        </p:txBody>
      </p:sp>
      <p:cxnSp>
        <p:nvCxnSpPr>
          <p:cNvPr id="382" name="Google Shape;382;p48"/>
          <p:cNvCxnSpPr/>
          <p:nvPr/>
        </p:nvCxnSpPr>
        <p:spPr>
          <a:xfrm flipV="1">
            <a:off x="37875" y="2304908"/>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3412877352"/>
              </p:ext>
            </p:extLst>
          </p:nvPr>
        </p:nvGraphicFramePr>
        <p:xfrm>
          <a:off x="769447" y="2555361"/>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2/18/2022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1358343505"/>
              </p:ext>
            </p:extLst>
          </p:nvPr>
        </p:nvGraphicFramePr>
        <p:xfrm>
          <a:off x="773251" y="3342261"/>
          <a:ext cx="9944775" cy="102997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1119955555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bl>
          </a:graphicData>
        </a:graphic>
      </p:graphicFrame>
      <p:graphicFrame>
        <p:nvGraphicFramePr>
          <p:cNvPr id="385" name="Google Shape;385;p48"/>
          <p:cNvGraphicFramePr/>
          <p:nvPr>
            <p:extLst>
              <p:ext uri="{D42A27DB-BD31-4B8C-83A1-F6EECF244321}">
                <p14:modId xmlns:p14="http://schemas.microsoft.com/office/powerpoint/2010/main" val="172145737"/>
              </p:ext>
            </p:extLst>
          </p:nvPr>
        </p:nvGraphicFramePr>
        <p:xfrm>
          <a:off x="769448" y="4559798"/>
          <a:ext cx="9761550" cy="117729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1119955555</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E6414A33-E22A-467A-82A4-EFBC1646733F}"/>
              </a:ext>
            </a:extLst>
          </p:cNvPr>
          <p:cNvSpPr txBox="1"/>
          <p:nvPr/>
        </p:nvSpPr>
        <p:spPr>
          <a:xfrm>
            <a:off x="623972" y="5891644"/>
            <a:ext cx="11346353" cy="523220"/>
          </a:xfrm>
          <a:prstGeom prst="rect">
            <a:avLst/>
          </a:prstGeom>
          <a:noFill/>
        </p:spPr>
        <p:txBody>
          <a:bodyPr wrap="square" rtlCol="0">
            <a:spAutoFit/>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Please note the Behavioral Intervention Code 12 (Administrative Conference with Student) should be used when the administrator’s response does not include a Disciplinary Sanction or other </a:t>
            </a:r>
            <a:r>
              <a:rPr lang="en-US" sz="1400" dirty="0">
                <a:latin typeface="Arial" panose="020B0604020202020204" pitchFamily="34" charset="0"/>
                <a:ea typeface="Calibri" panose="020F0502020204030204" pitchFamily="34" charset="0"/>
                <a:cs typeface="Times New Roman" panose="02020603050405020304" pitchFamily="18" charset="0"/>
              </a:rPr>
              <a:t>Behavioral Interventions or Instructional Supports. </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108972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8"/>
          <p:cNvSpPr txBox="1">
            <a:spLocks noGrp="1"/>
          </p:cNvSpPr>
          <p:nvPr>
            <p:ph idx="1"/>
          </p:nvPr>
        </p:nvSpPr>
        <p:spPr>
          <a:xfrm>
            <a:off x="90577" y="1323975"/>
            <a:ext cx="12101423" cy="5093057"/>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200" dirty="0">
                <a:solidFill>
                  <a:srgbClr val="000000"/>
                </a:solidFill>
                <a:effectLst/>
                <a:latin typeface="Calibri" panose="020F0502020204030204" pitchFamily="34" charset="0"/>
                <a:ea typeface="Times New Roman" panose="02020603050405020304" pitchFamily="18" charset="0"/>
              </a:rPr>
              <a:t>Gale has been tardy to school for the third time in the last 2 weeks. She says she just couldn't make it to the bus stop on time and her mom had to bring her to school after dropping her little brother off at daycare. It's her mom's fault, according to Gale. The administrator calls her mother and the cheer coach and then responds with a Loss of Privileges sanction (LOP), which means Gail will not be allowed to attend cheerleading practice for one day (2 hours). </a:t>
            </a:r>
            <a:endParaRPr lang="en-US" sz="2200" dirty="0">
              <a:effectLst/>
              <a:latin typeface="Calibri" panose="020F0502020204030204" pitchFamily="34" charset="0"/>
              <a:ea typeface="Calibri" panose="020F0502020204030204" pitchFamily="34" charset="0"/>
            </a:endParaRPr>
          </a:p>
          <a:p>
            <a:pPr marL="0" lvl="0" indent="0" algn="l" rtl="0">
              <a:lnSpc>
                <a:spcPct val="90000"/>
              </a:lnSpc>
              <a:spcBef>
                <a:spcPts val="0"/>
              </a:spcBef>
              <a:spcAft>
                <a:spcPts val="0"/>
              </a:spcAft>
              <a:buClr>
                <a:schemeClr val="accent1"/>
              </a:buClr>
              <a:buSzPts val="2000"/>
              <a:buNone/>
            </a:pPr>
            <a:endParaRPr lang="en-US" sz="1600" dirty="0">
              <a:solidFill>
                <a:srgbClr val="000000"/>
              </a:solidFill>
            </a:endParaRPr>
          </a:p>
        </p:txBody>
      </p:sp>
      <p:sp>
        <p:nvSpPr>
          <p:cNvPr id="2" name="Text Placeholder 1"/>
          <p:cNvSpPr>
            <a:spLocks noGrp="1"/>
          </p:cNvSpPr>
          <p:nvPr>
            <p:ph type="body" sz="quarter" idx="13"/>
          </p:nvPr>
        </p:nvSpPr>
        <p:spPr>
          <a:xfrm>
            <a:off x="0" y="1"/>
            <a:ext cx="12192000" cy="1129182"/>
          </a:xfrm>
        </p:spPr>
        <p:txBody>
          <a:bodyPr>
            <a:normAutofit fontScale="92500" lnSpcReduction="20000"/>
          </a:bodyPr>
          <a:lstStyle/>
          <a:p>
            <a:pPr algn="ctr"/>
            <a:r>
              <a:rPr lang="en-US" sz="4000" dirty="0"/>
              <a:t>A Scenario Using LOP</a:t>
            </a:r>
          </a:p>
        </p:txBody>
      </p:sp>
      <p:cxnSp>
        <p:nvCxnSpPr>
          <p:cNvPr id="310" name="Google Shape;310;p38"/>
          <p:cNvCxnSpPr/>
          <p:nvPr/>
        </p:nvCxnSpPr>
        <p:spPr>
          <a:xfrm flipV="1">
            <a:off x="0" y="2948536"/>
            <a:ext cx="12192000" cy="2705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12" name="Google Shape;312;p38"/>
          <p:cNvGraphicFramePr/>
          <p:nvPr>
            <p:extLst>
              <p:ext uri="{D42A27DB-BD31-4B8C-83A1-F6EECF244321}">
                <p14:modId xmlns:p14="http://schemas.microsoft.com/office/powerpoint/2010/main" val="2212138217"/>
              </p:ext>
            </p:extLst>
          </p:nvPr>
        </p:nvGraphicFramePr>
        <p:xfrm>
          <a:off x="752772" y="4171407"/>
          <a:ext cx="9944775" cy="1061261"/>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25724">
                  <a:extLst>
                    <a:ext uri="{9D8B030D-6E8A-4147-A177-3AD203B41FA5}">
                      <a16:colId xmlns:a16="http://schemas.microsoft.com/office/drawing/2014/main" val="20005"/>
                    </a:ext>
                  </a:extLst>
                </a:gridCol>
                <a:gridCol w="786651">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77349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87771">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7</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1019977777</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BAP5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9" name="Google Shape;311;p38"/>
          <p:cNvGraphicFramePr/>
          <p:nvPr>
            <p:extLst>
              <p:ext uri="{D42A27DB-BD31-4B8C-83A1-F6EECF244321}">
                <p14:modId xmlns:p14="http://schemas.microsoft.com/office/powerpoint/2010/main" val="285141160"/>
              </p:ext>
            </p:extLst>
          </p:nvPr>
        </p:nvGraphicFramePr>
        <p:xfrm>
          <a:off x="712650" y="3207716"/>
          <a:ext cx="8474481" cy="768900"/>
        </p:xfrm>
        <a:graphic>
          <a:graphicData uri="http://schemas.openxmlformats.org/drawingml/2006/table">
            <a:tbl>
              <a:tblPr>
                <a:noFill/>
              </a:tblPr>
              <a:tblGrid>
                <a:gridCol w="661036">
                  <a:extLst>
                    <a:ext uri="{9D8B030D-6E8A-4147-A177-3AD203B41FA5}">
                      <a16:colId xmlns:a16="http://schemas.microsoft.com/office/drawing/2014/main" val="20000"/>
                    </a:ext>
                  </a:extLst>
                </a:gridCol>
                <a:gridCol w="793243">
                  <a:extLst>
                    <a:ext uri="{9D8B030D-6E8A-4147-A177-3AD203B41FA5}">
                      <a16:colId xmlns:a16="http://schemas.microsoft.com/office/drawing/2014/main" val="20001"/>
                    </a:ext>
                  </a:extLst>
                </a:gridCol>
                <a:gridCol w="1163423">
                  <a:extLst>
                    <a:ext uri="{9D8B030D-6E8A-4147-A177-3AD203B41FA5}">
                      <a16:colId xmlns:a16="http://schemas.microsoft.com/office/drawing/2014/main" val="20002"/>
                    </a:ext>
                  </a:extLst>
                </a:gridCol>
                <a:gridCol w="806464">
                  <a:extLst>
                    <a:ext uri="{9D8B030D-6E8A-4147-A177-3AD203B41FA5}">
                      <a16:colId xmlns:a16="http://schemas.microsoft.com/office/drawing/2014/main" val="20003"/>
                    </a:ext>
                  </a:extLst>
                </a:gridCol>
                <a:gridCol w="1123761">
                  <a:extLst>
                    <a:ext uri="{9D8B030D-6E8A-4147-A177-3AD203B41FA5}">
                      <a16:colId xmlns:a16="http://schemas.microsoft.com/office/drawing/2014/main" val="20004"/>
                    </a:ext>
                  </a:extLst>
                </a:gridCol>
                <a:gridCol w="753581">
                  <a:extLst>
                    <a:ext uri="{9D8B030D-6E8A-4147-A177-3AD203B41FA5}">
                      <a16:colId xmlns:a16="http://schemas.microsoft.com/office/drawing/2014/main" val="20005"/>
                    </a:ext>
                  </a:extLst>
                </a:gridCol>
                <a:gridCol w="753581">
                  <a:extLst>
                    <a:ext uri="{9D8B030D-6E8A-4147-A177-3AD203B41FA5}">
                      <a16:colId xmlns:a16="http://schemas.microsoft.com/office/drawing/2014/main" val="20006"/>
                    </a:ext>
                  </a:extLst>
                </a:gridCol>
                <a:gridCol w="1269189">
                  <a:extLst>
                    <a:ext uri="{9D8B030D-6E8A-4147-A177-3AD203B41FA5}">
                      <a16:colId xmlns:a16="http://schemas.microsoft.com/office/drawing/2014/main" val="20007"/>
                    </a:ext>
                  </a:extLst>
                </a:gridCol>
                <a:gridCol w="1150203">
                  <a:extLst>
                    <a:ext uri="{9D8B030D-6E8A-4147-A177-3AD203B41FA5}">
                      <a16:colId xmlns:a16="http://schemas.microsoft.com/office/drawing/2014/main" val="20008"/>
                    </a:ext>
                  </a:extLst>
                </a:gridCol>
              </a:tblGrid>
              <a:tr h="493497">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75403">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7</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11/03/2022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10" name="Google Shape;313;p38"/>
          <p:cNvGraphicFramePr/>
          <p:nvPr>
            <p:extLst>
              <p:ext uri="{D42A27DB-BD31-4B8C-83A1-F6EECF244321}">
                <p14:modId xmlns:p14="http://schemas.microsoft.com/office/powerpoint/2010/main" val="3136755131"/>
              </p:ext>
            </p:extLst>
          </p:nvPr>
        </p:nvGraphicFramePr>
        <p:xfrm>
          <a:off x="747803" y="5355771"/>
          <a:ext cx="10933149" cy="1061261"/>
        </p:xfrm>
        <a:graphic>
          <a:graphicData uri="http://schemas.openxmlformats.org/drawingml/2006/table">
            <a:tbl>
              <a:tblPr>
                <a:noFill/>
              </a:tblPr>
              <a:tblGrid>
                <a:gridCol w="709030">
                  <a:extLst>
                    <a:ext uri="{9D8B030D-6E8A-4147-A177-3AD203B41FA5}">
                      <a16:colId xmlns:a16="http://schemas.microsoft.com/office/drawing/2014/main" val="20000"/>
                    </a:ext>
                  </a:extLst>
                </a:gridCol>
                <a:gridCol w="850825">
                  <a:extLst>
                    <a:ext uri="{9D8B030D-6E8A-4147-A177-3AD203B41FA5}">
                      <a16:colId xmlns:a16="http://schemas.microsoft.com/office/drawing/2014/main" val="20001"/>
                    </a:ext>
                  </a:extLst>
                </a:gridCol>
                <a:gridCol w="1159223">
                  <a:extLst>
                    <a:ext uri="{9D8B030D-6E8A-4147-A177-3AD203B41FA5}">
                      <a16:colId xmlns:a16="http://schemas.microsoft.com/office/drawing/2014/main" val="20002"/>
                    </a:ext>
                  </a:extLst>
                </a:gridCol>
                <a:gridCol w="850237">
                  <a:extLst>
                    <a:ext uri="{9D8B030D-6E8A-4147-A177-3AD203B41FA5}">
                      <a16:colId xmlns:a16="http://schemas.microsoft.com/office/drawing/2014/main" val="20003"/>
                    </a:ext>
                  </a:extLst>
                </a:gridCol>
                <a:gridCol w="1193580">
                  <a:extLst>
                    <a:ext uri="{9D8B030D-6E8A-4147-A177-3AD203B41FA5}">
                      <a16:colId xmlns:a16="http://schemas.microsoft.com/office/drawing/2014/main" val="20004"/>
                    </a:ext>
                  </a:extLst>
                </a:gridCol>
                <a:gridCol w="1095492">
                  <a:extLst>
                    <a:ext uri="{9D8B030D-6E8A-4147-A177-3AD203B41FA5}">
                      <a16:colId xmlns:a16="http://schemas.microsoft.com/office/drawing/2014/main" val="20005"/>
                    </a:ext>
                  </a:extLst>
                </a:gridCol>
                <a:gridCol w="1046436">
                  <a:extLst>
                    <a:ext uri="{9D8B030D-6E8A-4147-A177-3AD203B41FA5}">
                      <a16:colId xmlns:a16="http://schemas.microsoft.com/office/drawing/2014/main" val="20006"/>
                    </a:ext>
                  </a:extLst>
                </a:gridCol>
                <a:gridCol w="951178">
                  <a:extLst>
                    <a:ext uri="{9D8B030D-6E8A-4147-A177-3AD203B41FA5}">
                      <a16:colId xmlns:a16="http://schemas.microsoft.com/office/drawing/2014/main" val="20007"/>
                    </a:ext>
                  </a:extLst>
                </a:gridCol>
                <a:gridCol w="1233704">
                  <a:extLst>
                    <a:ext uri="{9D8B030D-6E8A-4147-A177-3AD203B41FA5}">
                      <a16:colId xmlns:a16="http://schemas.microsoft.com/office/drawing/2014/main" val="20008"/>
                    </a:ext>
                  </a:extLst>
                </a:gridCol>
                <a:gridCol w="921722">
                  <a:extLst>
                    <a:ext uri="{9D8B030D-6E8A-4147-A177-3AD203B41FA5}">
                      <a16:colId xmlns:a16="http://schemas.microsoft.com/office/drawing/2014/main" val="20009"/>
                    </a:ext>
                  </a:extLst>
                </a:gridCol>
                <a:gridCol w="921722">
                  <a:extLst>
                    <a:ext uri="{9D8B030D-6E8A-4147-A177-3AD203B41FA5}">
                      <a16:colId xmlns:a16="http://schemas.microsoft.com/office/drawing/2014/main" val="20010"/>
                    </a:ext>
                  </a:extLst>
                </a:gridCol>
              </a:tblGrid>
              <a:tr h="756923">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304338">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7</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a:solidFill>
                            <a:schemeClr val="tx2"/>
                          </a:solidFill>
                          <a:latin typeface="Calibri"/>
                          <a:ea typeface="Calibri"/>
                          <a:cs typeface="Calibri"/>
                          <a:sym typeface="Calibri"/>
                        </a:rPr>
                        <a:t>1019977777</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BAP5</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LOP</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 </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 </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2</a:t>
                      </a:r>
                      <a:endParaRPr sz="1400" b="0" i="0" u="none" strike="noStrike" cap="none" dirty="0">
                        <a:solidFill>
                          <a:schemeClr val="tx2"/>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513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9"/>
          <p:cNvSpPr txBox="1">
            <a:spLocks noGrp="1"/>
          </p:cNvSpPr>
          <p:nvPr>
            <p:ph idx="1"/>
          </p:nvPr>
        </p:nvSpPr>
        <p:spPr>
          <a:xfrm>
            <a:off x="238069" y="1253040"/>
            <a:ext cx="11546329" cy="4718033"/>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000" dirty="0">
                <a:solidFill>
                  <a:srgbClr val="000000"/>
                </a:solidFill>
                <a:effectLst/>
                <a:latin typeface="Calibri" panose="020F0502020204030204" pitchFamily="34" charset="0"/>
                <a:ea typeface="Times New Roman" panose="02020603050405020304" pitchFamily="18" charset="0"/>
              </a:rPr>
              <a:t>Sixth grader Zoe Smith wrote her "boyfriend's" name, along with lots of hearts and flowers, on the inside of her locker in permanent marker. The custodian found the vandalism when she was cleaning the lockers over the summer holiday. The assistant principal called Zoe's mom to ask if Zoe had been the one to write the name in the locker. Zoe admitted to her mother that she had done so. The AP and Zoe's mother arranged for Zoe to spend 4 hours for 2 days helping the custodian clean out the rest of the lockers. The custodian was able to remove the permanent marker using a special solvent, so the damage was not permanent.</a:t>
            </a:r>
            <a:endParaRPr lang="en-US" sz="2000" dirty="0">
              <a:effectLst/>
              <a:latin typeface="Calibri" panose="020F0502020204030204" pitchFamily="34" charset="0"/>
              <a:ea typeface="Calibri" panose="020F0502020204030204" pitchFamily="34" charset="0"/>
            </a:endParaRPr>
          </a:p>
          <a:p>
            <a:pPr marL="0" lvl="0" indent="0" algn="l" rtl="0">
              <a:lnSpc>
                <a:spcPct val="90000"/>
              </a:lnSpc>
              <a:spcBef>
                <a:spcPts val="0"/>
              </a:spcBef>
              <a:spcAft>
                <a:spcPts val="0"/>
              </a:spcAft>
              <a:buClr>
                <a:schemeClr val="accent1"/>
              </a:buClr>
              <a:buSzPts val="2000"/>
              <a:buNone/>
            </a:pPr>
            <a:endParaRPr sz="2000" dirty="0">
              <a:solidFill>
                <a:srgbClr val="000000"/>
              </a:solidFill>
            </a:endParaRPr>
          </a:p>
        </p:txBody>
      </p:sp>
      <p:sp>
        <p:nvSpPr>
          <p:cNvPr id="3" name="Text Placeholder 2"/>
          <p:cNvSpPr>
            <a:spLocks noGrp="1"/>
          </p:cNvSpPr>
          <p:nvPr>
            <p:ph type="body" sz="quarter" idx="13"/>
          </p:nvPr>
        </p:nvSpPr>
        <p:spPr>
          <a:xfrm>
            <a:off x="0" y="0"/>
            <a:ext cx="12192000" cy="1184933"/>
          </a:xfrm>
        </p:spPr>
        <p:txBody>
          <a:bodyPr>
            <a:normAutofit lnSpcReduction="10000"/>
          </a:bodyPr>
          <a:lstStyle/>
          <a:p>
            <a:pPr algn="ctr"/>
            <a:r>
              <a:rPr lang="en-US" sz="4000" dirty="0"/>
              <a:t>A SCENARIO USING SBCS </a:t>
            </a:r>
          </a:p>
          <a:p>
            <a:endParaRPr lang="en-US" dirty="0"/>
          </a:p>
        </p:txBody>
      </p:sp>
      <p:cxnSp>
        <p:nvCxnSpPr>
          <p:cNvPr id="392" name="Google Shape;392;p49"/>
          <p:cNvCxnSpPr/>
          <p:nvPr/>
        </p:nvCxnSpPr>
        <p:spPr>
          <a:xfrm flipV="1">
            <a:off x="48696" y="2948805"/>
            <a:ext cx="12143304" cy="3787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93" name="Google Shape;393;p49"/>
          <p:cNvGraphicFramePr/>
          <p:nvPr>
            <p:extLst>
              <p:ext uri="{D42A27DB-BD31-4B8C-83A1-F6EECF244321}">
                <p14:modId xmlns:p14="http://schemas.microsoft.com/office/powerpoint/2010/main" val="1047884439"/>
              </p:ext>
            </p:extLst>
          </p:nvPr>
        </p:nvGraphicFramePr>
        <p:xfrm>
          <a:off x="747413" y="3179609"/>
          <a:ext cx="8140700" cy="792512"/>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50865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8386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2/07/2023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94" name="Google Shape;394;p49"/>
          <p:cNvGraphicFramePr/>
          <p:nvPr>
            <p:extLst>
              <p:ext uri="{D42A27DB-BD31-4B8C-83A1-F6EECF244321}">
                <p14:modId xmlns:p14="http://schemas.microsoft.com/office/powerpoint/2010/main" val="200569309"/>
              </p:ext>
            </p:extLst>
          </p:nvPr>
        </p:nvGraphicFramePr>
        <p:xfrm>
          <a:off x="771181" y="4175393"/>
          <a:ext cx="10091451" cy="1024569"/>
        </p:xfrm>
        <a:graphic>
          <a:graphicData uri="http://schemas.openxmlformats.org/drawingml/2006/table">
            <a:tbl>
              <a:tblPr>
                <a:noFill/>
              </a:tblPr>
              <a:tblGrid>
                <a:gridCol w="629032">
                  <a:extLst>
                    <a:ext uri="{9D8B030D-6E8A-4147-A177-3AD203B41FA5}">
                      <a16:colId xmlns:a16="http://schemas.microsoft.com/office/drawing/2014/main" val="20000"/>
                    </a:ext>
                  </a:extLst>
                </a:gridCol>
                <a:gridCol w="778785">
                  <a:extLst>
                    <a:ext uri="{9D8B030D-6E8A-4147-A177-3AD203B41FA5}">
                      <a16:colId xmlns:a16="http://schemas.microsoft.com/office/drawing/2014/main" val="20001"/>
                    </a:ext>
                  </a:extLst>
                </a:gridCol>
                <a:gridCol w="968283">
                  <a:extLst>
                    <a:ext uri="{9D8B030D-6E8A-4147-A177-3AD203B41FA5}">
                      <a16:colId xmlns:a16="http://schemas.microsoft.com/office/drawing/2014/main" val="20002"/>
                    </a:ext>
                  </a:extLst>
                </a:gridCol>
                <a:gridCol w="861091">
                  <a:extLst>
                    <a:ext uri="{9D8B030D-6E8A-4147-A177-3AD203B41FA5}">
                      <a16:colId xmlns:a16="http://schemas.microsoft.com/office/drawing/2014/main" val="20003"/>
                    </a:ext>
                  </a:extLst>
                </a:gridCol>
                <a:gridCol w="1048276">
                  <a:extLst>
                    <a:ext uri="{9D8B030D-6E8A-4147-A177-3AD203B41FA5}">
                      <a16:colId xmlns:a16="http://schemas.microsoft.com/office/drawing/2014/main" val="20004"/>
                    </a:ext>
                  </a:extLst>
                </a:gridCol>
                <a:gridCol w="899524">
                  <a:extLst>
                    <a:ext uri="{9D8B030D-6E8A-4147-A177-3AD203B41FA5}">
                      <a16:colId xmlns:a16="http://schemas.microsoft.com/office/drawing/2014/main" val="20005"/>
                    </a:ext>
                  </a:extLst>
                </a:gridCol>
                <a:gridCol w="739868">
                  <a:extLst>
                    <a:ext uri="{9D8B030D-6E8A-4147-A177-3AD203B41FA5}">
                      <a16:colId xmlns:a16="http://schemas.microsoft.com/office/drawing/2014/main" val="20006"/>
                    </a:ext>
                  </a:extLst>
                </a:gridCol>
                <a:gridCol w="1037473">
                  <a:extLst>
                    <a:ext uri="{9D8B030D-6E8A-4147-A177-3AD203B41FA5}">
                      <a16:colId xmlns:a16="http://schemas.microsoft.com/office/drawing/2014/main" val="20007"/>
                    </a:ext>
                  </a:extLst>
                </a:gridCol>
                <a:gridCol w="1160602">
                  <a:extLst>
                    <a:ext uri="{9D8B030D-6E8A-4147-A177-3AD203B41FA5}">
                      <a16:colId xmlns:a16="http://schemas.microsoft.com/office/drawing/2014/main" val="20008"/>
                    </a:ext>
                  </a:extLst>
                </a:gridCol>
                <a:gridCol w="1020976">
                  <a:extLst>
                    <a:ext uri="{9D8B030D-6E8A-4147-A177-3AD203B41FA5}">
                      <a16:colId xmlns:a16="http://schemas.microsoft.com/office/drawing/2014/main" val="20009"/>
                    </a:ext>
                  </a:extLst>
                </a:gridCol>
                <a:gridCol w="947541">
                  <a:extLst>
                    <a:ext uri="{9D8B030D-6E8A-4147-A177-3AD203B41FA5}">
                      <a16:colId xmlns:a16="http://schemas.microsoft.com/office/drawing/2014/main" val="20010"/>
                    </a:ext>
                  </a:extLst>
                </a:gridCol>
              </a:tblGrid>
              <a:tr h="77346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51101">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1019988888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8" name="Google Shape;313;p38">
            <a:extLst>
              <a:ext uri="{FF2B5EF4-FFF2-40B4-BE49-F238E27FC236}">
                <a16:creationId xmlns:a16="http://schemas.microsoft.com/office/drawing/2014/main" id="{7482E3CF-8626-4C9D-B96B-AC373447F094}"/>
              </a:ext>
            </a:extLst>
          </p:cNvPr>
          <p:cNvGraphicFramePr/>
          <p:nvPr>
            <p:extLst>
              <p:ext uri="{D42A27DB-BD31-4B8C-83A1-F6EECF244321}">
                <p14:modId xmlns:p14="http://schemas.microsoft.com/office/powerpoint/2010/main" val="1859433552"/>
              </p:ext>
            </p:extLst>
          </p:nvPr>
        </p:nvGraphicFramePr>
        <p:xfrm>
          <a:off x="747803" y="5319687"/>
          <a:ext cx="10933149" cy="1136199"/>
        </p:xfrm>
        <a:graphic>
          <a:graphicData uri="http://schemas.openxmlformats.org/drawingml/2006/table">
            <a:tbl>
              <a:tblPr>
                <a:noFill/>
              </a:tblPr>
              <a:tblGrid>
                <a:gridCol w="709030">
                  <a:extLst>
                    <a:ext uri="{9D8B030D-6E8A-4147-A177-3AD203B41FA5}">
                      <a16:colId xmlns:a16="http://schemas.microsoft.com/office/drawing/2014/main" val="20000"/>
                    </a:ext>
                  </a:extLst>
                </a:gridCol>
                <a:gridCol w="850825">
                  <a:extLst>
                    <a:ext uri="{9D8B030D-6E8A-4147-A177-3AD203B41FA5}">
                      <a16:colId xmlns:a16="http://schemas.microsoft.com/office/drawing/2014/main" val="20001"/>
                    </a:ext>
                  </a:extLst>
                </a:gridCol>
                <a:gridCol w="1159223">
                  <a:extLst>
                    <a:ext uri="{9D8B030D-6E8A-4147-A177-3AD203B41FA5}">
                      <a16:colId xmlns:a16="http://schemas.microsoft.com/office/drawing/2014/main" val="20002"/>
                    </a:ext>
                  </a:extLst>
                </a:gridCol>
                <a:gridCol w="850237">
                  <a:extLst>
                    <a:ext uri="{9D8B030D-6E8A-4147-A177-3AD203B41FA5}">
                      <a16:colId xmlns:a16="http://schemas.microsoft.com/office/drawing/2014/main" val="20003"/>
                    </a:ext>
                  </a:extLst>
                </a:gridCol>
                <a:gridCol w="1193580">
                  <a:extLst>
                    <a:ext uri="{9D8B030D-6E8A-4147-A177-3AD203B41FA5}">
                      <a16:colId xmlns:a16="http://schemas.microsoft.com/office/drawing/2014/main" val="20004"/>
                    </a:ext>
                  </a:extLst>
                </a:gridCol>
                <a:gridCol w="1095492">
                  <a:extLst>
                    <a:ext uri="{9D8B030D-6E8A-4147-A177-3AD203B41FA5}">
                      <a16:colId xmlns:a16="http://schemas.microsoft.com/office/drawing/2014/main" val="20005"/>
                    </a:ext>
                  </a:extLst>
                </a:gridCol>
                <a:gridCol w="1046436">
                  <a:extLst>
                    <a:ext uri="{9D8B030D-6E8A-4147-A177-3AD203B41FA5}">
                      <a16:colId xmlns:a16="http://schemas.microsoft.com/office/drawing/2014/main" val="20006"/>
                    </a:ext>
                  </a:extLst>
                </a:gridCol>
                <a:gridCol w="951178">
                  <a:extLst>
                    <a:ext uri="{9D8B030D-6E8A-4147-A177-3AD203B41FA5}">
                      <a16:colId xmlns:a16="http://schemas.microsoft.com/office/drawing/2014/main" val="20007"/>
                    </a:ext>
                  </a:extLst>
                </a:gridCol>
                <a:gridCol w="1233704">
                  <a:extLst>
                    <a:ext uri="{9D8B030D-6E8A-4147-A177-3AD203B41FA5}">
                      <a16:colId xmlns:a16="http://schemas.microsoft.com/office/drawing/2014/main" val="20008"/>
                    </a:ext>
                  </a:extLst>
                </a:gridCol>
                <a:gridCol w="921722">
                  <a:extLst>
                    <a:ext uri="{9D8B030D-6E8A-4147-A177-3AD203B41FA5}">
                      <a16:colId xmlns:a16="http://schemas.microsoft.com/office/drawing/2014/main" val="20009"/>
                    </a:ext>
                  </a:extLst>
                </a:gridCol>
                <a:gridCol w="921722">
                  <a:extLst>
                    <a:ext uri="{9D8B030D-6E8A-4147-A177-3AD203B41FA5}">
                      <a16:colId xmlns:a16="http://schemas.microsoft.com/office/drawing/2014/main" val="20010"/>
                    </a:ext>
                  </a:extLst>
                </a:gridCol>
              </a:tblGrid>
              <a:tr h="836638">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9561">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D</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8</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1019988888</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BSO14</a:t>
                      </a:r>
                      <a:endParaRPr sz="16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2</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b="0" i="0" u="none" strike="noStrike" cap="none" dirty="0">
                          <a:solidFill>
                            <a:schemeClr val="tx2"/>
                          </a:solidFill>
                          <a:latin typeface="Calibri"/>
                          <a:ea typeface="Calibri"/>
                          <a:cs typeface="Calibri"/>
                          <a:sym typeface="Calibri"/>
                        </a:rPr>
                        <a:t>SBCS</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u="none" strike="noStrike" cap="none" dirty="0">
                          <a:solidFill>
                            <a:schemeClr val="tx2"/>
                          </a:solidFill>
                          <a:latin typeface="Calibri"/>
                          <a:ea typeface="Calibri"/>
                          <a:cs typeface="Calibri"/>
                          <a:sym typeface="Calibri"/>
                        </a:rPr>
                        <a:t> </a:t>
                      </a:r>
                      <a:endParaRPr sz="16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600" dirty="0">
                          <a:solidFill>
                            <a:schemeClr val="tx2"/>
                          </a:solidFill>
                          <a:latin typeface="Calibri"/>
                          <a:ea typeface="Calibri"/>
                          <a:cs typeface="Calibri"/>
                          <a:sym typeface="Calibri"/>
                        </a:rPr>
                        <a:t>8</a:t>
                      </a:r>
                      <a:endParaRPr sz="1600" b="0" i="0" u="none" strike="noStrike" cap="none" dirty="0">
                        <a:solidFill>
                          <a:schemeClr val="tx2"/>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8548598"/>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7929</TotalTime>
  <Words>3116</Words>
  <Application>Microsoft Office PowerPoint</Application>
  <PresentationFormat>Widescreen</PresentationFormat>
  <Paragraphs>963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Georgia</vt:lpstr>
      <vt:lpstr>Trebuchet MS</vt:lpstr>
      <vt:lpstr>Office Theme</vt:lpstr>
      <vt:lpstr>SBAR Scenarios 2022-2023 School Year</vt:lpstr>
      <vt:lpstr>A Scenario using STS1 and LTS1</vt:lpstr>
      <vt:lpstr>PowerPoint Presentation</vt:lpstr>
      <vt:lpstr>Multiple Student Behaviors for an Event</vt:lpstr>
      <vt:lpstr>A Scenario using CR and STS1</vt:lpstr>
      <vt:lpstr>Responding with Behavioral Interventions</vt:lpstr>
      <vt:lpstr> Responding with Behavioral Interventions Cont. </vt:lpstr>
      <vt:lpstr>PowerPoint Presentation</vt:lpstr>
      <vt:lpstr>PowerPoint Presentation</vt:lpstr>
      <vt:lpstr>PowerPoint Presentation</vt:lpstr>
      <vt:lpstr>PowerPoint Presentation</vt:lpstr>
      <vt:lpstr>A Scenario using DS</vt:lpstr>
      <vt:lpstr>A Scenario Involving Expulsion</vt:lpstr>
      <vt:lpstr>A Scenario Involving Expulsion Cont.</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129</cp:revision>
  <cp:lastPrinted>2022-09-12T19:16:41Z</cp:lastPrinted>
  <dcterms:created xsi:type="dcterms:W3CDTF">2022-07-20T12:39:39Z</dcterms:created>
  <dcterms:modified xsi:type="dcterms:W3CDTF">2023-10-13T19:17:51Z</dcterms:modified>
  <cp:contentStatus/>
</cp:coreProperties>
</file>