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7" r:id="rId2"/>
    <p:sldId id="280" r:id="rId3"/>
    <p:sldId id="278" r:id="rId4"/>
    <p:sldId id="298" r:id="rId5"/>
    <p:sldId id="318" r:id="rId6"/>
    <p:sldId id="308" r:id="rId7"/>
    <p:sldId id="319" r:id="rId8"/>
    <p:sldId id="321" r:id="rId9"/>
    <p:sldId id="320" r:id="rId10"/>
    <p:sldId id="311" r:id="rId11"/>
    <p:sldId id="312" r:id="rId12"/>
    <p:sldId id="313" r:id="rId13"/>
    <p:sldId id="314" r:id="rId14"/>
    <p:sldId id="305" r:id="rId15"/>
    <p:sldId id="317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E8EB"/>
    <a:srgbClr val="CBCED5"/>
    <a:srgbClr val="555555"/>
    <a:srgbClr val="003C71"/>
    <a:srgbClr val="1A4480"/>
    <a:srgbClr val="3E5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D922F-783A-4DF7-8652-4CDD8158491B}" v="482" dt="2023-04-11T19:07:11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4" autoAdjust="0"/>
    <p:restoredTop sz="96327"/>
  </p:normalViewPr>
  <p:slideViewPr>
    <p:cSldViewPr snapToGrid="0">
      <p:cViewPr>
        <p:scale>
          <a:sx n="62" d="100"/>
          <a:sy n="62" d="100"/>
        </p:scale>
        <p:origin x="412" y="-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D0F8F-E81D-4295-BA12-0D9A733A714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CE0AE7-BD36-462B-B3CA-E5C835A137AF}">
      <dgm:prSet phldrT="[Text]"/>
      <dgm:spPr/>
      <dgm:t>
        <a:bodyPr/>
        <a:lstStyle/>
        <a:p>
          <a:r>
            <a:rPr lang="en-US" dirty="0"/>
            <a:t>Application Received and Acknowledged</a:t>
          </a:r>
        </a:p>
      </dgm:t>
    </dgm:pt>
    <dgm:pt modelId="{1F8E7D60-D3E4-4C63-B2BB-5B1BDE696F9C}" type="parTrans" cxnId="{3272929E-3D01-4E21-9208-85C67FA17B2E}">
      <dgm:prSet/>
      <dgm:spPr/>
      <dgm:t>
        <a:bodyPr/>
        <a:lstStyle/>
        <a:p>
          <a:endParaRPr lang="en-US"/>
        </a:p>
      </dgm:t>
    </dgm:pt>
    <dgm:pt modelId="{FDDC94D6-AF72-4ED9-BBEE-6C00F2358FE9}" type="sibTrans" cxnId="{3272929E-3D01-4E21-9208-85C67FA17B2E}">
      <dgm:prSet/>
      <dgm:spPr/>
      <dgm:t>
        <a:bodyPr/>
        <a:lstStyle/>
        <a:p>
          <a:endParaRPr lang="en-US"/>
        </a:p>
      </dgm:t>
    </dgm:pt>
    <dgm:pt modelId="{C4093DF6-B053-4F43-8480-EA34A8F5D1F7}">
      <dgm:prSet phldrT="[Text]"/>
      <dgm:spPr/>
      <dgm:t>
        <a:bodyPr/>
        <a:lstStyle/>
        <a:p>
          <a:r>
            <a:rPr lang="en-US" dirty="0"/>
            <a:t>Application Reviewed  and scored by Evaluation Team</a:t>
          </a:r>
        </a:p>
      </dgm:t>
    </dgm:pt>
    <dgm:pt modelId="{51CF8F0E-B2C2-405E-AEDA-D762C8904E9A}" type="parTrans" cxnId="{10BC8F80-08B8-4FA8-AC63-06DCF3DF2C6F}">
      <dgm:prSet/>
      <dgm:spPr/>
      <dgm:t>
        <a:bodyPr/>
        <a:lstStyle/>
        <a:p>
          <a:endParaRPr lang="en-US"/>
        </a:p>
      </dgm:t>
    </dgm:pt>
    <dgm:pt modelId="{633B7695-EA10-44BB-9ED0-231E9925440F}" type="sibTrans" cxnId="{10BC8F80-08B8-4FA8-AC63-06DCF3DF2C6F}">
      <dgm:prSet/>
      <dgm:spPr/>
      <dgm:t>
        <a:bodyPr/>
        <a:lstStyle/>
        <a:p>
          <a:endParaRPr lang="en-US"/>
        </a:p>
      </dgm:t>
    </dgm:pt>
    <dgm:pt modelId="{6039C897-F1D1-45D0-8ED1-43090343E1E4}">
      <dgm:prSet phldrT="[Text]"/>
      <dgm:spPr/>
      <dgm:t>
        <a:bodyPr/>
        <a:lstStyle/>
        <a:p>
          <a:r>
            <a:rPr lang="en-US" dirty="0"/>
            <a:t>Evaluations Scored and Approved</a:t>
          </a:r>
        </a:p>
      </dgm:t>
    </dgm:pt>
    <dgm:pt modelId="{9AA1840A-71A7-47C9-BF83-5E56C89C5928}" type="parTrans" cxnId="{42981D90-53C3-4B5D-91C5-CB7792FBDA38}">
      <dgm:prSet/>
      <dgm:spPr/>
      <dgm:t>
        <a:bodyPr/>
        <a:lstStyle/>
        <a:p>
          <a:endParaRPr lang="en-US"/>
        </a:p>
      </dgm:t>
    </dgm:pt>
    <dgm:pt modelId="{AAF3A36D-6AD8-4712-AB03-C7AE65AAAD4A}" type="sibTrans" cxnId="{42981D90-53C3-4B5D-91C5-CB7792FBDA38}">
      <dgm:prSet/>
      <dgm:spPr/>
      <dgm:t>
        <a:bodyPr/>
        <a:lstStyle/>
        <a:p>
          <a:endParaRPr lang="en-US"/>
        </a:p>
      </dgm:t>
    </dgm:pt>
    <dgm:pt modelId="{06DFC1B2-3358-4EB6-A37D-E76E5994BC4C}">
      <dgm:prSet/>
      <dgm:spPr/>
      <dgm:t>
        <a:bodyPr/>
        <a:lstStyle/>
        <a:p>
          <a:r>
            <a:rPr lang="en-US" dirty="0"/>
            <a:t>Evaluations Scored and Technical Assistance Offered for Resubmission</a:t>
          </a:r>
        </a:p>
      </dgm:t>
    </dgm:pt>
    <dgm:pt modelId="{3AFC6B2F-5493-42CE-AB4A-2D2A92B83221}" type="parTrans" cxnId="{F6D4F4FC-D526-4AF4-9936-F862D9FE58B5}">
      <dgm:prSet/>
      <dgm:spPr/>
      <dgm:t>
        <a:bodyPr/>
        <a:lstStyle/>
        <a:p>
          <a:endParaRPr lang="en-US"/>
        </a:p>
      </dgm:t>
    </dgm:pt>
    <dgm:pt modelId="{D4FDFA22-FE3E-42F6-A007-B91EF1D56828}" type="sibTrans" cxnId="{F6D4F4FC-D526-4AF4-9936-F862D9FE58B5}">
      <dgm:prSet/>
      <dgm:spPr/>
      <dgm:t>
        <a:bodyPr/>
        <a:lstStyle/>
        <a:p>
          <a:endParaRPr lang="en-US"/>
        </a:p>
      </dgm:t>
    </dgm:pt>
    <dgm:pt modelId="{A21AEB12-F935-4F56-8FC1-13618A96AF81}">
      <dgm:prSet/>
      <dgm:spPr/>
      <dgm:t>
        <a:bodyPr/>
        <a:lstStyle/>
        <a:p>
          <a:r>
            <a:rPr lang="en-US" dirty="0"/>
            <a:t>Approval Letters and Grant Awards Sent</a:t>
          </a:r>
        </a:p>
      </dgm:t>
    </dgm:pt>
    <dgm:pt modelId="{9199E3BD-6538-493D-8E93-65D6C9AC04BD}" type="parTrans" cxnId="{C8CC856F-35EE-40D9-9301-190D76FBA6EB}">
      <dgm:prSet/>
      <dgm:spPr/>
      <dgm:t>
        <a:bodyPr/>
        <a:lstStyle/>
        <a:p>
          <a:endParaRPr lang="en-US"/>
        </a:p>
      </dgm:t>
    </dgm:pt>
    <dgm:pt modelId="{E0586054-93FC-4A51-9BBA-1CD0789C3836}" type="sibTrans" cxnId="{C8CC856F-35EE-40D9-9301-190D76FBA6EB}">
      <dgm:prSet/>
      <dgm:spPr/>
      <dgm:t>
        <a:bodyPr/>
        <a:lstStyle/>
        <a:p>
          <a:endParaRPr lang="en-US"/>
        </a:p>
      </dgm:t>
    </dgm:pt>
    <dgm:pt modelId="{8D69320B-7E1F-45D2-B857-12C31440AD1B}">
      <dgm:prSet/>
      <dgm:spPr/>
      <dgm:t>
        <a:bodyPr/>
        <a:lstStyle/>
        <a:p>
          <a:r>
            <a:rPr lang="en-US" dirty="0"/>
            <a:t>Awardees submit quarterly reports and receive partial fund awards</a:t>
          </a:r>
        </a:p>
      </dgm:t>
    </dgm:pt>
    <dgm:pt modelId="{B58F258F-2055-4542-AD92-886AD6E6E3E7}" type="parTrans" cxnId="{055CD3CE-C450-4671-B83D-5D8C11B98E11}">
      <dgm:prSet/>
      <dgm:spPr/>
      <dgm:t>
        <a:bodyPr/>
        <a:lstStyle/>
        <a:p>
          <a:endParaRPr lang="en-US"/>
        </a:p>
      </dgm:t>
    </dgm:pt>
    <dgm:pt modelId="{6169C7F6-A6CE-43F6-81AA-E0652D2CC9FD}" type="sibTrans" cxnId="{055CD3CE-C450-4671-B83D-5D8C11B98E11}">
      <dgm:prSet/>
      <dgm:spPr/>
      <dgm:t>
        <a:bodyPr/>
        <a:lstStyle/>
        <a:p>
          <a:endParaRPr lang="en-US"/>
        </a:p>
      </dgm:t>
    </dgm:pt>
    <dgm:pt modelId="{C7B9937D-9A11-497C-A836-0B171E2F2106}">
      <dgm:prSet/>
      <dgm:spPr/>
      <dgm:t>
        <a:bodyPr/>
        <a:lstStyle/>
        <a:p>
          <a:r>
            <a:rPr lang="en-US" dirty="0"/>
            <a:t>Within 12 Months Planning Grant Awardees submit their Laboratory School Applications</a:t>
          </a:r>
        </a:p>
      </dgm:t>
    </dgm:pt>
    <dgm:pt modelId="{E51B8F9C-DE16-4E0A-A3CB-2172C7ABC100}" type="parTrans" cxnId="{5A413885-7A5B-49C3-9819-171895954310}">
      <dgm:prSet/>
      <dgm:spPr/>
      <dgm:t>
        <a:bodyPr/>
        <a:lstStyle/>
        <a:p>
          <a:endParaRPr lang="en-US"/>
        </a:p>
      </dgm:t>
    </dgm:pt>
    <dgm:pt modelId="{FC3393D3-0415-44FD-9F11-C2E826CCDE07}" type="sibTrans" cxnId="{5A413885-7A5B-49C3-9819-171895954310}">
      <dgm:prSet/>
      <dgm:spPr/>
      <dgm:t>
        <a:bodyPr/>
        <a:lstStyle/>
        <a:p>
          <a:endParaRPr lang="en-US"/>
        </a:p>
      </dgm:t>
    </dgm:pt>
    <dgm:pt modelId="{5C4F2E27-6004-4877-9CC7-2826A503222C}" type="pres">
      <dgm:prSet presAssocID="{B38D0F8F-E81D-4295-BA12-0D9A733A714D}" presName="CompostProcess" presStyleCnt="0">
        <dgm:presLayoutVars>
          <dgm:dir/>
          <dgm:resizeHandles val="exact"/>
        </dgm:presLayoutVars>
      </dgm:prSet>
      <dgm:spPr/>
    </dgm:pt>
    <dgm:pt modelId="{037E11ED-0EA5-40B5-AC7F-395015F43B92}" type="pres">
      <dgm:prSet presAssocID="{B38D0F8F-E81D-4295-BA12-0D9A733A714D}" presName="arrow" presStyleLbl="bgShp" presStyleIdx="0" presStyleCnt="1"/>
      <dgm:spPr/>
    </dgm:pt>
    <dgm:pt modelId="{837B0178-23BA-4D09-9B19-FAE7B1A5F711}" type="pres">
      <dgm:prSet presAssocID="{B38D0F8F-E81D-4295-BA12-0D9A733A714D}" presName="linearProcess" presStyleCnt="0"/>
      <dgm:spPr/>
    </dgm:pt>
    <dgm:pt modelId="{91AD721C-02FF-41A9-B2FF-5C729F7C66E3}" type="pres">
      <dgm:prSet presAssocID="{DBCE0AE7-BD36-462B-B3CA-E5C835A137AF}" presName="textNode" presStyleLbl="node1" presStyleIdx="0" presStyleCnt="7">
        <dgm:presLayoutVars>
          <dgm:bulletEnabled val="1"/>
        </dgm:presLayoutVars>
      </dgm:prSet>
      <dgm:spPr/>
    </dgm:pt>
    <dgm:pt modelId="{534CD3D0-7E0C-4799-B290-CC2B8B466CF7}" type="pres">
      <dgm:prSet presAssocID="{FDDC94D6-AF72-4ED9-BBEE-6C00F2358FE9}" presName="sibTrans" presStyleCnt="0"/>
      <dgm:spPr/>
    </dgm:pt>
    <dgm:pt modelId="{E09FFEE6-0F05-47DD-972E-A530994C0D68}" type="pres">
      <dgm:prSet presAssocID="{C4093DF6-B053-4F43-8480-EA34A8F5D1F7}" presName="textNode" presStyleLbl="node1" presStyleIdx="1" presStyleCnt="7">
        <dgm:presLayoutVars>
          <dgm:bulletEnabled val="1"/>
        </dgm:presLayoutVars>
      </dgm:prSet>
      <dgm:spPr/>
    </dgm:pt>
    <dgm:pt modelId="{422CDCD3-AFF7-4D1D-BB61-7E35E5572692}" type="pres">
      <dgm:prSet presAssocID="{633B7695-EA10-44BB-9ED0-231E9925440F}" presName="sibTrans" presStyleCnt="0"/>
      <dgm:spPr/>
    </dgm:pt>
    <dgm:pt modelId="{52ED60D7-5BB4-4A33-A07F-F492B8AD927F}" type="pres">
      <dgm:prSet presAssocID="{6039C897-F1D1-45D0-8ED1-43090343E1E4}" presName="textNode" presStyleLbl="node1" presStyleIdx="2" presStyleCnt="7" custLinFactX="7462" custLinFactNeighborX="100000" custLinFactNeighborY="-46500">
        <dgm:presLayoutVars>
          <dgm:bulletEnabled val="1"/>
        </dgm:presLayoutVars>
      </dgm:prSet>
      <dgm:spPr/>
    </dgm:pt>
    <dgm:pt modelId="{2DBEA059-0F79-4294-B0DF-D28CDDC3D564}" type="pres">
      <dgm:prSet presAssocID="{AAF3A36D-6AD8-4712-AB03-C7AE65AAAD4A}" presName="sibTrans" presStyleCnt="0"/>
      <dgm:spPr/>
    </dgm:pt>
    <dgm:pt modelId="{20561A94-7945-430B-B02E-662B5030F34D}" type="pres">
      <dgm:prSet presAssocID="{06DFC1B2-3358-4EB6-A37D-E76E5994BC4C}" presName="textNode" presStyleLbl="node1" presStyleIdx="3" presStyleCnt="7" custLinFactX="-88657" custLinFactNeighborX="-100000" custLinFactNeighborY="67836">
        <dgm:presLayoutVars>
          <dgm:bulletEnabled val="1"/>
        </dgm:presLayoutVars>
      </dgm:prSet>
      <dgm:spPr/>
    </dgm:pt>
    <dgm:pt modelId="{CCA7D1FA-6474-4731-AFB3-7864C6EC2D34}" type="pres">
      <dgm:prSet presAssocID="{D4FDFA22-FE3E-42F6-A007-B91EF1D56828}" presName="sibTrans" presStyleCnt="0"/>
      <dgm:spPr/>
    </dgm:pt>
    <dgm:pt modelId="{6762D977-87B2-47D0-8D9C-FC1B164B8554}" type="pres">
      <dgm:prSet presAssocID="{A21AEB12-F935-4F56-8FC1-13618A96AF81}" presName="textNode" presStyleLbl="node1" presStyleIdx="4" presStyleCnt="7" custLinFactX="-74456" custLinFactNeighborX="-100000" custLinFactNeighborY="2775">
        <dgm:presLayoutVars>
          <dgm:bulletEnabled val="1"/>
        </dgm:presLayoutVars>
      </dgm:prSet>
      <dgm:spPr/>
    </dgm:pt>
    <dgm:pt modelId="{E8D4A1CB-0A8A-4026-B345-CA80AC9D0DFF}" type="pres">
      <dgm:prSet presAssocID="{E0586054-93FC-4A51-9BBA-1CD0789C3836}" presName="sibTrans" presStyleCnt="0"/>
      <dgm:spPr/>
    </dgm:pt>
    <dgm:pt modelId="{D5429D55-1B5B-412B-BC06-8ADA5B43DE9B}" type="pres">
      <dgm:prSet presAssocID="{8D69320B-7E1F-45D2-B857-12C31440AD1B}" presName="textNode" presStyleLbl="node1" presStyleIdx="5" presStyleCnt="7" custLinFactX="-66466" custLinFactNeighborX="-100000" custLinFactNeighborY="2775">
        <dgm:presLayoutVars>
          <dgm:bulletEnabled val="1"/>
        </dgm:presLayoutVars>
      </dgm:prSet>
      <dgm:spPr/>
    </dgm:pt>
    <dgm:pt modelId="{6AF4C469-A01A-47D4-B31A-66298D8DB6E5}" type="pres">
      <dgm:prSet presAssocID="{6169C7F6-A6CE-43F6-81AA-E0652D2CC9FD}" presName="sibTrans" presStyleCnt="0"/>
      <dgm:spPr/>
    </dgm:pt>
    <dgm:pt modelId="{9F545327-A406-4151-A5C9-53E99B736B99}" type="pres">
      <dgm:prSet presAssocID="{C7B9937D-9A11-497C-A836-0B171E2F2106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5E4C9E5B-2C0C-45E0-B40C-06B0409A223B}" type="presOf" srcId="{C7B9937D-9A11-497C-A836-0B171E2F2106}" destId="{9F545327-A406-4151-A5C9-53E99B736B99}" srcOrd="0" destOrd="0" presId="urn:microsoft.com/office/officeart/2005/8/layout/hProcess9"/>
    <dgm:cxn modelId="{14EEE445-54E9-4A1D-A349-003C4D9CC4AE}" type="presOf" srcId="{DBCE0AE7-BD36-462B-B3CA-E5C835A137AF}" destId="{91AD721C-02FF-41A9-B2FF-5C729F7C66E3}" srcOrd="0" destOrd="0" presId="urn:microsoft.com/office/officeart/2005/8/layout/hProcess9"/>
    <dgm:cxn modelId="{25AF1E67-A8F4-475A-A880-FBF811B0D4FB}" type="presOf" srcId="{B38D0F8F-E81D-4295-BA12-0D9A733A714D}" destId="{5C4F2E27-6004-4877-9CC7-2826A503222C}" srcOrd="0" destOrd="0" presId="urn:microsoft.com/office/officeart/2005/8/layout/hProcess9"/>
    <dgm:cxn modelId="{C8CC856F-35EE-40D9-9301-190D76FBA6EB}" srcId="{B38D0F8F-E81D-4295-BA12-0D9A733A714D}" destId="{A21AEB12-F935-4F56-8FC1-13618A96AF81}" srcOrd="4" destOrd="0" parTransId="{9199E3BD-6538-493D-8E93-65D6C9AC04BD}" sibTransId="{E0586054-93FC-4A51-9BBA-1CD0789C3836}"/>
    <dgm:cxn modelId="{10BC8F80-08B8-4FA8-AC63-06DCF3DF2C6F}" srcId="{B38D0F8F-E81D-4295-BA12-0D9A733A714D}" destId="{C4093DF6-B053-4F43-8480-EA34A8F5D1F7}" srcOrd="1" destOrd="0" parTransId="{51CF8F0E-B2C2-405E-AEDA-D762C8904E9A}" sibTransId="{633B7695-EA10-44BB-9ED0-231E9925440F}"/>
    <dgm:cxn modelId="{5A413885-7A5B-49C3-9819-171895954310}" srcId="{B38D0F8F-E81D-4295-BA12-0D9A733A714D}" destId="{C7B9937D-9A11-497C-A836-0B171E2F2106}" srcOrd="6" destOrd="0" parTransId="{E51B8F9C-DE16-4E0A-A3CB-2172C7ABC100}" sibTransId="{FC3393D3-0415-44FD-9F11-C2E826CCDE07}"/>
    <dgm:cxn modelId="{42981D90-53C3-4B5D-91C5-CB7792FBDA38}" srcId="{B38D0F8F-E81D-4295-BA12-0D9A733A714D}" destId="{6039C897-F1D1-45D0-8ED1-43090343E1E4}" srcOrd="2" destOrd="0" parTransId="{9AA1840A-71A7-47C9-BF83-5E56C89C5928}" sibTransId="{AAF3A36D-6AD8-4712-AB03-C7AE65AAAD4A}"/>
    <dgm:cxn modelId="{9FF22991-8C74-4A2C-91EA-BC507F6BE828}" type="presOf" srcId="{6039C897-F1D1-45D0-8ED1-43090343E1E4}" destId="{52ED60D7-5BB4-4A33-A07F-F492B8AD927F}" srcOrd="0" destOrd="0" presId="urn:microsoft.com/office/officeart/2005/8/layout/hProcess9"/>
    <dgm:cxn modelId="{60F02D9C-779B-4388-AF83-C269D6B5351F}" type="presOf" srcId="{C4093DF6-B053-4F43-8480-EA34A8F5D1F7}" destId="{E09FFEE6-0F05-47DD-972E-A530994C0D68}" srcOrd="0" destOrd="0" presId="urn:microsoft.com/office/officeart/2005/8/layout/hProcess9"/>
    <dgm:cxn modelId="{3272929E-3D01-4E21-9208-85C67FA17B2E}" srcId="{B38D0F8F-E81D-4295-BA12-0D9A733A714D}" destId="{DBCE0AE7-BD36-462B-B3CA-E5C835A137AF}" srcOrd="0" destOrd="0" parTransId="{1F8E7D60-D3E4-4C63-B2BB-5B1BDE696F9C}" sibTransId="{FDDC94D6-AF72-4ED9-BBEE-6C00F2358FE9}"/>
    <dgm:cxn modelId="{72DD65A9-1BB4-44B3-BF78-FC10C11A9599}" type="presOf" srcId="{06DFC1B2-3358-4EB6-A37D-E76E5994BC4C}" destId="{20561A94-7945-430B-B02E-662B5030F34D}" srcOrd="0" destOrd="0" presId="urn:microsoft.com/office/officeart/2005/8/layout/hProcess9"/>
    <dgm:cxn modelId="{055CD3CE-C450-4671-B83D-5D8C11B98E11}" srcId="{B38D0F8F-E81D-4295-BA12-0D9A733A714D}" destId="{8D69320B-7E1F-45D2-B857-12C31440AD1B}" srcOrd="5" destOrd="0" parTransId="{B58F258F-2055-4542-AD92-886AD6E6E3E7}" sibTransId="{6169C7F6-A6CE-43F6-81AA-E0652D2CC9FD}"/>
    <dgm:cxn modelId="{AD0F80D2-E788-4CBD-9BF4-B92363FE53C0}" type="presOf" srcId="{8D69320B-7E1F-45D2-B857-12C31440AD1B}" destId="{D5429D55-1B5B-412B-BC06-8ADA5B43DE9B}" srcOrd="0" destOrd="0" presId="urn:microsoft.com/office/officeart/2005/8/layout/hProcess9"/>
    <dgm:cxn modelId="{B655C1E5-ED94-4DD2-90A6-6927181B05A0}" type="presOf" srcId="{A21AEB12-F935-4F56-8FC1-13618A96AF81}" destId="{6762D977-87B2-47D0-8D9C-FC1B164B8554}" srcOrd="0" destOrd="0" presId="urn:microsoft.com/office/officeart/2005/8/layout/hProcess9"/>
    <dgm:cxn modelId="{F6D4F4FC-D526-4AF4-9936-F862D9FE58B5}" srcId="{B38D0F8F-E81D-4295-BA12-0D9A733A714D}" destId="{06DFC1B2-3358-4EB6-A37D-E76E5994BC4C}" srcOrd="3" destOrd="0" parTransId="{3AFC6B2F-5493-42CE-AB4A-2D2A92B83221}" sibTransId="{D4FDFA22-FE3E-42F6-A007-B91EF1D56828}"/>
    <dgm:cxn modelId="{CAB6C23E-2D30-4A97-9EB1-23927742FACF}" type="presParOf" srcId="{5C4F2E27-6004-4877-9CC7-2826A503222C}" destId="{037E11ED-0EA5-40B5-AC7F-395015F43B92}" srcOrd="0" destOrd="0" presId="urn:microsoft.com/office/officeart/2005/8/layout/hProcess9"/>
    <dgm:cxn modelId="{AE4539B4-5BB4-4E51-B963-639B67C5FF18}" type="presParOf" srcId="{5C4F2E27-6004-4877-9CC7-2826A503222C}" destId="{837B0178-23BA-4D09-9B19-FAE7B1A5F711}" srcOrd="1" destOrd="0" presId="urn:microsoft.com/office/officeart/2005/8/layout/hProcess9"/>
    <dgm:cxn modelId="{91C8B0EA-948E-4EA7-8244-7801B3C682CB}" type="presParOf" srcId="{837B0178-23BA-4D09-9B19-FAE7B1A5F711}" destId="{91AD721C-02FF-41A9-B2FF-5C729F7C66E3}" srcOrd="0" destOrd="0" presId="urn:microsoft.com/office/officeart/2005/8/layout/hProcess9"/>
    <dgm:cxn modelId="{737F06F8-4F58-4ECC-BF69-EC72FEDF49B9}" type="presParOf" srcId="{837B0178-23BA-4D09-9B19-FAE7B1A5F711}" destId="{534CD3D0-7E0C-4799-B290-CC2B8B466CF7}" srcOrd="1" destOrd="0" presId="urn:microsoft.com/office/officeart/2005/8/layout/hProcess9"/>
    <dgm:cxn modelId="{C209CD76-5371-4CFE-B37F-33F5559EE01E}" type="presParOf" srcId="{837B0178-23BA-4D09-9B19-FAE7B1A5F711}" destId="{E09FFEE6-0F05-47DD-972E-A530994C0D68}" srcOrd="2" destOrd="0" presId="urn:microsoft.com/office/officeart/2005/8/layout/hProcess9"/>
    <dgm:cxn modelId="{CC6D1DD0-0D67-439A-A0E0-3913C5D01F51}" type="presParOf" srcId="{837B0178-23BA-4D09-9B19-FAE7B1A5F711}" destId="{422CDCD3-AFF7-4D1D-BB61-7E35E5572692}" srcOrd="3" destOrd="0" presId="urn:microsoft.com/office/officeart/2005/8/layout/hProcess9"/>
    <dgm:cxn modelId="{43FCB206-8CF3-4F12-BA60-8FF37EDE4B5C}" type="presParOf" srcId="{837B0178-23BA-4D09-9B19-FAE7B1A5F711}" destId="{52ED60D7-5BB4-4A33-A07F-F492B8AD927F}" srcOrd="4" destOrd="0" presId="urn:microsoft.com/office/officeart/2005/8/layout/hProcess9"/>
    <dgm:cxn modelId="{3E907F5F-6F43-43AE-BCF6-3F58F5CA9133}" type="presParOf" srcId="{837B0178-23BA-4D09-9B19-FAE7B1A5F711}" destId="{2DBEA059-0F79-4294-B0DF-D28CDDC3D564}" srcOrd="5" destOrd="0" presId="urn:microsoft.com/office/officeart/2005/8/layout/hProcess9"/>
    <dgm:cxn modelId="{FF5AE25A-C95B-4625-A377-D63D3F4BB650}" type="presParOf" srcId="{837B0178-23BA-4D09-9B19-FAE7B1A5F711}" destId="{20561A94-7945-430B-B02E-662B5030F34D}" srcOrd="6" destOrd="0" presId="urn:microsoft.com/office/officeart/2005/8/layout/hProcess9"/>
    <dgm:cxn modelId="{11F5A6EB-8E44-4C8B-999D-17B23CBB2673}" type="presParOf" srcId="{837B0178-23BA-4D09-9B19-FAE7B1A5F711}" destId="{CCA7D1FA-6474-4731-AFB3-7864C6EC2D34}" srcOrd="7" destOrd="0" presId="urn:microsoft.com/office/officeart/2005/8/layout/hProcess9"/>
    <dgm:cxn modelId="{CB7F24BB-EC76-4FC8-B55B-CE394C2285A5}" type="presParOf" srcId="{837B0178-23BA-4D09-9B19-FAE7B1A5F711}" destId="{6762D977-87B2-47D0-8D9C-FC1B164B8554}" srcOrd="8" destOrd="0" presId="urn:microsoft.com/office/officeart/2005/8/layout/hProcess9"/>
    <dgm:cxn modelId="{0934EB45-6029-4109-9F56-869F5C15CD71}" type="presParOf" srcId="{837B0178-23BA-4D09-9B19-FAE7B1A5F711}" destId="{E8D4A1CB-0A8A-4026-B345-CA80AC9D0DFF}" srcOrd="9" destOrd="0" presId="urn:microsoft.com/office/officeart/2005/8/layout/hProcess9"/>
    <dgm:cxn modelId="{D8AB2B3A-49AB-4F48-B404-79392BCCACD4}" type="presParOf" srcId="{837B0178-23BA-4D09-9B19-FAE7B1A5F711}" destId="{D5429D55-1B5B-412B-BC06-8ADA5B43DE9B}" srcOrd="10" destOrd="0" presId="urn:microsoft.com/office/officeart/2005/8/layout/hProcess9"/>
    <dgm:cxn modelId="{609FD78F-0BA1-4582-8A0E-2EE6598F33E4}" type="presParOf" srcId="{837B0178-23BA-4D09-9B19-FAE7B1A5F711}" destId="{6AF4C469-A01A-47D4-B31A-66298D8DB6E5}" srcOrd="11" destOrd="0" presId="urn:microsoft.com/office/officeart/2005/8/layout/hProcess9"/>
    <dgm:cxn modelId="{4F7B77ED-8E1D-4961-9E04-D81EA133E10C}" type="presParOf" srcId="{837B0178-23BA-4D09-9B19-FAE7B1A5F711}" destId="{9F545327-A406-4151-A5C9-53E99B736B99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E11ED-0EA5-40B5-AC7F-395015F43B92}">
      <dsp:nvSpPr>
        <dsp:cNvPr id="0" name=""/>
        <dsp:cNvSpPr/>
      </dsp:nvSpPr>
      <dsp:spPr>
        <a:xfrm>
          <a:off x="847617" y="0"/>
          <a:ext cx="9606337" cy="539750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D721C-02FF-41A9-B2FF-5C729F7C66E3}">
      <dsp:nvSpPr>
        <dsp:cNvPr id="0" name=""/>
        <dsp:cNvSpPr/>
      </dsp:nvSpPr>
      <dsp:spPr>
        <a:xfrm>
          <a:off x="965" y="1619250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Application Received and Acknowledged</a:t>
          </a:r>
        </a:p>
      </dsp:txBody>
      <dsp:txXfrm>
        <a:off x="76527" y="1694812"/>
        <a:ext cx="1396772" cy="2007876"/>
      </dsp:txXfrm>
    </dsp:sp>
    <dsp:sp modelId="{E09FFEE6-0F05-47DD-972E-A530994C0D68}">
      <dsp:nvSpPr>
        <dsp:cNvPr id="0" name=""/>
        <dsp:cNvSpPr/>
      </dsp:nvSpPr>
      <dsp:spPr>
        <a:xfrm>
          <a:off x="1626256" y="1619250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Application Reviewed  and scored by Evaluation Team</a:t>
          </a:r>
        </a:p>
      </dsp:txBody>
      <dsp:txXfrm>
        <a:off x="1701818" y="1694812"/>
        <a:ext cx="1396772" cy="2007876"/>
      </dsp:txXfrm>
    </dsp:sp>
    <dsp:sp modelId="{52ED60D7-5BB4-4A33-A07F-F492B8AD927F}">
      <dsp:nvSpPr>
        <dsp:cNvPr id="0" name=""/>
        <dsp:cNvSpPr/>
      </dsp:nvSpPr>
      <dsp:spPr>
        <a:xfrm>
          <a:off x="3444446" y="615315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Evaluations Scored and Approved</a:t>
          </a:r>
        </a:p>
      </dsp:txBody>
      <dsp:txXfrm>
        <a:off x="3520008" y="690877"/>
        <a:ext cx="1396772" cy="2007876"/>
      </dsp:txXfrm>
    </dsp:sp>
    <dsp:sp modelId="{20561A94-7945-430B-B02E-662B5030F34D}">
      <dsp:nvSpPr>
        <dsp:cNvPr id="0" name=""/>
        <dsp:cNvSpPr/>
      </dsp:nvSpPr>
      <dsp:spPr>
        <a:xfrm>
          <a:off x="3427125" y="3083829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Evaluations Scored and Technical Assistance Offered for Resubmission</a:t>
          </a:r>
        </a:p>
      </dsp:txBody>
      <dsp:txXfrm>
        <a:off x="3502687" y="3159391"/>
        <a:ext cx="1396772" cy="2007876"/>
      </dsp:txXfrm>
    </dsp:sp>
    <dsp:sp modelId="{6762D977-87B2-47D0-8D9C-FC1B164B8554}">
      <dsp:nvSpPr>
        <dsp:cNvPr id="0" name=""/>
        <dsp:cNvSpPr/>
      </dsp:nvSpPr>
      <dsp:spPr>
        <a:xfrm>
          <a:off x="5272233" y="1679162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Approval Letters and Grant Awards Sent</a:t>
          </a:r>
        </a:p>
      </dsp:txBody>
      <dsp:txXfrm>
        <a:off x="5347795" y="1754724"/>
        <a:ext cx="1396772" cy="2007876"/>
      </dsp:txXfrm>
    </dsp:sp>
    <dsp:sp modelId="{D5429D55-1B5B-412B-BC06-8ADA5B43DE9B}">
      <dsp:nvSpPr>
        <dsp:cNvPr id="0" name=""/>
        <dsp:cNvSpPr/>
      </dsp:nvSpPr>
      <dsp:spPr>
        <a:xfrm>
          <a:off x="7021200" y="1679162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Awardees submit quarterly reports and receive partial fund awards</a:t>
          </a:r>
        </a:p>
      </dsp:txBody>
      <dsp:txXfrm>
        <a:off x="7096762" y="1754724"/>
        <a:ext cx="1396772" cy="2007876"/>
      </dsp:txXfrm>
    </dsp:sp>
    <dsp:sp modelId="{9F545327-A406-4151-A5C9-53E99B736B99}">
      <dsp:nvSpPr>
        <dsp:cNvPr id="0" name=""/>
        <dsp:cNvSpPr/>
      </dsp:nvSpPr>
      <dsp:spPr>
        <a:xfrm>
          <a:off x="9752711" y="1619250"/>
          <a:ext cx="1547896" cy="215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Within 12 Months Planning Grant Awardees submit their Laboratory School Applications</a:t>
          </a:r>
        </a:p>
      </dsp:txBody>
      <dsp:txXfrm>
        <a:off x="9828273" y="1694812"/>
        <a:ext cx="1396772" cy="2007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128E-993C-4902-8012-4837AFDCDFE9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DDA28-A9E5-470C-8A90-D17729306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0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30909"/>
            <a:ext cx="5254951" cy="2387600"/>
          </a:xfrm>
        </p:spPr>
        <p:txBody>
          <a:bodyPr anchor="b"/>
          <a:lstStyle>
            <a:lvl1pPr algn="l">
              <a:defRPr sz="6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36221"/>
            <a:ext cx="525495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0D7D0-E191-4C83-8A0F-12414189B1E3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VDOE Logo"/>
          <p:cNvSpPr/>
          <p:nvPr userDrawn="1"/>
        </p:nvSpPr>
        <p:spPr>
          <a:xfrm>
            <a:off x="2020701" y="919537"/>
            <a:ext cx="10893915" cy="5938463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178121" y="5751826"/>
            <a:ext cx="95138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900" b="1" dirty="0">
                <a:solidFill>
                  <a:schemeClr val="tx1">
                    <a:alpha val="20000"/>
                  </a:schemeClr>
                </a:solidFill>
                <a:latin typeface="Trebuchet MS" panose="020B0603020202020204" pitchFamily="34" charset="0"/>
              </a:rPr>
              <a:t>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05403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BD541-267A-DAF0-C4B8-B92F657E0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noFill/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96A5-1280-4BBD-93AB-AD67D678B93B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622"/>
            <a:ext cx="5181600" cy="46283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8622"/>
            <a:ext cx="5181600" cy="46283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1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2590-EA3D-2431-8ECC-6E434A51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solidFill>
            <a:schemeClr val="tx1"/>
          </a:solidFill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519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2519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D8FE-4F26-421C-BC9E-A31C57605D1F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B387-EEF6-85E8-878F-7654D7B0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noFill/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519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2519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D8FE-4F26-421C-BC9E-A31C57605D1F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5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D157-36F0-A5D1-DE89-F14DFFE2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noFill/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59DFB-BBD1-424E-8E61-D0F07BC8954A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6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DC38-4FAD-4906-B701-8C1D07FFDAE2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8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62E0-DFCC-480B-934F-571908404525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9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B1A3-8D5C-47DE-BDB0-FBDB82B09CF6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77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22592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B1A3-8D5C-47DE-BDB0-FBDB82B09CF6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5183188" y="3451509"/>
            <a:ext cx="2970212" cy="22592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8383588" y="3451508"/>
            <a:ext cx="2970212" cy="22592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1" y="1130909"/>
            <a:ext cx="10515600" cy="2387600"/>
          </a:xfrm>
        </p:spPr>
        <p:txBody>
          <a:bodyPr anchor="b"/>
          <a:lstStyle>
            <a:lvl1pPr algn="ctr">
              <a:defRPr sz="6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36221"/>
            <a:ext cx="10515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49E-D282-4660-885A-F74A817FB28E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9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30909"/>
            <a:ext cx="5254951" cy="2387600"/>
          </a:xfrm>
        </p:spPr>
        <p:txBody>
          <a:bodyPr anchor="b"/>
          <a:lstStyle>
            <a:lvl1pPr algn="l">
              <a:defRPr sz="6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36221"/>
            <a:ext cx="525495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D3C0D-AEE8-4C37-B586-2E02B9B135CF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VDOE Logo"/>
          <p:cNvSpPr/>
          <p:nvPr userDrawn="1"/>
        </p:nvSpPr>
        <p:spPr>
          <a:xfrm>
            <a:off x="2020701" y="919537"/>
            <a:ext cx="10893915" cy="5938463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178121" y="5751826"/>
            <a:ext cx="95138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900" b="1" dirty="0">
                <a:solidFill>
                  <a:schemeClr val="tx1">
                    <a:alpha val="7000"/>
                  </a:schemeClr>
                </a:solidFill>
                <a:latin typeface="Trebuchet MS" panose="020B0603020202020204" pitchFamily="34" charset="0"/>
              </a:rPr>
              <a:t>VIRGINIA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1158173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gradFill rotWithShape="1">
          <a:gsLst>
            <a:gs pos="0">
              <a:srgbClr val="3E5B91"/>
            </a:gs>
            <a:gs pos="50000">
              <a:srgbClr val="1A4480"/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30909"/>
            <a:ext cx="10515600" cy="2387600"/>
          </a:xfrm>
        </p:spPr>
        <p:txBody>
          <a:bodyPr anchor="b"/>
          <a:lstStyle>
            <a:lvl1pPr algn="ctr">
              <a:defRPr sz="6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36221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1799C-EA78-4FD4-8B5A-E18EB096E5C6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9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D67D3E-DC23-56D0-E49A-79F87FFEB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solidFill>
            <a:schemeClr val="tx1"/>
          </a:solidFill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0E70-56EB-42D6-915F-EA4C717EB9E4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458930"/>
            <a:ext cx="10515600" cy="4718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12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566EF1-4ABD-9736-83E3-A0AB60E2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noFill/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8930"/>
            <a:ext cx="10515600" cy="4718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0E70-56EB-42D6-915F-EA4C717EB9E4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96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C85E-EDEC-42A1-88DA-B1145C21F245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1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0">
              <a:schemeClr val="tx1"/>
            </a:gs>
            <a:gs pos="50000">
              <a:srgbClr val="1A4480"/>
            </a:gs>
            <a:gs pos="100000">
              <a:srgbClr val="3E5B9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C85E-EDEC-42A1-88DA-B1145C21F245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0B6B-6944-E12E-832D-39E6B070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3975"/>
          </a:xfrm>
          <a:solidFill>
            <a:schemeClr val="tx1"/>
          </a:solidFill>
        </p:spPr>
        <p:txBody>
          <a:bodyPr lIns="822960" anchor="b">
            <a:normAutofit/>
          </a:bodyPr>
          <a:lstStyle>
            <a:lvl1pPr>
              <a:defRPr sz="4800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48622"/>
            <a:ext cx="5181600" cy="46283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8622"/>
            <a:ext cx="5181600" cy="46283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96A5-1280-4BBD-93AB-AD67D678B93B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6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F71C4-ABB1-43BF-A1B6-165F4DBACD94}" type="datetime1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02BAA-C61A-4A39-BDF1-4340D572B8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8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84" r:id="rId3"/>
    <p:sldLayoutId id="2147483686" r:id="rId4"/>
    <p:sldLayoutId id="2147483674" r:id="rId5"/>
    <p:sldLayoutId id="2147483687" r:id="rId6"/>
    <p:sldLayoutId id="2147483675" r:id="rId7"/>
    <p:sldLayoutId id="2147483691" r:id="rId8"/>
    <p:sldLayoutId id="2147483676" r:id="rId9"/>
    <p:sldLayoutId id="2147483689" r:id="rId10"/>
    <p:sldLayoutId id="2147483677" r:id="rId11"/>
    <p:sldLayoutId id="2147483690" r:id="rId12"/>
    <p:sldLayoutId id="2147483678" r:id="rId13"/>
    <p:sldLayoutId id="2147483679" r:id="rId14"/>
    <p:sldLayoutId id="2147483680" r:id="rId15"/>
    <p:sldLayoutId id="2147483681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rgbClr val="5555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2400" kern="1200">
          <a:solidFill>
            <a:srgbClr val="5555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65000"/>
        <a:buFont typeface="Courier New" panose="02070309020205020404" pitchFamily="49" charset="0"/>
        <a:buChar char="o"/>
        <a:defRPr sz="2000" kern="1200">
          <a:solidFill>
            <a:srgbClr val="5555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5555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-"/>
        <a:defRPr sz="1800" kern="1200">
          <a:solidFill>
            <a:srgbClr val="5555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22.1-349.2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maps/d/viewer?mid=1l1D4JcqarSrTO1cevIFiZmv1O-TJufM&amp;ll=37.77898675190089%2C-80.21973182366153&amp;z=6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549" y="815110"/>
            <a:ext cx="7116097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College Partnership Laboratory Schools</a:t>
            </a:r>
            <a:br>
              <a:rPr lang="en-US" dirty="0"/>
            </a:br>
            <a:r>
              <a:rPr lang="en-US" dirty="0"/>
              <a:t>Planning Grant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549" y="3655290"/>
            <a:ext cx="6083709" cy="1655762"/>
          </a:xfrm>
        </p:spPr>
        <p:txBody>
          <a:bodyPr>
            <a:normAutofit/>
          </a:bodyPr>
          <a:lstStyle/>
          <a:p>
            <a:r>
              <a:rPr lang="en-US" dirty="0"/>
              <a:t>State Board of Education</a:t>
            </a:r>
          </a:p>
          <a:p>
            <a:r>
              <a:rPr lang="en-US" dirty="0"/>
              <a:t>Lab School Standing Committee Meeting</a:t>
            </a:r>
          </a:p>
          <a:p>
            <a:r>
              <a:rPr lang="en-US" dirty="0"/>
              <a:t>Wednesday, April 12,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4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CAB2-C5F9-0E7D-18A3-F44217F6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5AA1-E161-435E-3FBA-4904C474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2D04B8-689C-AEDF-4824-1ED1EFCC4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01464"/>
              </p:ext>
            </p:extLst>
          </p:nvPr>
        </p:nvGraphicFramePr>
        <p:xfrm>
          <a:off x="657446" y="1766181"/>
          <a:ext cx="10793818" cy="4475429"/>
        </p:xfrm>
        <a:graphic>
          <a:graphicData uri="http://schemas.openxmlformats.org/drawingml/2006/table">
            <a:tbl>
              <a:tblPr/>
              <a:tblGrid>
                <a:gridCol w="1390113">
                  <a:extLst>
                    <a:ext uri="{9D8B030D-6E8A-4147-A177-3AD203B41FA5}">
                      <a16:colId xmlns:a16="http://schemas.microsoft.com/office/drawing/2014/main" val="3915505631"/>
                    </a:ext>
                  </a:extLst>
                </a:gridCol>
                <a:gridCol w="914533">
                  <a:extLst>
                    <a:ext uri="{9D8B030D-6E8A-4147-A177-3AD203B41FA5}">
                      <a16:colId xmlns:a16="http://schemas.microsoft.com/office/drawing/2014/main" val="3696848405"/>
                    </a:ext>
                  </a:extLst>
                </a:gridCol>
                <a:gridCol w="697532">
                  <a:extLst>
                    <a:ext uri="{9D8B030D-6E8A-4147-A177-3AD203B41FA5}">
                      <a16:colId xmlns:a16="http://schemas.microsoft.com/office/drawing/2014/main" val="1927052107"/>
                    </a:ext>
                  </a:extLst>
                </a:gridCol>
                <a:gridCol w="1296659">
                  <a:extLst>
                    <a:ext uri="{9D8B030D-6E8A-4147-A177-3AD203B41FA5}">
                      <a16:colId xmlns:a16="http://schemas.microsoft.com/office/drawing/2014/main" val="484752817"/>
                    </a:ext>
                  </a:extLst>
                </a:gridCol>
                <a:gridCol w="1390113">
                  <a:extLst>
                    <a:ext uri="{9D8B030D-6E8A-4147-A177-3AD203B41FA5}">
                      <a16:colId xmlns:a16="http://schemas.microsoft.com/office/drawing/2014/main" val="62014376"/>
                    </a:ext>
                  </a:extLst>
                </a:gridCol>
                <a:gridCol w="841076">
                  <a:extLst>
                    <a:ext uri="{9D8B030D-6E8A-4147-A177-3AD203B41FA5}">
                      <a16:colId xmlns:a16="http://schemas.microsoft.com/office/drawing/2014/main" val="2200733182"/>
                    </a:ext>
                  </a:extLst>
                </a:gridCol>
                <a:gridCol w="1927468">
                  <a:extLst>
                    <a:ext uri="{9D8B030D-6E8A-4147-A177-3AD203B41FA5}">
                      <a16:colId xmlns:a16="http://schemas.microsoft.com/office/drawing/2014/main" val="4093522588"/>
                    </a:ext>
                  </a:extLst>
                </a:gridCol>
                <a:gridCol w="2336324">
                  <a:extLst>
                    <a:ext uri="{9D8B030D-6E8A-4147-A177-3AD203B41FA5}">
                      <a16:colId xmlns:a16="http://schemas.microsoft.com/office/drawing/2014/main" val="1067257295"/>
                    </a:ext>
                  </a:extLst>
                </a:gridCol>
              </a:tblGrid>
              <a:tr h="543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 of Eligible Entity (Applicant/Awardee)</a:t>
                      </a:r>
                    </a:p>
                  </a:txBody>
                  <a:tcPr marL="5696" marR="5696" marT="5696" marB="410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Status: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VDOE Supt's Region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GRADE LEVELS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 SCHOOL INDUSTRY/AREA OF FOCUS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Grade Levels for Lab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Number of Students for Lab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K-12 Partner(s) School Division(s) 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93513"/>
                  </a:ext>
                </a:extLst>
              </a:tr>
              <a:tr h="543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Central Virginia Community College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Submitted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CTE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students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Amherst, Appomattox, Bedford, and Campbell County Public Schools and Lynchburg City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308756"/>
                  </a:ext>
                </a:extLst>
              </a:tr>
              <a:tr h="5433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Eastern Shore Community College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(PreK-12)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AEROSPACE INDUSTRY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PreK-12 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Accomack County Public Schools and Northampton County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059042"/>
                  </a:ext>
                </a:extLst>
              </a:tr>
              <a:tr h="7214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Emory &amp; Henry College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INDUSTRY CAREER PATHWAYS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cohort: 32 students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future cohort: 96 students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Smyth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Also, Wythe County, Washington County, and the City of Bristol, and the A. Linwood Holton Governor’s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98269"/>
                  </a:ext>
                </a:extLst>
              </a:tr>
              <a:tr h="11606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George Mason University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TECHNOLOGY PATHWAYS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ACCELERATED COLLEGE, ASSOCIATE DEGREE, CREDENTIALS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cohort: 30 students in 11th grade and 30 students in 12th grade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future cohort: Potential to expand to additional students and/or grade levels as the program develops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Fairfax County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410797"/>
                  </a:ext>
                </a:extLst>
              </a:tr>
              <a:tr h="8461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Germanna Community College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(PreK-12)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ACADEMIC LEARNING LOSS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TEACHER PREPARATION &amp; LICENSURE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PreK-12 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cohort: 24 students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future cohort: Not provided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Culpeper County Public Schools</a:t>
                      </a:r>
                      <a:b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Orange County Public Schools</a:t>
                      </a:r>
                      <a:b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Madison County Public Schools</a:t>
                      </a:r>
                      <a:b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Rappahannock County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7464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51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CAB2-C5F9-0E7D-18A3-F44217F6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5AA1-E161-435E-3FBA-4904C474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89738D-0C13-16A1-1EF2-111D6E888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33208"/>
              </p:ext>
            </p:extLst>
          </p:nvPr>
        </p:nvGraphicFramePr>
        <p:xfrm>
          <a:off x="829340" y="1520457"/>
          <a:ext cx="10065089" cy="5176285"/>
        </p:xfrm>
        <a:graphic>
          <a:graphicData uri="http://schemas.openxmlformats.org/drawingml/2006/table">
            <a:tbl>
              <a:tblPr/>
              <a:tblGrid>
                <a:gridCol w="1296261">
                  <a:extLst>
                    <a:ext uri="{9D8B030D-6E8A-4147-A177-3AD203B41FA5}">
                      <a16:colId xmlns:a16="http://schemas.microsoft.com/office/drawing/2014/main" val="4046501016"/>
                    </a:ext>
                  </a:extLst>
                </a:gridCol>
                <a:gridCol w="855525">
                  <a:extLst>
                    <a:ext uri="{9D8B030D-6E8A-4147-A177-3AD203B41FA5}">
                      <a16:colId xmlns:a16="http://schemas.microsoft.com/office/drawing/2014/main" val="3879519631"/>
                    </a:ext>
                  </a:extLst>
                </a:gridCol>
                <a:gridCol w="647703">
                  <a:extLst>
                    <a:ext uri="{9D8B030D-6E8A-4147-A177-3AD203B41FA5}">
                      <a16:colId xmlns:a16="http://schemas.microsoft.com/office/drawing/2014/main" val="507493428"/>
                    </a:ext>
                  </a:extLst>
                </a:gridCol>
                <a:gridCol w="1209118">
                  <a:extLst>
                    <a:ext uri="{9D8B030D-6E8A-4147-A177-3AD203B41FA5}">
                      <a16:colId xmlns:a16="http://schemas.microsoft.com/office/drawing/2014/main" val="256576316"/>
                    </a:ext>
                  </a:extLst>
                </a:gridCol>
                <a:gridCol w="1296261">
                  <a:extLst>
                    <a:ext uri="{9D8B030D-6E8A-4147-A177-3AD203B41FA5}">
                      <a16:colId xmlns:a16="http://schemas.microsoft.com/office/drawing/2014/main" val="3511986620"/>
                    </a:ext>
                  </a:extLst>
                </a:gridCol>
                <a:gridCol w="784293">
                  <a:extLst>
                    <a:ext uri="{9D8B030D-6E8A-4147-A177-3AD203B41FA5}">
                      <a16:colId xmlns:a16="http://schemas.microsoft.com/office/drawing/2014/main" val="1482084607"/>
                    </a:ext>
                  </a:extLst>
                </a:gridCol>
                <a:gridCol w="1797337">
                  <a:extLst>
                    <a:ext uri="{9D8B030D-6E8A-4147-A177-3AD203B41FA5}">
                      <a16:colId xmlns:a16="http://schemas.microsoft.com/office/drawing/2014/main" val="1789887881"/>
                    </a:ext>
                  </a:extLst>
                </a:gridCol>
                <a:gridCol w="2178591">
                  <a:extLst>
                    <a:ext uri="{9D8B030D-6E8A-4147-A177-3AD203B41FA5}">
                      <a16:colId xmlns:a16="http://schemas.microsoft.com/office/drawing/2014/main" val="2102128139"/>
                    </a:ext>
                  </a:extLst>
                </a:gridCol>
              </a:tblGrid>
              <a:tr h="348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Hampton University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Submitted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Elementary (K-5)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ARTS, INCLUDING DIGITAL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K-5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students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Hampton City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780577"/>
                  </a:ext>
                </a:extLst>
              </a:tr>
              <a:tr h="6734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James Madison University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 School Application Submitted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INTERDISCIPLINARY 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PATHWAYS, WITH TEACHER PREPARATION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cohort: 100 Freshmen and 100 Sophomores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total cohort: 400 students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Augusta, Harrisonburg, Page, Rockingham, Shenandoah, Staunton, and Waynesboro County Public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723110"/>
                  </a:ext>
                </a:extLst>
              </a:tr>
              <a:tr h="8481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Mountain Gateway Community College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INFORMATION TECHNOLOGY &amp; CYBERSECURITY PATHWAYS 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CERTIFICATIONS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10-12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Alleghany, Bath, Botetourt, and Rockbridge County Public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832835"/>
                  </a:ext>
                </a:extLst>
              </a:tr>
              <a:tr h="4841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New College Institute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Not Approved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(K-12)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INTEGRATIVE STEM &amp; EXPERIENTIAL LEARNING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K-12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Franklin County Public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896942"/>
                  </a:ext>
                </a:extLst>
              </a:tr>
              <a:tr h="9146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Norfolk State University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Elementary (PreK-2)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 FOR STEAM GIFTED 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IN-SERVICE TEACHER TRAINING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PreK-2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from, though not partnering directly with, Norfolk Public Schools, Chesapeake City Schools, Suffolk Public Schools, Newport News Public Schools, and Hampton City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13265"/>
                  </a:ext>
                </a:extLst>
              </a:tr>
              <a:tr h="10144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Dominion University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MARITIME INDUSTRY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IN-SERVICE TEACHER TRAINING 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Initial cohort: Pilot group of 100 students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cohort: Gradually move to increase to a full high school program of 100 students per level in grades 9-12; 400 students total.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Newport News Public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956178"/>
                  </a:ext>
                </a:extLst>
              </a:tr>
              <a:tr h="5072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Dominion University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School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COMPUTER SCIENCE IB</a:t>
                      </a:r>
                      <a:b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6-8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Chesapeake City Public Schools</a:t>
                      </a:r>
                    </a:p>
                  </a:txBody>
                  <a:tcPr marL="5199" marR="5199" marT="5199" marB="374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85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36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CAB2-C5F9-0E7D-18A3-F44217F6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5AA1-E161-435E-3FBA-4904C474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7A44D8-FA41-BB6B-2054-5D6F4ECF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747102"/>
              </p:ext>
            </p:extLst>
          </p:nvPr>
        </p:nvGraphicFramePr>
        <p:xfrm>
          <a:off x="521050" y="1524893"/>
          <a:ext cx="10334792" cy="4831456"/>
        </p:xfrm>
        <a:graphic>
          <a:graphicData uri="http://schemas.openxmlformats.org/drawingml/2006/table">
            <a:tbl>
              <a:tblPr/>
              <a:tblGrid>
                <a:gridCol w="1330995">
                  <a:extLst>
                    <a:ext uri="{9D8B030D-6E8A-4147-A177-3AD203B41FA5}">
                      <a16:colId xmlns:a16="http://schemas.microsoft.com/office/drawing/2014/main" val="3187871901"/>
                    </a:ext>
                  </a:extLst>
                </a:gridCol>
                <a:gridCol w="995451">
                  <a:extLst>
                    <a:ext uri="{9D8B030D-6E8A-4147-A177-3AD203B41FA5}">
                      <a16:colId xmlns:a16="http://schemas.microsoft.com/office/drawing/2014/main" val="2934858884"/>
                    </a:ext>
                  </a:extLst>
                </a:gridCol>
                <a:gridCol w="548058">
                  <a:extLst>
                    <a:ext uri="{9D8B030D-6E8A-4147-A177-3AD203B41FA5}">
                      <a16:colId xmlns:a16="http://schemas.microsoft.com/office/drawing/2014/main" val="513977780"/>
                    </a:ext>
                  </a:extLst>
                </a:gridCol>
                <a:gridCol w="1241517">
                  <a:extLst>
                    <a:ext uri="{9D8B030D-6E8A-4147-A177-3AD203B41FA5}">
                      <a16:colId xmlns:a16="http://schemas.microsoft.com/office/drawing/2014/main" val="3148796210"/>
                    </a:ext>
                  </a:extLst>
                </a:gridCol>
                <a:gridCol w="1330995">
                  <a:extLst>
                    <a:ext uri="{9D8B030D-6E8A-4147-A177-3AD203B41FA5}">
                      <a16:colId xmlns:a16="http://schemas.microsoft.com/office/drawing/2014/main" val="2473348589"/>
                    </a:ext>
                  </a:extLst>
                </a:gridCol>
                <a:gridCol w="805308">
                  <a:extLst>
                    <a:ext uri="{9D8B030D-6E8A-4147-A177-3AD203B41FA5}">
                      <a16:colId xmlns:a16="http://schemas.microsoft.com/office/drawing/2014/main" val="676551587"/>
                    </a:ext>
                  </a:extLst>
                </a:gridCol>
                <a:gridCol w="1845499">
                  <a:extLst>
                    <a:ext uri="{9D8B030D-6E8A-4147-A177-3AD203B41FA5}">
                      <a16:colId xmlns:a16="http://schemas.microsoft.com/office/drawing/2014/main" val="2137756938"/>
                    </a:ext>
                  </a:extLst>
                </a:gridCol>
                <a:gridCol w="2236969">
                  <a:extLst>
                    <a:ext uri="{9D8B030D-6E8A-4147-A177-3AD203B41FA5}">
                      <a16:colId xmlns:a16="http://schemas.microsoft.com/office/drawing/2014/main" val="4278722787"/>
                    </a:ext>
                  </a:extLst>
                </a:gridCol>
              </a:tblGrid>
              <a:tr h="1411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Piedmont Virginia Community College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SCHOOL: ADVANCED MANUFACTURING &amp; IT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COLLEGE &amp; CAREER PATHWAYS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DUAL ENROLLMENT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students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partnering school divisions: Albemarle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Charlottesville City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Louisa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Fluvanna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Greene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Nelson County Public Schools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Buckingham County Public Schools</a:t>
                      </a:r>
                    </a:p>
                  </a:txBody>
                  <a:tcPr marL="4796" marR="4796" marT="4796" marB="34531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825844"/>
                  </a:ext>
                </a:extLst>
              </a:tr>
              <a:tr h="8978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Roanoke College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Submitted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SCHOOL: EDUCATION, STEM &amp; COMMUNICATIONS COLLEGE &amp; CAREER PATHWAYS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students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Salem City Schools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59197"/>
                  </a:ext>
                </a:extLst>
              </a:tr>
              <a:tr h="5555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Southside Virginia Community College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 School Application Submitted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CAREER LITERACY PATHWAYS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Mecklenburg County Public Schools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436119"/>
                  </a:ext>
                </a:extLst>
              </a:tr>
              <a:tr h="8978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Tidewater Community College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Submitted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KINDERGARTEN READINESS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PRE-SERVICE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IN-SERVICE TEACHER TRAINING 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students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Portsmouth Public Schools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941970"/>
                  </a:ext>
                </a:extLst>
              </a:tr>
              <a:tr h="10689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University of Lynchburg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Elementary (K-5)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EARLY LITERACY &amp; SCIENCE OF READING 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Beginning with grades K-1, adding grade levels up to 5th grade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 students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Lynchburg City Public Schools</a:t>
                      </a:r>
                    </a:p>
                  </a:txBody>
                  <a:tcPr marL="4796" marR="4796" marT="4796" marB="34531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536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25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CAB2-C5F9-0E7D-18A3-F44217F62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A5AA1-E161-435E-3FBA-4904C474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32C71F-3A72-C1FB-ED77-195813686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08063"/>
              </p:ext>
            </p:extLst>
          </p:nvPr>
        </p:nvGraphicFramePr>
        <p:xfrm>
          <a:off x="508591" y="1932046"/>
          <a:ext cx="10515601" cy="3299565"/>
        </p:xfrm>
        <a:graphic>
          <a:graphicData uri="http://schemas.openxmlformats.org/drawingml/2006/table">
            <a:tbl>
              <a:tblPr/>
              <a:tblGrid>
                <a:gridCol w="1354282">
                  <a:extLst>
                    <a:ext uri="{9D8B030D-6E8A-4147-A177-3AD203B41FA5}">
                      <a16:colId xmlns:a16="http://schemas.microsoft.com/office/drawing/2014/main" val="2216243280"/>
                    </a:ext>
                  </a:extLst>
                </a:gridCol>
                <a:gridCol w="880327">
                  <a:extLst>
                    <a:ext uri="{9D8B030D-6E8A-4147-A177-3AD203B41FA5}">
                      <a16:colId xmlns:a16="http://schemas.microsoft.com/office/drawing/2014/main" val="832949198"/>
                    </a:ext>
                  </a:extLst>
                </a:gridCol>
                <a:gridCol w="690186">
                  <a:extLst>
                    <a:ext uri="{9D8B030D-6E8A-4147-A177-3AD203B41FA5}">
                      <a16:colId xmlns:a16="http://schemas.microsoft.com/office/drawing/2014/main" val="3209447337"/>
                    </a:ext>
                  </a:extLst>
                </a:gridCol>
                <a:gridCol w="1263237">
                  <a:extLst>
                    <a:ext uri="{9D8B030D-6E8A-4147-A177-3AD203B41FA5}">
                      <a16:colId xmlns:a16="http://schemas.microsoft.com/office/drawing/2014/main" val="2643897745"/>
                    </a:ext>
                  </a:extLst>
                </a:gridCol>
                <a:gridCol w="1354282">
                  <a:extLst>
                    <a:ext uri="{9D8B030D-6E8A-4147-A177-3AD203B41FA5}">
                      <a16:colId xmlns:a16="http://schemas.microsoft.com/office/drawing/2014/main" val="3584922836"/>
                    </a:ext>
                  </a:extLst>
                </a:gridCol>
                <a:gridCol w="819397">
                  <a:extLst>
                    <a:ext uri="{9D8B030D-6E8A-4147-A177-3AD203B41FA5}">
                      <a16:colId xmlns:a16="http://schemas.microsoft.com/office/drawing/2014/main" val="3739986365"/>
                    </a:ext>
                  </a:extLst>
                </a:gridCol>
                <a:gridCol w="1877786">
                  <a:extLst>
                    <a:ext uri="{9D8B030D-6E8A-4147-A177-3AD203B41FA5}">
                      <a16:colId xmlns:a16="http://schemas.microsoft.com/office/drawing/2014/main" val="3364900449"/>
                    </a:ext>
                  </a:extLst>
                </a:gridCol>
                <a:gridCol w="2276104">
                  <a:extLst>
                    <a:ext uri="{9D8B030D-6E8A-4147-A177-3AD203B41FA5}">
                      <a16:colId xmlns:a16="http://schemas.microsoft.com/office/drawing/2014/main" val="3535063939"/>
                    </a:ext>
                  </a:extLst>
                </a:gridCol>
              </a:tblGrid>
              <a:tr h="6482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 Washington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COMPUTER &amp; DATA SCIENCE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COLLEGE &amp; CAREER PATHWAYS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students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Stafford County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35199"/>
                  </a:ext>
                </a:extLst>
              </a:tr>
              <a:tr h="5981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University of Virginia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STEM &amp; COMPUTER SCIENCE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7-8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 students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Charlottesville City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747199"/>
                  </a:ext>
                </a:extLst>
              </a:tr>
              <a:tr h="6921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Virginia Commonwealth University, Richmond Teacher Residency Program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COMPUTER SCIENCE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PRE-SERVICE TEACHER RESIDENCY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IN-SERVICE TRAINING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 or more students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222222"/>
                          </a:solidFill>
                          <a:effectLst/>
                          <a:latin typeface="Calibri" panose="020F0502020204030204" pitchFamily="34" charset="0"/>
                        </a:rPr>
                        <a:t>Henrico County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97023"/>
                  </a:ext>
                </a:extLst>
              </a:tr>
              <a:tr h="6921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Virginia State University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Submitted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Elementary (PreK-5) OR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&amp; High School (6-12)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STEM PROGRAMMING &amp; INITIATIVES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PreK-12 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Petersburg Public Schools, and in partnership with Chesterfield, Dinwiddie, and Prince George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366250"/>
                  </a:ext>
                </a:extLst>
              </a:tr>
              <a:tr h="3503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Virginia Union University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Planning Grant App Approved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&amp; High School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STEAM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6-12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Richmond Public Schools</a:t>
                      </a:r>
                    </a:p>
                  </a:txBody>
                  <a:tcPr marL="5696" marR="5696" marT="5696" marB="41014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383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2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06B8-9CCD-3549-0122-4825DF49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/>
            <a:r>
              <a:rPr lang="en-US" sz="4400" cap="all" dirty="0">
                <a:solidFill>
                  <a:schemeClr val="bg1"/>
                </a:solidFill>
                <a:latin typeface="+mj-lt"/>
              </a:rPr>
              <a:t>Planning Grant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B56D6-1E29-2D73-4A19-32C55494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56349"/>
            <a:ext cx="2743200" cy="365125"/>
          </a:xfrm>
        </p:spPr>
        <p:txBody>
          <a:bodyPr/>
          <a:lstStyle/>
          <a:p>
            <a:fld id="{B2102BAA-C61A-4A39-BDF1-4340D572B82C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F3CC-48BE-899F-B399-9C8CDB964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630"/>
            <a:ext cx="10515600" cy="13239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E73F9-9572-AE91-6901-2D827A398EF6}"/>
              </a:ext>
            </a:extLst>
          </p:cNvPr>
          <p:cNvSpPr txBox="1"/>
          <p:nvPr/>
        </p:nvSpPr>
        <p:spPr>
          <a:xfrm>
            <a:off x="638476" y="1755327"/>
            <a:ext cx="109150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00"/>
                </a:solidFill>
              </a:rPr>
              <a:t>A total of 20 Planning Grants Applications have been received to date: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Awarded: </a:t>
            </a:r>
            <a:r>
              <a:rPr lang="en-US" sz="2800" dirty="0">
                <a:solidFill>
                  <a:srgbClr val="000000"/>
                </a:solidFill>
              </a:rPr>
              <a:t>15 Planning Grants have been awarded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Pending: </a:t>
            </a:r>
            <a:r>
              <a:rPr lang="en-US" sz="2800" dirty="0">
                <a:solidFill>
                  <a:srgbClr val="000000"/>
                </a:solidFill>
              </a:rPr>
              <a:t>3 Applications are in the pipeline, with Applicants receiving technical assistance, submitting additional detail or pending receipt of scores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Received:</a:t>
            </a:r>
            <a:r>
              <a:rPr lang="en-US" sz="2800" dirty="0">
                <a:solidFill>
                  <a:srgbClr val="000000"/>
                </a:solidFill>
              </a:rPr>
              <a:t> 1 Application has been received and is pending assignment to the Funding Evaluation Review Committee for scoring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Declined: </a:t>
            </a:r>
            <a:r>
              <a:rPr lang="en-US" sz="2800" dirty="0">
                <a:solidFill>
                  <a:srgbClr val="000000"/>
                </a:solidFill>
              </a:rPr>
              <a:t>1 Application has been declined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908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06B8-9CCD-3549-0122-4825DF49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/>
            <a:r>
              <a:rPr lang="en-US" sz="4400" cap="all" dirty="0">
                <a:solidFill>
                  <a:schemeClr val="bg1"/>
                </a:solidFill>
                <a:latin typeface="+mj-lt"/>
              </a:rPr>
              <a:t>Planning Grant Awards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B56D6-1E29-2D73-4A19-32C55494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56349"/>
            <a:ext cx="2743200" cy="365125"/>
          </a:xfrm>
        </p:spPr>
        <p:txBody>
          <a:bodyPr/>
          <a:lstStyle/>
          <a:p>
            <a:fld id="{B2102BAA-C61A-4A39-BDF1-4340D572B82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7F3CC-48BE-899F-B399-9C8CDB964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630"/>
            <a:ext cx="10515600" cy="13239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E73F9-9572-AE91-6901-2D827A398EF6}"/>
              </a:ext>
            </a:extLst>
          </p:cNvPr>
          <p:cNvSpPr txBox="1"/>
          <p:nvPr/>
        </p:nvSpPr>
        <p:spPr>
          <a:xfrm>
            <a:off x="638476" y="1510778"/>
            <a:ext cx="109150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College Partnership Laboratory Schools Fund, set out in § </a:t>
            </a:r>
            <a:r>
              <a:rPr lang="en-US" sz="2400" u="sng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22.1-349.2</a:t>
            </a:r>
            <a:r>
              <a:rPr lang="en-US" sz="2400" dirty="0">
                <a:solidFill>
                  <a:srgbClr val="000000"/>
                </a:solidFill>
              </a:rPr>
              <a:t>, provides $5M Planning Grants, of which: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15 Planning Grants Awards to date total $2.83 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Planning Grant Applications in the pipeline, or potential grants, total $792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0D728-9837-02D9-DE29-79BBA25E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/>
        </p:blipFill>
        <p:spPr>
          <a:xfrm>
            <a:off x="3086483" y="3127578"/>
            <a:ext cx="6249403" cy="35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184" y="3341654"/>
            <a:ext cx="1105963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Event:</a:t>
            </a:r>
            <a:br>
              <a:rPr lang="en-US" dirty="0"/>
            </a:br>
            <a:r>
              <a:rPr lang="en-US" dirty="0"/>
              <a:t>Lab Schools Bootcamp </a:t>
            </a:r>
            <a:br>
              <a:rPr lang="en-US" dirty="0"/>
            </a:br>
            <a:r>
              <a:rPr lang="en-US" sz="4400" i="1" dirty="0"/>
              <a:t>May 3rd, 2023</a:t>
            </a:r>
            <a:br>
              <a:rPr lang="en-US" i="1" dirty="0"/>
            </a:br>
            <a:br>
              <a:rPr lang="en-US" sz="2200" dirty="0"/>
            </a:br>
            <a:r>
              <a:rPr lang="en-US" sz="3100" cap="none" dirty="0"/>
              <a:t>Inviting Applicants, Awardees, and Industry/Private Sector Partners to Richmond for a day-long summit, peer-to-peer discussions, inquiry, and technical assistance</a:t>
            </a:r>
            <a:br>
              <a:rPr lang="en-US" sz="3100" cap="none" dirty="0"/>
            </a:br>
            <a:br>
              <a:rPr lang="en-US" dirty="0"/>
            </a:br>
            <a:r>
              <a:rPr lang="en-US" sz="4900" dirty="0"/>
              <a:t>Q&amp;A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7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BF8A-F2A3-6A77-6DCA-924D85ED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003C71"/>
                </a:solidFill>
                <a:latin typeface="+mj-lt"/>
              </a:rPr>
              <a:t>Lab Schools – </a:t>
            </a:r>
            <a:br>
              <a:rPr lang="en-US" sz="6000" dirty="0">
                <a:solidFill>
                  <a:srgbClr val="003C71"/>
                </a:solidFill>
                <a:latin typeface="+mj-lt"/>
              </a:rPr>
            </a:br>
            <a:r>
              <a:rPr lang="en-US" sz="6000" dirty="0">
                <a:solidFill>
                  <a:srgbClr val="003C71"/>
                </a:solidFill>
                <a:latin typeface="+mj-lt"/>
              </a:rPr>
              <a:t>Website &amp; Updates</a:t>
            </a:r>
            <a:endParaRPr lang="en-US" dirty="0">
              <a:solidFill>
                <a:srgbClr val="003C7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FDC76-CE2C-549E-DA88-0F54A4AF3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Interactive and Superintendent’s Region Map of Applications to date, awards, and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D20A-DD95-B136-7A0B-2D955011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7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06B8-9CCD-3549-0122-4825DF49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/>
            <a:r>
              <a:rPr lang="en-US" sz="4400" cap="all" dirty="0">
                <a:solidFill>
                  <a:schemeClr val="bg1"/>
                </a:solidFill>
                <a:latin typeface="+mj-lt"/>
              </a:rPr>
              <a:t>Lab Schools - Interactive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B56D6-1E29-2D73-4A19-32C55494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06886-F605-4A21-2DB2-381F227B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40" y="1445164"/>
            <a:ext cx="10515600" cy="1983836"/>
          </a:xfrm>
        </p:spPr>
        <p:txBody>
          <a:bodyPr>
            <a:normAutofit fontScale="77500" lnSpcReduction="20000"/>
          </a:bodyPr>
          <a:lstStyle/>
          <a:p>
            <a:pPr algn="l" rtl="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VDOE’s Lab Schools page now has a 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Planning Grant and Lab School Applications interactive map,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which provides the status of each applicant/awardee, the location and focus of the proposed Lab School, and a list of the proposed community, school division, and private sector/industry partners.  </a:t>
            </a:r>
          </a:p>
          <a:p>
            <a:pPr algn="l" rtl="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tool allows other four and two year colleges and universities and higher education centers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as well as other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Planning Grant Applicants, to identify Planning Grant Awardees, and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can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prompt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private sector/indu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stry partners on how they can get involved.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C3269-8326-79E5-78B5-48C9EFC9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044" y="3298731"/>
            <a:ext cx="8070397" cy="34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06B8-9CCD-3549-0122-4825DF49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/>
            <a:r>
              <a:rPr lang="en-US" sz="4400" cap="all" dirty="0">
                <a:solidFill>
                  <a:schemeClr val="bg1"/>
                </a:solidFill>
                <a:latin typeface="+mj-lt"/>
              </a:rPr>
              <a:t>Lab Schools - Interactive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B56D6-1E29-2D73-4A19-32C55494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56349"/>
            <a:ext cx="2743200" cy="365125"/>
          </a:xfrm>
        </p:spPr>
        <p:txBody>
          <a:bodyPr/>
          <a:lstStyle/>
          <a:p>
            <a:fld id="{B2102BAA-C61A-4A39-BDF1-4340D572B82C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63545-28AC-86FB-262C-D3E74BDB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975"/>
            <a:ext cx="2562162" cy="55340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364D2B-EA11-A9F2-019A-F3824E309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62" y="1323975"/>
            <a:ext cx="2656332" cy="5534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D35FE-15BE-4A69-7A49-F12E3928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884" y="1323974"/>
            <a:ext cx="6759116" cy="55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4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06B8-9CCD-3549-0122-4825DF49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/>
            <a:r>
              <a:rPr lang="en-US" sz="4400" cap="all" dirty="0">
                <a:solidFill>
                  <a:schemeClr val="bg1"/>
                </a:solidFill>
                <a:latin typeface="+mj-lt"/>
              </a:rPr>
              <a:t>Lab Schools – region 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B56D6-1E29-2D73-4A19-32C55494E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6356349"/>
            <a:ext cx="2743200" cy="365125"/>
          </a:xfrm>
        </p:spPr>
        <p:txBody>
          <a:bodyPr/>
          <a:lstStyle/>
          <a:p>
            <a:fld id="{B2102BAA-C61A-4A39-BDF1-4340D572B82C}" type="slidenum">
              <a:rPr lang="en-US" smtClean="0"/>
              <a:t>5</a:t>
            </a:fld>
            <a:endParaRPr lang="en-US" dirty="0"/>
          </a:p>
        </p:txBody>
      </p:sp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5DE817C1-F6D3-8447-3EFC-1B1CA9BD4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 b="3630"/>
          <a:stretch/>
        </p:blipFill>
        <p:spPr>
          <a:xfrm>
            <a:off x="1091551" y="1343097"/>
            <a:ext cx="9064238" cy="537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BF8A-F2A3-6A77-6DCA-924D85ED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003C71"/>
                </a:solidFill>
                <a:latin typeface="+mj-lt"/>
              </a:rPr>
              <a:t>Planning Grant Applications and Awards</a:t>
            </a:r>
            <a:endParaRPr lang="en-US" dirty="0">
              <a:solidFill>
                <a:srgbClr val="003C7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FDC76-CE2C-549E-DA88-0F54A4AF3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Planning Grant Applications to date, awards, and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1D20A-DD95-B136-7A0B-2D955011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1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5683-6EBE-F128-73AD-CBAF0E62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Grants – Review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EF46A-429F-F728-8E3C-865E4971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A409959-B433-A477-221A-92C9D729E1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916747"/>
              </p:ext>
            </p:extLst>
          </p:nvPr>
        </p:nvGraphicFramePr>
        <p:xfrm>
          <a:off x="410965" y="1323974"/>
          <a:ext cx="11301573" cy="539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069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5683-6EBE-F128-73AD-CBAF0E62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EF46A-429F-F728-8E3C-865E4971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8</a:t>
            </a:fld>
            <a:endParaRPr lang="en-US" dirty="0"/>
          </a:p>
        </p:txBody>
      </p:sp>
      <p:pic>
        <p:nvPicPr>
          <p:cNvPr id="1028" name="Picture 4" descr="Wallops Island - Explore Our Seaside">
            <a:extLst>
              <a:ext uri="{FF2B5EF4-FFF2-40B4-BE49-F238E27FC236}">
                <a16:creationId xmlns:a16="http://schemas.microsoft.com/office/drawing/2014/main" id="{FE92ACB0-99E5-BCC4-17B5-C6BD7FAF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310" y="1309190"/>
            <a:ext cx="3487464" cy="20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lth Professions Academy (HPA) – West Central Alabama">
            <a:extLst>
              <a:ext uri="{FF2B5EF4-FFF2-40B4-BE49-F238E27FC236}">
                <a16:creationId xmlns:a16="http://schemas.microsoft.com/office/drawing/2014/main" id="{F9E5FB15-F4F2-C9C9-4831-CB281E4F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70" y="1299777"/>
            <a:ext cx="3076903" cy="20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F8C8E-3CBA-11A9-035A-B8394B6A8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806" y="4522788"/>
            <a:ext cx="5373612" cy="2335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74F13-8BF3-E367-B3D7-BB1A43020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455" y="4327372"/>
            <a:ext cx="3717218" cy="2787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6D94A2-8E24-A042-A600-5EC212E96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770" y="2906072"/>
            <a:ext cx="3076903" cy="2051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E2122-7E98-FC5A-065D-08CD5AF0E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7227" y="956794"/>
            <a:ext cx="6642916" cy="4982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B5307-35D1-05DD-9270-6AB189FC1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895" y="4502242"/>
            <a:ext cx="4151488" cy="2335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714F7-5CAB-FD65-A570-AFA3808FA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6418" y="2888378"/>
            <a:ext cx="3749247" cy="15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5683-6EBE-F128-73AD-CBAF0E62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Grants – Roll-up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EF46A-429F-F728-8E3C-865E4971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02BAA-C61A-4A39-BDF1-4340D572B82C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3E30BF7-DB35-CEFD-854C-AAAEC3149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099169"/>
              </p:ext>
            </p:extLst>
          </p:nvPr>
        </p:nvGraphicFramePr>
        <p:xfrm>
          <a:off x="2286755" y="1873567"/>
          <a:ext cx="7010398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04529123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27205659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Models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On IHE Campus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School Within a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7197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E9B4C8E-5862-347F-9717-DA6D6A0676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577068"/>
              </p:ext>
            </p:extLst>
          </p:nvPr>
        </p:nvGraphicFramePr>
        <p:xfrm>
          <a:off x="4343399" y="3429000"/>
          <a:ext cx="35051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045291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School Foci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Career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71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Teacher Preparation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292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Literacy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81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Innovative Instructional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682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Early College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27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22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DOE New">
      <a:dk1>
        <a:srgbClr val="003C71"/>
      </a:dk1>
      <a:lt1>
        <a:srgbClr val="FFFFFF"/>
      </a:lt1>
      <a:dk2>
        <a:srgbClr val="003C71"/>
      </a:dk2>
      <a:lt2>
        <a:srgbClr val="FFFFFF"/>
      </a:lt2>
      <a:accent1>
        <a:srgbClr val="003C71"/>
      </a:accent1>
      <a:accent2>
        <a:srgbClr val="FF6A39"/>
      </a:accent2>
      <a:accent3>
        <a:srgbClr val="555555"/>
      </a:accent3>
      <a:accent4>
        <a:srgbClr val="FFC600"/>
      </a:accent4>
      <a:accent5>
        <a:srgbClr val="0160B6"/>
      </a:accent5>
      <a:accent6>
        <a:srgbClr val="279989"/>
      </a:accent6>
      <a:hlink>
        <a:srgbClr val="0563C1"/>
      </a:hlink>
      <a:folHlink>
        <a:srgbClr val="8496B0"/>
      </a:folHlink>
    </a:clrScheme>
    <a:fontScheme name="VDOE-New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573A1205690449BC960B995EC7778B" ma:contentTypeVersion="4" ma:contentTypeDescription="Create a new document." ma:contentTypeScope="" ma:versionID="1dffd1a22b5fb151cd51218d0ce0819b">
  <xsd:schema xmlns:xsd="http://www.w3.org/2001/XMLSchema" xmlns:xs="http://www.w3.org/2001/XMLSchema" xmlns:p="http://schemas.microsoft.com/office/2006/metadata/properties" xmlns:ns2="4c2c5aab-b472-4b8f-a7fa-721e1e86a722" xmlns:ns3="48904f4f-f42a-42cb-a058-7ee0fb13e189" targetNamespace="http://schemas.microsoft.com/office/2006/metadata/properties" ma:root="true" ma:fieldsID="7c548f1f597254ffcd252868ced3ffff" ns2:_="" ns3:_="">
    <xsd:import namespace="4c2c5aab-b472-4b8f-a7fa-721e1e86a722"/>
    <xsd:import namespace="48904f4f-f42a-42cb-a058-7ee0fb13e18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c5aab-b472-4b8f-a7fa-721e1e86a72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04f4f-f42a-42cb-a058-7ee0fb13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53A99B-EC33-444B-8B6C-9DD88BA4AF72}"/>
</file>

<file path=customXml/itemProps2.xml><?xml version="1.0" encoding="utf-8"?>
<ds:datastoreItem xmlns:ds="http://schemas.openxmlformats.org/officeDocument/2006/customXml" ds:itemID="{433BA872-2C62-49B2-8D4D-FDC454E5C038}"/>
</file>

<file path=customXml/itemProps3.xml><?xml version="1.0" encoding="utf-8"?>
<ds:datastoreItem xmlns:ds="http://schemas.openxmlformats.org/officeDocument/2006/customXml" ds:itemID="{4A36FF6B-EC26-4F0F-B247-059A0036980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2766</TotalTime>
  <Words>1346</Words>
  <Application>Microsoft Office PowerPoint</Application>
  <PresentationFormat>Widescreen</PresentationFormat>
  <Paragraphs>249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College Partnership Laboratory Schools Planning Grant Updates</vt:lpstr>
      <vt:lpstr>Lab Schools –  Website &amp; Updates</vt:lpstr>
      <vt:lpstr>Lab Schools - Interactive Map</vt:lpstr>
      <vt:lpstr>Lab Schools - Interactive Map</vt:lpstr>
      <vt:lpstr>Lab Schools – region map</vt:lpstr>
      <vt:lpstr>Planning Grant Applications and Awards</vt:lpstr>
      <vt:lpstr>Planning Grants – Review Process</vt:lpstr>
      <vt:lpstr>Planning Grants – Roll-up</vt:lpstr>
      <vt:lpstr>Planning Grants – Roll-up</vt:lpstr>
      <vt:lpstr>Planning Grants – Roll-up</vt:lpstr>
      <vt:lpstr>Planning Grants – Roll-up</vt:lpstr>
      <vt:lpstr>Planning Grants – Roll-up</vt:lpstr>
      <vt:lpstr>Planning Grants – Roll-up</vt:lpstr>
      <vt:lpstr>Planning Grant applications</vt:lpstr>
      <vt:lpstr>Planning Grant Awards</vt:lpstr>
      <vt:lpstr>Upcoming Event: Lab Schools Bootcamp  May 3rd, 2023  Inviting Applicants, Awardees, and Industry/Private Sector Partners to Richmond for a day-long summit, peer-to-peer discussions, inquiry, and technical assistance  Q&amp;A</vt:lpstr>
    </vt:vector>
  </TitlesOfParts>
  <Company>Virginia Information Technologies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VDOE</dc:creator>
  <cp:lastModifiedBy>Albon, Brendon (DOE)</cp:lastModifiedBy>
  <cp:revision>74</cp:revision>
  <dcterms:created xsi:type="dcterms:W3CDTF">2022-07-20T12:39:39Z</dcterms:created>
  <dcterms:modified xsi:type="dcterms:W3CDTF">2023-04-11T19:55:38Z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0x010100FB573A1205690449BC960B995EC7778B</vt:lpwstr>
  </property>
</Properties>
</file>