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9" r:id="rId4"/>
    <p:sldMasterId id="2147483660" r:id="rId5"/>
  </p:sldMasterIdLst>
  <p:notesMasterIdLst>
    <p:notesMasterId r:id="rId31"/>
  </p:notesMasterIdLst>
  <p:sldIdLst>
    <p:sldId id="256" r:id="rId6"/>
    <p:sldId id="257" r:id="rId7"/>
    <p:sldId id="258" r:id="rId8"/>
    <p:sldId id="259" r:id="rId9"/>
    <p:sldId id="261" r:id="rId10"/>
    <p:sldId id="262" r:id="rId11"/>
    <p:sldId id="264" r:id="rId12"/>
    <p:sldId id="276" r:id="rId13"/>
    <p:sldId id="265" r:id="rId14"/>
    <p:sldId id="267" r:id="rId15"/>
    <p:sldId id="273" r:id="rId16"/>
    <p:sldId id="274" r:id="rId17"/>
    <p:sldId id="268" r:id="rId18"/>
    <p:sldId id="278" r:id="rId19"/>
    <p:sldId id="1123" r:id="rId20"/>
    <p:sldId id="1124" r:id="rId21"/>
    <p:sldId id="277" r:id="rId22"/>
    <p:sldId id="296" r:id="rId23"/>
    <p:sldId id="295" r:id="rId24"/>
    <p:sldId id="302" r:id="rId25"/>
    <p:sldId id="299" r:id="rId26"/>
    <p:sldId id="305" r:id="rId27"/>
    <p:sldId id="303" r:id="rId28"/>
    <p:sldId id="1125" r:id="rId29"/>
    <p:sldId id="275" r:id="rId30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xmlns="" r:id="rId46" roundtripDataSignature="AMtx7mga3Cd9rFlh0ANVrs6/2KQJJAxgFA==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0C7263D-5033-1A6E-997A-79E77353FC0A}" name="Carlock, Marcela C. (gcc4d)" initials="C(" userId="S::gcc4d@virginia.edu::465bbc2b-8647-4b67-87ba-21fce395c7d2" providerId="AD"/>
  <p188:author id="{CAF18A44-4A07-F049-1B89-57932C821E1C}" name="Solari, Emily Jane (ejs9ea)" initials="" userId="S::ejs9ea@virginia.edu::e3cb3cb8-190f-4988-8798-c87a2f710f44" providerId="AD"/>
  <p188:author id="{32EAFC4E-5B00-26EF-BB2D-0213E93AEA8E}" name="Tyree, Lisa (lt8m)" initials="T(" userId="S::lt8m@virginia.edu::1a6a72d1-4aae-43d8-8c92-98cac9205a84" providerId="AD"/>
  <p188:author id="{06FCEA88-4A74-8E01-6727-1ACB841ABC9C}" name="Etten, Anne (anc4n)" initials="E(" userId="S::anc4n@virginia.edu::769ced06-22bb-4b9f-b02c-18134f0458da" providerId="AD"/>
  <p188:author id="{8E45BCB6-DFFE-8CD9-A7D4-9AD4E2A58C08}" name="Abry, Tashia (tda2j)" initials="A(" userId="S::tda2j@virginia.edu::91eb7ad6-38d2-4869-aa0a-dccce5a25fc3" providerId="AD"/>
  <p188:author id="{5DA1B3F1-FF03-2256-08EB-D06009773077}" name="Biel, Christa Haring (aqc3hs)" initials="B(" userId="S::aqc3hs@virginia.edu::92fbb634-6990-48d2-ab46-108ff1e0a6b4" providerId="AD"/>
  <p188:author id="{5A2B9CF8-E9E3-6CE2-F775-ADD59DE5FF65}" name="Williams, Beth S. (bsw2m)" initials="W(" userId="S::bsw2m@virginia.edu::54bd6df6-8906-462f-80f3-14d614de39f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C71"/>
    <a:srgbClr val="3030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A36E0C4B-4FFE-44CD-A106-C5C7DB53D232}">
  <a:tblStyle styleId="{A36E0C4B-4FFE-44CD-A106-C5C7DB53D23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6E7EB"/>
          </a:solidFill>
        </a:fill>
      </a:tcStyle>
    </a:wholeTbl>
    <a:band1H>
      <a:tcTxStyle b="off" i="off"/>
      <a:tcStyle>
        <a:tcBdr/>
        <a:fill>
          <a:solidFill>
            <a:srgbClr val="CACDD4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ACDD4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4635"/>
  </p:normalViewPr>
  <p:slideViewPr>
    <p:cSldViewPr snapToGrid="0">
      <p:cViewPr varScale="1">
        <p:scale>
          <a:sx n="77" d="100"/>
          <a:sy n="77" d="100"/>
        </p:scale>
        <p:origin x="806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21" Type="http://schemas.openxmlformats.org/officeDocument/2006/relationships/slide" Target="slides/slide16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46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49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48" Type="http://schemas.openxmlformats.org/officeDocument/2006/relationships/viewProps" Target="viewProps.xml"/><Relationship Id="rId8" Type="http://schemas.openxmlformats.org/officeDocument/2006/relationships/slide" Target="slides/slide3.xml"/><Relationship Id="rId51" Type="http://schemas.microsoft.com/office/2018/10/relationships/authors" Target="authors.xml"/><Relationship Id="rId3" Type="http://schemas.openxmlformats.org/officeDocument/2006/relationships/customXml" Target="../customXml/item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E7983F-76BE-1249-B19B-A254DEF6EABA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5A71A0B-9BF2-9940-8BD1-BAA202339201}">
      <dgm:prSet phldrT="[Text]" phldr="0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2800" b="0" dirty="0">
              <a:solidFill>
                <a:schemeClr val="bg1"/>
              </a:solidFill>
              <a:latin typeface="Georgia"/>
            </a:rPr>
            <a:t>Consulted with curriculum review teams from CO, AK, LA</a:t>
          </a:r>
          <a:endParaRPr lang="en-US" sz="2800" b="0" dirty="0">
            <a:solidFill>
              <a:schemeClr val="bg1"/>
            </a:solidFill>
          </a:endParaRPr>
        </a:p>
      </dgm:t>
    </dgm:pt>
    <dgm:pt modelId="{6DF53C38-6161-5C42-83BA-30EDA9AE6E98}" type="parTrans" cxnId="{3C1F995C-4FB9-B448-B878-FAC02538CC97}">
      <dgm:prSet/>
      <dgm:spPr/>
      <dgm:t>
        <a:bodyPr/>
        <a:lstStyle/>
        <a:p>
          <a:endParaRPr lang="en-US"/>
        </a:p>
      </dgm:t>
    </dgm:pt>
    <dgm:pt modelId="{77E34310-3D2F-8043-9930-A54DC233A7D5}" type="sibTrans" cxnId="{3C1F995C-4FB9-B448-B878-FAC02538CC97}">
      <dgm:prSet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4B1A2502-D855-450B-9AE5-B23F840137B6}">
      <dgm:prSet phldr="0" custT="1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2800" dirty="0">
              <a:solidFill>
                <a:schemeClr val="bg1"/>
              </a:solidFill>
              <a:latin typeface="Georgia"/>
            </a:rPr>
            <a:t>Revised rubrics based on feedback</a:t>
          </a:r>
          <a:endParaRPr lang="en-US" sz="2800" b="0" dirty="0">
            <a:solidFill>
              <a:schemeClr val="bg1"/>
            </a:solidFill>
          </a:endParaRPr>
        </a:p>
      </dgm:t>
    </dgm:pt>
    <dgm:pt modelId="{929801CC-D0F3-48C5-B5A5-245ABE960B9D}" type="parTrans" cxnId="{4CE6FCFD-45E3-49E0-8D52-622E10231B6F}">
      <dgm:prSet/>
      <dgm:spPr/>
      <dgm:t>
        <a:bodyPr/>
        <a:lstStyle/>
        <a:p>
          <a:endParaRPr lang="en-US"/>
        </a:p>
      </dgm:t>
    </dgm:pt>
    <dgm:pt modelId="{656D4B35-F91E-4F43-ADF2-4C56D2552D4B}" type="sibTrans" cxnId="{4CE6FCFD-45E3-49E0-8D52-622E10231B6F}">
      <dgm:prSet/>
      <dgm:spPr>
        <a:solidFill>
          <a:schemeClr val="bg1">
            <a:lumMod val="75000"/>
            <a:alpha val="90000"/>
          </a:schemeClr>
        </a:solidFill>
      </dgm:spPr>
      <dgm:t>
        <a:bodyPr/>
        <a:lstStyle/>
        <a:p>
          <a:endParaRPr lang="en-US"/>
        </a:p>
      </dgm:t>
    </dgm:pt>
    <dgm:pt modelId="{377A601D-228E-404E-BCFF-BCC107AAC16A}">
      <dgm:prSet phldr="0" custT="1"/>
      <dgm:spPr>
        <a:solidFill>
          <a:schemeClr val="accent1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sz="2800" dirty="0">
              <a:solidFill>
                <a:schemeClr val="bg1"/>
              </a:solidFill>
              <a:latin typeface="Georgia"/>
            </a:rPr>
            <a:t>Ensured that rubrics fully align with the law</a:t>
          </a:r>
          <a:endParaRPr lang="en-US" sz="2800" b="0" dirty="0">
            <a:solidFill>
              <a:schemeClr val="bg1"/>
            </a:solidFill>
          </a:endParaRPr>
        </a:p>
      </dgm:t>
    </dgm:pt>
    <dgm:pt modelId="{268D2224-35A6-4020-A411-859FACA92B4B}" type="parTrans" cxnId="{83F1CBD8-E87D-41BF-B4F1-33CD82447103}">
      <dgm:prSet/>
      <dgm:spPr/>
      <dgm:t>
        <a:bodyPr/>
        <a:lstStyle/>
        <a:p>
          <a:endParaRPr lang="en-US"/>
        </a:p>
      </dgm:t>
    </dgm:pt>
    <dgm:pt modelId="{388852DE-1D66-4046-AAAF-CDF733766672}" type="sibTrans" cxnId="{83F1CBD8-E87D-41BF-B4F1-33CD82447103}">
      <dgm:prSet/>
      <dgm:spPr/>
      <dgm:t>
        <a:bodyPr/>
        <a:lstStyle/>
        <a:p>
          <a:endParaRPr lang="en-US"/>
        </a:p>
      </dgm:t>
    </dgm:pt>
    <dgm:pt modelId="{0A3B8A60-5DDB-EC4A-8EA1-D6DF65DBFDF7}" type="pres">
      <dgm:prSet presAssocID="{98E7983F-76BE-1249-B19B-A254DEF6EABA}" presName="outerComposite" presStyleCnt="0">
        <dgm:presLayoutVars>
          <dgm:chMax val="5"/>
          <dgm:dir/>
          <dgm:resizeHandles val="exact"/>
        </dgm:presLayoutVars>
      </dgm:prSet>
      <dgm:spPr/>
    </dgm:pt>
    <dgm:pt modelId="{9219DECA-7296-2E48-B904-7A82845E703B}" type="pres">
      <dgm:prSet presAssocID="{98E7983F-76BE-1249-B19B-A254DEF6EABA}" presName="dummyMaxCanvas" presStyleCnt="0">
        <dgm:presLayoutVars/>
      </dgm:prSet>
      <dgm:spPr/>
    </dgm:pt>
    <dgm:pt modelId="{4E0F33ED-DC72-0647-851F-91063825C9E5}" type="pres">
      <dgm:prSet presAssocID="{98E7983F-76BE-1249-B19B-A254DEF6EABA}" presName="ThreeNodes_1" presStyleLbl="node1" presStyleIdx="0" presStyleCnt="3" custLinFactNeighborX="-673" custLinFactNeighborY="-4130">
        <dgm:presLayoutVars>
          <dgm:bulletEnabled val="1"/>
        </dgm:presLayoutVars>
      </dgm:prSet>
      <dgm:spPr/>
    </dgm:pt>
    <dgm:pt modelId="{28664500-86EE-444B-82DB-521CE25BB983}" type="pres">
      <dgm:prSet presAssocID="{98E7983F-76BE-1249-B19B-A254DEF6EABA}" presName="ThreeNodes_2" presStyleLbl="node1" presStyleIdx="1" presStyleCnt="3">
        <dgm:presLayoutVars>
          <dgm:bulletEnabled val="1"/>
        </dgm:presLayoutVars>
      </dgm:prSet>
      <dgm:spPr/>
    </dgm:pt>
    <dgm:pt modelId="{B5B3FC41-FEB6-724D-AE38-D09C51EC826F}" type="pres">
      <dgm:prSet presAssocID="{98E7983F-76BE-1249-B19B-A254DEF6EABA}" presName="ThreeNodes_3" presStyleLbl="node1" presStyleIdx="2" presStyleCnt="3">
        <dgm:presLayoutVars>
          <dgm:bulletEnabled val="1"/>
        </dgm:presLayoutVars>
      </dgm:prSet>
      <dgm:spPr/>
    </dgm:pt>
    <dgm:pt modelId="{B106EA0A-EE95-2241-81CF-7322977E59B5}" type="pres">
      <dgm:prSet presAssocID="{98E7983F-76BE-1249-B19B-A254DEF6EABA}" presName="ThreeConn_1-2" presStyleLbl="fgAccFollowNode1" presStyleIdx="0" presStyleCnt="2">
        <dgm:presLayoutVars>
          <dgm:bulletEnabled val="1"/>
        </dgm:presLayoutVars>
      </dgm:prSet>
      <dgm:spPr/>
    </dgm:pt>
    <dgm:pt modelId="{908A949E-69FA-CC47-82F0-C6A9A662A37C}" type="pres">
      <dgm:prSet presAssocID="{98E7983F-76BE-1249-B19B-A254DEF6EABA}" presName="ThreeConn_2-3" presStyleLbl="fgAccFollowNode1" presStyleIdx="1" presStyleCnt="2">
        <dgm:presLayoutVars>
          <dgm:bulletEnabled val="1"/>
        </dgm:presLayoutVars>
      </dgm:prSet>
      <dgm:spPr/>
    </dgm:pt>
    <dgm:pt modelId="{D6BB7E63-F3CA-F649-B7BE-4758BFE6E930}" type="pres">
      <dgm:prSet presAssocID="{98E7983F-76BE-1249-B19B-A254DEF6EABA}" presName="ThreeNodes_1_text" presStyleLbl="node1" presStyleIdx="2" presStyleCnt="3">
        <dgm:presLayoutVars>
          <dgm:bulletEnabled val="1"/>
        </dgm:presLayoutVars>
      </dgm:prSet>
      <dgm:spPr/>
    </dgm:pt>
    <dgm:pt modelId="{03C9E8E4-141C-E541-94D0-A05C4CB946E3}" type="pres">
      <dgm:prSet presAssocID="{98E7983F-76BE-1249-B19B-A254DEF6EABA}" presName="ThreeNodes_2_text" presStyleLbl="node1" presStyleIdx="2" presStyleCnt="3">
        <dgm:presLayoutVars>
          <dgm:bulletEnabled val="1"/>
        </dgm:presLayoutVars>
      </dgm:prSet>
      <dgm:spPr/>
    </dgm:pt>
    <dgm:pt modelId="{638C36F1-C5C8-F447-88D3-246CD7CE5EE7}" type="pres">
      <dgm:prSet presAssocID="{98E7983F-76BE-1249-B19B-A254DEF6EABA}" presName="ThreeNodes_3_text" presStyleLbl="node1" presStyleIdx="2" presStyleCnt="3">
        <dgm:presLayoutVars>
          <dgm:bulletEnabled val="1"/>
        </dgm:presLayoutVars>
      </dgm:prSet>
      <dgm:spPr/>
    </dgm:pt>
  </dgm:ptLst>
  <dgm:cxnLst>
    <dgm:cxn modelId="{EBB3A521-0509-D54C-93DD-BCBA09178B15}" type="presOf" srcId="{656D4B35-F91E-4F43-ADF2-4C56D2552D4B}" destId="{908A949E-69FA-CC47-82F0-C6A9A662A37C}" srcOrd="0" destOrd="0" presId="urn:microsoft.com/office/officeart/2005/8/layout/vProcess5"/>
    <dgm:cxn modelId="{283E2536-2169-EA4D-8E92-CA6C46314537}" type="presOf" srcId="{98E7983F-76BE-1249-B19B-A254DEF6EABA}" destId="{0A3B8A60-5DDB-EC4A-8EA1-D6DF65DBFDF7}" srcOrd="0" destOrd="0" presId="urn:microsoft.com/office/officeart/2005/8/layout/vProcess5"/>
    <dgm:cxn modelId="{0766785C-710A-834F-8DF5-C8B7FC73392C}" type="presOf" srcId="{05A71A0B-9BF2-9940-8BD1-BAA202339201}" destId="{D6BB7E63-F3CA-F649-B7BE-4758BFE6E930}" srcOrd="1" destOrd="0" presId="urn:microsoft.com/office/officeart/2005/8/layout/vProcess5"/>
    <dgm:cxn modelId="{3C1F995C-4FB9-B448-B878-FAC02538CC97}" srcId="{98E7983F-76BE-1249-B19B-A254DEF6EABA}" destId="{05A71A0B-9BF2-9940-8BD1-BAA202339201}" srcOrd="0" destOrd="0" parTransId="{6DF53C38-6161-5C42-83BA-30EDA9AE6E98}" sibTransId="{77E34310-3D2F-8043-9930-A54DC233A7D5}"/>
    <dgm:cxn modelId="{DED5E094-20A6-7A40-9CAB-3F1C8C52655C}" type="presOf" srcId="{377A601D-228E-404E-BCFF-BCC107AAC16A}" destId="{638C36F1-C5C8-F447-88D3-246CD7CE5EE7}" srcOrd="1" destOrd="0" presId="urn:microsoft.com/office/officeart/2005/8/layout/vProcess5"/>
    <dgm:cxn modelId="{E4C0E69D-6860-BB4E-83BF-B9DE37A4A90D}" type="presOf" srcId="{377A601D-228E-404E-BCFF-BCC107AAC16A}" destId="{B5B3FC41-FEB6-724D-AE38-D09C51EC826F}" srcOrd="0" destOrd="0" presId="urn:microsoft.com/office/officeart/2005/8/layout/vProcess5"/>
    <dgm:cxn modelId="{1C156DA2-5DCA-9A45-B23F-4D4E7FF0E3BC}" type="presOf" srcId="{4B1A2502-D855-450B-9AE5-B23F840137B6}" destId="{28664500-86EE-444B-82DB-521CE25BB983}" srcOrd="0" destOrd="0" presId="urn:microsoft.com/office/officeart/2005/8/layout/vProcess5"/>
    <dgm:cxn modelId="{81DA36A8-9C73-7741-BF07-2BAC4A15DE85}" type="presOf" srcId="{77E34310-3D2F-8043-9930-A54DC233A7D5}" destId="{B106EA0A-EE95-2241-81CF-7322977E59B5}" srcOrd="0" destOrd="0" presId="urn:microsoft.com/office/officeart/2005/8/layout/vProcess5"/>
    <dgm:cxn modelId="{0BF856BC-7C06-B340-A347-326092B28390}" type="presOf" srcId="{4B1A2502-D855-450B-9AE5-B23F840137B6}" destId="{03C9E8E4-141C-E541-94D0-A05C4CB946E3}" srcOrd="1" destOrd="0" presId="urn:microsoft.com/office/officeart/2005/8/layout/vProcess5"/>
    <dgm:cxn modelId="{1A46E1D7-BF24-0B48-B4A1-4263426245D7}" type="presOf" srcId="{05A71A0B-9BF2-9940-8BD1-BAA202339201}" destId="{4E0F33ED-DC72-0647-851F-91063825C9E5}" srcOrd="0" destOrd="0" presId="urn:microsoft.com/office/officeart/2005/8/layout/vProcess5"/>
    <dgm:cxn modelId="{83F1CBD8-E87D-41BF-B4F1-33CD82447103}" srcId="{98E7983F-76BE-1249-B19B-A254DEF6EABA}" destId="{377A601D-228E-404E-BCFF-BCC107AAC16A}" srcOrd="2" destOrd="0" parTransId="{268D2224-35A6-4020-A411-859FACA92B4B}" sibTransId="{388852DE-1D66-4046-AAAF-CDF733766672}"/>
    <dgm:cxn modelId="{4CE6FCFD-45E3-49E0-8D52-622E10231B6F}" srcId="{98E7983F-76BE-1249-B19B-A254DEF6EABA}" destId="{4B1A2502-D855-450B-9AE5-B23F840137B6}" srcOrd="1" destOrd="0" parTransId="{929801CC-D0F3-48C5-B5A5-245ABE960B9D}" sibTransId="{656D4B35-F91E-4F43-ADF2-4C56D2552D4B}"/>
    <dgm:cxn modelId="{AD73EA5E-E347-8F40-9E64-E0D4B9D3300A}" type="presParOf" srcId="{0A3B8A60-5DDB-EC4A-8EA1-D6DF65DBFDF7}" destId="{9219DECA-7296-2E48-B904-7A82845E703B}" srcOrd="0" destOrd="0" presId="urn:microsoft.com/office/officeart/2005/8/layout/vProcess5"/>
    <dgm:cxn modelId="{3C56F8DB-8636-D847-A23D-B36FB28EB2A9}" type="presParOf" srcId="{0A3B8A60-5DDB-EC4A-8EA1-D6DF65DBFDF7}" destId="{4E0F33ED-DC72-0647-851F-91063825C9E5}" srcOrd="1" destOrd="0" presId="urn:microsoft.com/office/officeart/2005/8/layout/vProcess5"/>
    <dgm:cxn modelId="{85ADC77C-69EB-1045-8A4C-9E4895E7223B}" type="presParOf" srcId="{0A3B8A60-5DDB-EC4A-8EA1-D6DF65DBFDF7}" destId="{28664500-86EE-444B-82DB-521CE25BB983}" srcOrd="2" destOrd="0" presId="urn:microsoft.com/office/officeart/2005/8/layout/vProcess5"/>
    <dgm:cxn modelId="{DDF52225-1F96-A140-A32D-3DA62F908EE8}" type="presParOf" srcId="{0A3B8A60-5DDB-EC4A-8EA1-D6DF65DBFDF7}" destId="{B5B3FC41-FEB6-724D-AE38-D09C51EC826F}" srcOrd="3" destOrd="0" presId="urn:microsoft.com/office/officeart/2005/8/layout/vProcess5"/>
    <dgm:cxn modelId="{BD550898-0733-E640-8E12-3D903122027D}" type="presParOf" srcId="{0A3B8A60-5DDB-EC4A-8EA1-D6DF65DBFDF7}" destId="{B106EA0A-EE95-2241-81CF-7322977E59B5}" srcOrd="4" destOrd="0" presId="urn:microsoft.com/office/officeart/2005/8/layout/vProcess5"/>
    <dgm:cxn modelId="{5793EF12-1853-6B4D-A754-0B3DB7D73336}" type="presParOf" srcId="{0A3B8A60-5DDB-EC4A-8EA1-D6DF65DBFDF7}" destId="{908A949E-69FA-CC47-82F0-C6A9A662A37C}" srcOrd="5" destOrd="0" presId="urn:microsoft.com/office/officeart/2005/8/layout/vProcess5"/>
    <dgm:cxn modelId="{99303DB0-FED3-874C-A958-C3A28269E6E7}" type="presParOf" srcId="{0A3B8A60-5DDB-EC4A-8EA1-D6DF65DBFDF7}" destId="{D6BB7E63-F3CA-F649-B7BE-4758BFE6E930}" srcOrd="6" destOrd="0" presId="urn:microsoft.com/office/officeart/2005/8/layout/vProcess5"/>
    <dgm:cxn modelId="{45A71517-99CC-B14F-81FB-E98239814CA1}" type="presParOf" srcId="{0A3B8A60-5DDB-EC4A-8EA1-D6DF65DBFDF7}" destId="{03C9E8E4-141C-E541-94D0-A05C4CB946E3}" srcOrd="7" destOrd="0" presId="urn:microsoft.com/office/officeart/2005/8/layout/vProcess5"/>
    <dgm:cxn modelId="{BBF510F0-D2CE-2D4C-A5F4-0733CBE7B631}" type="presParOf" srcId="{0A3B8A60-5DDB-EC4A-8EA1-D6DF65DBFDF7}" destId="{638C36F1-C5C8-F447-88D3-246CD7CE5EE7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8E7983F-76BE-1249-B19B-A254DEF6EABA}" type="doc">
      <dgm:prSet loTypeId="urn:microsoft.com/office/officeart/2005/8/layout/vProcess5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05A71A0B-9BF2-9940-8BD1-BAA202339201}">
      <dgm:prSet phldrT="[Text]" phldr="0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dirty="0">
              <a:solidFill>
                <a:schemeClr val="bg1"/>
              </a:solidFill>
              <a:latin typeface="Georgia"/>
            </a:rPr>
            <a:t>Received feedback from several sources, including colleagues in higher education and educators in K-12 schools</a:t>
          </a:r>
          <a:endParaRPr lang="en-US" b="0" dirty="0">
            <a:solidFill>
              <a:schemeClr val="bg1"/>
            </a:solidFill>
          </a:endParaRPr>
        </a:p>
      </dgm:t>
    </dgm:pt>
    <dgm:pt modelId="{6DF53C38-6161-5C42-83BA-30EDA9AE6E98}" type="parTrans" cxnId="{3C1F995C-4FB9-B448-B878-FAC02538CC97}">
      <dgm:prSet/>
      <dgm:spPr/>
      <dgm:t>
        <a:bodyPr/>
        <a:lstStyle/>
        <a:p>
          <a:endParaRPr lang="en-US"/>
        </a:p>
      </dgm:t>
    </dgm:pt>
    <dgm:pt modelId="{77E34310-3D2F-8043-9930-A54DC233A7D5}" type="sibTrans" cxnId="{3C1F995C-4FB9-B448-B878-FAC02538CC97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4B1A2502-D855-450B-9AE5-B23F840137B6}">
      <dgm:prSet phldr="0"/>
      <dgm:spPr>
        <a:solidFill>
          <a:schemeClr val="accent1">
            <a:lumMod val="75000"/>
          </a:schemeClr>
        </a:solidFill>
        <a:ln>
          <a:solidFill>
            <a:schemeClr val="accent2"/>
          </a:solidFill>
        </a:ln>
      </dgm:spPr>
      <dgm:t>
        <a:bodyPr/>
        <a:lstStyle/>
        <a:p>
          <a:pPr>
            <a:lnSpc>
              <a:spcPct val="100000"/>
            </a:lnSpc>
          </a:pPr>
          <a:r>
            <a:rPr lang="en-US" b="0" dirty="0">
              <a:solidFill>
                <a:schemeClr val="bg1"/>
              </a:solidFill>
              <a:latin typeface="Georgia"/>
            </a:rPr>
            <a:t>Examined rubrics in other states, including CO &amp; LA</a:t>
          </a:r>
          <a:endParaRPr lang="en-US" b="0" dirty="0">
            <a:solidFill>
              <a:schemeClr val="bg1"/>
            </a:solidFill>
          </a:endParaRPr>
        </a:p>
      </dgm:t>
    </dgm:pt>
    <dgm:pt modelId="{929801CC-D0F3-48C5-B5A5-245ABE960B9D}" type="parTrans" cxnId="{4CE6FCFD-45E3-49E0-8D52-622E10231B6F}">
      <dgm:prSet/>
      <dgm:spPr/>
      <dgm:t>
        <a:bodyPr/>
        <a:lstStyle/>
        <a:p>
          <a:endParaRPr lang="en-US"/>
        </a:p>
      </dgm:t>
    </dgm:pt>
    <dgm:pt modelId="{656D4B35-F91E-4F43-ADF2-4C56D2552D4B}" type="sibTrans" cxnId="{4CE6FCFD-45E3-49E0-8D52-622E10231B6F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E1D66DF4-FD3B-EA44-8201-009B07378408}">
      <dgm:prSet phldr="0"/>
      <dgm:spPr>
        <a:solidFill>
          <a:schemeClr val="accent2">
            <a:lumMod val="75000"/>
          </a:schemeClr>
        </a:solidFill>
      </dgm:spPr>
      <dgm:t>
        <a:bodyPr/>
        <a:lstStyle/>
        <a:p>
          <a:pPr>
            <a:lnSpc>
              <a:spcPct val="100000"/>
            </a:lnSpc>
          </a:pPr>
          <a:r>
            <a:rPr lang="en-US" b="0" dirty="0">
              <a:solidFill>
                <a:schemeClr val="bg1"/>
              </a:solidFill>
              <a:latin typeface="Georgia"/>
            </a:rPr>
            <a:t>Created rubrics modeled on other states with similar legislation </a:t>
          </a:r>
          <a:endParaRPr lang="en-US" b="0" dirty="0">
            <a:solidFill>
              <a:schemeClr val="bg1"/>
            </a:solidFill>
          </a:endParaRPr>
        </a:p>
      </dgm:t>
    </dgm:pt>
    <dgm:pt modelId="{77741998-2206-C64D-899F-6BE3BA64D55C}" type="parTrans" cxnId="{2A3944B1-CE66-AE43-97B4-02D43BBC61A4}">
      <dgm:prSet/>
      <dgm:spPr/>
      <dgm:t>
        <a:bodyPr/>
        <a:lstStyle/>
        <a:p>
          <a:endParaRPr lang="en-US"/>
        </a:p>
      </dgm:t>
    </dgm:pt>
    <dgm:pt modelId="{6FE000BF-B1C9-E14C-BF71-ABB27860AC12}" type="sibTrans" cxnId="{2A3944B1-CE66-AE43-97B4-02D43BBC61A4}">
      <dgm:prSet/>
      <dgm:spPr>
        <a:solidFill>
          <a:schemeClr val="bg1">
            <a:lumMod val="75000"/>
          </a:schemeClr>
        </a:solidFill>
      </dgm:spPr>
      <dgm:t>
        <a:bodyPr/>
        <a:lstStyle/>
        <a:p>
          <a:endParaRPr lang="en-US"/>
        </a:p>
      </dgm:t>
    </dgm:pt>
    <dgm:pt modelId="{498295FC-04A6-5E49-A1E9-3DD5576A1D2F}">
      <dgm:prSet phldr="0"/>
      <dgm:spPr>
        <a:solidFill>
          <a:srgbClr val="30577C"/>
        </a:solidFill>
      </dgm:spPr>
      <dgm:t>
        <a:bodyPr/>
        <a:lstStyle/>
        <a:p>
          <a:pPr rtl="0">
            <a:lnSpc>
              <a:spcPct val="100000"/>
            </a:lnSpc>
          </a:pPr>
          <a:r>
            <a:rPr lang="en-US" b="0" dirty="0">
              <a:solidFill>
                <a:schemeClr val="bg1"/>
              </a:solidFill>
              <a:latin typeface="Georgia"/>
            </a:rPr>
            <a:t>Simulated program review using rubrics and with commercially available core K-3 curriculum in summer of 2022. Both VDOE and VLP staff were involved</a:t>
          </a:r>
          <a:endParaRPr lang="en-US" b="0" dirty="0">
            <a:solidFill>
              <a:schemeClr val="bg1"/>
            </a:solidFill>
            <a:latin typeface="Calibri Light" panose="020F0302020204030204"/>
            <a:cs typeface="Calibri Light" panose="020F0302020204030204"/>
          </a:endParaRPr>
        </a:p>
      </dgm:t>
    </dgm:pt>
    <dgm:pt modelId="{FEF1A11F-8AEE-6E44-8372-00E683F4EAF3}" type="parTrans" cxnId="{06E16032-C40A-2B40-9092-048FF374114B}">
      <dgm:prSet/>
      <dgm:spPr/>
      <dgm:t>
        <a:bodyPr/>
        <a:lstStyle/>
        <a:p>
          <a:endParaRPr lang="en-US"/>
        </a:p>
      </dgm:t>
    </dgm:pt>
    <dgm:pt modelId="{7E9B97A6-878E-8A4D-A6D8-C03AEAABE3E7}" type="sibTrans" cxnId="{06E16032-C40A-2B40-9092-048FF374114B}">
      <dgm:prSet/>
      <dgm:spPr/>
      <dgm:t>
        <a:bodyPr/>
        <a:lstStyle/>
        <a:p>
          <a:endParaRPr lang="en-US"/>
        </a:p>
      </dgm:t>
    </dgm:pt>
    <dgm:pt modelId="{0A3B8A60-5DDB-EC4A-8EA1-D6DF65DBFDF7}" type="pres">
      <dgm:prSet presAssocID="{98E7983F-76BE-1249-B19B-A254DEF6EABA}" presName="outerComposite" presStyleCnt="0">
        <dgm:presLayoutVars>
          <dgm:chMax val="5"/>
          <dgm:dir/>
          <dgm:resizeHandles val="exact"/>
        </dgm:presLayoutVars>
      </dgm:prSet>
      <dgm:spPr/>
    </dgm:pt>
    <dgm:pt modelId="{9219DECA-7296-2E48-B904-7A82845E703B}" type="pres">
      <dgm:prSet presAssocID="{98E7983F-76BE-1249-B19B-A254DEF6EABA}" presName="dummyMaxCanvas" presStyleCnt="0">
        <dgm:presLayoutVars/>
      </dgm:prSet>
      <dgm:spPr/>
    </dgm:pt>
    <dgm:pt modelId="{209C7853-5DD1-4A78-B86A-2DB258004E9A}" type="pres">
      <dgm:prSet presAssocID="{98E7983F-76BE-1249-B19B-A254DEF6EABA}" presName="FourNodes_1" presStyleLbl="node1" presStyleIdx="0" presStyleCnt="4">
        <dgm:presLayoutVars>
          <dgm:bulletEnabled val="1"/>
        </dgm:presLayoutVars>
      </dgm:prSet>
      <dgm:spPr/>
    </dgm:pt>
    <dgm:pt modelId="{9395F5E7-6CCC-4798-8E65-870364B3B85D}" type="pres">
      <dgm:prSet presAssocID="{98E7983F-76BE-1249-B19B-A254DEF6EABA}" presName="FourNodes_2" presStyleLbl="node1" presStyleIdx="1" presStyleCnt="4">
        <dgm:presLayoutVars>
          <dgm:bulletEnabled val="1"/>
        </dgm:presLayoutVars>
      </dgm:prSet>
      <dgm:spPr/>
    </dgm:pt>
    <dgm:pt modelId="{5DFE2B5B-AD2C-4336-9BF7-3BFBF8BA1088}" type="pres">
      <dgm:prSet presAssocID="{98E7983F-76BE-1249-B19B-A254DEF6EABA}" presName="FourNodes_3" presStyleLbl="node1" presStyleIdx="2" presStyleCnt="4">
        <dgm:presLayoutVars>
          <dgm:bulletEnabled val="1"/>
        </dgm:presLayoutVars>
      </dgm:prSet>
      <dgm:spPr/>
    </dgm:pt>
    <dgm:pt modelId="{067D6708-8CD6-42BB-BD10-389587878764}" type="pres">
      <dgm:prSet presAssocID="{98E7983F-76BE-1249-B19B-A254DEF6EABA}" presName="FourNodes_4" presStyleLbl="node1" presStyleIdx="3" presStyleCnt="4">
        <dgm:presLayoutVars>
          <dgm:bulletEnabled val="1"/>
        </dgm:presLayoutVars>
      </dgm:prSet>
      <dgm:spPr/>
    </dgm:pt>
    <dgm:pt modelId="{3F16637E-AAEE-4B25-8FAC-52D33EE410FF}" type="pres">
      <dgm:prSet presAssocID="{98E7983F-76BE-1249-B19B-A254DEF6EABA}" presName="FourConn_1-2" presStyleLbl="fgAccFollowNode1" presStyleIdx="0" presStyleCnt="3">
        <dgm:presLayoutVars>
          <dgm:bulletEnabled val="1"/>
        </dgm:presLayoutVars>
      </dgm:prSet>
      <dgm:spPr/>
    </dgm:pt>
    <dgm:pt modelId="{82CD3306-D27F-4568-BE6D-AF2A474B9E06}" type="pres">
      <dgm:prSet presAssocID="{98E7983F-76BE-1249-B19B-A254DEF6EABA}" presName="FourConn_2-3" presStyleLbl="fgAccFollowNode1" presStyleIdx="1" presStyleCnt="3">
        <dgm:presLayoutVars>
          <dgm:bulletEnabled val="1"/>
        </dgm:presLayoutVars>
      </dgm:prSet>
      <dgm:spPr/>
    </dgm:pt>
    <dgm:pt modelId="{0F1CB6B6-306A-417B-9ABF-AEB2BFEAF183}" type="pres">
      <dgm:prSet presAssocID="{98E7983F-76BE-1249-B19B-A254DEF6EABA}" presName="FourConn_3-4" presStyleLbl="fgAccFollowNode1" presStyleIdx="2" presStyleCnt="3">
        <dgm:presLayoutVars>
          <dgm:bulletEnabled val="1"/>
        </dgm:presLayoutVars>
      </dgm:prSet>
      <dgm:spPr/>
    </dgm:pt>
    <dgm:pt modelId="{194AF623-289A-44B6-87EF-AE52D15BA4CA}" type="pres">
      <dgm:prSet presAssocID="{98E7983F-76BE-1249-B19B-A254DEF6EABA}" presName="FourNodes_1_text" presStyleLbl="node1" presStyleIdx="3" presStyleCnt="4">
        <dgm:presLayoutVars>
          <dgm:bulletEnabled val="1"/>
        </dgm:presLayoutVars>
      </dgm:prSet>
      <dgm:spPr/>
    </dgm:pt>
    <dgm:pt modelId="{8346433C-BFAE-4381-80E9-EAC97C5D2FB0}" type="pres">
      <dgm:prSet presAssocID="{98E7983F-76BE-1249-B19B-A254DEF6EABA}" presName="FourNodes_2_text" presStyleLbl="node1" presStyleIdx="3" presStyleCnt="4">
        <dgm:presLayoutVars>
          <dgm:bulletEnabled val="1"/>
        </dgm:presLayoutVars>
      </dgm:prSet>
      <dgm:spPr/>
    </dgm:pt>
    <dgm:pt modelId="{213FFF28-028F-47DC-BB6F-2AD51C73A49B}" type="pres">
      <dgm:prSet presAssocID="{98E7983F-76BE-1249-B19B-A254DEF6EABA}" presName="FourNodes_3_text" presStyleLbl="node1" presStyleIdx="3" presStyleCnt="4">
        <dgm:presLayoutVars>
          <dgm:bulletEnabled val="1"/>
        </dgm:presLayoutVars>
      </dgm:prSet>
      <dgm:spPr/>
    </dgm:pt>
    <dgm:pt modelId="{9E4CCF94-1681-4847-982E-0ECA67DB3AB5}" type="pres">
      <dgm:prSet presAssocID="{98E7983F-76BE-1249-B19B-A254DEF6EABA}" presName="FourNodes_4_text" presStyleLbl="node1" presStyleIdx="3" presStyleCnt="4">
        <dgm:presLayoutVars>
          <dgm:bulletEnabled val="1"/>
        </dgm:presLayoutVars>
      </dgm:prSet>
      <dgm:spPr/>
    </dgm:pt>
  </dgm:ptLst>
  <dgm:cxnLst>
    <dgm:cxn modelId="{DD1C6D19-4AE6-433D-A093-B4F3F531ADEA}" type="presOf" srcId="{77E34310-3D2F-8043-9930-A54DC233A7D5}" destId="{3F16637E-AAEE-4B25-8FAC-52D33EE410FF}" srcOrd="0" destOrd="0" presId="urn:microsoft.com/office/officeart/2005/8/layout/vProcess5"/>
    <dgm:cxn modelId="{06E16032-C40A-2B40-9092-048FF374114B}" srcId="{98E7983F-76BE-1249-B19B-A254DEF6EABA}" destId="{498295FC-04A6-5E49-A1E9-3DD5576A1D2F}" srcOrd="3" destOrd="0" parTransId="{FEF1A11F-8AEE-6E44-8372-00E683F4EAF3}" sibTransId="{7E9B97A6-878E-8A4D-A6D8-C03AEAABE3E7}"/>
    <dgm:cxn modelId="{283E2536-2169-EA4D-8E92-CA6C46314537}" type="presOf" srcId="{98E7983F-76BE-1249-B19B-A254DEF6EABA}" destId="{0A3B8A60-5DDB-EC4A-8EA1-D6DF65DBFDF7}" srcOrd="0" destOrd="0" presId="urn:microsoft.com/office/officeart/2005/8/layout/vProcess5"/>
    <dgm:cxn modelId="{89986037-D9F6-4EAD-BEEC-2D345CECA368}" type="presOf" srcId="{498295FC-04A6-5E49-A1E9-3DD5576A1D2F}" destId="{9E4CCF94-1681-4847-982E-0ECA67DB3AB5}" srcOrd="1" destOrd="0" presId="urn:microsoft.com/office/officeart/2005/8/layout/vProcess5"/>
    <dgm:cxn modelId="{3C1F995C-4FB9-B448-B878-FAC02538CC97}" srcId="{98E7983F-76BE-1249-B19B-A254DEF6EABA}" destId="{05A71A0B-9BF2-9940-8BD1-BAA202339201}" srcOrd="0" destOrd="0" parTransId="{6DF53C38-6161-5C42-83BA-30EDA9AE6E98}" sibTransId="{77E34310-3D2F-8043-9930-A54DC233A7D5}"/>
    <dgm:cxn modelId="{2517006B-F730-42E4-BF50-F99C74C271F0}" type="presOf" srcId="{498295FC-04A6-5E49-A1E9-3DD5576A1D2F}" destId="{067D6708-8CD6-42BB-BD10-389587878764}" srcOrd="0" destOrd="0" presId="urn:microsoft.com/office/officeart/2005/8/layout/vProcess5"/>
    <dgm:cxn modelId="{A169954D-1C85-470A-8B3E-6DC3073B3E20}" type="presOf" srcId="{E1D66DF4-FD3B-EA44-8201-009B07378408}" destId="{213FFF28-028F-47DC-BB6F-2AD51C73A49B}" srcOrd="1" destOrd="0" presId="urn:microsoft.com/office/officeart/2005/8/layout/vProcess5"/>
    <dgm:cxn modelId="{51F94E73-7C2B-4724-9B87-57B0DDD5FFAF}" type="presOf" srcId="{4B1A2502-D855-450B-9AE5-B23F840137B6}" destId="{8346433C-BFAE-4381-80E9-EAC97C5D2FB0}" srcOrd="1" destOrd="0" presId="urn:microsoft.com/office/officeart/2005/8/layout/vProcess5"/>
    <dgm:cxn modelId="{01A65C93-BB6E-49EF-82C2-4050E4DCA450}" type="presOf" srcId="{656D4B35-F91E-4F43-ADF2-4C56D2552D4B}" destId="{82CD3306-D27F-4568-BE6D-AF2A474B9E06}" srcOrd="0" destOrd="0" presId="urn:microsoft.com/office/officeart/2005/8/layout/vProcess5"/>
    <dgm:cxn modelId="{2A3944B1-CE66-AE43-97B4-02D43BBC61A4}" srcId="{98E7983F-76BE-1249-B19B-A254DEF6EABA}" destId="{E1D66DF4-FD3B-EA44-8201-009B07378408}" srcOrd="2" destOrd="0" parTransId="{77741998-2206-C64D-899F-6BE3BA64D55C}" sibTransId="{6FE000BF-B1C9-E14C-BF71-ABB27860AC12}"/>
    <dgm:cxn modelId="{1BB106C8-9C43-40E9-9405-3AF213C53298}" type="presOf" srcId="{05A71A0B-9BF2-9940-8BD1-BAA202339201}" destId="{194AF623-289A-44B6-87EF-AE52D15BA4CA}" srcOrd="1" destOrd="0" presId="urn:microsoft.com/office/officeart/2005/8/layout/vProcess5"/>
    <dgm:cxn modelId="{453091DD-14D4-4E7D-B262-85C7FFE653B8}" type="presOf" srcId="{6FE000BF-B1C9-E14C-BF71-ABB27860AC12}" destId="{0F1CB6B6-306A-417B-9ABF-AEB2BFEAF183}" srcOrd="0" destOrd="0" presId="urn:microsoft.com/office/officeart/2005/8/layout/vProcess5"/>
    <dgm:cxn modelId="{63ED97E8-D628-42B1-83C4-D8BD44E3753D}" type="presOf" srcId="{E1D66DF4-FD3B-EA44-8201-009B07378408}" destId="{5DFE2B5B-AD2C-4336-9BF7-3BFBF8BA1088}" srcOrd="0" destOrd="0" presId="urn:microsoft.com/office/officeart/2005/8/layout/vProcess5"/>
    <dgm:cxn modelId="{D6AE25E9-A8E7-43CB-AF84-698E687F896A}" type="presOf" srcId="{4B1A2502-D855-450B-9AE5-B23F840137B6}" destId="{9395F5E7-6CCC-4798-8E65-870364B3B85D}" srcOrd="0" destOrd="0" presId="urn:microsoft.com/office/officeart/2005/8/layout/vProcess5"/>
    <dgm:cxn modelId="{70BB2DF7-0141-45CC-97A7-9160A45D9E6A}" type="presOf" srcId="{05A71A0B-9BF2-9940-8BD1-BAA202339201}" destId="{209C7853-5DD1-4A78-B86A-2DB258004E9A}" srcOrd="0" destOrd="0" presId="urn:microsoft.com/office/officeart/2005/8/layout/vProcess5"/>
    <dgm:cxn modelId="{4CE6FCFD-45E3-49E0-8D52-622E10231B6F}" srcId="{98E7983F-76BE-1249-B19B-A254DEF6EABA}" destId="{4B1A2502-D855-450B-9AE5-B23F840137B6}" srcOrd="1" destOrd="0" parTransId="{929801CC-D0F3-48C5-B5A5-245ABE960B9D}" sibTransId="{656D4B35-F91E-4F43-ADF2-4C56D2552D4B}"/>
    <dgm:cxn modelId="{4A7D20CA-A1A9-4BC0-AFDD-282644A494C1}" type="presParOf" srcId="{0A3B8A60-5DDB-EC4A-8EA1-D6DF65DBFDF7}" destId="{9219DECA-7296-2E48-B904-7A82845E703B}" srcOrd="0" destOrd="0" presId="urn:microsoft.com/office/officeart/2005/8/layout/vProcess5"/>
    <dgm:cxn modelId="{0AD94A5F-0062-4E5F-951E-6E3720A411C6}" type="presParOf" srcId="{0A3B8A60-5DDB-EC4A-8EA1-D6DF65DBFDF7}" destId="{209C7853-5DD1-4A78-B86A-2DB258004E9A}" srcOrd="1" destOrd="0" presId="urn:microsoft.com/office/officeart/2005/8/layout/vProcess5"/>
    <dgm:cxn modelId="{6A6F4088-C0F4-4F3D-9DFD-A054C2C4434B}" type="presParOf" srcId="{0A3B8A60-5DDB-EC4A-8EA1-D6DF65DBFDF7}" destId="{9395F5E7-6CCC-4798-8E65-870364B3B85D}" srcOrd="2" destOrd="0" presId="urn:microsoft.com/office/officeart/2005/8/layout/vProcess5"/>
    <dgm:cxn modelId="{D980EDE5-AAFE-488F-85E5-946C0AA2A67A}" type="presParOf" srcId="{0A3B8A60-5DDB-EC4A-8EA1-D6DF65DBFDF7}" destId="{5DFE2B5B-AD2C-4336-9BF7-3BFBF8BA1088}" srcOrd="3" destOrd="0" presId="urn:microsoft.com/office/officeart/2005/8/layout/vProcess5"/>
    <dgm:cxn modelId="{BF4F8232-E4A7-40F8-993F-D5540A9D6042}" type="presParOf" srcId="{0A3B8A60-5DDB-EC4A-8EA1-D6DF65DBFDF7}" destId="{067D6708-8CD6-42BB-BD10-389587878764}" srcOrd="4" destOrd="0" presId="urn:microsoft.com/office/officeart/2005/8/layout/vProcess5"/>
    <dgm:cxn modelId="{76AB1C91-646A-47AF-B51C-BCAFEE5CD141}" type="presParOf" srcId="{0A3B8A60-5DDB-EC4A-8EA1-D6DF65DBFDF7}" destId="{3F16637E-AAEE-4B25-8FAC-52D33EE410FF}" srcOrd="5" destOrd="0" presId="urn:microsoft.com/office/officeart/2005/8/layout/vProcess5"/>
    <dgm:cxn modelId="{FA4DCC3C-58BC-40BB-A714-B752AA9E9C8E}" type="presParOf" srcId="{0A3B8A60-5DDB-EC4A-8EA1-D6DF65DBFDF7}" destId="{82CD3306-D27F-4568-BE6D-AF2A474B9E06}" srcOrd="6" destOrd="0" presId="urn:microsoft.com/office/officeart/2005/8/layout/vProcess5"/>
    <dgm:cxn modelId="{B4F01F82-B18A-4EDA-8104-63B0362F3726}" type="presParOf" srcId="{0A3B8A60-5DDB-EC4A-8EA1-D6DF65DBFDF7}" destId="{0F1CB6B6-306A-417B-9ABF-AEB2BFEAF183}" srcOrd="7" destOrd="0" presId="urn:microsoft.com/office/officeart/2005/8/layout/vProcess5"/>
    <dgm:cxn modelId="{44C4BB5D-7725-4A8F-9AD1-8D3B186749C5}" type="presParOf" srcId="{0A3B8A60-5DDB-EC4A-8EA1-D6DF65DBFDF7}" destId="{194AF623-289A-44B6-87EF-AE52D15BA4CA}" srcOrd="8" destOrd="0" presId="urn:microsoft.com/office/officeart/2005/8/layout/vProcess5"/>
    <dgm:cxn modelId="{D10F87F6-B084-4403-8F9E-0EF386BFD76A}" type="presParOf" srcId="{0A3B8A60-5DDB-EC4A-8EA1-D6DF65DBFDF7}" destId="{8346433C-BFAE-4381-80E9-EAC97C5D2FB0}" srcOrd="9" destOrd="0" presId="urn:microsoft.com/office/officeart/2005/8/layout/vProcess5"/>
    <dgm:cxn modelId="{BBDA9D19-25E8-4B85-996F-A3FCBC4BE7D2}" type="presParOf" srcId="{0A3B8A60-5DDB-EC4A-8EA1-D6DF65DBFDF7}" destId="{213FFF28-028F-47DC-BB6F-2AD51C73A49B}" srcOrd="10" destOrd="0" presId="urn:microsoft.com/office/officeart/2005/8/layout/vProcess5"/>
    <dgm:cxn modelId="{28419138-E2A0-4EA7-B4AC-25A88CCF544A}" type="presParOf" srcId="{0A3B8A60-5DDB-EC4A-8EA1-D6DF65DBFDF7}" destId="{9E4CCF94-1681-4847-982E-0ECA67DB3AB5}" srcOrd="11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0F33ED-DC72-0647-851F-91063825C9E5}">
      <dsp:nvSpPr>
        <dsp:cNvPr id="0" name=""/>
        <dsp:cNvSpPr/>
      </dsp:nvSpPr>
      <dsp:spPr>
        <a:xfrm>
          <a:off x="0" y="0"/>
          <a:ext cx="8665686" cy="1272063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b="0" kern="1200" dirty="0">
              <a:solidFill>
                <a:schemeClr val="bg1"/>
              </a:solidFill>
              <a:latin typeface="Georgia"/>
            </a:rPr>
            <a:t>Consulted with curriculum review teams from CO, AK, LA</a:t>
          </a:r>
          <a:endParaRPr lang="en-US" sz="2800" b="0" kern="1200" dirty="0">
            <a:solidFill>
              <a:schemeClr val="bg1"/>
            </a:solidFill>
          </a:endParaRPr>
        </a:p>
      </dsp:txBody>
      <dsp:txXfrm>
        <a:off x="37257" y="37257"/>
        <a:ext cx="7293031" cy="1197549"/>
      </dsp:txXfrm>
    </dsp:sp>
    <dsp:sp modelId="{28664500-86EE-444B-82DB-521CE25BB983}">
      <dsp:nvSpPr>
        <dsp:cNvPr id="0" name=""/>
        <dsp:cNvSpPr/>
      </dsp:nvSpPr>
      <dsp:spPr>
        <a:xfrm>
          <a:off x="764619" y="1484074"/>
          <a:ext cx="8665686" cy="1272063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  <a:latin typeface="Georgia"/>
            </a:rPr>
            <a:t>Revised rubrics based on feedback</a:t>
          </a:r>
          <a:endParaRPr lang="en-US" sz="2800" b="0" kern="1200" dirty="0">
            <a:solidFill>
              <a:schemeClr val="bg1"/>
            </a:solidFill>
          </a:endParaRPr>
        </a:p>
      </dsp:txBody>
      <dsp:txXfrm>
        <a:off x="801876" y="1521331"/>
        <a:ext cx="6999711" cy="1197549"/>
      </dsp:txXfrm>
    </dsp:sp>
    <dsp:sp modelId="{B5B3FC41-FEB6-724D-AE38-D09C51EC826F}">
      <dsp:nvSpPr>
        <dsp:cNvPr id="0" name=""/>
        <dsp:cNvSpPr/>
      </dsp:nvSpPr>
      <dsp:spPr>
        <a:xfrm>
          <a:off x="1529238" y="2968149"/>
          <a:ext cx="8665686" cy="1272063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800" kern="1200" dirty="0">
              <a:solidFill>
                <a:schemeClr val="bg1"/>
              </a:solidFill>
              <a:latin typeface="Georgia"/>
            </a:rPr>
            <a:t>Ensured that rubrics fully align with the law</a:t>
          </a:r>
          <a:endParaRPr lang="en-US" sz="2800" b="0" kern="1200" dirty="0">
            <a:solidFill>
              <a:schemeClr val="bg1"/>
            </a:solidFill>
          </a:endParaRPr>
        </a:p>
      </dsp:txBody>
      <dsp:txXfrm>
        <a:off x="1566495" y="3005406"/>
        <a:ext cx="6999711" cy="1197549"/>
      </dsp:txXfrm>
    </dsp:sp>
    <dsp:sp modelId="{B106EA0A-EE95-2241-81CF-7322977E59B5}">
      <dsp:nvSpPr>
        <dsp:cNvPr id="0" name=""/>
        <dsp:cNvSpPr/>
      </dsp:nvSpPr>
      <dsp:spPr>
        <a:xfrm>
          <a:off x="7838844" y="964648"/>
          <a:ext cx="826841" cy="826841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75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024883" y="964648"/>
        <a:ext cx="454763" cy="622198"/>
      </dsp:txXfrm>
    </dsp:sp>
    <dsp:sp modelId="{908A949E-69FA-CC47-82F0-C6A9A662A37C}">
      <dsp:nvSpPr>
        <dsp:cNvPr id="0" name=""/>
        <dsp:cNvSpPr/>
      </dsp:nvSpPr>
      <dsp:spPr>
        <a:xfrm>
          <a:off x="8603464" y="2440242"/>
          <a:ext cx="826841" cy="826841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75000"/>
            <a:alpha val="90000"/>
          </a:schemeClr>
        </a:solidFill>
        <a:ln w="12700" cap="flat" cmpd="sng" algn="ctr">
          <a:solidFill>
            <a:schemeClr val="accent4">
              <a:tint val="40000"/>
              <a:alpha val="90000"/>
              <a:hueOff val="569934"/>
              <a:satOff val="6734"/>
              <a:lumOff val="7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3600" kern="1200"/>
        </a:p>
      </dsp:txBody>
      <dsp:txXfrm>
        <a:off x="8789503" y="2440242"/>
        <a:ext cx="454763" cy="62219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09C7853-5DD1-4A78-B86A-2DB258004E9A}">
      <dsp:nvSpPr>
        <dsp:cNvPr id="0" name=""/>
        <dsp:cNvSpPr/>
      </dsp:nvSpPr>
      <dsp:spPr>
        <a:xfrm>
          <a:off x="0" y="0"/>
          <a:ext cx="8750124" cy="965182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solidFill>
                <a:schemeClr val="bg1"/>
              </a:solidFill>
              <a:latin typeface="Georgia"/>
            </a:rPr>
            <a:t>Received feedback from several sources, including colleagues in higher education and educators in K-12 schools</a:t>
          </a:r>
          <a:endParaRPr lang="en-US" sz="1700" b="0" kern="1200" dirty="0">
            <a:solidFill>
              <a:schemeClr val="bg1"/>
            </a:solidFill>
          </a:endParaRPr>
        </a:p>
      </dsp:txBody>
      <dsp:txXfrm>
        <a:off x="28269" y="28269"/>
        <a:ext cx="7627060" cy="908644"/>
      </dsp:txXfrm>
    </dsp:sp>
    <dsp:sp modelId="{9395F5E7-6CCC-4798-8E65-870364B3B85D}">
      <dsp:nvSpPr>
        <dsp:cNvPr id="0" name=""/>
        <dsp:cNvSpPr/>
      </dsp:nvSpPr>
      <dsp:spPr>
        <a:xfrm>
          <a:off x="732822" y="1140670"/>
          <a:ext cx="8750124" cy="965182"/>
        </a:xfrm>
        <a:prstGeom prst="roundRect">
          <a:avLst>
            <a:gd name="adj" fmla="val 10000"/>
          </a:avLst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bg1"/>
              </a:solidFill>
              <a:latin typeface="Georgia"/>
            </a:rPr>
            <a:t>Examined rubrics in other states, including CO &amp; LA</a:t>
          </a:r>
          <a:endParaRPr lang="en-US" sz="1700" b="0" kern="1200" dirty="0">
            <a:solidFill>
              <a:schemeClr val="bg1"/>
            </a:solidFill>
          </a:endParaRPr>
        </a:p>
      </dsp:txBody>
      <dsp:txXfrm>
        <a:off x="761091" y="1168939"/>
        <a:ext cx="7333395" cy="908644"/>
      </dsp:txXfrm>
    </dsp:sp>
    <dsp:sp modelId="{5DFE2B5B-AD2C-4336-9BF7-3BFBF8BA1088}">
      <dsp:nvSpPr>
        <dsp:cNvPr id="0" name=""/>
        <dsp:cNvSpPr/>
      </dsp:nvSpPr>
      <dsp:spPr>
        <a:xfrm>
          <a:off x="1454708" y="2281340"/>
          <a:ext cx="8750124" cy="965182"/>
        </a:xfrm>
        <a:prstGeom prst="roundRect">
          <a:avLst>
            <a:gd name="adj" fmla="val 10000"/>
          </a:avLst>
        </a:prstGeom>
        <a:solidFill>
          <a:schemeClr val="accent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bg1"/>
              </a:solidFill>
              <a:latin typeface="Georgia"/>
            </a:rPr>
            <a:t>Created rubrics modeled on other states with similar legislation </a:t>
          </a:r>
          <a:endParaRPr lang="en-US" sz="1700" b="0" kern="1200" dirty="0">
            <a:solidFill>
              <a:schemeClr val="bg1"/>
            </a:solidFill>
          </a:endParaRPr>
        </a:p>
      </dsp:txBody>
      <dsp:txXfrm>
        <a:off x="1482977" y="2309609"/>
        <a:ext cx="7344332" cy="908644"/>
      </dsp:txXfrm>
    </dsp:sp>
    <dsp:sp modelId="{067D6708-8CD6-42BB-BD10-389587878764}">
      <dsp:nvSpPr>
        <dsp:cNvPr id="0" name=""/>
        <dsp:cNvSpPr/>
      </dsp:nvSpPr>
      <dsp:spPr>
        <a:xfrm>
          <a:off x="2187531" y="3422010"/>
          <a:ext cx="8750124" cy="965182"/>
        </a:xfrm>
        <a:prstGeom prst="roundRect">
          <a:avLst>
            <a:gd name="adj" fmla="val 10000"/>
          </a:avLst>
        </a:prstGeom>
        <a:solidFill>
          <a:srgbClr val="30577C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l" defTabSz="755650" rtl="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b="0" kern="1200" dirty="0">
              <a:solidFill>
                <a:schemeClr val="bg1"/>
              </a:solidFill>
              <a:latin typeface="Georgia"/>
            </a:rPr>
            <a:t>Simulated program review using rubrics and with commercially available core K-3 curriculum in summer of 2022. Both VDOE and VLP staff were involved</a:t>
          </a:r>
          <a:endParaRPr lang="en-US" sz="1700" b="0" kern="1200" dirty="0">
            <a:solidFill>
              <a:schemeClr val="bg1"/>
            </a:solidFill>
            <a:latin typeface="Calibri Light" panose="020F0302020204030204"/>
            <a:cs typeface="Calibri Light" panose="020F0302020204030204"/>
          </a:endParaRPr>
        </a:p>
      </dsp:txBody>
      <dsp:txXfrm>
        <a:off x="2215800" y="3450279"/>
        <a:ext cx="7333395" cy="908644"/>
      </dsp:txXfrm>
    </dsp:sp>
    <dsp:sp modelId="{3F16637E-AAEE-4B25-8FAC-52D33EE410FF}">
      <dsp:nvSpPr>
        <dsp:cNvPr id="0" name=""/>
        <dsp:cNvSpPr/>
      </dsp:nvSpPr>
      <dsp:spPr>
        <a:xfrm>
          <a:off x="8122756" y="739242"/>
          <a:ext cx="627368" cy="627368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263914" y="739242"/>
        <a:ext cx="345052" cy="472094"/>
      </dsp:txXfrm>
    </dsp:sp>
    <dsp:sp modelId="{82CD3306-D27F-4568-BE6D-AF2A474B9E06}">
      <dsp:nvSpPr>
        <dsp:cNvPr id="0" name=""/>
        <dsp:cNvSpPr/>
      </dsp:nvSpPr>
      <dsp:spPr>
        <a:xfrm>
          <a:off x="8855579" y="1879912"/>
          <a:ext cx="627368" cy="627368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accent4">
              <a:tint val="40000"/>
              <a:alpha val="90000"/>
              <a:hueOff val="284967"/>
              <a:satOff val="3367"/>
              <a:lumOff val="39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8996737" y="1879912"/>
        <a:ext cx="345052" cy="472094"/>
      </dsp:txXfrm>
    </dsp:sp>
    <dsp:sp modelId="{0F1CB6B6-306A-417B-9ABF-AEB2BFEAF183}">
      <dsp:nvSpPr>
        <dsp:cNvPr id="0" name=""/>
        <dsp:cNvSpPr/>
      </dsp:nvSpPr>
      <dsp:spPr>
        <a:xfrm>
          <a:off x="9577464" y="3020582"/>
          <a:ext cx="627368" cy="627368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75000"/>
          </a:schemeClr>
        </a:solidFill>
        <a:ln w="12700" cap="flat" cmpd="sng" algn="ctr">
          <a:solidFill>
            <a:schemeClr val="accent4">
              <a:tint val="40000"/>
              <a:alpha val="90000"/>
              <a:hueOff val="569934"/>
              <a:satOff val="6734"/>
              <a:lumOff val="79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/>
        </a:p>
      </dsp:txBody>
      <dsp:txXfrm>
        <a:off x="9718622" y="3020582"/>
        <a:ext cx="345052" cy="4720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7" name="Google Shape;147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1f8d23611f4_0_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8" name="Google Shape;268;g1f8d23611f4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17" name="Google Shape;317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c8701f5b7c_0_1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2" name="Google Shape;322;g1c8701f5b7c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18003ef9ebe_0_13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5" name="Google Shape;275;g18003ef9ebe_0_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Google Shape;321;g1c8701f5b7c_0_15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22" name="Google Shape;322;g1c8701f5b7c_0_1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45086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f8d23611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g1f8d23611f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JC</a:t>
            </a:r>
            <a:endParaRPr/>
          </a:p>
        </p:txBody>
      </p:sp>
      <p:sp>
        <p:nvSpPr>
          <p:cNvPr id="238" name="Google Shape;238;g1f8d23611f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578466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p4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29" name="Google Shape;329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53" name="Google Shape;15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0" name="Google Shape;160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65" name="Google Shape;16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93" name="Google Shape;19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32" name="Google Shape;232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8" name="Google Shape;21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301735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f8d23611f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7" name="Google Shape;237;g1f8d23611f4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US"/>
              <a:t>JC</a:t>
            </a:r>
            <a:endParaRPr/>
          </a:p>
        </p:txBody>
      </p:sp>
      <p:sp>
        <p:nvSpPr>
          <p:cNvPr id="238" name="Google Shape;238;g1f8d23611f4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5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0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1.emf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  <a:defRPr sz="4800" cap="small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34" name="Google Shape;34;p46"/>
          <p:cNvSpPr txBox="1">
            <a:spLocks noGrp="1"/>
          </p:cNvSpPr>
          <p:nvPr>
            <p:ph type="body" idx="1"/>
          </p:nvPr>
        </p:nvSpPr>
        <p:spPr>
          <a:xfrm>
            <a:off x="838200" y="1458930"/>
            <a:ext cx="10515600" cy="471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55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  <a:defRPr sz="4800" cap="small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55"/>
          <p:cNvSpPr txBox="1">
            <a:spLocks noGrp="1"/>
          </p:cNvSpPr>
          <p:nvPr>
            <p:ph type="body" idx="1"/>
          </p:nvPr>
        </p:nvSpPr>
        <p:spPr>
          <a:xfrm>
            <a:off x="839788" y="1525199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8" name="Google Shape;98;p55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9" name="Google Shape;99;p55"/>
          <p:cNvSpPr txBox="1">
            <a:spLocks noGrp="1"/>
          </p:cNvSpPr>
          <p:nvPr>
            <p:ph type="body" idx="3"/>
          </p:nvPr>
        </p:nvSpPr>
        <p:spPr>
          <a:xfrm>
            <a:off x="6172200" y="1525199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0" name="Google Shape;100;p55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5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5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5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Comparison">
  <p:cSld name="1_Comparison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56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 cap="small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56"/>
          <p:cNvSpPr txBox="1">
            <a:spLocks noGrp="1"/>
          </p:cNvSpPr>
          <p:nvPr>
            <p:ph type="body" idx="1"/>
          </p:nvPr>
        </p:nvSpPr>
        <p:spPr>
          <a:xfrm>
            <a:off x="839788" y="1525199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7" name="Google Shape;107;p5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8" name="Google Shape;108;p56"/>
          <p:cNvSpPr txBox="1">
            <a:spLocks noGrp="1"/>
          </p:cNvSpPr>
          <p:nvPr>
            <p:ph type="body" idx="3"/>
          </p:nvPr>
        </p:nvSpPr>
        <p:spPr>
          <a:xfrm>
            <a:off x="6172200" y="1525199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 b="1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09" name="Google Shape;109;p5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0" name="Google Shape;110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57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 cap="small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5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5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5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800"/>
              <a:buChar char="-"/>
              <a:defRPr sz="2800"/>
            </a:lvl2pPr>
            <a:lvl3pPr marL="1371600" lvl="2" indent="-32766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560"/>
              <a:buChar char="o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Char char="-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25" name="Google Shape;125;p5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26" name="Google Shape;126;p5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5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5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6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6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32" name="Google Shape;132;p6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33" name="Google Shape;133;p6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6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6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Picture with Caption">
  <p:cSld name="1_Picture with Caption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61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61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2259209"/>
          </a:xfrm>
          <a:prstGeom prst="rect">
            <a:avLst/>
          </a:prstGeom>
          <a:noFill/>
          <a:ln>
            <a:noFill/>
          </a:ln>
        </p:spPr>
      </p:sp>
      <p:sp>
        <p:nvSpPr>
          <p:cNvPr id="139" name="Google Shape;139;p61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78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0" name="Google Shape;140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143" name="Google Shape;143;p61"/>
          <p:cNvSpPr>
            <a:spLocks noGrp="1"/>
          </p:cNvSpPr>
          <p:nvPr>
            <p:ph type="pic" idx="3"/>
          </p:nvPr>
        </p:nvSpPr>
        <p:spPr>
          <a:xfrm>
            <a:off x="5183188" y="3451509"/>
            <a:ext cx="2970212" cy="2259209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61"/>
          <p:cNvSpPr>
            <a:spLocks noGrp="1"/>
          </p:cNvSpPr>
          <p:nvPr>
            <p:ph type="pic" idx="4"/>
          </p:nvPr>
        </p:nvSpPr>
        <p:spPr>
          <a:xfrm>
            <a:off x="8383588" y="3451508"/>
            <a:ext cx="2970212" cy="2259209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7936" y="1041400"/>
            <a:ext cx="7315201" cy="2387600"/>
          </a:xfrm>
        </p:spPr>
        <p:txBody>
          <a:bodyPr anchor="b">
            <a:normAutofit/>
          </a:bodyPr>
          <a:lstStyle>
            <a:lvl1pPr algn="ctr">
              <a:defRPr sz="4800" b="1">
                <a:solidFill>
                  <a:schemeClr val="bg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37936" y="3985500"/>
            <a:ext cx="7315201" cy="1291074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7C4D3A-F055-B662-50A5-6228A1379B3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781400" y="5677792"/>
            <a:ext cx="3228273" cy="27761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6FB0EE49-D9DA-1E41-F948-DF262F5A5459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01945" y="6111179"/>
            <a:ext cx="2387183" cy="25832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6D3D92-0D50-8EAF-B5F2-9D35859CFA51}"/>
              </a:ext>
            </a:extLst>
          </p:cNvPr>
          <p:cNvSpPr txBox="1"/>
          <p:nvPr userDrawn="1"/>
        </p:nvSpPr>
        <p:spPr>
          <a:xfrm>
            <a:off x="3081807" y="6369505"/>
            <a:ext cx="26274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Copyright © 2023 by the University of Virginia.</a:t>
            </a:r>
          </a:p>
          <a:p>
            <a:endParaRPr lang="en-US" sz="1200">
              <a:solidFill>
                <a:schemeClr val="bg1"/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A9E0B20-0517-14FF-CB46-3BA2A8A246CD}"/>
              </a:ext>
            </a:extLst>
          </p:cNvPr>
          <p:cNvCxnSpPr/>
          <p:nvPr userDrawn="1"/>
        </p:nvCxnSpPr>
        <p:spPr>
          <a:xfrm>
            <a:off x="737936" y="3657600"/>
            <a:ext cx="7315201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72198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-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3844" y="1041400"/>
            <a:ext cx="7489501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3844" y="3805312"/>
            <a:ext cx="7489501" cy="1170281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500D1CE-CF93-74D4-8D15-8AF237A9456E}"/>
              </a:ext>
            </a:extLst>
          </p:cNvPr>
          <p:cNvSpPr txBox="1"/>
          <p:nvPr userDrawn="1"/>
        </p:nvSpPr>
        <p:spPr>
          <a:xfrm>
            <a:off x="3004865" y="6357412"/>
            <a:ext cx="26274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>
                <a:solidFill>
                  <a:srgbClr val="2B3B6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Copyright © 2023 by the University of Virginia.</a:t>
            </a:r>
          </a:p>
          <a:p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871F66C-AB83-AAA2-B04E-0BB35BCC8A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031515" y="6097396"/>
            <a:ext cx="2574158" cy="260016"/>
          </a:xfrm>
          <a:prstGeom prst="rect">
            <a:avLst/>
          </a:prstGeom>
        </p:spPr>
      </p:pic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C05D0192-4B51-6C62-9F81-2063CA05D9B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89319" y="5666509"/>
            <a:ext cx="2858551" cy="300182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2E188EB-78B3-CE15-C5DF-235C91BF50BA}"/>
              </a:ext>
            </a:extLst>
          </p:cNvPr>
          <p:cNvCxnSpPr>
            <a:cxnSpLocks/>
          </p:cNvCxnSpPr>
          <p:nvPr userDrawn="1"/>
        </p:nvCxnSpPr>
        <p:spPr>
          <a:xfrm>
            <a:off x="573844" y="3597966"/>
            <a:ext cx="7479293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994243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-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5450" y="665018"/>
            <a:ext cx="7137786" cy="2466109"/>
          </a:xfrm>
        </p:spPr>
        <p:txBody>
          <a:bodyPr anchor="b">
            <a:normAutofit/>
          </a:bodyPr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5449" y="3600837"/>
            <a:ext cx="7137785" cy="1517948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8459FA31-8A31-CCD8-FAC6-F5725C12DFF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02990" y="5735637"/>
            <a:ext cx="2858551" cy="30018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D83B8F61-1C7C-67F1-E910-70E7FF423CBD}"/>
              </a:ext>
            </a:extLst>
          </p:cNvPr>
          <p:cNvSpPr txBox="1"/>
          <p:nvPr userDrawn="1"/>
        </p:nvSpPr>
        <p:spPr>
          <a:xfrm>
            <a:off x="745449" y="6427113"/>
            <a:ext cx="262745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>
                <a:solidFill>
                  <a:srgbClr val="2B3B63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Copyright © 2023 by the University of Virginia.</a:t>
            </a:r>
          </a:p>
          <a:p>
            <a:endParaRPr lang="en-US" sz="1200">
              <a:solidFill>
                <a:schemeClr val="tx1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E021B5D-C624-8BC8-3267-7EBBCECC2C3F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856290" y="6189371"/>
            <a:ext cx="2353635" cy="237741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675083D-F630-1370-EAA1-99E690FE3779}"/>
              </a:ext>
            </a:extLst>
          </p:cNvPr>
          <p:cNvCxnSpPr/>
          <p:nvPr userDrawn="1"/>
        </p:nvCxnSpPr>
        <p:spPr>
          <a:xfrm>
            <a:off x="737936" y="3359424"/>
            <a:ext cx="7315201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199043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28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Section Header" type="secHead">
  <p:cSld name="SECTION_HEADER">
    <p:bg>
      <p:bgPr>
        <a:gradFill>
          <a:gsLst>
            <a:gs pos="0">
              <a:schemeClr val="dk1"/>
            </a:gs>
            <a:gs pos="50000">
              <a:srgbClr val="1A4480"/>
            </a:gs>
            <a:gs pos="100000">
              <a:srgbClr val="3E5B91"/>
            </a:gs>
          </a:gsLst>
          <a:lin ang="16200000" scaled="0"/>
        </a:gra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47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47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FA3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>
                <a:solidFill>
                  <a:srgbClr val="888FA3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FA3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-4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6FD988D-AB51-7FF6-AE1F-5102B2D6C9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alphaModFix amt="11000"/>
          </a:blip>
          <a:srcRect r="90000"/>
          <a:stretch/>
        </p:blipFill>
        <p:spPr>
          <a:xfrm>
            <a:off x="6907522" y="-1725675"/>
            <a:ext cx="5864088" cy="115652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4756" y="222776"/>
            <a:ext cx="9368589" cy="262636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4756" y="3193006"/>
            <a:ext cx="9368588" cy="182133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F391BC9-044C-623B-4D6F-D5F134DF88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914400" y="6050072"/>
            <a:ext cx="2625901" cy="28415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6235167C-9CE2-4160-C10F-5C338E1639F4}"/>
              </a:ext>
            </a:extLst>
          </p:cNvPr>
          <p:cNvSpPr txBox="1"/>
          <p:nvPr userDrawn="1"/>
        </p:nvSpPr>
        <p:spPr>
          <a:xfrm>
            <a:off x="829586" y="6279319"/>
            <a:ext cx="2627458" cy="47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Copyright © 2023 by the University of Virginia.</a:t>
            </a:r>
          </a:p>
          <a:p>
            <a:endParaRPr lang="en-US" sz="1200">
              <a:solidFill>
                <a:schemeClr val="bg1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D6C5365-1D74-2A28-66E3-88CBC488326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914401" y="5350307"/>
            <a:ext cx="2838734" cy="585142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FB67D88-D922-7A18-9551-F8C2AEDAD388}"/>
              </a:ext>
            </a:extLst>
          </p:cNvPr>
          <p:cNvCxnSpPr>
            <a:cxnSpLocks/>
          </p:cNvCxnSpPr>
          <p:nvPr userDrawn="1"/>
        </p:nvCxnSpPr>
        <p:spPr>
          <a:xfrm>
            <a:off x="737936" y="3021494"/>
            <a:ext cx="9230820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4337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  <p15:guide id="2" pos="576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0044"/>
            <a:ext cx="10515600" cy="112680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947546"/>
            <a:ext cx="10515600" cy="384483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02081-E9F0-57CF-86D7-C500048CB943}"/>
              </a:ext>
            </a:extLst>
          </p:cNvPr>
          <p:cNvSpPr/>
          <p:nvPr userDrawn="1"/>
        </p:nvSpPr>
        <p:spPr>
          <a:xfrm>
            <a:off x="0" y="6033307"/>
            <a:ext cx="12192000" cy="824693"/>
          </a:xfrm>
          <a:prstGeom prst="rect">
            <a:avLst/>
          </a:prstGeom>
          <a:solidFill>
            <a:srgbClr val="0B27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5D86F53-67D0-087F-DFC0-A458FF6B030E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10663"/>
            <a:ext cx="12192000" cy="1"/>
          </a:xfrm>
          <a:prstGeom prst="line">
            <a:avLst/>
          </a:prstGeom>
          <a:ln w="50800">
            <a:solidFill>
              <a:srgbClr val="39B9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8D0480A-96E2-0802-0167-7B3DB60B19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7" r="37"/>
          <a:stretch/>
        </p:blipFill>
        <p:spPr>
          <a:xfrm>
            <a:off x="9069620" y="6339794"/>
            <a:ext cx="2762645" cy="2375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58F9A5-72C9-44A4-95A1-19F44BE584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9735" y="6300233"/>
            <a:ext cx="2195411" cy="2375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893FE6-0073-13FD-1C6B-1C8DE5F0E7FF}"/>
              </a:ext>
            </a:extLst>
          </p:cNvPr>
          <p:cNvSpPr txBox="1"/>
          <p:nvPr userDrawn="1"/>
        </p:nvSpPr>
        <p:spPr>
          <a:xfrm>
            <a:off x="274921" y="6492837"/>
            <a:ext cx="26187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Copyright © 2023 by the University of Virginia.</a:t>
            </a:r>
          </a:p>
          <a:p>
            <a:endParaRPr lang="en-US" sz="120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292592-01C6-AD5D-8310-C3F22D55F14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665134"/>
            <a:ext cx="10515600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78806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0044"/>
            <a:ext cx="10515600" cy="112680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602081-E9F0-57CF-86D7-C500048CB943}"/>
              </a:ext>
            </a:extLst>
          </p:cNvPr>
          <p:cNvSpPr/>
          <p:nvPr userDrawn="1"/>
        </p:nvSpPr>
        <p:spPr>
          <a:xfrm>
            <a:off x="0" y="6033307"/>
            <a:ext cx="12192000" cy="824693"/>
          </a:xfrm>
          <a:prstGeom prst="rect">
            <a:avLst/>
          </a:prstGeom>
          <a:solidFill>
            <a:srgbClr val="0B27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E5D86F53-67D0-087F-DFC0-A458FF6B030E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10663"/>
            <a:ext cx="12192000" cy="1"/>
          </a:xfrm>
          <a:prstGeom prst="line">
            <a:avLst/>
          </a:prstGeom>
          <a:ln w="50800">
            <a:solidFill>
              <a:srgbClr val="39B9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8D0480A-96E2-0802-0167-7B3DB60B19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7" r="37"/>
          <a:stretch/>
        </p:blipFill>
        <p:spPr>
          <a:xfrm>
            <a:off x="9069620" y="6339794"/>
            <a:ext cx="2762645" cy="23757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58F9A5-72C9-44A4-95A1-19F44BE5845C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9735" y="6300233"/>
            <a:ext cx="2195411" cy="23757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6893FE6-0073-13FD-1C6B-1C8DE5F0E7FF}"/>
              </a:ext>
            </a:extLst>
          </p:cNvPr>
          <p:cNvSpPr txBox="1"/>
          <p:nvPr userDrawn="1"/>
        </p:nvSpPr>
        <p:spPr>
          <a:xfrm>
            <a:off x="274921" y="6492837"/>
            <a:ext cx="26187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Copyright © 2023 by the University of Virginia.</a:t>
            </a:r>
          </a:p>
          <a:p>
            <a:endParaRPr lang="en-US" sz="1200">
              <a:solidFill>
                <a:schemeClr val="bg1"/>
              </a:solidFill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6B292592-01C6-AD5D-8310-C3F22D55F148}"/>
              </a:ext>
            </a:extLst>
          </p:cNvPr>
          <p:cNvCxnSpPr>
            <a:cxnSpLocks/>
          </p:cNvCxnSpPr>
          <p:nvPr userDrawn="1"/>
        </p:nvCxnSpPr>
        <p:spPr>
          <a:xfrm>
            <a:off x="838200" y="1665134"/>
            <a:ext cx="10515600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hart Placeholder 4">
            <a:extLst>
              <a:ext uri="{FF2B5EF4-FFF2-40B4-BE49-F238E27FC236}">
                <a16:creationId xmlns:a16="http://schemas.microsoft.com/office/drawing/2014/main" id="{F0BADC23-844E-D2E6-C3A7-798187E01BD2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838201" y="2073275"/>
            <a:ext cx="10515600" cy="3535363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34485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22732"/>
            <a:ext cx="4983480" cy="37677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1922732"/>
            <a:ext cx="4983480" cy="376773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54AFD1-9323-CC50-BB14-B5CB4678F6A0}"/>
              </a:ext>
            </a:extLst>
          </p:cNvPr>
          <p:cNvSpPr/>
          <p:nvPr userDrawn="1"/>
        </p:nvSpPr>
        <p:spPr>
          <a:xfrm>
            <a:off x="0" y="6033307"/>
            <a:ext cx="12192000" cy="824693"/>
          </a:xfrm>
          <a:prstGeom prst="rect">
            <a:avLst/>
          </a:prstGeom>
          <a:solidFill>
            <a:srgbClr val="0B27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B24C8F-A6DA-12F7-7FE3-C5944554323E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10663"/>
            <a:ext cx="12192000" cy="1"/>
          </a:xfrm>
          <a:prstGeom prst="line">
            <a:avLst/>
          </a:prstGeom>
          <a:ln w="50800">
            <a:solidFill>
              <a:srgbClr val="39B9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0A91867-8AA1-7D73-0555-34889BE5AA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7" r="37"/>
          <a:stretch/>
        </p:blipFill>
        <p:spPr>
          <a:xfrm>
            <a:off x="9069620" y="6339794"/>
            <a:ext cx="2762645" cy="2375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EEBA2E-7536-76F3-FE62-2CFECF06E7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9735" y="6300233"/>
            <a:ext cx="2195411" cy="2375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6721A28-886C-2BC8-9CA8-AE48A9E5ADE2}"/>
              </a:ext>
            </a:extLst>
          </p:cNvPr>
          <p:cNvSpPr txBox="1"/>
          <p:nvPr userDrawn="1"/>
        </p:nvSpPr>
        <p:spPr>
          <a:xfrm>
            <a:off x="274921" y="6492837"/>
            <a:ext cx="26187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Copyright © 2023 by the University of Virginia.</a:t>
            </a:r>
          </a:p>
          <a:p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D5DF519-8B99-097A-91B3-70235653D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044"/>
            <a:ext cx="10515600" cy="112680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835F182-FE2A-0012-3CC3-23BEF174FF79}"/>
              </a:ext>
            </a:extLst>
          </p:cNvPr>
          <p:cNvCxnSpPr>
            <a:cxnSpLocks/>
          </p:cNvCxnSpPr>
          <p:nvPr userDrawn="1"/>
        </p:nvCxnSpPr>
        <p:spPr>
          <a:xfrm>
            <a:off x="838200" y="1665134"/>
            <a:ext cx="10515600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12096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two columns without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922732"/>
            <a:ext cx="4998720" cy="3767737"/>
          </a:xfrm>
        </p:spPr>
        <p:txBody>
          <a:bodyPr wrap="square" lIns="0">
            <a:normAutofit/>
          </a:bodyPr>
          <a:lstStyle>
            <a:lvl1pPr marL="0" indent="0">
              <a:buNone/>
              <a:defRPr sz="1600" b="0" i="0">
                <a:latin typeface="Franklin Gothic ATF" panose="020B0503060602040204" pitchFamily="34" charset="77"/>
              </a:defRPr>
            </a:lvl1pPr>
            <a:lvl2pPr marL="457200" indent="0" algn="l">
              <a:buNone/>
              <a:defRPr sz="1600" b="0" i="0">
                <a:latin typeface="Franklin Gothic ATF" panose="020B0503060602040204" pitchFamily="34" charset="77"/>
              </a:defRPr>
            </a:lvl2pPr>
            <a:lvl3pPr marL="914400" indent="0" algn="l">
              <a:buNone/>
              <a:defRPr sz="1600" b="0" i="0">
                <a:latin typeface="Franklin Gothic ATF" panose="020B0503060602040204" pitchFamily="34" charset="77"/>
              </a:defRPr>
            </a:lvl3pPr>
            <a:lvl4pPr marL="1371600" indent="0" algn="l">
              <a:buNone/>
              <a:defRPr sz="1600" b="0" i="0">
                <a:latin typeface="Franklin Gothic ATF" panose="020B0503060602040204" pitchFamily="34" charset="77"/>
              </a:defRPr>
            </a:lvl4pPr>
            <a:lvl5pPr marL="1828800" indent="0" algn="l">
              <a:buNone/>
              <a:defRPr sz="1600" b="0" i="0">
                <a:latin typeface="Franklin Gothic ATF" panose="020B050306060204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5080" y="1922732"/>
            <a:ext cx="4998720" cy="3767734"/>
          </a:xfrm>
        </p:spPr>
        <p:txBody>
          <a:bodyPr>
            <a:normAutofit/>
          </a:bodyPr>
          <a:lstStyle>
            <a:lvl1pPr marL="0" indent="0">
              <a:buNone/>
              <a:defRPr sz="1600" b="0" i="0">
                <a:latin typeface="Franklin Gothic ATF" panose="020B0503060602040204" pitchFamily="34" charset="77"/>
              </a:defRPr>
            </a:lvl1pPr>
            <a:lvl2pPr marL="457200" indent="0">
              <a:buNone/>
              <a:defRPr sz="1600" b="0" i="0">
                <a:latin typeface="Franklin Gothic ATF" panose="020B0503060602040204" pitchFamily="34" charset="77"/>
              </a:defRPr>
            </a:lvl2pPr>
            <a:lvl3pPr marL="914400" indent="0">
              <a:buNone/>
              <a:defRPr sz="1600" b="0" i="0">
                <a:latin typeface="Franklin Gothic ATF" panose="020B0503060602040204" pitchFamily="34" charset="77"/>
              </a:defRPr>
            </a:lvl3pPr>
            <a:lvl4pPr marL="1371600" indent="0">
              <a:buNone/>
              <a:defRPr sz="1600" b="0" i="0">
                <a:latin typeface="Franklin Gothic ATF" panose="020B0503060602040204" pitchFamily="34" charset="77"/>
              </a:defRPr>
            </a:lvl4pPr>
            <a:lvl5pPr marL="1828800" indent="0">
              <a:buNone/>
              <a:defRPr sz="1600" b="0" i="0">
                <a:latin typeface="Franklin Gothic ATF" panose="020B0503060602040204" pitchFamily="34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954AFD1-9323-CC50-BB14-B5CB4678F6A0}"/>
              </a:ext>
            </a:extLst>
          </p:cNvPr>
          <p:cNvSpPr/>
          <p:nvPr userDrawn="1"/>
        </p:nvSpPr>
        <p:spPr>
          <a:xfrm>
            <a:off x="0" y="6033307"/>
            <a:ext cx="12192000" cy="824693"/>
          </a:xfrm>
          <a:prstGeom prst="rect">
            <a:avLst/>
          </a:prstGeom>
          <a:solidFill>
            <a:srgbClr val="0B27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AB24C8F-A6DA-12F7-7FE3-C5944554323E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10663"/>
            <a:ext cx="12192000" cy="1"/>
          </a:xfrm>
          <a:prstGeom prst="line">
            <a:avLst/>
          </a:prstGeom>
          <a:ln w="50800">
            <a:solidFill>
              <a:srgbClr val="39B9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00A91867-8AA1-7D73-0555-34889BE5AA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7" r="37"/>
          <a:stretch/>
        </p:blipFill>
        <p:spPr>
          <a:xfrm>
            <a:off x="9069620" y="6339794"/>
            <a:ext cx="2762645" cy="23757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EEBA2E-7536-76F3-FE62-2CFECF06E77D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9735" y="6300233"/>
            <a:ext cx="2195411" cy="237574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6721A28-886C-2BC8-9CA8-AE48A9E5ADE2}"/>
              </a:ext>
            </a:extLst>
          </p:cNvPr>
          <p:cNvSpPr txBox="1"/>
          <p:nvPr userDrawn="1"/>
        </p:nvSpPr>
        <p:spPr>
          <a:xfrm>
            <a:off x="274921" y="6492837"/>
            <a:ext cx="26187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Copyright © 2023 by the University of Virginia.</a:t>
            </a:r>
          </a:p>
          <a:p>
            <a:endParaRPr lang="en-US" sz="1200">
              <a:solidFill>
                <a:schemeClr val="bg1"/>
              </a:solidFill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ED5DF519-8B99-097A-91B3-70235653D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20044"/>
            <a:ext cx="10515600" cy="1126804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835F182-FE2A-0012-3CC3-23BEF174FF79}"/>
              </a:ext>
            </a:extLst>
          </p:cNvPr>
          <p:cNvCxnSpPr>
            <a:cxnSpLocks/>
          </p:cNvCxnSpPr>
          <p:nvPr userDrawn="1"/>
        </p:nvCxnSpPr>
        <p:spPr>
          <a:xfrm>
            <a:off x="838200" y="1665134"/>
            <a:ext cx="10515600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0234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20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ith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06272" y="502835"/>
            <a:ext cx="5569226" cy="1741971"/>
          </a:xfrm>
        </p:spPr>
        <p:txBody>
          <a:bodyPr/>
          <a:lstStyle>
            <a:lvl1pPr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CCA6F070-5679-861A-71AD-32C7F988F5C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386388" cy="6858000"/>
          </a:xfrm>
        </p:spPr>
        <p:txBody>
          <a:bodyPr/>
          <a:lstStyle/>
          <a:p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06267D-C50A-E64B-C220-5BB3B9217F1A}"/>
              </a:ext>
            </a:extLst>
          </p:cNvPr>
          <p:cNvCxnSpPr>
            <a:cxnSpLocks/>
          </p:cNvCxnSpPr>
          <p:nvPr userDrawn="1"/>
        </p:nvCxnSpPr>
        <p:spPr>
          <a:xfrm>
            <a:off x="5886405" y="2623930"/>
            <a:ext cx="5603231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FA337678-A1E7-8888-E309-597BBE8DE2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806272" y="3003056"/>
            <a:ext cx="5683364" cy="1071988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CEC52CF8-012C-4DE3-9711-5C85DA836D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9025952" y="6304464"/>
            <a:ext cx="2858551" cy="300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95630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9F0328-043B-9454-74FD-DB76141BAC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7" r="37"/>
          <a:stretch/>
        </p:blipFill>
        <p:spPr>
          <a:xfrm>
            <a:off x="9069620" y="6339794"/>
            <a:ext cx="2762645" cy="2375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1297965"/>
            <a:ext cx="9159240" cy="1741971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06267D-C50A-E64B-C220-5BB3B9217F1A}"/>
              </a:ext>
            </a:extLst>
          </p:cNvPr>
          <p:cNvCxnSpPr>
            <a:cxnSpLocks/>
          </p:cNvCxnSpPr>
          <p:nvPr userDrawn="1"/>
        </p:nvCxnSpPr>
        <p:spPr>
          <a:xfrm>
            <a:off x="1600200" y="3419060"/>
            <a:ext cx="9159240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FA337678-A1E7-8888-E309-597BBE8DE2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7940" y="3798186"/>
            <a:ext cx="7223760" cy="1071988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0502A6-4FF0-FFBC-9611-831452DECD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9735" y="6300233"/>
            <a:ext cx="2195411" cy="2375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1B6673-323F-F61B-522E-94CF1B9E6705}"/>
              </a:ext>
            </a:extLst>
          </p:cNvPr>
          <p:cNvSpPr txBox="1"/>
          <p:nvPr userDrawn="1"/>
        </p:nvSpPr>
        <p:spPr>
          <a:xfrm>
            <a:off x="274921" y="6492837"/>
            <a:ext cx="26187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Copyright © 2023 by the University of Virginia.</a:t>
            </a:r>
          </a:p>
          <a:p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99409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9F0328-043B-9454-74FD-DB76141BAC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7" r="37"/>
          <a:stretch/>
        </p:blipFill>
        <p:spPr>
          <a:xfrm>
            <a:off x="4800004" y="4740860"/>
            <a:ext cx="2762645" cy="2375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1706" y="1849585"/>
            <a:ext cx="9159240" cy="1583610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Thank You!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FA337678-A1E7-8888-E309-597BBE8DE2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569446" y="6111979"/>
            <a:ext cx="7223760" cy="430883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accent1"/>
                </a:solidFill>
                <a:latin typeface="Franklin Gothic ATF" panose="020B050306060204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literacy.virginia.edu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0502A6-4FF0-FFBC-9611-831452DECD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083621" y="5188576"/>
            <a:ext cx="2195411" cy="2375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1B6673-323F-F61B-522E-94CF1B9E6705}"/>
              </a:ext>
            </a:extLst>
          </p:cNvPr>
          <p:cNvSpPr txBox="1"/>
          <p:nvPr userDrawn="1"/>
        </p:nvSpPr>
        <p:spPr>
          <a:xfrm>
            <a:off x="4871951" y="5420848"/>
            <a:ext cx="26187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Copyright © 2023 by the University of Virginia.</a:t>
            </a:r>
          </a:p>
          <a:p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46326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-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9F0328-043B-9454-74FD-DB76141BAC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7" r="37"/>
          <a:stretch/>
        </p:blipFill>
        <p:spPr>
          <a:xfrm>
            <a:off x="4714677" y="4359860"/>
            <a:ext cx="2762645" cy="237574"/>
          </a:xfrm>
          <a:prstGeom prst="rect">
            <a:avLst/>
          </a:prstGeom>
        </p:spPr>
      </p:pic>
      <p:sp>
        <p:nvSpPr>
          <p:cNvPr id="12" name="Subtitle 2">
            <a:extLst>
              <a:ext uri="{FF2B5EF4-FFF2-40B4-BE49-F238E27FC236}">
                <a16:creationId xmlns:a16="http://schemas.microsoft.com/office/drawing/2014/main" id="{FA337678-A1E7-8888-E309-597BBE8DE2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84119" y="5730979"/>
            <a:ext cx="7223760" cy="430883"/>
          </a:xfrm>
        </p:spPr>
        <p:txBody>
          <a:bodyPr>
            <a:normAutofit/>
          </a:bodyPr>
          <a:lstStyle>
            <a:lvl1pPr marL="0" indent="0" algn="ctr">
              <a:buNone/>
              <a:defRPr sz="2000" b="0" i="0">
                <a:solidFill>
                  <a:schemeClr val="accent1"/>
                </a:solidFill>
                <a:latin typeface="Franklin Gothic ATF" panose="020B0503060602040204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err="1"/>
              <a:t>literacy.virginia.edu</a:t>
            </a:r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0502A6-4FF0-FFBC-9611-831452DECD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998294" y="4807576"/>
            <a:ext cx="2195411" cy="2375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1B6673-323F-F61B-522E-94CF1B9E6705}"/>
              </a:ext>
            </a:extLst>
          </p:cNvPr>
          <p:cNvSpPr txBox="1"/>
          <p:nvPr userDrawn="1"/>
        </p:nvSpPr>
        <p:spPr>
          <a:xfrm>
            <a:off x="4786624" y="5039848"/>
            <a:ext cx="26187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Copyright © 2023 by the University of Virginia.</a:t>
            </a:r>
          </a:p>
          <a:p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09441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title -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3AFA1292-CE56-D4E4-1B31-EC90B75F1B61}"/>
              </a:ext>
            </a:extLst>
          </p:cNvPr>
          <p:cNvSpPr/>
          <p:nvPr userDrawn="1"/>
        </p:nvSpPr>
        <p:spPr>
          <a:xfrm>
            <a:off x="762000" y="594360"/>
            <a:ext cx="10683239" cy="5319956"/>
          </a:xfrm>
          <a:prstGeom prst="rect">
            <a:avLst/>
          </a:prstGeom>
          <a:solidFill>
            <a:schemeClr val="bg1"/>
          </a:solidFill>
          <a:ln w="635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9F0328-043B-9454-74FD-DB76141BAC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7" r="37"/>
          <a:stretch/>
        </p:blipFill>
        <p:spPr>
          <a:xfrm>
            <a:off x="9069620" y="6339794"/>
            <a:ext cx="2762645" cy="2375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297965"/>
            <a:ext cx="7894320" cy="1741971"/>
          </a:xfr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06267D-C50A-E64B-C220-5BB3B9217F1A}"/>
              </a:ext>
            </a:extLst>
          </p:cNvPr>
          <p:cNvCxnSpPr>
            <a:cxnSpLocks/>
          </p:cNvCxnSpPr>
          <p:nvPr userDrawn="1"/>
        </p:nvCxnSpPr>
        <p:spPr>
          <a:xfrm>
            <a:off x="2499360" y="3419060"/>
            <a:ext cx="7193280" cy="0"/>
          </a:xfrm>
          <a:prstGeom prst="line">
            <a:avLst/>
          </a:prstGeom>
          <a:ln w="317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ubtitle 2">
            <a:extLst>
              <a:ext uri="{FF2B5EF4-FFF2-40B4-BE49-F238E27FC236}">
                <a16:creationId xmlns:a16="http://schemas.microsoft.com/office/drawing/2014/main" id="{FA337678-A1E7-8888-E309-597BBE8DE22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239078" y="3798186"/>
            <a:ext cx="5683364" cy="1071988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F0502A6-4FF0-FFBC-9611-831452DECD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9735" y="6300233"/>
            <a:ext cx="2195411" cy="23757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1B6673-323F-F61B-522E-94CF1B9E6705}"/>
              </a:ext>
            </a:extLst>
          </p:cNvPr>
          <p:cNvSpPr txBox="1"/>
          <p:nvPr userDrawn="1"/>
        </p:nvSpPr>
        <p:spPr>
          <a:xfrm>
            <a:off x="274921" y="6492837"/>
            <a:ext cx="26187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Copyright © 2023 by the University of Virginia.</a:t>
            </a:r>
          </a:p>
          <a:p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95514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48"/>
          <p:cNvSpPr txBox="1">
            <a:spLocks noGrp="1"/>
          </p:cNvSpPr>
          <p:nvPr>
            <p:ph type="ctrTitle"/>
          </p:nvPr>
        </p:nvSpPr>
        <p:spPr>
          <a:xfrm>
            <a:off x="838200" y="1130909"/>
            <a:ext cx="5254951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48"/>
          <p:cNvSpPr txBox="1">
            <a:spLocks noGrp="1"/>
          </p:cNvSpPr>
          <p:nvPr>
            <p:ph type="subTitle" idx="1"/>
          </p:nvPr>
        </p:nvSpPr>
        <p:spPr>
          <a:xfrm>
            <a:off x="838200" y="3636221"/>
            <a:ext cx="5254951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4" name="Google Shape;44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47" name="Google Shape;47;p48" descr="VDOE Logo"/>
          <p:cNvSpPr/>
          <p:nvPr/>
        </p:nvSpPr>
        <p:spPr>
          <a:xfrm>
            <a:off x="2020701" y="919537"/>
            <a:ext cx="10893915" cy="5938463"/>
          </a:xfrm>
          <a:prstGeom prst="rect">
            <a:avLst/>
          </a:prstGeom>
          <a:blipFill rotWithShape="1">
            <a:blip r:embed="rId2">
              <a:alphaModFix amt="20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" name="Google Shape;48;p48"/>
          <p:cNvSpPr txBox="1"/>
          <p:nvPr/>
        </p:nvSpPr>
        <p:spPr>
          <a:xfrm>
            <a:off x="2178121" y="5751826"/>
            <a:ext cx="9513869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3900" b="1" i="0" u="none" strike="noStrike" cap="none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rPr>
              <a:t>VIRGINIA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ith title -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29F0328-043B-9454-74FD-DB76141BAC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7" r="37"/>
          <a:stretch/>
        </p:blipFill>
        <p:spPr>
          <a:xfrm>
            <a:off x="9069620" y="6339794"/>
            <a:ext cx="2762645" cy="23757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77532" y="1687029"/>
            <a:ext cx="8673410" cy="1741971"/>
          </a:xfrm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B06267D-C50A-E64B-C220-5BB3B9217F1A}"/>
              </a:ext>
            </a:extLst>
          </p:cNvPr>
          <p:cNvCxnSpPr>
            <a:cxnSpLocks/>
          </p:cNvCxnSpPr>
          <p:nvPr userDrawn="1"/>
        </p:nvCxnSpPr>
        <p:spPr>
          <a:xfrm>
            <a:off x="0" y="4142392"/>
            <a:ext cx="8147713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D7D2498A-43D8-37A4-1506-2F81C0303B2F}"/>
              </a:ext>
            </a:extLst>
          </p:cNvPr>
          <p:cNvCxnSpPr>
            <a:cxnSpLocks/>
          </p:cNvCxnSpPr>
          <p:nvPr userDrawn="1"/>
        </p:nvCxnSpPr>
        <p:spPr>
          <a:xfrm>
            <a:off x="0" y="4435935"/>
            <a:ext cx="5868537" cy="0"/>
          </a:xfrm>
          <a:prstGeom prst="line">
            <a:avLst/>
          </a:prstGeom>
          <a:ln w="762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F44D3C47-0AAD-BC67-F5B2-2E7D07E30EC5}"/>
              </a:ext>
            </a:extLst>
          </p:cNvPr>
          <p:cNvCxnSpPr>
            <a:cxnSpLocks/>
          </p:cNvCxnSpPr>
          <p:nvPr userDrawn="1"/>
        </p:nvCxnSpPr>
        <p:spPr>
          <a:xfrm>
            <a:off x="0" y="3860338"/>
            <a:ext cx="4314967" cy="0"/>
          </a:xfrm>
          <a:prstGeom prst="line">
            <a:avLst/>
          </a:prstGeom>
          <a:ln w="508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0512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84">
          <p15:clr>
            <a:srgbClr val="FBAE40"/>
          </p15:clr>
        </p15:guide>
      </p15:sldGuideLst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4CBA7F3-A4BF-6298-7509-0C66ABF8D9F5}"/>
              </a:ext>
            </a:extLst>
          </p:cNvPr>
          <p:cNvSpPr/>
          <p:nvPr userDrawn="1"/>
        </p:nvSpPr>
        <p:spPr>
          <a:xfrm>
            <a:off x="0" y="6033307"/>
            <a:ext cx="12192000" cy="824693"/>
          </a:xfrm>
          <a:prstGeom prst="rect">
            <a:avLst/>
          </a:prstGeom>
          <a:solidFill>
            <a:srgbClr val="0B275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F691A90E-D4CC-DCC7-E480-7B8D5469ACEC}"/>
              </a:ext>
            </a:extLst>
          </p:cNvPr>
          <p:cNvCxnSpPr>
            <a:cxnSpLocks/>
          </p:cNvCxnSpPr>
          <p:nvPr userDrawn="1"/>
        </p:nvCxnSpPr>
        <p:spPr>
          <a:xfrm flipV="1">
            <a:off x="0" y="6010663"/>
            <a:ext cx="12192000" cy="1"/>
          </a:xfrm>
          <a:prstGeom prst="line">
            <a:avLst/>
          </a:prstGeom>
          <a:ln w="50800">
            <a:solidFill>
              <a:srgbClr val="39B9D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B541818-D872-D70A-D600-B74A4ACA4C7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7" r="37"/>
          <a:stretch/>
        </p:blipFill>
        <p:spPr>
          <a:xfrm>
            <a:off x="9069620" y="6339794"/>
            <a:ext cx="2762645" cy="2375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4D1A899-7496-9F4D-4AA8-89905A6AAA8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59735" y="6300233"/>
            <a:ext cx="2195411" cy="23757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2FC4F3-618E-E83F-8B25-29EC5B46C60D}"/>
              </a:ext>
            </a:extLst>
          </p:cNvPr>
          <p:cNvSpPr txBox="1"/>
          <p:nvPr userDrawn="1"/>
        </p:nvSpPr>
        <p:spPr>
          <a:xfrm>
            <a:off x="274921" y="6492837"/>
            <a:ext cx="26187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00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Copyright © 2023 by the University of Virginia.</a:t>
            </a:r>
          </a:p>
          <a:p>
            <a:endParaRPr lang="en-US" sz="120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9199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>
  <p:cSld name="2_Title Slide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9"/>
          <p:cNvSpPr txBox="1">
            <a:spLocks noGrp="1"/>
          </p:cNvSpPr>
          <p:nvPr>
            <p:ph type="ctrTitle"/>
          </p:nvPr>
        </p:nvSpPr>
        <p:spPr>
          <a:xfrm>
            <a:off x="838201" y="1130909"/>
            <a:ext cx="105156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9"/>
          <p:cNvSpPr txBox="1">
            <a:spLocks noGrp="1"/>
          </p:cNvSpPr>
          <p:nvPr>
            <p:ph type="subTitle" idx="1"/>
          </p:nvPr>
        </p:nvSpPr>
        <p:spPr>
          <a:xfrm>
            <a:off x="838200" y="3636221"/>
            <a:ext cx="105156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2" name="Google Shape;52;p4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4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bg>
      <p:bgPr>
        <a:gradFill>
          <a:gsLst>
            <a:gs pos="0">
              <a:srgbClr val="3E588E"/>
            </a:gs>
            <a:gs pos="50000">
              <a:srgbClr val="1D417D"/>
            </a:gs>
            <a:gs pos="100000">
              <a:srgbClr val="003064"/>
            </a:gs>
          </a:gsLst>
          <a:lin ang="5400000" scaled="0"/>
        </a:gra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4"/>
          <p:cNvSpPr txBox="1">
            <a:spLocks noGrp="1"/>
          </p:cNvSpPr>
          <p:nvPr>
            <p:ph type="ctrTitle"/>
          </p:nvPr>
        </p:nvSpPr>
        <p:spPr>
          <a:xfrm>
            <a:off x="838200" y="1130909"/>
            <a:ext cx="5254951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44"/>
          <p:cNvSpPr txBox="1">
            <a:spLocks noGrp="1"/>
          </p:cNvSpPr>
          <p:nvPr>
            <p:ph type="subTitle" idx="1"/>
          </p:nvPr>
        </p:nvSpPr>
        <p:spPr>
          <a:xfrm>
            <a:off x="838200" y="3636221"/>
            <a:ext cx="5254951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58" name="Google Shape;58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1" name="Google Shape;61;p44" descr="VDOE Logo"/>
          <p:cNvSpPr/>
          <p:nvPr/>
        </p:nvSpPr>
        <p:spPr>
          <a:xfrm>
            <a:off x="2020701" y="919537"/>
            <a:ext cx="10893915" cy="5938463"/>
          </a:xfrm>
          <a:prstGeom prst="rect">
            <a:avLst/>
          </a:prstGeom>
          <a:blipFill rotWithShape="1">
            <a:blip r:embed="rId2">
              <a:alphaModFix amt="6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" name="Google Shape;62;p44"/>
          <p:cNvSpPr txBox="1"/>
          <p:nvPr/>
        </p:nvSpPr>
        <p:spPr>
          <a:xfrm>
            <a:off x="2178121" y="5751826"/>
            <a:ext cx="9513869" cy="6924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900"/>
              <a:buFont typeface="Arial"/>
              <a:buNone/>
            </a:pPr>
            <a:r>
              <a:rPr lang="en-US" sz="3900" b="1" i="0" u="none" strike="noStrike" cap="none">
                <a:solidFill>
                  <a:schemeClr val="lt1"/>
                </a:solidFill>
                <a:latin typeface="Trebuchet MS"/>
                <a:ea typeface="Trebuchet MS"/>
                <a:cs typeface="Trebuchet MS"/>
                <a:sym typeface="Trebuchet MS"/>
              </a:rPr>
              <a:t>VIRGINIA DEPARTMENT OF EDUCATION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bg>
      <p:bgPr>
        <a:gradFill>
          <a:gsLst>
            <a:gs pos="0">
              <a:srgbClr val="3E5B91"/>
            </a:gs>
            <a:gs pos="50000">
              <a:srgbClr val="1A4480"/>
            </a:gs>
            <a:gs pos="100000">
              <a:srgbClr val="003064"/>
            </a:gs>
          </a:gsLst>
          <a:lin ang="5400000" scaled="0"/>
        </a:gra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50"/>
          <p:cNvSpPr txBox="1">
            <a:spLocks noGrp="1"/>
          </p:cNvSpPr>
          <p:nvPr>
            <p:ph type="ctrTitle"/>
          </p:nvPr>
        </p:nvSpPr>
        <p:spPr>
          <a:xfrm>
            <a:off x="838200" y="1130909"/>
            <a:ext cx="105156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  <a:defRPr sz="6000" cap="small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50"/>
          <p:cNvSpPr txBox="1">
            <a:spLocks noGrp="1"/>
          </p:cNvSpPr>
          <p:nvPr>
            <p:ph type="subTitle" idx="1"/>
          </p:nvPr>
        </p:nvSpPr>
        <p:spPr>
          <a:xfrm>
            <a:off x="838200" y="3636221"/>
            <a:ext cx="105156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6" name="Google Shape;66;p5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5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 cap="small">
                <a:solidFill>
                  <a:schemeClr val="dk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1"/>
          <p:cNvSpPr txBox="1">
            <a:spLocks noGrp="1"/>
          </p:cNvSpPr>
          <p:nvPr>
            <p:ph type="body" idx="1"/>
          </p:nvPr>
        </p:nvSpPr>
        <p:spPr>
          <a:xfrm>
            <a:off x="838200" y="1458930"/>
            <a:ext cx="10515600" cy="471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5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5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5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5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5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400"/>
              <a:buNone/>
              <a:defRPr sz="2400">
                <a:solidFill>
                  <a:schemeClr val="accent3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2000"/>
              <a:buNone/>
              <a:defRPr sz="2000">
                <a:solidFill>
                  <a:srgbClr val="888FA3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None/>
              <a:defRPr sz="1800">
                <a:solidFill>
                  <a:srgbClr val="888FA3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FA3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FA3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FA3"/>
              </a:buClr>
              <a:buSzPts val="1600"/>
              <a:buNone/>
              <a:defRPr sz="1600">
                <a:solidFill>
                  <a:srgbClr val="888FA3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5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5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5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53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  <a:defRPr sz="4800" cap="small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53"/>
          <p:cNvSpPr txBox="1">
            <a:spLocks noGrp="1"/>
          </p:cNvSpPr>
          <p:nvPr>
            <p:ph type="body" idx="1"/>
          </p:nvPr>
        </p:nvSpPr>
        <p:spPr>
          <a:xfrm>
            <a:off x="838200" y="1548622"/>
            <a:ext cx="5181600" cy="4628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53"/>
          <p:cNvSpPr txBox="1">
            <a:spLocks noGrp="1"/>
          </p:cNvSpPr>
          <p:nvPr>
            <p:ph type="body" idx="2"/>
          </p:nvPr>
        </p:nvSpPr>
        <p:spPr>
          <a:xfrm>
            <a:off x="6172200" y="1548622"/>
            <a:ext cx="5181600" cy="46283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2pPr>
            <a:lvl3pPr marL="1371600" lvl="2" indent="-30289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170"/>
              <a:buChar char="o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SzPts val="1800"/>
              <a:buChar char="-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5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5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5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Google Shape;25;p4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Calibri"/>
              <a:buChar char="-"/>
              <a:defRPr sz="24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1115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Courier New"/>
              <a:buChar char="o"/>
              <a:defRPr sz="20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Calibri"/>
              <a:buChar char="-"/>
              <a:defRPr sz="1800" b="0" i="0" u="none" strike="noStrike" cap="none">
                <a:solidFill>
                  <a:srgbClr val="555555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7" name="Google Shape;27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8" name="Google Shape;28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FA3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703" r:id="rId6"/>
    <p:sldLayoutId id="2147483704" r:id="rId7"/>
    <p:sldLayoutId id="2147483705" r:id="rId8"/>
    <p:sldLayoutId id="2147483706" r:id="rId9"/>
    <p:sldLayoutId id="2147483680" r:id="rId10"/>
    <p:sldLayoutId id="2147483681" r:id="rId11"/>
    <p:sldLayoutId id="2147483682" r:id="rId12"/>
    <p:sldLayoutId id="2147483683" r:id="rId13"/>
    <p:sldLayoutId id="2147483684" r:id="rId14"/>
    <p:sldLayoutId id="2147483685" r:id="rId15"/>
    <p:sldLayoutId id="2147483686" r:id="rId1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2114853"/>
            <a:ext cx="10515600" cy="39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43133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ranklin Gothic ATF" panose="020B0503060602040204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4"/>
        </a:buClr>
        <a:buFont typeface="Arial" panose="020B0604020202020204" pitchFamily="34" charset="0"/>
        <a:buChar char="•"/>
        <a:defRPr sz="2800" b="0" i="0" kern="1200">
          <a:solidFill>
            <a:schemeClr val="tx1"/>
          </a:solidFill>
          <a:latin typeface="Franklin Gothic ATF Med" panose="020B0503060602040204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Franklin Gothic ATF" panose="020B0503060602040204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2000" b="0" i="0" kern="1200">
          <a:solidFill>
            <a:schemeClr val="tx1"/>
          </a:solidFill>
          <a:latin typeface="Franklin Gothic ATF" panose="020B0503060602040204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ranklin Gothic ATF" panose="020B0503060602040204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4"/>
        </a:buClr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Franklin Gothic ATF" panose="020B0503060602040204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"/>
          <p:cNvSpPr txBox="1">
            <a:spLocks noGrp="1"/>
          </p:cNvSpPr>
          <p:nvPr>
            <p:ph type="ctrTitle"/>
          </p:nvPr>
        </p:nvSpPr>
        <p:spPr>
          <a:xfrm>
            <a:off x="838200" y="1130900"/>
            <a:ext cx="949889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Georgia"/>
              <a:buNone/>
            </a:pPr>
            <a:r>
              <a:rPr lang="en-US" dirty="0">
                <a:solidFill>
                  <a:schemeClr val="bg1"/>
                </a:solidFill>
              </a:rPr>
              <a:t>The Virginia Literacy Act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50" name="Google Shape;150;p1"/>
          <p:cNvSpPr txBox="1">
            <a:spLocks noGrp="1"/>
          </p:cNvSpPr>
          <p:nvPr>
            <p:ph type="subTitle" idx="1"/>
          </p:nvPr>
        </p:nvSpPr>
        <p:spPr>
          <a:xfrm>
            <a:off x="838199" y="3636221"/>
            <a:ext cx="7947992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indent="0">
              <a:lnSpc>
                <a:spcPct val="114999"/>
              </a:lnSpc>
              <a:spcBef>
                <a:spcPts val="0"/>
              </a:spcBef>
            </a:pPr>
            <a:r>
              <a:rPr lang="en-US">
                <a:latin typeface="Georgia"/>
                <a:sym typeface="Georgia"/>
              </a:rPr>
              <a:t>Virginia Board of Education Work Session</a:t>
            </a:r>
          </a:p>
          <a:p>
            <a:pPr marL="0" indent="0">
              <a:lnSpc>
                <a:spcPct val="114999"/>
              </a:lnSpc>
              <a:spcBef>
                <a:spcPts val="0"/>
              </a:spcBef>
            </a:pPr>
            <a:r>
              <a:rPr lang="en-US">
                <a:latin typeface="Georgia"/>
              </a:rPr>
              <a:t>March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g1f8d23611f4_0_29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</a:pPr>
            <a:r>
              <a:rPr lang="en-US"/>
              <a:t>Preparation for 2023-2024</a:t>
            </a:r>
            <a:endParaRPr/>
          </a:p>
        </p:txBody>
      </p:sp>
      <p:sp>
        <p:nvSpPr>
          <p:cNvPr id="271" name="Google Shape;271;g1f8d23611f4_0_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72" name="Google Shape;272;g1f8d23611f4_0_29"/>
          <p:cNvSpPr txBox="1">
            <a:spLocks noGrp="1"/>
          </p:cNvSpPr>
          <p:nvPr>
            <p:ph type="body" idx="1"/>
          </p:nvPr>
        </p:nvSpPr>
        <p:spPr>
          <a:xfrm>
            <a:off x="435450" y="1468869"/>
            <a:ext cx="11321100" cy="471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ts val="2500"/>
              <a:buNone/>
            </a:pPr>
            <a:r>
              <a:rPr lang="en-US" sz="2200" b="1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In 2023-2024, the VDOE and divisions will take additional steps to prepare for full implementation of the VLA by 2024-2025.  </a:t>
            </a:r>
            <a:endParaRPr sz="2200" b="1" dirty="0">
              <a:solidFill>
                <a:schemeClr val="accent5">
                  <a:lumMod val="5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347345" indent="-347345">
              <a:lnSpc>
                <a:spcPct val="100000"/>
              </a:lnSpc>
              <a:spcBef>
                <a:spcPts val="1200"/>
              </a:spcBef>
              <a:buSzPts val="2500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There will be additional rounds to identify best-in-class literacy instructional materials focused on core, supplemental and intervention materials. </a:t>
            </a:r>
            <a:endParaRPr sz="2200" dirty="0">
              <a:solidFill>
                <a:schemeClr val="accent5">
                  <a:lumMod val="50000"/>
                </a:schemeClr>
              </a:solidFill>
              <a:latin typeface="Georgia"/>
              <a:ea typeface="Georgia"/>
              <a:cs typeface="Georgia"/>
            </a:endParaRPr>
          </a:p>
          <a:p>
            <a:pPr marL="347345" indent="-347345">
              <a:lnSpc>
                <a:spcPct val="100000"/>
              </a:lnSpc>
              <a:spcBef>
                <a:spcPts val="600"/>
              </a:spcBef>
              <a:buSzPts val="2500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Statewide training options in evidence-based literacy instruction and science-based reading research will be available for teachers and principals, beginning Summer 2024.</a:t>
            </a:r>
            <a:endParaRPr sz="2200" dirty="0">
              <a:solidFill>
                <a:schemeClr val="accent5">
                  <a:lumMod val="50000"/>
                </a:schemeClr>
              </a:solidFill>
            </a:endParaRPr>
          </a:p>
          <a:p>
            <a:pPr marL="347345" indent="-347345">
              <a:lnSpc>
                <a:spcPct val="100000"/>
              </a:lnSpc>
              <a:spcBef>
                <a:spcPts val="600"/>
              </a:spcBef>
              <a:buSzPts val="2500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VDOE will release templates, tools, and guidance for division-wide literacy plans and student-specific reading plans along with a proposed calendar for annual VLA data collection and reporting.  </a:t>
            </a:r>
            <a:endParaRPr lang="en-US" sz="2200" dirty="0">
              <a:solidFill>
                <a:schemeClr val="accent5">
                  <a:lumMod val="50000"/>
                </a:schemeClr>
              </a:solidFill>
            </a:endParaRPr>
          </a:p>
          <a:p>
            <a:pPr marL="347345" lvl="0" indent="-34734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Char char="•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VDOE will also work closely with educator preparation programs to begin to institute the shifts required by the VLA with a focus on Reading Specialists.</a:t>
            </a:r>
            <a:endParaRPr lang="en-US" sz="2200" dirty="0">
              <a:solidFill>
                <a:schemeClr val="accent5">
                  <a:lumMod val="50000"/>
                </a:schemeClr>
              </a:solidFill>
              <a:latin typeface="Georgia"/>
              <a:ea typeface="Georgia"/>
              <a:cs typeface="Georgia"/>
            </a:endParaRPr>
          </a:p>
          <a:p>
            <a:pPr marL="347345" lvl="0" indent="-188595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2500"/>
              <a:buNone/>
            </a:pPr>
            <a:endParaRPr sz="2000">
              <a:solidFill>
                <a:schemeClr val="accent5">
                  <a:lumMod val="50000"/>
                </a:schemeClr>
              </a:solidFill>
              <a:latin typeface="Georgia"/>
              <a:ea typeface="Georgia"/>
              <a:cs typeface="Georgia"/>
            </a:endParaRPr>
          </a:p>
          <a:p>
            <a:pPr marL="228600" lvl="0" indent="-698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500"/>
              <a:buNone/>
            </a:pPr>
            <a:endParaRPr sz="200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39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</a:pPr>
            <a:r>
              <a:rPr lang="en-US" sz="4800"/>
              <a:t>Opportunities for Engagement </a:t>
            </a:r>
            <a:endParaRPr sz="4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1c8701f5b7c_0_15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822950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</a:pPr>
            <a:r>
              <a:rPr lang="en-US"/>
              <a:t>Opportunities for Engagement</a:t>
            </a:r>
            <a:endParaRPr/>
          </a:p>
        </p:txBody>
      </p:sp>
      <p:sp>
        <p:nvSpPr>
          <p:cNvPr id="325" name="Google Shape;325;g1c8701f5b7c_0_1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  <p:sp>
        <p:nvSpPr>
          <p:cNvPr id="326" name="Google Shape;326;g1c8701f5b7c_0_154"/>
          <p:cNvSpPr txBox="1"/>
          <p:nvPr/>
        </p:nvSpPr>
        <p:spPr>
          <a:xfrm>
            <a:off x="598167" y="1568633"/>
            <a:ext cx="11360700" cy="9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accent1"/>
              </a:buClr>
              <a:buSzPts val="2400"/>
            </a:pPr>
            <a:r>
              <a:rPr lang="en-US" sz="2000" b="1" i="0" u="none" strike="noStrike" cap="none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Implementing the VLA successfully requires building partnerships, securing buy-in</a:t>
            </a:r>
            <a:r>
              <a:rPr lang="en-US" sz="2000" b="1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, </a:t>
            </a:r>
            <a:r>
              <a:rPr lang="en-US" sz="2000" b="1" i="0" u="none" strike="noStrike" cap="none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and ensuring the perspectives of leaders, educators, experts</a:t>
            </a:r>
            <a:r>
              <a:rPr lang="en-US" sz="2000" b="1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,</a:t>
            </a:r>
            <a:r>
              <a:rPr lang="en-US" sz="2000" b="1" i="0" u="none" strike="noStrike" cap="none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 and families are fully included. Here are the key ways the VDOE is engaging stakeholders:</a:t>
            </a:r>
            <a:endParaRPr lang="en-US" sz="2000" b="1" i="0" u="none" strike="noStrike" cap="none">
              <a:solidFill>
                <a:schemeClr val="accent5">
                  <a:lumMod val="50000"/>
                </a:schemeClr>
              </a:solidFill>
              <a:latin typeface="Georgia"/>
              <a:ea typeface="Georgia"/>
              <a:cs typeface="Georgia"/>
            </a:endParaRPr>
          </a:p>
          <a:p>
            <a:pPr marL="457200" indent="-336550">
              <a:spcBef>
                <a:spcPts val="600"/>
              </a:spcBef>
              <a:buClr>
                <a:schemeClr val="dk1"/>
              </a:buClr>
              <a:buSzPts val="17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Conducting quarterly meetings with the Virginia Literacy Act Advisory Work Group tha</a:t>
            </a:r>
            <a:r>
              <a:rPr lang="en-US" sz="240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t </a:t>
            </a:r>
            <a:r>
              <a:rPr lang="en-US" sz="2400" b="0" i="0" u="none" strike="noStrike" cap="none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includes a broad set of stakeholders (33) to solicit their insights and feedback.</a:t>
            </a:r>
            <a:r>
              <a:rPr lang="en-US" sz="240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 </a:t>
            </a:r>
            <a:endParaRPr sz="2400" b="0" i="0" u="none" strike="noStrike" cap="none">
              <a:solidFill>
                <a:schemeClr val="accent5">
                  <a:lumMod val="5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457200" indent="-336550">
              <a:spcBef>
                <a:spcPts val="600"/>
              </a:spcBef>
              <a:buClr>
                <a:schemeClr val="dk1"/>
              </a:buClr>
              <a:buSzPts val="17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Engaging Virginia literacy experts and educators through the instructional program review process.</a:t>
            </a:r>
            <a:r>
              <a:rPr lang="en-US" sz="240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 </a:t>
            </a:r>
            <a:endParaRPr sz="1400" b="0" i="0" u="none" strike="noStrike" cap="none">
              <a:solidFill>
                <a:schemeClr val="accent5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36550">
              <a:spcBef>
                <a:spcPts val="600"/>
              </a:spcBef>
              <a:buClr>
                <a:schemeClr val="dk1"/>
              </a:buClr>
              <a:buSzPts val="17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Continuing to engage a separate </a:t>
            </a:r>
            <a:r>
              <a:rPr lang="en-US" sz="240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Task Force that</a:t>
            </a:r>
            <a:r>
              <a:rPr lang="en-US" sz="2400" b="0" i="0" u="none" strike="noStrike" cap="none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 is advising the pilot of Virginia’s New Literacy Screener.</a:t>
            </a:r>
            <a:r>
              <a:rPr lang="en-US" sz="240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 </a:t>
            </a:r>
            <a:endParaRPr sz="1400" b="0" i="0" u="none" strike="noStrike" cap="none">
              <a:solidFill>
                <a:schemeClr val="accent5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indent="-336550">
              <a:spcBef>
                <a:spcPts val="600"/>
              </a:spcBef>
              <a:buClr>
                <a:schemeClr val="dk1"/>
              </a:buClr>
              <a:buSzPts val="1700"/>
              <a:buFont typeface="Arial"/>
              <a:buChar char="●"/>
            </a:pPr>
            <a:r>
              <a:rPr lang="en-US" sz="2400" b="0" i="0" u="none" strike="noStrike" cap="none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Conducting outreach within existing structures including conferences, webinars, regional meetings</a:t>
            </a:r>
            <a:r>
              <a:rPr lang="en-US" sz="240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, </a:t>
            </a:r>
            <a:r>
              <a:rPr lang="en-US" sz="2400" b="0" i="0" u="none" strike="noStrike" cap="none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and other events and activities.</a:t>
            </a:r>
            <a:r>
              <a:rPr lang="en-US" sz="240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 </a:t>
            </a:r>
            <a:endParaRPr sz="2400" b="0" i="0" u="none" strike="noStrike" cap="none">
              <a:solidFill>
                <a:schemeClr val="accent5">
                  <a:lumMod val="5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accent5">
                  <a:lumMod val="5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accent5">
                  <a:lumMod val="5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2133"/>
              </a:spcAft>
              <a:buClr>
                <a:schemeClr val="accent1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accent5">
                  <a:lumMod val="50000"/>
                </a:schemeClr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g18003ef9ebe_0_13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4800"/>
            </a:pPr>
            <a:r>
              <a:rPr lang="en-US" sz="4800" dirty="0"/>
              <a:t>Overview of Core Instructional Program Review </a:t>
            </a:r>
          </a:p>
        </p:txBody>
      </p:sp>
      <p:sp>
        <p:nvSpPr>
          <p:cNvPr id="278" name="Google Shape;278;g18003ef9ebe_0_1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1F9DA830-AF6D-2144-28B2-94BD35F616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</p:spPr>
        <p:txBody>
          <a:bodyPr>
            <a:normAutofit/>
          </a:bodyPr>
          <a:lstStyle/>
          <a:p>
            <a:r>
              <a:rPr lang="en-US" dirty="0"/>
              <a:t>Purpose of Program Review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0AB74-9070-CB73-0F26-7E46E994BEFE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</p:spPr>
        <p:txBody>
          <a:bodyPr wrap="square" anchor="ctr">
            <a:normAutofit/>
          </a:bodyPr>
          <a:lstStyle/>
          <a:p>
            <a:pPr marL="0" lvl="0" indent="0" rtl="0">
              <a:spcBef>
                <a:spcPts val="0"/>
              </a:spcBef>
              <a:spcAft>
                <a:spcPts val="600"/>
              </a:spcAft>
              <a:buNone/>
            </a:pPr>
            <a:fld id="{00000000-1234-1234-1234-123412341234}" type="slidenum">
              <a:rPr lang="en-US"/>
              <a:pPr marL="0" lvl="0" indent="0" rtl="0">
                <a:spcBef>
                  <a:spcPts val="0"/>
                </a:spcBef>
                <a:spcAft>
                  <a:spcPts val="600"/>
                </a:spcAft>
                <a:buNone/>
              </a:pPr>
              <a:t>14</a:t>
            </a:fld>
            <a:endParaRPr lang="en-US"/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48A86D66-BA36-F6F6-CA3E-951AE4F9A7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458930"/>
            <a:ext cx="10515600" cy="4718033"/>
          </a:xfrm>
        </p:spPr>
        <p:txBody>
          <a:bodyPr/>
          <a:lstStyle/>
          <a:p>
            <a:r>
              <a:rPr lang="en-US" dirty="0">
                <a:solidFill>
                  <a:srgbClr val="003C71"/>
                </a:solidFill>
                <a:latin typeface="Georgia"/>
              </a:rPr>
              <a:t>Provide a vetted list to the VDOE and VBOE for approval </a:t>
            </a:r>
            <a:endParaRPr lang="en-US"/>
          </a:p>
          <a:p>
            <a:r>
              <a:rPr lang="en-US" dirty="0">
                <a:solidFill>
                  <a:srgbClr val="003C71"/>
                </a:solidFill>
                <a:latin typeface="Georgia"/>
              </a:rPr>
              <a:t>Provide high-quality, Tier 1 reading instruction to every student in the Commonwealth of Virginia</a:t>
            </a:r>
          </a:p>
          <a:p>
            <a:r>
              <a:rPr lang="en-US" dirty="0">
                <a:solidFill>
                  <a:srgbClr val="003C71"/>
                </a:solidFill>
                <a:latin typeface="Georgia"/>
              </a:rPr>
              <a:t>Ensure that evidence-based literacy curriculum is implemented during the entire literacy block</a:t>
            </a:r>
          </a:p>
          <a:p>
            <a:r>
              <a:rPr lang="en-US" dirty="0">
                <a:solidFill>
                  <a:srgbClr val="003C71"/>
                </a:solidFill>
                <a:latin typeface="Georgia"/>
              </a:rPr>
              <a:t>Ensure teachers feel supported and well-equipped to meet student needs</a:t>
            </a:r>
          </a:p>
        </p:txBody>
      </p:sp>
    </p:spTree>
    <p:extLst>
      <p:ext uri="{BB962C8B-B14F-4D97-AF65-F5344CB8AC3E}">
        <p14:creationId xmlns:p14="http://schemas.microsoft.com/office/powerpoint/2010/main" val="16831451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24;g1c8701f5b7c_0_154">
            <a:extLst>
              <a:ext uri="{FF2B5EF4-FFF2-40B4-BE49-F238E27FC236}">
                <a16:creationId xmlns:a16="http://schemas.microsoft.com/office/drawing/2014/main" id="{D619D441-7430-DBD8-E39D-210AFBB5C7F0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3900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vert="horz" wrap="square" lIns="822950" tIns="45700" rIns="91425" bIns="45700" rtlCol="0" anchor="b" anchorCtr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i="0" kern="1200">
                <a:solidFill>
                  <a:schemeClr val="tx1"/>
                </a:solidFill>
                <a:latin typeface="Franklin Gothic ATF" panose="020B0503060602040204" pitchFamily="34" charset="77"/>
                <a:ea typeface="+mj-ea"/>
                <a:cs typeface="+mj-cs"/>
              </a:defRPr>
            </a:lvl1pPr>
          </a:lstStyle>
          <a:p>
            <a:pPr>
              <a:buClrTx/>
            </a:pPr>
            <a:r>
              <a:rPr kumimoji="0" lang="en-US" sz="4800" b="0" i="0" u="none" strike="noStrike" kern="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sym typeface="Georgia"/>
              </a:rPr>
              <a:t>Rubric Development</a:t>
            </a:r>
            <a:endParaRPr lang="en-US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E01D1D8-DBA7-39D8-43EF-7C5B6AD5A25B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997519206"/>
              </p:ext>
            </p:extLst>
          </p:nvPr>
        </p:nvGraphicFramePr>
        <p:xfrm>
          <a:off x="1210962" y="1544166"/>
          <a:ext cx="10194925" cy="42402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0799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1E01D1D8-DBA7-39D8-43EF-7C5B6AD5A25B}"/>
              </a:ext>
            </a:extLst>
          </p:cNvPr>
          <p:cNvGraphicFramePr>
            <a:graphicFrameLocks noGrp="1"/>
          </p:cNvGraphicFramePr>
          <p:nvPr>
            <p:ph sz="half" idx="4294967295"/>
            <p:extLst>
              <p:ext uri="{D42A27DB-BD31-4B8C-83A1-F6EECF244321}">
                <p14:modId xmlns:p14="http://schemas.microsoft.com/office/powerpoint/2010/main" val="1133724769"/>
              </p:ext>
            </p:extLst>
          </p:nvPr>
        </p:nvGraphicFramePr>
        <p:xfrm>
          <a:off x="1033627" y="1463122"/>
          <a:ext cx="10937656" cy="43871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39E7F5F6-ADCF-758C-1EA4-CC8445DCB821}"/>
              </a:ext>
            </a:extLst>
          </p:cNvPr>
          <p:cNvSpPr txBox="1">
            <a:spLocks/>
          </p:cNvSpPr>
          <p:nvPr/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rgbClr val="003C71"/>
          </a:solidFill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  <a:defRPr sz="4800" b="0" i="0" u="none" strike="noStrike" cap="small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800"/>
              <a:buFont typeface="Georgia"/>
              <a:buNone/>
              <a:tabLst/>
              <a:defRPr/>
            </a:pPr>
            <a:r>
              <a:rPr kumimoji="0" lang="en-US" sz="4800" b="0" i="0" u="none" strike="noStrike" kern="0" cap="small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sym typeface="Georgia"/>
              </a:rPr>
              <a:t>Rubric Review</a:t>
            </a:r>
          </a:p>
        </p:txBody>
      </p:sp>
    </p:spTree>
    <p:extLst>
      <p:ext uri="{BB962C8B-B14F-4D97-AF65-F5344CB8AC3E}">
        <p14:creationId xmlns:p14="http://schemas.microsoft.com/office/powerpoint/2010/main" val="14505359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ap&#10;&#10;Description automatically generated">
            <a:extLst>
              <a:ext uri="{FF2B5EF4-FFF2-40B4-BE49-F238E27FC236}">
                <a16:creationId xmlns:a16="http://schemas.microsoft.com/office/drawing/2014/main" id="{E83697C2-8043-86F3-4347-BE340CDB1B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39529" y="2705007"/>
            <a:ext cx="5701844" cy="2403706"/>
          </a:xfrm>
          <a:prstGeom prst="rect">
            <a:avLst/>
          </a:prstGeom>
          <a:ln>
            <a:solidFill>
              <a:srgbClr val="003C71"/>
            </a:solidFill>
          </a:ln>
        </p:spPr>
      </p:pic>
      <p:sp>
        <p:nvSpPr>
          <p:cNvPr id="324" name="Google Shape;324;g1c8701f5b7c_0_15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822950" tIns="45700" rIns="91425" bIns="45700" anchor="b" anchorCtr="0">
            <a:noAutofit/>
          </a:bodyPr>
          <a:lstStyle/>
          <a:p>
            <a:r>
              <a:rPr lang="en-US" dirty="0"/>
              <a:t>Representative &amp; Inclusive Teams</a:t>
            </a:r>
          </a:p>
        </p:txBody>
      </p:sp>
      <p:sp>
        <p:nvSpPr>
          <p:cNvPr id="325" name="Google Shape;325;g1c8701f5b7c_0_15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sp>
        <p:nvSpPr>
          <p:cNvPr id="326" name="Google Shape;326;g1c8701f5b7c_0_154"/>
          <p:cNvSpPr txBox="1"/>
          <p:nvPr/>
        </p:nvSpPr>
        <p:spPr>
          <a:xfrm>
            <a:off x="598167" y="1568633"/>
            <a:ext cx="5741362" cy="50168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>
              <a:buClr>
                <a:schemeClr val="accent1"/>
              </a:buClr>
              <a:buSzPts val="2400"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</a:rPr>
              <a:t>VLP and VDOE partnered to interview and select Review Team (RT) Members: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Georgia"/>
              <a:ea typeface="Georgia"/>
              <a:cs typeface="Georgia"/>
            </a:endParaRPr>
          </a:p>
          <a:p>
            <a:pPr marL="342900" indent="-342900">
              <a:buClr>
                <a:schemeClr val="accent5">
                  <a:lumMod val="50000"/>
                </a:schemeClr>
              </a:buClr>
              <a:buSzPct val="7500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</a:rPr>
              <a:t>180 applicants in total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Georgia"/>
            </a:endParaRPr>
          </a:p>
          <a:p>
            <a:pPr marL="342900" indent="-342900">
              <a:buClr>
                <a:schemeClr val="accent5">
                  <a:lumMod val="50000"/>
                </a:schemeClr>
              </a:buClr>
              <a:buSzPct val="75000"/>
              <a:buFont typeface="Arial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</a:rPr>
              <a:t>36 chosen for Review Teams</a:t>
            </a:r>
          </a:p>
          <a:p>
            <a:pPr marL="342900" indent="-342900">
              <a:buClr>
                <a:schemeClr val="accent5">
                  <a:lumMod val="50000"/>
                </a:schemeClr>
              </a:buClr>
              <a:buSzPct val="75000"/>
              <a:buFont typeface="Arial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</a:rPr>
              <a:t>8 additional reserve team members selected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 marL="342900" indent="-342900">
              <a:buClr>
                <a:schemeClr val="accent5">
                  <a:lumMod val="50000"/>
                </a:schemeClr>
              </a:buClr>
              <a:buSzPct val="7500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</a:rPr>
              <a:t>Representation from all 8 geographical regions of the state on teams</a:t>
            </a:r>
            <a:endParaRPr lang="en-US" sz="2400" b="0" i="0" u="none" strike="noStrike" cap="none" dirty="0">
              <a:solidFill>
                <a:schemeClr val="accent5">
                  <a:lumMod val="50000"/>
                </a:schemeClr>
              </a:solidFill>
              <a:latin typeface="Georgia"/>
              <a:ea typeface="Georgia"/>
              <a:cs typeface="Georgia"/>
            </a:endParaRPr>
          </a:p>
          <a:p>
            <a:pPr marL="342900" indent="-342900">
              <a:buClr>
                <a:schemeClr val="accent5">
                  <a:lumMod val="50000"/>
                </a:schemeClr>
              </a:buClr>
              <a:buSzPct val="7500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</a:rPr>
              <a:t>Inclusion of teachers, Reading Specialists, literacy division leads, and administrators on teams</a:t>
            </a:r>
          </a:p>
          <a:p>
            <a:pPr marL="342900" indent="-342900">
              <a:buSzPts val="2400"/>
              <a:buChar char="•"/>
            </a:pP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ts val="2400"/>
            </a:pPr>
            <a:endParaRPr lang="en-US" sz="2400" dirty="0">
              <a:solidFill>
                <a:schemeClr val="accent5">
                  <a:lumMod val="50000"/>
                </a:schemeClr>
              </a:solidFill>
              <a:latin typeface="Georgia"/>
              <a:ea typeface="Georgia"/>
              <a:cs typeface="Georgia"/>
            </a:endParaRPr>
          </a:p>
          <a:p>
            <a:pPr>
              <a:spcBef>
                <a:spcPts val="600"/>
              </a:spcBef>
              <a:buClr>
                <a:schemeClr val="accent1"/>
              </a:buClr>
              <a:buSzPts val="2400"/>
            </a:pPr>
            <a:endParaRPr lang="en-US" sz="2400" dirty="0">
              <a:solidFill>
                <a:schemeClr val="accent5">
                  <a:lumMod val="50000"/>
                </a:schemeClr>
              </a:solidFill>
              <a:latin typeface="Georgia"/>
              <a:ea typeface="Georgia"/>
              <a:cs typeface="Georgia"/>
            </a:endParaRPr>
          </a:p>
          <a:p>
            <a:pPr>
              <a:spcBef>
                <a:spcPts val="600"/>
              </a:spcBef>
              <a:spcAft>
                <a:spcPts val="2133"/>
              </a:spcAft>
              <a:buClr>
                <a:schemeClr val="accent1"/>
              </a:buClr>
              <a:buSzPts val="2400"/>
            </a:pPr>
            <a:endParaRPr lang="en-US" sz="2400" dirty="0">
              <a:solidFill>
                <a:schemeClr val="accent5">
                  <a:lumMod val="50000"/>
                </a:schemeClr>
              </a:solidFill>
              <a:latin typeface="Georgia"/>
              <a:ea typeface="Georgia"/>
              <a:cs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8346797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73DB1-B7AB-71E7-7652-52DDA893F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Training &amp; Implementation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2BC08D5-147E-8716-0784-150C1CC3929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DEFFAF-98CC-9449-7BCA-FE66660A9C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548577"/>
            <a:ext cx="10515600" cy="4718033"/>
          </a:xfrm>
        </p:spPr>
        <p:txBody>
          <a:bodyPr/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eorgia"/>
              </a:rPr>
              <a:t>Webinars were developed for providers detailing the application procedure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eorgia"/>
              </a:rPr>
              <a:t>Facilitators and RT members screened to ensure no affiliation exists with any provider/program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eorgia"/>
              </a:rPr>
              <a:t>Quality Control measures identified in both Phase I and II ensure fidelity to the review process</a:t>
            </a:r>
          </a:p>
          <a:p>
            <a:pPr lvl="1">
              <a:buFont typeface="Georgia" panose="02040502050405020303" pitchFamily="18" charset="0"/>
              <a:buChar char="—"/>
            </a:pP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Georgia"/>
              </a:rPr>
              <a:t>Every RT member attended training for Phase I and Phase II</a:t>
            </a:r>
          </a:p>
          <a:p>
            <a:pPr lvl="1">
              <a:buFont typeface="Georgia" panose="02040502050405020303" pitchFamily="18" charset="0"/>
              <a:buChar char="—"/>
            </a:pPr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Georgia"/>
              </a:rPr>
              <a:t>Facilitators meet twice weekly for norming analysis, recalibration, and reaching consensus as needed</a:t>
            </a:r>
          </a:p>
          <a:p>
            <a:endParaRPr lang="en-US" dirty="0">
              <a:solidFill>
                <a:srgbClr val="003C71"/>
              </a:solidFill>
              <a:latin typeface="Georgia"/>
            </a:endParaRPr>
          </a:p>
          <a:p>
            <a:endParaRPr lang="en-US" dirty="0">
              <a:latin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276023309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9B17E9-1F61-C0E6-507D-6E2042451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Two-Phase Process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431B6-6016-B3E0-DCAD-EF720034E7D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solidFill>
                  <a:schemeClr val="accent5">
                    <a:lumMod val="50000"/>
                  </a:schemeClr>
                </a:solidFill>
                <a:latin typeface="Georgia"/>
              </a:rPr>
              <a:t>Phase I (4 weeks)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230BA6-6B80-9B87-31E8-1DA8A3518FA1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>
            <a:normAutofit fontScale="92500"/>
          </a:bodyPr>
          <a:lstStyle/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eorgia"/>
              </a:rPr>
              <a:t>Goal: Ensure programs are aligned to science-based reading research, as well as Virginia Standards of Learning</a:t>
            </a:r>
          </a:p>
          <a:p>
            <a:pPr lvl="1">
              <a:buClr>
                <a:schemeClr val="accent5">
                  <a:lumMod val="50000"/>
                </a:schemeClr>
              </a:buClr>
              <a:buFont typeface="Georgia" panose="02040502050405020303" pitchFamily="18" charset="0"/>
              <a:buChar char="—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eorgia"/>
              </a:rPr>
              <a:t>Assess using a broad evaluative rubric</a:t>
            </a:r>
          </a:p>
          <a:p>
            <a:pPr lvl="1">
              <a:buClr>
                <a:schemeClr val="accent5">
                  <a:lumMod val="50000"/>
                </a:schemeClr>
              </a:buClr>
              <a:buFont typeface="Georgia" panose="02040502050405020303" pitchFamily="18" charset="0"/>
              <a:buChar char="—"/>
            </a:pP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eorgia"/>
              </a:rPr>
              <a:t>Eliminate programs that are clearly misaligned with science-based reading research</a:t>
            </a:r>
          </a:p>
          <a:p>
            <a:pPr lvl="1"/>
            <a:endParaRPr lang="en-US" dirty="0">
              <a:solidFill>
                <a:schemeClr val="accent5">
                  <a:lumMod val="50000"/>
                </a:schemeClr>
              </a:solidFill>
              <a:latin typeface="Georgia"/>
            </a:endParaRP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0A653737-44C3-7304-C75A-12C0D67AED8D}"/>
              </a:ext>
            </a:extLst>
          </p:cNvPr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r>
              <a:rPr lang="en-US">
                <a:solidFill>
                  <a:schemeClr val="accent5">
                    <a:lumMod val="50000"/>
                  </a:schemeClr>
                </a:solidFill>
                <a:latin typeface="Georgia"/>
              </a:rPr>
              <a:t>Phase II (8 weeks)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3163283-0A00-B680-3E4A-C945D3C233CD}"/>
              </a:ext>
            </a:extLst>
          </p:cNvPr>
          <p:cNvSpPr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Georgia"/>
              </a:rPr>
              <a:t>Goal: Delve deep into program and all materials to determine how aligned the program is to science-based reading research</a:t>
            </a:r>
          </a:p>
          <a:p>
            <a:pPr lvl="1">
              <a:buClr>
                <a:schemeClr val="accent5">
                  <a:lumMod val="50000"/>
                </a:schemeClr>
              </a:buClr>
              <a:buFont typeface="Georgia" panose="02040502050405020303" pitchFamily="18" charset="0"/>
              <a:buChar char="—"/>
            </a:pPr>
            <a:r>
              <a:rPr lang="en-US" sz="2200" dirty="0">
                <a:solidFill>
                  <a:schemeClr val="accent5">
                    <a:lumMod val="50000"/>
                  </a:schemeClr>
                </a:solidFill>
                <a:latin typeface="Georgia"/>
              </a:rPr>
              <a:t>Assess using detailed evaluation of all components of literacy instruction</a:t>
            </a:r>
          </a:p>
          <a:p>
            <a:pPr lvl="1"/>
            <a:endParaRPr lang="en-US" dirty="0">
              <a:solidFill>
                <a:schemeClr val="accent5">
                  <a:lumMod val="50000"/>
                </a:schemeClr>
              </a:solidFill>
              <a:latin typeface="Georgia"/>
            </a:endParaRPr>
          </a:p>
          <a:p>
            <a:pPr lvl="1"/>
            <a:endParaRPr lang="en-US" dirty="0">
              <a:solidFill>
                <a:schemeClr val="accent5">
                  <a:lumMod val="50000"/>
                </a:schemeClr>
              </a:solidFill>
              <a:latin typeface="Georgia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E9E2504-FF6D-26E7-F065-E6282F8B696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5956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</a:pPr>
            <a:r>
              <a:rPr lang="en-US"/>
              <a:t>Objective and Agenda</a:t>
            </a:r>
            <a:endParaRPr/>
          </a:p>
        </p:txBody>
      </p:sp>
      <p:sp>
        <p:nvSpPr>
          <p:cNvPr id="156" name="Google Shape;15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  <p:sp>
        <p:nvSpPr>
          <p:cNvPr id="157" name="Google Shape;157;p2"/>
          <p:cNvSpPr txBox="1">
            <a:spLocks noGrp="1"/>
          </p:cNvSpPr>
          <p:nvPr>
            <p:ph type="body" idx="1"/>
          </p:nvPr>
        </p:nvSpPr>
        <p:spPr>
          <a:xfrm>
            <a:off x="709465" y="1590475"/>
            <a:ext cx="10983686" cy="471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SzPts val="2800"/>
              <a:buNone/>
            </a:pP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Today’s presentation will provide an update on the Virginia Literacy Act (VLA) and an overview of the core instructional program review. </a:t>
            </a:r>
            <a:endParaRPr lang="en-US" sz="2400" b="1" dirty="0">
              <a:solidFill>
                <a:schemeClr val="accent5">
                  <a:lumMod val="50000"/>
                </a:schemeClr>
              </a:solidFill>
            </a:endParaRPr>
          </a:p>
          <a:p>
            <a:pPr marL="571500" lvl="0" indent="-457200" algn="l" rtl="0"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Overview of the VLA</a:t>
            </a:r>
            <a:endParaRPr sz="2400" dirty="0">
              <a:solidFill>
                <a:schemeClr val="accent5">
                  <a:lumMod val="50000"/>
                </a:schemeClr>
              </a:solidFill>
            </a:endParaRPr>
          </a:p>
          <a:p>
            <a:pPr marL="571500" indent="-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Timeline and Accomplishments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Georgia"/>
              <a:ea typeface="Georgia"/>
              <a:cs typeface="Georgia"/>
            </a:endParaRPr>
          </a:p>
          <a:p>
            <a:pPr marL="571500" indent="-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Opportunities for Engagement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Georgia"/>
              <a:ea typeface="Georgia"/>
              <a:cs typeface="Georgia"/>
            </a:endParaRPr>
          </a:p>
          <a:p>
            <a:pPr marL="571500" indent="-457200">
              <a:lnSpc>
                <a:spcPct val="150000"/>
              </a:lnSpc>
              <a:spcBef>
                <a:spcPts val="0"/>
              </a:spcBef>
              <a:buClr>
                <a:schemeClr val="dk1"/>
              </a:buClr>
            </a:pPr>
            <a:r>
              <a:rPr lang="en-US" sz="2400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sym typeface="Georgia"/>
              </a:rPr>
              <a:t>Core Instructional Program Review </a:t>
            </a:r>
            <a:endParaRPr lang="en-US" sz="2400" dirty="0">
              <a:solidFill>
                <a:schemeClr val="accent5">
                  <a:lumMod val="50000"/>
                </a:schemeClr>
              </a:solidFill>
              <a:latin typeface="Georgia"/>
              <a:ea typeface="Georgia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49C7DD-31AB-5AD1-D5CA-94FCC56DF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Workflow Phase 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343BAB-6EB0-85F7-2B61-F00450BB33E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CC96864-BEB3-1B95-FB75-5FB21B5B317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>
              <a:latin typeface="Georgia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F59B5BAC-5D0E-9C99-FE80-241734961A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640" y="1364466"/>
            <a:ext cx="10272484" cy="517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4996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3E9B0B-6805-F863-676E-C683C788BD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Process Workflow Phase II 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BCD591-B71A-7308-1737-F7397531EED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14300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6EE98B-44BE-F8D8-B7F8-F463D17B33B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14300" indent="0">
              <a:buNone/>
            </a:pPr>
            <a:endParaRPr lang="en-US"/>
          </a:p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B890FB-535C-4FBE-D6FA-3257329C23A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 lang="en-US"/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BBD73C31-BE39-2F5A-D949-3BCADE80FB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18" y="1324623"/>
            <a:ext cx="10409851" cy="5204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697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f8d23611f4_0_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/>
          <a:p>
            <a:r>
              <a:rPr lang="en-US"/>
              <a:t>Process Review Timeline</a:t>
            </a:r>
            <a:endParaRPr/>
          </a:p>
        </p:txBody>
      </p:sp>
      <p:sp>
        <p:nvSpPr>
          <p:cNvPr id="241" name="Google Shape;241;g1f8d23611f4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cxnSp>
        <p:nvCxnSpPr>
          <p:cNvPr id="242" name="Google Shape;242;g1f8d23611f4_0_0"/>
          <p:cNvCxnSpPr/>
          <p:nvPr/>
        </p:nvCxnSpPr>
        <p:spPr>
          <a:xfrm>
            <a:off x="838200" y="3513911"/>
            <a:ext cx="10515600" cy="0"/>
          </a:xfrm>
          <a:prstGeom prst="straightConnector1">
            <a:avLst/>
          </a:prstGeom>
          <a:noFill/>
          <a:ln w="57150" cap="flat" cmpd="sng">
            <a:solidFill>
              <a:srgbClr val="003A7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43" name="Google Shape;243;g1f8d23611f4_0_0"/>
          <p:cNvSpPr/>
          <p:nvPr/>
        </p:nvSpPr>
        <p:spPr>
          <a:xfrm>
            <a:off x="1773284" y="3331033"/>
            <a:ext cx="45600" cy="3657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2B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i="0" u="none" strike="noStrike" cap="none">
              <a:solidFill>
                <a:schemeClr val="accent5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g1f8d23611f4_0_0"/>
          <p:cNvSpPr/>
          <p:nvPr/>
        </p:nvSpPr>
        <p:spPr>
          <a:xfrm>
            <a:off x="3124459" y="3317108"/>
            <a:ext cx="45600" cy="3657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2B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i="0" u="none" strike="noStrike" cap="none">
              <a:solidFill>
                <a:schemeClr val="accent5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1f8d23611f4_0_0"/>
          <p:cNvSpPr/>
          <p:nvPr/>
        </p:nvSpPr>
        <p:spPr>
          <a:xfrm>
            <a:off x="4442892" y="3330524"/>
            <a:ext cx="45600" cy="3657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2B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i="0" u="none" strike="noStrike" cap="none">
              <a:solidFill>
                <a:schemeClr val="accent5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1f8d23611f4_0_0"/>
          <p:cNvSpPr/>
          <p:nvPr/>
        </p:nvSpPr>
        <p:spPr>
          <a:xfrm>
            <a:off x="5762354" y="3317108"/>
            <a:ext cx="45600" cy="3657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2B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i="0" u="none" strike="noStrike" cap="none">
              <a:solidFill>
                <a:schemeClr val="accent5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1f8d23611f4_0_0"/>
          <p:cNvSpPr/>
          <p:nvPr/>
        </p:nvSpPr>
        <p:spPr>
          <a:xfrm>
            <a:off x="6994850" y="3320805"/>
            <a:ext cx="45600" cy="3657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2B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i="0" u="none" strike="noStrike" cap="none">
              <a:solidFill>
                <a:schemeClr val="accent5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1f8d23611f4_0_0"/>
          <p:cNvSpPr txBox="1"/>
          <p:nvPr/>
        </p:nvSpPr>
        <p:spPr>
          <a:xfrm>
            <a:off x="250782" y="1807846"/>
            <a:ext cx="2665879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600" b="1">
                <a:solidFill>
                  <a:schemeClr val="accent5">
                    <a:lumMod val="50000"/>
                  </a:schemeClr>
                </a:solidFill>
                <a:latin typeface="Georgia"/>
              </a:rPr>
              <a:t>Mid March –</a:t>
            </a:r>
            <a:endParaRPr lang="en-US" sz="1600">
              <a:solidFill>
                <a:schemeClr val="accent5">
                  <a:lumMod val="50000"/>
                </a:schemeClr>
              </a:solidFill>
              <a:latin typeface="Georgia"/>
            </a:endParaRPr>
          </a:p>
          <a:p>
            <a:r>
              <a:rPr lang="en-US" sz="1600">
                <a:solidFill>
                  <a:schemeClr val="accent5">
                    <a:lumMod val="50000"/>
                  </a:schemeClr>
                </a:solidFill>
                <a:latin typeface="Georgia"/>
              </a:rPr>
              <a:t>Review Teams finish</a:t>
            </a:r>
            <a:endParaRPr lang="en-US" sz="16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600">
                <a:solidFill>
                  <a:schemeClr val="accent5">
                    <a:lumMod val="50000"/>
                  </a:schemeClr>
                </a:solidFill>
                <a:latin typeface="Georgia"/>
              </a:rPr>
              <a:t>Program review; </a:t>
            </a:r>
            <a:endParaRPr lang="en-US" sz="160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sz="1600">
                <a:solidFill>
                  <a:schemeClr val="accent5">
                    <a:lumMod val="50000"/>
                  </a:schemeClr>
                </a:solidFill>
                <a:latin typeface="Georgia"/>
              </a:rPr>
              <a:t>Decisions communicated to providers</a:t>
            </a:r>
            <a:endParaRPr lang="en-US" sz="160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9" name="Google Shape;249;g1f8d23611f4_0_0"/>
          <p:cNvSpPr txBox="1"/>
          <p:nvPr/>
        </p:nvSpPr>
        <p:spPr>
          <a:xfrm>
            <a:off x="2496486" y="3951358"/>
            <a:ext cx="16656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600" b="1">
                <a:solidFill>
                  <a:schemeClr val="accent5">
                    <a:lumMod val="50000"/>
                  </a:schemeClr>
                </a:solidFill>
                <a:latin typeface="Georgia"/>
                <a:sym typeface="Georgia"/>
              </a:rPr>
              <a:t>Early April </a:t>
            </a:r>
            <a:r>
              <a:rPr lang="en-US" sz="1600">
                <a:solidFill>
                  <a:schemeClr val="accent5">
                    <a:lumMod val="50000"/>
                  </a:schemeClr>
                </a:solidFill>
                <a:latin typeface="Georgia"/>
                <a:sym typeface="Georgia"/>
              </a:rPr>
              <a:t>–Appeals process begins</a:t>
            </a:r>
            <a:endParaRPr lang="en-US" sz="1600">
              <a:solidFill>
                <a:schemeClr val="accent5">
                  <a:lumMod val="50000"/>
                </a:schemeClr>
              </a:solidFill>
              <a:sym typeface="Georgia"/>
            </a:endParaRP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>
              <a:solidFill>
                <a:schemeClr val="accent5">
                  <a:lumMod val="50000"/>
                </a:schemeClr>
              </a:solidFill>
              <a:latin typeface="Georgia"/>
            </a:endParaRPr>
          </a:p>
        </p:txBody>
      </p:sp>
      <p:sp>
        <p:nvSpPr>
          <p:cNvPr id="250" name="Google Shape;250;g1f8d23611f4_0_0"/>
          <p:cNvSpPr txBox="1"/>
          <p:nvPr/>
        </p:nvSpPr>
        <p:spPr>
          <a:xfrm>
            <a:off x="3337267" y="1807846"/>
            <a:ext cx="2461424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600" b="1">
                <a:solidFill>
                  <a:schemeClr val="accent5">
                    <a:lumMod val="50000"/>
                  </a:schemeClr>
                </a:solidFill>
                <a:latin typeface="Georgia"/>
                <a:sym typeface="Georgia"/>
              </a:rPr>
              <a:t>Early-Mid April – </a:t>
            </a:r>
            <a:r>
              <a:rPr lang="en-US" sz="1600">
                <a:solidFill>
                  <a:schemeClr val="accent5">
                    <a:lumMod val="50000"/>
                  </a:schemeClr>
                </a:solidFill>
                <a:latin typeface="Georgia"/>
                <a:sym typeface="Georgia"/>
              </a:rPr>
              <a:t>Review Team appeals process </a:t>
            </a:r>
            <a:endParaRPr lang="en-US" sz="1600">
              <a:solidFill>
                <a:schemeClr val="accent5">
                  <a:lumMod val="50000"/>
                </a:schemeClr>
              </a:solidFill>
              <a:sym typeface="Georgia"/>
            </a:endParaRPr>
          </a:p>
          <a:p>
            <a:endParaRPr lang="en-US" sz="1600">
              <a:solidFill>
                <a:schemeClr val="accent5">
                  <a:lumMod val="50000"/>
                </a:schemeClr>
              </a:solidFill>
              <a:latin typeface="Georgia"/>
            </a:endParaRPr>
          </a:p>
        </p:txBody>
      </p:sp>
      <p:sp>
        <p:nvSpPr>
          <p:cNvPr id="251" name="Google Shape;251;g1f8d23611f4_0_0"/>
          <p:cNvSpPr txBox="1"/>
          <p:nvPr/>
        </p:nvSpPr>
        <p:spPr>
          <a:xfrm>
            <a:off x="5270368" y="3951358"/>
            <a:ext cx="1665600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600" b="1">
                <a:solidFill>
                  <a:schemeClr val="accent5">
                    <a:lumMod val="50000"/>
                  </a:schemeClr>
                </a:solidFill>
                <a:latin typeface="Georgia"/>
                <a:sym typeface="Georgia"/>
              </a:rPr>
              <a:t>Mid April –</a:t>
            </a:r>
            <a:endParaRPr lang="en-US" sz="1600">
              <a:solidFill>
                <a:schemeClr val="accent5">
                  <a:lumMod val="50000"/>
                </a:schemeClr>
              </a:solidFill>
              <a:latin typeface="Georgia"/>
            </a:endParaRPr>
          </a:p>
          <a:p>
            <a:r>
              <a:rPr lang="en-US" sz="1600">
                <a:solidFill>
                  <a:schemeClr val="accent5">
                    <a:lumMod val="50000"/>
                  </a:schemeClr>
                </a:solidFill>
                <a:latin typeface="Georgia"/>
                <a:sym typeface="Georgia"/>
              </a:rPr>
              <a:t>Final decisions to providers </a:t>
            </a:r>
            <a:endParaRPr lang="en-US" sz="1600">
              <a:solidFill>
                <a:schemeClr val="accent5">
                  <a:lumMod val="50000"/>
                </a:schemeClr>
              </a:solidFill>
            </a:endParaRPr>
          </a:p>
          <a:p>
            <a:pPr marL="0" marR="0" lv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600">
              <a:solidFill>
                <a:schemeClr val="accent5">
                  <a:lumMod val="50000"/>
                </a:schemeClr>
              </a:solidFill>
              <a:latin typeface="Georgia"/>
            </a:endParaRPr>
          </a:p>
        </p:txBody>
      </p:sp>
      <p:sp>
        <p:nvSpPr>
          <p:cNvPr id="252" name="Google Shape;252;g1f8d23611f4_0_0"/>
          <p:cNvSpPr txBox="1"/>
          <p:nvPr/>
        </p:nvSpPr>
        <p:spPr>
          <a:xfrm>
            <a:off x="6218845" y="1807846"/>
            <a:ext cx="2907374" cy="17901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>
              <a:lnSpc>
                <a:spcPct val="90000"/>
              </a:lnSpc>
              <a:spcBef>
                <a:spcPts val="1000"/>
              </a:spcBef>
            </a:pPr>
            <a:r>
              <a:rPr lang="en-US" sz="1600" b="1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Late April/Early May –</a:t>
            </a:r>
            <a:r>
              <a:rPr lang="en-US" sz="160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Anticipated date </a:t>
            </a:r>
            <a:r>
              <a:rPr lang="en-US" sz="1600" b="0" i="0" u="none" strike="noStrike" cap="none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of </a:t>
            </a:r>
            <a:r>
              <a:rPr lang="en-US" sz="160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VDOE submission of recommended Core Instructional Program Guide to VBOE</a:t>
            </a:r>
            <a:endParaRPr lang="en-US" sz="1600">
              <a:solidFill>
                <a:schemeClr val="accent5">
                  <a:lumMod val="50000"/>
                </a:schemeClr>
              </a:solidFill>
              <a:ea typeface="Georgia"/>
            </a:endParaRPr>
          </a:p>
          <a:p>
            <a:endParaRPr lang="en-US" sz="1600">
              <a:solidFill>
                <a:schemeClr val="accent5">
                  <a:lumMod val="50000"/>
                </a:schemeClr>
              </a:solidFill>
              <a:ea typeface="Georgia"/>
              <a:sym typeface="Georgia"/>
            </a:endParaRPr>
          </a:p>
          <a:p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3" name="Google Shape;253;g1f8d23611f4_0_0"/>
          <p:cNvSpPr/>
          <p:nvPr/>
        </p:nvSpPr>
        <p:spPr>
          <a:xfrm>
            <a:off x="8286982" y="3320805"/>
            <a:ext cx="45600" cy="3657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2B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i="0" u="none" strike="noStrike" cap="none">
              <a:solidFill>
                <a:schemeClr val="accent5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1f8d23611f4_0_0"/>
          <p:cNvSpPr txBox="1"/>
          <p:nvPr/>
        </p:nvSpPr>
        <p:spPr>
          <a:xfrm>
            <a:off x="9124008" y="1908381"/>
            <a:ext cx="1665600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endParaRPr lang="en-US" sz="1600">
              <a:solidFill>
                <a:schemeClr val="accent5">
                  <a:lumMod val="50000"/>
                </a:schemeClr>
              </a:solidFill>
              <a:latin typeface="Georgia"/>
            </a:endParaRPr>
          </a:p>
        </p:txBody>
      </p:sp>
      <p:sp>
        <p:nvSpPr>
          <p:cNvPr id="255" name="Google Shape;255;g1f8d23611f4_0_0"/>
          <p:cNvSpPr txBox="1"/>
          <p:nvPr/>
        </p:nvSpPr>
        <p:spPr>
          <a:xfrm>
            <a:off x="8044250" y="3951358"/>
            <a:ext cx="3385716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600" b="1">
                <a:solidFill>
                  <a:schemeClr val="accent5">
                    <a:lumMod val="50000"/>
                  </a:schemeClr>
                </a:solidFill>
                <a:latin typeface="Georgia"/>
                <a:sym typeface="Georgia"/>
              </a:rPr>
              <a:t>Summer </a:t>
            </a:r>
            <a:r>
              <a:rPr lang="en-US" sz="1600">
                <a:solidFill>
                  <a:schemeClr val="accent5">
                    <a:lumMod val="50000"/>
                  </a:schemeClr>
                </a:solidFill>
                <a:latin typeface="Georgia"/>
                <a:sym typeface="Georgia"/>
              </a:rPr>
              <a:t>–</a:t>
            </a:r>
            <a:endParaRPr lang="en-US">
              <a:solidFill>
                <a:schemeClr val="accent5">
                  <a:lumMod val="50000"/>
                </a:schemeClr>
              </a:solidFill>
              <a:sym typeface="Georgia"/>
            </a:endParaRPr>
          </a:p>
          <a:p>
            <a:r>
              <a:rPr lang="en-US" sz="1600">
                <a:solidFill>
                  <a:schemeClr val="accent5">
                    <a:lumMod val="50000"/>
                  </a:schemeClr>
                </a:solidFill>
                <a:latin typeface="Georgia"/>
                <a:sym typeface="Georgia"/>
              </a:rPr>
              <a:t>following VBOE approval, VDOE publishes the approved Core Instructional Program Guide</a:t>
            </a:r>
            <a:endParaRPr lang="en-US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6" name="Google Shape;256;g1f8d23611f4_0_0"/>
          <p:cNvSpPr/>
          <p:nvPr/>
        </p:nvSpPr>
        <p:spPr>
          <a:xfrm>
            <a:off x="9583154" y="3330524"/>
            <a:ext cx="45600" cy="3657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2B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i="0" u="none" strike="noStrike" cap="none">
              <a:solidFill>
                <a:schemeClr val="accent5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g1f8d23611f4_0_0"/>
          <p:cNvSpPr/>
          <p:nvPr/>
        </p:nvSpPr>
        <p:spPr>
          <a:xfrm>
            <a:off x="10769931" y="3337055"/>
            <a:ext cx="45600" cy="3657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2B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1400" b="0" i="0" u="none" strike="noStrike" cap="none">
              <a:solidFill>
                <a:schemeClr val="accent5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511625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2B3EA8-E637-81B3-5B08-84625B7D7D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Final Result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5A9DE84-870B-A459-5350-9B410DD0FC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0C59801-4A82-0A82-34F9-43FA99B64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9113" y="1638317"/>
            <a:ext cx="10515600" cy="4718033"/>
          </a:xfrm>
        </p:spPr>
        <p:txBody>
          <a:bodyPr/>
          <a:lstStyle/>
          <a:p>
            <a:pPr marL="114300" indent="0">
              <a:buNone/>
            </a:pPr>
            <a:r>
              <a:rPr lang="en-US" b="1" dirty="0">
                <a:solidFill>
                  <a:schemeClr val="accent5">
                    <a:lumMod val="50000"/>
                  </a:schemeClr>
                </a:solidFill>
                <a:latin typeface="Georgia"/>
              </a:rPr>
              <a:t>At the conclusion of the Core Instructional Program Review, school divisions will be able to choose a program that:</a:t>
            </a:r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eorgia"/>
              </a:rPr>
              <a:t> 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eorgia"/>
              </a:rPr>
              <a:t>Meets expectations in science-based reading research and evidence-based literacy instruction as defined in the Virginia Literacy Act;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eorgia"/>
              </a:rPr>
              <a:t>Provides choice for divisions; and </a:t>
            </a:r>
            <a:endParaRPr lang="en-US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  <a:latin typeface="Georgia"/>
              </a:rPr>
              <a:t>Includes the assurance that each program has been fully vetted.</a:t>
            </a:r>
          </a:p>
        </p:txBody>
      </p:sp>
    </p:spTree>
    <p:extLst>
      <p:ext uri="{BB962C8B-B14F-4D97-AF65-F5344CB8AC3E}">
        <p14:creationId xmlns:p14="http://schemas.microsoft.com/office/powerpoint/2010/main" val="19627323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6D3D21-31A6-4FB0-8594-2FF27F8637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 Programs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6E7CF9E-4317-4183-977B-98CC3AE5412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24</a:t>
            </a:fld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B9095F-1671-42EC-9862-D09C7AFC586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pPr marL="114300" indent="0">
              <a:buNone/>
            </a:pPr>
            <a:r>
              <a:rPr lang="en-US" sz="2600" b="1" dirty="0">
                <a:solidFill>
                  <a:schemeClr val="accent5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 VLA provides a provision for divisions to seek approval from the VDOE for use of an alternative program not included on the approved list.  </a:t>
            </a:r>
          </a:p>
          <a:p>
            <a:r>
              <a:rPr lang="en-US" sz="2600" dirty="0">
                <a:solidFill>
                  <a:schemeClr val="accent5">
                    <a:lumMod val="50000"/>
                  </a:schemeClr>
                </a:solidFill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Any alternative option would be</a:t>
            </a:r>
            <a:r>
              <a:rPr lang="en-US" sz="2600" dirty="0">
                <a:solidFill>
                  <a:schemeClr val="accent5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subject to the same level of review and the program must be aligned to science-based reading research and evidence-based literacy instruction.</a:t>
            </a:r>
          </a:p>
          <a:p>
            <a:r>
              <a:rPr lang="en-US" sz="2600" dirty="0">
                <a:solidFill>
                  <a:schemeClr val="accent5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VLA Citation:  “…Each local school board shall use programs from the lists developed by the Department pursuant to subsection C of § 22.1-253.13:5 and subdivision H 2 of § 22.1-253:1 or </a:t>
            </a:r>
            <a:r>
              <a:rPr lang="en-US" sz="2600" i="1" dirty="0">
                <a:solidFill>
                  <a:schemeClr val="accent5">
                    <a:lumMod val="50000"/>
                  </a:schemeClr>
                </a:solidFill>
                <a:effectLst/>
                <a:latin typeface="Georgia" panose="020405020504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seek approval from the Department for the use of alternative programs that consist of evidence-based literacy instruction and align with science-based reading research.”</a:t>
            </a:r>
            <a:endParaRPr lang="en-US" sz="2600" i="1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9551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41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</a:pPr>
            <a:r>
              <a:rPr lang="en-US" sz="4800" dirty="0"/>
              <a:t>Questions? </a:t>
            </a:r>
            <a:endParaRPr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</a:pPr>
            <a:r>
              <a:rPr lang="en-US" sz="4800"/>
              <a:t>Overview of the VLA</a:t>
            </a:r>
            <a:endParaRPr sz="48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</a:pPr>
            <a:r>
              <a:rPr lang="en-US"/>
              <a:t>Why We Need the VLA</a:t>
            </a:r>
            <a:endParaRPr/>
          </a:p>
        </p:txBody>
      </p:sp>
      <p:sp>
        <p:nvSpPr>
          <p:cNvPr id="168" name="Google Shape;168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  <p:sp>
        <p:nvSpPr>
          <p:cNvPr id="169" name="Google Shape;169;p4"/>
          <p:cNvSpPr/>
          <p:nvPr/>
        </p:nvSpPr>
        <p:spPr>
          <a:xfrm>
            <a:off x="2787799" y="4199425"/>
            <a:ext cx="2944400" cy="2247200"/>
          </a:xfrm>
          <a:prstGeom prst="rect">
            <a:avLst/>
          </a:prstGeom>
          <a:solidFill>
            <a:srgbClr val="DCE4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rgbClr val="DCE4EE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0" name="Google Shape;170;p4"/>
          <p:cNvSpPr/>
          <p:nvPr/>
        </p:nvSpPr>
        <p:spPr>
          <a:xfrm>
            <a:off x="6801515" y="4185385"/>
            <a:ext cx="2944400" cy="2247200"/>
          </a:xfrm>
          <a:prstGeom prst="rect">
            <a:avLst/>
          </a:prstGeom>
          <a:solidFill>
            <a:srgbClr val="ECDEF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1" name="Google Shape;171;p4"/>
          <p:cNvSpPr/>
          <p:nvPr/>
        </p:nvSpPr>
        <p:spPr>
          <a:xfrm>
            <a:off x="8606455" y="1478579"/>
            <a:ext cx="2944400" cy="2256400"/>
          </a:xfrm>
          <a:prstGeom prst="rect">
            <a:avLst/>
          </a:prstGeom>
          <a:solidFill>
            <a:srgbClr val="F7EAD7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endParaRPr sz="1700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2" name="Google Shape;172;p4"/>
          <p:cNvSpPr/>
          <p:nvPr/>
        </p:nvSpPr>
        <p:spPr>
          <a:xfrm>
            <a:off x="674989" y="1487779"/>
            <a:ext cx="2944400" cy="2247200"/>
          </a:xfrm>
          <a:prstGeom prst="rect">
            <a:avLst/>
          </a:prstGeom>
          <a:solidFill>
            <a:srgbClr val="D4ECFB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3" name="Google Shape;173;p4"/>
          <p:cNvSpPr/>
          <p:nvPr/>
        </p:nvSpPr>
        <p:spPr>
          <a:xfrm>
            <a:off x="4677936" y="1478579"/>
            <a:ext cx="2944400" cy="2247200"/>
          </a:xfrm>
          <a:prstGeom prst="rect">
            <a:avLst/>
          </a:prstGeom>
          <a:solidFill>
            <a:srgbClr val="D9F4EE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Twentieth Century"/>
              <a:ea typeface="Twentieth Century"/>
              <a:cs typeface="Twentieth Century"/>
              <a:sym typeface="Twentieth Century"/>
            </a:endParaRPr>
          </a:p>
        </p:txBody>
      </p:sp>
      <p:sp>
        <p:nvSpPr>
          <p:cNvPr id="174" name="Google Shape;174;p4"/>
          <p:cNvSpPr txBox="1"/>
          <p:nvPr/>
        </p:nvSpPr>
        <p:spPr>
          <a:xfrm>
            <a:off x="1059424" y="1623180"/>
            <a:ext cx="2184400" cy="66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To reverse the trend in literacy levels</a:t>
            </a:r>
            <a:endParaRPr sz="17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5" name="Google Shape;175;p4"/>
          <p:cNvSpPr txBox="1"/>
          <p:nvPr/>
        </p:nvSpPr>
        <p:spPr>
          <a:xfrm>
            <a:off x="4903947" y="1567796"/>
            <a:ext cx="2492000" cy="14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To address learning loss from the pandemic</a:t>
            </a:r>
            <a:endParaRPr sz="17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6" name="Google Shape;176;p4"/>
          <p:cNvSpPr txBox="1"/>
          <p:nvPr/>
        </p:nvSpPr>
        <p:spPr>
          <a:xfrm>
            <a:off x="6877049" y="4214804"/>
            <a:ext cx="2730571" cy="6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To provide teachers with evidence-based instructional strategies and curricula</a:t>
            </a:r>
            <a:endParaRPr sz="17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77" name="Google Shape;177;p4"/>
          <p:cNvSpPr txBox="1"/>
          <p:nvPr/>
        </p:nvSpPr>
        <p:spPr>
          <a:xfrm>
            <a:off x="8682411" y="1563649"/>
            <a:ext cx="2785200" cy="65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marR="0" lvl="0" indent="0" algn="ct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To ensure all children read at benchmark in K-3</a:t>
            </a:r>
            <a:endParaRPr sz="18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78" name="Google Shape;178;p4"/>
          <p:cNvPicPr preferRelativeResize="0"/>
          <p:nvPr/>
        </p:nvPicPr>
        <p:blipFill rotWithShape="1">
          <a:blip r:embed="rId3">
            <a:alphaModFix/>
          </a:blip>
          <a:srcRect t="514" b="514"/>
          <a:stretch/>
        </p:blipFill>
        <p:spPr>
          <a:xfrm>
            <a:off x="5681748" y="270550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4" descr="Books on shelf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802799" y="5379421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4" descr="Podium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607620" y="2705507"/>
            <a:ext cx="914400" cy="914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4" descr="Ribbon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7861616" y="5558673"/>
            <a:ext cx="761436" cy="761436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4"/>
          <p:cNvSpPr txBox="1"/>
          <p:nvPr/>
        </p:nvSpPr>
        <p:spPr>
          <a:xfrm>
            <a:off x="2878799" y="4266976"/>
            <a:ext cx="2762400" cy="11387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To provide support for increasing </a:t>
            </a:r>
            <a:endParaRPr sz="1700" b="1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sz="17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rPr>
              <a:t>numbers of at-risk readers</a:t>
            </a:r>
            <a:endParaRPr sz="17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183" name="Google Shape;183;p4" descr="Exponential Graph with solid fill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689989" y="2705507"/>
            <a:ext cx="9144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</a:pPr>
            <a:r>
              <a:rPr lang="en-US"/>
              <a:t>How the VLA Will Improve Literacy</a:t>
            </a:r>
            <a:endParaRPr/>
          </a:p>
        </p:txBody>
      </p:sp>
      <p:sp>
        <p:nvSpPr>
          <p:cNvPr id="196" name="Google Shape;196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  <p:sp>
        <p:nvSpPr>
          <p:cNvPr id="197" name="Google Shape;197;p20"/>
          <p:cNvSpPr txBox="1"/>
          <p:nvPr/>
        </p:nvSpPr>
        <p:spPr>
          <a:xfrm>
            <a:off x="598167" y="1538816"/>
            <a:ext cx="11360800" cy="98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Virginia is taking the lead to reverse these trends and improve early literacy outcomes for the Commonwealth’s youngest learners. </a:t>
            </a:r>
            <a:endParaRPr sz="1400" b="1" i="0" u="none" strike="noStrike" cap="none" dirty="0">
              <a:solidFill>
                <a:schemeClr val="accent5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198" name="Google Shape;198;p20"/>
          <p:cNvGrpSpPr/>
          <p:nvPr/>
        </p:nvGrpSpPr>
        <p:grpSpPr>
          <a:xfrm>
            <a:off x="3914524" y="2610848"/>
            <a:ext cx="4728085" cy="3990104"/>
            <a:chOff x="2633408" y="35903"/>
            <a:chExt cx="5566667" cy="5066854"/>
          </a:xfrm>
        </p:grpSpPr>
        <p:sp>
          <p:nvSpPr>
            <p:cNvPr id="199" name="Google Shape;199;p20"/>
            <p:cNvSpPr/>
            <p:nvPr/>
          </p:nvSpPr>
          <p:spPr>
            <a:xfrm>
              <a:off x="4285046" y="1611471"/>
              <a:ext cx="2201400" cy="2210400"/>
            </a:xfrm>
            <a:prstGeom prst="ellipse">
              <a:avLst/>
            </a:prstGeom>
            <a:solidFill>
              <a:srgbClr val="7030A0"/>
            </a:solidFill>
            <a:ln w="1587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0" name="Google Shape;200;p20"/>
            <p:cNvSpPr txBox="1"/>
            <p:nvPr/>
          </p:nvSpPr>
          <p:spPr>
            <a:xfrm>
              <a:off x="4607439" y="1935189"/>
              <a:ext cx="1556700" cy="15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26675" tIns="26675" rIns="26675" bIns="2667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2100"/>
                <a:buFont typeface="Twentieth Century"/>
                <a:buNone/>
              </a:pPr>
              <a:r>
                <a:rPr lang="en-US" sz="1900" b="1" i="0" u="none" strike="noStrike" cap="none">
                  <a:solidFill>
                    <a:schemeClr val="lt1"/>
                  </a:solidFill>
                  <a:latin typeface="Georgia"/>
                  <a:ea typeface="Georgia"/>
                  <a:cs typeface="Georgia"/>
                  <a:sym typeface="Georgia"/>
                </a:rPr>
                <a:t>The Virginia Literacy Act</a:t>
              </a:r>
              <a:endParaRPr sz="9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1" name="Google Shape;201;p20"/>
            <p:cNvSpPr/>
            <p:nvPr/>
          </p:nvSpPr>
          <p:spPr>
            <a:xfrm rot="-7909481">
              <a:off x="4485190" y="1549104"/>
              <a:ext cx="149358" cy="485494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4ACAAD"/>
            </a:solidFill>
            <a:ln w="9525" cap="flat" cmpd="sng">
              <a:solidFill>
                <a:srgbClr val="1A44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2" name="Google Shape;202;p20"/>
            <p:cNvSpPr/>
            <p:nvPr/>
          </p:nvSpPr>
          <p:spPr>
            <a:xfrm>
              <a:off x="2891065" y="35903"/>
              <a:ext cx="1887300" cy="1887300"/>
            </a:xfrm>
            <a:prstGeom prst="ellipse">
              <a:avLst/>
            </a:prstGeom>
            <a:solidFill>
              <a:srgbClr val="4ACAAD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3" name="Google Shape;203;p20"/>
            <p:cNvSpPr txBox="1"/>
            <p:nvPr/>
          </p:nvSpPr>
          <p:spPr>
            <a:xfrm>
              <a:off x="3167468" y="312306"/>
              <a:ext cx="1334700" cy="133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wentieth Century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Prepare Teachers</a:t>
              </a:r>
              <a:endPara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4" name="Google Shape;204;p20"/>
            <p:cNvSpPr/>
            <p:nvPr/>
          </p:nvSpPr>
          <p:spPr>
            <a:xfrm rot="-2714205">
              <a:off x="6191802" y="1556954"/>
              <a:ext cx="205346" cy="485576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FBFB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5" name="Google Shape;205;p20"/>
            <p:cNvSpPr/>
            <p:nvPr/>
          </p:nvSpPr>
          <p:spPr>
            <a:xfrm>
              <a:off x="6155371" y="43920"/>
              <a:ext cx="1887300" cy="1887301"/>
            </a:xfrm>
            <a:prstGeom prst="ellipse">
              <a:avLst/>
            </a:prstGeom>
            <a:solidFill>
              <a:srgbClr val="BFBFBF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6" name="Google Shape;206;p20"/>
            <p:cNvSpPr txBox="1"/>
            <p:nvPr/>
          </p:nvSpPr>
          <p:spPr>
            <a:xfrm>
              <a:off x="6311486" y="155296"/>
              <a:ext cx="1556700" cy="1563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wentieth Century"/>
                <a:buNone/>
              </a:pPr>
              <a:r>
                <a:rPr lang="en-US" sz="1500" b="1" i="0" u="none" strike="noStrike" cap="non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Align Curricula, Screening &amp; Intervention Methods</a:t>
              </a:r>
              <a:endParaRPr sz="15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7" name="Google Shape;207;p20"/>
            <p:cNvSpPr/>
            <p:nvPr/>
          </p:nvSpPr>
          <p:spPr>
            <a:xfrm rot="2258997">
              <a:off x="6296451" y="3240756"/>
              <a:ext cx="167476" cy="485562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AAD9F8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8" name="Google Shape;208;p20"/>
            <p:cNvSpPr txBox="1"/>
            <p:nvPr/>
          </p:nvSpPr>
          <p:spPr>
            <a:xfrm rot="2257864">
              <a:off x="6301632" y="3322520"/>
              <a:ext cx="117430" cy="29132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Twentieth Century"/>
                <a:buNone/>
              </a:pPr>
              <a:endParaRPr sz="1400" b="0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09" name="Google Shape;209;p20"/>
            <p:cNvSpPr/>
            <p:nvPr/>
          </p:nvSpPr>
          <p:spPr>
            <a:xfrm>
              <a:off x="6312775" y="3215445"/>
              <a:ext cx="1887300" cy="1887300"/>
            </a:xfrm>
            <a:prstGeom prst="ellipse">
              <a:avLst/>
            </a:prstGeom>
            <a:solidFill>
              <a:srgbClr val="80C7F5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10" name="Google Shape;210;p20"/>
            <p:cNvSpPr txBox="1"/>
            <p:nvPr/>
          </p:nvSpPr>
          <p:spPr>
            <a:xfrm>
              <a:off x="6485955" y="3326940"/>
              <a:ext cx="1556700" cy="1499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wentieth Century"/>
                <a:buNone/>
              </a:pPr>
              <a:r>
                <a:rPr lang="en-US" sz="1400" b="1" i="0" u="none" strike="noStrike" cap="non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Require Continuing Professional Development</a:t>
              </a:r>
              <a:endParaRPr sz="1400" b="1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11" name="Google Shape;211;p20"/>
            <p:cNvSpPr/>
            <p:nvPr/>
          </p:nvSpPr>
          <p:spPr>
            <a:xfrm rot="8487239">
              <a:off x="4351762" y="3242196"/>
              <a:ext cx="141541" cy="485435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EBC0AB"/>
            </a:solidFill>
            <a:ln w="9525" cap="flat" cmpd="sng">
              <a:solidFill>
                <a:srgbClr val="1A448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12" name="Google Shape;212;p20"/>
            <p:cNvSpPr/>
            <p:nvPr/>
          </p:nvSpPr>
          <p:spPr>
            <a:xfrm>
              <a:off x="2633408" y="3215457"/>
              <a:ext cx="1887300" cy="1887300"/>
            </a:xfrm>
            <a:prstGeom prst="ellipse">
              <a:avLst/>
            </a:prstGeom>
            <a:solidFill>
              <a:srgbClr val="E1A283"/>
            </a:solidFill>
            <a:ln w="9525" cap="flat" cmpd="sng">
              <a:solidFill>
                <a:schemeClr val="accen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800"/>
                <a:buFont typeface="Calibri"/>
                <a:buNone/>
              </a:pPr>
              <a:endPara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  <p:sp>
          <p:nvSpPr>
            <p:cNvPr id="213" name="Google Shape;213;p20"/>
            <p:cNvSpPr txBox="1"/>
            <p:nvPr/>
          </p:nvSpPr>
          <p:spPr>
            <a:xfrm>
              <a:off x="2909811" y="3491860"/>
              <a:ext cx="1334700" cy="1334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400"/>
                <a:buFont typeface="Twentieth Century"/>
                <a:buNone/>
              </a:pPr>
              <a:r>
                <a:rPr lang="en-US" sz="1800" b="1" i="0" u="none" strike="noStrike" cap="none">
                  <a:solidFill>
                    <a:schemeClr val="dk1"/>
                  </a:solidFill>
                  <a:latin typeface="Georgia"/>
                  <a:ea typeface="Georgia"/>
                  <a:cs typeface="Georgia"/>
                  <a:sym typeface="Georgia"/>
                </a:rPr>
                <a:t>Partner with Families</a:t>
              </a:r>
              <a:endPara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endParaRPr>
            </a:p>
          </p:txBody>
        </p:sp>
      </p:grpSp>
      <p:sp>
        <p:nvSpPr>
          <p:cNvPr id="214" name="Google Shape;214;p20"/>
          <p:cNvSpPr/>
          <p:nvPr/>
        </p:nvSpPr>
        <p:spPr>
          <a:xfrm>
            <a:off x="903514" y="3381155"/>
            <a:ext cx="3324011" cy="2449490"/>
          </a:xfrm>
          <a:prstGeom prst="homePlate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Science-Based Reading Research</a:t>
            </a:r>
            <a:endParaRPr sz="2000" b="0" i="0" u="none" strike="noStrike" cap="none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215" name="Google Shape;215;p20"/>
          <p:cNvSpPr/>
          <p:nvPr/>
        </p:nvSpPr>
        <p:spPr>
          <a:xfrm flipH="1">
            <a:off x="8435364" y="3397092"/>
            <a:ext cx="3329977" cy="2423920"/>
          </a:xfrm>
          <a:prstGeom prst="homePlate">
            <a:avLst>
              <a:gd name="adj" fmla="val 50000"/>
            </a:avLst>
          </a:prstGeom>
          <a:solidFill>
            <a:schemeClr val="dk1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714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eorgia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Evidence-Based      </a:t>
            </a:r>
            <a:endParaRPr sz="2000" b="1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eorgia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  Literacy </a:t>
            </a:r>
            <a:endParaRPr sz="2000" b="1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Georgia"/>
              <a:buNone/>
            </a:pPr>
            <a:r>
              <a:rPr lang="en-US" sz="2000" b="1" i="0" u="none" strike="noStrike" cap="none">
                <a:solidFill>
                  <a:schemeClr val="lt1"/>
                </a:solidFill>
                <a:latin typeface="Georgia"/>
                <a:ea typeface="Georgia"/>
                <a:cs typeface="Georgia"/>
                <a:sym typeface="Georgia"/>
              </a:rPr>
              <a:t>   Instruction</a:t>
            </a:r>
            <a:endParaRPr sz="2000" b="1" i="0" u="none" strike="noStrike" cap="none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</a:pPr>
            <a:r>
              <a:rPr lang="en-US"/>
              <a:t>Key Components of the VLA</a:t>
            </a:r>
            <a:endParaRPr/>
          </a:p>
        </p:txBody>
      </p:sp>
      <p:sp>
        <p:nvSpPr>
          <p:cNvPr id="221" name="Google Shape;22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sp>
        <p:nvSpPr>
          <p:cNvPr id="222" name="Google Shape;222;p21"/>
          <p:cNvSpPr txBox="1"/>
          <p:nvPr/>
        </p:nvSpPr>
        <p:spPr>
          <a:xfrm>
            <a:off x="385783" y="1412230"/>
            <a:ext cx="11360800" cy="528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marR="0" lvl="0" indent="-457200" algn="l" rtl="0"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1900" b="1" i="0" u="none" strike="noStrike" cap="none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Defines </a:t>
            </a:r>
            <a:r>
              <a:rPr lang="en-US" sz="1900" b="1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sym typeface="Georgia"/>
              </a:rPr>
              <a:t>E</a:t>
            </a:r>
            <a:r>
              <a:rPr lang="en-US" sz="1900" b="1" i="0" u="none" strike="noStrike" cap="none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vidence-Based </a:t>
            </a:r>
            <a:r>
              <a:rPr lang="en-US" sz="1900" b="1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L</a:t>
            </a:r>
            <a:r>
              <a:rPr lang="en-US" sz="1900" b="1" i="0" u="none" strike="noStrike" cap="none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iteracy </a:t>
            </a:r>
            <a:r>
              <a:rPr lang="en-US" sz="1900" b="1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I</a:t>
            </a:r>
            <a:r>
              <a:rPr lang="en-US" sz="1900" b="1" i="0" u="none" strike="noStrike" cap="none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nstruction and Science-Based </a:t>
            </a:r>
            <a:r>
              <a:rPr lang="en-US" sz="1900" b="1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R</a:t>
            </a:r>
            <a:r>
              <a:rPr lang="en-US" sz="1900" b="1" i="0" u="none" strike="noStrike" cap="none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eading </a:t>
            </a:r>
            <a:r>
              <a:rPr lang="en-US" sz="1900" b="1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Research</a:t>
            </a:r>
            <a:endParaRPr lang="en-US" sz="1900" b="1" dirty="0">
              <a:solidFill>
                <a:schemeClr val="accent5">
                  <a:lumMod val="50000"/>
                </a:schemeClr>
              </a:solidFill>
              <a:latin typeface="Georgia"/>
              <a:ea typeface="Georgia"/>
              <a:cs typeface="Georgia"/>
            </a:endParaRPr>
          </a:p>
          <a:p>
            <a:pPr marL="457200" indent="-4572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1900" b="1" i="0" u="none" strike="noStrike" cap="none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Aligns Core Curricula, Screening</a:t>
            </a:r>
            <a:r>
              <a:rPr lang="en-US" sz="1900" b="1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, </a:t>
            </a:r>
            <a:r>
              <a:rPr lang="en-US" sz="1900" b="1" i="0" u="none" strike="noStrike" cap="none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and Intervention </a:t>
            </a:r>
            <a:r>
              <a:rPr lang="en-US" sz="1900" b="1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Materials</a:t>
            </a:r>
            <a:endParaRPr lang="en-US" sz="1900" b="1" i="0" u="none" strike="noStrike" cap="none" dirty="0">
              <a:solidFill>
                <a:schemeClr val="accent5">
                  <a:lumMod val="50000"/>
                </a:schemeClr>
              </a:solidFill>
              <a:latin typeface="Georgia"/>
              <a:sym typeface="Arial"/>
            </a:endParaRPr>
          </a:p>
          <a:p>
            <a:pPr marL="690245" lvl="2" indent="-226695">
              <a:spcBef>
                <a:spcPts val="60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9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Requires core instructional, supplemental</a:t>
            </a:r>
            <a:r>
              <a:rPr lang="en-US" sz="1900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, </a:t>
            </a:r>
            <a:r>
              <a:rPr lang="en-US" sz="19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and intervention programs in grades K-3 be aligned with science-based reading research, as set out in a division-wide literacy plan.</a:t>
            </a:r>
            <a:endParaRPr sz="1900" b="0" i="0" u="none" strike="noStrike" cap="none" dirty="0">
              <a:solidFill>
                <a:schemeClr val="accent5">
                  <a:lumMod val="50000"/>
                </a:schemeClr>
              </a:solidFill>
              <a:latin typeface="Georgia"/>
            </a:endParaRPr>
          </a:p>
          <a:p>
            <a:pPr marL="690245" lvl="2" indent="-226695">
              <a:spcBef>
                <a:spcPts val="60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9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Adds a division-wide staffing ratio of one reading specialist per 550 students in K-3.</a:t>
            </a:r>
            <a:endParaRPr lang="en-US" sz="1900" b="0" i="0" u="none" strike="noStrike" cap="none" dirty="0">
              <a:solidFill>
                <a:schemeClr val="accent5">
                  <a:lumMod val="50000"/>
                </a:schemeClr>
              </a:solidFill>
              <a:latin typeface="Georgia"/>
              <a:ea typeface="Georgia"/>
              <a:cs typeface="Georgia"/>
            </a:endParaRPr>
          </a:p>
          <a:p>
            <a:pPr marL="457200" indent="-457200">
              <a:spcBef>
                <a:spcPts val="600"/>
              </a:spcBef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1900" b="1" i="0" u="none" strike="noStrike" cap="none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Requires Professional Development for </a:t>
            </a:r>
            <a:r>
              <a:rPr lang="en-US" sz="1900" b="1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Reading</a:t>
            </a:r>
            <a:r>
              <a:rPr lang="en-US" sz="1900" b="1" i="0" u="none" strike="noStrike" cap="none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900" b="1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Specialists</a:t>
            </a:r>
            <a:r>
              <a:rPr lang="en-US" sz="1900" b="1" i="0" u="none" strike="noStrike" cap="none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, Teachers</a:t>
            </a:r>
            <a:r>
              <a:rPr lang="en-US" sz="1900" b="1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, </a:t>
            </a:r>
            <a:r>
              <a:rPr lang="en-US" sz="1900" b="1" i="0" u="none" strike="noStrike" cap="none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and Principals</a:t>
            </a:r>
            <a:endParaRPr lang="en-US" sz="1900" b="1" i="0" u="none" strike="noStrike" cap="none" dirty="0">
              <a:solidFill>
                <a:schemeClr val="accent5">
                  <a:lumMod val="50000"/>
                </a:schemeClr>
              </a:solidFill>
              <a:latin typeface="Georgia"/>
              <a:ea typeface="Georgia"/>
              <a:cs typeface="Georgia"/>
            </a:endParaRPr>
          </a:p>
          <a:p>
            <a: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/>
            </a:pPr>
            <a:r>
              <a:rPr lang="en-US" sz="1900" b="1" i="0" u="none" strike="noStrike" cap="none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Partners with Families</a:t>
            </a:r>
            <a:endParaRPr lang="en-US" sz="1900" b="1" i="0" u="none" strike="noStrike" cap="none" dirty="0">
              <a:solidFill>
                <a:schemeClr val="accent5">
                  <a:lumMod val="50000"/>
                </a:schemeClr>
              </a:solidFill>
              <a:latin typeface="Georgia"/>
              <a:sym typeface="Arial"/>
            </a:endParaRPr>
          </a:p>
          <a:p>
            <a:pPr marL="690245" marR="0" lvl="0" indent="-22669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9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Ensures parents are engaged in student reading plans and have access to resources.</a:t>
            </a:r>
            <a:endParaRPr lang="en-US" sz="1900" b="0" i="0" u="none" strike="noStrike" cap="none" dirty="0">
              <a:solidFill>
                <a:schemeClr val="accent5">
                  <a:lumMod val="50000"/>
                </a:schemeClr>
              </a:solidFill>
              <a:latin typeface="Georgia"/>
              <a:ea typeface="Georgia"/>
              <a:cs typeface="Georgia"/>
            </a:endParaRPr>
          </a:p>
          <a:p>
            <a:pPr marL="457200" marR="0" lvl="0" indent="-4572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+mj-lt"/>
              <a:buAutoNum type="arabicPeriod" startAt="5"/>
            </a:pPr>
            <a:r>
              <a:rPr lang="en-US" sz="1900" b="1" i="0" u="none" strike="noStrike" cap="none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Aligns Educator Preparation and Licensure</a:t>
            </a:r>
            <a:endParaRPr lang="en-US" sz="1900" b="1" i="0" u="none" strike="noStrike" cap="none" dirty="0">
              <a:solidFill>
                <a:schemeClr val="accent5">
                  <a:lumMod val="50000"/>
                </a:schemeClr>
              </a:solidFill>
              <a:latin typeface="Georgia"/>
              <a:sym typeface="Arial"/>
            </a:endParaRPr>
          </a:p>
          <a:p>
            <a:pPr marL="690245" marR="0" lvl="0" indent="-22669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9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Requires certain educator preparation programs to ensure candidates have a program of coursework and demonstrate mastery in science-based reading research and evidence-based literacy instruction.</a:t>
            </a:r>
            <a:endParaRPr lang="en-US" sz="1900" b="0" i="0" u="none" strike="noStrike" cap="none" dirty="0">
              <a:solidFill>
                <a:schemeClr val="accent5">
                  <a:lumMod val="50000"/>
                </a:schemeClr>
              </a:solidFill>
              <a:latin typeface="Georgia"/>
            </a:endParaRPr>
          </a:p>
          <a:p>
            <a:pPr marL="690245" marR="0" lvl="0" indent="-22669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9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Requires literacy assessment for licensure or alternate route to licensure with certain endorsements.</a:t>
            </a:r>
            <a:endParaRPr lang="en-US" sz="1900" b="0" i="0" u="none" strike="noStrike" cap="none" dirty="0">
              <a:solidFill>
                <a:schemeClr val="accent5">
                  <a:lumMod val="50000"/>
                </a:schemeClr>
              </a:solidFill>
              <a:latin typeface="Georgia"/>
              <a:ea typeface="Georgia"/>
              <a:cs typeface="Georgia"/>
            </a:endParaRPr>
          </a:p>
          <a:p>
            <a:pPr marL="690245" marR="0" lvl="0" indent="-226695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19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Establishes a </a:t>
            </a:r>
            <a:r>
              <a:rPr lang="en-US" sz="1900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micro-credential</a:t>
            </a:r>
            <a:r>
              <a:rPr lang="en-US" sz="19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 program for add-on reading specialist endorsement</a:t>
            </a:r>
            <a:r>
              <a:rPr lang="en-US" sz="1900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.</a:t>
            </a:r>
            <a:endParaRPr lang="en-US" sz="1900" b="0" i="0" u="none" strike="noStrike" cap="none" dirty="0">
              <a:solidFill>
                <a:schemeClr val="accent5">
                  <a:lumMod val="50000"/>
                </a:schemeClr>
              </a:solidFill>
              <a:latin typeface="Georgia"/>
            </a:endParaRPr>
          </a:p>
          <a:p>
            <a:pPr marL="0" marR="0" lvl="0" indent="0" algn="l" rtl="0">
              <a:spcAft>
                <a:spcPts val="0"/>
              </a:spcAft>
              <a:buClr>
                <a:schemeClr val="accent1"/>
              </a:buClr>
              <a:buSzPts val="2000"/>
              <a:buFont typeface="Arial"/>
              <a:buNone/>
            </a:pPr>
            <a:endParaRPr sz="1900" b="0" i="0" u="none" strike="noStrike" cap="none" dirty="0">
              <a:solidFill>
                <a:schemeClr val="accent5">
                  <a:lumMod val="50000"/>
                </a:schemeClr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3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>
              <a:buSzPts val="4800"/>
            </a:pPr>
            <a:r>
              <a:rPr lang="en-US" sz="4800" dirty="0"/>
              <a:t>Accomplishments and Timeline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1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75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</a:pPr>
            <a:r>
              <a:rPr lang="en-US"/>
              <a:t>Accomplishments To Date</a:t>
            </a:r>
            <a:endParaRPr/>
          </a:p>
        </p:txBody>
      </p:sp>
      <p:sp>
        <p:nvSpPr>
          <p:cNvPr id="221" name="Google Shape;221;p2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  <p:sp>
        <p:nvSpPr>
          <p:cNvPr id="222" name="Google Shape;222;p21"/>
          <p:cNvSpPr txBox="1"/>
          <p:nvPr/>
        </p:nvSpPr>
        <p:spPr>
          <a:xfrm>
            <a:off x="395722" y="1352596"/>
            <a:ext cx="11360800" cy="5289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27000">
              <a:spcBef>
                <a:spcPts val="600"/>
              </a:spcBef>
              <a:buClr>
                <a:schemeClr val="dk1"/>
              </a:buClr>
              <a:buSzPts val="1600"/>
            </a:pPr>
            <a:r>
              <a:rPr lang="en-US" sz="2000" b="1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The VDOE, in partnership with Virginia Literacy Partnerships at the University of Virginia, has made progress towards implementation: </a:t>
            </a:r>
            <a:endParaRPr lang="en-US" sz="2000" b="1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  <a:ea typeface="Georgia"/>
              <a:cs typeface="Georgia"/>
              <a:sym typeface="Georgia"/>
            </a:endParaRPr>
          </a:p>
          <a:p>
            <a:pPr marL="469900" indent="-342900">
              <a:spcBef>
                <a:spcPts val="120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Georgia"/>
              </a:rPr>
              <a:t>Designed and launched Instructional Program Review Process for Core Curriculum, including developing rubrics, selecting and training Virginia reviewers, and facilitating multi-level decisions, with applications from 13 commercial programs and 2 division-developed programs.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Georgia"/>
              <a:sym typeface="Georgia"/>
            </a:endParaRPr>
          </a:p>
          <a:p>
            <a:pPr marL="469900" marR="0" lvl="0" indent="-34290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Georgia"/>
                <a:sym typeface="Georgia"/>
              </a:rPr>
              <a:t>Launched A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Georgia"/>
                <a:sym typeface="Georgia"/>
              </a:rPr>
              <a:t>dvisory Workgroup with 33 members for 13 different roles that meets quarterly.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Georgia"/>
            </a:endParaRPr>
          </a:p>
          <a:p>
            <a:pPr marL="469900" indent="-342900">
              <a:spcBef>
                <a:spcPts val="60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Georgia"/>
                <a:sym typeface="Georgia"/>
              </a:rPr>
              <a:t>Hired 6 statewide Literacy Coaches who are designing integrated, hybrid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Georgia"/>
                <a:sym typeface="Georgia"/>
              </a:rPr>
              <a:t>, </a:t>
            </a:r>
            <a:r>
              <a:rPr lang="en-US" sz="20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Georgia"/>
                <a:sym typeface="Georgia"/>
              </a:rPr>
              <a:t>knowledge-based 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Georgia"/>
                <a:sym typeface="Georgia"/>
              </a:rPr>
              <a:t>professional development for Reading Specialists that will launch Fall 2023.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Georgia"/>
            </a:endParaRPr>
          </a:p>
          <a:p>
            <a:pPr marL="469900" indent="-342900">
              <a:spcBef>
                <a:spcPts val="60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Georgia"/>
                <a:sym typeface="Georgia"/>
              </a:rPr>
              <a:t>Continued to overhaul the statewide literacy screener in English and Spanish; will pilot with 17 school divisions in 2023-2024 with full statewide implementation slated for 2024-2025. 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</a:endParaRPr>
          </a:p>
          <a:p>
            <a:pPr marL="469900" indent="-342900">
              <a:spcBef>
                <a:spcPts val="60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Georgia"/>
              </a:rPr>
              <a:t>Joined </a:t>
            </a:r>
            <a:r>
              <a:rPr lang="en-US" sz="2000" i="1" dirty="0">
                <a:solidFill>
                  <a:schemeClr val="accent5">
                    <a:lumMod val="50000"/>
                  </a:schemeClr>
                </a:solidFill>
                <a:latin typeface="Georgia"/>
              </a:rPr>
              <a:t>The Path Forward </a:t>
            </a: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Georgia"/>
              </a:rPr>
              <a:t>initiative to engage higher education and national experts in aligning educator preparation and endorsement programming.</a:t>
            </a:r>
          </a:p>
          <a:p>
            <a:pPr marL="469900" indent="-342900">
              <a:spcBef>
                <a:spcPts val="600"/>
              </a:spcBef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Georgia"/>
              </a:rPr>
              <a:t>Increased awareness via multiple webinars, memos, meetings, and conference sessions, and launched VLA-specific website.</a:t>
            </a:r>
          </a:p>
          <a:p>
            <a:pPr marL="469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 panose="020B0604020202020204" pitchFamily="34" charset="0"/>
              <a:buChar char="•"/>
            </a:pPr>
            <a:endParaRPr lang="en-US" sz="1900" b="0" i="0" u="none" strike="noStrike" cap="none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  <a:sym typeface="Arial"/>
            </a:endParaRPr>
          </a:p>
          <a:p>
            <a:pPr marL="469900" marR="0" lvl="0" indent="-3429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Arial" panose="020B0604020202020204" pitchFamily="34" charset="0"/>
              <a:buChar char="•"/>
            </a:pPr>
            <a:endParaRPr lang="en-US" sz="1900" b="0" i="0" u="none" strike="noStrike" cap="none">
              <a:solidFill>
                <a:schemeClr val="accent5">
                  <a:lumMod val="50000"/>
                </a:schemeClr>
              </a:solidFill>
              <a:latin typeface="Georgia" panose="02040502050405020303" pitchFamily="18" charset="0"/>
              <a:ea typeface="Arial"/>
              <a:cs typeface="Arial"/>
            </a:endParaRPr>
          </a:p>
          <a:p>
            <a:pPr>
              <a:buClr>
                <a:schemeClr val="accent1"/>
              </a:buClr>
              <a:buSzPts val="2000"/>
            </a:pPr>
            <a:endParaRPr lang="en-US" sz="1900">
              <a:solidFill>
                <a:schemeClr val="accent5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35083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1f8d23611f4_0_0"/>
          <p:cNvSpPr txBox="1">
            <a:spLocks noGrp="1"/>
          </p:cNvSpPr>
          <p:nvPr>
            <p:ph type="title"/>
          </p:nvPr>
        </p:nvSpPr>
        <p:spPr>
          <a:xfrm>
            <a:off x="0" y="0"/>
            <a:ext cx="12192000" cy="1323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822950" tIns="45700" rIns="91425" bIns="45700" anchor="b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Georgia"/>
              <a:buNone/>
            </a:pPr>
            <a:r>
              <a:rPr lang="en-US"/>
              <a:t>High Level Timeline</a:t>
            </a:r>
            <a:endParaRPr/>
          </a:p>
        </p:txBody>
      </p:sp>
      <p:sp>
        <p:nvSpPr>
          <p:cNvPr id="241" name="Google Shape;241;g1f8d23611f4_0_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  <p:cxnSp>
        <p:nvCxnSpPr>
          <p:cNvPr id="242" name="Google Shape;242;g1f8d23611f4_0_0"/>
          <p:cNvCxnSpPr/>
          <p:nvPr/>
        </p:nvCxnSpPr>
        <p:spPr>
          <a:xfrm>
            <a:off x="838200" y="3513911"/>
            <a:ext cx="10515600" cy="0"/>
          </a:xfrm>
          <a:prstGeom prst="straightConnector1">
            <a:avLst/>
          </a:prstGeom>
          <a:noFill/>
          <a:ln w="57150" cap="flat" cmpd="sng">
            <a:solidFill>
              <a:srgbClr val="003A70"/>
            </a:solidFill>
            <a:prstDash val="solid"/>
            <a:round/>
            <a:headEnd type="triangle" w="med" len="med"/>
            <a:tailEnd type="triangle" w="med" len="med"/>
          </a:ln>
        </p:spPr>
      </p:cxnSp>
      <p:sp>
        <p:nvSpPr>
          <p:cNvPr id="243" name="Google Shape;243;g1f8d23611f4_0_0"/>
          <p:cNvSpPr/>
          <p:nvPr/>
        </p:nvSpPr>
        <p:spPr>
          <a:xfrm>
            <a:off x="1773284" y="3331033"/>
            <a:ext cx="45600" cy="3657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2B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g1f8d23611f4_0_0"/>
          <p:cNvSpPr/>
          <p:nvPr/>
        </p:nvSpPr>
        <p:spPr>
          <a:xfrm>
            <a:off x="3124459" y="3317108"/>
            <a:ext cx="45600" cy="3657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2B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5" name="Google Shape;245;g1f8d23611f4_0_0"/>
          <p:cNvSpPr/>
          <p:nvPr/>
        </p:nvSpPr>
        <p:spPr>
          <a:xfrm>
            <a:off x="4442892" y="3330524"/>
            <a:ext cx="45600" cy="3657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2B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6" name="Google Shape;246;g1f8d23611f4_0_0"/>
          <p:cNvSpPr/>
          <p:nvPr/>
        </p:nvSpPr>
        <p:spPr>
          <a:xfrm>
            <a:off x="5762354" y="3317108"/>
            <a:ext cx="45600" cy="3657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2B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7" name="Google Shape;247;g1f8d23611f4_0_0"/>
          <p:cNvSpPr/>
          <p:nvPr/>
        </p:nvSpPr>
        <p:spPr>
          <a:xfrm>
            <a:off x="6994850" y="3320805"/>
            <a:ext cx="45600" cy="3657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2B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8" name="Google Shape;248;g1f8d23611f4_0_0"/>
          <p:cNvSpPr txBox="1"/>
          <p:nvPr/>
        </p:nvSpPr>
        <p:spPr>
          <a:xfrm>
            <a:off x="1135676" y="1869164"/>
            <a:ext cx="1833600" cy="107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600" b="1" i="0" u="none" strike="noStrike" cap="none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Fall 2022</a:t>
            </a:r>
            <a:r>
              <a:rPr lang="en-US" sz="1600" b="0" i="0" u="none" strike="noStrike" cap="none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 –</a:t>
            </a:r>
            <a:r>
              <a:rPr lang="en-US" sz="160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 </a:t>
            </a:r>
            <a:endParaRPr lang="en-US">
              <a:solidFill>
                <a:schemeClr val="accent5">
                  <a:lumMod val="50000"/>
                </a:schemeClr>
              </a:solidFill>
              <a:ea typeface="Georgia"/>
              <a:sym typeface="Georgia"/>
            </a:endParaRPr>
          </a:p>
          <a:p>
            <a:r>
              <a:rPr lang="en-US" sz="160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Round 1</a:t>
            </a:r>
            <a:r>
              <a:rPr lang="en-US" sz="1600" b="0" i="0" u="none" strike="noStrike" cap="none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 of K-3 </a:t>
            </a:r>
            <a:r>
              <a:rPr lang="en-US" sz="160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core curriculum</a:t>
            </a:r>
            <a:r>
              <a:rPr lang="en-US" sz="1600" b="0" i="0" u="none" strike="noStrike" cap="none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 reviews</a:t>
            </a:r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9" name="Google Shape;249;g1f8d23611f4_0_0"/>
          <p:cNvSpPr txBox="1"/>
          <p:nvPr/>
        </p:nvSpPr>
        <p:spPr>
          <a:xfrm>
            <a:off x="2381226" y="3947616"/>
            <a:ext cx="1780860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Winter 2022</a:t>
            </a:r>
            <a:r>
              <a:rPr lang="en-US" sz="1600" b="0" i="0" u="none" strike="noStrike" cap="none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 – Advisory Work Group launches</a:t>
            </a:r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0" name="Google Shape;250;g1f8d23611f4_0_0"/>
          <p:cNvSpPr txBox="1"/>
          <p:nvPr/>
        </p:nvSpPr>
        <p:spPr>
          <a:xfrm>
            <a:off x="3202941" y="1869164"/>
            <a:ext cx="2615104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600" b="1" i="0" u="none" strike="noStrike" cap="none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Spring/Summer 2023</a:t>
            </a:r>
            <a:r>
              <a:rPr lang="en-US" sz="1600" b="0" i="0" u="none" strike="noStrike" cap="none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– Board reviews recommended </a:t>
            </a:r>
            <a:r>
              <a:rPr lang="en-US" sz="160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core curriculum</a:t>
            </a:r>
            <a:r>
              <a:rPr lang="en-US" sz="1600" b="0" i="0" u="none" strike="noStrike" cap="none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 from </a:t>
            </a:r>
            <a:r>
              <a:rPr lang="en-US" sz="160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Round </a:t>
            </a:r>
            <a:r>
              <a:rPr lang="en-US" sz="1600">
                <a:solidFill>
                  <a:schemeClr val="accent5">
                    <a:lumMod val="50000"/>
                  </a:schemeClr>
                </a:solidFill>
                <a:latin typeface="Georgia"/>
              </a:rPr>
              <a:t>1</a:t>
            </a:r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1" name="Google Shape;251;g1f8d23611f4_0_0"/>
          <p:cNvSpPr txBox="1"/>
          <p:nvPr/>
        </p:nvSpPr>
        <p:spPr>
          <a:xfrm>
            <a:off x="4592004" y="3947616"/>
            <a:ext cx="1864104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Summer 2023</a:t>
            </a:r>
            <a:r>
              <a:rPr lang="en-US" sz="16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 – Statewide training for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Reading</a:t>
            </a:r>
            <a:r>
              <a:rPr lang="en-US" sz="16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Specialists kicks off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2" name="Google Shape;252;g1f8d23611f4_0_0"/>
          <p:cNvSpPr txBox="1"/>
          <p:nvPr/>
        </p:nvSpPr>
        <p:spPr>
          <a:xfrm>
            <a:off x="6045012" y="1869164"/>
            <a:ext cx="2847451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600" b="1" i="0" u="none" strike="noStrike" cap="none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Fall 2023</a:t>
            </a:r>
            <a:r>
              <a:rPr lang="en-US" sz="1600" b="0" i="0" u="none" strike="noStrike" cap="none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 –</a:t>
            </a:r>
            <a:r>
              <a:rPr lang="en-US" sz="160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 </a:t>
            </a:r>
            <a:endParaRPr lang="en-US">
              <a:solidFill>
                <a:schemeClr val="accent5">
                  <a:lumMod val="50000"/>
                </a:schemeClr>
              </a:solidFill>
              <a:ea typeface="Georgia"/>
              <a:sym typeface="Georgia"/>
            </a:endParaRPr>
          </a:p>
          <a:p>
            <a:r>
              <a:rPr lang="en-US" sz="1600" b="0" i="0" u="none" strike="noStrike" cap="none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Additional rounds of reviews for </a:t>
            </a:r>
            <a:r>
              <a:rPr lang="en-US" sz="160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core curriculum</a:t>
            </a:r>
            <a:r>
              <a:rPr lang="en-US" sz="1600" b="0" i="0" u="none" strike="noStrike" cap="none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, supplemental</a:t>
            </a:r>
            <a:r>
              <a:rPr lang="en-US" sz="160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, </a:t>
            </a:r>
            <a:r>
              <a:rPr lang="en-US" sz="1600" b="0" i="0" u="none" strike="noStrike" cap="none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and intervention materials</a:t>
            </a:r>
            <a:r>
              <a:rPr lang="en-US" sz="160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  </a:t>
            </a:r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3" name="Google Shape;253;g1f8d23611f4_0_0"/>
          <p:cNvSpPr/>
          <p:nvPr/>
        </p:nvSpPr>
        <p:spPr>
          <a:xfrm>
            <a:off x="8286982" y="3320805"/>
            <a:ext cx="45600" cy="3657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2B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g1f8d23611f4_0_0"/>
          <p:cNvSpPr txBox="1"/>
          <p:nvPr/>
        </p:nvSpPr>
        <p:spPr>
          <a:xfrm>
            <a:off x="9124008" y="1869164"/>
            <a:ext cx="1870507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600" b="1" i="0" u="none" strike="noStrike" cap="none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Summer 2024</a:t>
            </a:r>
            <a:r>
              <a:rPr lang="en-US" sz="16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 – Statewide training for teachers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 kicks off</a:t>
            </a:r>
            <a:endParaRPr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5" name="Google Shape;255;g1f8d23611f4_0_0"/>
          <p:cNvSpPr txBox="1"/>
          <p:nvPr/>
        </p:nvSpPr>
        <p:spPr>
          <a:xfrm>
            <a:off x="6886026" y="3947616"/>
            <a:ext cx="2496758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1" i="0" u="none" strike="noStrike" cap="none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Winter-Spring 2024</a:t>
            </a:r>
            <a:r>
              <a:rPr lang="en-US" sz="1600" b="0" i="0" u="none" strike="noStrike" cap="none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– Board reviews recommended materials from additional rounds</a:t>
            </a:r>
            <a:endParaRPr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56" name="Google Shape;256;g1f8d23611f4_0_0"/>
          <p:cNvSpPr/>
          <p:nvPr/>
        </p:nvSpPr>
        <p:spPr>
          <a:xfrm>
            <a:off x="9583154" y="3330524"/>
            <a:ext cx="45600" cy="3657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2B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7" name="Google Shape;257;g1f8d23611f4_0_0"/>
          <p:cNvSpPr/>
          <p:nvPr/>
        </p:nvSpPr>
        <p:spPr>
          <a:xfrm>
            <a:off x="10769931" y="3337055"/>
            <a:ext cx="45600" cy="365700"/>
          </a:xfrm>
          <a:prstGeom prst="rect">
            <a:avLst/>
          </a:prstGeom>
          <a:solidFill>
            <a:schemeClr val="accent1"/>
          </a:solidFill>
          <a:ln w="25400" cap="flat" cmpd="sng">
            <a:solidFill>
              <a:srgbClr val="002B5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g1f8d23611f4_0_0"/>
          <p:cNvSpPr txBox="1"/>
          <p:nvPr/>
        </p:nvSpPr>
        <p:spPr>
          <a:xfrm>
            <a:off x="9813981" y="3947616"/>
            <a:ext cx="2169110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r>
              <a:rPr lang="en-US" sz="1600" b="1" i="0" u="none" strike="noStrike" cap="none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Fall 2024</a:t>
            </a:r>
            <a:r>
              <a:rPr lang="en-US" sz="16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 –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 </a:t>
            </a:r>
            <a:endParaRPr lang="en-US" dirty="0">
              <a:solidFill>
                <a:schemeClr val="accent5">
                  <a:lumMod val="50000"/>
                </a:schemeClr>
              </a:solidFill>
              <a:ea typeface="Georgia"/>
              <a:sym typeface="Georgia"/>
            </a:endParaRPr>
          </a:p>
          <a:p>
            <a:r>
              <a:rPr lang="en-US" sz="1600" b="0" i="0" u="none" strike="noStrike" cap="none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All K-3 classrooms are using approved materials and teachers are </a:t>
            </a:r>
            <a:r>
              <a:rPr lang="en-US" sz="1600" dirty="0">
                <a:solidFill>
                  <a:schemeClr val="accent5">
                    <a:lumMod val="50000"/>
                  </a:schemeClr>
                </a:solidFill>
                <a:latin typeface="Georgia"/>
                <a:ea typeface="Georgia"/>
                <a:cs typeface="Georgia"/>
                <a:sym typeface="Georgia"/>
              </a:rPr>
              <a:t>supported to implement evidence-based literacy instruction</a:t>
            </a:r>
            <a:endParaRPr lang="en-US" sz="1600" dirty="0">
              <a:solidFill>
                <a:schemeClr val="accent5">
                  <a:lumMod val="50000"/>
                </a:schemeClr>
              </a:solidFill>
              <a:latin typeface="Georgi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DOE New">
      <a:dk1>
        <a:srgbClr val="003C71"/>
      </a:dk1>
      <a:lt1>
        <a:srgbClr val="FFFFFF"/>
      </a:lt1>
      <a:dk2>
        <a:srgbClr val="003C71"/>
      </a:dk2>
      <a:lt2>
        <a:srgbClr val="FFFFFF"/>
      </a:lt2>
      <a:accent1>
        <a:srgbClr val="003C71"/>
      </a:accent1>
      <a:accent2>
        <a:srgbClr val="FF6A39"/>
      </a:accent2>
      <a:accent3>
        <a:srgbClr val="555555"/>
      </a:accent3>
      <a:accent4>
        <a:srgbClr val="FFC600"/>
      </a:accent4>
      <a:accent5>
        <a:srgbClr val="0160B6"/>
      </a:accent5>
      <a:accent6>
        <a:srgbClr val="279989"/>
      </a:accent6>
      <a:hlink>
        <a:srgbClr val="0563C1"/>
      </a:hlink>
      <a:folHlink>
        <a:srgbClr val="8496B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UVA + VLP Infinity">
      <a:dk1>
        <a:srgbClr val="222C4B"/>
      </a:dk1>
      <a:lt1>
        <a:srgbClr val="FFFFFF"/>
      </a:lt1>
      <a:dk2>
        <a:srgbClr val="1A2C57"/>
      </a:dk2>
      <a:lt2>
        <a:srgbClr val="FEFFFE"/>
      </a:lt2>
      <a:accent1>
        <a:srgbClr val="42B5D9"/>
      </a:accent1>
      <a:accent2>
        <a:srgbClr val="34A1CE"/>
      </a:accent2>
      <a:accent3>
        <a:srgbClr val="154C6E"/>
      </a:accent3>
      <a:accent4>
        <a:srgbClr val="E57102"/>
      </a:accent4>
      <a:accent5>
        <a:srgbClr val="EC992C"/>
      </a:accent5>
      <a:accent6>
        <a:srgbClr val="FCD162"/>
      </a:accent6>
      <a:hlink>
        <a:srgbClr val="44B8DD"/>
      </a:hlink>
      <a:folHlink>
        <a:srgbClr val="34A1CE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4c2c5aab-b472-4b8f-a7fa-721e1e86a722">
      <UserInfo>
        <DisplayName>Solari, Emily Jane (ejs9ea)</DisplayName>
        <AccountId>13</AccountId>
        <AccountType/>
      </UserInfo>
      <UserInfo>
        <DisplayName>Conner, Carlin Lee (clc6wc)</DisplayName>
        <AccountId>16</AccountId>
        <AccountType/>
      </UserInfo>
      <UserInfo>
        <DisplayName>Biel, Christa Haring (aqc3hs)</DisplayName>
        <AccountId>27</AccountId>
        <AccountType/>
      </UserInfo>
      <UserInfo>
        <DisplayName>Etten, Anne (anc4n)</DisplayName>
        <AccountId>110</AccountId>
        <AccountType/>
      </UserInfo>
      <UserInfo>
        <DisplayName>Tyree, Lisa (lt8m)</DisplayName>
        <AccountId>17</AccountId>
        <AccountType/>
      </UserInfo>
      <UserInfo>
        <DisplayName>Carlock, Marcela C. (gcc4d)</DisplayName>
        <AccountId>42</AccountId>
        <AccountType/>
      </UserInfo>
      <UserInfo>
        <DisplayName>Abry, Tashia (tda2j)</DisplayName>
        <AccountId>97</AccountId>
        <AccountType/>
      </UserInfo>
    </SharedWithUsers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7E7C583ACDFCF4DB30CA959DC5287DA" ma:contentTypeVersion="4" ma:contentTypeDescription="Create a new document." ma:contentTypeScope="" ma:versionID="3f07ba3cc33c2c26749dd626add05ab5">
  <xsd:schema xmlns:xsd="http://www.w3.org/2001/XMLSchema" xmlns:xs="http://www.w3.org/2001/XMLSchema" xmlns:p="http://schemas.microsoft.com/office/2006/metadata/properties" xmlns:ns2="049005b6-5a38-4419-91fa-ebdf32acfed3" xmlns:ns3="4c2c5aab-b472-4b8f-a7fa-721e1e86a722" targetNamespace="http://schemas.microsoft.com/office/2006/metadata/properties" ma:root="true" ma:fieldsID="f06c3e957ac8c8636c467aaa4aac52a1" ns2:_="" ns3:_="">
    <xsd:import namespace="049005b6-5a38-4419-91fa-ebdf32acfed3"/>
    <xsd:import namespace="4c2c5aab-b472-4b8f-a7fa-721e1e86a72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49005b6-5a38-4419-91fa-ebdf32acfe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2c5aab-b472-4b8f-a7fa-721e1e86a722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BA3DD60-5568-4A2A-B544-87BC560C9D22}">
  <ds:schemaRefs>
    <ds:schemaRef ds:uri="cce47cdb-a21c-4e40-b55b-d7abfaf3ceb0"/>
    <ds:schemaRef ds:uri="http://purl.org/dc/dcmitype/"/>
    <ds:schemaRef ds:uri="http://schemas.microsoft.com/office/infopath/2007/PartnerControls"/>
    <ds:schemaRef ds:uri="3dd7b194-210d-41c7-b91e-ed48f342bc63"/>
    <ds:schemaRef ds:uri="http://purl.org/dc/terms/"/>
    <ds:schemaRef ds:uri="http://schemas.microsoft.com/office/2006/metadata/properties"/>
    <ds:schemaRef ds:uri="http://www.w3.org/XML/1998/namespace"/>
    <ds:schemaRef ds:uri="http://purl.org/dc/elements/1.1/"/>
    <ds:schemaRef ds:uri="http://schemas.microsoft.com/office/2006/documentManagement/typ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321D224D-95D5-4488-82A6-7A339F25B1B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0466630-786D-416F-B12F-EEA0DBDABBC3}"/>
</file>

<file path=docProps/app.xml><?xml version="1.0" encoding="utf-8"?>
<Properties xmlns="http://schemas.openxmlformats.org/officeDocument/2006/extended-properties" xmlns:vt="http://schemas.openxmlformats.org/officeDocument/2006/docPropsVTypes">
  <TotalTime>1332</TotalTime>
  <Words>1440</Words>
  <Application>Microsoft Office PowerPoint</Application>
  <PresentationFormat>Widescreen</PresentationFormat>
  <Paragraphs>160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6" baseType="lpstr">
      <vt:lpstr>Arial</vt:lpstr>
      <vt:lpstr>Calibri</vt:lpstr>
      <vt:lpstr>Calibri Light</vt:lpstr>
      <vt:lpstr>Courier New</vt:lpstr>
      <vt:lpstr>Franklin Gothic ATF</vt:lpstr>
      <vt:lpstr>Franklin Gothic ATF Med</vt:lpstr>
      <vt:lpstr>Georgia</vt:lpstr>
      <vt:lpstr>Trebuchet MS</vt:lpstr>
      <vt:lpstr>Twentieth Century</vt:lpstr>
      <vt:lpstr>Office Theme</vt:lpstr>
      <vt:lpstr>Office Theme</vt:lpstr>
      <vt:lpstr>The Virginia Literacy Act</vt:lpstr>
      <vt:lpstr>Objective and Agenda</vt:lpstr>
      <vt:lpstr>Overview of the VLA</vt:lpstr>
      <vt:lpstr>Why We Need the VLA</vt:lpstr>
      <vt:lpstr>How the VLA Will Improve Literacy</vt:lpstr>
      <vt:lpstr>Key Components of the VLA</vt:lpstr>
      <vt:lpstr>Accomplishments and Timeline</vt:lpstr>
      <vt:lpstr>Accomplishments To Date</vt:lpstr>
      <vt:lpstr>High Level Timeline</vt:lpstr>
      <vt:lpstr>Preparation for 2023-2024</vt:lpstr>
      <vt:lpstr>Opportunities for Engagement </vt:lpstr>
      <vt:lpstr>Opportunities for Engagement</vt:lpstr>
      <vt:lpstr>Overview of Core Instructional Program Review </vt:lpstr>
      <vt:lpstr>Purpose of Program Review</vt:lpstr>
      <vt:lpstr>PowerPoint Presentation</vt:lpstr>
      <vt:lpstr>PowerPoint Presentation</vt:lpstr>
      <vt:lpstr>Representative &amp; Inclusive Teams</vt:lpstr>
      <vt:lpstr>Training &amp; Implementation</vt:lpstr>
      <vt:lpstr>Two-Phase Process</vt:lpstr>
      <vt:lpstr>Process Workflow Phase I</vt:lpstr>
      <vt:lpstr>Process Workflow Phase II </vt:lpstr>
      <vt:lpstr>Process Review Timeline</vt:lpstr>
      <vt:lpstr>Final Result</vt:lpstr>
      <vt:lpstr>Alternative Programs</vt:lpstr>
      <vt:lpstr>Questions?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Virginia Literacy Act</dc:title>
  <dc:creator>VITA Program</dc:creator>
  <cp:lastModifiedBy>Conway, Jenna (DOE)</cp:lastModifiedBy>
  <cp:revision>19</cp:revision>
  <cp:lastPrinted>2023-03-02T14:12:09Z</cp:lastPrinted>
  <dcterms:created xsi:type="dcterms:W3CDTF">2022-07-20T12:39:39Z</dcterms:created>
  <dcterms:modified xsi:type="dcterms:W3CDTF">2023-03-14T13:59:59Z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0x01010037E7C583ACDFCF4DB30CA959DC5287DA</vt:lpwstr>
  </property>
  <property fmtid="{D5CDD505-2E9C-101B-9397-08002B2CF9AE}" pid="3" name="MediaServiceImageTags">
    <vt:lpwstr/>
  </property>
</Properties>
</file>