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4" r:id="rId2"/>
    <p:sldMasterId id="2147483715" r:id="rId3"/>
  </p:sldMasterIdLst>
  <p:notesMasterIdLst>
    <p:notesMasterId r:id="rId60"/>
  </p:notesMasterIdLst>
  <p:sldIdLst>
    <p:sldId id="256" r:id="rId4"/>
    <p:sldId id="273" r:id="rId5"/>
    <p:sldId id="274" r:id="rId6"/>
    <p:sldId id="275" r:id="rId7"/>
    <p:sldId id="302" r:id="rId8"/>
    <p:sldId id="305" r:id="rId9"/>
    <p:sldId id="257" r:id="rId10"/>
    <p:sldId id="267" r:id="rId11"/>
    <p:sldId id="287" r:id="rId12"/>
    <p:sldId id="306" r:id="rId13"/>
    <p:sldId id="307" r:id="rId14"/>
    <p:sldId id="258" r:id="rId15"/>
    <p:sldId id="259" r:id="rId16"/>
    <p:sldId id="260" r:id="rId17"/>
    <p:sldId id="261" r:id="rId18"/>
    <p:sldId id="262" r:id="rId19"/>
    <p:sldId id="263" r:id="rId20"/>
    <p:sldId id="264" r:id="rId21"/>
    <p:sldId id="265" r:id="rId22"/>
    <p:sldId id="266" r:id="rId23"/>
    <p:sldId id="308" r:id="rId24"/>
    <p:sldId id="268" r:id="rId25"/>
    <p:sldId id="269" r:id="rId26"/>
    <p:sldId id="270" r:id="rId27"/>
    <p:sldId id="309" r:id="rId28"/>
    <p:sldId id="272" r:id="rId29"/>
    <p:sldId id="310" r:id="rId30"/>
    <p:sldId id="311" r:id="rId31"/>
    <p:sldId id="312" r:id="rId32"/>
    <p:sldId id="276" r:id="rId33"/>
    <p:sldId id="277" r:id="rId34"/>
    <p:sldId id="278" r:id="rId35"/>
    <p:sldId id="279" r:id="rId36"/>
    <p:sldId id="280" r:id="rId37"/>
    <p:sldId id="281" r:id="rId38"/>
    <p:sldId id="282" r:id="rId39"/>
    <p:sldId id="283" r:id="rId40"/>
    <p:sldId id="284" r:id="rId41"/>
    <p:sldId id="285" r:id="rId42"/>
    <p:sldId id="286" r:id="rId43"/>
    <p:sldId id="313" r:id="rId44"/>
    <p:sldId id="288" r:id="rId45"/>
    <p:sldId id="289" r:id="rId46"/>
    <p:sldId id="290" r:id="rId47"/>
    <p:sldId id="291" r:id="rId48"/>
    <p:sldId id="292" r:id="rId49"/>
    <p:sldId id="293" r:id="rId50"/>
    <p:sldId id="294" r:id="rId51"/>
    <p:sldId id="295" r:id="rId52"/>
    <p:sldId id="314" r:id="rId53"/>
    <p:sldId id="297" r:id="rId54"/>
    <p:sldId id="315" r:id="rId55"/>
    <p:sldId id="296" r:id="rId56"/>
    <p:sldId id="304" r:id="rId57"/>
    <p:sldId id="303" r:id="rId58"/>
    <p:sldId id="29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480"/>
    <a:srgbClr val="3E5B91"/>
    <a:srgbClr val="555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10" autoAdjust="0"/>
    <p:restoredTop sz="93690" autoAdjust="0"/>
  </p:normalViewPr>
  <p:slideViewPr>
    <p:cSldViewPr snapToGrid="0">
      <p:cViewPr varScale="1">
        <p:scale>
          <a:sx n="61" d="100"/>
          <a:sy n="61" d="100"/>
        </p:scale>
        <p:origin x="548" y="60"/>
      </p:cViewPr>
      <p:guideLst>
        <p:guide orient="horz" pos="2160"/>
        <p:guide pos="3840"/>
      </p:guideLst>
    </p:cSldViewPr>
  </p:slideViewPr>
  <p:outlineViewPr>
    <p:cViewPr>
      <p:scale>
        <a:sx n="33" d="100"/>
        <a:sy n="33" d="100"/>
      </p:scale>
      <p:origin x="0" y="-70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0128E-993C-4902-8012-4837AFDCDFE9}" type="datetimeFigureOut">
              <a:rPr lang="en-US" smtClean="0"/>
              <a:t>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DDA28-A9E5-470C-8A90-D17729306CEC}" type="slidenum">
              <a:rPr lang="en-US" smtClean="0"/>
              <a:t>‹#›</a:t>
            </a:fld>
            <a:endParaRPr lang="en-US"/>
          </a:p>
        </p:txBody>
      </p:sp>
    </p:spTree>
    <p:extLst>
      <p:ext uri="{BB962C8B-B14F-4D97-AF65-F5344CB8AC3E}">
        <p14:creationId xmlns:p14="http://schemas.microsoft.com/office/powerpoint/2010/main" val="383470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sqo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185829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f0c867de9_0_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f0c867de9_0_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5516af3c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5516af3c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Cindy:</a:t>
            </a:r>
            <a:r>
              <a:rPr lang="en"/>
              <a:t> So, based on these guidelines, what you see are standards that are:</a:t>
            </a:r>
            <a:endParaRPr/>
          </a:p>
          <a:p>
            <a:pPr marL="457200" lvl="0" indent="-298450" algn="l" rtl="0">
              <a:spcBef>
                <a:spcPts val="0"/>
              </a:spcBef>
              <a:spcAft>
                <a:spcPts val="0"/>
              </a:spcAft>
              <a:buSzPts val="1100"/>
              <a:buAutoNum type="arabicPeriod"/>
            </a:pPr>
            <a:r>
              <a:rPr lang="en"/>
              <a:t>Research-supported - Literature review was prepared as a first step for all three standard sets</a:t>
            </a:r>
            <a:endParaRPr/>
          </a:p>
          <a:p>
            <a:pPr marL="457200" lvl="0" indent="-298450" algn="l" rtl="0">
              <a:spcBef>
                <a:spcPts val="0"/>
              </a:spcBef>
              <a:spcAft>
                <a:spcPts val="0"/>
              </a:spcAft>
              <a:buSzPts val="1100"/>
              <a:buAutoNum type="arabicPeriod"/>
            </a:pPr>
            <a:r>
              <a:rPr lang="en"/>
              <a:t>Flexible, allowing unique organization to implement the standards based on their practices.  </a:t>
            </a:r>
            <a:endParaRPr/>
          </a:p>
          <a:p>
            <a:pPr marL="457200" lvl="0" indent="-298450" algn="l" rtl="0">
              <a:spcBef>
                <a:spcPts val="0"/>
              </a:spcBef>
              <a:spcAft>
                <a:spcPts val="0"/>
              </a:spcAft>
              <a:buSzPts val="1100"/>
              <a:buAutoNum type="arabicPeriod"/>
            </a:pPr>
            <a:r>
              <a:rPr lang="en"/>
              <a:t>Revised and updated on a set schedule by researchers and practitioners in the field of online learning.  The revision cycle planned will keep the indicators fresh and current.. </a:t>
            </a:r>
            <a:endParaRPr/>
          </a:p>
          <a:p>
            <a:pPr marL="457200" lvl="0" indent="-298450" algn="l" rtl="0">
              <a:spcBef>
                <a:spcPts val="0"/>
              </a:spcBef>
              <a:spcAft>
                <a:spcPts val="0"/>
              </a:spcAft>
              <a:buSzPts val="1100"/>
              <a:buAutoNum type="arabicPeriod"/>
            </a:pPr>
            <a:r>
              <a:rPr lang="en"/>
              <a:t>And recommended for use in development, evaluation, and continuous improvement of online programs, online teaching, and online courses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5516af3c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55516af3c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highlight>
                  <a:srgbClr val="FFFF00"/>
                </a:highlight>
              </a:rPr>
              <a:t>Participants:  Access the website to the standards</a:t>
            </a:r>
            <a:endParaRPr b="1">
              <a:highlight>
                <a:srgbClr val="FFFF00"/>
              </a:highlight>
            </a:endParaRPr>
          </a:p>
          <a:p>
            <a:pPr marL="0" lvl="0" indent="0" algn="l" rtl="0">
              <a:spcBef>
                <a:spcPts val="0"/>
              </a:spcBef>
              <a:spcAft>
                <a:spcPts val="0"/>
              </a:spcAft>
              <a:buNone/>
            </a:pPr>
            <a:endParaRPr/>
          </a:p>
          <a:p>
            <a:pPr marL="0" lvl="0" indent="0" algn="l" rtl="0">
              <a:spcBef>
                <a:spcPts val="0"/>
              </a:spcBef>
              <a:spcAft>
                <a:spcPts val="0"/>
              </a:spcAft>
              <a:buNone/>
            </a:pPr>
            <a:r>
              <a:rPr lang="en"/>
              <a:t>The NSQ Online Teaching document can be downloaded in its entirety as well as viewed online by standard .  The website is </a:t>
            </a:r>
            <a:r>
              <a:rPr lang="en" u="sng">
                <a:solidFill>
                  <a:schemeClr val="hlink"/>
                </a:solidFill>
                <a:hlinkClick r:id="rId3"/>
              </a:rPr>
              <a:t>www.nsqol</a:t>
            </a:r>
            <a:r>
              <a:rPr lang="en"/>
              <a:t> (NSQ on line . org.  </a:t>
            </a:r>
            <a:endParaRPr/>
          </a:p>
          <a:p>
            <a:pPr marL="0" lvl="0" indent="0" algn="l" rtl="0">
              <a:spcBef>
                <a:spcPts val="0"/>
              </a:spcBef>
              <a:spcAft>
                <a:spcPts val="0"/>
              </a:spcAft>
              <a:buNone/>
            </a:pPr>
            <a:endParaRPr/>
          </a:p>
          <a:p>
            <a:pPr marL="0" lvl="0" indent="0" algn="l" rtl="0">
              <a:spcBef>
                <a:spcPts val="0"/>
              </a:spcBef>
              <a:spcAft>
                <a:spcPts val="0"/>
              </a:spcAft>
              <a:buNone/>
            </a:pPr>
            <a:r>
              <a:rPr lang="en"/>
              <a:t>Today both the NSQ Online Teaching and Programs are available to download.  The NSQ Online Courses will be released in early October and will be available to download and view at that time.  </a:t>
            </a:r>
            <a:endParaRPr/>
          </a:p>
          <a:p>
            <a:pPr marL="0" lvl="0" indent="0" algn="l" rtl="0">
              <a:spcBef>
                <a:spcPts val="0"/>
              </a:spcBef>
              <a:spcAft>
                <a:spcPts val="0"/>
              </a:spcAft>
              <a:buNone/>
            </a:pPr>
            <a:endParaRPr/>
          </a:p>
          <a:p>
            <a:pPr marL="0" lvl="0" indent="0" algn="l" rtl="0">
              <a:spcBef>
                <a:spcPts val="0"/>
              </a:spcBef>
              <a:spcAft>
                <a:spcPts val="0"/>
              </a:spcAft>
              <a:buNone/>
            </a:pPr>
            <a:r>
              <a:rPr lang="en"/>
              <a:t>The RESOURCES section located on the menu bar  is extremely helpful for individuals wanting to view the research supporting the standards.  The Literature Reviews used by each revision team working on the standards have been uploaded and made available to all.r</a:t>
            </a:r>
            <a:endParaRPr/>
          </a:p>
          <a:p>
            <a:pPr marL="0" lvl="0" indent="0" algn="l" rtl="0">
              <a:spcBef>
                <a:spcPts val="0"/>
              </a:spcBef>
              <a:spcAft>
                <a:spcPts val="0"/>
              </a:spcAft>
              <a:buNone/>
            </a:pPr>
            <a:endParaRPr/>
          </a:p>
          <a:p>
            <a:pPr marL="0" lvl="0" indent="0" algn="l" rtl="0">
              <a:spcBef>
                <a:spcPts val="0"/>
              </a:spcBef>
              <a:spcAft>
                <a:spcPts val="0"/>
              </a:spcAft>
              <a:buNone/>
            </a:pPr>
            <a:r>
              <a:rPr lang="en"/>
              <a:t>Leaders charged with transitioning from the old iNACOL edition of the standards to the new updated edition will find a helpful Change document that details each change made when revising the standards and indicators.  </a:t>
            </a:r>
            <a:endParaRPr/>
          </a:p>
          <a:p>
            <a:pPr marL="0" lvl="0" indent="0" algn="l" rtl="0">
              <a:spcBef>
                <a:spcPts val="0"/>
              </a:spcBef>
              <a:spcAft>
                <a:spcPts val="0"/>
              </a:spcAft>
              <a:buNone/>
            </a:pPr>
            <a:endParaRPr/>
          </a:p>
          <a:p>
            <a:pPr marL="0" lvl="0" indent="0" algn="l" rtl="0">
              <a:spcBef>
                <a:spcPts val="0"/>
              </a:spcBef>
              <a:spcAft>
                <a:spcPts val="0"/>
              </a:spcAft>
              <a:buNone/>
            </a:pPr>
            <a:r>
              <a:rPr lang="en"/>
              <a:t>We will talk more able the NSQ website later in this presentation.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5516af3c1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55516af3c1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Cindy The first standard set we will showcase for you today  is the National Standards for Quality Online Teaching, last updated in 2011.</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5516af3c1_0_8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5516af3c1_0_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Cindy</a:t>
            </a:r>
            <a:r>
              <a:rPr lang="en"/>
              <a:t> Let’s take a closer look at the 8 Quality Online Teaching standards.   The standards include:</a:t>
            </a:r>
            <a:endParaRPr/>
          </a:p>
          <a:p>
            <a:pPr marL="0" lvl="0" indent="0" algn="l" rtl="0">
              <a:spcBef>
                <a:spcPts val="0"/>
              </a:spcBef>
              <a:spcAft>
                <a:spcPts val="0"/>
              </a:spcAft>
              <a:buNone/>
            </a:pPr>
            <a:r>
              <a:rPr lang="en"/>
              <a:t>Professional Responsibilities with 9 supporting indicators</a:t>
            </a:r>
            <a:endParaRPr/>
          </a:p>
          <a:p>
            <a:pPr marL="0" lvl="0" indent="0" algn="l" rtl="0">
              <a:spcBef>
                <a:spcPts val="0"/>
              </a:spcBef>
              <a:spcAft>
                <a:spcPts val="0"/>
              </a:spcAft>
              <a:buNone/>
            </a:pPr>
            <a:r>
              <a:rPr lang="en"/>
              <a:t>Digital Pedagogy with 5 indicators</a:t>
            </a:r>
            <a:endParaRPr/>
          </a:p>
          <a:p>
            <a:pPr marL="0" lvl="0" indent="0" algn="l" rtl="0">
              <a:spcBef>
                <a:spcPts val="0"/>
              </a:spcBef>
              <a:spcAft>
                <a:spcPts val="0"/>
              </a:spcAft>
              <a:buNone/>
            </a:pPr>
            <a:r>
              <a:rPr lang="en"/>
              <a:t>Community Building with 5 indicators</a:t>
            </a:r>
            <a:endParaRPr/>
          </a:p>
          <a:p>
            <a:pPr marL="0" lvl="0" indent="0" algn="l" rtl="0">
              <a:spcBef>
                <a:spcPts val="0"/>
              </a:spcBef>
              <a:spcAft>
                <a:spcPts val="0"/>
              </a:spcAft>
              <a:buNone/>
            </a:pPr>
            <a:r>
              <a:rPr lang="en"/>
              <a:t>Learning Engagement with 7 indicators</a:t>
            </a:r>
            <a:endParaRPr/>
          </a:p>
          <a:p>
            <a:pPr marL="0" lvl="0" indent="0" algn="l" rtl="0">
              <a:spcBef>
                <a:spcPts val="0"/>
              </a:spcBef>
              <a:spcAft>
                <a:spcPts val="0"/>
              </a:spcAft>
              <a:buNone/>
            </a:pPr>
            <a:r>
              <a:rPr lang="en"/>
              <a:t>DIgital Citizenship with 4 indicators</a:t>
            </a:r>
            <a:endParaRPr/>
          </a:p>
          <a:p>
            <a:pPr marL="0" lvl="0" indent="0" algn="l" rtl="0">
              <a:spcBef>
                <a:spcPts val="0"/>
              </a:spcBef>
              <a:spcAft>
                <a:spcPts val="0"/>
              </a:spcAft>
              <a:buNone/>
            </a:pPr>
            <a:r>
              <a:rPr lang="en"/>
              <a:t>Diverse Instruction with 7 indicators</a:t>
            </a:r>
            <a:endParaRPr/>
          </a:p>
          <a:p>
            <a:pPr marL="0" lvl="0" indent="0" algn="l" rtl="0">
              <a:spcBef>
                <a:spcPts val="0"/>
              </a:spcBef>
              <a:spcAft>
                <a:spcPts val="0"/>
              </a:spcAft>
              <a:buNone/>
            </a:pPr>
            <a:r>
              <a:rPr lang="en"/>
              <a:t>Assessment and Measurement with 8 indicators</a:t>
            </a:r>
            <a:endParaRPr/>
          </a:p>
          <a:p>
            <a:pPr marL="0" lvl="0" indent="0" algn="l" rtl="0">
              <a:spcBef>
                <a:spcPts val="0"/>
              </a:spcBef>
              <a:spcAft>
                <a:spcPts val="0"/>
              </a:spcAft>
              <a:buNone/>
            </a:pPr>
            <a:r>
              <a:rPr lang="en"/>
              <a:t>And an 8th standard of Instructional Design with 6 indicators.  This standard is considered optional due to the fact that instructional design does not always fall under online teaching responsibilities.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5e0edca82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5e0edca8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Cindy</a:t>
            </a:r>
            <a:r>
              <a:rPr lang="en"/>
              <a:t>This slide provides an example of one of the indicators from Standard D, Learner Engagement.  </a:t>
            </a:r>
            <a:endParaRPr/>
          </a:p>
          <a:p>
            <a:pPr marL="0" lvl="0" indent="0" algn="l" rtl="0">
              <a:spcBef>
                <a:spcPts val="0"/>
              </a:spcBef>
              <a:spcAft>
                <a:spcPts val="0"/>
              </a:spcAft>
              <a:buNone/>
            </a:pPr>
            <a:endParaRPr/>
          </a:p>
          <a:p>
            <a:pPr marL="0" lvl="0" indent="0" algn="l" rtl="0">
              <a:spcBef>
                <a:spcPts val="0"/>
              </a:spcBef>
              <a:spcAft>
                <a:spcPts val="0"/>
              </a:spcAft>
              <a:buNone/>
            </a:pPr>
            <a:r>
              <a:rPr lang="en"/>
              <a:t>The indicator - - “The online teacher establishes relationships through timely and encouraging communication using various formats.” - -   is clearly labeled as D4 (4th indicator within the Learner Engagement standard.  .</a:t>
            </a:r>
            <a:endParaRPr/>
          </a:p>
          <a:p>
            <a:pPr marL="0" lvl="0" indent="0" algn="l" rtl="0">
              <a:spcBef>
                <a:spcPts val="0"/>
              </a:spcBef>
              <a:spcAft>
                <a:spcPts val="0"/>
              </a:spcAft>
              <a:buNone/>
            </a:pPr>
            <a:endParaRPr/>
          </a:p>
          <a:p>
            <a:pPr marL="0" lvl="0" indent="0" algn="l" rtl="0">
              <a:spcBef>
                <a:spcPts val="0"/>
              </a:spcBef>
              <a:spcAft>
                <a:spcPts val="0"/>
              </a:spcAft>
              <a:buNone/>
            </a:pPr>
            <a:r>
              <a:rPr lang="en"/>
              <a:t>Each indicator is followed with an a more detailed explanation of the indicator as well as examples of what the indicator would look like in practice.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The same structure is used for each indicators within all three standard sets - teaching, programs and courses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e09d1e40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e09d1e40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a:p>
            <a:pPr marL="0" lvl="0" indent="0" algn="l" rtl="0">
              <a:spcBef>
                <a:spcPts val="0"/>
              </a:spcBef>
              <a:spcAft>
                <a:spcPts val="0"/>
              </a:spcAft>
              <a:buNone/>
            </a:pPr>
            <a:r>
              <a:rPr lang="en"/>
              <a:t>Question posed to the entire group - </a:t>
            </a:r>
            <a:r>
              <a:rPr lang="en">
                <a:highlight>
                  <a:srgbClr val="FFFF00"/>
                </a:highlight>
              </a:rPr>
              <a:t>Create Mentimeter to capture characteristics of Quality Online Teacher</a:t>
            </a:r>
            <a:endParaRPr>
              <a:highlight>
                <a:srgbClr val="FFFF00"/>
              </a:highlight>
            </a:endParaRPr>
          </a:p>
          <a:p>
            <a:pPr marL="0" lvl="0" indent="0" algn="l" rtl="0">
              <a:spcBef>
                <a:spcPts val="0"/>
              </a:spcBef>
              <a:spcAft>
                <a:spcPts val="0"/>
              </a:spcAft>
              <a:buClr>
                <a:schemeClr val="dk1"/>
              </a:buClr>
              <a:buSzPts val="1100"/>
              <a:buFont typeface="Arial"/>
              <a:buNone/>
            </a:pPr>
            <a:r>
              <a:rPr lang="en" sz="1200">
                <a:solidFill>
                  <a:schemeClr val="dk1"/>
                </a:solidFill>
                <a:highlight>
                  <a:srgbClr val="FFFF00"/>
                </a:highlight>
              </a:rPr>
              <a:t>Show on the screen</a:t>
            </a:r>
            <a:endParaRPr sz="1200">
              <a:solidFill>
                <a:schemeClr val="dk1"/>
              </a:solidFill>
              <a:highlight>
                <a:srgbClr val="FFFF00"/>
              </a:highlight>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10fa7d1f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10fa7d1f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We hear things like “has to be a good community builder,” “able to facilitate and encourage engagement.” capable of personalizing the instruction.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6f1eb8c14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6f1eb8c14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5-7 minutes</a:t>
            </a:r>
            <a:endParaRPr/>
          </a:p>
          <a:p>
            <a:pPr marL="0" lvl="0" indent="0" algn="l" rtl="0">
              <a:spcBef>
                <a:spcPts val="0"/>
              </a:spcBef>
              <a:spcAft>
                <a:spcPts val="0"/>
              </a:spcAft>
              <a:buNone/>
            </a:pPr>
            <a:r>
              <a:rPr lang="en"/>
              <a:t>Report out by table, one new idea or takeaway after viewing the indicators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d8de82dc02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d8de82dc0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are continually adding resources to help you implement the standards. </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FBEA2-4504-465C-B12D-8B709E2A88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9299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8951571d6c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8951571d6c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0f58ff94aa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0f58ff94aa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Chris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0f58ff94aa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0f58ff94aa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Chris</a:t>
            </a:r>
            <a:endParaRPr b="1">
              <a:solidFill>
                <a:schemeClr val="dk1"/>
              </a:solidFill>
            </a:endParaRPr>
          </a:p>
          <a:p>
            <a:pPr marL="0" lvl="0" indent="0" algn="l" rtl="0">
              <a:spcBef>
                <a:spcPts val="0"/>
              </a:spcBef>
              <a:spcAft>
                <a:spcPts val="0"/>
              </a:spcAft>
              <a:buNone/>
            </a:pPr>
            <a:r>
              <a:rPr lang="en"/>
              <a:t>Links to the resources on the Resources Webinar site - Demo</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1345f3857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1345f3857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Virtual VA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1345f3857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1345f3857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6f1eb8c14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6f1eb8c14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55516af3c1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55516af3c1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0f58ff94a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0f58ff94a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Whether we build or buy our courses, we need to consider a lot of things.</a:t>
            </a:r>
            <a:endParaRPr/>
          </a:p>
          <a:p>
            <a:pPr marL="0" lvl="0" indent="0" algn="l" rtl="0">
              <a:spcBef>
                <a:spcPts val="0"/>
              </a:spcBef>
              <a:spcAft>
                <a:spcPts val="0"/>
              </a:spcAft>
              <a:buClr>
                <a:schemeClr val="dk1"/>
              </a:buClr>
              <a:buSzPts val="1100"/>
              <a:buFont typeface="Arial"/>
              <a:buNone/>
            </a:pPr>
            <a:r>
              <a:rPr lang="en"/>
              <a:t>Table 1:  When developing an online course, what considerations need to be made to ensure access for all learners?</a:t>
            </a:r>
            <a:endParaRPr/>
          </a:p>
          <a:p>
            <a:pPr marL="0" lvl="0" indent="0" algn="l" rtl="0">
              <a:spcBef>
                <a:spcPts val="0"/>
              </a:spcBef>
              <a:spcAft>
                <a:spcPts val="0"/>
              </a:spcAft>
              <a:buClr>
                <a:schemeClr val="dk1"/>
              </a:buClr>
              <a:buSzPts val="1100"/>
              <a:buFont typeface="Arial"/>
              <a:buNone/>
            </a:pPr>
            <a:r>
              <a:rPr lang="en"/>
              <a:t>Table 2:  What steps should be taken to make sure all students are setup for success?</a:t>
            </a:r>
            <a:endParaRPr/>
          </a:p>
          <a:p>
            <a:pPr marL="0" lvl="0" indent="0" algn="l" rtl="0">
              <a:spcBef>
                <a:spcPts val="0"/>
              </a:spcBef>
              <a:spcAft>
                <a:spcPts val="0"/>
              </a:spcAft>
              <a:buClr>
                <a:schemeClr val="dk1"/>
              </a:buClr>
              <a:buSzPts val="1100"/>
              <a:buFont typeface="Arial"/>
              <a:buNone/>
            </a:pPr>
            <a:r>
              <a:rPr lang="en"/>
              <a:t>Table 3:  What course design considerations are needed to ensure the students achieve the academic goals?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The NSQ Course Standards can help us understand those considerations.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60555b61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60555b61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Point to change document on the website</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60555b6115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60555b611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Chris</a:t>
            </a:r>
            <a:r>
              <a:rPr lang="en">
                <a:solidFill>
                  <a:schemeClr val="dk1"/>
                </a:solidFill>
              </a:rPr>
              <a:t>: Instead, you will now see the Standards and Indicators presented as shown on your screen.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measurable indicator is labeled as B6  and followed by an explanation and example. You might notice that the indicator itself in this particular example has an asterisks at the end. The asterisks indicates that this is an indicator that directly correlates to a Specific Review Standard in the QM K-12 Rubric, Fifth Edition. In some cases, it is the indicator itself and sometimes this reflects that the text in the Explanations and/or Examples come from the QM K-12 Rubric’s Annotations. The exact correlation will be available in the resources section of the NSQ website and also the QM Website once the new standards are released.. The National Standards for Quality Online Courses works in tandem with the QM K-12 Rubric. The QM K-12 Rubric has additional Annotations which expand the Explanations and Examples and provide guidance for reviewing an online course. More information about course reviews can be found on the Quality Matters website.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Reggie &amp; Meg</a:t>
            </a:r>
            <a:endParaRPr dirty="0"/>
          </a:p>
        </p:txBody>
      </p:sp>
      <p:sp>
        <p:nvSpPr>
          <p:cNvPr id="160" name="Google Shape;16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429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0f58ff94a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0f58ff94a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Chris</a:t>
            </a:r>
            <a:r>
              <a:rPr lang="en">
                <a:solidFill>
                  <a:schemeClr val="dk1"/>
                </a:solidFill>
              </a:rPr>
              <a:t>: Instead, you will now see the Standards and Indicators presented as shown on your screen.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measurable indicator is labeled as B6  and followed by an explanation and example. You might notice that the indicator itself in this particular example has an asterisks at the end. The asterisks indicates that this is an indicator that directly correlates to a Specific Review Standard in the QM K-12 Rubric, Fifth Edition. In some cases, it is the indicator itself and sometimes this reflects that the text in the Explanations and/or Examples come from the QM K-12 Rubric’s Annotations. The exact correlation will be available in the resources section of the NSQ website and also the QM Website once the new standards are released.. The National Standards for Quality Online Courses works in tandem with the QM K-12 Rubric. The QM K-12 Rubric has additional Annotations which expand the Explanations and Examples and provide guidance for reviewing an online course. More information about course reviews can be found on the Quality Matters website.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0f58ff94aa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0f58ff94a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0f58ff94aa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0f58ff94aa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0f58ff94aa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0f58ff94aa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0f58ff94aa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0f58ff94aa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0f58ff94aa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20f58ff94aa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0f58ff94aa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20f58ff94aa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d913bc256e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d913bc256e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0f58ff94aa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20f58ff94aa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55516af3c1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55516af3c1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Cindy - The next standard set updated and released in March was the National Standards for Quality Programs.  This standard set was last updated in 2009.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Reggie &amp; Meg</a:t>
            </a:r>
            <a:endParaRPr dirty="0"/>
          </a:p>
        </p:txBody>
      </p:sp>
      <p:sp>
        <p:nvSpPr>
          <p:cNvPr id="160" name="Google Shape;16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4284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0f58ff94aa_0_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0f58ff94aa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Chris</a:t>
            </a:r>
            <a:endParaRPr/>
          </a:p>
          <a:p>
            <a:pPr marL="0" lvl="0" indent="0" algn="l" rtl="0">
              <a:lnSpc>
                <a:spcPct val="115000"/>
              </a:lnSpc>
              <a:spcBef>
                <a:spcPts val="0"/>
              </a:spcBef>
              <a:spcAft>
                <a:spcPts val="0"/>
              </a:spcAft>
              <a:buNone/>
            </a:pPr>
            <a:r>
              <a:rPr lang="en"/>
              <a:t>BEFORE I share the standards and indicators that makeup the Online Program standard set, we’d like to get your initial thoughts on one possible scenarios.  </a:t>
            </a:r>
            <a:endParaRPr sz="1200">
              <a:latin typeface="Calibri"/>
              <a:ea typeface="Calibri"/>
              <a:cs typeface="Calibri"/>
              <a:sym typeface="Calibri"/>
            </a:endParaRPr>
          </a:p>
          <a:p>
            <a:pPr marL="0" lvl="0" indent="0" algn="l" rtl="0">
              <a:lnSpc>
                <a:spcPct val="115000"/>
              </a:lnSpc>
              <a:spcBef>
                <a:spcPts val="0"/>
              </a:spcBef>
              <a:spcAft>
                <a:spcPts val="0"/>
              </a:spcAft>
              <a:buNone/>
            </a:pPr>
            <a:r>
              <a:rPr lang="en" sz="1200" b="1">
                <a:latin typeface="Calibri"/>
                <a:ea typeface="Calibri"/>
                <a:cs typeface="Calibri"/>
                <a:sym typeface="Calibri"/>
              </a:rPr>
              <a:t>Read slide</a:t>
            </a:r>
            <a:endParaRPr sz="1200" b="1">
              <a:latin typeface="Calibri"/>
              <a:ea typeface="Calibri"/>
              <a:cs typeface="Calibri"/>
              <a:sym typeface="Calibri"/>
            </a:endParaRPr>
          </a:p>
          <a:p>
            <a:pPr marL="0" lvl="0" indent="0" algn="l" rtl="0">
              <a:lnSpc>
                <a:spcPct val="115000"/>
              </a:lnSpc>
              <a:spcBef>
                <a:spcPts val="0"/>
              </a:spcBef>
              <a:spcAft>
                <a:spcPts val="0"/>
              </a:spcAft>
              <a:buNone/>
            </a:pPr>
            <a:r>
              <a:rPr lang="en" sz="1200">
                <a:latin typeface="Calibri"/>
                <a:ea typeface="Calibri"/>
                <a:cs typeface="Calibri"/>
                <a:sym typeface="Calibri"/>
              </a:rPr>
              <a:t>Please add your thoughts to the chat! (30-1 minute)</a:t>
            </a:r>
            <a:endParaRPr sz="1200">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55516af3c1_0_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55516af3c1_0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e0edca82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e0edca82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0f58ff94aa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20f58ff94aa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df879933d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df879933d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a:t>
            </a:r>
            <a:endParaRPr/>
          </a:p>
          <a:p>
            <a:pPr marL="0" lvl="0" indent="0" algn="l" rtl="0">
              <a:spcBef>
                <a:spcPts val="0"/>
              </a:spcBef>
              <a:spcAft>
                <a:spcPts val="0"/>
              </a:spcAft>
              <a:buNone/>
            </a:pPr>
            <a:r>
              <a:rPr lang="en"/>
              <a:t>Michigan Virtual</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20f58ff94aa_0_5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20f58ff94aa_0_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55516af3c1_0_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55516af3c1_0_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62406bbd8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62406bbd8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Create a tweet that the can send out before they leave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55516af3c1_0_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55516af3c1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53</a:t>
            </a:fld>
            <a:endParaRPr kumimoji="0" sz="12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3716341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9</a:t>
            </a:fld>
            <a:endParaRPr kumimoji="0" sz="12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26421660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56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967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fcf41da36d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52" name="Google Shape;52;g1fcf41da36d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df879933d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df879933d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r>
              <a:rPr lang="en" b="1"/>
              <a:t>Chris:</a:t>
            </a:r>
            <a:r>
              <a:rPr lang="en"/>
              <a:t> Hi everyone. Thanks for having us join you remotely. My name is Christine Voelker, and I am the K-12 Program Director for the non-profit organization, Quality Matters, or QM. QM works with schools and districts to provide them with Quality Assurance Tools and processes. We also certify online and blended courses through rigorous course review.</a:t>
            </a:r>
            <a:endParaRPr/>
          </a:p>
          <a:p>
            <a:pPr marL="0" lvl="0" indent="0" algn="l" rtl="0">
              <a:spcBef>
                <a:spcPts val="0"/>
              </a:spcBef>
              <a:spcAft>
                <a:spcPts val="0"/>
              </a:spcAft>
              <a:buNone/>
            </a:pPr>
            <a:r>
              <a:rPr lang="en" b="1"/>
              <a:t>Cindy:</a:t>
            </a:r>
            <a:r>
              <a:rPr lang="en"/>
              <a:t> And I’m Cindy Hamblin, Director of the Virtual Learning Leadership Alliance, or VLLA. The VLLA is also a nonprofit an association .  Our membership includes a number of innovative virtual programs in the U.S.   Consisting largely of state virtual schools and several consortia, our member organizations serve  over a quarter of a million online course enrollments annually.  Our mission is to strengthen online learning through leadership, advocacy, expertise, and professional relationships. </a:t>
            </a:r>
            <a:endParaRPr/>
          </a:p>
          <a:p>
            <a:pPr marL="0" lvl="0" indent="0" algn="l" rtl="0">
              <a:spcBef>
                <a:spcPts val="0"/>
              </a:spcBef>
              <a:spcAft>
                <a:spcPts val="0"/>
              </a:spcAft>
              <a:buNone/>
            </a:pPr>
            <a:endParaRPr sz="1050">
              <a:solidFill>
                <a:srgbClr val="333333"/>
              </a:solidFill>
              <a:highlight>
                <a:srgbClr val="FFFFFF"/>
              </a:highlight>
            </a:endParaRPr>
          </a:p>
          <a:p>
            <a:pPr marL="0" lvl="0" indent="0" algn="l" rtl="0">
              <a:spcBef>
                <a:spcPts val="0"/>
              </a:spcBef>
              <a:spcAft>
                <a:spcPts val="0"/>
              </a:spcAft>
              <a:buNone/>
            </a:pPr>
            <a:r>
              <a:rPr lang="en" sz="1050">
                <a:solidFill>
                  <a:srgbClr val="333333"/>
                </a:solidFill>
                <a:highlight>
                  <a:srgbClr val="FFFFFF"/>
                </a:highlight>
              </a:rPr>
              <a:t>Chris and I are very happy to have this chance to share the work that has been completed to update The National Standards for Quality Online Courses, Programs, and Teaching</a:t>
            </a:r>
            <a:endParaRPr sz="1050">
              <a:solidFill>
                <a:srgbClr val="333333"/>
              </a:solidFill>
              <a:highlight>
                <a:srgbClr val="FFFFFF"/>
              </a:highlight>
            </a:endParaRPr>
          </a:p>
          <a:p>
            <a:pPr marL="0" lvl="0" indent="0" algn="l" rtl="0">
              <a:spcBef>
                <a:spcPts val="0"/>
              </a:spcBef>
              <a:spcAft>
                <a:spcPts val="0"/>
              </a:spcAft>
              <a:buNone/>
            </a:pPr>
            <a:endParaRPr sz="1050">
              <a:solidFill>
                <a:srgbClr val="333333"/>
              </a:solidFill>
              <a:highlight>
                <a:srgbClr val="FFFFFF"/>
              </a:highlight>
            </a:endParaRPr>
          </a:p>
          <a:p>
            <a:pPr marL="0" lvl="0" indent="0" algn="l" rtl="0">
              <a:spcBef>
                <a:spcPts val="0"/>
              </a:spcBef>
              <a:spcAft>
                <a:spcPts val="0"/>
              </a:spcAft>
              <a:buNone/>
            </a:pPr>
            <a:r>
              <a:rPr lang="en" sz="1050" b="1">
                <a:solidFill>
                  <a:srgbClr val="333333"/>
                </a:solidFill>
                <a:highlight>
                  <a:srgbClr val="FFFFFF"/>
                </a:highlight>
              </a:rPr>
              <a:t>Chris: </a:t>
            </a:r>
            <a:r>
              <a:rPr lang="en" sz="1050">
                <a:solidFill>
                  <a:srgbClr val="333333"/>
                </a:solidFill>
                <a:highlight>
                  <a:srgbClr val="FFFFFF"/>
                </a:highlight>
              </a:rPr>
              <a:t>Yes, and today, we want to share a little about the background and history of the standards, as well as the process that the community participated in to revise and release these new sets.</a:t>
            </a:r>
            <a:endParaRPr sz="1050">
              <a:solidFill>
                <a:srgbClr val="333333"/>
              </a:solidFill>
              <a:highlight>
                <a:srgbClr val="FFFFFF"/>
              </a:highlight>
            </a:endParaRPr>
          </a:p>
          <a:p>
            <a:pPr marL="0" lvl="0" indent="0" algn="l" rtl="0">
              <a:spcBef>
                <a:spcPts val="0"/>
              </a:spcBef>
              <a:spcAft>
                <a:spcPts val="0"/>
              </a:spcAft>
              <a:buNone/>
            </a:pPr>
            <a:endParaRPr sz="1050">
              <a:solidFill>
                <a:srgbClr val="333333"/>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0f58ff9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0f58ff9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913bc256e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913bc256e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dirty="0"/>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410D7D0-E191-4C83-8A0F-12414189B1E3}"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Rectangle 7" descr="VDOE Logo"/>
          <p:cNvSpPr/>
          <p:nvPr userDrawn="1"/>
        </p:nvSpPr>
        <p:spPr>
          <a:xfrm>
            <a:off x="2020701" y="919537"/>
            <a:ext cx="10893915" cy="5938463"/>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178121" y="5751826"/>
            <a:ext cx="9513869" cy="692497"/>
          </a:xfrm>
          <a:prstGeom prst="rect">
            <a:avLst/>
          </a:prstGeom>
          <a:noFill/>
        </p:spPr>
        <p:txBody>
          <a:bodyPr wrap="square" rtlCol="0">
            <a:spAutoFit/>
          </a:bodyPr>
          <a:lstStyle/>
          <a:p>
            <a:pPr algn="r"/>
            <a:r>
              <a:rPr lang="en-US" sz="3900" b="1" dirty="0">
                <a:solidFill>
                  <a:schemeClr val="tx1">
                    <a:alpha val="20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05403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BD541-267A-DAF0-C4B8-B92F657E07DD}"/>
              </a:ext>
            </a:extLst>
          </p:cNvPr>
          <p:cNvSpPr>
            <a:spLocks noGrp="1"/>
          </p:cNvSpPr>
          <p:nvPr>
            <p:ph type="title"/>
          </p:nvPr>
        </p:nvSpPr>
        <p:spPr>
          <a:xfrm>
            <a:off x="0" y="0"/>
            <a:ext cx="12192000" cy="1323975"/>
          </a:xfrm>
          <a:noFill/>
        </p:spPr>
        <p:txBody>
          <a:bodyPr lIns="822960" anchor="b">
            <a:normAutofit/>
          </a:bodyPr>
          <a:lstStyle>
            <a:lvl1pPr>
              <a:defRPr sz="4800" cap="small" baseline="0">
                <a:solidFill>
                  <a:schemeClr val="tx1"/>
                </a:solidFill>
              </a:defRPr>
            </a:lvl1pPr>
          </a:lstStyle>
          <a:p>
            <a:r>
              <a:rPr lang="en-US" dirty="0"/>
              <a:t>Click to edit Master title style</a:t>
            </a:r>
          </a:p>
        </p:txBody>
      </p:sp>
      <p:sp>
        <p:nvSpPr>
          <p:cNvPr id="5" name="Date Placeholder 4"/>
          <p:cNvSpPr>
            <a:spLocks noGrp="1"/>
          </p:cNvSpPr>
          <p:nvPr>
            <p:ph type="dt" sz="half" idx="10"/>
          </p:nvPr>
        </p:nvSpPr>
        <p:spPr/>
        <p:txBody>
          <a:bodyPr/>
          <a:lstStyle/>
          <a:p>
            <a:fld id="{F06C96A5-1280-4BBD-93AB-AD67D678B93B}" type="datetime1">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Content Placeholder 2"/>
          <p:cNvSpPr>
            <a:spLocks noGrp="1"/>
          </p:cNvSpPr>
          <p:nvPr>
            <p:ph sz="half" idx="1"/>
          </p:nvPr>
        </p:nvSpPr>
        <p:spPr>
          <a:xfrm>
            <a:off x="838200" y="1548622"/>
            <a:ext cx="5181600" cy="46283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6172200" y="1548622"/>
            <a:ext cx="5181600" cy="46283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91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2590-EA3D-2431-8ECC-6E434A51295E}"/>
              </a:ext>
            </a:extLst>
          </p:cNvPr>
          <p:cNvSpPr>
            <a:spLocks noGrp="1"/>
          </p:cNvSpPr>
          <p:nvPr>
            <p:ph type="title"/>
          </p:nvPr>
        </p:nvSpPr>
        <p:spPr>
          <a:xfrm>
            <a:off x="0" y="0"/>
            <a:ext cx="12192000" cy="1323975"/>
          </a:xfrm>
          <a:solidFill>
            <a:schemeClr val="tx1"/>
          </a:solidFill>
        </p:spPr>
        <p:txBody>
          <a:bodyPr lIns="822960" anchor="b">
            <a:normAutofit/>
          </a:bodyPr>
          <a:lstStyle>
            <a:lvl1pPr>
              <a:defRPr sz="4800" cap="small"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80D8FE-4F26-421C-BC9E-A31C57605D1F}" type="datetime1">
              <a:rPr lang="en-US" smtClean="0"/>
              <a:t>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4416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1B387-EEF6-85E8-878F-7654D7B03C94}"/>
              </a:ext>
            </a:extLst>
          </p:cNvPr>
          <p:cNvSpPr>
            <a:spLocks noGrp="1"/>
          </p:cNvSpPr>
          <p:nvPr>
            <p:ph type="title"/>
          </p:nvPr>
        </p:nvSpPr>
        <p:spPr>
          <a:xfrm>
            <a:off x="0" y="0"/>
            <a:ext cx="12192000" cy="1323975"/>
          </a:xfrm>
          <a:noFill/>
        </p:spPr>
        <p:txBody>
          <a:bodyPr lIns="822960" anchor="b">
            <a:normAutofit/>
          </a:bodyPr>
          <a:lstStyle>
            <a:lvl1pPr>
              <a:defRPr sz="4800" cap="small"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80D8FE-4F26-421C-BC9E-A31C57605D1F}" type="datetime1">
              <a:rPr lang="en-US" smtClean="0"/>
              <a:t>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3235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5D157-36F0-A5D1-DE89-F14DFFE208CB}"/>
              </a:ext>
            </a:extLst>
          </p:cNvPr>
          <p:cNvSpPr>
            <a:spLocks noGrp="1"/>
          </p:cNvSpPr>
          <p:nvPr>
            <p:ph type="title"/>
          </p:nvPr>
        </p:nvSpPr>
        <p:spPr>
          <a:xfrm>
            <a:off x="0" y="0"/>
            <a:ext cx="12192000" cy="1323975"/>
          </a:xfrm>
          <a:noFill/>
        </p:spPr>
        <p:txBody>
          <a:bodyPr lIns="822960" anchor="b">
            <a:normAutofit/>
          </a:bodyPr>
          <a:lstStyle>
            <a:lvl1pPr>
              <a:defRPr sz="4800" cap="small" baseline="0">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17859DFB-BBD1-424E-8E61-D0F07BC8954A}" type="datetime1">
              <a:rPr lang="en-US" smtClean="0"/>
              <a:t>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412666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1DC38-4FAD-4906-B701-8C1D07FFDAE2}" type="datetime1">
              <a:rPr lang="en-US" smtClean="0"/>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431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962E0-DFCC-480B-934F-571908404525}" type="datetime1">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61139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867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Picture Placeholder 2"/>
          <p:cNvSpPr>
            <a:spLocks noGrp="1"/>
          </p:cNvSpPr>
          <p:nvPr>
            <p:ph type="pic" idx="13"/>
          </p:nvPr>
        </p:nvSpPr>
        <p:spPr>
          <a:xfrm>
            <a:off x="5183188" y="3451509"/>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4"/>
          </p:nvPr>
        </p:nvSpPr>
        <p:spPr>
          <a:xfrm>
            <a:off x="8383588" y="3451508"/>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776831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25"/>
        <p:cNvGrpSpPr/>
        <p:nvPr/>
      </p:nvGrpSpPr>
      <p:grpSpPr>
        <a:xfrm>
          <a:off x="0" y="0"/>
          <a:ext cx="0" cy="0"/>
          <a:chOff x="0" y="0"/>
          <a:chExt cx="0" cy="0"/>
        </a:xfrm>
      </p:grpSpPr>
      <p:pic>
        <p:nvPicPr>
          <p:cNvPr id="26" name="Google Shape;26;p55" title="Virginia Department of Education logo"/>
          <p:cNvPicPr preferRelativeResize="0"/>
          <p:nvPr/>
        </p:nvPicPr>
        <p:blipFill rotWithShape="1">
          <a:blip r:embed="rId2">
            <a:alphaModFix/>
          </a:blip>
          <a:srcRect/>
          <a:stretch/>
        </p:blipFill>
        <p:spPr>
          <a:xfrm>
            <a:off x="9865982" y="5792653"/>
            <a:ext cx="2022683" cy="873167"/>
          </a:xfrm>
          <a:prstGeom prst="rect">
            <a:avLst/>
          </a:prstGeom>
          <a:noFill/>
          <a:ln>
            <a:noFill/>
          </a:ln>
        </p:spPr>
      </p:pic>
      <p:sp>
        <p:nvSpPr>
          <p:cNvPr id="27" name="Google Shape;27;p55"/>
          <p:cNvSpPr txBox="1">
            <a:spLocks noGrp="1"/>
          </p:cNvSpPr>
          <p:nvPr>
            <p:ph type="title"/>
          </p:nvPr>
        </p:nvSpPr>
        <p:spPr>
          <a:xfrm>
            <a:off x="0" y="1495"/>
            <a:ext cx="12192000" cy="1143000"/>
          </a:xfrm>
          <a:prstGeom prst="rect">
            <a:avLst/>
          </a:prstGeom>
          <a:solidFill>
            <a:schemeClr val="dk1"/>
          </a:solid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lt1"/>
              </a:buClr>
              <a:buSzPts val="4400"/>
              <a:buFont typeface="Calibri"/>
              <a:buNone/>
              <a:defRPr sz="5867"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28" name="Google Shape;28;p55"/>
          <p:cNvSpPr txBox="1">
            <a:spLocks noGrp="1"/>
          </p:cNvSpPr>
          <p:nvPr>
            <p:ph type="body" idx="1"/>
          </p:nvPr>
        </p:nvSpPr>
        <p:spPr>
          <a:xfrm>
            <a:off x="609600" y="1600202"/>
            <a:ext cx="10972800" cy="4165599"/>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480"/>
              </a:spcBef>
              <a:spcAft>
                <a:spcPts val="0"/>
              </a:spcAft>
              <a:buClr>
                <a:schemeClr val="dk1"/>
              </a:buClr>
              <a:buSzPts val="1800"/>
              <a:buChar char="•"/>
              <a:defRPr/>
            </a:lvl1pPr>
            <a:lvl2pPr marL="1219170" lvl="1" indent="-457189" algn="l">
              <a:lnSpc>
                <a:spcPct val="100000"/>
              </a:lnSpc>
              <a:spcBef>
                <a:spcPts val="480"/>
              </a:spcBef>
              <a:spcAft>
                <a:spcPts val="0"/>
              </a:spcAft>
              <a:buClr>
                <a:schemeClr val="dk1"/>
              </a:buClr>
              <a:buSzPts val="1800"/>
              <a:buChar char="–"/>
              <a:defRPr/>
            </a:lvl2pPr>
            <a:lvl3pPr marL="1828754" lvl="2" indent="-457189" algn="l">
              <a:lnSpc>
                <a:spcPct val="100000"/>
              </a:lnSpc>
              <a:spcBef>
                <a:spcPts val="48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48589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dirty="0"/>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410D7D0-E191-4C83-8A0F-12414189B1E3}"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Rectangle 7" descr="VDOE Logo"/>
          <p:cNvSpPr/>
          <p:nvPr userDrawn="1"/>
        </p:nvSpPr>
        <p:spPr>
          <a:xfrm>
            <a:off x="2020701" y="919537"/>
            <a:ext cx="10893915" cy="5938463"/>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178121" y="5751826"/>
            <a:ext cx="9513869" cy="692497"/>
          </a:xfrm>
          <a:prstGeom prst="rect">
            <a:avLst/>
          </a:prstGeom>
          <a:noFill/>
        </p:spPr>
        <p:txBody>
          <a:bodyPr wrap="square" rtlCol="0">
            <a:spAutoFit/>
          </a:bodyPr>
          <a:lstStyle/>
          <a:p>
            <a:pPr algn="r"/>
            <a:r>
              <a:rPr lang="en-US" sz="3900" b="1" dirty="0">
                <a:solidFill>
                  <a:schemeClr val="tx1">
                    <a:alpha val="20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3534036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1" y="1130909"/>
            <a:ext cx="10515600" cy="2387600"/>
          </a:xfrm>
        </p:spPr>
        <p:txBody>
          <a:bodyPr anchor="b"/>
          <a:lstStyle>
            <a:lvl1pPr algn="ctr">
              <a:defRPr sz="6000" cap="small" baseline="0"/>
            </a:lvl1pPr>
          </a:lstStyle>
          <a:p>
            <a:r>
              <a:rPr lang="en-US" dirty="0"/>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04C249E-D282-4660-885A-F74A817FB28E}"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817396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1" y="1130909"/>
            <a:ext cx="10515600" cy="2387600"/>
          </a:xfrm>
        </p:spPr>
        <p:txBody>
          <a:bodyPr anchor="b"/>
          <a:lstStyle>
            <a:lvl1pPr algn="ctr">
              <a:defRPr sz="6000" cap="small" baseline="0"/>
            </a:lvl1pPr>
          </a:lstStyle>
          <a:p>
            <a:r>
              <a:rPr lang="en-US" dirty="0"/>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04C249E-D282-4660-885A-F74A817FB28E}"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19859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dirty="0"/>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E2D3C0D-AEE8-4C37-B586-2E02B9B135CF}"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7" name="Rectangle 6" descr="VDOE Logo"/>
          <p:cNvSpPr/>
          <p:nvPr userDrawn="1"/>
        </p:nvSpPr>
        <p:spPr>
          <a:xfrm>
            <a:off x="2020701" y="919537"/>
            <a:ext cx="10893915" cy="5938463"/>
          </a:xfrm>
          <a:prstGeom prst="rect">
            <a:avLst/>
          </a:prstGeom>
          <a:blipFill dpi="0" rotWithShape="1">
            <a:blip r:embed="rId2">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178121" y="5751826"/>
            <a:ext cx="9513869" cy="692497"/>
          </a:xfrm>
          <a:prstGeom prst="rect">
            <a:avLst/>
          </a:prstGeom>
          <a:noFill/>
        </p:spPr>
        <p:txBody>
          <a:bodyPr wrap="square" rtlCol="0">
            <a:spAutoFit/>
          </a:bodyPr>
          <a:lstStyle/>
          <a:p>
            <a:pPr algn="r"/>
            <a:r>
              <a:rPr lang="en-US" sz="3900" b="1" dirty="0">
                <a:solidFill>
                  <a:schemeClr val="tx1">
                    <a:alpha val="7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252894152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_Title Slide">
    <p:bg>
      <p:bgPr>
        <a:gradFill rotWithShape="1">
          <a:gsLst>
            <a:gs pos="0">
              <a:srgbClr val="3E5B91"/>
            </a:gs>
            <a:gs pos="50000">
              <a:srgbClr val="1A4480"/>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10515600" cy="2387600"/>
          </a:xfrm>
        </p:spPr>
        <p:txBody>
          <a:bodyPr anchor="b"/>
          <a:lstStyle>
            <a:lvl1pPr algn="ctr">
              <a:defRPr sz="6000" cap="small" baseline="0"/>
            </a:lvl1pPr>
          </a:lstStyle>
          <a:p>
            <a:r>
              <a:rPr lang="en-US" dirty="0"/>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181799C-EA78-4FD4-8B5A-E18EB096E5C6}"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970314952"/>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D67D3E-DC23-56D0-E49A-79F87FFEB4C8}"/>
              </a:ext>
            </a:extLst>
          </p:cNvPr>
          <p:cNvSpPr>
            <a:spLocks noGrp="1"/>
          </p:cNvSpPr>
          <p:nvPr>
            <p:ph type="title"/>
          </p:nvPr>
        </p:nvSpPr>
        <p:spPr>
          <a:xfrm>
            <a:off x="0" y="0"/>
            <a:ext cx="12192000" cy="1323975"/>
          </a:xfrm>
          <a:solidFill>
            <a:schemeClr val="tx1"/>
          </a:solidFill>
        </p:spPr>
        <p:txBody>
          <a:bodyPr lIns="822960" anchor="b">
            <a:normAutofit/>
          </a:bodyPr>
          <a:lstStyle>
            <a:lvl1pPr>
              <a:defRPr sz="4800" cap="small" baseline="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2A720E70-56EB-42D6-915F-EA4C717EB9E4}"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Content Placeholder 2"/>
          <p:cNvSpPr>
            <a:spLocks noGrp="1"/>
          </p:cNvSpPr>
          <p:nvPr>
            <p:ph idx="1"/>
          </p:nvPr>
        </p:nvSpPr>
        <p:spPr>
          <a:xfrm>
            <a:off x="838200" y="1458930"/>
            <a:ext cx="10515600" cy="471803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0188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8566EF1-4ABD-9736-83E3-A0AB60E23EF0}"/>
              </a:ext>
            </a:extLst>
          </p:cNvPr>
          <p:cNvSpPr>
            <a:spLocks noGrp="1"/>
          </p:cNvSpPr>
          <p:nvPr>
            <p:ph type="title"/>
          </p:nvPr>
        </p:nvSpPr>
        <p:spPr>
          <a:xfrm>
            <a:off x="0" y="0"/>
            <a:ext cx="12192000" cy="1323975"/>
          </a:xfrm>
          <a:noFill/>
        </p:spPr>
        <p:txBody>
          <a:bodyPr lIns="822960" anchor="b">
            <a:normAutofit/>
          </a:bodyPr>
          <a:lstStyle>
            <a:lvl1pPr>
              <a:defRPr sz="4800" cap="small"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20E70-56EB-42D6-915F-EA4C717EB9E4}"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71272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56345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tx1"/>
            </a:gs>
            <a:gs pos="50000">
              <a:srgbClr val="1A4480"/>
            </a:gs>
            <a:gs pos="100000">
              <a:srgbClr val="3E5B9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701064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E0B6B-6944-E12E-832D-39E6B070307C}"/>
              </a:ext>
            </a:extLst>
          </p:cNvPr>
          <p:cNvSpPr>
            <a:spLocks noGrp="1"/>
          </p:cNvSpPr>
          <p:nvPr>
            <p:ph type="title"/>
          </p:nvPr>
        </p:nvSpPr>
        <p:spPr>
          <a:xfrm>
            <a:off x="0" y="0"/>
            <a:ext cx="12192000" cy="1323975"/>
          </a:xfrm>
          <a:solidFill>
            <a:schemeClr val="tx1"/>
          </a:solidFill>
        </p:spPr>
        <p:txBody>
          <a:bodyPr lIns="822960" anchor="b">
            <a:normAutofit/>
          </a:bodyPr>
          <a:lstStyle>
            <a:lvl1pPr>
              <a:defRPr sz="4800" cap="small" baseline="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548622"/>
            <a:ext cx="5181600" cy="46283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48622"/>
            <a:ext cx="5181600" cy="46283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06C96A5-1280-4BBD-93AB-AD67D678B93B}" type="datetime1">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51677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BD541-267A-DAF0-C4B8-B92F657E07DD}"/>
              </a:ext>
            </a:extLst>
          </p:cNvPr>
          <p:cNvSpPr>
            <a:spLocks noGrp="1"/>
          </p:cNvSpPr>
          <p:nvPr>
            <p:ph type="title"/>
          </p:nvPr>
        </p:nvSpPr>
        <p:spPr>
          <a:xfrm>
            <a:off x="0" y="0"/>
            <a:ext cx="12192000" cy="1323975"/>
          </a:xfrm>
          <a:noFill/>
        </p:spPr>
        <p:txBody>
          <a:bodyPr lIns="822960" anchor="b">
            <a:normAutofit/>
          </a:bodyPr>
          <a:lstStyle>
            <a:lvl1pPr>
              <a:defRPr sz="4800" cap="small" baseline="0">
                <a:solidFill>
                  <a:schemeClr val="tx1"/>
                </a:solidFill>
              </a:defRPr>
            </a:lvl1pPr>
          </a:lstStyle>
          <a:p>
            <a:r>
              <a:rPr lang="en-US" dirty="0"/>
              <a:t>Click to edit Master title style</a:t>
            </a:r>
          </a:p>
        </p:txBody>
      </p:sp>
      <p:sp>
        <p:nvSpPr>
          <p:cNvPr id="5" name="Date Placeholder 4"/>
          <p:cNvSpPr>
            <a:spLocks noGrp="1"/>
          </p:cNvSpPr>
          <p:nvPr>
            <p:ph type="dt" sz="half" idx="10"/>
          </p:nvPr>
        </p:nvSpPr>
        <p:spPr/>
        <p:txBody>
          <a:bodyPr/>
          <a:lstStyle/>
          <a:p>
            <a:fld id="{F06C96A5-1280-4BBD-93AB-AD67D678B93B}" type="datetime1">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Content Placeholder 2"/>
          <p:cNvSpPr>
            <a:spLocks noGrp="1"/>
          </p:cNvSpPr>
          <p:nvPr>
            <p:ph sz="half" idx="1"/>
          </p:nvPr>
        </p:nvSpPr>
        <p:spPr>
          <a:xfrm>
            <a:off x="838200" y="1548622"/>
            <a:ext cx="5181600" cy="46283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6172200" y="1548622"/>
            <a:ext cx="5181600" cy="46283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542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2590-EA3D-2431-8ECC-6E434A51295E}"/>
              </a:ext>
            </a:extLst>
          </p:cNvPr>
          <p:cNvSpPr>
            <a:spLocks noGrp="1"/>
          </p:cNvSpPr>
          <p:nvPr>
            <p:ph type="title"/>
          </p:nvPr>
        </p:nvSpPr>
        <p:spPr>
          <a:xfrm>
            <a:off x="0" y="0"/>
            <a:ext cx="12192000" cy="1323975"/>
          </a:xfrm>
          <a:solidFill>
            <a:schemeClr val="tx1"/>
          </a:solidFill>
        </p:spPr>
        <p:txBody>
          <a:bodyPr lIns="822960" anchor="b">
            <a:normAutofit/>
          </a:bodyPr>
          <a:lstStyle>
            <a:lvl1pPr>
              <a:defRPr sz="4800" cap="small"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80D8FE-4F26-421C-BC9E-A31C57605D1F}" type="datetime1">
              <a:rPr lang="en-US" smtClean="0"/>
              <a:t>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17946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dirty="0"/>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E2D3C0D-AEE8-4C37-B586-2E02B9B135CF}"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7" name="Rectangle 6" descr="VDOE Logo"/>
          <p:cNvSpPr/>
          <p:nvPr userDrawn="1"/>
        </p:nvSpPr>
        <p:spPr>
          <a:xfrm>
            <a:off x="2020701" y="919537"/>
            <a:ext cx="10893915" cy="5938463"/>
          </a:xfrm>
          <a:prstGeom prst="rect">
            <a:avLst/>
          </a:prstGeom>
          <a:blipFill dpi="0" rotWithShape="1">
            <a:blip r:embed="rId2">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178121" y="5751826"/>
            <a:ext cx="9513869" cy="692497"/>
          </a:xfrm>
          <a:prstGeom prst="rect">
            <a:avLst/>
          </a:prstGeom>
          <a:noFill/>
        </p:spPr>
        <p:txBody>
          <a:bodyPr wrap="square" rtlCol="0">
            <a:spAutoFit/>
          </a:bodyPr>
          <a:lstStyle/>
          <a:p>
            <a:pPr algn="r"/>
            <a:r>
              <a:rPr lang="en-US" sz="3900" b="1" dirty="0">
                <a:solidFill>
                  <a:schemeClr val="tx1">
                    <a:alpha val="7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158173876"/>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1B387-EEF6-85E8-878F-7654D7B03C94}"/>
              </a:ext>
            </a:extLst>
          </p:cNvPr>
          <p:cNvSpPr>
            <a:spLocks noGrp="1"/>
          </p:cNvSpPr>
          <p:nvPr>
            <p:ph type="title"/>
          </p:nvPr>
        </p:nvSpPr>
        <p:spPr>
          <a:xfrm>
            <a:off x="0" y="0"/>
            <a:ext cx="12192000" cy="1323975"/>
          </a:xfrm>
          <a:noFill/>
        </p:spPr>
        <p:txBody>
          <a:bodyPr lIns="822960" anchor="b">
            <a:normAutofit/>
          </a:bodyPr>
          <a:lstStyle>
            <a:lvl1pPr>
              <a:defRPr sz="4800" cap="small"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80D8FE-4F26-421C-BC9E-A31C57605D1F}" type="datetime1">
              <a:rPr lang="en-US" smtClean="0"/>
              <a:t>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4072729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5D157-36F0-A5D1-DE89-F14DFFE208CB}"/>
              </a:ext>
            </a:extLst>
          </p:cNvPr>
          <p:cNvSpPr>
            <a:spLocks noGrp="1"/>
          </p:cNvSpPr>
          <p:nvPr>
            <p:ph type="title"/>
          </p:nvPr>
        </p:nvSpPr>
        <p:spPr>
          <a:xfrm>
            <a:off x="0" y="0"/>
            <a:ext cx="12192000" cy="1323975"/>
          </a:xfrm>
          <a:noFill/>
        </p:spPr>
        <p:txBody>
          <a:bodyPr lIns="822960" anchor="b">
            <a:normAutofit/>
          </a:bodyPr>
          <a:lstStyle>
            <a:lvl1pPr>
              <a:defRPr sz="4800" cap="small" baseline="0">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17859DFB-BBD1-424E-8E61-D0F07BC8954A}" type="datetime1">
              <a:rPr lang="en-US" smtClean="0"/>
              <a:t>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104140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1DC38-4FAD-4906-B701-8C1D07FFDAE2}" type="datetime1">
              <a:rPr lang="en-US" smtClean="0"/>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910053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962E0-DFCC-480B-934F-571908404525}" type="datetime1">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23161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939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Picture Placeholder 2"/>
          <p:cNvSpPr>
            <a:spLocks noGrp="1"/>
          </p:cNvSpPr>
          <p:nvPr>
            <p:ph type="pic" idx="13"/>
          </p:nvPr>
        </p:nvSpPr>
        <p:spPr>
          <a:xfrm>
            <a:off x="5183188" y="3451509"/>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4"/>
          </p:nvPr>
        </p:nvSpPr>
        <p:spPr>
          <a:xfrm>
            <a:off x="8383588" y="3451508"/>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079059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25"/>
        <p:cNvGrpSpPr/>
        <p:nvPr/>
      </p:nvGrpSpPr>
      <p:grpSpPr>
        <a:xfrm>
          <a:off x="0" y="0"/>
          <a:ext cx="0" cy="0"/>
          <a:chOff x="0" y="0"/>
          <a:chExt cx="0" cy="0"/>
        </a:xfrm>
      </p:grpSpPr>
      <p:pic>
        <p:nvPicPr>
          <p:cNvPr id="26" name="Google Shape;26;p55" title="Virginia Department of Education logo"/>
          <p:cNvPicPr preferRelativeResize="0"/>
          <p:nvPr/>
        </p:nvPicPr>
        <p:blipFill rotWithShape="1">
          <a:blip r:embed="rId2">
            <a:alphaModFix/>
          </a:blip>
          <a:srcRect/>
          <a:stretch/>
        </p:blipFill>
        <p:spPr>
          <a:xfrm>
            <a:off x="10083697" y="5102370"/>
            <a:ext cx="2022683" cy="873167"/>
          </a:xfrm>
          <a:prstGeom prst="rect">
            <a:avLst/>
          </a:prstGeom>
          <a:noFill/>
          <a:ln>
            <a:noFill/>
          </a:ln>
        </p:spPr>
      </p:pic>
      <p:sp>
        <p:nvSpPr>
          <p:cNvPr id="27" name="Google Shape;27;p55"/>
          <p:cNvSpPr txBox="1">
            <a:spLocks noGrp="1"/>
          </p:cNvSpPr>
          <p:nvPr>
            <p:ph type="title"/>
          </p:nvPr>
        </p:nvSpPr>
        <p:spPr>
          <a:xfrm>
            <a:off x="0" y="1495"/>
            <a:ext cx="12192000" cy="1143000"/>
          </a:xfrm>
          <a:prstGeom prst="rect">
            <a:avLst/>
          </a:prstGeom>
          <a:solidFill>
            <a:schemeClr val="dk1"/>
          </a:solid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lt1"/>
              </a:buClr>
              <a:buSzPts val="4400"/>
              <a:buFont typeface="Calibri"/>
              <a:buNone/>
              <a:defRPr sz="5867"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28" name="Google Shape;28;p55"/>
          <p:cNvSpPr txBox="1">
            <a:spLocks noGrp="1"/>
          </p:cNvSpPr>
          <p:nvPr>
            <p:ph type="body" idx="1"/>
          </p:nvPr>
        </p:nvSpPr>
        <p:spPr>
          <a:xfrm>
            <a:off x="609600" y="1600202"/>
            <a:ext cx="10972800" cy="4165599"/>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480"/>
              </a:spcBef>
              <a:spcAft>
                <a:spcPts val="0"/>
              </a:spcAft>
              <a:buClr>
                <a:schemeClr val="dk1"/>
              </a:buClr>
              <a:buSzPts val="1800"/>
              <a:buChar char="•"/>
              <a:defRPr/>
            </a:lvl1pPr>
            <a:lvl2pPr marL="1219170" lvl="1" indent="-457189" algn="l">
              <a:lnSpc>
                <a:spcPct val="100000"/>
              </a:lnSpc>
              <a:spcBef>
                <a:spcPts val="480"/>
              </a:spcBef>
              <a:spcAft>
                <a:spcPts val="0"/>
              </a:spcAft>
              <a:buClr>
                <a:schemeClr val="dk1"/>
              </a:buClr>
              <a:buSzPts val="1800"/>
              <a:buChar char="–"/>
              <a:defRPr/>
            </a:lvl2pPr>
            <a:lvl3pPr marL="1828754" lvl="2" indent="-457189" algn="l">
              <a:lnSpc>
                <a:spcPct val="100000"/>
              </a:lnSpc>
              <a:spcBef>
                <a:spcPts val="48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027814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603249" y="5919524"/>
            <a:ext cx="10985600" cy="318400"/>
          </a:xfrm>
          <a:prstGeom prst="rect">
            <a:avLst/>
          </a:prstGeom>
          <a:noFill/>
          <a:ln>
            <a:noFill/>
          </a:ln>
        </p:spPr>
        <p:txBody>
          <a:bodyPr spcFirstLastPara="1" wrap="square" lIns="17150" tIns="17150" rIns="17150" bIns="17150" anchor="b" anchorCtr="0">
            <a:normAutofit/>
          </a:bodyPr>
          <a:lstStyle>
            <a:lvl1pPr marL="609585" lvl="0" indent="-304792" algn="l" rtl="0">
              <a:lnSpc>
                <a:spcPct val="100000"/>
              </a:lnSpc>
              <a:spcBef>
                <a:spcPts val="0"/>
              </a:spcBef>
              <a:spcAft>
                <a:spcPts val="0"/>
              </a:spcAft>
              <a:buClr>
                <a:srgbClr val="FFFFFF"/>
              </a:buClr>
              <a:buSzPts val="1400"/>
              <a:buFont typeface="Helvetica Neue"/>
              <a:buNone/>
              <a:defRPr sz="1867" b="1"/>
            </a:lvl1pPr>
            <a:lvl2pPr marL="1219170" lvl="1" indent="-372524" algn="l" rtl="0">
              <a:lnSpc>
                <a:spcPct val="90000"/>
              </a:lnSpc>
              <a:spcBef>
                <a:spcPts val="2267"/>
              </a:spcBef>
              <a:spcAft>
                <a:spcPts val="0"/>
              </a:spcAft>
              <a:buClr>
                <a:srgbClr val="FFFFFF"/>
              </a:buClr>
              <a:buSzPts val="800"/>
              <a:buChar char="•"/>
              <a:defRPr/>
            </a:lvl2pPr>
            <a:lvl3pPr marL="1828754" lvl="2" indent="-372524" algn="l" rtl="0">
              <a:lnSpc>
                <a:spcPct val="90000"/>
              </a:lnSpc>
              <a:spcBef>
                <a:spcPts val="2267"/>
              </a:spcBef>
              <a:spcAft>
                <a:spcPts val="0"/>
              </a:spcAft>
              <a:buClr>
                <a:srgbClr val="FFFFFF"/>
              </a:buClr>
              <a:buSzPts val="800"/>
              <a:buChar char="•"/>
              <a:defRPr/>
            </a:lvl3pPr>
            <a:lvl4pPr marL="2438339" lvl="3" indent="-372524" algn="l" rtl="0">
              <a:lnSpc>
                <a:spcPct val="90000"/>
              </a:lnSpc>
              <a:spcBef>
                <a:spcPts val="2267"/>
              </a:spcBef>
              <a:spcAft>
                <a:spcPts val="0"/>
              </a:spcAft>
              <a:buClr>
                <a:srgbClr val="FFFFFF"/>
              </a:buClr>
              <a:buSzPts val="800"/>
              <a:buChar char="•"/>
              <a:defRPr/>
            </a:lvl4pPr>
            <a:lvl5pPr marL="3047924" lvl="4" indent="-372524" algn="l" rtl="0">
              <a:lnSpc>
                <a:spcPct val="90000"/>
              </a:lnSpc>
              <a:spcBef>
                <a:spcPts val="2267"/>
              </a:spcBef>
              <a:spcAft>
                <a:spcPts val="0"/>
              </a:spcAft>
              <a:buClr>
                <a:srgbClr val="FFFFFF"/>
              </a:buClr>
              <a:buSzPts val="800"/>
              <a:buChar char="•"/>
              <a:defRPr/>
            </a:lvl5pPr>
            <a:lvl6pPr marL="3657509" lvl="5" indent="-372524" algn="l" rtl="0">
              <a:lnSpc>
                <a:spcPct val="90000"/>
              </a:lnSpc>
              <a:spcBef>
                <a:spcPts val="2267"/>
              </a:spcBef>
              <a:spcAft>
                <a:spcPts val="0"/>
              </a:spcAft>
              <a:buClr>
                <a:srgbClr val="FFFFFF"/>
              </a:buClr>
              <a:buSzPts val="800"/>
              <a:buChar char="•"/>
              <a:defRPr/>
            </a:lvl6pPr>
            <a:lvl7pPr marL="4267093" lvl="6" indent="-372524" algn="l" rtl="0">
              <a:lnSpc>
                <a:spcPct val="90000"/>
              </a:lnSpc>
              <a:spcBef>
                <a:spcPts val="2267"/>
              </a:spcBef>
              <a:spcAft>
                <a:spcPts val="0"/>
              </a:spcAft>
              <a:buClr>
                <a:srgbClr val="FFFFFF"/>
              </a:buClr>
              <a:buSzPts val="800"/>
              <a:buChar char="•"/>
              <a:defRPr/>
            </a:lvl7pPr>
            <a:lvl8pPr marL="4876678" lvl="7" indent="-372524" algn="l" rtl="0">
              <a:lnSpc>
                <a:spcPct val="90000"/>
              </a:lnSpc>
              <a:spcBef>
                <a:spcPts val="2267"/>
              </a:spcBef>
              <a:spcAft>
                <a:spcPts val="0"/>
              </a:spcAft>
              <a:buClr>
                <a:srgbClr val="FFFFFF"/>
              </a:buClr>
              <a:buSzPts val="800"/>
              <a:buChar char="•"/>
              <a:defRPr/>
            </a:lvl8pPr>
            <a:lvl9pPr marL="5486263" lvl="8" indent="-372524" algn="l" rtl="0">
              <a:lnSpc>
                <a:spcPct val="90000"/>
              </a:lnSpc>
              <a:spcBef>
                <a:spcPts val="2267"/>
              </a:spcBef>
              <a:spcAft>
                <a:spcPts val="0"/>
              </a:spcAft>
              <a:buClr>
                <a:srgbClr val="FFFFFF"/>
              </a:buClr>
              <a:buSzPts val="800"/>
              <a:buChar char="•"/>
              <a:defRPr/>
            </a:lvl9pPr>
          </a:lstStyle>
          <a:p>
            <a:endParaRPr/>
          </a:p>
        </p:txBody>
      </p:sp>
      <p:sp>
        <p:nvSpPr>
          <p:cNvPr id="52" name="Google Shape;52;p13"/>
          <p:cNvSpPr txBox="1">
            <a:spLocks noGrp="1"/>
          </p:cNvSpPr>
          <p:nvPr>
            <p:ph type="title"/>
          </p:nvPr>
        </p:nvSpPr>
        <p:spPr>
          <a:xfrm>
            <a:off x="603248" y="1287496"/>
            <a:ext cx="10985600" cy="2324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FFFFFF"/>
              </a:buClr>
              <a:buSzPts val="4400"/>
              <a:buFont typeface="Helvetica Neue"/>
              <a:buNone/>
              <a:defRPr sz="5867"/>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53" name="Google Shape;53;p13"/>
          <p:cNvSpPr txBox="1">
            <a:spLocks noGrp="1"/>
          </p:cNvSpPr>
          <p:nvPr>
            <p:ph type="body" idx="2"/>
          </p:nvPr>
        </p:nvSpPr>
        <p:spPr>
          <a:xfrm>
            <a:off x="603251" y="3598432"/>
            <a:ext cx="10985600" cy="952400"/>
          </a:xfrm>
          <a:prstGeom prst="rect">
            <a:avLst/>
          </a:prstGeom>
          <a:noFill/>
          <a:ln>
            <a:noFill/>
          </a:ln>
        </p:spPr>
        <p:txBody>
          <a:bodyPr spcFirstLastPara="1" wrap="square" lIns="19050" tIns="19050" rIns="19050" bIns="19050" anchor="t" anchorCtr="0">
            <a:normAutofit/>
          </a:bodyPr>
          <a:lstStyle>
            <a:lvl1pPr marL="609585" lvl="0" indent="-304792" algn="l" rtl="0">
              <a:lnSpc>
                <a:spcPct val="100000"/>
              </a:lnSpc>
              <a:spcBef>
                <a:spcPts val="0"/>
              </a:spcBef>
              <a:spcAft>
                <a:spcPts val="0"/>
              </a:spcAft>
              <a:buClr>
                <a:srgbClr val="FFFFFF"/>
              </a:buClr>
              <a:buSzPts val="2100"/>
              <a:buFont typeface="Helvetica Neue"/>
              <a:buNone/>
              <a:defRPr sz="2800" b="1"/>
            </a:lvl1pPr>
            <a:lvl2pPr marL="1219170" lvl="1" indent="-304792" algn="l" rtl="0">
              <a:lnSpc>
                <a:spcPct val="100000"/>
              </a:lnSpc>
              <a:spcBef>
                <a:spcPts val="0"/>
              </a:spcBef>
              <a:spcAft>
                <a:spcPts val="0"/>
              </a:spcAft>
              <a:buClr>
                <a:srgbClr val="FFFFFF"/>
              </a:buClr>
              <a:buSzPts val="2100"/>
              <a:buFont typeface="Helvetica Neue"/>
              <a:buNone/>
              <a:defRPr sz="2800" b="1"/>
            </a:lvl2pPr>
            <a:lvl3pPr marL="1828754" lvl="2" indent="-304792" algn="l" rtl="0">
              <a:lnSpc>
                <a:spcPct val="100000"/>
              </a:lnSpc>
              <a:spcBef>
                <a:spcPts val="0"/>
              </a:spcBef>
              <a:spcAft>
                <a:spcPts val="0"/>
              </a:spcAft>
              <a:buClr>
                <a:srgbClr val="FFFFFF"/>
              </a:buClr>
              <a:buSzPts val="2100"/>
              <a:buFont typeface="Helvetica Neue"/>
              <a:buNone/>
              <a:defRPr sz="2800" b="1"/>
            </a:lvl3pPr>
            <a:lvl4pPr marL="2438339" lvl="3" indent="-304792" algn="l" rtl="0">
              <a:lnSpc>
                <a:spcPct val="100000"/>
              </a:lnSpc>
              <a:spcBef>
                <a:spcPts val="0"/>
              </a:spcBef>
              <a:spcAft>
                <a:spcPts val="0"/>
              </a:spcAft>
              <a:buClr>
                <a:srgbClr val="FFFFFF"/>
              </a:buClr>
              <a:buSzPts val="2100"/>
              <a:buFont typeface="Helvetica Neue"/>
              <a:buNone/>
              <a:defRPr sz="2800" b="1"/>
            </a:lvl4pPr>
            <a:lvl5pPr marL="3047924" lvl="4" indent="-304792" algn="l" rtl="0">
              <a:lnSpc>
                <a:spcPct val="100000"/>
              </a:lnSpc>
              <a:spcBef>
                <a:spcPts val="0"/>
              </a:spcBef>
              <a:spcAft>
                <a:spcPts val="0"/>
              </a:spcAft>
              <a:buClr>
                <a:srgbClr val="FFFFFF"/>
              </a:buClr>
              <a:buSzPts val="2100"/>
              <a:buFont typeface="Helvetica Neue"/>
              <a:buNone/>
              <a:defRPr sz="2800" b="1"/>
            </a:lvl5pPr>
            <a:lvl6pPr marL="3657509" lvl="5" indent="-372524" algn="l" rtl="0">
              <a:lnSpc>
                <a:spcPct val="90000"/>
              </a:lnSpc>
              <a:spcBef>
                <a:spcPts val="2267"/>
              </a:spcBef>
              <a:spcAft>
                <a:spcPts val="0"/>
              </a:spcAft>
              <a:buClr>
                <a:srgbClr val="FFFFFF"/>
              </a:buClr>
              <a:buSzPts val="800"/>
              <a:buChar char="•"/>
              <a:defRPr/>
            </a:lvl6pPr>
            <a:lvl7pPr marL="4267093" lvl="6" indent="-372524" algn="l" rtl="0">
              <a:lnSpc>
                <a:spcPct val="90000"/>
              </a:lnSpc>
              <a:spcBef>
                <a:spcPts val="2267"/>
              </a:spcBef>
              <a:spcAft>
                <a:spcPts val="0"/>
              </a:spcAft>
              <a:buClr>
                <a:srgbClr val="FFFFFF"/>
              </a:buClr>
              <a:buSzPts val="800"/>
              <a:buChar char="•"/>
              <a:defRPr/>
            </a:lvl7pPr>
            <a:lvl8pPr marL="4876678" lvl="7" indent="-372524" algn="l" rtl="0">
              <a:lnSpc>
                <a:spcPct val="90000"/>
              </a:lnSpc>
              <a:spcBef>
                <a:spcPts val="2267"/>
              </a:spcBef>
              <a:spcAft>
                <a:spcPts val="0"/>
              </a:spcAft>
              <a:buClr>
                <a:srgbClr val="FFFFFF"/>
              </a:buClr>
              <a:buSzPts val="800"/>
              <a:buChar char="•"/>
              <a:defRPr/>
            </a:lvl8pPr>
            <a:lvl9pPr marL="5486263" lvl="8" indent="-372524" algn="l" rtl="0">
              <a:lnSpc>
                <a:spcPct val="90000"/>
              </a:lnSpc>
              <a:spcBef>
                <a:spcPts val="2267"/>
              </a:spcBef>
              <a:spcAft>
                <a:spcPts val="0"/>
              </a:spcAft>
              <a:buClr>
                <a:srgbClr val="FFFFFF"/>
              </a:buClr>
              <a:buSzPts val="800"/>
              <a:buChar char="•"/>
              <a:defRPr/>
            </a:lvl9pPr>
          </a:lstStyle>
          <a:p>
            <a:endParaRPr/>
          </a:p>
        </p:txBody>
      </p:sp>
      <p:sp>
        <p:nvSpPr>
          <p:cNvPr id="54" name="Google Shape;54;p13"/>
          <p:cNvSpPr txBox="1">
            <a:spLocks noGrp="1"/>
          </p:cNvSpPr>
          <p:nvPr>
            <p:ph type="sldNum" idx="12"/>
          </p:nvPr>
        </p:nvSpPr>
        <p:spPr>
          <a:xfrm>
            <a:off x="6003873" y="6553263"/>
            <a:ext cx="184400" cy="182038"/>
          </a:xfrm>
          <a:prstGeom prst="rect">
            <a:avLst/>
          </a:prstGeom>
          <a:noFill/>
          <a:ln>
            <a:noFill/>
          </a:ln>
        </p:spPr>
        <p:txBody>
          <a:bodyPr spcFirstLastPara="1" wrap="square" lIns="19050" tIns="19050" rIns="19050" bIns="19050" anchor="b" anchorCtr="0">
            <a:spAutoFit/>
          </a:bodyPr>
          <a:lstStyle>
            <a:lvl1pPr marL="0" marR="0" lvl="0"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7038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tx">
  <p:cSld name="1_Blank">
    <p:spTree>
      <p:nvGrpSpPr>
        <p:cNvPr id="1" name="Shape 264"/>
        <p:cNvGrpSpPr/>
        <p:nvPr/>
      </p:nvGrpSpPr>
      <p:grpSpPr>
        <a:xfrm>
          <a:off x="0" y="0"/>
          <a:ext cx="0" cy="0"/>
          <a:chOff x="0" y="0"/>
          <a:chExt cx="0" cy="0"/>
        </a:xfrm>
      </p:grpSpPr>
      <p:sp>
        <p:nvSpPr>
          <p:cNvPr id="265" name="Google Shape;265;p46"/>
          <p:cNvSpPr txBox="1">
            <a:spLocks noGrp="1"/>
          </p:cNvSpPr>
          <p:nvPr>
            <p:ph type="sldNum" idx="12"/>
          </p:nvPr>
        </p:nvSpPr>
        <p:spPr>
          <a:xfrm>
            <a:off x="6000749" y="6553263"/>
            <a:ext cx="184400" cy="182038"/>
          </a:xfrm>
          <a:prstGeom prst="rect">
            <a:avLst/>
          </a:prstGeom>
          <a:noFill/>
          <a:ln>
            <a:noFill/>
          </a:ln>
        </p:spPr>
        <p:txBody>
          <a:bodyPr spcFirstLastPara="1" wrap="square" lIns="19050" tIns="19050" rIns="19050" bIns="19050" anchor="b" anchorCtr="0">
            <a:spAutoFit/>
          </a:bodyPr>
          <a:lstStyle>
            <a:lvl1pPr marL="0" marR="0" lvl="0"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700"/>
              <a:buFont typeface="Helvetica Neue"/>
              <a:buNone/>
              <a:defRPr sz="933" b="0" i="0" u="none" strike="noStrike" cap="none">
                <a:solidFill>
                  <a:srgbClr val="FFFFFF"/>
                </a:solidFill>
                <a:latin typeface="Helvetica Neue"/>
                <a:ea typeface="Helvetica Neue"/>
                <a:cs typeface="Helvetica Neue"/>
                <a:sym typeface="Helvetica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0481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152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gradFill rotWithShape="1">
          <a:gsLst>
            <a:gs pos="0">
              <a:srgbClr val="3E5B91"/>
            </a:gs>
            <a:gs pos="50000">
              <a:srgbClr val="1A4480"/>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10515600" cy="2387600"/>
          </a:xfrm>
        </p:spPr>
        <p:txBody>
          <a:bodyPr anchor="b"/>
          <a:lstStyle>
            <a:lvl1pPr algn="ctr">
              <a:defRPr sz="6000" cap="small" baseline="0"/>
            </a:lvl1pPr>
          </a:lstStyle>
          <a:p>
            <a:r>
              <a:rPr lang="en-US" dirty="0"/>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181799C-EA78-4FD4-8B5A-E18EB096E5C6}"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7849773"/>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80834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50106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77471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5398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8611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39417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51879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9543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210887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7953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D67D3E-DC23-56D0-E49A-79F87FFEB4C8}"/>
              </a:ext>
            </a:extLst>
          </p:cNvPr>
          <p:cNvSpPr>
            <a:spLocks noGrp="1"/>
          </p:cNvSpPr>
          <p:nvPr>
            <p:ph type="title"/>
          </p:nvPr>
        </p:nvSpPr>
        <p:spPr>
          <a:xfrm>
            <a:off x="0" y="0"/>
            <a:ext cx="12192000" cy="1323975"/>
          </a:xfrm>
          <a:solidFill>
            <a:schemeClr val="tx1"/>
          </a:solidFill>
        </p:spPr>
        <p:txBody>
          <a:bodyPr lIns="822960" anchor="b">
            <a:normAutofit/>
          </a:bodyPr>
          <a:lstStyle>
            <a:lvl1pPr>
              <a:defRPr sz="4800" cap="small" baseline="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2A720E70-56EB-42D6-915F-EA4C717EB9E4}"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Content Placeholder 2"/>
          <p:cNvSpPr>
            <a:spLocks noGrp="1"/>
          </p:cNvSpPr>
          <p:nvPr>
            <p:ph idx="1"/>
          </p:nvPr>
        </p:nvSpPr>
        <p:spPr>
          <a:xfrm>
            <a:off x="838200" y="1458930"/>
            <a:ext cx="10515600" cy="471803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612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8566EF1-4ABD-9736-83E3-A0AB60E23EF0}"/>
              </a:ext>
            </a:extLst>
          </p:cNvPr>
          <p:cNvSpPr>
            <a:spLocks noGrp="1"/>
          </p:cNvSpPr>
          <p:nvPr>
            <p:ph type="title"/>
          </p:nvPr>
        </p:nvSpPr>
        <p:spPr>
          <a:xfrm>
            <a:off x="0" y="0"/>
            <a:ext cx="12192000" cy="1323975"/>
          </a:xfrm>
          <a:noFill/>
        </p:spPr>
        <p:txBody>
          <a:bodyPr lIns="822960" anchor="b">
            <a:normAutofit/>
          </a:bodyPr>
          <a:lstStyle>
            <a:lvl1pPr>
              <a:defRPr sz="4800" cap="small"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20E70-56EB-42D6-915F-EA4C717EB9E4}"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408869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6961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tx1"/>
            </a:gs>
            <a:gs pos="50000">
              <a:srgbClr val="1A4480"/>
            </a:gs>
            <a:gs pos="100000">
              <a:srgbClr val="3E5B9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5699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E0B6B-6944-E12E-832D-39E6B070307C}"/>
              </a:ext>
            </a:extLst>
          </p:cNvPr>
          <p:cNvSpPr>
            <a:spLocks noGrp="1"/>
          </p:cNvSpPr>
          <p:nvPr>
            <p:ph type="title"/>
          </p:nvPr>
        </p:nvSpPr>
        <p:spPr>
          <a:xfrm>
            <a:off x="0" y="0"/>
            <a:ext cx="12192000" cy="1323975"/>
          </a:xfrm>
          <a:solidFill>
            <a:schemeClr val="tx1"/>
          </a:solidFill>
        </p:spPr>
        <p:txBody>
          <a:bodyPr lIns="822960" anchor="b">
            <a:normAutofit/>
          </a:bodyPr>
          <a:lstStyle>
            <a:lvl1pPr>
              <a:defRPr sz="4800" cap="small" baseline="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548622"/>
            <a:ext cx="5181600" cy="46283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48622"/>
            <a:ext cx="5181600" cy="46283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06C96A5-1280-4BBD-93AB-AD67D678B93B}" type="datetime1">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59526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F71C4-ABB1-43BF-A1B6-165F4DBACD94}" type="datetime1">
              <a:rPr lang="en-US" smtClean="0"/>
              <a:t>2/21/2023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02BAA-C61A-4A39-BDF1-4340D572B82C}" type="slidenum">
              <a:rPr lang="en-US" smtClean="0"/>
              <a:t>‹#›</a:t>
            </a:fld>
            <a:endParaRPr lang="en-US"/>
          </a:p>
        </p:txBody>
      </p:sp>
    </p:spTree>
    <p:extLst>
      <p:ext uri="{BB962C8B-B14F-4D97-AF65-F5344CB8AC3E}">
        <p14:creationId xmlns:p14="http://schemas.microsoft.com/office/powerpoint/2010/main" val="2468087798"/>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84" r:id="rId3"/>
    <p:sldLayoutId id="2147483686" r:id="rId4"/>
    <p:sldLayoutId id="2147483674" r:id="rId5"/>
    <p:sldLayoutId id="2147483687" r:id="rId6"/>
    <p:sldLayoutId id="2147483675" r:id="rId7"/>
    <p:sldLayoutId id="2147483691" r:id="rId8"/>
    <p:sldLayoutId id="2147483676" r:id="rId9"/>
    <p:sldLayoutId id="2147483689" r:id="rId10"/>
    <p:sldLayoutId id="2147483677" r:id="rId11"/>
    <p:sldLayoutId id="2147483690" r:id="rId12"/>
    <p:sldLayoutId id="2147483678" r:id="rId13"/>
    <p:sldLayoutId id="2147483679" r:id="rId14"/>
    <p:sldLayoutId id="2147483680" r:id="rId15"/>
    <p:sldLayoutId id="2147483681" r:id="rId16"/>
    <p:sldLayoutId id="2147483688" r:id="rId17"/>
    <p:sldLayoutId id="214748369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F71C4-ABB1-43BF-A1B6-165F4DBACD94}" type="datetime1">
              <a:rPr lang="en-US" smtClean="0"/>
              <a:t>2/21/2023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02BAA-C61A-4A39-BDF1-4340D572B82C}" type="slidenum">
              <a:rPr lang="en-US" smtClean="0"/>
              <a:t>‹#›</a:t>
            </a:fld>
            <a:endParaRPr lang="en-US"/>
          </a:p>
        </p:txBody>
      </p:sp>
    </p:spTree>
    <p:extLst>
      <p:ext uri="{BB962C8B-B14F-4D97-AF65-F5344CB8AC3E}">
        <p14:creationId xmlns:p14="http://schemas.microsoft.com/office/powerpoint/2010/main" val="31186971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6022699"/>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17.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hyperlink" Target="https://www.nsqol.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hyperlink" Target="mailto:reginald.fox@doe.virginia.gov" TargetMode="External"/><Relationship Id="rId5" Type="http://schemas.openxmlformats.org/officeDocument/2006/relationships/hyperlink" Target="mailto:meg.foley@doe.virginia.gov" TargetMode="External"/><Relationship Id="rId4" Type="http://schemas.openxmlformats.org/officeDocument/2006/relationships/image" Target="../media/image5.jp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30.jpg"/><Relationship Id="rId5" Type="http://schemas.openxmlformats.org/officeDocument/2006/relationships/image" Target="../media/image17.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openxmlformats.org/officeDocument/2006/relationships/image" Target="../media/image34.png"/><Relationship Id="rId5" Type="http://schemas.openxmlformats.org/officeDocument/2006/relationships/image" Target="../media/image17.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1.xml"/><Relationship Id="rId5" Type="http://schemas.openxmlformats.org/officeDocument/2006/relationships/image" Target="../media/image35.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nsq.2gno.me/nsq/online-teaching/roadmap/" TargetMode="External"/><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41.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1.xml"/><Relationship Id="rId6" Type="http://schemas.openxmlformats.org/officeDocument/2006/relationships/image" Target="../media/image18.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image" Target="../media/image30.jpg"/><Relationship Id="rId5" Type="http://schemas.openxmlformats.org/officeDocument/2006/relationships/image" Target="../media/image17.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41.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18.png"/><Relationship Id="rId7" Type="http://schemas.openxmlformats.org/officeDocument/2006/relationships/image" Target="../media/image45.jpg"/><Relationship Id="rId12"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41.xml"/><Relationship Id="rId6" Type="http://schemas.openxmlformats.org/officeDocument/2006/relationships/image" Target="../media/image44.jpg"/><Relationship Id="rId11" Type="http://schemas.openxmlformats.org/officeDocument/2006/relationships/image" Target="../media/image49.jpg"/><Relationship Id="rId5" Type="http://schemas.openxmlformats.org/officeDocument/2006/relationships/image" Target="../media/image43.jpg"/><Relationship Id="rId10" Type="http://schemas.openxmlformats.org/officeDocument/2006/relationships/image" Target="../media/image48.jpg"/><Relationship Id="rId4" Type="http://schemas.openxmlformats.org/officeDocument/2006/relationships/image" Target="../media/image22.png"/><Relationship Id="rId9"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4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1.xml"/><Relationship Id="rId6" Type="http://schemas.openxmlformats.org/officeDocument/2006/relationships/image" Target="../media/image52.png"/><Relationship Id="rId5" Type="http://schemas.openxmlformats.org/officeDocument/2006/relationships/image" Target="../media/image17.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41.xml"/><Relationship Id="rId6" Type="http://schemas.openxmlformats.org/officeDocument/2006/relationships/image" Target="../media/image53.png"/><Relationship Id="rId5" Type="http://schemas.openxmlformats.org/officeDocument/2006/relationships/image" Target="../media/image17.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8.png"/><Relationship Id="rId7"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41.xml"/><Relationship Id="rId6" Type="http://schemas.openxmlformats.org/officeDocument/2006/relationships/image" Target="../media/image52.png"/><Relationship Id="rId5"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image" Target="../media/image55.jp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image" Target="../media/image17.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41.xml"/><Relationship Id="rId6" Type="http://schemas.openxmlformats.org/officeDocument/2006/relationships/image" Target="../media/image57.png"/><Relationship Id="rId5" Type="http://schemas.openxmlformats.org/officeDocument/2006/relationships/image" Target="../media/image17.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41.xml"/><Relationship Id="rId6" Type="http://schemas.openxmlformats.org/officeDocument/2006/relationships/image" Target="../media/image58.png"/><Relationship Id="rId5" Type="http://schemas.openxmlformats.org/officeDocument/2006/relationships/image" Target="../media/image17.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hyperlink" Target="https://www.qualitymatters.org/index.php/reviews-certifications" TargetMode="External"/><Relationship Id="rId3" Type="http://schemas.openxmlformats.org/officeDocument/2006/relationships/image" Target="../media/image59.png"/><Relationship Id="rId7" Type="http://schemas.openxmlformats.org/officeDocument/2006/relationships/hyperlink" Target="https://www.qualitymatters.org/index.php/qm-membership" TargetMode="External"/><Relationship Id="rId2" Type="http://schemas.openxmlformats.org/officeDocument/2006/relationships/notesSlide" Target="../notesSlides/notesSlide36.xml"/><Relationship Id="rId1" Type="http://schemas.openxmlformats.org/officeDocument/2006/relationships/slideLayout" Target="../slideLayouts/slideLayout41.xml"/><Relationship Id="rId6" Type="http://schemas.openxmlformats.org/officeDocument/2006/relationships/hyperlink" Target="https://www.qualitymatters.org/" TargetMode="External"/><Relationship Id="rId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hyperlink" Target="https://www.qualitymatters.org/bridg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41.xml"/><Relationship Id="rId6" Type="http://schemas.openxmlformats.org/officeDocument/2006/relationships/image" Target="../media/image30.jpg"/><Relationship Id="rId5" Type="http://schemas.openxmlformats.org/officeDocument/2006/relationships/image" Target="../media/image17.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41.xml"/><Relationship Id="rId6" Type="http://schemas.openxmlformats.org/officeDocument/2006/relationships/image" Target="../media/image17.png"/><Relationship Id="rId5" Type="http://schemas.openxmlformats.org/officeDocument/2006/relationships/image" Target="../media/image24.jp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41.xml"/><Relationship Id="rId6" Type="http://schemas.openxmlformats.org/officeDocument/2006/relationships/image" Target="../media/image30.jpg"/><Relationship Id="rId5" Type="http://schemas.openxmlformats.org/officeDocument/2006/relationships/image" Target="../media/image17.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41.xml"/><Relationship Id="rId6" Type="http://schemas.openxmlformats.org/officeDocument/2006/relationships/image" Target="../media/image17.png"/><Relationship Id="rId5" Type="http://schemas.openxmlformats.org/officeDocument/2006/relationships/image" Target="../media/image60.pn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41.xml"/><Relationship Id="rId6" Type="http://schemas.openxmlformats.org/officeDocument/2006/relationships/image" Target="../media/image17.png"/><Relationship Id="rId5" Type="http://schemas.openxmlformats.org/officeDocument/2006/relationships/image" Target="../media/image61.png"/><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8" Type="http://schemas.openxmlformats.org/officeDocument/2006/relationships/hyperlink" Target="https://www.onlineprogramhowto.org/decisions/resources/" TargetMode="External"/><Relationship Id="rId3" Type="http://schemas.openxmlformats.org/officeDocument/2006/relationships/image" Target="../media/image18.png"/><Relationship Id="rId7" Type="http://schemas.openxmlformats.org/officeDocument/2006/relationships/hyperlink" Target="https://static1.squarespace.com/static/5a98496696d4556b01f86662/t/5cae3ab453450a796d113a2b/1554922176485/s/dlc-kp_planningforquality_20.pdf/" TargetMode="External"/><Relationship Id="rId2" Type="http://schemas.openxmlformats.org/officeDocument/2006/relationships/notesSlide" Target="../notesSlides/notesSlide43.xml"/><Relationship Id="rId1" Type="http://schemas.openxmlformats.org/officeDocument/2006/relationships/slideLayout" Target="../slideLayouts/slideLayout41.xml"/><Relationship Id="rId6" Type="http://schemas.openxmlformats.org/officeDocument/2006/relationships/hyperlink" Target="https://static1.squarespace.com/static/59381b9a17bffc68bf625df4/t/59399a42b8a79b1d172d6da7/1496947277898/EEG_P4QBooklet.pdf" TargetMode="External"/><Relationship Id="rId5" Type="http://schemas.openxmlformats.org/officeDocument/2006/relationships/hyperlink" Target="https://michiganvirtual.org/research/publications/online-program-toolkit/" TargetMode="External"/><Relationship Id="rId10" Type="http://schemas.openxmlformats.org/officeDocument/2006/relationships/image" Target="../media/image62.jpg"/><Relationship Id="rId4" Type="http://schemas.openxmlformats.org/officeDocument/2006/relationships/image" Target="../media/image22.png"/><Relationship Id="rId9"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41.xml"/><Relationship Id="rId6" Type="http://schemas.openxmlformats.org/officeDocument/2006/relationships/hyperlink" Target="http://drive.google.com/file/d/1t2cZi_W7qKMx7NSqCvHAuslOAJfppgUn/view" TargetMode="External"/><Relationship Id="rId5" Type="http://schemas.openxmlformats.org/officeDocument/2006/relationships/image" Target="../media/image17.png"/><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41.xml"/><Relationship Id="rId6" Type="http://schemas.openxmlformats.org/officeDocument/2006/relationships/image" Target="../media/image30.jpg"/><Relationship Id="rId5" Type="http://schemas.openxmlformats.org/officeDocument/2006/relationships/image" Target="../media/image17.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41.xml"/><Relationship Id="rId6" Type="http://schemas.openxmlformats.org/officeDocument/2006/relationships/image" Target="../media/image26.png"/><Relationship Id="rId5" Type="http://schemas.openxmlformats.org/officeDocument/2006/relationships/hyperlink" Target="https://www.nsqol.org/" TargetMode="External"/><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4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mailto:cvoelker@qualitymatters.org" TargetMode="External"/><Relationship Id="rId2" Type="http://schemas.openxmlformats.org/officeDocument/2006/relationships/notesSlide" Target="../notesSlides/notesSlide48.xml"/><Relationship Id="rId1" Type="http://schemas.openxmlformats.org/officeDocument/2006/relationships/slideLayout" Target="../slideLayouts/slideLayout41.xml"/><Relationship Id="rId6" Type="http://schemas.openxmlformats.org/officeDocument/2006/relationships/image" Target="../media/image17.png"/><Relationship Id="rId5" Type="http://schemas.openxmlformats.org/officeDocument/2006/relationships/image" Target="../media/image65.png"/><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hyperlink" Target="mailto:meg.foley@doe.virginia.gov"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hyperlink" Target="https://www.doe.virginia.gov/instruction/virtual_learning/index.shtml" TargetMode="External"/><Relationship Id="rId4" Type="http://schemas.openxmlformats.org/officeDocument/2006/relationships/hyperlink" Target="mailto:reginald.fox@doe.virginia.gov"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doe.virginia.gov/instruction/virtual_learning/index.shtml"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422986"/>
            <a:ext cx="7155426" cy="2387600"/>
          </a:xfrm>
        </p:spPr>
        <p:txBody>
          <a:bodyPr>
            <a:normAutofit fontScale="90000"/>
          </a:bodyPr>
          <a:lstStyle/>
          <a:p>
            <a:r>
              <a:rPr lang="en-US" dirty="0"/>
              <a:t>Virtual Learning Professional Learning Series</a:t>
            </a:r>
          </a:p>
        </p:txBody>
      </p:sp>
      <p:sp>
        <p:nvSpPr>
          <p:cNvPr id="3" name="Subtitle 2"/>
          <p:cNvSpPr>
            <a:spLocks noGrp="1"/>
          </p:cNvSpPr>
          <p:nvPr>
            <p:ph type="subTitle" idx="1"/>
          </p:nvPr>
        </p:nvSpPr>
        <p:spPr/>
        <p:txBody>
          <a:bodyPr/>
          <a:lstStyle/>
          <a:p>
            <a:r>
              <a:rPr lang="en-US" b="1" dirty="0">
                <a:effectLst>
                  <a:outerShdw blurRad="38100" dist="38100" dir="2700000" algn="tl">
                    <a:srgbClr val="000000">
                      <a:alpha val="43137"/>
                    </a:srgbClr>
                  </a:outerShdw>
                </a:effectLst>
              </a:rPr>
              <a:t>Webinar 7: Virtual Learning in VA</a:t>
            </a:r>
          </a:p>
          <a:p>
            <a:r>
              <a:rPr lang="en-US" b="1" dirty="0">
                <a:effectLst>
                  <a:outerShdw blurRad="38100" dist="38100" dir="2700000" algn="tl">
                    <a:srgbClr val="000000">
                      <a:alpha val="43137"/>
                    </a:srgbClr>
                  </a:outerShdw>
                </a:effectLst>
              </a:rPr>
              <a:t>Wednesday, February 22, 2023</a:t>
            </a:r>
          </a:p>
          <a:p>
            <a:r>
              <a:rPr lang="en-US" b="1" dirty="0">
                <a:effectLst>
                  <a:outerShdw blurRad="38100" dist="38100" dir="2700000" algn="tl">
                    <a:srgbClr val="000000">
                      <a:alpha val="43137"/>
                    </a:srgbClr>
                  </a:outerShdw>
                </a:effectLst>
              </a:rPr>
              <a:t>3:00-4:00 p.m.</a:t>
            </a:r>
          </a:p>
        </p:txBody>
      </p:sp>
      <p:sp>
        <p:nvSpPr>
          <p:cNvPr id="4" name="Slide Number Placeholder 3"/>
          <p:cNvSpPr>
            <a:spLocks noGrp="1"/>
          </p:cNvSpPr>
          <p:nvPr>
            <p:ph type="sldNum" sz="quarter" idx="12"/>
          </p:nvPr>
        </p:nvSpPr>
        <p:spPr/>
        <p:txBody>
          <a:bodyPr/>
          <a:lstStyle/>
          <a:p>
            <a:fld id="{B2102BAA-C61A-4A39-BDF1-4340D572B82C}" type="slidenum">
              <a:rPr lang="en-US" smtClean="0"/>
              <a:t>1</a:t>
            </a:fld>
            <a:endParaRPr lang="en-US"/>
          </a:p>
        </p:txBody>
      </p:sp>
    </p:spTree>
    <p:extLst>
      <p:ext uri="{BB962C8B-B14F-4D97-AF65-F5344CB8AC3E}">
        <p14:creationId xmlns:p14="http://schemas.microsoft.com/office/powerpoint/2010/main" val="631499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descr="NSQ"/>
          <p:cNvPicPr preferRelativeResize="0"/>
          <p:nvPr/>
        </p:nvPicPr>
        <p:blipFill rotWithShape="1">
          <a:blip r:embed="rId3">
            <a:alphaModFix/>
          </a:blip>
          <a:srcRect/>
          <a:stretch/>
        </p:blipFill>
        <p:spPr>
          <a:xfrm>
            <a:off x="4817008" y="561526"/>
            <a:ext cx="2557984" cy="915489"/>
          </a:xfrm>
          <a:prstGeom prst="rect">
            <a:avLst/>
          </a:prstGeom>
          <a:noFill/>
          <a:ln>
            <a:noFill/>
          </a:ln>
        </p:spPr>
      </p:pic>
      <p:sp>
        <p:nvSpPr>
          <p:cNvPr id="55" name="Google Shape;55;p13"/>
          <p:cNvSpPr txBox="1">
            <a:spLocks noGrp="1"/>
          </p:cNvSpPr>
          <p:nvPr>
            <p:ph type="ctrTitle"/>
          </p:nvPr>
        </p:nvSpPr>
        <p:spPr>
          <a:xfrm>
            <a:off x="264233" y="1477000"/>
            <a:ext cx="11653200" cy="2375200"/>
          </a:xfrm>
          <a:prstGeom prst="rect">
            <a:avLst/>
          </a:prstGeom>
          <a:noFill/>
          <a:ln>
            <a:noFill/>
          </a:ln>
        </p:spPr>
        <p:txBody>
          <a:bodyPr spcFirstLastPara="1" wrap="square" lIns="91433" tIns="45700" rIns="91433" bIns="45700" anchor="b" anchorCtr="0">
            <a:noAutofit/>
          </a:bodyPr>
          <a:lstStyle/>
          <a:p>
            <a:pPr>
              <a:lnSpc>
                <a:spcPct val="90000"/>
              </a:lnSpc>
              <a:buClr>
                <a:srgbClr val="526D6F"/>
              </a:buClr>
              <a:buSzPts val="4100"/>
            </a:pPr>
            <a:r>
              <a:rPr lang="en" sz="5733" b="1" dirty="0">
                <a:solidFill>
                  <a:srgbClr val="526D6F"/>
                </a:solidFill>
                <a:latin typeface="Arial Narrow"/>
                <a:ea typeface="Arial Narrow"/>
                <a:cs typeface="Arial Narrow"/>
                <a:sym typeface="Arial Narrow"/>
              </a:rPr>
              <a:t>The National Standards for Quality Online Learning </a:t>
            </a:r>
            <a:br>
              <a:rPr lang="en" sz="5467" b="1" dirty="0">
                <a:solidFill>
                  <a:srgbClr val="526D6F"/>
                </a:solidFill>
                <a:latin typeface="Arial Narrow"/>
                <a:ea typeface="Arial Narrow"/>
                <a:cs typeface="Arial Narrow"/>
                <a:sym typeface="Arial Narrow"/>
              </a:rPr>
            </a:br>
            <a:r>
              <a:rPr lang="en" sz="5200" b="1" dirty="0">
                <a:solidFill>
                  <a:srgbClr val="526D6F"/>
                </a:solidFill>
                <a:latin typeface="Arial Narrow"/>
                <a:ea typeface="Arial Narrow"/>
                <a:cs typeface="Arial Narrow"/>
                <a:sym typeface="Arial Narrow"/>
              </a:rPr>
              <a:t>Courses * Programs * Teaching</a:t>
            </a:r>
            <a:endParaRPr sz="5200" b="1" dirty="0">
              <a:solidFill>
                <a:srgbClr val="002C61"/>
              </a:solidFill>
              <a:latin typeface="Arial Narrow"/>
              <a:ea typeface="Arial Narrow"/>
              <a:cs typeface="Arial Narrow"/>
              <a:sym typeface="Arial Narrow"/>
            </a:endParaRPr>
          </a:p>
        </p:txBody>
      </p:sp>
      <p:sp>
        <p:nvSpPr>
          <p:cNvPr id="56" name="Google Shape;56;p13"/>
          <p:cNvSpPr txBox="1">
            <a:spLocks noGrp="1"/>
          </p:cNvSpPr>
          <p:nvPr>
            <p:ph type="subTitle" idx="1"/>
          </p:nvPr>
        </p:nvSpPr>
        <p:spPr>
          <a:xfrm>
            <a:off x="540100" y="3932217"/>
            <a:ext cx="10983200" cy="1492400"/>
          </a:xfrm>
          <a:prstGeom prst="rect">
            <a:avLst/>
          </a:prstGeom>
          <a:noFill/>
          <a:ln>
            <a:noFill/>
          </a:ln>
        </p:spPr>
        <p:txBody>
          <a:bodyPr spcFirstLastPara="1" wrap="square" lIns="91433" tIns="45700" rIns="91433" bIns="45700" anchor="t" anchorCtr="0">
            <a:noAutofit/>
          </a:bodyPr>
          <a:lstStyle/>
          <a:p>
            <a:pPr marL="0" indent="0">
              <a:buClr>
                <a:schemeClr val="dk1"/>
              </a:buClr>
              <a:buSzPts val="1100"/>
            </a:pPr>
            <a:r>
              <a:rPr lang="en" sz="4600">
                <a:solidFill>
                  <a:srgbClr val="17406D"/>
                </a:solidFill>
                <a:highlight>
                  <a:srgbClr val="FEFEFE"/>
                </a:highlight>
              </a:rPr>
              <a:t>VDOE Virtual Learning PL Webinar 7</a:t>
            </a:r>
            <a:endParaRPr sz="4400">
              <a:solidFill>
                <a:srgbClr val="00A8E7"/>
              </a:solidFill>
              <a:latin typeface="Arial Narrow"/>
              <a:ea typeface="Arial Narrow"/>
              <a:cs typeface="Arial Narrow"/>
              <a:sym typeface="Arial Narrow"/>
            </a:endParaRPr>
          </a:p>
          <a:p>
            <a:pPr marL="0" indent="0">
              <a:lnSpc>
                <a:spcPct val="90000"/>
              </a:lnSpc>
              <a:buClr>
                <a:srgbClr val="00A8E7"/>
              </a:buClr>
              <a:buSzPts val="3300"/>
            </a:pPr>
            <a:r>
              <a:rPr lang="en" sz="4400">
                <a:solidFill>
                  <a:srgbClr val="00A8E7"/>
                </a:solidFill>
                <a:latin typeface="Arial Narrow"/>
                <a:ea typeface="Arial Narrow"/>
                <a:cs typeface="Arial Narrow"/>
                <a:sym typeface="Arial Narrow"/>
              </a:rPr>
              <a:t>Wednesday	, February 22, 2023</a:t>
            </a:r>
            <a:endParaRPr sz="4400">
              <a:solidFill>
                <a:srgbClr val="00A8E7"/>
              </a:solidFill>
              <a:latin typeface="Arial Narrow"/>
              <a:ea typeface="Arial Narrow"/>
              <a:cs typeface="Arial Narrow"/>
              <a:sym typeface="Arial Narrow"/>
            </a:endParaRPr>
          </a:p>
        </p:txBody>
      </p:sp>
      <p:sp>
        <p:nvSpPr>
          <p:cNvPr id="57" name="Google Shape;57;p13">
            <a:extLst>
              <a:ext uri="{C183D7F6-B498-43B3-948B-1728B52AA6E4}">
                <adec:decorative xmlns:adec="http://schemas.microsoft.com/office/drawing/2017/decorative" val="1"/>
              </a:ext>
            </a:extLst>
          </p:cNvPr>
          <p:cNvSpPr/>
          <p:nvPr/>
        </p:nvSpPr>
        <p:spPr>
          <a:xfrm>
            <a:off x="0" y="5667107"/>
            <a:ext cx="12192000" cy="139600"/>
          </a:xfrm>
          <a:prstGeom prst="rect">
            <a:avLst/>
          </a:prstGeom>
          <a:solidFill>
            <a:srgbClr val="9FB2AC"/>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cxnSp>
        <p:nvCxnSpPr>
          <p:cNvPr id="58" name="Google Shape;58;p13">
            <a:extLst>
              <a:ext uri="{C183D7F6-B498-43B3-948B-1728B52AA6E4}">
                <adec:decorative xmlns:adec="http://schemas.microsoft.com/office/drawing/2017/decorative" val="1"/>
              </a:ext>
            </a:extLst>
          </p:cNvPr>
          <p:cNvCxnSpPr/>
          <p:nvPr/>
        </p:nvCxnSpPr>
        <p:spPr>
          <a:xfrm>
            <a:off x="378823" y="1217113"/>
            <a:ext cx="4438400" cy="0"/>
          </a:xfrm>
          <a:prstGeom prst="straightConnector1">
            <a:avLst/>
          </a:prstGeom>
          <a:noFill/>
          <a:ln w="76200" cap="flat" cmpd="sng">
            <a:solidFill>
              <a:srgbClr val="002C61"/>
            </a:solidFill>
            <a:prstDash val="solid"/>
            <a:miter lim="800000"/>
            <a:headEnd type="none" w="sm" len="sm"/>
            <a:tailEnd type="none" w="sm" len="sm"/>
          </a:ln>
        </p:spPr>
      </p:cxnSp>
      <p:cxnSp>
        <p:nvCxnSpPr>
          <p:cNvPr id="59" name="Google Shape;59;p13">
            <a:extLst>
              <a:ext uri="{C183D7F6-B498-43B3-948B-1728B52AA6E4}">
                <adec:decorative xmlns:adec="http://schemas.microsoft.com/office/drawing/2017/decorative" val="1"/>
              </a:ext>
            </a:extLst>
          </p:cNvPr>
          <p:cNvCxnSpPr/>
          <p:nvPr/>
        </p:nvCxnSpPr>
        <p:spPr>
          <a:xfrm>
            <a:off x="7358743" y="1217113"/>
            <a:ext cx="4454400" cy="0"/>
          </a:xfrm>
          <a:prstGeom prst="straightConnector1">
            <a:avLst/>
          </a:prstGeom>
          <a:noFill/>
          <a:ln w="76200" cap="flat" cmpd="sng">
            <a:solidFill>
              <a:srgbClr val="002C61"/>
            </a:solidFill>
            <a:prstDash val="solid"/>
            <a:miter lim="800000"/>
            <a:headEnd type="none" w="sm" len="sm"/>
            <a:tailEnd type="none" w="sm" len="sm"/>
          </a:ln>
        </p:spPr>
      </p:cxnSp>
      <p:sp>
        <p:nvSpPr>
          <p:cNvPr id="60" name="Google Shape;60;p13">
            <a:extLst>
              <a:ext uri="{C183D7F6-B498-43B3-948B-1728B52AA6E4}">
                <adec:decorative xmlns:adec="http://schemas.microsoft.com/office/drawing/2017/decorative" val="1"/>
              </a:ext>
            </a:extLst>
          </p:cNvPr>
          <p:cNvSpPr/>
          <p:nvPr/>
        </p:nvSpPr>
        <p:spPr>
          <a:xfrm>
            <a:off x="0" y="6835140"/>
            <a:ext cx="12192000" cy="45600"/>
          </a:xfrm>
          <a:prstGeom prst="rect">
            <a:avLst/>
          </a:prstGeom>
          <a:solidFill>
            <a:srgbClr val="FFD501"/>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61" name="Google Shape;61;p13">
            <a:extLst>
              <a:ext uri="{C183D7F6-B498-43B3-948B-1728B52AA6E4}">
                <adec:decorative xmlns:adec="http://schemas.microsoft.com/office/drawing/2017/decorative" val="1"/>
              </a:ext>
            </a:extLst>
          </p:cNvPr>
          <p:cNvSpPr/>
          <p:nvPr/>
        </p:nvSpPr>
        <p:spPr>
          <a:xfrm>
            <a:off x="0" y="-26761"/>
            <a:ext cx="12192000" cy="45600"/>
          </a:xfrm>
          <a:prstGeom prst="rect">
            <a:avLst/>
          </a:prstGeom>
          <a:solidFill>
            <a:srgbClr val="FFD501"/>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pic>
        <p:nvPicPr>
          <p:cNvPr id="62" name="Google Shape;62;p13" descr="Logos"/>
          <p:cNvPicPr preferRelativeResize="0"/>
          <p:nvPr/>
        </p:nvPicPr>
        <p:blipFill>
          <a:blip r:embed="rId4">
            <a:alphaModFix/>
          </a:blip>
          <a:stretch>
            <a:fillRect/>
          </a:stretch>
        </p:blipFill>
        <p:spPr>
          <a:xfrm>
            <a:off x="7914888" y="6135399"/>
            <a:ext cx="4072913" cy="567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9" name="Google Shape;69;p14" descr="NSQ logo"/>
          <p:cNvPicPr preferRelativeResize="0"/>
          <p:nvPr/>
        </p:nvPicPr>
        <p:blipFill>
          <a:blip r:embed="rId3">
            <a:alphaModFix/>
          </a:blip>
          <a:stretch>
            <a:fillRect/>
          </a:stretch>
        </p:blipFill>
        <p:spPr>
          <a:xfrm>
            <a:off x="106967" y="60534"/>
            <a:ext cx="2042467" cy="2048933"/>
          </a:xfrm>
          <a:prstGeom prst="rect">
            <a:avLst/>
          </a:prstGeom>
          <a:noFill/>
          <a:ln>
            <a:noFill/>
          </a:ln>
        </p:spPr>
      </p:pic>
      <p:sp>
        <p:nvSpPr>
          <p:cNvPr id="73" name="Google Shape;73;p14"/>
          <p:cNvSpPr txBox="1">
            <a:spLocks noGrp="1"/>
          </p:cNvSpPr>
          <p:nvPr>
            <p:ph type="title" idx="4294967295"/>
          </p:nvPr>
        </p:nvSpPr>
        <p:spPr>
          <a:xfrm rot="-854">
            <a:off x="2192932" y="361204"/>
            <a:ext cx="96636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Welcome &amp; Introductions</a:t>
            </a:r>
          </a:p>
        </p:txBody>
      </p:sp>
      <p:pic>
        <p:nvPicPr>
          <p:cNvPr id="74" name="Google Shape;74;p14" descr="Picture of Christine Voelker"/>
          <p:cNvPicPr preferRelativeResize="0"/>
          <p:nvPr/>
        </p:nvPicPr>
        <p:blipFill rotWithShape="1">
          <a:blip r:embed="rId4">
            <a:alphaModFix/>
          </a:blip>
          <a:srcRect l="7206" t="3129" r="7716" b="39016"/>
          <a:stretch/>
        </p:blipFill>
        <p:spPr>
          <a:xfrm>
            <a:off x="4494634" y="1580567"/>
            <a:ext cx="2995433" cy="3056135"/>
          </a:xfrm>
          <a:prstGeom prst="rect">
            <a:avLst/>
          </a:prstGeom>
          <a:noFill/>
          <a:ln>
            <a:noFill/>
          </a:ln>
        </p:spPr>
      </p:pic>
      <p:sp>
        <p:nvSpPr>
          <p:cNvPr id="67" name="Google Shape;67;p14"/>
          <p:cNvSpPr txBox="1">
            <a:spLocks noGrp="1"/>
          </p:cNvSpPr>
          <p:nvPr>
            <p:ph type="subTitle" idx="1"/>
          </p:nvPr>
        </p:nvSpPr>
        <p:spPr>
          <a:xfrm>
            <a:off x="0" y="4852300"/>
            <a:ext cx="12192000" cy="1319600"/>
          </a:xfrm>
          <a:prstGeom prst="rect">
            <a:avLst/>
          </a:prstGeom>
          <a:solidFill>
            <a:srgbClr val="F3F3F3"/>
          </a:solidFill>
        </p:spPr>
        <p:txBody>
          <a:bodyPr spcFirstLastPara="1" wrap="square" lIns="121900" tIns="121900" rIns="121900" bIns="121900" anchor="t" anchorCtr="0">
            <a:noAutofit/>
          </a:bodyPr>
          <a:lstStyle/>
          <a:p>
            <a:pPr marL="0" indent="0"/>
            <a:r>
              <a:rPr lang="en" sz="2933"/>
              <a:t>Christine Voelker, K-12 Program Director, Quality Matters (QM) cvoelker@qualitymatters.org</a:t>
            </a:r>
            <a:endParaRPr sz="2933"/>
          </a:p>
          <a:p>
            <a:pPr marL="0" indent="0"/>
            <a:endParaRPr sz="2933" b="1"/>
          </a:p>
          <a:p>
            <a:pPr marL="0" indent="0"/>
            <a:endParaRPr sz="2933" b="1"/>
          </a:p>
          <a:p>
            <a:pPr marL="0" indent="0"/>
            <a:r>
              <a:rPr lang="en" sz="3600">
                <a:highlight>
                  <a:schemeClr val="lt1"/>
                </a:highlight>
              </a:rPr>
              <a:t> </a:t>
            </a:r>
            <a:endParaRPr sz="3600">
              <a:highlight>
                <a:schemeClr val="lt1"/>
              </a:highlight>
            </a:endParaRPr>
          </a:p>
        </p:txBody>
      </p:sp>
      <p:sp>
        <p:nvSpPr>
          <p:cNvPr id="70" name="Google Shape;70;p14"/>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71" name="Google Shape;71;p14"/>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72" name="Google Shape;72;p14" descr="Logos"/>
          <p:cNvPicPr preferRelativeResize="0"/>
          <p:nvPr/>
        </p:nvPicPr>
        <p:blipFill>
          <a:blip r:embed="rId5">
            <a:alphaModFix/>
          </a:blip>
          <a:stretch>
            <a:fillRect/>
          </a:stretch>
        </p:blipFill>
        <p:spPr>
          <a:xfrm>
            <a:off x="7914888" y="6135399"/>
            <a:ext cx="4072913" cy="567600"/>
          </a:xfrm>
          <a:prstGeom prst="rect">
            <a:avLst/>
          </a:prstGeom>
          <a:noFill/>
          <a:ln>
            <a:noFill/>
          </a:ln>
        </p:spPr>
      </p:pic>
      <p:sp>
        <p:nvSpPr>
          <p:cNvPr id="68" name="Google Shape;68;p14" descr="banner for NSQ"/>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80" name="Google Shape;80;p1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81" name="Google Shape;81;p15" descr="Poll question What is your familiarity with the National Standards for Quality Online Learning?"/>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9" name="Google Shape;89;p16" descr="Logo for NSQ"/>
          <p:cNvPicPr preferRelativeResize="0"/>
          <p:nvPr/>
        </p:nvPicPr>
        <p:blipFill>
          <a:blip r:embed="rId3">
            <a:alphaModFix/>
          </a:blip>
          <a:stretch>
            <a:fillRect/>
          </a:stretch>
        </p:blipFill>
        <p:spPr>
          <a:xfrm>
            <a:off x="106967" y="60534"/>
            <a:ext cx="1808967" cy="1814700"/>
          </a:xfrm>
          <a:prstGeom prst="rect">
            <a:avLst/>
          </a:prstGeom>
          <a:noFill/>
          <a:ln>
            <a:noFill/>
          </a:ln>
        </p:spPr>
      </p:pic>
      <p:sp>
        <p:nvSpPr>
          <p:cNvPr id="88" name="Google Shape;88;p16"/>
          <p:cNvSpPr txBox="1">
            <a:spLocks noGrp="1"/>
          </p:cNvSpPr>
          <p:nvPr>
            <p:ph type="title" idx="4294967295"/>
          </p:nvPr>
        </p:nvSpPr>
        <p:spPr>
          <a:xfrm rot="-854">
            <a:off x="2192932" y="361204"/>
            <a:ext cx="96636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Partners	</a:t>
            </a:r>
          </a:p>
        </p:txBody>
      </p:sp>
      <p:pic>
        <p:nvPicPr>
          <p:cNvPr id="102" name="Google Shape;102;p16" descr="Logos VLLA and DLC"/>
          <p:cNvPicPr preferRelativeResize="0"/>
          <p:nvPr/>
        </p:nvPicPr>
        <p:blipFill>
          <a:blip r:embed="rId4">
            <a:alphaModFix/>
          </a:blip>
          <a:stretch>
            <a:fillRect/>
          </a:stretch>
        </p:blipFill>
        <p:spPr>
          <a:xfrm>
            <a:off x="593470" y="2459433"/>
            <a:ext cx="11005065" cy="1552000"/>
          </a:xfrm>
          <a:prstGeom prst="rect">
            <a:avLst/>
          </a:prstGeom>
          <a:noFill/>
          <a:ln>
            <a:noFill/>
          </a:ln>
        </p:spPr>
      </p:pic>
      <p:sp>
        <p:nvSpPr>
          <p:cNvPr id="87" name="Google Shape;87;p16"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91;p16"/>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92" name="Google Shape;92;p16"/>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93" name="Google Shape;93;p16"/>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pic>
        <p:nvPicPr>
          <p:cNvPr id="90" name="Google Shape;90;p16" descr="Logo Digital Learning"/>
          <p:cNvPicPr preferRelativeResize="0"/>
          <p:nvPr/>
        </p:nvPicPr>
        <p:blipFill>
          <a:blip r:embed="rId5">
            <a:alphaModFix/>
          </a:blip>
          <a:stretch>
            <a:fillRect/>
          </a:stretch>
        </p:blipFill>
        <p:spPr>
          <a:xfrm>
            <a:off x="9866201" y="6135438"/>
            <a:ext cx="2140833" cy="567500"/>
          </a:xfrm>
          <a:prstGeom prst="rect">
            <a:avLst/>
          </a:prstGeom>
          <a:noFill/>
          <a:ln>
            <a:noFill/>
          </a:ln>
        </p:spPr>
      </p:pic>
      <p:sp>
        <p:nvSpPr>
          <p:cNvPr id="94" name="Google Shape;94;p16" descr="URL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95" name="Google Shape;95;p16" descr="Logo Digital Learning"/>
          <p:cNvPicPr preferRelativeResize="0"/>
          <p:nvPr/>
        </p:nvPicPr>
        <p:blipFill>
          <a:blip r:embed="rId5">
            <a:alphaModFix/>
          </a:blip>
          <a:stretch>
            <a:fillRect/>
          </a:stretch>
        </p:blipFill>
        <p:spPr>
          <a:xfrm>
            <a:off x="9866201" y="6135438"/>
            <a:ext cx="2140833" cy="567500"/>
          </a:xfrm>
          <a:prstGeom prst="rect">
            <a:avLst/>
          </a:prstGeom>
          <a:noFill/>
          <a:ln>
            <a:noFill/>
          </a:ln>
        </p:spPr>
      </p:pic>
      <p:sp>
        <p:nvSpPr>
          <p:cNvPr id="96" name="Google Shape;96;p16"/>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2021</a:t>
            </a:r>
            <a:endParaRPr sz="2400" kern="0">
              <a:solidFill>
                <a:srgbClr val="FFFFFF"/>
              </a:solidFill>
              <a:latin typeface="Arial"/>
              <a:cs typeface="Arial"/>
              <a:sym typeface="Arial"/>
            </a:endParaRPr>
          </a:p>
        </p:txBody>
      </p:sp>
      <p:sp>
        <p:nvSpPr>
          <p:cNvPr id="97" name="Google Shape;97;p16"/>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98" name="Google Shape;98;p16" descr="Banner NSQ"/>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99;p16"/>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100" name="Google Shape;100;p16"/>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101" name="Google Shape;101;p16" descr="Logos"/>
          <p:cNvPicPr preferRelativeResize="0"/>
          <p:nvPr/>
        </p:nvPicPr>
        <p:blipFill>
          <a:blip r:embed="rId6">
            <a:alphaModFix/>
          </a:blip>
          <a:stretch>
            <a:fillRect/>
          </a:stretch>
        </p:blipFill>
        <p:spPr>
          <a:xfrm>
            <a:off x="7914888" y="6135399"/>
            <a:ext cx="4072913" cy="567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10" name="Google Shape;110;p17" descr="NSQ"/>
          <p:cNvPicPr preferRelativeResize="0"/>
          <p:nvPr/>
        </p:nvPicPr>
        <p:blipFill>
          <a:blip r:embed="rId3">
            <a:alphaModFix/>
          </a:blip>
          <a:stretch>
            <a:fillRect/>
          </a:stretch>
        </p:blipFill>
        <p:spPr>
          <a:xfrm>
            <a:off x="106967" y="60534"/>
            <a:ext cx="1808967" cy="1814700"/>
          </a:xfrm>
          <a:prstGeom prst="rect">
            <a:avLst/>
          </a:prstGeom>
          <a:noFill/>
          <a:ln>
            <a:noFill/>
          </a:ln>
        </p:spPr>
      </p:pic>
      <p:sp>
        <p:nvSpPr>
          <p:cNvPr id="109" name="Google Shape;109;p17"/>
          <p:cNvSpPr txBox="1">
            <a:spLocks noGrp="1"/>
          </p:cNvSpPr>
          <p:nvPr>
            <p:ph type="title" idx="4294967295"/>
          </p:nvPr>
        </p:nvSpPr>
        <p:spPr>
          <a:xfrm rot="-854">
            <a:off x="2112899" y="361204"/>
            <a:ext cx="96636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3 Sets of Standards</a:t>
            </a:r>
          </a:p>
        </p:txBody>
      </p:sp>
      <p:pic>
        <p:nvPicPr>
          <p:cNvPr id="115" name="Google Shape;115;p17" descr="Picture of National Standards for Quality Online Teaching"/>
          <p:cNvPicPr preferRelativeResize="0"/>
          <p:nvPr/>
        </p:nvPicPr>
        <p:blipFill>
          <a:blip r:embed="rId4">
            <a:alphaModFix/>
          </a:blip>
          <a:stretch>
            <a:fillRect/>
          </a:stretch>
        </p:blipFill>
        <p:spPr>
          <a:xfrm>
            <a:off x="1414583" y="1995141"/>
            <a:ext cx="2588400" cy="3347075"/>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16" name="Google Shape;116;p17" descr="Picture of National Standards for Quality Online Programs"/>
          <p:cNvPicPr preferRelativeResize="0"/>
          <p:nvPr/>
        </p:nvPicPr>
        <p:blipFill>
          <a:blip r:embed="rId5">
            <a:alphaModFix/>
          </a:blip>
          <a:stretch>
            <a:fillRect/>
          </a:stretch>
        </p:blipFill>
        <p:spPr>
          <a:xfrm>
            <a:off x="4871752" y="2036997"/>
            <a:ext cx="2518433" cy="3263521"/>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17" name="Google Shape;117;p17" descr="Picture of National Standards for Quality Online Courses"/>
          <p:cNvPicPr preferRelativeResize="0"/>
          <p:nvPr/>
        </p:nvPicPr>
        <p:blipFill>
          <a:blip r:embed="rId6">
            <a:alphaModFix/>
          </a:blip>
          <a:stretch>
            <a:fillRect/>
          </a:stretch>
        </p:blipFill>
        <p:spPr>
          <a:xfrm>
            <a:off x="8258952" y="2016667"/>
            <a:ext cx="2518433" cy="3271179"/>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112" name="Google Shape;112;p17"/>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113" name="Google Shape;113;p17"/>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114" name="Google Shape;114;p17"/>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118" name="Google Shape;118;p17"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119;p17"/>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120" name="Google Shape;120;p17"/>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121" name="Google Shape;121;p17" descr="Logos"/>
          <p:cNvPicPr preferRelativeResize="0"/>
          <p:nvPr/>
        </p:nvPicPr>
        <p:blipFill>
          <a:blip r:embed="rId7">
            <a:alphaModFix/>
          </a:blip>
          <a:stretch>
            <a:fillRect/>
          </a:stretch>
        </p:blipFill>
        <p:spPr>
          <a:xfrm>
            <a:off x="7914888" y="6135399"/>
            <a:ext cx="4072913" cy="567600"/>
          </a:xfrm>
          <a:prstGeom prst="rect">
            <a:avLst/>
          </a:prstGeom>
          <a:noFill/>
          <a:ln>
            <a:noFill/>
          </a:ln>
        </p:spPr>
      </p:pic>
      <p:pic>
        <p:nvPicPr>
          <p:cNvPr id="111" name="Google Shape;111;p17" descr="Logo DLC"/>
          <p:cNvPicPr preferRelativeResize="0"/>
          <p:nvPr/>
        </p:nvPicPr>
        <p:blipFill>
          <a:blip r:embed="rId8">
            <a:alphaModFix/>
          </a:blip>
          <a:stretch>
            <a:fillRect/>
          </a:stretch>
        </p:blipFill>
        <p:spPr>
          <a:xfrm>
            <a:off x="9866201" y="6135438"/>
            <a:ext cx="2140833" cy="567500"/>
          </a:xfrm>
          <a:prstGeom prst="rect">
            <a:avLst/>
          </a:prstGeom>
          <a:noFill/>
          <a:ln>
            <a:noFill/>
          </a:ln>
        </p:spPr>
      </p:pic>
      <p:sp>
        <p:nvSpPr>
          <p:cNvPr id="108" name="Google Shape;108;p17"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9" name="Google Shape;129;p18" descr="NSQ"/>
          <p:cNvPicPr preferRelativeResize="0"/>
          <p:nvPr/>
        </p:nvPicPr>
        <p:blipFill>
          <a:blip r:embed="rId3">
            <a:alphaModFix/>
          </a:blip>
          <a:stretch>
            <a:fillRect/>
          </a:stretch>
        </p:blipFill>
        <p:spPr>
          <a:xfrm>
            <a:off x="106967" y="60534"/>
            <a:ext cx="1808967" cy="1814700"/>
          </a:xfrm>
          <a:prstGeom prst="rect">
            <a:avLst/>
          </a:prstGeom>
          <a:noFill/>
          <a:ln>
            <a:noFill/>
          </a:ln>
        </p:spPr>
      </p:pic>
      <p:sp>
        <p:nvSpPr>
          <p:cNvPr id="128" name="Google Shape;128;p18"/>
          <p:cNvSpPr txBox="1">
            <a:spLocks noGrp="1"/>
          </p:cNvSpPr>
          <p:nvPr>
            <p:ph type="title" idx="4294967295"/>
          </p:nvPr>
        </p:nvSpPr>
        <p:spPr>
          <a:xfrm rot="-810">
            <a:off x="1916100" y="361256"/>
            <a:ext cx="101888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a:ln>
                  <a:noFill/>
                </a:ln>
                <a:solidFill>
                  <a:srgbClr val="002C61"/>
                </a:solidFill>
                <a:effectLst/>
                <a:uLnTx/>
                <a:uFillTx/>
                <a:latin typeface="Arial"/>
                <a:ea typeface="+mn-ea"/>
                <a:cs typeface="Arial"/>
                <a:sym typeface="Arial"/>
              </a:rPr>
              <a:t>The National Standards are...</a:t>
            </a:r>
          </a:p>
        </p:txBody>
      </p:sp>
      <p:sp>
        <p:nvSpPr>
          <p:cNvPr id="133" name="Google Shape;133;p18"/>
          <p:cNvSpPr txBox="1"/>
          <p:nvPr/>
        </p:nvSpPr>
        <p:spPr>
          <a:xfrm>
            <a:off x="-14900" y="1875233"/>
            <a:ext cx="12192000" cy="4000000"/>
          </a:xfrm>
          <a:prstGeom prst="rect">
            <a:avLst/>
          </a:prstGeom>
          <a:noFill/>
          <a:ln>
            <a:noFill/>
          </a:ln>
        </p:spPr>
        <p:txBody>
          <a:bodyPr spcFirstLastPara="1" wrap="square" lIns="121900" tIns="121900" rIns="121900" bIns="121900" anchor="t" anchorCtr="0">
            <a:noAutofit/>
          </a:bodyPr>
          <a:lstStyle/>
          <a:p>
            <a:pPr marL="609585" indent="-491054" defTabSz="1219170">
              <a:lnSpc>
                <a:spcPct val="115000"/>
              </a:lnSpc>
              <a:buClr>
                <a:srgbClr val="000000"/>
              </a:buClr>
              <a:buSzPts val="2200"/>
              <a:buFont typeface="Arial"/>
              <a:buChar char="●"/>
            </a:pPr>
            <a:r>
              <a:rPr lang="en" sz="2933" b="1" kern="0">
                <a:solidFill>
                  <a:srgbClr val="000000"/>
                </a:solidFill>
                <a:latin typeface="Arial"/>
                <a:cs typeface="Arial"/>
                <a:sym typeface="Arial"/>
              </a:rPr>
              <a:t>Research-supported</a:t>
            </a:r>
            <a:r>
              <a:rPr lang="en" sz="2933" kern="0">
                <a:solidFill>
                  <a:srgbClr val="000000"/>
                </a:solidFill>
                <a:latin typeface="Arial"/>
                <a:cs typeface="Arial"/>
                <a:sym typeface="Arial"/>
              </a:rPr>
              <a:t> standards for quality online courses, programs, and teaching</a:t>
            </a:r>
            <a:endParaRPr sz="2933" kern="0">
              <a:solidFill>
                <a:srgbClr val="000000"/>
              </a:solidFill>
              <a:latin typeface="Arial"/>
              <a:cs typeface="Arial"/>
              <a:sym typeface="Arial"/>
            </a:endParaRPr>
          </a:p>
          <a:p>
            <a:pPr marL="609585" indent="-491054" defTabSz="1219170">
              <a:lnSpc>
                <a:spcPct val="115000"/>
              </a:lnSpc>
              <a:buClr>
                <a:srgbClr val="000000"/>
              </a:buClr>
              <a:buSzPts val="2200"/>
              <a:buFont typeface="Arial"/>
              <a:buChar char="●"/>
            </a:pPr>
            <a:r>
              <a:rPr lang="en" sz="2933" b="1" kern="0">
                <a:solidFill>
                  <a:srgbClr val="000000"/>
                </a:solidFill>
                <a:latin typeface="Arial"/>
                <a:cs typeface="Arial"/>
                <a:sym typeface="Arial"/>
              </a:rPr>
              <a:t>Flexible</a:t>
            </a:r>
            <a:r>
              <a:rPr lang="en" sz="2933" kern="0">
                <a:solidFill>
                  <a:srgbClr val="000000"/>
                </a:solidFill>
                <a:latin typeface="Arial"/>
                <a:cs typeface="Arial"/>
                <a:sym typeface="Arial"/>
              </a:rPr>
              <a:t> to meet</a:t>
            </a:r>
            <a:r>
              <a:rPr lang="en" sz="2933" b="1" kern="0">
                <a:solidFill>
                  <a:srgbClr val="000000"/>
                </a:solidFill>
                <a:latin typeface="Arial"/>
                <a:cs typeface="Arial"/>
                <a:sym typeface="Arial"/>
              </a:rPr>
              <a:t> </a:t>
            </a:r>
            <a:r>
              <a:rPr lang="en" sz="2933" kern="0">
                <a:solidFill>
                  <a:srgbClr val="000000"/>
                </a:solidFill>
                <a:latin typeface="Arial"/>
                <a:cs typeface="Arial"/>
                <a:sym typeface="Arial"/>
              </a:rPr>
              <a:t>unique institutional situations and need</a:t>
            </a:r>
            <a:endParaRPr sz="2933" kern="0">
              <a:solidFill>
                <a:srgbClr val="000000"/>
              </a:solidFill>
              <a:latin typeface="Arial"/>
              <a:cs typeface="Arial"/>
              <a:sym typeface="Arial"/>
            </a:endParaRPr>
          </a:p>
          <a:p>
            <a:pPr marL="609585" indent="-491054" defTabSz="1219170">
              <a:lnSpc>
                <a:spcPct val="115000"/>
              </a:lnSpc>
              <a:buClr>
                <a:srgbClr val="000000"/>
              </a:buClr>
              <a:buSzPts val="2200"/>
              <a:buFont typeface="Arial"/>
              <a:buChar char="●"/>
            </a:pPr>
            <a:r>
              <a:rPr lang="en" sz="2933" b="1" kern="0">
                <a:solidFill>
                  <a:srgbClr val="000000"/>
                </a:solidFill>
                <a:latin typeface="Arial"/>
                <a:cs typeface="Arial"/>
                <a:sym typeface="Arial"/>
              </a:rPr>
              <a:t>Continuously revised</a:t>
            </a:r>
            <a:r>
              <a:rPr lang="en" sz="2933" kern="0">
                <a:solidFill>
                  <a:srgbClr val="000000"/>
                </a:solidFill>
                <a:latin typeface="Arial"/>
                <a:cs typeface="Arial"/>
                <a:sym typeface="Arial"/>
              </a:rPr>
              <a:t> to keep the standards relevant</a:t>
            </a:r>
            <a:endParaRPr sz="2933" b="1" kern="0">
              <a:solidFill>
                <a:srgbClr val="000000"/>
              </a:solidFill>
              <a:latin typeface="Arial"/>
              <a:cs typeface="Arial"/>
              <a:sym typeface="Arial"/>
            </a:endParaRPr>
          </a:p>
          <a:p>
            <a:pPr marL="609585" indent="-491054" defTabSz="1219170">
              <a:lnSpc>
                <a:spcPct val="115000"/>
              </a:lnSpc>
              <a:buClr>
                <a:srgbClr val="000000"/>
              </a:buClr>
              <a:buSzPts val="2200"/>
              <a:buFont typeface="Arial"/>
              <a:buChar char="●"/>
            </a:pPr>
            <a:r>
              <a:rPr lang="en" sz="2933" b="1" kern="0">
                <a:solidFill>
                  <a:srgbClr val="000000"/>
                </a:solidFill>
                <a:latin typeface="Arial"/>
                <a:cs typeface="Arial"/>
                <a:sym typeface="Arial"/>
              </a:rPr>
              <a:t>Revised and updated</a:t>
            </a:r>
            <a:r>
              <a:rPr lang="en" sz="2933" kern="0">
                <a:solidFill>
                  <a:srgbClr val="000000"/>
                </a:solidFill>
                <a:latin typeface="Arial"/>
                <a:cs typeface="Arial"/>
                <a:sym typeface="Arial"/>
              </a:rPr>
              <a:t> by online learning researchers and practitioners</a:t>
            </a:r>
            <a:endParaRPr sz="2933" b="1" kern="0">
              <a:solidFill>
                <a:srgbClr val="000000"/>
              </a:solidFill>
              <a:latin typeface="Arial"/>
              <a:cs typeface="Arial"/>
              <a:sym typeface="Arial"/>
            </a:endParaRPr>
          </a:p>
          <a:p>
            <a:pPr marL="609585" indent="-491054" defTabSz="1219170">
              <a:lnSpc>
                <a:spcPct val="115000"/>
              </a:lnSpc>
              <a:buClr>
                <a:srgbClr val="000000"/>
              </a:buClr>
              <a:buSzPts val="2200"/>
              <a:buFont typeface="Arial"/>
              <a:buChar char="●"/>
            </a:pPr>
            <a:r>
              <a:rPr lang="en" sz="2933" b="1" kern="0">
                <a:solidFill>
                  <a:srgbClr val="000000"/>
                </a:solidFill>
                <a:latin typeface="Arial"/>
                <a:cs typeface="Arial"/>
                <a:sym typeface="Arial"/>
              </a:rPr>
              <a:t>Recommended for use </a:t>
            </a:r>
            <a:r>
              <a:rPr lang="en" sz="2933" kern="0">
                <a:solidFill>
                  <a:srgbClr val="000000"/>
                </a:solidFill>
                <a:latin typeface="Arial"/>
                <a:cs typeface="Arial"/>
                <a:sym typeface="Arial"/>
              </a:rPr>
              <a:t>in development, evaluation, and continuous improvement</a:t>
            </a:r>
            <a:endParaRPr sz="2933" kern="0">
              <a:solidFill>
                <a:srgbClr val="000000"/>
              </a:solidFill>
              <a:latin typeface="Arial"/>
              <a:cs typeface="Arial"/>
              <a:sym typeface="Arial"/>
            </a:endParaRPr>
          </a:p>
        </p:txBody>
      </p:sp>
      <p:sp>
        <p:nvSpPr>
          <p:cNvPr id="127" name="Google Shape;127;p18"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131;p18"/>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132" name="Google Shape;132;p18"/>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134" name="Google Shape;134;p18"/>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135" name="Google Shape;135;p18"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36" name="Google Shape;136;p18"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137" name="Google Shape;137;p18"/>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2021</a:t>
            </a:r>
            <a:endParaRPr sz="2400" kern="0">
              <a:solidFill>
                <a:srgbClr val="FFFFFF"/>
              </a:solidFill>
              <a:latin typeface="Arial"/>
              <a:cs typeface="Arial"/>
              <a:sym typeface="Arial"/>
            </a:endParaRPr>
          </a:p>
        </p:txBody>
      </p:sp>
      <p:sp>
        <p:nvSpPr>
          <p:cNvPr id="138" name="Google Shape;138;p18"/>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139" name="Google Shape;139;p18"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140;p18"/>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141" name="Google Shape;141;p18"/>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142" name="Google Shape;142;p18" descr="Logo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130" name="Google Shape;130;p18"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9" name="Google Shape;149;p19" descr="NSQ"/>
          <p:cNvPicPr preferRelativeResize="0"/>
          <p:nvPr/>
        </p:nvPicPr>
        <p:blipFill>
          <a:blip r:embed="rId3">
            <a:alphaModFix/>
          </a:blip>
          <a:stretch>
            <a:fillRect/>
          </a:stretch>
        </p:blipFill>
        <p:spPr>
          <a:xfrm>
            <a:off x="106967" y="60534"/>
            <a:ext cx="1808967" cy="1814700"/>
          </a:xfrm>
          <a:prstGeom prst="rect">
            <a:avLst/>
          </a:prstGeom>
          <a:noFill/>
          <a:ln>
            <a:noFill/>
          </a:ln>
        </p:spPr>
      </p:pic>
      <p:sp>
        <p:nvSpPr>
          <p:cNvPr id="148" name="Google Shape;148;p19"/>
          <p:cNvSpPr txBox="1">
            <a:spLocks noGrp="1"/>
          </p:cNvSpPr>
          <p:nvPr>
            <p:ph type="title" idx="4294967295"/>
          </p:nvPr>
        </p:nvSpPr>
        <p:spPr>
          <a:xfrm rot="-854">
            <a:off x="2112899" y="361204"/>
            <a:ext cx="96636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NSQOL.ORG</a:t>
            </a:r>
          </a:p>
        </p:txBody>
      </p:sp>
      <p:pic>
        <p:nvPicPr>
          <p:cNvPr id="153" name="Google Shape;153;p19" descr="Picture of The National Standards for Quality Online Learning">
            <a:hlinkClick r:id="rId4"/>
          </p:cNvPr>
          <p:cNvPicPr preferRelativeResize="0"/>
          <p:nvPr/>
        </p:nvPicPr>
        <p:blipFill>
          <a:blip r:embed="rId5">
            <a:alphaModFix/>
          </a:blip>
          <a:stretch>
            <a:fillRect/>
          </a:stretch>
        </p:blipFill>
        <p:spPr>
          <a:xfrm>
            <a:off x="2119134" y="1560167"/>
            <a:ext cx="7816100" cy="4217027"/>
          </a:xfrm>
          <a:prstGeom prst="rect">
            <a:avLst/>
          </a:prstGeom>
          <a:noFill/>
          <a:ln>
            <a:noFill/>
          </a:ln>
        </p:spPr>
      </p:pic>
      <p:sp>
        <p:nvSpPr>
          <p:cNvPr id="150" name="Google Shape;150;p19"/>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2019</a:t>
            </a:r>
            <a:endParaRPr sz="2400" kern="0">
              <a:solidFill>
                <a:srgbClr val="FFFFFF"/>
              </a:solidFill>
              <a:latin typeface="Arial"/>
              <a:cs typeface="Arial"/>
              <a:sym typeface="Arial"/>
            </a:endParaRPr>
          </a:p>
        </p:txBody>
      </p:sp>
      <p:sp>
        <p:nvSpPr>
          <p:cNvPr id="151" name="Google Shape;151;p19"/>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152" name="Google Shape;152;p19"/>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154" name="Google Shape;154;p19"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55" name="Google Shape;155;p19" descr="Logo DLC"/>
          <p:cNvPicPr preferRelativeResize="0"/>
          <p:nvPr/>
        </p:nvPicPr>
        <p:blipFill>
          <a:blip r:embed="rId6">
            <a:alphaModFix/>
          </a:blip>
          <a:stretch>
            <a:fillRect/>
          </a:stretch>
        </p:blipFill>
        <p:spPr>
          <a:xfrm>
            <a:off x="9866201" y="6135438"/>
            <a:ext cx="2140833" cy="567500"/>
          </a:xfrm>
          <a:prstGeom prst="rect">
            <a:avLst/>
          </a:prstGeom>
          <a:noFill/>
          <a:ln>
            <a:noFill/>
          </a:ln>
        </p:spPr>
      </p:pic>
      <p:sp>
        <p:nvSpPr>
          <p:cNvPr id="156" name="Google Shape;156;p19"/>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157" name="Google Shape;157;p19"/>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158" name="Google Shape;158;p19"/>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159" name="Google Shape;159;p19"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19"/>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161" name="Google Shape;161;p19"/>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162" name="Google Shape;162;p19" descr="Logos for VLLA and DLC"/>
          <p:cNvPicPr preferRelativeResize="0"/>
          <p:nvPr/>
        </p:nvPicPr>
        <p:blipFill>
          <a:blip r:embed="rId7">
            <a:alphaModFix/>
          </a:blip>
          <a:stretch>
            <a:fillRect/>
          </a:stretch>
        </p:blipFill>
        <p:spPr>
          <a:xfrm>
            <a:off x="7914888" y="6135399"/>
            <a:ext cx="4072913" cy="567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9" name="Google Shape;169;p20" descr="NSQ"/>
          <p:cNvPicPr preferRelativeResize="0"/>
          <p:nvPr/>
        </p:nvPicPr>
        <p:blipFill>
          <a:blip r:embed="rId3">
            <a:alphaModFix/>
          </a:blip>
          <a:stretch>
            <a:fillRect/>
          </a:stretch>
        </p:blipFill>
        <p:spPr>
          <a:xfrm>
            <a:off x="106967" y="60534"/>
            <a:ext cx="1808967" cy="1814700"/>
          </a:xfrm>
          <a:prstGeom prst="rect">
            <a:avLst/>
          </a:prstGeom>
          <a:noFill/>
          <a:ln>
            <a:noFill/>
          </a:ln>
        </p:spPr>
      </p:pic>
      <p:sp>
        <p:nvSpPr>
          <p:cNvPr id="168" name="Google Shape;168;p20"/>
          <p:cNvSpPr txBox="1">
            <a:spLocks noGrp="1"/>
          </p:cNvSpPr>
          <p:nvPr>
            <p:ph type="title" idx="4294967295"/>
          </p:nvPr>
        </p:nvSpPr>
        <p:spPr>
          <a:xfrm rot="-854">
            <a:off x="2112799" y="206171"/>
            <a:ext cx="96636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a:ln>
                  <a:noFill/>
                </a:ln>
                <a:solidFill>
                  <a:srgbClr val="002C61"/>
                </a:solidFill>
                <a:effectLst/>
                <a:uLnTx/>
                <a:uFillTx/>
                <a:latin typeface="Arial"/>
                <a:ea typeface="+mn-ea"/>
                <a:cs typeface="Arial"/>
                <a:sym typeface="Arial"/>
              </a:rPr>
              <a:t>The National Standards for Quality Online Teaching</a:t>
            </a:r>
          </a:p>
        </p:txBody>
      </p:sp>
      <p:pic>
        <p:nvPicPr>
          <p:cNvPr id="174" name="Google Shape;174;p20" descr="Picture of National Standards for Quality Online Teaching"/>
          <p:cNvPicPr preferRelativeResize="0"/>
          <p:nvPr/>
        </p:nvPicPr>
        <p:blipFill>
          <a:blip r:embed="rId4">
            <a:alphaModFix/>
          </a:blip>
          <a:stretch>
            <a:fillRect/>
          </a:stretch>
        </p:blipFill>
        <p:spPr>
          <a:xfrm>
            <a:off x="7754767" y="1646184"/>
            <a:ext cx="3032733" cy="3921633"/>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73" name="Google Shape;173;p20" descr="Picture of The National Standards for Quality Online Teaching"/>
          <p:cNvPicPr preferRelativeResize="0"/>
          <p:nvPr/>
        </p:nvPicPr>
        <p:blipFill>
          <a:blip r:embed="rId4">
            <a:alphaModFix/>
          </a:blip>
          <a:stretch>
            <a:fillRect/>
          </a:stretch>
        </p:blipFill>
        <p:spPr>
          <a:xfrm rot="607879">
            <a:off x="31475473" y="1304641"/>
            <a:ext cx="2345875" cy="3033451"/>
          </a:xfrm>
          <a:prstGeom prst="rect">
            <a:avLst/>
          </a:prstGeom>
          <a:noFill/>
          <a:ln w="28575" cap="flat" cmpd="sng">
            <a:solidFill>
              <a:srgbClr val="5B9BD5"/>
            </a:solidFill>
            <a:prstDash val="solid"/>
            <a:round/>
            <a:headEnd type="none" w="sm" len="sm"/>
            <a:tailEnd type="none" w="sm" len="sm"/>
          </a:ln>
        </p:spPr>
      </p:pic>
      <p:sp>
        <p:nvSpPr>
          <p:cNvPr id="170" name="Google Shape;170;p20"/>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2019</a:t>
            </a:r>
            <a:endParaRPr sz="2400" kern="0">
              <a:solidFill>
                <a:srgbClr val="FFFFFF"/>
              </a:solidFill>
              <a:latin typeface="Arial"/>
              <a:cs typeface="Arial"/>
              <a:sym typeface="Arial"/>
            </a:endParaRPr>
          </a:p>
        </p:txBody>
      </p:sp>
      <p:sp>
        <p:nvSpPr>
          <p:cNvPr id="171" name="Google Shape;171;p20"/>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172" name="Google Shape;172;p20"/>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175" name="Google Shape;175;p20" descr="Website for NSQ www.nsqol.org"/>
          <p:cNvSpPr/>
          <p:nvPr/>
        </p:nvSpPr>
        <p:spPr>
          <a:xfrm rot="-10799898">
            <a:off x="-52843"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0"/>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178" name="Google Shape;178;p20"/>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179" name="Google Shape;179;p20"/>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pic>
        <p:nvPicPr>
          <p:cNvPr id="176" name="Google Shape;176;p20" descr="Logo DLC"/>
          <p:cNvPicPr preferRelativeResize="0"/>
          <p:nvPr/>
        </p:nvPicPr>
        <p:blipFill>
          <a:blip r:embed="rId5">
            <a:alphaModFix/>
          </a:blip>
          <a:stretch>
            <a:fillRect/>
          </a:stretch>
        </p:blipFill>
        <p:spPr>
          <a:xfrm>
            <a:off x="9866201" y="6135438"/>
            <a:ext cx="2140833" cy="567500"/>
          </a:xfrm>
          <a:prstGeom prst="rect">
            <a:avLst/>
          </a:prstGeom>
          <a:noFill/>
          <a:ln>
            <a:noFill/>
          </a:ln>
        </p:spPr>
      </p:pic>
      <p:sp>
        <p:nvSpPr>
          <p:cNvPr id="180" name="Google Shape;180;p20"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0"/>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182" name="Google Shape;182;p20"/>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183" name="Google Shape;183;p20" descr="Logos for VLLA and DLC"/>
          <p:cNvPicPr preferRelativeResize="0"/>
          <p:nvPr/>
        </p:nvPicPr>
        <p:blipFill>
          <a:blip r:embed="rId6">
            <a:alphaModFix/>
          </a:blip>
          <a:stretch>
            <a:fillRect/>
          </a:stretch>
        </p:blipFill>
        <p:spPr>
          <a:xfrm>
            <a:off x="7914888" y="6135399"/>
            <a:ext cx="4072913" cy="567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90" name="Google Shape;190;p21" descr="NSQ"/>
          <p:cNvPicPr preferRelativeResize="0"/>
          <p:nvPr/>
        </p:nvPicPr>
        <p:blipFill>
          <a:blip r:embed="rId3">
            <a:alphaModFix/>
          </a:blip>
          <a:stretch>
            <a:fillRect/>
          </a:stretch>
        </p:blipFill>
        <p:spPr>
          <a:xfrm>
            <a:off x="106967" y="60534"/>
            <a:ext cx="1808967" cy="1814700"/>
          </a:xfrm>
          <a:prstGeom prst="rect">
            <a:avLst/>
          </a:prstGeom>
          <a:noFill/>
          <a:ln>
            <a:noFill/>
          </a:ln>
        </p:spPr>
      </p:pic>
      <p:sp>
        <p:nvSpPr>
          <p:cNvPr id="189" name="Google Shape;189;p21"/>
          <p:cNvSpPr txBox="1">
            <a:spLocks noGrp="1"/>
          </p:cNvSpPr>
          <p:nvPr>
            <p:ph type="title" idx="4294967295"/>
          </p:nvPr>
        </p:nvSpPr>
        <p:spPr>
          <a:xfrm rot="-854">
            <a:off x="2112799" y="61737"/>
            <a:ext cx="96636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67" b="1" i="0" u="none" strike="noStrike" kern="0" cap="none" spc="0" normalizeH="0" baseline="0" noProof="0" dirty="0">
                <a:ln>
                  <a:noFill/>
                </a:ln>
                <a:solidFill>
                  <a:srgbClr val="980000"/>
                </a:solidFill>
                <a:effectLst/>
                <a:uLnTx/>
                <a:uFillTx/>
                <a:latin typeface="Arial"/>
                <a:ea typeface="+mn-ea"/>
                <a:cs typeface="Arial"/>
                <a:sym typeface="Arial"/>
              </a:rPr>
              <a:t>8</a:t>
            </a: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 Standards identified for Quality Online Teaching</a:t>
            </a:r>
          </a:p>
        </p:txBody>
      </p:sp>
      <p:pic>
        <p:nvPicPr>
          <p:cNvPr id="195" name="Google Shape;195;p21" descr="Picture of 8 standards"/>
          <p:cNvPicPr preferRelativeResize="0"/>
          <p:nvPr/>
        </p:nvPicPr>
        <p:blipFill>
          <a:blip r:embed="rId4">
            <a:alphaModFix/>
          </a:blip>
          <a:stretch>
            <a:fillRect/>
          </a:stretch>
        </p:blipFill>
        <p:spPr>
          <a:xfrm>
            <a:off x="203184" y="2799584"/>
            <a:ext cx="11785600" cy="1738200"/>
          </a:xfrm>
          <a:prstGeom prst="rect">
            <a:avLst/>
          </a:prstGeom>
          <a:noFill/>
          <a:ln>
            <a:noFill/>
          </a:ln>
        </p:spPr>
      </p:pic>
      <p:sp>
        <p:nvSpPr>
          <p:cNvPr id="192" name="Google Shape;192;p21"/>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2019</a:t>
            </a:r>
            <a:endParaRPr sz="2400" kern="0">
              <a:solidFill>
                <a:srgbClr val="FFFFFF"/>
              </a:solidFill>
              <a:latin typeface="Arial"/>
              <a:cs typeface="Arial"/>
              <a:sym typeface="Arial"/>
            </a:endParaRPr>
          </a:p>
        </p:txBody>
      </p:sp>
      <p:sp>
        <p:nvSpPr>
          <p:cNvPr id="193" name="Google Shape;193;p21"/>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194" name="Google Shape;194;p21"/>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196" name="Google Shape;196;p21"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1"/>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199" name="Google Shape;199;p21"/>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200" name="Google Shape;200;p21"/>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201" name="Google Shape;201;p21"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1"/>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203" name="Google Shape;203;p21"/>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204" name="Google Shape;204;p21"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191" name="Google Shape;191;p21" descr="Logo DLC"/>
          <p:cNvPicPr preferRelativeResize="0"/>
          <p:nvPr/>
        </p:nvPicPr>
        <p:blipFill>
          <a:blip r:embed="rId6">
            <a:alphaModFix/>
          </a:blip>
          <a:stretch>
            <a:fillRect/>
          </a:stretch>
        </p:blipFill>
        <p:spPr>
          <a:xfrm>
            <a:off x="9866201" y="6135438"/>
            <a:ext cx="2140833" cy="567500"/>
          </a:xfrm>
          <a:prstGeom prst="rect">
            <a:avLst/>
          </a:prstGeom>
          <a:noFill/>
          <a:ln>
            <a:noFill/>
          </a:ln>
        </p:spPr>
      </p:pic>
      <p:pic>
        <p:nvPicPr>
          <p:cNvPr id="197" name="Google Shape;197;p21" descr="Logo DLC"/>
          <p:cNvPicPr preferRelativeResize="0"/>
          <p:nvPr/>
        </p:nvPicPr>
        <p:blipFill>
          <a:blip r:embed="rId6">
            <a:alphaModFix/>
          </a:blip>
          <a:stretch>
            <a:fillRect/>
          </a:stretch>
        </p:blipFill>
        <p:spPr>
          <a:xfrm>
            <a:off x="9866201" y="6135438"/>
            <a:ext cx="2140833" cy="567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10" name="Google Shape;210;p22" descr="NSQ"/>
          <p:cNvPicPr preferRelativeResize="0"/>
          <p:nvPr/>
        </p:nvPicPr>
        <p:blipFill>
          <a:blip r:embed="rId3">
            <a:alphaModFix/>
          </a:blip>
          <a:stretch>
            <a:fillRect/>
          </a:stretch>
        </p:blipFill>
        <p:spPr>
          <a:xfrm>
            <a:off x="106967" y="60534"/>
            <a:ext cx="1808967" cy="1814700"/>
          </a:xfrm>
          <a:prstGeom prst="rect">
            <a:avLst/>
          </a:prstGeom>
          <a:noFill/>
          <a:ln>
            <a:noFill/>
          </a:ln>
        </p:spPr>
      </p:pic>
      <p:sp>
        <p:nvSpPr>
          <p:cNvPr id="209" name="Google Shape;209;p22"/>
          <p:cNvSpPr txBox="1">
            <a:spLocks noGrp="1"/>
          </p:cNvSpPr>
          <p:nvPr>
            <p:ph type="title" idx="4294967295"/>
          </p:nvPr>
        </p:nvSpPr>
        <p:spPr>
          <a:xfrm rot="-854">
            <a:off x="2177433" y="360055"/>
            <a:ext cx="96636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Standard Example </a:t>
            </a:r>
          </a:p>
        </p:txBody>
      </p:sp>
      <p:pic>
        <p:nvPicPr>
          <p:cNvPr id="215" name="Google Shape;215;p22" descr="Snapshot of Standard D: Learner Engagement"/>
          <p:cNvPicPr preferRelativeResize="0"/>
          <p:nvPr/>
        </p:nvPicPr>
        <p:blipFill>
          <a:blip r:embed="rId4">
            <a:alphaModFix/>
          </a:blip>
          <a:stretch>
            <a:fillRect/>
          </a:stretch>
        </p:blipFill>
        <p:spPr>
          <a:xfrm>
            <a:off x="203200" y="1949918"/>
            <a:ext cx="11785605" cy="3469149"/>
          </a:xfrm>
          <a:prstGeom prst="rect">
            <a:avLst/>
          </a:prstGeom>
          <a:noFill/>
          <a:ln>
            <a:noFill/>
          </a:ln>
        </p:spPr>
      </p:pic>
      <p:sp>
        <p:nvSpPr>
          <p:cNvPr id="212" name="Google Shape;212;p22"/>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2019</a:t>
            </a:r>
            <a:endParaRPr sz="2400" kern="0">
              <a:solidFill>
                <a:srgbClr val="FFFFFF"/>
              </a:solidFill>
              <a:latin typeface="Arial"/>
              <a:cs typeface="Arial"/>
              <a:sym typeface="Arial"/>
            </a:endParaRPr>
          </a:p>
        </p:txBody>
      </p:sp>
      <p:sp>
        <p:nvSpPr>
          <p:cNvPr id="213" name="Google Shape;213;p22"/>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214" name="Google Shape;214;p22"/>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216" name="Google Shape;216;p22"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2"/>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219" name="Google Shape;219;p22"/>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220" name="Google Shape;220;p22"/>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221" name="Google Shape;221;p22"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2"/>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223" name="Google Shape;223;p22"/>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224" name="Google Shape;224;p22"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217" name="Google Shape;217;p22" descr="Logo DLC"/>
          <p:cNvPicPr preferRelativeResize="0"/>
          <p:nvPr/>
        </p:nvPicPr>
        <p:blipFill>
          <a:blip r:embed="rId6">
            <a:alphaModFix/>
          </a:blip>
          <a:stretch>
            <a:fillRect/>
          </a:stretch>
        </p:blipFill>
        <p:spPr>
          <a:xfrm>
            <a:off x="9866201" y="6135438"/>
            <a:ext cx="2140833" cy="567500"/>
          </a:xfrm>
          <a:prstGeom prst="rect">
            <a:avLst/>
          </a:prstGeom>
          <a:noFill/>
          <a:ln>
            <a:noFill/>
          </a:ln>
        </p:spPr>
      </p:pic>
      <p:pic>
        <p:nvPicPr>
          <p:cNvPr id="211" name="Google Shape;211;p22" descr="Logo DLC"/>
          <p:cNvPicPr preferRelativeResize="0"/>
          <p:nvPr/>
        </p:nvPicPr>
        <p:blipFill>
          <a:blip r:embed="rId6">
            <a:alphaModFix/>
          </a:blip>
          <a:stretch>
            <a:fillRect/>
          </a:stretch>
        </p:blipFill>
        <p:spPr>
          <a:xfrm>
            <a:off x="9866201" y="6135438"/>
            <a:ext cx="2140833" cy="567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2" name="Title 1"/>
          <p:cNvSpPr>
            <a:spLocks noGrp="1"/>
          </p:cNvSpPr>
          <p:nvPr>
            <p:ph type="title"/>
          </p:nvPr>
        </p:nvSpPr>
        <p:spPr/>
        <p:txBody>
          <a:bodyPr/>
          <a:lstStyle/>
          <a:p>
            <a:r>
              <a:rPr lang="en-US" dirty="0"/>
              <a:t>VDOE Virtual Learning Team</a:t>
            </a:r>
          </a:p>
        </p:txBody>
      </p:sp>
      <p:pic>
        <p:nvPicPr>
          <p:cNvPr id="3" name="Picture 2" descr="Picture of Dr. Fole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910" y="1651123"/>
            <a:ext cx="1607723" cy="2264156"/>
          </a:xfrm>
          <a:prstGeom prst="rect">
            <a:avLst/>
          </a:prstGeom>
        </p:spPr>
      </p:pic>
      <p:pic>
        <p:nvPicPr>
          <p:cNvPr id="5" name="Picture 4" descr="Picture Mr. 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2468" y="3915405"/>
            <a:ext cx="1905000" cy="1905000"/>
          </a:xfrm>
          <a:prstGeom prst="rect">
            <a:avLst/>
          </a:prstGeom>
        </p:spPr>
      </p:pic>
      <p:sp>
        <p:nvSpPr>
          <p:cNvPr id="163" name="Google Shape;163;p2"/>
          <p:cNvSpPr txBox="1"/>
          <p:nvPr/>
        </p:nvSpPr>
        <p:spPr>
          <a:xfrm>
            <a:off x="4131126" y="1853238"/>
            <a:ext cx="6502400" cy="3556000"/>
          </a:xfrm>
          <a:prstGeom prst="rect">
            <a:avLst/>
          </a:prstGeom>
          <a:noFill/>
          <a:ln>
            <a:noFill/>
          </a:ln>
        </p:spPr>
        <p:txBody>
          <a:bodyPr spcFirstLastPara="1" wrap="square" lIns="121900" tIns="60933" rIns="121900" bIns="60933" anchor="t" anchorCtr="0">
            <a:normAutofit/>
          </a:bodyPr>
          <a:lstStyle/>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Dr. Meg Foley</a:t>
            </a:r>
            <a:endParaRPr lang="en-US" sz="2667" dirty="0"/>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hlinkClick r:id="rId5"/>
              </a:rPr>
              <a:t>meg.foley@doe.virginia.gov</a:t>
            </a: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rPr>
              <a:t>(804) 786-0877</a:t>
            </a:r>
          </a:p>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Coordinator of Virtual Learning</a:t>
            </a:r>
          </a:p>
          <a:p>
            <a:pPr algn="r">
              <a:lnSpc>
                <a:spcPct val="80000"/>
              </a:lnSpc>
              <a:spcBef>
                <a:spcPts val="419"/>
              </a:spcBef>
              <a:buClr>
                <a:schemeClr val="dk1"/>
              </a:buClr>
              <a:buSzPts val="1572"/>
            </a:pPr>
            <a:endParaRPr lang="en-US" sz="2667"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Reginald Fox</a:t>
            </a:r>
            <a:endParaRPr sz="2667" dirty="0">
              <a:solidFill>
                <a:srgbClr val="000000"/>
              </a:solidFill>
              <a:sym typeface="Arial"/>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hlinkClick r:id="rId6"/>
              </a:rPr>
              <a:t>reginald.fox@doe.virginia.gov</a:t>
            </a: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rPr>
              <a:t>(804) 371-5663</a:t>
            </a:r>
          </a:p>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Virtual Learning Specialist</a:t>
            </a:r>
          </a:p>
          <a:p>
            <a:pPr algn="r">
              <a:lnSpc>
                <a:spcPct val="80000"/>
              </a:lnSpc>
              <a:spcBef>
                <a:spcPts val="419"/>
              </a:spcBef>
              <a:buClr>
                <a:schemeClr val="dk1"/>
              </a:buClr>
              <a:buSzPts val="1572"/>
            </a:pP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endParaRPr sz="3733" dirty="0">
              <a:solidFill>
                <a:schemeClr val="dk1"/>
              </a:solidFill>
              <a:latin typeface="Calibri"/>
              <a:ea typeface="Calibri"/>
              <a:cs typeface="Calibri"/>
              <a:sym typeface="Calibri"/>
            </a:endParaRPr>
          </a:p>
          <a:p>
            <a:pPr algn="r">
              <a:lnSpc>
                <a:spcPct val="80000"/>
              </a:lnSpc>
              <a:spcBef>
                <a:spcPts val="419"/>
              </a:spcBef>
              <a:buClr>
                <a:schemeClr val="dk1"/>
              </a:buClr>
              <a:buSzPts val="1572"/>
            </a:pPr>
            <a:endParaRPr sz="2096" dirty="0">
              <a:solidFill>
                <a:schemeClr val="dk1"/>
              </a:solidFill>
              <a:latin typeface="Calibri"/>
              <a:ea typeface="Calibri"/>
              <a:cs typeface="Calibri"/>
              <a:sym typeface="Calibri"/>
            </a:endParaRPr>
          </a:p>
          <a:p>
            <a:pPr algn="r">
              <a:lnSpc>
                <a:spcPct val="80000"/>
              </a:lnSpc>
              <a:spcBef>
                <a:spcPts val="468"/>
              </a:spcBef>
              <a:buClr>
                <a:schemeClr val="dk1"/>
              </a:buClr>
              <a:buSzPts val="1757"/>
            </a:pPr>
            <a:endParaRPr sz="2343" dirty="0">
              <a:solidFill>
                <a:schemeClr val="dk1"/>
              </a:solidFill>
              <a:latin typeface="Calibri"/>
              <a:ea typeface="Calibri"/>
              <a:cs typeface="Calibri"/>
              <a:sym typeface="Calibri"/>
            </a:endParaRPr>
          </a:p>
          <a:p>
            <a:pPr algn="r">
              <a:lnSpc>
                <a:spcPct val="80000"/>
              </a:lnSpc>
              <a:spcBef>
                <a:spcPts val="740"/>
              </a:spcBef>
              <a:buClr>
                <a:schemeClr val="dk1"/>
              </a:buClr>
              <a:buSzPts val="2775"/>
            </a:pPr>
            <a:endParaRPr sz="3700" dirty="0">
              <a:solidFill>
                <a:schemeClr val="dk1"/>
              </a:solidFill>
              <a:latin typeface="Calibri"/>
              <a:ea typeface="Calibri"/>
              <a:cs typeface="Calibri"/>
              <a:sym typeface="Calibri"/>
            </a:endParaRPr>
          </a:p>
        </p:txBody>
      </p:sp>
      <p:sp>
        <p:nvSpPr>
          <p:cNvPr id="164" name="Google Shape;164;p2"/>
          <p:cNvSpPr txBox="1">
            <a:spLocks noGrp="1"/>
          </p:cNvSpPr>
          <p:nvPr>
            <p:ph type="body" idx="1"/>
          </p:nvPr>
        </p:nvSpPr>
        <p:spPr>
          <a:xfrm>
            <a:off x="831551" y="5108486"/>
            <a:ext cx="2610729" cy="601504"/>
          </a:xfrm>
          <a:prstGeom prst="rect">
            <a:avLst/>
          </a:prstGeom>
          <a:noFill/>
          <a:ln>
            <a:noFill/>
          </a:ln>
        </p:spPr>
        <p:txBody>
          <a:bodyPr spcFirstLastPara="1" vert="horz" wrap="square" lIns="121900" tIns="60933" rIns="121900" bIns="60933" rtlCol="0" anchor="t" anchorCtr="0">
            <a:normAutofit/>
          </a:bodyPr>
          <a:lstStyle/>
          <a:p>
            <a:pPr marL="0" indent="0">
              <a:lnSpc>
                <a:spcPct val="100000"/>
              </a:lnSpc>
              <a:spcBef>
                <a:spcPts val="0"/>
              </a:spcBef>
              <a:buClr>
                <a:schemeClr val="dk1"/>
              </a:buClr>
              <a:buSzPts val="1300"/>
              <a:buNone/>
            </a:pPr>
            <a:r>
              <a:rPr lang="en-US" sz="1467" dirty="0"/>
              <a:t>Twitter: @</a:t>
            </a:r>
            <a:r>
              <a:rPr lang="en-US" sz="1467" dirty="0" err="1"/>
              <a:t>VDOE_News</a:t>
            </a:r>
            <a:br>
              <a:rPr lang="en-US" sz="1467" dirty="0"/>
            </a:br>
            <a:r>
              <a:rPr lang="en-US" sz="1467" dirty="0"/>
              <a:t>Facebook: @</a:t>
            </a:r>
            <a:r>
              <a:rPr lang="en-US" sz="1467" dirty="0" err="1"/>
              <a:t>VDOENews</a:t>
            </a:r>
            <a:endParaRPr sz="1467" dirty="0"/>
          </a:p>
        </p:txBody>
      </p:sp>
      <p:grpSp>
        <p:nvGrpSpPr>
          <p:cNvPr id="165" name="Google Shape;165;p2" title="social media logos: Twitter, Facebook, and LinkedIn"/>
          <p:cNvGrpSpPr/>
          <p:nvPr/>
        </p:nvGrpSpPr>
        <p:grpSpPr>
          <a:xfrm>
            <a:off x="895474" y="5820405"/>
            <a:ext cx="2444475" cy="555589"/>
            <a:chOff x="2235200" y="5089418"/>
            <a:chExt cx="5791200" cy="1692383"/>
          </a:xfrm>
        </p:grpSpPr>
        <p:pic>
          <p:nvPicPr>
            <p:cNvPr id="168" name="Google Shape;168;p2" title="LinkedIn logo"/>
            <p:cNvPicPr preferRelativeResize="0"/>
            <p:nvPr/>
          </p:nvPicPr>
          <p:blipFill rotWithShape="1">
            <a:blip r:embed="rId7">
              <a:alphaModFix/>
            </a:blip>
            <a:srcRect/>
            <a:stretch/>
          </p:blipFill>
          <p:spPr>
            <a:xfrm>
              <a:off x="6370093" y="5125494"/>
              <a:ext cx="1656307" cy="1656307"/>
            </a:xfrm>
            <a:prstGeom prst="rect">
              <a:avLst/>
            </a:prstGeom>
            <a:noFill/>
            <a:ln>
              <a:noFill/>
            </a:ln>
          </p:spPr>
        </p:pic>
        <p:pic>
          <p:nvPicPr>
            <p:cNvPr id="167" name="Google Shape;167;p2" title="facebook logo"/>
            <p:cNvPicPr preferRelativeResize="0"/>
            <p:nvPr/>
          </p:nvPicPr>
          <p:blipFill rotWithShape="1">
            <a:blip r:embed="rId8">
              <a:alphaModFix/>
            </a:blip>
            <a:srcRect/>
            <a:stretch/>
          </p:blipFill>
          <p:spPr>
            <a:xfrm>
              <a:off x="4388045" y="5125494"/>
              <a:ext cx="1576507" cy="1576507"/>
            </a:xfrm>
            <a:prstGeom prst="rect">
              <a:avLst/>
            </a:prstGeom>
            <a:noFill/>
            <a:ln>
              <a:noFill/>
            </a:ln>
          </p:spPr>
        </p:pic>
        <p:pic>
          <p:nvPicPr>
            <p:cNvPr id="166" name="Google Shape;166;p2" title="twitter logo"/>
            <p:cNvPicPr preferRelativeResize="0"/>
            <p:nvPr/>
          </p:nvPicPr>
          <p:blipFill rotWithShape="1">
            <a:blip r:embed="rId9">
              <a:alphaModFix/>
            </a:blip>
            <a:srcRect/>
            <a:stretch/>
          </p:blipFill>
          <p:spPr>
            <a:xfrm>
              <a:off x="2235200" y="5089418"/>
              <a:ext cx="1645699" cy="1645699"/>
            </a:xfrm>
            <a:prstGeom prst="rect">
              <a:avLst/>
            </a:prstGeom>
            <a:noFill/>
            <a:ln>
              <a:noFill/>
            </a:ln>
          </p:spPr>
        </p:pic>
      </p:grpSp>
    </p:spTree>
    <p:extLst>
      <p:ext uri="{BB962C8B-B14F-4D97-AF65-F5344CB8AC3E}">
        <p14:creationId xmlns:p14="http://schemas.microsoft.com/office/powerpoint/2010/main" val="1231896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228"/>
        <p:cNvGrpSpPr/>
        <p:nvPr/>
      </p:nvGrpSpPr>
      <p:grpSpPr>
        <a:xfrm>
          <a:off x="0" y="0"/>
          <a:ext cx="0" cy="0"/>
          <a:chOff x="0" y="0"/>
          <a:chExt cx="0" cy="0"/>
        </a:xfrm>
      </p:grpSpPr>
      <p:pic>
        <p:nvPicPr>
          <p:cNvPr id="230" name="Google Shape;230;p23"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231" name="Google Shape;231;p23"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232" name="Google Shape;232;p23"/>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2019</a:t>
            </a:r>
            <a:endParaRPr sz="2400" kern="0">
              <a:solidFill>
                <a:srgbClr val="FFFFFF"/>
              </a:solidFill>
              <a:latin typeface="Arial"/>
              <a:cs typeface="Arial"/>
              <a:sym typeface="Arial"/>
            </a:endParaRPr>
          </a:p>
        </p:txBody>
      </p:sp>
      <p:sp>
        <p:nvSpPr>
          <p:cNvPr id="233" name="Google Shape;233;p23"/>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234" name="Google Shape;234;p23"/>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235" name="Google Shape;235;p23"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36" name="Google Shape;236;p23"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237" name="Google Shape;237;p23"/>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238" name="Google Shape;238;p23"/>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239" name="Google Shape;239;p23"/>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240" name="Google Shape;240;p23"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3"/>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242" name="Google Shape;242;p23"/>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243" name="Google Shape;243;p23"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sp>
        <p:nvSpPr>
          <p:cNvPr id="244" name="Google Shape;244;p23"/>
          <p:cNvSpPr txBox="1">
            <a:spLocks noGrp="1"/>
          </p:cNvSpPr>
          <p:nvPr>
            <p:ph type="title" idx="4294967295"/>
          </p:nvPr>
        </p:nvSpPr>
        <p:spPr>
          <a:xfrm>
            <a:off x="814067" y="2337300"/>
            <a:ext cx="10410400" cy="1518196"/>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133" b="1" i="0" u="none" strike="noStrike" kern="0" cap="none" spc="0" normalizeH="0" baseline="0" noProof="0" dirty="0">
                <a:ln>
                  <a:noFill/>
                </a:ln>
                <a:solidFill>
                  <a:srgbClr val="000000"/>
                </a:solidFill>
                <a:effectLst/>
                <a:uLnTx/>
                <a:uFillTx/>
                <a:latin typeface="Arial"/>
                <a:ea typeface="+mn-ea"/>
                <a:cs typeface="Arial"/>
                <a:sym typeface="Arial"/>
              </a:rPr>
              <a:t>Today’s Handout/Digital Worksheet:</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133" b="1" i="0" u="none" strike="noStrike" kern="0" cap="none" spc="0" normalizeH="0" baseline="0" noProof="0" dirty="0">
                <a:ln>
                  <a:noFill/>
                </a:ln>
                <a:solidFill>
                  <a:srgbClr val="000000"/>
                </a:solidFill>
                <a:effectLst/>
                <a:uLnTx/>
                <a:uFillTx/>
                <a:latin typeface="Arial"/>
                <a:ea typeface="+mn-ea"/>
                <a:cs typeface="Arial"/>
                <a:sym typeface="Arial"/>
              </a:rPr>
              <a:t>https://bit.ly/NSQinView</a:t>
            </a:r>
          </a:p>
        </p:txBody>
      </p:sp>
      <p:pic>
        <p:nvPicPr>
          <p:cNvPr id="245" name="Google Shape;245;p23" descr="QR code"/>
          <p:cNvPicPr preferRelativeResize="0"/>
          <p:nvPr/>
        </p:nvPicPr>
        <p:blipFill>
          <a:blip r:embed="rId6">
            <a:alphaModFix/>
          </a:blip>
          <a:stretch>
            <a:fillRect/>
          </a:stretch>
        </p:blipFill>
        <p:spPr>
          <a:xfrm>
            <a:off x="9866185" y="3856101"/>
            <a:ext cx="1717900" cy="1717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24"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251" name="Google Shape;251;p24"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252" name="Google Shape;252;p24"/>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2019</a:t>
            </a:r>
            <a:endParaRPr sz="2400" kern="0">
              <a:solidFill>
                <a:srgbClr val="FFFFFF"/>
              </a:solidFill>
              <a:latin typeface="Arial"/>
              <a:cs typeface="Arial"/>
              <a:sym typeface="Arial"/>
            </a:endParaRPr>
          </a:p>
        </p:txBody>
      </p:sp>
      <p:sp>
        <p:nvSpPr>
          <p:cNvPr id="253" name="Google Shape;253;p24"/>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254" name="Google Shape;254;p24"/>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255" name="Google Shape;255;p24"/>
          <p:cNvSpPr txBox="1"/>
          <p:nvPr/>
        </p:nvSpPr>
        <p:spPr>
          <a:xfrm>
            <a:off x="3469933" y="2419800"/>
            <a:ext cx="8517600" cy="197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733" kern="0">
                <a:solidFill>
                  <a:srgbClr val="000000"/>
                </a:solidFill>
                <a:latin typeface="Arial"/>
                <a:cs typeface="Arial"/>
                <a:sym typeface="Arial"/>
              </a:rPr>
              <a:t>What would you consider important characteristics of a Quality Online Teacher?</a:t>
            </a:r>
            <a:endParaRPr sz="3733" kern="0">
              <a:solidFill>
                <a:srgbClr val="000000"/>
              </a:solidFill>
              <a:latin typeface="Arial"/>
              <a:cs typeface="Arial"/>
              <a:sym typeface="Arial"/>
            </a:endParaRPr>
          </a:p>
          <a:p>
            <a:pPr defTabSz="1219170">
              <a:buClr>
                <a:srgbClr val="000000"/>
              </a:buClr>
            </a:pPr>
            <a:endParaRPr sz="2933" kern="0">
              <a:solidFill>
                <a:srgbClr val="000000"/>
              </a:solidFill>
              <a:latin typeface="Arial"/>
              <a:cs typeface="Arial"/>
              <a:sym typeface="Arial"/>
            </a:endParaRPr>
          </a:p>
          <a:p>
            <a:pPr defTabSz="1219170">
              <a:buClr>
                <a:srgbClr val="000000"/>
              </a:buClr>
            </a:pPr>
            <a:endParaRPr sz="4267" kern="0">
              <a:solidFill>
                <a:srgbClr val="000000"/>
              </a:solidFill>
              <a:latin typeface="Arial"/>
              <a:cs typeface="Arial"/>
              <a:sym typeface="Arial"/>
            </a:endParaRPr>
          </a:p>
          <a:p>
            <a:pPr defTabSz="1219170">
              <a:buClr>
                <a:srgbClr val="000000"/>
              </a:buClr>
            </a:pPr>
            <a:endParaRPr sz="2933" kern="0">
              <a:solidFill>
                <a:srgbClr val="000000"/>
              </a:solidFill>
              <a:latin typeface="Arial"/>
              <a:cs typeface="Arial"/>
              <a:sym typeface="Arial"/>
            </a:endParaRPr>
          </a:p>
          <a:p>
            <a:pPr defTabSz="1219170">
              <a:buClr>
                <a:srgbClr val="000000"/>
              </a:buClr>
            </a:pPr>
            <a:endParaRPr sz="2933" kern="0">
              <a:solidFill>
                <a:srgbClr val="000000"/>
              </a:solidFill>
              <a:latin typeface="Arial"/>
              <a:cs typeface="Arial"/>
              <a:sym typeface="Arial"/>
            </a:endParaRPr>
          </a:p>
        </p:txBody>
      </p:sp>
      <p:sp>
        <p:nvSpPr>
          <p:cNvPr id="256" name="Google Shape;256;p24"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57" name="Google Shape;257;p24"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258" name="Google Shape;258;p24"/>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259" name="Google Shape;259;p24"/>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260" name="Google Shape;260;p24"/>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261" name="Google Shape;261;p24"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4"/>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263" name="Google Shape;263;p24"/>
          <p:cNvSpPr txBox="1">
            <a:spLocks noGrp="1"/>
          </p:cNvSpPr>
          <p:nvPr>
            <p:ph type="title" idx="4294967295"/>
          </p:nvPr>
        </p:nvSpPr>
        <p:spPr>
          <a:xfrm>
            <a:off x="3571583" y="6135400"/>
            <a:ext cx="4098800" cy="567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FFFFFF"/>
                </a:solidFill>
                <a:effectLst/>
                <a:uLnTx/>
                <a:uFillTx/>
                <a:latin typeface="Arial"/>
                <a:ea typeface="+mn-ea"/>
                <a:cs typeface="Arial"/>
                <a:sym typeface="Arial"/>
              </a:rPr>
              <a:t>www.nsqol.org   #NSQ </a:t>
            </a:r>
          </a:p>
        </p:txBody>
      </p:sp>
      <p:pic>
        <p:nvPicPr>
          <p:cNvPr id="264" name="Google Shape;264;p24"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265" name="Google Shape;265;p24" descr="Question mark"/>
          <p:cNvPicPr preferRelativeResize="0"/>
          <p:nvPr/>
        </p:nvPicPr>
        <p:blipFill>
          <a:blip r:embed="rId6">
            <a:alphaModFix/>
          </a:blip>
          <a:stretch>
            <a:fillRect/>
          </a:stretch>
        </p:blipFill>
        <p:spPr>
          <a:xfrm>
            <a:off x="727301" y="2057685"/>
            <a:ext cx="2742633" cy="27426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5"/>
          <p:cNvSpPr txBox="1">
            <a:spLocks noGrp="1"/>
          </p:cNvSpPr>
          <p:nvPr>
            <p:ph type="title"/>
          </p:nvPr>
        </p:nvSpPr>
        <p:spPr>
          <a:xfrm>
            <a:off x="2016567" y="454089"/>
            <a:ext cx="9569200" cy="1027600"/>
          </a:xfrm>
          <a:prstGeom prst="rect">
            <a:avLst/>
          </a:prstGeom>
        </p:spPr>
        <p:txBody>
          <a:bodyPr spcFirstLastPara="1" wrap="square" lIns="121900" tIns="121900" rIns="121900" bIns="121900" anchor="t" anchorCtr="0">
            <a:noAutofit/>
          </a:bodyPr>
          <a:lstStyle/>
          <a:p>
            <a:r>
              <a:rPr lang="en" sz="4800">
                <a:highlight>
                  <a:srgbClr val="FFFFFF"/>
                </a:highlight>
              </a:rPr>
              <a:t>Standard D: Learner Engagement</a:t>
            </a:r>
            <a:endParaRPr sz="4800">
              <a:highlight>
                <a:srgbClr val="FFFFFF"/>
              </a:highlight>
            </a:endParaRPr>
          </a:p>
          <a:p>
            <a:endParaRPr sz="5467">
              <a:solidFill>
                <a:srgbClr val="00A8E7"/>
              </a:solidFill>
            </a:endParaRPr>
          </a:p>
        </p:txBody>
      </p:sp>
      <p:pic>
        <p:nvPicPr>
          <p:cNvPr id="271" name="Google Shape;271;p25" descr="NSQ"/>
          <p:cNvPicPr preferRelativeResize="0"/>
          <p:nvPr/>
        </p:nvPicPr>
        <p:blipFill>
          <a:blip r:embed="rId3">
            <a:alphaModFix/>
          </a:blip>
          <a:stretch>
            <a:fillRect/>
          </a:stretch>
        </p:blipFill>
        <p:spPr>
          <a:xfrm>
            <a:off x="106967" y="60534"/>
            <a:ext cx="1808967" cy="1814700"/>
          </a:xfrm>
          <a:prstGeom prst="rect">
            <a:avLst/>
          </a:prstGeom>
          <a:noFill/>
          <a:ln>
            <a:noFill/>
          </a:ln>
        </p:spPr>
      </p:pic>
      <p:sp>
        <p:nvSpPr>
          <p:cNvPr id="272" name="Google Shape;272;p25"/>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2019</a:t>
            </a:r>
            <a:endParaRPr sz="2400" kern="0">
              <a:solidFill>
                <a:srgbClr val="FFFFFF"/>
              </a:solidFill>
              <a:latin typeface="Arial"/>
              <a:cs typeface="Arial"/>
              <a:sym typeface="Arial"/>
            </a:endParaRPr>
          </a:p>
        </p:txBody>
      </p:sp>
      <p:sp>
        <p:nvSpPr>
          <p:cNvPr id="273" name="Google Shape;273;p25"/>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274" name="Google Shape;274;p25"/>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275" name="Google Shape;275;p25" descr="Website for NSQ www.nsqol.org"/>
          <p:cNvSpPr/>
          <p:nvPr/>
        </p:nvSpPr>
        <p:spPr>
          <a:xfrm rot="-10799898">
            <a:off x="-52843"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76" name="Google Shape;276;p25"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277" name="Google Shape;277;p25"/>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278" name="Google Shape;278;p25"/>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279" name="Google Shape;279;p25"/>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280" name="Google Shape;280;p25"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5"/>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282" name="Google Shape;282;p25"/>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283" name="Google Shape;283;p25"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284" name="Google Shape;284;p25" descr="Man no face in circle"/>
          <p:cNvPicPr preferRelativeResize="0"/>
          <p:nvPr/>
        </p:nvPicPr>
        <p:blipFill rotWithShape="1">
          <a:blip r:embed="rId6">
            <a:alphaModFix/>
          </a:blip>
          <a:srcRect b="37957"/>
          <a:stretch/>
        </p:blipFill>
        <p:spPr>
          <a:xfrm>
            <a:off x="1538469" y="2258832"/>
            <a:ext cx="2970500" cy="2674411"/>
          </a:xfrm>
          <a:prstGeom prst="rect">
            <a:avLst/>
          </a:prstGeom>
          <a:noFill/>
          <a:ln>
            <a:noFill/>
          </a:ln>
        </p:spPr>
      </p:pic>
      <p:pic>
        <p:nvPicPr>
          <p:cNvPr id="285" name="Google Shape;285;p25" descr="Picture of table of contents"/>
          <p:cNvPicPr preferRelativeResize="0"/>
          <p:nvPr/>
        </p:nvPicPr>
        <p:blipFill>
          <a:blip r:embed="rId7">
            <a:alphaModFix/>
          </a:blip>
          <a:stretch>
            <a:fillRect/>
          </a:stretch>
        </p:blipFill>
        <p:spPr>
          <a:xfrm>
            <a:off x="4508967" y="1965700"/>
            <a:ext cx="5357232" cy="3417333"/>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26" descr="Picture of Standards in Practice"/>
          <p:cNvPicPr preferRelativeResize="0"/>
          <p:nvPr/>
        </p:nvPicPr>
        <p:blipFill>
          <a:blip r:embed="rId3">
            <a:alphaModFix/>
          </a:blip>
          <a:stretch>
            <a:fillRect/>
          </a:stretch>
        </p:blipFill>
        <p:spPr>
          <a:xfrm>
            <a:off x="3225565" y="1373501"/>
            <a:ext cx="5740867" cy="4590367"/>
          </a:xfrm>
          <a:prstGeom prst="rect">
            <a:avLst/>
          </a:prstGeom>
          <a:noFill/>
          <a:ln>
            <a:noFill/>
          </a:ln>
          <a:effectLst>
            <a:outerShdw blurRad="57150" dist="19050" dir="5400000" algn="bl" rotWithShape="0">
              <a:srgbClr val="000000">
                <a:alpha val="50000"/>
              </a:srgbClr>
            </a:outerShdw>
          </a:effectLst>
        </p:spPr>
      </p:pic>
      <p:pic>
        <p:nvPicPr>
          <p:cNvPr id="292" name="Google Shape;292;p26" descr="NSQ"/>
          <p:cNvPicPr preferRelativeResize="0"/>
          <p:nvPr/>
        </p:nvPicPr>
        <p:blipFill>
          <a:blip r:embed="rId4">
            <a:alphaModFix/>
          </a:blip>
          <a:stretch>
            <a:fillRect/>
          </a:stretch>
        </p:blipFill>
        <p:spPr>
          <a:xfrm>
            <a:off x="106967" y="60534"/>
            <a:ext cx="1808967" cy="1814700"/>
          </a:xfrm>
          <a:prstGeom prst="rect">
            <a:avLst/>
          </a:prstGeom>
          <a:noFill/>
          <a:ln>
            <a:noFill/>
          </a:ln>
        </p:spPr>
      </p:pic>
      <p:sp>
        <p:nvSpPr>
          <p:cNvPr id="293" name="Google Shape;293;p26"/>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2019</a:t>
            </a:r>
            <a:endParaRPr sz="2400" kern="0">
              <a:solidFill>
                <a:srgbClr val="FFFFFF"/>
              </a:solidFill>
              <a:latin typeface="Arial"/>
              <a:cs typeface="Arial"/>
              <a:sym typeface="Arial"/>
            </a:endParaRPr>
          </a:p>
        </p:txBody>
      </p:sp>
      <p:sp>
        <p:nvSpPr>
          <p:cNvPr id="294" name="Google Shape;294;p26"/>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295" name="Google Shape;295;p26"/>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296" name="Google Shape;296;p26" descr="Website for NSQ www.nsqol.org"/>
          <p:cNvSpPr/>
          <p:nvPr/>
        </p:nvSpPr>
        <p:spPr>
          <a:xfrm rot="-10799898">
            <a:off x="-52843"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6"/>
          <p:cNvSpPr txBox="1">
            <a:spLocks noGrp="1"/>
          </p:cNvSpPr>
          <p:nvPr>
            <p:ph type="title" idx="4294967295"/>
          </p:nvPr>
        </p:nvSpPr>
        <p:spPr>
          <a:xfrm rot="-846">
            <a:off x="2021200" y="232344"/>
            <a:ext cx="97552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Standards in Practice</a:t>
            </a:r>
            <a:endParaRPr kumimoji="0" lang="en-US" sz="3200" b="0" i="0" u="none" strike="noStrike" kern="0" cap="none" spc="0" normalizeH="0" baseline="0" noProof="0" dirty="0">
              <a:ln>
                <a:noFill/>
              </a:ln>
              <a:solidFill>
                <a:srgbClr val="002C61"/>
              </a:solidFill>
              <a:effectLst/>
              <a:uLnTx/>
              <a:uFillTx/>
              <a:latin typeface="Arial"/>
              <a:ea typeface="+mn-ea"/>
              <a:cs typeface="Arial"/>
              <a:sym typeface="Arial"/>
            </a:endParaRPr>
          </a:p>
        </p:txBody>
      </p:sp>
      <p:pic>
        <p:nvPicPr>
          <p:cNvPr id="298" name="Google Shape;298;p26" descr="Logo DLC"/>
          <p:cNvPicPr preferRelativeResize="0"/>
          <p:nvPr/>
        </p:nvPicPr>
        <p:blipFill>
          <a:blip r:embed="rId5">
            <a:alphaModFix/>
          </a:blip>
          <a:stretch>
            <a:fillRect/>
          </a:stretch>
        </p:blipFill>
        <p:spPr>
          <a:xfrm>
            <a:off x="9866201" y="6135438"/>
            <a:ext cx="2140833" cy="567500"/>
          </a:xfrm>
          <a:prstGeom prst="rect">
            <a:avLst/>
          </a:prstGeom>
          <a:noFill/>
          <a:ln>
            <a:noFill/>
          </a:ln>
        </p:spPr>
      </p:pic>
      <p:sp>
        <p:nvSpPr>
          <p:cNvPr id="299" name="Google Shape;299;p26"/>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300" name="Google Shape;300;p26"/>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301" name="Google Shape;301;p26"/>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302" name="Google Shape;302;p26"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6"/>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304" name="Google Shape;304;p26"/>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305" name="Google Shape;305;p26" descr="Logos for VLLA and DLC"/>
          <p:cNvPicPr preferRelativeResize="0"/>
          <p:nvPr/>
        </p:nvPicPr>
        <p:blipFill>
          <a:blip r:embed="rId6">
            <a:alphaModFix/>
          </a:blip>
          <a:stretch>
            <a:fillRect/>
          </a:stretch>
        </p:blipFill>
        <p:spPr>
          <a:xfrm>
            <a:off x="7914888" y="6135399"/>
            <a:ext cx="4072913" cy="567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1" name="Google Shape;311;p27" descr="NSQ"/>
          <p:cNvPicPr preferRelativeResize="0"/>
          <p:nvPr/>
        </p:nvPicPr>
        <p:blipFill>
          <a:blip r:embed="rId3">
            <a:alphaModFix/>
          </a:blip>
          <a:stretch>
            <a:fillRect/>
          </a:stretch>
        </p:blipFill>
        <p:spPr>
          <a:xfrm>
            <a:off x="106967" y="60534"/>
            <a:ext cx="1808967" cy="1814700"/>
          </a:xfrm>
          <a:prstGeom prst="rect">
            <a:avLst/>
          </a:prstGeom>
          <a:noFill/>
          <a:ln>
            <a:noFill/>
          </a:ln>
        </p:spPr>
      </p:pic>
      <p:sp>
        <p:nvSpPr>
          <p:cNvPr id="312" name="Google Shape;312;p27"/>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2019</a:t>
            </a:r>
            <a:endParaRPr sz="2400" kern="0">
              <a:solidFill>
                <a:srgbClr val="FFFFFF"/>
              </a:solidFill>
              <a:latin typeface="Arial"/>
              <a:cs typeface="Arial"/>
              <a:sym typeface="Arial"/>
            </a:endParaRPr>
          </a:p>
        </p:txBody>
      </p:sp>
      <p:sp>
        <p:nvSpPr>
          <p:cNvPr id="313" name="Google Shape;313;p27"/>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314" name="Google Shape;314;p27"/>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315" name="Google Shape;315;p27" descr="Website for NSQ www.nsqol.org"/>
          <p:cNvSpPr/>
          <p:nvPr/>
        </p:nvSpPr>
        <p:spPr>
          <a:xfrm rot="-10799898">
            <a:off x="-52843"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7"/>
          <p:cNvSpPr txBox="1">
            <a:spLocks noGrp="1"/>
          </p:cNvSpPr>
          <p:nvPr>
            <p:ph type="title" idx="4294967295"/>
          </p:nvPr>
        </p:nvSpPr>
        <p:spPr>
          <a:xfrm rot="-846">
            <a:off x="2021200" y="232344"/>
            <a:ext cx="97552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Danielson Crosswalk</a:t>
            </a:r>
            <a:endParaRPr kumimoji="0" lang="en-US" sz="3200" b="0" i="0" u="none" strike="noStrike" kern="0" cap="none" spc="0" normalizeH="0" baseline="0" noProof="0" dirty="0">
              <a:ln>
                <a:noFill/>
              </a:ln>
              <a:solidFill>
                <a:srgbClr val="002C61"/>
              </a:solidFill>
              <a:effectLst/>
              <a:uLnTx/>
              <a:uFillTx/>
              <a:latin typeface="Arial"/>
              <a:ea typeface="+mn-ea"/>
              <a:cs typeface="Arial"/>
              <a:sym typeface="Arial"/>
            </a:endParaRPr>
          </a:p>
        </p:txBody>
      </p:sp>
      <p:pic>
        <p:nvPicPr>
          <p:cNvPr id="317" name="Google Shape;317;p27"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318" name="Google Shape;318;p27"/>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319" name="Google Shape;319;p27"/>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320" name="Google Shape;320;p27"/>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321" name="Google Shape;321;p27"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7"/>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323" name="Google Shape;323;p27"/>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324" name="Google Shape;324;p27"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325" name="Google Shape;325;p27" descr="Picture of National Standards a Crosswalk"/>
          <p:cNvPicPr preferRelativeResize="0"/>
          <p:nvPr/>
        </p:nvPicPr>
        <p:blipFill>
          <a:blip r:embed="rId6">
            <a:alphaModFix/>
          </a:blip>
          <a:stretch>
            <a:fillRect/>
          </a:stretch>
        </p:blipFill>
        <p:spPr>
          <a:xfrm>
            <a:off x="3442833" y="1511551"/>
            <a:ext cx="5200648" cy="421703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8"/>
          <p:cNvSpPr txBox="1">
            <a:spLocks noGrp="1"/>
          </p:cNvSpPr>
          <p:nvPr>
            <p:ph type="title"/>
          </p:nvPr>
        </p:nvSpPr>
        <p:spPr>
          <a:xfrm>
            <a:off x="2152333" y="224067"/>
            <a:ext cx="8204800" cy="763600"/>
          </a:xfrm>
          <a:prstGeom prst="rect">
            <a:avLst/>
          </a:prstGeom>
        </p:spPr>
        <p:txBody>
          <a:bodyPr spcFirstLastPara="1" wrap="square" lIns="121900" tIns="121900" rIns="121900" bIns="121900" anchor="t" anchorCtr="0">
            <a:noAutofit/>
          </a:bodyPr>
          <a:lstStyle/>
          <a:p>
            <a:r>
              <a:rPr lang="en"/>
              <a:t>Professional Learning Portal </a:t>
            </a:r>
            <a:endParaRPr/>
          </a:p>
        </p:txBody>
      </p:sp>
      <p:sp>
        <p:nvSpPr>
          <p:cNvPr id="331" name="Google Shape;331;p28"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28"/>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333" name="Google Shape;333;p28"/>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334" name="Google Shape;334;p28" descr="Logos for VLLA and DLC"/>
          <p:cNvPicPr preferRelativeResize="0"/>
          <p:nvPr/>
        </p:nvPicPr>
        <p:blipFill>
          <a:blip r:embed="rId3">
            <a:alphaModFix/>
          </a:blip>
          <a:stretch>
            <a:fillRect/>
          </a:stretch>
        </p:blipFill>
        <p:spPr>
          <a:xfrm>
            <a:off x="7914888" y="6135399"/>
            <a:ext cx="4072913" cy="567600"/>
          </a:xfrm>
          <a:prstGeom prst="rect">
            <a:avLst/>
          </a:prstGeom>
          <a:noFill/>
          <a:ln>
            <a:noFill/>
          </a:ln>
        </p:spPr>
      </p:pic>
      <p:pic>
        <p:nvPicPr>
          <p:cNvPr id="335" name="Google Shape;335;p28" descr="NSQ"/>
          <p:cNvPicPr preferRelativeResize="0"/>
          <p:nvPr/>
        </p:nvPicPr>
        <p:blipFill>
          <a:blip r:embed="rId4">
            <a:alphaModFix/>
          </a:blip>
          <a:stretch>
            <a:fillRect/>
          </a:stretch>
        </p:blipFill>
        <p:spPr>
          <a:xfrm>
            <a:off x="106967" y="60534"/>
            <a:ext cx="1808967" cy="1814700"/>
          </a:xfrm>
          <a:prstGeom prst="rect">
            <a:avLst/>
          </a:prstGeom>
          <a:noFill/>
          <a:ln>
            <a:noFill/>
          </a:ln>
        </p:spPr>
      </p:pic>
      <p:sp>
        <p:nvSpPr>
          <p:cNvPr id="336" name="Google Shape;336;p28"/>
          <p:cNvSpPr txBox="1"/>
          <p:nvPr/>
        </p:nvSpPr>
        <p:spPr>
          <a:xfrm>
            <a:off x="2152333" y="881500"/>
            <a:ext cx="8115600" cy="82063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3733" kern="0">
                <a:solidFill>
                  <a:srgbClr val="000000"/>
                </a:solidFill>
                <a:highlight>
                  <a:srgbClr val="FFF2CC"/>
                </a:highlight>
                <a:latin typeface="Arial"/>
                <a:cs typeface="Arial"/>
                <a:sym typeface="Arial"/>
              </a:rPr>
              <a:t>https://nsq.2gno.me/</a:t>
            </a:r>
            <a:endParaRPr sz="1867" kern="0">
              <a:solidFill>
                <a:srgbClr val="000000"/>
              </a:solidFill>
              <a:highlight>
                <a:srgbClr val="FFF2CC"/>
              </a:highlight>
              <a:latin typeface="Arial"/>
              <a:cs typeface="Arial"/>
              <a:sym typeface="Arial"/>
            </a:endParaRPr>
          </a:p>
        </p:txBody>
      </p:sp>
      <p:pic>
        <p:nvPicPr>
          <p:cNvPr id="337" name="Google Shape;337;p28" descr="Graphic NSQ chart"/>
          <p:cNvPicPr preferRelativeResize="0"/>
          <p:nvPr/>
        </p:nvPicPr>
        <p:blipFill>
          <a:blip r:embed="rId5">
            <a:alphaModFix/>
          </a:blip>
          <a:stretch>
            <a:fillRect/>
          </a:stretch>
        </p:blipFill>
        <p:spPr>
          <a:xfrm>
            <a:off x="6642049" y="1702301"/>
            <a:ext cx="4104419" cy="3871695"/>
          </a:xfrm>
          <a:prstGeom prst="rect">
            <a:avLst/>
          </a:prstGeom>
          <a:noFill/>
          <a:ln>
            <a:noFill/>
          </a:ln>
        </p:spPr>
      </p:pic>
      <p:sp>
        <p:nvSpPr>
          <p:cNvPr id="338" name="Google Shape;338;p28"/>
          <p:cNvSpPr txBox="1"/>
          <p:nvPr/>
        </p:nvSpPr>
        <p:spPr>
          <a:xfrm>
            <a:off x="337633" y="2480900"/>
            <a:ext cx="6304400" cy="1739600"/>
          </a:xfrm>
          <a:prstGeom prst="rect">
            <a:avLst/>
          </a:prstGeom>
          <a:noFill/>
          <a:ln>
            <a:noFill/>
          </a:ln>
        </p:spPr>
        <p:txBody>
          <a:bodyPr spcFirstLastPara="1" wrap="square" lIns="121900" tIns="121900" rIns="121900" bIns="121900" anchor="t" anchorCtr="0">
            <a:noAutofit/>
          </a:bodyPr>
          <a:lstStyle/>
          <a:p>
            <a:pPr marL="609585" indent="-499521" defTabSz="1219170">
              <a:buClr>
                <a:srgbClr val="000000"/>
              </a:buClr>
              <a:buSzPts val="2300"/>
              <a:buFont typeface="Arial"/>
              <a:buChar char="●"/>
            </a:pPr>
            <a:r>
              <a:rPr lang="en" sz="3067" kern="0">
                <a:solidFill>
                  <a:srgbClr val="000000"/>
                </a:solidFill>
                <a:latin typeface="Arial"/>
                <a:cs typeface="Arial"/>
                <a:sym typeface="Arial"/>
              </a:rPr>
              <a:t>Self-Assessment</a:t>
            </a:r>
            <a:endParaRPr sz="3067" kern="0">
              <a:solidFill>
                <a:srgbClr val="000000"/>
              </a:solidFill>
              <a:latin typeface="Arial"/>
              <a:cs typeface="Arial"/>
              <a:sym typeface="Arial"/>
            </a:endParaRPr>
          </a:p>
          <a:p>
            <a:pPr marL="609585" indent="-499521" defTabSz="1219170">
              <a:buClr>
                <a:srgbClr val="000000"/>
              </a:buClr>
              <a:buSzPts val="2300"/>
              <a:buFont typeface="Arial"/>
              <a:buChar char="●"/>
            </a:pPr>
            <a:r>
              <a:rPr lang="en" sz="3067" kern="0">
                <a:solidFill>
                  <a:srgbClr val="000000"/>
                </a:solidFill>
                <a:latin typeface="Arial"/>
                <a:cs typeface="Arial"/>
                <a:sym typeface="Arial"/>
              </a:rPr>
              <a:t>Vetted Professional Learning Opportunities based on need</a:t>
            </a:r>
            <a:endParaRPr sz="3067" kern="0">
              <a:solidFill>
                <a:srgbClr val="000000"/>
              </a:solidFill>
              <a:latin typeface="Arial"/>
              <a:cs typeface="Arial"/>
              <a:sym typeface="Arial"/>
            </a:endParaRPr>
          </a:p>
          <a:p>
            <a:pPr defTabSz="1219170">
              <a:buClr>
                <a:srgbClr val="000000"/>
              </a:buClr>
            </a:pPr>
            <a:endParaRPr sz="1733" kern="0">
              <a:solidFill>
                <a:srgbClr val="000000"/>
              </a:solidFill>
              <a:latin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9"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 name="Google Shape;344;p29"/>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345" name="Google Shape;345;p29"/>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346" name="Google Shape;346;p29" descr="Logos for VLLA and DLC"/>
          <p:cNvPicPr preferRelativeResize="0"/>
          <p:nvPr/>
        </p:nvPicPr>
        <p:blipFill>
          <a:blip r:embed="rId3">
            <a:alphaModFix/>
          </a:blip>
          <a:stretch>
            <a:fillRect/>
          </a:stretch>
        </p:blipFill>
        <p:spPr>
          <a:xfrm>
            <a:off x="7914888" y="6135399"/>
            <a:ext cx="4072913" cy="567600"/>
          </a:xfrm>
          <a:prstGeom prst="rect">
            <a:avLst/>
          </a:prstGeom>
          <a:noFill/>
          <a:ln>
            <a:noFill/>
          </a:ln>
        </p:spPr>
      </p:pic>
      <p:pic>
        <p:nvPicPr>
          <p:cNvPr id="347" name="Google Shape;347;p29" descr="NSQ"/>
          <p:cNvPicPr preferRelativeResize="0"/>
          <p:nvPr/>
        </p:nvPicPr>
        <p:blipFill>
          <a:blip r:embed="rId4">
            <a:alphaModFix/>
          </a:blip>
          <a:stretch>
            <a:fillRect/>
          </a:stretch>
        </p:blipFill>
        <p:spPr>
          <a:xfrm>
            <a:off x="106967" y="60534"/>
            <a:ext cx="1471436" cy="1476100"/>
          </a:xfrm>
          <a:prstGeom prst="rect">
            <a:avLst/>
          </a:prstGeom>
          <a:noFill/>
          <a:ln>
            <a:noFill/>
          </a:ln>
        </p:spPr>
      </p:pic>
      <p:pic>
        <p:nvPicPr>
          <p:cNvPr id="348" name="Google Shape;348;p29" descr="Picture of roadmap explanation"/>
          <p:cNvPicPr preferRelativeResize="0"/>
          <p:nvPr/>
        </p:nvPicPr>
        <p:blipFill>
          <a:blip r:embed="rId5">
            <a:alphaModFix/>
          </a:blip>
          <a:stretch>
            <a:fillRect/>
          </a:stretch>
        </p:blipFill>
        <p:spPr>
          <a:xfrm>
            <a:off x="0" y="2302195"/>
            <a:ext cx="12192000" cy="3678205"/>
          </a:xfrm>
          <a:prstGeom prst="rect">
            <a:avLst/>
          </a:prstGeom>
          <a:noFill/>
          <a:ln>
            <a:noFill/>
          </a:ln>
        </p:spPr>
      </p:pic>
      <p:pic>
        <p:nvPicPr>
          <p:cNvPr id="349" name="Google Shape;349;p29" descr="Picture of curved road"/>
          <p:cNvPicPr preferRelativeResize="0"/>
          <p:nvPr/>
        </p:nvPicPr>
        <p:blipFill>
          <a:blip r:embed="rId6">
            <a:alphaModFix/>
          </a:blip>
          <a:stretch>
            <a:fillRect/>
          </a:stretch>
        </p:blipFill>
        <p:spPr>
          <a:xfrm>
            <a:off x="8270717" y="725968"/>
            <a:ext cx="3717067" cy="1576233"/>
          </a:xfrm>
          <a:prstGeom prst="rect">
            <a:avLst/>
          </a:prstGeom>
          <a:noFill/>
          <a:ln>
            <a:noFill/>
          </a:ln>
        </p:spPr>
      </p:pic>
      <p:sp>
        <p:nvSpPr>
          <p:cNvPr id="351" name="Google Shape;351;p29"/>
          <p:cNvSpPr txBox="1"/>
          <p:nvPr/>
        </p:nvSpPr>
        <p:spPr>
          <a:xfrm>
            <a:off x="1710733" y="1695701"/>
            <a:ext cx="6204000" cy="55395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u="sng" kern="0">
                <a:solidFill>
                  <a:srgbClr val="0097A7"/>
                </a:solidFill>
                <a:latin typeface="Arial"/>
                <a:cs typeface="Arial"/>
                <a:sym typeface="Arial"/>
                <a:hlinkClick r:id="rId7"/>
              </a:rPr>
              <a:t>https://nsq.2gno.me/nsq/online-teaching/roadmap/</a:t>
            </a:r>
            <a:r>
              <a:rPr lang="en" sz="2000" kern="0">
                <a:solidFill>
                  <a:srgbClr val="000000"/>
                </a:solidFill>
                <a:latin typeface="Arial"/>
                <a:cs typeface="Arial"/>
                <a:sym typeface="Arial"/>
              </a:rPr>
              <a:t> </a:t>
            </a:r>
            <a:endParaRPr sz="2000" kern="0">
              <a:solidFill>
                <a:srgbClr val="000000"/>
              </a:solidFill>
              <a:latin typeface="Arial"/>
              <a:cs typeface="Arial"/>
              <a:sym typeface="Arial"/>
            </a:endParaRPr>
          </a:p>
        </p:txBody>
      </p:sp>
      <p:sp>
        <p:nvSpPr>
          <p:cNvPr id="2" name="Title 1">
            <a:extLst>
              <a:ext uri="{FF2B5EF4-FFF2-40B4-BE49-F238E27FC236}">
                <a16:creationId xmlns:a16="http://schemas.microsoft.com/office/drawing/2014/main" id="{8E5A0AAB-BAB2-4DBC-B21A-9AFF536FA383}"/>
              </a:ext>
            </a:extLst>
          </p:cNvPr>
          <p:cNvSpPr>
            <a:spLocks noGrp="1"/>
          </p:cNvSpPr>
          <p:nvPr>
            <p:ph type="title"/>
          </p:nvPr>
        </p:nvSpPr>
        <p:spPr>
          <a:xfrm>
            <a:off x="1666500" y="368682"/>
            <a:ext cx="9403600" cy="763600"/>
          </a:xfrm>
        </p:spPr>
        <p:txBody>
          <a:bodyPr/>
          <a:lstStyle/>
          <a:p>
            <a:r>
              <a:rPr lang="en-US" dirty="0">
                <a:solidFill>
                  <a:srgbClr val="000000"/>
                </a:solidFill>
                <a:latin typeface="Lato"/>
                <a:ea typeface="Lato"/>
                <a:cs typeface="Lato"/>
                <a:sym typeface="Lato"/>
              </a:rPr>
              <a:t>Roadmap for Putting the NSQ Online Teaching Standards into Action</a:t>
            </a:r>
            <a:br>
              <a:rPr lang="en-US" dirty="0">
                <a:solidFill>
                  <a:srgbClr val="000000"/>
                </a:solidFill>
                <a:latin typeface="Lato"/>
                <a:ea typeface="Lato"/>
                <a:cs typeface="Lato"/>
                <a:sym typeface="Lato"/>
              </a:rPr>
            </a:b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0"/>
          <p:cNvSpPr txBox="1">
            <a:spLocks noGrp="1"/>
          </p:cNvSpPr>
          <p:nvPr>
            <p:ph type="title" idx="4294967295"/>
          </p:nvPr>
        </p:nvSpPr>
        <p:spPr>
          <a:xfrm>
            <a:off x="2002967" y="535633"/>
            <a:ext cx="8713200" cy="713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Lato"/>
                <a:ea typeface="Lato"/>
                <a:cs typeface="Lato"/>
                <a:sym typeface="Lato"/>
              </a:rPr>
              <a:t>Roadmap for Rolling out the NSQ</a:t>
            </a:r>
          </a:p>
        </p:txBody>
      </p:sp>
      <p:sp>
        <p:nvSpPr>
          <p:cNvPr id="357" name="Google Shape;357;p30"/>
          <p:cNvSpPr txBox="1"/>
          <p:nvPr/>
        </p:nvSpPr>
        <p:spPr>
          <a:xfrm>
            <a:off x="1730833" y="1767933"/>
            <a:ext cx="6950400" cy="45572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2267" b="1" kern="0">
                <a:solidFill>
                  <a:srgbClr val="000000"/>
                </a:solidFill>
                <a:latin typeface="Lato"/>
                <a:ea typeface="Lato"/>
                <a:cs typeface="Lato"/>
                <a:sym typeface="Lato"/>
              </a:rPr>
              <a:t>Introduction to the NSQ</a:t>
            </a:r>
            <a:endParaRPr sz="2267" b="1" kern="0">
              <a:solidFill>
                <a:srgbClr val="000000"/>
              </a:solidFill>
              <a:latin typeface="Lato"/>
              <a:ea typeface="Lato"/>
              <a:cs typeface="Lato"/>
              <a:sym typeface="Lato"/>
            </a:endParaRPr>
          </a:p>
          <a:p>
            <a:pPr marL="609585" indent="-448722" defTabSz="1219170">
              <a:lnSpc>
                <a:spcPct val="115000"/>
              </a:lnSpc>
              <a:buClr>
                <a:srgbClr val="000000"/>
              </a:buClr>
              <a:buSzPts val="1700"/>
              <a:buFont typeface="Lato"/>
              <a:buChar char="●"/>
            </a:pPr>
            <a:r>
              <a:rPr lang="en" sz="2267" kern="0">
                <a:solidFill>
                  <a:srgbClr val="000000"/>
                </a:solidFill>
                <a:latin typeface="Lato"/>
                <a:ea typeface="Lato"/>
                <a:cs typeface="Lato"/>
                <a:sym typeface="Lato"/>
              </a:rPr>
              <a:t>Compare NSQ with Virginia standards</a:t>
            </a:r>
            <a:endParaRPr sz="2267" kern="0">
              <a:solidFill>
                <a:srgbClr val="000000"/>
              </a:solidFill>
              <a:latin typeface="Lato"/>
              <a:ea typeface="Lato"/>
              <a:cs typeface="Lato"/>
              <a:sym typeface="Lato"/>
            </a:endParaRPr>
          </a:p>
          <a:p>
            <a:pPr marL="609585" indent="-448722" defTabSz="1219170">
              <a:lnSpc>
                <a:spcPct val="115000"/>
              </a:lnSpc>
              <a:buClr>
                <a:srgbClr val="000000"/>
              </a:buClr>
              <a:buSzPts val="1700"/>
              <a:buFont typeface="Lato"/>
              <a:buChar char="●"/>
            </a:pPr>
            <a:r>
              <a:rPr lang="en" sz="2267" kern="0">
                <a:solidFill>
                  <a:srgbClr val="000000"/>
                </a:solidFill>
                <a:latin typeface="Lato"/>
                <a:ea typeface="Lato"/>
                <a:cs typeface="Lato"/>
                <a:sym typeface="Lato"/>
              </a:rPr>
              <a:t>Explore the NSQ</a:t>
            </a:r>
            <a:endParaRPr sz="2267" kern="0">
              <a:solidFill>
                <a:srgbClr val="000000"/>
              </a:solidFill>
              <a:latin typeface="Lato"/>
              <a:ea typeface="Lato"/>
              <a:cs typeface="Lato"/>
              <a:sym typeface="Lato"/>
            </a:endParaRPr>
          </a:p>
          <a:p>
            <a:pPr defTabSz="1219170">
              <a:lnSpc>
                <a:spcPct val="115000"/>
              </a:lnSpc>
              <a:spcBef>
                <a:spcPts val="1333"/>
              </a:spcBef>
              <a:buClr>
                <a:srgbClr val="000000"/>
              </a:buClr>
            </a:pPr>
            <a:r>
              <a:rPr lang="en" sz="2267" b="1" kern="0">
                <a:solidFill>
                  <a:srgbClr val="000000"/>
                </a:solidFill>
                <a:latin typeface="Lato"/>
                <a:ea typeface="Lato"/>
                <a:cs typeface="Lato"/>
                <a:sym typeface="Lato"/>
              </a:rPr>
              <a:t>Administrative Processes</a:t>
            </a:r>
            <a:endParaRPr sz="2267" b="1" kern="0">
              <a:solidFill>
                <a:srgbClr val="000000"/>
              </a:solidFill>
              <a:latin typeface="Lato"/>
              <a:ea typeface="Lato"/>
              <a:cs typeface="Lato"/>
              <a:sym typeface="Lato"/>
            </a:endParaRPr>
          </a:p>
          <a:p>
            <a:pPr marL="609585" indent="-448722" defTabSz="1219170">
              <a:lnSpc>
                <a:spcPct val="115000"/>
              </a:lnSpc>
              <a:buClr>
                <a:srgbClr val="000000"/>
              </a:buClr>
              <a:buSzPts val="1700"/>
              <a:buFont typeface="Lato"/>
              <a:buChar char="●"/>
            </a:pPr>
            <a:r>
              <a:rPr lang="en" sz="2267" kern="0">
                <a:solidFill>
                  <a:srgbClr val="000000"/>
                </a:solidFill>
                <a:latin typeface="Lato"/>
                <a:ea typeface="Lato"/>
                <a:cs typeface="Lato"/>
                <a:sym typeface="Lato"/>
              </a:rPr>
              <a:t>Crosswalk existing evaluation and NSQ</a:t>
            </a:r>
            <a:endParaRPr sz="2267" kern="0">
              <a:solidFill>
                <a:srgbClr val="000000"/>
              </a:solidFill>
              <a:latin typeface="Lato"/>
              <a:ea typeface="Lato"/>
              <a:cs typeface="Lato"/>
              <a:sym typeface="Lato"/>
            </a:endParaRPr>
          </a:p>
          <a:p>
            <a:pPr marL="609585" indent="-448722" defTabSz="1219170">
              <a:lnSpc>
                <a:spcPct val="115000"/>
              </a:lnSpc>
              <a:buClr>
                <a:srgbClr val="000000"/>
              </a:buClr>
              <a:buSzPts val="1700"/>
              <a:buFont typeface="Lato"/>
              <a:buChar char="●"/>
            </a:pPr>
            <a:r>
              <a:rPr lang="en" sz="2267" kern="0">
                <a:solidFill>
                  <a:srgbClr val="000000"/>
                </a:solidFill>
                <a:latin typeface="Lato"/>
                <a:ea typeface="Lato"/>
                <a:cs typeface="Lato"/>
                <a:sym typeface="Lato"/>
              </a:rPr>
              <a:t>Revise evaluation documents</a:t>
            </a:r>
            <a:endParaRPr sz="2267" kern="0">
              <a:solidFill>
                <a:srgbClr val="000000"/>
              </a:solidFill>
              <a:latin typeface="Lato"/>
              <a:ea typeface="Lato"/>
              <a:cs typeface="Lato"/>
              <a:sym typeface="Lato"/>
            </a:endParaRPr>
          </a:p>
          <a:p>
            <a:pPr marL="609585" indent="-448722" defTabSz="1219170">
              <a:lnSpc>
                <a:spcPct val="115000"/>
              </a:lnSpc>
              <a:buClr>
                <a:srgbClr val="000000"/>
              </a:buClr>
              <a:buSzPts val="1700"/>
              <a:buFont typeface="Lato"/>
              <a:buChar char="●"/>
            </a:pPr>
            <a:r>
              <a:rPr lang="en" sz="2267" kern="0">
                <a:solidFill>
                  <a:srgbClr val="000000"/>
                </a:solidFill>
                <a:latin typeface="Lato"/>
                <a:ea typeface="Lato"/>
                <a:cs typeface="Lato"/>
                <a:sym typeface="Lato"/>
              </a:rPr>
              <a:t>Implement new evaluation instrument</a:t>
            </a:r>
            <a:endParaRPr sz="2267" kern="0">
              <a:solidFill>
                <a:srgbClr val="000000"/>
              </a:solidFill>
              <a:latin typeface="Lato"/>
              <a:ea typeface="Lato"/>
              <a:cs typeface="Lato"/>
              <a:sym typeface="Lato"/>
            </a:endParaRPr>
          </a:p>
          <a:p>
            <a:pPr defTabSz="1219170">
              <a:lnSpc>
                <a:spcPct val="115000"/>
              </a:lnSpc>
              <a:spcBef>
                <a:spcPts val="1333"/>
              </a:spcBef>
              <a:buClr>
                <a:srgbClr val="000000"/>
              </a:buClr>
            </a:pPr>
            <a:r>
              <a:rPr lang="en" sz="2267" b="1" kern="0">
                <a:solidFill>
                  <a:srgbClr val="000000"/>
                </a:solidFill>
                <a:latin typeface="Lato"/>
                <a:ea typeface="Lato"/>
                <a:cs typeface="Lato"/>
                <a:sym typeface="Lato"/>
              </a:rPr>
              <a:t>Alignment of Practices</a:t>
            </a:r>
            <a:endParaRPr sz="2267" kern="0">
              <a:solidFill>
                <a:srgbClr val="000000"/>
              </a:solidFill>
              <a:latin typeface="Lato"/>
              <a:ea typeface="Lato"/>
              <a:cs typeface="Lato"/>
              <a:sym typeface="Lato"/>
            </a:endParaRPr>
          </a:p>
          <a:p>
            <a:pPr marL="609585" indent="-448722" defTabSz="1219170">
              <a:lnSpc>
                <a:spcPct val="115000"/>
              </a:lnSpc>
              <a:buClr>
                <a:srgbClr val="000000"/>
              </a:buClr>
              <a:buSzPts val="1700"/>
              <a:buFont typeface="Lato"/>
              <a:buChar char="●"/>
            </a:pPr>
            <a:r>
              <a:rPr lang="en" sz="2267" kern="0">
                <a:solidFill>
                  <a:srgbClr val="000000"/>
                </a:solidFill>
                <a:latin typeface="Lato"/>
                <a:ea typeface="Lato"/>
                <a:cs typeface="Lato"/>
                <a:sym typeface="Lato"/>
              </a:rPr>
              <a:t>Align walkthrough documents with NSQ</a:t>
            </a:r>
            <a:endParaRPr sz="2267" kern="0">
              <a:solidFill>
                <a:srgbClr val="000000"/>
              </a:solidFill>
              <a:latin typeface="Lato"/>
              <a:ea typeface="Lato"/>
              <a:cs typeface="Lato"/>
              <a:sym typeface="Lato"/>
            </a:endParaRPr>
          </a:p>
          <a:p>
            <a:pPr marL="609585" indent="-448722" defTabSz="1219170">
              <a:lnSpc>
                <a:spcPct val="115000"/>
              </a:lnSpc>
              <a:buClr>
                <a:srgbClr val="000000"/>
              </a:buClr>
              <a:buSzPts val="1700"/>
              <a:buFont typeface="Lato"/>
              <a:buChar char="●"/>
            </a:pPr>
            <a:r>
              <a:rPr lang="en" sz="2267" kern="0">
                <a:solidFill>
                  <a:srgbClr val="000000"/>
                </a:solidFill>
                <a:latin typeface="Lato"/>
                <a:ea typeface="Lato"/>
                <a:cs typeface="Lato"/>
                <a:sym typeface="Lato"/>
              </a:rPr>
              <a:t>Align PLCs and PL activities with NSQ</a:t>
            </a:r>
            <a:endParaRPr sz="2267" kern="0">
              <a:solidFill>
                <a:srgbClr val="000000"/>
              </a:solidFill>
              <a:latin typeface="Lato"/>
              <a:ea typeface="Lato"/>
              <a:cs typeface="Lato"/>
              <a:sym typeface="Lato"/>
            </a:endParaRPr>
          </a:p>
          <a:p>
            <a:pPr defTabSz="1219170">
              <a:lnSpc>
                <a:spcPct val="115000"/>
              </a:lnSpc>
              <a:buClr>
                <a:srgbClr val="000000"/>
              </a:buClr>
            </a:pPr>
            <a:endParaRPr sz="2267" kern="0">
              <a:solidFill>
                <a:srgbClr val="000000"/>
              </a:solidFill>
              <a:latin typeface="Lato"/>
              <a:ea typeface="Lato"/>
              <a:cs typeface="Lato"/>
              <a:sym typeface="Lato"/>
            </a:endParaRPr>
          </a:p>
        </p:txBody>
      </p:sp>
      <p:pic>
        <p:nvPicPr>
          <p:cNvPr id="358" name="Google Shape;358;p30" descr="Picture of a map"/>
          <p:cNvPicPr preferRelativeResize="0"/>
          <p:nvPr/>
        </p:nvPicPr>
        <p:blipFill>
          <a:blip r:embed="rId3">
            <a:alphaModFix/>
          </a:blip>
          <a:stretch>
            <a:fillRect/>
          </a:stretch>
        </p:blipFill>
        <p:spPr>
          <a:xfrm>
            <a:off x="8249332" y="1767933"/>
            <a:ext cx="2991235" cy="4320264"/>
          </a:xfrm>
          <a:prstGeom prst="rect">
            <a:avLst/>
          </a:prstGeom>
          <a:noFill/>
          <a:ln>
            <a:noFill/>
          </a:ln>
        </p:spPr>
      </p:pic>
      <p:pic>
        <p:nvPicPr>
          <p:cNvPr id="359" name="Google Shape;359;p30" descr="NSQ"/>
          <p:cNvPicPr preferRelativeResize="0"/>
          <p:nvPr/>
        </p:nvPicPr>
        <p:blipFill>
          <a:blip r:embed="rId4">
            <a:alphaModFix/>
          </a:blip>
          <a:stretch>
            <a:fillRect/>
          </a:stretch>
        </p:blipFill>
        <p:spPr>
          <a:xfrm>
            <a:off x="106967" y="60534"/>
            <a:ext cx="1808967" cy="1814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1"/>
          <p:cNvSpPr txBox="1">
            <a:spLocks noGrp="1"/>
          </p:cNvSpPr>
          <p:nvPr>
            <p:ph type="title"/>
          </p:nvPr>
        </p:nvSpPr>
        <p:spPr>
          <a:xfrm>
            <a:off x="2043800" y="288567"/>
            <a:ext cx="9732800" cy="763600"/>
          </a:xfrm>
          <a:prstGeom prst="rect">
            <a:avLst/>
          </a:prstGeom>
        </p:spPr>
        <p:txBody>
          <a:bodyPr spcFirstLastPara="1" wrap="square" lIns="121900" tIns="121900" rIns="121900" bIns="121900" anchor="t" anchorCtr="0">
            <a:noAutofit/>
          </a:bodyPr>
          <a:lstStyle/>
          <a:p>
            <a:r>
              <a:rPr lang="en"/>
              <a:t>VVA Professional Learning &amp; Evaluation Cycle</a:t>
            </a:r>
            <a:endParaRPr/>
          </a:p>
        </p:txBody>
      </p:sp>
      <p:pic>
        <p:nvPicPr>
          <p:cNvPr id="365" name="Google Shape;365;p31" descr="Picture of NSQ chart"/>
          <p:cNvPicPr preferRelativeResize="0"/>
          <p:nvPr/>
        </p:nvPicPr>
        <p:blipFill rotWithShape="1">
          <a:blip r:embed="rId3">
            <a:alphaModFix/>
          </a:blip>
          <a:srcRect b="4652"/>
          <a:stretch/>
        </p:blipFill>
        <p:spPr>
          <a:xfrm>
            <a:off x="517201" y="950567"/>
            <a:ext cx="6138764" cy="5780413"/>
          </a:xfrm>
          <a:prstGeom prst="rect">
            <a:avLst/>
          </a:prstGeom>
          <a:noFill/>
          <a:ln>
            <a:noFill/>
          </a:ln>
        </p:spPr>
      </p:pic>
      <p:pic>
        <p:nvPicPr>
          <p:cNvPr id="366" name="Google Shape;366;p31" descr="Snapshot of NSQ page sample"/>
          <p:cNvPicPr preferRelativeResize="0"/>
          <p:nvPr/>
        </p:nvPicPr>
        <p:blipFill rotWithShape="1">
          <a:blip r:embed="rId4">
            <a:alphaModFix/>
          </a:blip>
          <a:srcRect r="51529"/>
          <a:stretch/>
        </p:blipFill>
        <p:spPr>
          <a:xfrm rot="307171">
            <a:off x="8838421" y="1464112"/>
            <a:ext cx="3983361" cy="5094613"/>
          </a:xfrm>
          <a:prstGeom prst="rect">
            <a:avLst/>
          </a:prstGeom>
          <a:noFill/>
          <a:ln>
            <a:noFill/>
          </a:ln>
        </p:spPr>
      </p:pic>
      <p:sp>
        <p:nvSpPr>
          <p:cNvPr id="367" name="Google Shape;367;p31"/>
          <p:cNvSpPr txBox="1"/>
          <p:nvPr/>
        </p:nvSpPr>
        <p:spPr>
          <a:xfrm>
            <a:off x="0" y="6544001"/>
            <a:ext cx="7363200" cy="41039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067" i="1" kern="0">
                <a:solidFill>
                  <a:srgbClr val="595959"/>
                </a:solidFill>
                <a:highlight>
                  <a:srgbClr val="FFFFFF"/>
                </a:highlight>
                <a:latin typeface="Arial"/>
                <a:cs typeface="Arial"/>
                <a:sym typeface="Arial"/>
              </a:rPr>
              <a:t>Images: Designs using icons from Sweetline Graphic, Freepik, Smashicons, Uniconlabs, and Creative Stall Premium</a:t>
            </a:r>
            <a:endParaRPr sz="1067" kern="0">
              <a:solidFill>
                <a:srgbClr val="595959"/>
              </a:solidFill>
              <a:latin typeface="Arial"/>
              <a:cs typeface="Arial"/>
              <a:sym typeface="Arial"/>
            </a:endParaRPr>
          </a:p>
        </p:txBody>
      </p:sp>
      <p:pic>
        <p:nvPicPr>
          <p:cNvPr id="368" name="Google Shape;368;p31" descr="Snapshot of NSQ page sample standard A"/>
          <p:cNvPicPr preferRelativeResize="0"/>
          <p:nvPr/>
        </p:nvPicPr>
        <p:blipFill rotWithShape="1">
          <a:blip r:embed="rId5">
            <a:alphaModFix/>
          </a:blip>
          <a:srcRect t="4223" r="53253"/>
          <a:stretch/>
        </p:blipFill>
        <p:spPr>
          <a:xfrm rot="-751199">
            <a:off x="8353001" y="3464835"/>
            <a:ext cx="4496465" cy="4699800"/>
          </a:xfrm>
          <a:prstGeom prst="rect">
            <a:avLst/>
          </a:prstGeom>
          <a:noFill/>
          <a:ln>
            <a:noFill/>
          </a:ln>
        </p:spPr>
      </p:pic>
      <p:pic>
        <p:nvPicPr>
          <p:cNvPr id="369" name="Google Shape;369;p31" descr="NSQ"/>
          <p:cNvPicPr preferRelativeResize="0"/>
          <p:nvPr/>
        </p:nvPicPr>
        <p:blipFill>
          <a:blip r:embed="rId6">
            <a:alphaModFix/>
          </a:blip>
          <a:stretch>
            <a:fillRect/>
          </a:stretch>
        </p:blipFill>
        <p:spPr>
          <a:xfrm>
            <a:off x="106967" y="60534"/>
            <a:ext cx="1808967" cy="1814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5" name="Google Shape;375;p32" descr="NSQ"/>
          <p:cNvPicPr preferRelativeResize="0"/>
          <p:nvPr/>
        </p:nvPicPr>
        <p:blipFill>
          <a:blip r:embed="rId3">
            <a:alphaModFix/>
          </a:blip>
          <a:stretch>
            <a:fillRect/>
          </a:stretch>
        </p:blipFill>
        <p:spPr>
          <a:xfrm>
            <a:off x="106967" y="60534"/>
            <a:ext cx="1808967" cy="1814700"/>
          </a:xfrm>
          <a:prstGeom prst="rect">
            <a:avLst/>
          </a:prstGeom>
          <a:noFill/>
          <a:ln>
            <a:noFill/>
          </a:ln>
        </p:spPr>
      </p:pic>
      <p:sp>
        <p:nvSpPr>
          <p:cNvPr id="376" name="Google Shape;376;p32"/>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2019</a:t>
            </a:r>
            <a:endParaRPr sz="2400" kern="0">
              <a:solidFill>
                <a:srgbClr val="FFFFFF"/>
              </a:solidFill>
              <a:latin typeface="Arial"/>
              <a:cs typeface="Arial"/>
              <a:sym typeface="Arial"/>
            </a:endParaRPr>
          </a:p>
        </p:txBody>
      </p:sp>
      <p:sp>
        <p:nvSpPr>
          <p:cNvPr id="377" name="Google Shape;377;p32"/>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378" name="Google Shape;378;p32"/>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379" name="Google Shape;379;p32"/>
          <p:cNvSpPr txBox="1"/>
          <p:nvPr/>
        </p:nvSpPr>
        <p:spPr>
          <a:xfrm>
            <a:off x="3327067" y="2607467"/>
            <a:ext cx="8344000" cy="212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733" kern="0">
                <a:solidFill>
                  <a:srgbClr val="000000"/>
                </a:solidFill>
                <a:latin typeface="Arial"/>
                <a:cs typeface="Arial"/>
                <a:sym typeface="Arial"/>
              </a:rPr>
              <a:t>What is a first step you could take to introducing the NSQ to your staff? </a:t>
            </a:r>
            <a:endParaRPr sz="3733" kern="0">
              <a:solidFill>
                <a:srgbClr val="000000"/>
              </a:solidFill>
              <a:latin typeface="Arial"/>
              <a:cs typeface="Arial"/>
              <a:sym typeface="Arial"/>
            </a:endParaRPr>
          </a:p>
          <a:p>
            <a:pPr marL="609585" defTabSz="1219170">
              <a:buClr>
                <a:srgbClr val="000000"/>
              </a:buClr>
            </a:pPr>
            <a:endParaRPr sz="3200" kern="0">
              <a:solidFill>
                <a:srgbClr val="000000"/>
              </a:solidFill>
              <a:latin typeface="Arial"/>
              <a:cs typeface="Arial"/>
              <a:sym typeface="Arial"/>
            </a:endParaRPr>
          </a:p>
          <a:p>
            <a:pPr defTabSz="1219170">
              <a:buClr>
                <a:srgbClr val="000000"/>
              </a:buClr>
            </a:pPr>
            <a:endParaRPr sz="3200" kern="0">
              <a:solidFill>
                <a:srgbClr val="000000"/>
              </a:solidFill>
              <a:latin typeface="Arial"/>
              <a:cs typeface="Arial"/>
              <a:sym typeface="Arial"/>
            </a:endParaRPr>
          </a:p>
        </p:txBody>
      </p:sp>
      <p:sp>
        <p:nvSpPr>
          <p:cNvPr id="380" name="Google Shape;380;p32" descr="Website for NSQ www.nsqol.org"/>
          <p:cNvSpPr/>
          <p:nvPr/>
        </p:nvSpPr>
        <p:spPr>
          <a:xfrm rot="-10799898">
            <a:off x="-52843"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32"/>
          <p:cNvSpPr txBox="1">
            <a:spLocks noGrp="1"/>
          </p:cNvSpPr>
          <p:nvPr>
            <p:ph type="title" idx="4294967295"/>
          </p:nvPr>
        </p:nvSpPr>
        <p:spPr>
          <a:xfrm rot="-818">
            <a:off x="2244733" y="361161"/>
            <a:ext cx="100912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Next Steps</a:t>
            </a:r>
            <a:endParaRPr kumimoji="0" lang="en-US" sz="5467" b="0" i="1" u="none" strike="noStrike" kern="0" cap="none" spc="0" normalizeH="0" baseline="0" noProof="0" dirty="0">
              <a:ln>
                <a:noFill/>
              </a:ln>
              <a:solidFill>
                <a:srgbClr val="002C61"/>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2C61"/>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2C61"/>
              </a:solidFill>
              <a:effectLst/>
              <a:uLnTx/>
              <a:uFillTx/>
              <a:latin typeface="Arial"/>
              <a:ea typeface="+mn-ea"/>
              <a:cs typeface="Arial"/>
              <a:sym typeface="Arial"/>
            </a:endParaRPr>
          </a:p>
        </p:txBody>
      </p:sp>
      <p:pic>
        <p:nvPicPr>
          <p:cNvPr id="382" name="Google Shape;382;p32"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383" name="Google Shape;383;p32"/>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384" name="Google Shape;384;p32"/>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385" name="Google Shape;385;p32"/>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386" name="Google Shape;386;p32"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32"/>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388" name="Google Shape;388;p32"/>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389" name="Google Shape;389;p32"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390" name="Google Shape;390;p32" descr="Question mark"/>
          <p:cNvPicPr preferRelativeResize="0"/>
          <p:nvPr/>
        </p:nvPicPr>
        <p:blipFill>
          <a:blip r:embed="rId6">
            <a:alphaModFix/>
          </a:blip>
          <a:stretch>
            <a:fillRect/>
          </a:stretch>
        </p:blipFill>
        <p:spPr>
          <a:xfrm>
            <a:off x="482368" y="2297352"/>
            <a:ext cx="2742633" cy="274263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0ECC2-D1DE-824E-B8B5-9D81406A2BD7}"/>
              </a:ext>
            </a:extLst>
          </p:cNvPr>
          <p:cNvSpPr>
            <a:spLocks noGrp="1"/>
          </p:cNvSpPr>
          <p:nvPr>
            <p:ph type="ctrTitle"/>
          </p:nvPr>
        </p:nvSpPr>
        <p:spPr>
          <a:xfrm rot="20897293">
            <a:off x="-333086" y="665579"/>
            <a:ext cx="9144000" cy="141575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4400" dirty="0"/>
              <a:t>Virtual Learning in Virginia</a:t>
            </a:r>
          </a:p>
        </p:txBody>
      </p:sp>
      <p:sp>
        <p:nvSpPr>
          <p:cNvPr id="5" name="Title 1" title="black box">
            <a:extLst>
              <a:ext uri="{FF2B5EF4-FFF2-40B4-BE49-F238E27FC236}">
                <a16:creationId xmlns:a16="http://schemas.microsoft.com/office/drawing/2014/main" id="{9740ECC2-D1DE-824E-B8B5-9D81406A2BD7}"/>
              </a:ext>
            </a:extLst>
          </p:cNvPr>
          <p:cNvSpPr txBox="1">
            <a:spLocks/>
          </p:cNvSpPr>
          <p:nvPr/>
        </p:nvSpPr>
        <p:spPr>
          <a:xfrm rot="20897293">
            <a:off x="-35665" y="294630"/>
            <a:ext cx="7190606" cy="1415758"/>
          </a:xfrm>
          <a:prstGeom prst="rect">
            <a:avLst/>
          </a:prstGeom>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400" dirty="0"/>
          </a:p>
        </p:txBody>
      </p:sp>
      <p:sp>
        <p:nvSpPr>
          <p:cNvPr id="3" name="Subtitle 2">
            <a:extLst>
              <a:ext uri="{FF2B5EF4-FFF2-40B4-BE49-F238E27FC236}">
                <a16:creationId xmlns:a16="http://schemas.microsoft.com/office/drawing/2014/main" id="{56B9AC50-2ABC-F04E-A1B5-771F39CCBCF5}"/>
              </a:ext>
            </a:extLst>
          </p:cNvPr>
          <p:cNvSpPr>
            <a:spLocks noGrp="1"/>
          </p:cNvSpPr>
          <p:nvPr>
            <p:ph type="subTitle" idx="1"/>
          </p:nvPr>
        </p:nvSpPr>
        <p:spPr>
          <a:xfrm>
            <a:off x="2253673" y="2598149"/>
            <a:ext cx="8884590" cy="3193640"/>
          </a:xfrm>
        </p:spPr>
        <p:txBody>
          <a:bodyPr>
            <a:normAutofit lnSpcReduction="10000"/>
          </a:bodyPr>
          <a:lstStyle/>
          <a:p>
            <a:pPr algn="l"/>
            <a:r>
              <a:rPr lang="en-US" sz="4000" i="1" dirty="0">
                <a:latin typeface="+mn-lt"/>
              </a:rPr>
              <a:t>To provide school divisions, schools, staff, and stakeholders with information related to virtual learning in Virginia with emphasis on policies, procedures, professional development, and implementation of virtual programs.</a:t>
            </a:r>
          </a:p>
          <a:p>
            <a:pPr algn="l"/>
            <a:endParaRPr lang="en-US" sz="800" dirty="0"/>
          </a:p>
        </p:txBody>
      </p:sp>
      <p:sp>
        <p:nvSpPr>
          <p:cNvPr id="4" name="Slide Number Placeholder 3"/>
          <p:cNvSpPr>
            <a:spLocks noGrp="1"/>
          </p:cNvSpPr>
          <p:nvPr>
            <p:ph type="sldNum" sz="quarter" idx="12"/>
          </p:nvPr>
        </p:nvSpPr>
        <p:spPr/>
        <p:txBody>
          <a:bodyPr/>
          <a:lstStyle/>
          <a:p>
            <a:fld id="{25E842EE-07A5-BF42-B259-F0753968FB43}" type="slidenum">
              <a:rPr lang="en-US" smtClean="0"/>
              <a:t>3</a:t>
            </a:fld>
            <a:endParaRPr lang="en-US"/>
          </a:p>
        </p:txBody>
      </p:sp>
    </p:spTree>
    <p:extLst>
      <p:ext uri="{BB962C8B-B14F-4D97-AF65-F5344CB8AC3E}">
        <p14:creationId xmlns:p14="http://schemas.microsoft.com/office/powerpoint/2010/main" val="4024831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6" name="Google Shape;396;p33"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33"/>
          <p:cNvSpPr txBox="1">
            <a:spLocks noGrp="1"/>
          </p:cNvSpPr>
          <p:nvPr>
            <p:ph type="title" idx="4294967295"/>
          </p:nvPr>
        </p:nvSpPr>
        <p:spPr>
          <a:xfrm rot="-854">
            <a:off x="2112799" y="209071"/>
            <a:ext cx="96636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The National Standards for Quality Online Courses</a:t>
            </a:r>
          </a:p>
        </p:txBody>
      </p:sp>
      <p:pic>
        <p:nvPicPr>
          <p:cNvPr id="398" name="Google Shape;398;p33"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399" name="Google Shape;399;p33"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400" name="Google Shape;400;p33"/>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401" name="Google Shape;401;p33"/>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402" name="Google Shape;402;p33"/>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pic>
        <p:nvPicPr>
          <p:cNvPr id="403" name="Google Shape;403;p33" descr="Picture of National Standards for Quality Online Courses"/>
          <p:cNvPicPr preferRelativeResize="0"/>
          <p:nvPr/>
        </p:nvPicPr>
        <p:blipFill>
          <a:blip r:embed="rId5">
            <a:alphaModFix/>
          </a:blip>
          <a:stretch>
            <a:fillRect/>
          </a:stretch>
        </p:blipFill>
        <p:spPr>
          <a:xfrm>
            <a:off x="8534901" y="2404551"/>
            <a:ext cx="2518433" cy="3271179"/>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404" name="Google Shape;404;p33"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33"/>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2022</a:t>
            </a:r>
            <a:endParaRPr sz="2400" kern="0">
              <a:solidFill>
                <a:srgbClr val="FFFFFF"/>
              </a:solidFill>
              <a:latin typeface="Arial"/>
              <a:cs typeface="Arial"/>
              <a:sym typeface="Arial"/>
            </a:endParaRPr>
          </a:p>
        </p:txBody>
      </p:sp>
      <p:sp>
        <p:nvSpPr>
          <p:cNvPr id="406" name="Google Shape;406;p33"/>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407" name="Google Shape;407;p33" descr="Logos for VLLA and DLC"/>
          <p:cNvPicPr preferRelativeResize="0"/>
          <p:nvPr/>
        </p:nvPicPr>
        <p:blipFill>
          <a:blip r:embed="rId6">
            <a:alphaModFix/>
          </a:blip>
          <a:stretch>
            <a:fillRect/>
          </a:stretch>
        </p:blipFill>
        <p:spPr>
          <a:xfrm>
            <a:off x="7914888" y="6135399"/>
            <a:ext cx="4072913" cy="567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3" name="Google Shape;413;p3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414" name="Google Shape;414;p34" descr="Picture of Poll Do you build your own courses locally, or purchase courses/seats from a vendor?"/>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0" name="Google Shape;420;p35"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421;p35"/>
          <p:cNvSpPr txBox="1"/>
          <p:nvPr/>
        </p:nvSpPr>
        <p:spPr>
          <a:xfrm rot="-854">
            <a:off x="2076799" y="217971"/>
            <a:ext cx="9663600" cy="87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5467" kern="0">
                <a:solidFill>
                  <a:srgbClr val="FF0000"/>
                </a:solidFill>
                <a:latin typeface="Arial"/>
                <a:cs typeface="Arial"/>
                <a:sym typeface="Arial"/>
              </a:rPr>
              <a:t>7</a:t>
            </a:r>
            <a:r>
              <a:rPr lang="en" sz="5467" kern="0">
                <a:solidFill>
                  <a:srgbClr val="002C61"/>
                </a:solidFill>
                <a:latin typeface="Arial"/>
                <a:cs typeface="Arial"/>
                <a:sym typeface="Arial"/>
              </a:rPr>
              <a:t> Standards identified for Quality Online Courses</a:t>
            </a:r>
            <a:endParaRPr sz="5467" kern="0">
              <a:solidFill>
                <a:srgbClr val="002C61"/>
              </a:solidFill>
              <a:latin typeface="Arial"/>
              <a:cs typeface="Arial"/>
              <a:sym typeface="Arial"/>
            </a:endParaRPr>
          </a:p>
          <a:p>
            <a:pPr defTabSz="1219170">
              <a:buClr>
                <a:srgbClr val="000000"/>
              </a:buClr>
            </a:pPr>
            <a:endParaRPr sz="5467" kern="0">
              <a:solidFill>
                <a:srgbClr val="000000"/>
              </a:solidFill>
              <a:latin typeface="Arial"/>
              <a:cs typeface="Arial"/>
              <a:sym typeface="Arial"/>
            </a:endParaRPr>
          </a:p>
        </p:txBody>
      </p:sp>
      <p:pic>
        <p:nvPicPr>
          <p:cNvPr id="422" name="Google Shape;422;p35"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423" name="Google Shape;423;p35"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424" name="Google Shape;424;p35"/>
          <p:cNvSpPr txBox="1"/>
          <p:nvPr/>
        </p:nvSpPr>
        <p:spPr>
          <a:xfrm>
            <a:off x="179084" y="61695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425" name="Google Shape;425;p35"/>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426" name="Google Shape;426;p35"/>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pic>
        <p:nvPicPr>
          <p:cNvPr id="427" name="Google Shape;427;p35" descr="Graphic course overview &amp; support"/>
          <p:cNvPicPr preferRelativeResize="0"/>
          <p:nvPr/>
        </p:nvPicPr>
        <p:blipFill>
          <a:blip r:embed="rId5">
            <a:alphaModFix/>
          </a:blip>
          <a:stretch>
            <a:fillRect/>
          </a:stretch>
        </p:blipFill>
        <p:spPr>
          <a:xfrm>
            <a:off x="415599" y="2862465"/>
            <a:ext cx="1133000" cy="1133000"/>
          </a:xfrm>
          <a:prstGeom prst="rect">
            <a:avLst/>
          </a:prstGeom>
          <a:noFill/>
          <a:ln>
            <a:noFill/>
          </a:ln>
        </p:spPr>
      </p:pic>
      <p:pic>
        <p:nvPicPr>
          <p:cNvPr id="428" name="Google Shape;428;p35" descr="Picture content"/>
          <p:cNvPicPr preferRelativeResize="0"/>
          <p:nvPr/>
        </p:nvPicPr>
        <p:blipFill>
          <a:blip r:embed="rId6">
            <a:alphaModFix/>
          </a:blip>
          <a:stretch>
            <a:fillRect/>
          </a:stretch>
        </p:blipFill>
        <p:spPr>
          <a:xfrm>
            <a:off x="2076800" y="2862466"/>
            <a:ext cx="1133001" cy="1133001"/>
          </a:xfrm>
          <a:prstGeom prst="rect">
            <a:avLst/>
          </a:prstGeom>
          <a:noFill/>
          <a:ln>
            <a:noFill/>
          </a:ln>
        </p:spPr>
      </p:pic>
      <p:pic>
        <p:nvPicPr>
          <p:cNvPr id="429" name="Google Shape;429;p35" descr="Picture Instructional Design"/>
          <p:cNvPicPr preferRelativeResize="0"/>
          <p:nvPr/>
        </p:nvPicPr>
        <p:blipFill>
          <a:blip r:embed="rId7">
            <a:alphaModFix/>
          </a:blip>
          <a:stretch>
            <a:fillRect/>
          </a:stretch>
        </p:blipFill>
        <p:spPr>
          <a:xfrm>
            <a:off x="3738005" y="2862468"/>
            <a:ext cx="1133001" cy="1133001"/>
          </a:xfrm>
          <a:prstGeom prst="rect">
            <a:avLst/>
          </a:prstGeom>
          <a:noFill/>
          <a:ln>
            <a:noFill/>
          </a:ln>
        </p:spPr>
      </p:pic>
      <p:pic>
        <p:nvPicPr>
          <p:cNvPr id="430" name="Google Shape;430;p35" descr="Picture Learner Assessment"/>
          <p:cNvPicPr preferRelativeResize="0"/>
          <p:nvPr/>
        </p:nvPicPr>
        <p:blipFill>
          <a:blip r:embed="rId8">
            <a:alphaModFix/>
          </a:blip>
          <a:stretch>
            <a:fillRect/>
          </a:stretch>
        </p:blipFill>
        <p:spPr>
          <a:xfrm>
            <a:off x="5363085" y="2862483"/>
            <a:ext cx="1132999" cy="1132999"/>
          </a:xfrm>
          <a:prstGeom prst="rect">
            <a:avLst/>
          </a:prstGeom>
          <a:noFill/>
          <a:ln>
            <a:noFill/>
          </a:ln>
        </p:spPr>
      </p:pic>
      <p:pic>
        <p:nvPicPr>
          <p:cNvPr id="431" name="Google Shape;431;p35" descr="Picture Accessibility &amp; Usability"/>
          <p:cNvPicPr preferRelativeResize="0"/>
          <p:nvPr/>
        </p:nvPicPr>
        <p:blipFill>
          <a:blip r:embed="rId9">
            <a:alphaModFix/>
          </a:blip>
          <a:stretch>
            <a:fillRect/>
          </a:stretch>
        </p:blipFill>
        <p:spPr>
          <a:xfrm>
            <a:off x="6915983" y="2797903"/>
            <a:ext cx="1264268" cy="1262167"/>
          </a:xfrm>
          <a:prstGeom prst="rect">
            <a:avLst/>
          </a:prstGeom>
          <a:noFill/>
          <a:ln>
            <a:noFill/>
          </a:ln>
        </p:spPr>
      </p:pic>
      <p:pic>
        <p:nvPicPr>
          <p:cNvPr id="432" name="Google Shape;432;p35" descr="Picture Technology"/>
          <p:cNvPicPr preferRelativeResize="0"/>
          <p:nvPr/>
        </p:nvPicPr>
        <p:blipFill>
          <a:blip r:embed="rId10">
            <a:alphaModFix/>
          </a:blip>
          <a:stretch>
            <a:fillRect/>
          </a:stretch>
        </p:blipFill>
        <p:spPr>
          <a:xfrm>
            <a:off x="8711518" y="2796867"/>
            <a:ext cx="1264265" cy="1264267"/>
          </a:xfrm>
          <a:prstGeom prst="rect">
            <a:avLst/>
          </a:prstGeom>
          <a:noFill/>
          <a:ln>
            <a:noFill/>
          </a:ln>
        </p:spPr>
      </p:pic>
      <p:pic>
        <p:nvPicPr>
          <p:cNvPr id="433" name="Google Shape;433;p35" descr="Picture Course Evaluation"/>
          <p:cNvPicPr preferRelativeResize="0"/>
          <p:nvPr/>
        </p:nvPicPr>
        <p:blipFill>
          <a:blip r:embed="rId11">
            <a:alphaModFix/>
          </a:blip>
          <a:stretch>
            <a:fillRect/>
          </a:stretch>
        </p:blipFill>
        <p:spPr>
          <a:xfrm>
            <a:off x="10539667" y="2745200"/>
            <a:ext cx="1367600" cy="1367600"/>
          </a:xfrm>
          <a:prstGeom prst="rect">
            <a:avLst/>
          </a:prstGeom>
          <a:noFill/>
          <a:ln>
            <a:noFill/>
          </a:ln>
        </p:spPr>
      </p:pic>
      <p:sp>
        <p:nvSpPr>
          <p:cNvPr id="434" name="Google Shape;434;p35"/>
          <p:cNvSpPr txBox="1"/>
          <p:nvPr/>
        </p:nvSpPr>
        <p:spPr>
          <a:xfrm>
            <a:off x="298300" y="4061133"/>
            <a:ext cx="1367600" cy="1367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000000"/>
                </a:solidFill>
                <a:latin typeface="Arial"/>
                <a:cs typeface="Arial"/>
                <a:sym typeface="Arial"/>
              </a:rPr>
              <a:t>Course Overview &amp; Support</a:t>
            </a:r>
            <a:endParaRPr sz="1867" b="1" kern="0">
              <a:solidFill>
                <a:srgbClr val="000000"/>
              </a:solidFill>
              <a:latin typeface="Arial"/>
              <a:cs typeface="Arial"/>
              <a:sym typeface="Arial"/>
            </a:endParaRPr>
          </a:p>
        </p:txBody>
      </p:sp>
      <p:sp>
        <p:nvSpPr>
          <p:cNvPr id="435" name="Google Shape;435;p35"/>
          <p:cNvSpPr txBox="1"/>
          <p:nvPr/>
        </p:nvSpPr>
        <p:spPr>
          <a:xfrm>
            <a:off x="1959500" y="4112800"/>
            <a:ext cx="1367600" cy="494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000000"/>
                </a:solidFill>
                <a:latin typeface="Arial"/>
                <a:cs typeface="Arial"/>
                <a:sym typeface="Arial"/>
              </a:rPr>
              <a:t>Content</a:t>
            </a:r>
            <a:endParaRPr sz="1867" kern="0">
              <a:solidFill>
                <a:srgbClr val="000000"/>
              </a:solidFill>
              <a:latin typeface="Arial"/>
              <a:cs typeface="Arial"/>
              <a:sym typeface="Arial"/>
            </a:endParaRPr>
          </a:p>
        </p:txBody>
      </p:sp>
      <p:sp>
        <p:nvSpPr>
          <p:cNvPr id="436" name="Google Shape;436;p35"/>
          <p:cNvSpPr txBox="1"/>
          <p:nvPr/>
        </p:nvSpPr>
        <p:spPr>
          <a:xfrm>
            <a:off x="3400100" y="4112800"/>
            <a:ext cx="1808800" cy="494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000000"/>
                </a:solidFill>
                <a:latin typeface="Arial"/>
                <a:cs typeface="Arial"/>
                <a:sym typeface="Arial"/>
              </a:rPr>
              <a:t>I</a:t>
            </a:r>
            <a:r>
              <a:rPr lang="en" sz="1867" kern="0">
                <a:solidFill>
                  <a:srgbClr val="000000"/>
                </a:solidFill>
                <a:latin typeface="Arial"/>
                <a:cs typeface="Arial"/>
                <a:sym typeface="Arial"/>
              </a:rPr>
              <a:t>nstructional Design</a:t>
            </a:r>
            <a:endParaRPr sz="1867" kern="0">
              <a:solidFill>
                <a:srgbClr val="000000"/>
              </a:solidFill>
              <a:latin typeface="Arial"/>
              <a:cs typeface="Arial"/>
              <a:sym typeface="Arial"/>
            </a:endParaRPr>
          </a:p>
        </p:txBody>
      </p:sp>
      <p:sp>
        <p:nvSpPr>
          <p:cNvPr id="437" name="Google Shape;437;p35"/>
          <p:cNvSpPr txBox="1"/>
          <p:nvPr/>
        </p:nvSpPr>
        <p:spPr>
          <a:xfrm>
            <a:off x="5133400" y="4112800"/>
            <a:ext cx="1592400" cy="494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000000"/>
                </a:solidFill>
                <a:latin typeface="Arial"/>
                <a:cs typeface="Arial"/>
                <a:sym typeface="Arial"/>
              </a:rPr>
              <a:t>Learner Assessment</a:t>
            </a:r>
            <a:endParaRPr sz="1867" kern="0">
              <a:solidFill>
                <a:srgbClr val="000000"/>
              </a:solidFill>
              <a:latin typeface="Arial"/>
              <a:cs typeface="Arial"/>
              <a:sym typeface="Arial"/>
            </a:endParaRPr>
          </a:p>
        </p:txBody>
      </p:sp>
      <p:sp>
        <p:nvSpPr>
          <p:cNvPr id="438" name="Google Shape;438;p35"/>
          <p:cNvSpPr txBox="1"/>
          <p:nvPr/>
        </p:nvSpPr>
        <p:spPr>
          <a:xfrm>
            <a:off x="6758500" y="4112800"/>
            <a:ext cx="1808800" cy="494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000000"/>
                </a:solidFill>
                <a:latin typeface="Arial"/>
                <a:cs typeface="Arial"/>
                <a:sym typeface="Arial"/>
              </a:rPr>
              <a:t>Accessibility &amp; Usability</a:t>
            </a:r>
            <a:endParaRPr sz="1867" b="1" kern="0">
              <a:solidFill>
                <a:srgbClr val="000000"/>
              </a:solidFill>
              <a:latin typeface="Arial"/>
              <a:cs typeface="Arial"/>
              <a:sym typeface="Arial"/>
            </a:endParaRPr>
          </a:p>
        </p:txBody>
      </p:sp>
      <p:sp>
        <p:nvSpPr>
          <p:cNvPr id="439" name="Google Shape;439;p35"/>
          <p:cNvSpPr txBox="1"/>
          <p:nvPr/>
        </p:nvSpPr>
        <p:spPr>
          <a:xfrm>
            <a:off x="8532100" y="4257167"/>
            <a:ext cx="1592400" cy="494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000000"/>
                </a:solidFill>
                <a:latin typeface="Arial"/>
                <a:cs typeface="Arial"/>
                <a:sym typeface="Arial"/>
              </a:rPr>
              <a:t>Technology</a:t>
            </a:r>
            <a:endParaRPr sz="1867" kern="0">
              <a:solidFill>
                <a:srgbClr val="000000"/>
              </a:solidFill>
              <a:latin typeface="Arial"/>
              <a:cs typeface="Arial"/>
              <a:sym typeface="Arial"/>
            </a:endParaRPr>
          </a:p>
        </p:txBody>
      </p:sp>
      <p:sp>
        <p:nvSpPr>
          <p:cNvPr id="440" name="Google Shape;440;p35"/>
          <p:cNvSpPr txBox="1"/>
          <p:nvPr/>
        </p:nvSpPr>
        <p:spPr>
          <a:xfrm>
            <a:off x="10427267" y="4112800"/>
            <a:ext cx="1592400" cy="494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000000"/>
                </a:solidFill>
                <a:latin typeface="Arial"/>
                <a:cs typeface="Arial"/>
                <a:sym typeface="Arial"/>
              </a:rPr>
              <a:t>Course Evaluation</a:t>
            </a:r>
            <a:endParaRPr sz="1867" kern="0">
              <a:solidFill>
                <a:srgbClr val="000000"/>
              </a:solidFill>
              <a:latin typeface="Arial"/>
              <a:cs typeface="Arial"/>
              <a:sym typeface="Arial"/>
            </a:endParaRPr>
          </a:p>
        </p:txBody>
      </p:sp>
      <p:sp>
        <p:nvSpPr>
          <p:cNvPr id="441" name="Google Shape;441;p35">
            <a:extLst>
              <a:ext uri="{C183D7F6-B498-43B3-948B-1728B52AA6E4}">
                <adec:decorative xmlns:adec="http://schemas.microsoft.com/office/drawing/2017/decorative" val="1"/>
              </a:ext>
            </a:extLst>
          </p:cNvPr>
          <p:cNvSpPr/>
          <p:nvPr/>
        </p:nvSpPr>
        <p:spPr>
          <a:xfrm>
            <a:off x="202233" y="2614333"/>
            <a:ext cx="1858800" cy="2818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442;p35">
            <a:extLst>
              <a:ext uri="{C183D7F6-B498-43B3-948B-1728B52AA6E4}">
                <adec:decorative xmlns:adec="http://schemas.microsoft.com/office/drawing/2017/decorative" val="1"/>
              </a:ext>
            </a:extLst>
          </p:cNvPr>
          <p:cNvSpPr/>
          <p:nvPr/>
        </p:nvSpPr>
        <p:spPr>
          <a:xfrm>
            <a:off x="6758499" y="2614333"/>
            <a:ext cx="1774800" cy="2818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443;p35"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444;p35"/>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2022</a:t>
            </a:r>
            <a:endParaRPr sz="2400" kern="0">
              <a:solidFill>
                <a:srgbClr val="FFFFFF"/>
              </a:solidFill>
              <a:latin typeface="Arial"/>
              <a:cs typeface="Arial"/>
              <a:sym typeface="Arial"/>
            </a:endParaRPr>
          </a:p>
        </p:txBody>
      </p:sp>
      <p:sp>
        <p:nvSpPr>
          <p:cNvPr id="445" name="Google Shape;445;p35"/>
          <p:cNvSpPr txBox="1">
            <a:spLocks noGrp="1"/>
          </p:cNvSpPr>
          <p:nvPr>
            <p:ph type="title" idx="4294967295"/>
          </p:nvPr>
        </p:nvSpPr>
        <p:spPr>
          <a:xfrm>
            <a:off x="3571583" y="6135400"/>
            <a:ext cx="4098800" cy="567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FFFFFF"/>
                </a:solidFill>
                <a:effectLst/>
                <a:uLnTx/>
                <a:uFillTx/>
                <a:latin typeface="Arial"/>
                <a:ea typeface="+mn-ea"/>
                <a:cs typeface="Arial"/>
                <a:sym typeface="Arial"/>
              </a:rPr>
              <a:t>www.nsqol.org   #NSQ </a:t>
            </a:r>
          </a:p>
        </p:txBody>
      </p:sp>
      <p:pic>
        <p:nvPicPr>
          <p:cNvPr id="446" name="Google Shape;446;p35" descr="Logos for VLLA and DLC"/>
          <p:cNvPicPr preferRelativeResize="0"/>
          <p:nvPr/>
        </p:nvPicPr>
        <p:blipFill>
          <a:blip r:embed="rId12">
            <a:alphaModFix/>
          </a:blip>
          <a:stretch>
            <a:fillRect/>
          </a:stretch>
        </p:blipFill>
        <p:spPr>
          <a:xfrm>
            <a:off x="7914888" y="6135399"/>
            <a:ext cx="4072913" cy="567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2" name="Google Shape;452;p36"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453;p36"/>
          <p:cNvSpPr txBox="1">
            <a:spLocks noGrp="1"/>
          </p:cNvSpPr>
          <p:nvPr>
            <p:ph type="title" idx="4294967295"/>
          </p:nvPr>
        </p:nvSpPr>
        <p:spPr>
          <a:xfrm rot="-854">
            <a:off x="2112899" y="361204"/>
            <a:ext cx="96636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Standard Example</a:t>
            </a:r>
            <a:endParaRPr kumimoji="0" lang="en-US" sz="5467"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54" name="Google Shape;454;p36"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455" name="Google Shape;455;p36"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456" name="Google Shape;456;p36"/>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457" name="Google Shape;457;p36"/>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458" name="Google Shape;458;p36"/>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pic>
        <p:nvPicPr>
          <p:cNvPr id="459" name="Google Shape;459;p36" descr="Snapshot of Standard B "/>
          <p:cNvPicPr preferRelativeResize="0"/>
          <p:nvPr/>
        </p:nvPicPr>
        <p:blipFill>
          <a:blip r:embed="rId5">
            <a:alphaModFix/>
          </a:blip>
          <a:stretch>
            <a:fillRect/>
          </a:stretch>
        </p:blipFill>
        <p:spPr>
          <a:xfrm>
            <a:off x="1482997" y="2859184"/>
            <a:ext cx="9225971" cy="3253600"/>
          </a:xfrm>
          <a:prstGeom prst="rect">
            <a:avLst/>
          </a:prstGeom>
          <a:noFill/>
          <a:ln>
            <a:noFill/>
          </a:ln>
        </p:spPr>
      </p:pic>
      <p:pic>
        <p:nvPicPr>
          <p:cNvPr id="460" name="Google Shape;460;p36" descr="Standard B: Content"/>
          <p:cNvPicPr preferRelativeResize="0"/>
          <p:nvPr/>
        </p:nvPicPr>
        <p:blipFill>
          <a:blip r:embed="rId6">
            <a:alphaModFix/>
          </a:blip>
          <a:stretch>
            <a:fillRect/>
          </a:stretch>
        </p:blipFill>
        <p:spPr>
          <a:xfrm>
            <a:off x="2112900" y="1233600"/>
            <a:ext cx="9547000" cy="1625600"/>
          </a:xfrm>
          <a:prstGeom prst="rect">
            <a:avLst/>
          </a:prstGeom>
          <a:noFill/>
          <a:ln>
            <a:noFill/>
          </a:ln>
        </p:spPr>
      </p:pic>
      <p:sp>
        <p:nvSpPr>
          <p:cNvPr id="461" name="Google Shape;461;p36"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36"/>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463" name="Google Shape;463;p36"/>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464" name="Google Shape;464;p36" descr="Logos for VLLA and DLC"/>
          <p:cNvPicPr preferRelativeResize="0"/>
          <p:nvPr/>
        </p:nvPicPr>
        <p:blipFill>
          <a:blip r:embed="rId7">
            <a:alphaModFix/>
          </a:blip>
          <a:stretch>
            <a:fillRect/>
          </a:stretch>
        </p:blipFill>
        <p:spPr>
          <a:xfrm>
            <a:off x="7914888" y="6135399"/>
            <a:ext cx="4072913" cy="567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70" name="Google Shape;470;p37"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71" name="Google Shape;471;p37"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472" name="Google Shape;472;p37"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473" name="Google Shape;473;p37"/>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474" name="Google Shape;474;p37"/>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475" name="Google Shape;475;p37"/>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476" name="Google Shape;476;p37"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477;p37"/>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478" name="Google Shape;478;p37"/>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479" name="Google Shape;479;p37"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480" name="Google Shape;480;p37" descr="Picture of Rubric Workbook"/>
          <p:cNvPicPr preferRelativeResize="0"/>
          <p:nvPr/>
        </p:nvPicPr>
        <p:blipFill>
          <a:blip r:embed="rId6">
            <a:alphaModFix/>
          </a:blip>
          <a:stretch>
            <a:fillRect/>
          </a:stretch>
        </p:blipFill>
        <p:spPr>
          <a:xfrm>
            <a:off x="6296049" y="1663184"/>
            <a:ext cx="2750267" cy="3531672"/>
          </a:xfrm>
          <a:prstGeom prst="rect">
            <a:avLst/>
          </a:prstGeom>
          <a:noFill/>
          <a:ln>
            <a:noFill/>
          </a:ln>
          <a:effectLst>
            <a:outerShdw blurRad="57150" dist="19050" dir="5400000" algn="bl" rotWithShape="0">
              <a:srgbClr val="000000">
                <a:alpha val="50000"/>
              </a:srgbClr>
            </a:outerShdw>
          </a:effectLst>
        </p:spPr>
      </p:pic>
      <p:pic>
        <p:nvPicPr>
          <p:cNvPr id="481" name="Google Shape;481;p37" descr="Picture of National Standards for Quality Online Courses"/>
          <p:cNvPicPr preferRelativeResize="0"/>
          <p:nvPr/>
        </p:nvPicPr>
        <p:blipFill>
          <a:blip r:embed="rId7">
            <a:alphaModFix/>
          </a:blip>
          <a:stretch>
            <a:fillRect/>
          </a:stretch>
        </p:blipFill>
        <p:spPr>
          <a:xfrm>
            <a:off x="3003367" y="1642851"/>
            <a:ext cx="2750267" cy="35723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7" name="Google Shape;487;p38"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488;p38"/>
          <p:cNvSpPr txBox="1">
            <a:spLocks noGrp="1"/>
          </p:cNvSpPr>
          <p:nvPr>
            <p:ph type="title" idx="4294967295"/>
          </p:nvPr>
        </p:nvSpPr>
        <p:spPr>
          <a:xfrm rot="-819">
            <a:off x="2112800" y="183085"/>
            <a:ext cx="100792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More Than A Checklist</a:t>
            </a:r>
          </a:p>
        </p:txBody>
      </p:sp>
      <p:pic>
        <p:nvPicPr>
          <p:cNvPr id="489" name="Google Shape;489;p38"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490" name="Google Shape;490;p38"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491" name="Google Shape;491;p38"/>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492" name="Google Shape;492;p38"/>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493" name="Google Shape;493;p38"/>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494" name="Google Shape;494;p38"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38"/>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496" name="Google Shape;496;p38"/>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497" name="Google Shape;497;p38"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498" name="Google Shape;498;p38" descr="Picture checklist"/>
          <p:cNvPicPr preferRelativeResize="0"/>
          <p:nvPr/>
        </p:nvPicPr>
        <p:blipFill>
          <a:blip r:embed="rId6">
            <a:alphaModFix/>
          </a:blip>
          <a:stretch>
            <a:fillRect/>
          </a:stretch>
        </p:blipFill>
        <p:spPr>
          <a:xfrm>
            <a:off x="3146567" y="1152998"/>
            <a:ext cx="5551235" cy="455200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4" name="Google Shape;504;p39"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505;p39"/>
          <p:cNvSpPr txBox="1">
            <a:spLocks noGrp="1"/>
          </p:cNvSpPr>
          <p:nvPr>
            <p:ph type="title" idx="4294967295"/>
          </p:nvPr>
        </p:nvSpPr>
        <p:spPr>
          <a:xfrm rot="-819">
            <a:off x="1986200" y="362419"/>
            <a:ext cx="100792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067" b="0" i="0" u="none" strike="noStrike" kern="0" cap="none" spc="0" normalizeH="0" baseline="0" noProof="0" dirty="0">
                <a:ln>
                  <a:noFill/>
                </a:ln>
                <a:solidFill>
                  <a:srgbClr val="002C61"/>
                </a:solidFill>
                <a:effectLst/>
                <a:uLnTx/>
                <a:uFillTx/>
                <a:latin typeface="Arial"/>
                <a:ea typeface="+mn-ea"/>
                <a:cs typeface="Arial"/>
                <a:sym typeface="Arial"/>
              </a:rPr>
              <a:t>Official Course Certification</a:t>
            </a:r>
          </a:p>
        </p:txBody>
      </p:sp>
      <p:pic>
        <p:nvPicPr>
          <p:cNvPr id="506" name="Google Shape;506;p39"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507" name="Google Shape;507;p39"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508" name="Google Shape;508;p39"/>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509" name="Google Shape;509;p39"/>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510" name="Google Shape;510;p39"/>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511" name="Google Shape;511;p39"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512;p39"/>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513" name="Google Shape;513;p39"/>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514" name="Google Shape;514;p39"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515" name="Google Shape;515;p39" descr="Picture Rubric Workbook"/>
          <p:cNvPicPr preferRelativeResize="0"/>
          <p:nvPr/>
        </p:nvPicPr>
        <p:blipFill>
          <a:blip r:embed="rId6">
            <a:alphaModFix/>
          </a:blip>
          <a:stretch>
            <a:fillRect/>
          </a:stretch>
        </p:blipFill>
        <p:spPr>
          <a:xfrm>
            <a:off x="869979" y="2502467"/>
            <a:ext cx="1721255" cy="2210317"/>
          </a:xfrm>
          <a:prstGeom prst="rect">
            <a:avLst/>
          </a:prstGeom>
          <a:noFill/>
          <a:ln>
            <a:noFill/>
          </a:ln>
        </p:spPr>
      </p:pic>
      <p:pic>
        <p:nvPicPr>
          <p:cNvPr id="516" name="Google Shape;516;p39" descr="Picture checklist"/>
          <p:cNvPicPr preferRelativeResize="0"/>
          <p:nvPr/>
        </p:nvPicPr>
        <p:blipFill>
          <a:blip r:embed="rId7">
            <a:alphaModFix/>
          </a:blip>
          <a:stretch>
            <a:fillRect/>
          </a:stretch>
        </p:blipFill>
        <p:spPr>
          <a:xfrm>
            <a:off x="3085500" y="2234609"/>
            <a:ext cx="3348800" cy="2746009"/>
          </a:xfrm>
          <a:prstGeom prst="rect">
            <a:avLst/>
          </a:prstGeom>
          <a:noFill/>
          <a:ln>
            <a:noFill/>
          </a:ln>
        </p:spPr>
      </p:pic>
      <p:pic>
        <p:nvPicPr>
          <p:cNvPr id="517" name="Google Shape;517;p39" descr="Picture QM"/>
          <p:cNvPicPr preferRelativeResize="0"/>
          <p:nvPr/>
        </p:nvPicPr>
        <p:blipFill>
          <a:blip r:embed="rId8">
            <a:alphaModFix/>
          </a:blip>
          <a:stretch>
            <a:fillRect/>
          </a:stretch>
        </p:blipFill>
        <p:spPr>
          <a:xfrm>
            <a:off x="6675382" y="2502451"/>
            <a:ext cx="2327087" cy="1814700"/>
          </a:xfrm>
          <a:prstGeom prst="rect">
            <a:avLst/>
          </a:prstGeom>
          <a:noFill/>
          <a:ln>
            <a:noFill/>
          </a:ln>
        </p:spPr>
      </p:pic>
      <p:pic>
        <p:nvPicPr>
          <p:cNvPr id="518" name="Google Shape;518;p39" descr="Picture Magnifying glass"/>
          <p:cNvPicPr preferRelativeResize="0"/>
          <p:nvPr/>
        </p:nvPicPr>
        <p:blipFill rotWithShape="1">
          <a:blip r:embed="rId9">
            <a:alphaModFix/>
          </a:blip>
          <a:srcRect l="19738" t="37099" r="19973"/>
          <a:stretch/>
        </p:blipFill>
        <p:spPr>
          <a:xfrm>
            <a:off x="9370133" y="2735351"/>
            <a:ext cx="1951867" cy="150113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4" name="Google Shape;524;p40"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525;p40"/>
          <p:cNvSpPr txBox="1">
            <a:spLocks noGrp="1"/>
          </p:cNvSpPr>
          <p:nvPr>
            <p:ph type="title" idx="4294967295"/>
          </p:nvPr>
        </p:nvSpPr>
        <p:spPr>
          <a:xfrm rot="-819">
            <a:off x="1986200" y="362419"/>
            <a:ext cx="100792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067" b="0" i="0" u="none" strike="noStrike" kern="0" cap="none" spc="0" normalizeH="0" baseline="0" noProof="0" dirty="0">
                <a:ln>
                  <a:noFill/>
                </a:ln>
                <a:solidFill>
                  <a:srgbClr val="002C61"/>
                </a:solidFill>
                <a:effectLst/>
                <a:uLnTx/>
                <a:uFillTx/>
                <a:latin typeface="Arial"/>
                <a:ea typeface="+mn-ea"/>
                <a:cs typeface="Arial"/>
                <a:sym typeface="Arial"/>
              </a:rPr>
              <a:t>Third-Party Courses</a:t>
            </a:r>
          </a:p>
        </p:txBody>
      </p:sp>
      <p:pic>
        <p:nvPicPr>
          <p:cNvPr id="526" name="Google Shape;526;p40"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527" name="Google Shape;527;p40"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528" name="Google Shape;528;p40"/>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529" name="Google Shape;529;p40"/>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530" name="Google Shape;530;p40"/>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531" name="Google Shape;531;p40"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532;p40"/>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533" name="Google Shape;533;p40"/>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534" name="Google Shape;534;p40"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535" name="Google Shape;535;p40" descr="Picture cartoon"/>
          <p:cNvPicPr preferRelativeResize="0"/>
          <p:nvPr/>
        </p:nvPicPr>
        <p:blipFill>
          <a:blip r:embed="rId6">
            <a:alphaModFix/>
          </a:blip>
          <a:stretch>
            <a:fillRect/>
          </a:stretch>
        </p:blipFill>
        <p:spPr>
          <a:xfrm>
            <a:off x="203201" y="2078434"/>
            <a:ext cx="11363759" cy="369876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1" name="Google Shape;541;p41"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542;p41"/>
          <p:cNvSpPr txBox="1">
            <a:spLocks noGrp="1"/>
          </p:cNvSpPr>
          <p:nvPr>
            <p:ph type="title" idx="4294967295"/>
          </p:nvPr>
        </p:nvSpPr>
        <p:spPr>
          <a:xfrm rot="-819">
            <a:off x="1986200" y="362419"/>
            <a:ext cx="100792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067" b="0" i="0" u="none" strike="noStrike" kern="0" cap="none" spc="0" normalizeH="0" baseline="0" noProof="0" dirty="0">
                <a:ln>
                  <a:noFill/>
                </a:ln>
                <a:solidFill>
                  <a:srgbClr val="002C61"/>
                </a:solidFill>
                <a:effectLst/>
                <a:uLnTx/>
                <a:uFillTx/>
                <a:latin typeface="Arial"/>
                <a:ea typeface="+mn-ea"/>
                <a:cs typeface="Arial"/>
                <a:sym typeface="Arial"/>
              </a:rPr>
              <a:t>Third-Party Courses</a:t>
            </a:r>
          </a:p>
        </p:txBody>
      </p:sp>
      <p:pic>
        <p:nvPicPr>
          <p:cNvPr id="543" name="Google Shape;543;p41"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544" name="Google Shape;544;p41"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545" name="Google Shape;545;p41"/>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546" name="Google Shape;546;p41"/>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547" name="Google Shape;547;p41"/>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548" name="Google Shape;548;p41"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49;p41"/>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550" name="Google Shape;550;p41"/>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551" name="Google Shape;551;p41"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552" name="Google Shape;552;p41" descr="Snapshot 2017 QM Recognized Courses"/>
          <p:cNvPicPr preferRelativeResize="0"/>
          <p:nvPr/>
        </p:nvPicPr>
        <p:blipFill>
          <a:blip r:embed="rId6">
            <a:alphaModFix/>
          </a:blip>
          <a:stretch>
            <a:fillRect/>
          </a:stretch>
        </p:blipFill>
        <p:spPr>
          <a:xfrm>
            <a:off x="1085167" y="1751067"/>
            <a:ext cx="9869668" cy="402704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8" name="Google Shape;558;p42"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42"/>
          <p:cNvSpPr txBox="1">
            <a:spLocks noGrp="1"/>
          </p:cNvSpPr>
          <p:nvPr>
            <p:ph type="title" idx="4294967295"/>
          </p:nvPr>
        </p:nvSpPr>
        <p:spPr>
          <a:xfrm rot="-819">
            <a:off x="1986200" y="362419"/>
            <a:ext cx="100792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067" b="0" i="0" u="none" strike="noStrike" kern="0" cap="none" spc="0" normalizeH="0" baseline="0" noProof="0" dirty="0">
                <a:ln>
                  <a:noFill/>
                </a:ln>
                <a:solidFill>
                  <a:srgbClr val="002C61"/>
                </a:solidFill>
                <a:effectLst/>
                <a:uLnTx/>
                <a:uFillTx/>
                <a:latin typeface="Arial"/>
                <a:ea typeface="+mn-ea"/>
                <a:cs typeface="Arial"/>
                <a:sym typeface="Arial"/>
              </a:rPr>
              <a:t>Certified Course Search Tool</a:t>
            </a:r>
          </a:p>
        </p:txBody>
      </p:sp>
      <p:pic>
        <p:nvPicPr>
          <p:cNvPr id="560" name="Google Shape;560;p42"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561" name="Google Shape;561;p42"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562" name="Google Shape;562;p42"/>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563" name="Google Shape;563;p42"/>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564" name="Google Shape;564;p42"/>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565" name="Google Shape;565;p42"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42"/>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567" name="Google Shape;567;p42"/>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568" name="Google Shape;568;p42"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569" name="Google Shape;569;p42" descr="Snapshot QM Recognized Courses"/>
          <p:cNvPicPr preferRelativeResize="0"/>
          <p:nvPr/>
        </p:nvPicPr>
        <p:blipFill>
          <a:blip r:embed="rId6">
            <a:alphaModFix/>
          </a:blip>
          <a:stretch>
            <a:fillRect/>
          </a:stretch>
        </p:blipFill>
        <p:spPr>
          <a:xfrm>
            <a:off x="348167" y="1505600"/>
            <a:ext cx="11107189" cy="43261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a:t>
            </a:r>
          </a:p>
        </p:txBody>
      </p:sp>
      <p:sp>
        <p:nvSpPr>
          <p:cNvPr id="2" name="Rectangle 1"/>
          <p:cNvSpPr/>
          <p:nvPr/>
        </p:nvSpPr>
        <p:spPr>
          <a:xfrm>
            <a:off x="722810" y="1701843"/>
            <a:ext cx="5512527" cy="4401205"/>
          </a:xfrm>
          <a:prstGeom prst="rect">
            <a:avLst/>
          </a:prstGeom>
        </p:spPr>
        <p:txBody>
          <a:bodyPr wrap="square">
            <a:spAutoFit/>
          </a:bodyPr>
          <a:lstStyle/>
          <a:p>
            <a:pPr marL="800100" lvl="1" indent="-342900">
              <a:buFont typeface="Wingdings" panose="05000000000000000000" pitchFamily="2" charset="2"/>
              <a:buChar char="q"/>
            </a:pPr>
            <a:r>
              <a:rPr lang="en-US" sz="2800" dirty="0"/>
              <a:t>Welcome</a:t>
            </a:r>
          </a:p>
          <a:p>
            <a:pPr marL="800100" lvl="1" indent="-342900">
              <a:buFont typeface="Wingdings" panose="05000000000000000000" pitchFamily="2" charset="2"/>
              <a:buChar char="q"/>
            </a:pPr>
            <a:r>
              <a:rPr lang="en-US" sz="2800"/>
              <a:t>VDOE </a:t>
            </a:r>
            <a:r>
              <a:rPr lang="en-US" sz="2800" dirty="0"/>
              <a:t>New Website</a:t>
            </a:r>
          </a:p>
          <a:p>
            <a:pPr marL="800100" lvl="1" indent="-342900">
              <a:buFont typeface="Wingdings" panose="05000000000000000000" pitchFamily="2" charset="2"/>
              <a:buChar char="q"/>
            </a:pPr>
            <a:r>
              <a:rPr lang="en-US" sz="2800" dirty="0"/>
              <a:t>Guest Presenter: National Standards for Online Courses, Teachers, &amp; Programs </a:t>
            </a:r>
          </a:p>
          <a:p>
            <a:pPr lvl="2"/>
            <a:r>
              <a:rPr lang="en-US" sz="2800" dirty="0"/>
              <a:t>by Christine Voelker,          Director, K-12 Program, </a:t>
            </a:r>
          </a:p>
          <a:p>
            <a:pPr lvl="2"/>
            <a:r>
              <a:rPr lang="en-US" sz="2800" dirty="0"/>
              <a:t>Quality Matters</a:t>
            </a:r>
          </a:p>
          <a:p>
            <a:pPr marL="914400" lvl="1" indent="-457200">
              <a:buFont typeface="Wingdings" panose="05000000000000000000" pitchFamily="2" charset="2"/>
              <a:buChar char="q"/>
            </a:pPr>
            <a:r>
              <a:rPr lang="en-US" sz="2800" dirty="0"/>
              <a:t>What’s Coming?</a:t>
            </a:r>
          </a:p>
          <a:p>
            <a:pPr marL="800100" lvl="1" indent="-342900">
              <a:buFont typeface="Wingdings" panose="05000000000000000000" pitchFamily="2" charset="2"/>
              <a:buChar char="q"/>
            </a:pPr>
            <a:endParaRPr lang="en-US" sz="2800" dirty="0"/>
          </a:p>
        </p:txBody>
      </p:sp>
      <p:pic>
        <p:nvPicPr>
          <p:cNvPr id="5" name="Picture 4" title="Virtual Learning graph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0202" y="1701843"/>
            <a:ext cx="3974918" cy="3974918"/>
          </a:xfrm>
          <a:prstGeom prst="rect">
            <a:avLst/>
          </a:prstGeom>
        </p:spPr>
      </p:pic>
    </p:spTree>
    <p:extLst>
      <p:ext uri="{BB962C8B-B14F-4D97-AF65-F5344CB8AC3E}">
        <p14:creationId xmlns:p14="http://schemas.microsoft.com/office/powerpoint/2010/main" val="1023289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43" descr="Snapshot from Remote Instruction to Online Design Quality (K-12)"/>
          <p:cNvPicPr preferRelativeResize="0"/>
          <p:nvPr/>
        </p:nvPicPr>
        <p:blipFill>
          <a:blip r:embed="rId3">
            <a:alphaModFix/>
          </a:blip>
          <a:stretch>
            <a:fillRect/>
          </a:stretch>
        </p:blipFill>
        <p:spPr>
          <a:xfrm>
            <a:off x="5898166" y="2120418"/>
            <a:ext cx="6008068" cy="3096535"/>
          </a:xfrm>
          <a:prstGeom prst="rect">
            <a:avLst/>
          </a:prstGeom>
          <a:noFill/>
          <a:ln w="9525" cap="flat" cmpd="sng">
            <a:solidFill>
              <a:schemeClr val="dk2"/>
            </a:solidFill>
            <a:prstDash val="solid"/>
            <a:round/>
            <a:headEnd type="none" w="sm" len="sm"/>
            <a:tailEnd type="none" w="sm" len="sm"/>
          </a:ln>
        </p:spPr>
      </p:pic>
      <p:pic>
        <p:nvPicPr>
          <p:cNvPr id="576" name="Google Shape;576;p43" descr="NSQ"/>
          <p:cNvPicPr preferRelativeResize="0"/>
          <p:nvPr/>
        </p:nvPicPr>
        <p:blipFill>
          <a:blip r:embed="rId4">
            <a:alphaModFix/>
          </a:blip>
          <a:stretch>
            <a:fillRect/>
          </a:stretch>
        </p:blipFill>
        <p:spPr>
          <a:xfrm>
            <a:off x="106967" y="60534"/>
            <a:ext cx="1808967" cy="1814700"/>
          </a:xfrm>
          <a:prstGeom prst="rect">
            <a:avLst/>
          </a:prstGeom>
          <a:noFill/>
          <a:ln>
            <a:noFill/>
          </a:ln>
        </p:spPr>
      </p:pic>
      <p:pic>
        <p:nvPicPr>
          <p:cNvPr id="577" name="Google Shape;577;p43" descr="Logo DLC"/>
          <p:cNvPicPr preferRelativeResize="0"/>
          <p:nvPr/>
        </p:nvPicPr>
        <p:blipFill>
          <a:blip r:embed="rId5">
            <a:alphaModFix/>
          </a:blip>
          <a:stretch>
            <a:fillRect/>
          </a:stretch>
        </p:blipFill>
        <p:spPr>
          <a:xfrm>
            <a:off x="9866201" y="6135438"/>
            <a:ext cx="2140833" cy="567500"/>
          </a:xfrm>
          <a:prstGeom prst="rect">
            <a:avLst/>
          </a:prstGeom>
          <a:noFill/>
          <a:ln>
            <a:noFill/>
          </a:ln>
        </p:spPr>
      </p:pic>
      <p:sp>
        <p:nvSpPr>
          <p:cNvPr id="578" name="Google Shape;578;p43"/>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2019</a:t>
            </a:r>
            <a:endParaRPr sz="2400" kern="0">
              <a:solidFill>
                <a:srgbClr val="FFFFFF"/>
              </a:solidFill>
              <a:latin typeface="Arial"/>
              <a:cs typeface="Arial"/>
              <a:sym typeface="Arial"/>
            </a:endParaRPr>
          </a:p>
        </p:txBody>
      </p:sp>
      <p:sp>
        <p:nvSpPr>
          <p:cNvPr id="579" name="Google Shape;579;p43"/>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580" name="Google Shape;580;p43"/>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581" name="Google Shape;581;p43"/>
          <p:cNvSpPr txBox="1"/>
          <p:nvPr/>
        </p:nvSpPr>
        <p:spPr>
          <a:xfrm>
            <a:off x="179067" y="2120433"/>
            <a:ext cx="5558000" cy="1316800"/>
          </a:xfrm>
          <a:prstGeom prst="rect">
            <a:avLst/>
          </a:prstGeom>
          <a:noFill/>
          <a:ln>
            <a:noFill/>
          </a:ln>
        </p:spPr>
        <p:txBody>
          <a:bodyPr spcFirstLastPara="1" wrap="square" lIns="121900" tIns="121900" rIns="121900" bIns="121900" anchor="t" anchorCtr="0">
            <a:noAutofit/>
          </a:bodyPr>
          <a:lstStyle/>
          <a:p>
            <a:pPr marL="609585" indent="-482588" defTabSz="1219170">
              <a:buClr>
                <a:srgbClr val="000000"/>
              </a:buClr>
              <a:buSzPts val="2100"/>
              <a:buFont typeface="Arial"/>
              <a:buChar char="●"/>
            </a:pPr>
            <a:r>
              <a:rPr lang="en" sz="2800" u="sng" kern="0">
                <a:solidFill>
                  <a:srgbClr val="0097A7"/>
                </a:solidFill>
                <a:latin typeface="Arial"/>
                <a:cs typeface="Arial"/>
                <a:sym typeface="Arial"/>
                <a:hlinkClick r:id="rId6"/>
              </a:rPr>
              <a:t>Quality Matters</a:t>
            </a:r>
            <a:r>
              <a:rPr lang="en" sz="2800" kern="0">
                <a:solidFill>
                  <a:srgbClr val="000000"/>
                </a:solidFill>
                <a:latin typeface="Arial"/>
                <a:cs typeface="Arial"/>
                <a:sym typeface="Arial"/>
              </a:rPr>
              <a:t> </a:t>
            </a:r>
            <a:r>
              <a:rPr lang="en" sz="2800" u="sng" kern="0">
                <a:solidFill>
                  <a:srgbClr val="0097A7"/>
                </a:solidFill>
                <a:latin typeface="Arial"/>
                <a:cs typeface="Arial"/>
                <a:sym typeface="Arial"/>
                <a:hlinkClick r:id="rId7"/>
              </a:rPr>
              <a:t>Memberships</a:t>
            </a:r>
            <a:r>
              <a:rPr lang="en" sz="2800" kern="0">
                <a:solidFill>
                  <a:srgbClr val="000000"/>
                </a:solidFill>
                <a:latin typeface="Arial"/>
                <a:cs typeface="Arial"/>
                <a:sym typeface="Arial"/>
              </a:rPr>
              <a:t> &amp; </a:t>
            </a:r>
            <a:r>
              <a:rPr lang="en" sz="2800" u="sng" kern="0">
                <a:solidFill>
                  <a:srgbClr val="0097A7"/>
                </a:solidFill>
                <a:latin typeface="Arial"/>
                <a:cs typeface="Arial"/>
                <a:sym typeface="Arial"/>
                <a:hlinkClick r:id="rId8"/>
              </a:rPr>
              <a:t>Course Reviews</a:t>
            </a:r>
            <a:endParaRPr sz="2133" kern="0">
              <a:solidFill>
                <a:srgbClr val="000000"/>
              </a:solidFill>
              <a:latin typeface="Arial"/>
              <a:cs typeface="Arial"/>
              <a:sym typeface="Arial"/>
            </a:endParaRPr>
          </a:p>
          <a:p>
            <a:pPr marL="609585" indent="-524920" defTabSz="1219170">
              <a:buClr>
                <a:srgbClr val="000000"/>
              </a:buClr>
              <a:buSzPts val="2600"/>
              <a:buFont typeface="Arial"/>
              <a:buChar char="●"/>
            </a:pPr>
            <a:r>
              <a:rPr lang="en" sz="2800" u="sng" kern="0">
                <a:solidFill>
                  <a:srgbClr val="0097A7"/>
                </a:solidFill>
                <a:latin typeface="Arial"/>
                <a:cs typeface="Arial"/>
                <a:sym typeface="Arial"/>
                <a:hlinkClick r:id="rId9"/>
              </a:rPr>
              <a:t>Bridge to Quality Course Design Guide</a:t>
            </a:r>
            <a:br>
              <a:rPr lang="en" sz="2800" kern="0">
                <a:solidFill>
                  <a:srgbClr val="000000"/>
                </a:solidFill>
                <a:latin typeface="Arial"/>
                <a:cs typeface="Arial"/>
                <a:sym typeface="Arial"/>
              </a:rPr>
            </a:br>
            <a:r>
              <a:rPr lang="en" sz="2133" kern="0">
                <a:solidFill>
                  <a:srgbClr val="000000"/>
                </a:solidFill>
                <a:latin typeface="Arial"/>
                <a:cs typeface="Arial"/>
                <a:sym typeface="Arial"/>
              </a:rPr>
              <a:t>https://www.qualitymatters.org/bridge</a:t>
            </a:r>
            <a:endParaRPr sz="2133" kern="0">
              <a:solidFill>
                <a:srgbClr val="000000"/>
              </a:solidFill>
              <a:latin typeface="Arial"/>
              <a:cs typeface="Arial"/>
              <a:sym typeface="Arial"/>
            </a:endParaRPr>
          </a:p>
        </p:txBody>
      </p:sp>
      <p:sp>
        <p:nvSpPr>
          <p:cNvPr id="582" name="Google Shape;582;p43"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83" name="Google Shape;583;p43" descr="Logo DLC"/>
          <p:cNvPicPr preferRelativeResize="0"/>
          <p:nvPr/>
        </p:nvPicPr>
        <p:blipFill>
          <a:blip r:embed="rId5">
            <a:alphaModFix/>
          </a:blip>
          <a:stretch>
            <a:fillRect/>
          </a:stretch>
        </p:blipFill>
        <p:spPr>
          <a:xfrm>
            <a:off x="9866201" y="6135438"/>
            <a:ext cx="2140833" cy="567500"/>
          </a:xfrm>
          <a:prstGeom prst="rect">
            <a:avLst/>
          </a:prstGeom>
          <a:noFill/>
          <a:ln>
            <a:noFill/>
          </a:ln>
        </p:spPr>
      </p:pic>
      <p:sp>
        <p:nvSpPr>
          <p:cNvPr id="584" name="Google Shape;584;p43"/>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585" name="Google Shape;585;p43"/>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586" name="Google Shape;586;p43"/>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587" name="Google Shape;587;p43"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 name="Google Shape;588;p43"/>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589" name="Google Shape;589;p43"/>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590" name="Google Shape;590;p43" descr="Logos for VLLA and DLC"/>
          <p:cNvPicPr preferRelativeResize="0"/>
          <p:nvPr/>
        </p:nvPicPr>
        <p:blipFill>
          <a:blip r:embed="rId10">
            <a:alphaModFix/>
          </a:blip>
          <a:stretch>
            <a:fillRect/>
          </a:stretch>
        </p:blipFill>
        <p:spPr>
          <a:xfrm>
            <a:off x="7914888" y="6135399"/>
            <a:ext cx="4072913" cy="567600"/>
          </a:xfrm>
          <a:prstGeom prst="rect">
            <a:avLst/>
          </a:prstGeom>
          <a:noFill/>
          <a:ln>
            <a:noFill/>
          </a:ln>
        </p:spPr>
      </p:pic>
      <p:sp>
        <p:nvSpPr>
          <p:cNvPr id="591" name="Google Shape;591;p43"/>
          <p:cNvSpPr txBox="1">
            <a:spLocks noGrp="1"/>
          </p:cNvSpPr>
          <p:nvPr>
            <p:ph type="title" idx="4294967295"/>
          </p:nvPr>
        </p:nvSpPr>
        <p:spPr>
          <a:xfrm rot="-803">
            <a:off x="1915933" y="182025"/>
            <a:ext cx="102760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667" b="0" i="0" u="none" strike="noStrike" kern="0" cap="none" spc="0" normalizeH="0" baseline="0" noProof="0" dirty="0">
                <a:ln>
                  <a:noFill/>
                </a:ln>
                <a:solidFill>
                  <a:srgbClr val="002C61"/>
                </a:solidFill>
                <a:effectLst/>
                <a:uLnTx/>
                <a:uFillTx/>
                <a:latin typeface="Arial"/>
                <a:ea typeface="+mn-ea"/>
                <a:cs typeface="Arial"/>
                <a:sym typeface="Arial"/>
              </a:rPr>
              <a:t>Resources to Support Implementation</a:t>
            </a:r>
            <a:endParaRPr kumimoji="0" lang="en-US" sz="2933" b="0" i="0" u="none" strike="noStrike" kern="0" cap="none" spc="0" normalizeH="0" baseline="0" noProof="0" dirty="0">
              <a:ln>
                <a:noFill/>
              </a:ln>
              <a:solidFill>
                <a:srgbClr val="002C61"/>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2C61"/>
              </a:solidFill>
              <a:effectLst/>
              <a:uLnTx/>
              <a:uFillTx/>
              <a:latin typeface="Arial"/>
              <a:ea typeface="+mn-ea"/>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7" name="Google Shape;597;p44"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 name="Google Shape;598;p44"/>
          <p:cNvSpPr txBox="1">
            <a:spLocks noGrp="1"/>
          </p:cNvSpPr>
          <p:nvPr>
            <p:ph type="title" idx="4294967295"/>
          </p:nvPr>
        </p:nvSpPr>
        <p:spPr>
          <a:xfrm rot="-854">
            <a:off x="2112799" y="183071"/>
            <a:ext cx="96636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Apply</a:t>
            </a:r>
            <a:b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b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What are the next steps?</a:t>
            </a:r>
          </a:p>
        </p:txBody>
      </p:sp>
      <p:pic>
        <p:nvPicPr>
          <p:cNvPr id="599" name="Google Shape;599;p44"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600" name="Google Shape;600;p44"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601" name="Google Shape;601;p44"/>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602" name="Google Shape;602;p44"/>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603" name="Google Shape;603;p44"/>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604" name="Google Shape;604;p44"/>
          <p:cNvSpPr txBox="1"/>
          <p:nvPr/>
        </p:nvSpPr>
        <p:spPr>
          <a:xfrm>
            <a:off x="179067" y="2024400"/>
            <a:ext cx="11360800" cy="28092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endParaRPr sz="3200" kern="0">
              <a:solidFill>
                <a:srgbClr val="000000"/>
              </a:solidFill>
              <a:latin typeface="Arial"/>
              <a:cs typeface="Arial"/>
              <a:sym typeface="Arial"/>
            </a:endParaRPr>
          </a:p>
          <a:p>
            <a:pPr algn="ctr" defTabSz="1219170">
              <a:buClr>
                <a:srgbClr val="000000"/>
              </a:buClr>
              <a:buSzPts val="1100"/>
            </a:pPr>
            <a:r>
              <a:rPr lang="en" sz="3200" kern="0">
                <a:solidFill>
                  <a:srgbClr val="000000"/>
                </a:solidFill>
                <a:latin typeface="Arial"/>
                <a:cs typeface="Arial"/>
                <a:sym typeface="Arial"/>
              </a:rPr>
              <a:t>What will be your next step in exploring and/or utilizing the NSQ Course Standards (for yourself or with your faculty)?  </a:t>
            </a:r>
            <a:endParaRPr sz="3200" kern="0">
              <a:solidFill>
                <a:srgbClr val="000000"/>
              </a:solidFill>
              <a:latin typeface="Arial"/>
              <a:cs typeface="Arial"/>
              <a:sym typeface="Arial"/>
            </a:endParaRPr>
          </a:p>
          <a:p>
            <a:pPr algn="ctr" defTabSz="1219170">
              <a:buClr>
                <a:srgbClr val="000000"/>
              </a:buClr>
            </a:pPr>
            <a:endParaRPr sz="3733" b="1" kern="0">
              <a:solidFill>
                <a:srgbClr val="253744"/>
              </a:solidFill>
              <a:latin typeface="Arial"/>
              <a:cs typeface="Arial"/>
              <a:sym typeface="Arial"/>
            </a:endParaRPr>
          </a:p>
          <a:p>
            <a:pPr defTabSz="1219170">
              <a:buClr>
                <a:srgbClr val="000000"/>
              </a:buClr>
            </a:pPr>
            <a:endParaRPr sz="3200" kern="0">
              <a:solidFill>
                <a:srgbClr val="000000"/>
              </a:solidFill>
              <a:latin typeface="Arial"/>
              <a:cs typeface="Arial"/>
              <a:sym typeface="Arial"/>
            </a:endParaRPr>
          </a:p>
        </p:txBody>
      </p:sp>
      <p:sp>
        <p:nvSpPr>
          <p:cNvPr id="605" name="Google Shape;605;p44"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 name="Google Shape;606;p44"/>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2022</a:t>
            </a:r>
            <a:endParaRPr sz="2400" kern="0">
              <a:solidFill>
                <a:srgbClr val="FFFFFF"/>
              </a:solidFill>
              <a:latin typeface="Arial"/>
              <a:cs typeface="Arial"/>
              <a:sym typeface="Arial"/>
            </a:endParaRPr>
          </a:p>
        </p:txBody>
      </p:sp>
      <p:sp>
        <p:nvSpPr>
          <p:cNvPr id="607" name="Google Shape;607;p44"/>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608" name="Google Shape;608;p44"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4" name="Google Shape;614;p45" descr="NSQ"/>
          <p:cNvPicPr preferRelativeResize="0"/>
          <p:nvPr/>
        </p:nvPicPr>
        <p:blipFill>
          <a:blip r:embed="rId3">
            <a:alphaModFix/>
          </a:blip>
          <a:stretch>
            <a:fillRect/>
          </a:stretch>
        </p:blipFill>
        <p:spPr>
          <a:xfrm>
            <a:off x="106967" y="60534"/>
            <a:ext cx="1808967" cy="1814700"/>
          </a:xfrm>
          <a:prstGeom prst="rect">
            <a:avLst/>
          </a:prstGeom>
          <a:noFill/>
          <a:ln>
            <a:noFill/>
          </a:ln>
        </p:spPr>
      </p:pic>
      <p:sp>
        <p:nvSpPr>
          <p:cNvPr id="615" name="Google Shape;615;p45"/>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2019</a:t>
            </a:r>
            <a:endParaRPr sz="2400" kern="0">
              <a:solidFill>
                <a:srgbClr val="FFFFFF"/>
              </a:solidFill>
              <a:latin typeface="Arial"/>
              <a:cs typeface="Arial"/>
              <a:sym typeface="Arial"/>
            </a:endParaRPr>
          </a:p>
        </p:txBody>
      </p:sp>
      <p:sp>
        <p:nvSpPr>
          <p:cNvPr id="616" name="Google Shape;616;p45"/>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617" name="Google Shape;617;p45"/>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618" name="Google Shape;618;p45"/>
          <p:cNvSpPr txBox="1"/>
          <p:nvPr/>
        </p:nvSpPr>
        <p:spPr>
          <a:xfrm>
            <a:off x="3327067" y="2444167"/>
            <a:ext cx="8344000" cy="2469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733" kern="0">
                <a:solidFill>
                  <a:srgbClr val="000000"/>
                </a:solidFill>
                <a:latin typeface="Arial"/>
                <a:cs typeface="Arial"/>
                <a:sym typeface="Arial"/>
              </a:rPr>
              <a:t>What will be your next step in exploring and/or utilizing the NSQ Course Standards (for yourself or with your faculty)?</a:t>
            </a:r>
            <a:endParaRPr sz="3200" kern="0">
              <a:solidFill>
                <a:srgbClr val="000000"/>
              </a:solidFill>
              <a:latin typeface="Arial"/>
              <a:cs typeface="Arial"/>
              <a:sym typeface="Arial"/>
            </a:endParaRPr>
          </a:p>
        </p:txBody>
      </p:sp>
      <p:sp>
        <p:nvSpPr>
          <p:cNvPr id="619" name="Google Shape;619;p45" descr="Website for NSQ www.nsqol.org"/>
          <p:cNvSpPr/>
          <p:nvPr/>
        </p:nvSpPr>
        <p:spPr>
          <a:xfrm rot="-10799898">
            <a:off x="-52843"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45"/>
          <p:cNvSpPr txBox="1">
            <a:spLocks noGrp="1"/>
          </p:cNvSpPr>
          <p:nvPr>
            <p:ph type="title" idx="4294967295"/>
          </p:nvPr>
        </p:nvSpPr>
        <p:spPr>
          <a:xfrm rot="-818">
            <a:off x="2244733" y="361161"/>
            <a:ext cx="100912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Next Steps</a:t>
            </a:r>
            <a:endParaRPr kumimoji="0" lang="en-US" sz="5467" b="0" i="1" u="none" strike="noStrike" kern="0" cap="none" spc="0" normalizeH="0" baseline="0" noProof="0" dirty="0">
              <a:ln>
                <a:noFill/>
              </a:ln>
              <a:solidFill>
                <a:srgbClr val="002C61"/>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2C61"/>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2C61"/>
              </a:solidFill>
              <a:effectLst/>
              <a:uLnTx/>
              <a:uFillTx/>
              <a:latin typeface="Arial"/>
              <a:ea typeface="+mn-ea"/>
              <a:cs typeface="Arial"/>
              <a:sym typeface="Arial"/>
            </a:endParaRPr>
          </a:p>
        </p:txBody>
      </p:sp>
      <p:pic>
        <p:nvPicPr>
          <p:cNvPr id="621" name="Google Shape;621;p45"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622" name="Google Shape;622;p45"/>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623" name="Google Shape;623;p45"/>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624" name="Google Shape;624;p45"/>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625" name="Google Shape;625;p45"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45"/>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627" name="Google Shape;627;p45"/>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628" name="Google Shape;628;p45"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629" name="Google Shape;629;p45" descr="Question Mark"/>
          <p:cNvPicPr preferRelativeResize="0"/>
          <p:nvPr/>
        </p:nvPicPr>
        <p:blipFill>
          <a:blip r:embed="rId6">
            <a:alphaModFix/>
          </a:blip>
          <a:stretch>
            <a:fillRect/>
          </a:stretch>
        </p:blipFill>
        <p:spPr>
          <a:xfrm>
            <a:off x="482368" y="2393252"/>
            <a:ext cx="2742633" cy="274263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5" name="Google Shape;635;p46"/>
          <p:cNvSpPr txBox="1">
            <a:spLocks noGrp="1"/>
          </p:cNvSpPr>
          <p:nvPr>
            <p:ph type="title" idx="4294967295"/>
          </p:nvPr>
        </p:nvSpPr>
        <p:spPr>
          <a:xfrm rot="-854">
            <a:off x="2112799" y="244171"/>
            <a:ext cx="96636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a:ln>
                  <a:noFill/>
                </a:ln>
                <a:solidFill>
                  <a:srgbClr val="002C61"/>
                </a:solidFill>
                <a:effectLst/>
                <a:uLnTx/>
                <a:uFillTx/>
                <a:latin typeface="Arial"/>
                <a:ea typeface="+mn-ea"/>
                <a:cs typeface="Arial"/>
                <a:sym typeface="Arial"/>
              </a:rPr>
              <a:t>The National Standards for Quality Online Programs</a:t>
            </a:r>
          </a:p>
        </p:txBody>
      </p:sp>
      <p:pic>
        <p:nvPicPr>
          <p:cNvPr id="636" name="Google Shape;636;p46"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637" name="Google Shape;637;p46"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638" name="Google Shape;638;p46"/>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2019</a:t>
            </a:r>
            <a:endParaRPr sz="2400" kern="0">
              <a:solidFill>
                <a:srgbClr val="FFFFFF"/>
              </a:solidFill>
              <a:latin typeface="Arial"/>
              <a:cs typeface="Arial"/>
              <a:sym typeface="Arial"/>
            </a:endParaRPr>
          </a:p>
        </p:txBody>
      </p:sp>
      <p:sp>
        <p:nvSpPr>
          <p:cNvPr id="639" name="Google Shape;639;p46"/>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640" name="Google Shape;640;p46"/>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pic>
        <p:nvPicPr>
          <p:cNvPr id="641" name="Google Shape;641;p46" descr="Picture National Standards for Quality Online Programs"/>
          <p:cNvPicPr preferRelativeResize="0"/>
          <p:nvPr/>
        </p:nvPicPr>
        <p:blipFill>
          <a:blip r:embed="rId5">
            <a:alphaModFix/>
          </a:blip>
          <a:stretch>
            <a:fillRect/>
          </a:stretch>
        </p:blipFill>
        <p:spPr>
          <a:xfrm>
            <a:off x="8171918" y="1938434"/>
            <a:ext cx="2879833" cy="37319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642" name="Google Shape;642;p46"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43" name="Google Shape;643;p46"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644" name="Google Shape;644;p46"/>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645" name="Google Shape;645;p46"/>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646" name="Google Shape;646;p46"/>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647" name="Google Shape;647;p46"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 name="Google Shape;648;p46"/>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2022</a:t>
            </a:r>
            <a:endParaRPr sz="2400" kern="0">
              <a:solidFill>
                <a:srgbClr val="FFFFFF"/>
              </a:solidFill>
              <a:latin typeface="Arial"/>
              <a:cs typeface="Arial"/>
              <a:sym typeface="Arial"/>
            </a:endParaRPr>
          </a:p>
        </p:txBody>
      </p:sp>
      <p:sp>
        <p:nvSpPr>
          <p:cNvPr id="649" name="Google Shape;649;p46"/>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650" name="Google Shape;650;p46" descr="Logos for VLLA and DLC"/>
          <p:cNvPicPr preferRelativeResize="0"/>
          <p:nvPr/>
        </p:nvPicPr>
        <p:blipFill>
          <a:blip r:embed="rId6">
            <a:alphaModFix/>
          </a:blip>
          <a:stretch>
            <a:fillRect/>
          </a:stretch>
        </p:blipFill>
        <p:spPr>
          <a:xfrm>
            <a:off x="7914888" y="6135399"/>
            <a:ext cx="4072913" cy="567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6" name="Google Shape;656;p47"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657" name="Google Shape;657;p47"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658" name="Google Shape;658;p47"/>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2019</a:t>
            </a:r>
            <a:endParaRPr sz="2400" kern="0">
              <a:solidFill>
                <a:srgbClr val="FFFFFF"/>
              </a:solidFill>
              <a:latin typeface="Arial"/>
              <a:cs typeface="Arial"/>
              <a:sym typeface="Arial"/>
            </a:endParaRPr>
          </a:p>
        </p:txBody>
      </p:sp>
      <p:sp>
        <p:nvSpPr>
          <p:cNvPr id="659" name="Google Shape;659;p47"/>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660" name="Google Shape;660;p47"/>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661" name="Google Shape;661;p47">
            <a:extLst>
              <a:ext uri="{C183D7F6-B498-43B3-948B-1728B52AA6E4}">
                <adec:decorative xmlns:adec="http://schemas.microsoft.com/office/drawing/2017/decorative" val="1"/>
              </a:ext>
            </a:extLst>
          </p:cNvPr>
          <p:cNvSpPr txBox="1"/>
          <p:nvPr/>
        </p:nvSpPr>
        <p:spPr>
          <a:xfrm>
            <a:off x="1373433" y="3241584"/>
            <a:ext cx="9663600" cy="10092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933" kern="0">
              <a:solidFill>
                <a:srgbClr val="000000"/>
              </a:solidFill>
              <a:latin typeface="Arial"/>
              <a:cs typeface="Arial"/>
              <a:sym typeface="Arial"/>
            </a:endParaRPr>
          </a:p>
        </p:txBody>
      </p:sp>
      <p:sp>
        <p:nvSpPr>
          <p:cNvPr id="662" name="Google Shape;662;p47"/>
          <p:cNvSpPr txBox="1">
            <a:spLocks noGrp="1"/>
          </p:cNvSpPr>
          <p:nvPr>
            <p:ph type="title" idx="4294967295"/>
          </p:nvPr>
        </p:nvSpPr>
        <p:spPr>
          <a:xfrm rot="-819">
            <a:off x="2112800" y="167991"/>
            <a:ext cx="100792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US" sz="5200" b="0" i="0" u="none" strike="noStrike" kern="0" cap="none" spc="0" normalizeH="0" baseline="0" noProof="0" dirty="0">
                <a:ln>
                  <a:noFill/>
                </a:ln>
                <a:solidFill>
                  <a:srgbClr val="002C61"/>
                </a:solidFill>
                <a:effectLst/>
                <a:uLnTx/>
                <a:uFillTx/>
                <a:latin typeface="Arial"/>
                <a:ea typeface="+mn-ea"/>
                <a:cs typeface="Arial"/>
                <a:sym typeface="Arial"/>
              </a:rPr>
              <a:t>Framework for a Quality Online Program</a:t>
            </a:r>
          </a:p>
        </p:txBody>
      </p:sp>
      <p:sp>
        <p:nvSpPr>
          <p:cNvPr id="663" name="Google Shape;663;p47"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64" name="Google Shape;664;p47"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665" name="Google Shape;665;p47"/>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666" name="Google Shape;666;p47"/>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667" name="Google Shape;667;p47"/>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668" name="Google Shape;668;p47"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47"/>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670" name="Google Shape;670;p47"/>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671" name="Google Shape;671;p47"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672" name="Google Shape;672;p47" descr="Question mark"/>
          <p:cNvPicPr preferRelativeResize="0"/>
          <p:nvPr/>
        </p:nvPicPr>
        <p:blipFill>
          <a:blip r:embed="rId6">
            <a:alphaModFix/>
          </a:blip>
          <a:stretch>
            <a:fillRect/>
          </a:stretch>
        </p:blipFill>
        <p:spPr>
          <a:xfrm>
            <a:off x="297719" y="2359200"/>
            <a:ext cx="2742633" cy="2742633"/>
          </a:xfrm>
          <a:prstGeom prst="rect">
            <a:avLst/>
          </a:prstGeom>
          <a:noFill/>
          <a:ln>
            <a:noFill/>
          </a:ln>
        </p:spPr>
      </p:pic>
      <p:sp>
        <p:nvSpPr>
          <p:cNvPr id="673" name="Google Shape;673;p47"/>
          <p:cNvSpPr txBox="1"/>
          <p:nvPr/>
        </p:nvSpPr>
        <p:spPr>
          <a:xfrm>
            <a:off x="2846400" y="2237142"/>
            <a:ext cx="9345600" cy="2910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3733" kern="0" dirty="0">
                <a:solidFill>
                  <a:srgbClr val="000000"/>
                </a:solidFill>
                <a:latin typeface="Arial"/>
                <a:cs typeface="Arial"/>
                <a:sym typeface="Arial"/>
              </a:rPr>
              <a:t>If your district is designing a new online school (</a:t>
            </a:r>
            <a:r>
              <a:rPr lang="en" sz="3733" i="1" kern="0" dirty="0">
                <a:solidFill>
                  <a:srgbClr val="000000"/>
                </a:solidFill>
                <a:latin typeface="Arial"/>
                <a:cs typeface="Arial"/>
                <a:sym typeface="Arial"/>
              </a:rPr>
              <a:t>or reflect back if the school is established</a:t>
            </a:r>
            <a:r>
              <a:rPr lang="en" sz="3733" kern="0" dirty="0">
                <a:solidFill>
                  <a:srgbClr val="000000"/>
                </a:solidFill>
                <a:latin typeface="Arial"/>
                <a:cs typeface="Arial"/>
                <a:sym typeface="Arial"/>
              </a:rPr>
              <a:t>), what is an </a:t>
            </a:r>
            <a:r>
              <a:rPr lang="en" sz="3733" b="1" kern="0" dirty="0">
                <a:solidFill>
                  <a:srgbClr val="000000"/>
                </a:solidFill>
                <a:latin typeface="Arial"/>
                <a:cs typeface="Arial"/>
                <a:sym typeface="Arial"/>
              </a:rPr>
              <a:t>essential consideration</a:t>
            </a:r>
            <a:r>
              <a:rPr lang="en" sz="3733" kern="0" dirty="0">
                <a:solidFill>
                  <a:srgbClr val="000000"/>
                </a:solidFill>
                <a:latin typeface="Arial"/>
                <a:cs typeface="Arial"/>
                <a:sym typeface="Arial"/>
              </a:rPr>
              <a:t>?</a:t>
            </a:r>
            <a:endParaRPr sz="3733" kern="0" dirty="0">
              <a:solidFill>
                <a:srgbClr val="000000"/>
              </a:solidFill>
              <a:latin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9" name="Google Shape;679;p48"/>
          <p:cNvSpPr txBox="1"/>
          <p:nvPr/>
        </p:nvSpPr>
        <p:spPr>
          <a:xfrm rot="-854">
            <a:off x="2112899" y="361204"/>
            <a:ext cx="9663600" cy="87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5467" kern="0">
                <a:solidFill>
                  <a:srgbClr val="FF0000"/>
                </a:solidFill>
                <a:latin typeface="Arial"/>
                <a:cs typeface="Arial"/>
                <a:sym typeface="Arial"/>
              </a:rPr>
              <a:t>14</a:t>
            </a:r>
            <a:r>
              <a:rPr lang="en" sz="5467" kern="0">
                <a:solidFill>
                  <a:srgbClr val="002C61"/>
                </a:solidFill>
                <a:latin typeface="Arial"/>
                <a:cs typeface="Arial"/>
                <a:sym typeface="Arial"/>
              </a:rPr>
              <a:t> Standards identified for Quality Online Programs</a:t>
            </a:r>
            <a:endParaRPr sz="5467" kern="0">
              <a:solidFill>
                <a:srgbClr val="002C61"/>
              </a:solidFill>
              <a:latin typeface="Arial"/>
              <a:cs typeface="Arial"/>
              <a:sym typeface="Arial"/>
            </a:endParaRPr>
          </a:p>
          <a:p>
            <a:pPr defTabSz="1219170">
              <a:buClr>
                <a:srgbClr val="000000"/>
              </a:buClr>
            </a:pPr>
            <a:endParaRPr sz="5467" kern="0">
              <a:solidFill>
                <a:srgbClr val="000000"/>
              </a:solidFill>
              <a:latin typeface="Arial"/>
              <a:cs typeface="Arial"/>
              <a:sym typeface="Arial"/>
            </a:endParaRPr>
          </a:p>
        </p:txBody>
      </p:sp>
      <p:pic>
        <p:nvPicPr>
          <p:cNvPr id="680" name="Google Shape;680;p48"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681" name="Google Shape;681;p48"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pic>
        <p:nvPicPr>
          <p:cNvPr id="682" name="Google Shape;682;p48" descr="Picture of 14 standards"/>
          <p:cNvPicPr preferRelativeResize="0"/>
          <p:nvPr/>
        </p:nvPicPr>
        <p:blipFill>
          <a:blip r:embed="rId5">
            <a:alphaModFix/>
          </a:blip>
          <a:stretch>
            <a:fillRect/>
          </a:stretch>
        </p:blipFill>
        <p:spPr>
          <a:xfrm>
            <a:off x="203184" y="2368418"/>
            <a:ext cx="11785600" cy="3118809"/>
          </a:xfrm>
          <a:prstGeom prst="rect">
            <a:avLst/>
          </a:prstGeom>
          <a:noFill/>
          <a:ln>
            <a:noFill/>
          </a:ln>
        </p:spPr>
      </p:pic>
      <p:sp>
        <p:nvSpPr>
          <p:cNvPr id="683" name="Google Shape;683;p48"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84" name="Google Shape;684;p48"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685" name="Google Shape;685;p48"/>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686" name="Google Shape;686;p48"/>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687" name="Google Shape;687;p48"/>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688" name="Google Shape;688;p48"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48"/>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690" name="Google Shape;690;p48"/>
          <p:cNvSpPr txBox="1">
            <a:spLocks noGrp="1"/>
          </p:cNvSpPr>
          <p:nvPr>
            <p:ph type="title" idx="4294967295"/>
          </p:nvPr>
        </p:nvSpPr>
        <p:spPr>
          <a:xfrm>
            <a:off x="3571583" y="6135400"/>
            <a:ext cx="4098800" cy="567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FFFFFF"/>
                </a:solidFill>
                <a:effectLst/>
                <a:uLnTx/>
                <a:uFillTx/>
                <a:latin typeface="Arial"/>
                <a:ea typeface="+mn-ea"/>
                <a:cs typeface="Arial"/>
                <a:sym typeface="Arial"/>
              </a:rPr>
              <a:t>www.nsqol.org   #NSQ </a:t>
            </a:r>
          </a:p>
        </p:txBody>
      </p:sp>
      <p:pic>
        <p:nvPicPr>
          <p:cNvPr id="691" name="Google Shape;691;p48" descr="Logos for VLLA and DLC"/>
          <p:cNvPicPr preferRelativeResize="0"/>
          <p:nvPr/>
        </p:nvPicPr>
        <p:blipFill>
          <a:blip r:embed="rId6">
            <a:alphaModFix/>
          </a:blip>
          <a:stretch>
            <a:fillRect/>
          </a:stretch>
        </p:blipFill>
        <p:spPr>
          <a:xfrm>
            <a:off x="7914888" y="6135399"/>
            <a:ext cx="4072913" cy="567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7" name="Google Shape;697;p49"/>
          <p:cNvSpPr txBox="1">
            <a:spLocks noGrp="1"/>
          </p:cNvSpPr>
          <p:nvPr>
            <p:ph type="title" idx="4294967295"/>
          </p:nvPr>
        </p:nvSpPr>
        <p:spPr>
          <a:xfrm rot="-854">
            <a:off x="2112899" y="361204"/>
            <a:ext cx="96636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Standard Example</a:t>
            </a:r>
            <a:endParaRPr kumimoji="0" lang="en-US" sz="5467"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698" name="Google Shape;698;p49"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699" name="Google Shape;699;p49"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pic>
        <p:nvPicPr>
          <p:cNvPr id="700" name="Google Shape;700;p49" descr="Picture Standard N: Program Evaluation"/>
          <p:cNvPicPr preferRelativeResize="0"/>
          <p:nvPr/>
        </p:nvPicPr>
        <p:blipFill>
          <a:blip r:embed="rId5">
            <a:alphaModFix/>
          </a:blip>
          <a:stretch>
            <a:fillRect/>
          </a:stretch>
        </p:blipFill>
        <p:spPr>
          <a:xfrm>
            <a:off x="221451" y="2053734"/>
            <a:ext cx="11785596" cy="3384921"/>
          </a:xfrm>
          <a:prstGeom prst="rect">
            <a:avLst/>
          </a:prstGeom>
          <a:noFill/>
          <a:ln>
            <a:noFill/>
          </a:ln>
        </p:spPr>
      </p:pic>
      <p:sp>
        <p:nvSpPr>
          <p:cNvPr id="701" name="Google Shape;701;p49"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02" name="Google Shape;702;p49"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703" name="Google Shape;703;p49"/>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704" name="Google Shape;704;p49"/>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705" name="Google Shape;705;p49"/>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706" name="Google Shape;706;p49"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49"/>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708" name="Google Shape;708;p49"/>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709" name="Google Shape;709;p49" descr="Logos for VLLA and DLC"/>
          <p:cNvPicPr preferRelativeResize="0"/>
          <p:nvPr/>
        </p:nvPicPr>
        <p:blipFill>
          <a:blip r:embed="rId6">
            <a:alphaModFix/>
          </a:blip>
          <a:stretch>
            <a:fillRect/>
          </a:stretch>
        </p:blipFill>
        <p:spPr>
          <a:xfrm>
            <a:off x="7914888" y="6135399"/>
            <a:ext cx="4072913" cy="567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5" name="Google Shape;715;p50"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716" name="Google Shape;716;p50"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717" name="Google Shape;717;p50"/>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2019</a:t>
            </a:r>
            <a:endParaRPr sz="2400" kern="0">
              <a:solidFill>
                <a:srgbClr val="FFFFFF"/>
              </a:solidFill>
              <a:latin typeface="Arial"/>
              <a:cs typeface="Arial"/>
              <a:sym typeface="Arial"/>
            </a:endParaRPr>
          </a:p>
        </p:txBody>
      </p:sp>
      <p:sp>
        <p:nvSpPr>
          <p:cNvPr id="718" name="Google Shape;718;p50"/>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719" name="Google Shape;719;p50"/>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720" name="Google Shape;720;p50"/>
          <p:cNvSpPr txBox="1"/>
          <p:nvPr/>
        </p:nvSpPr>
        <p:spPr>
          <a:xfrm>
            <a:off x="145984" y="2349133"/>
            <a:ext cx="11900000" cy="3312400"/>
          </a:xfrm>
          <a:prstGeom prst="rect">
            <a:avLst/>
          </a:prstGeom>
          <a:noFill/>
          <a:ln>
            <a:noFill/>
          </a:ln>
        </p:spPr>
        <p:txBody>
          <a:bodyPr spcFirstLastPara="1" wrap="square" lIns="121900" tIns="121900" rIns="121900" bIns="121900" anchor="t" anchorCtr="0">
            <a:noAutofit/>
          </a:bodyPr>
          <a:lstStyle/>
          <a:p>
            <a:pPr marL="609585" indent="-516454" defTabSz="1219170">
              <a:buClr>
                <a:srgbClr val="000000"/>
              </a:buClr>
              <a:buSzPts val="2500"/>
              <a:buFont typeface="Arial"/>
              <a:buChar char="●"/>
            </a:pPr>
            <a:r>
              <a:rPr lang="en" sz="3333" u="sng" kern="0">
                <a:solidFill>
                  <a:srgbClr val="0097A7"/>
                </a:solidFill>
                <a:latin typeface="Arial"/>
                <a:cs typeface="Arial"/>
                <a:sym typeface="Arial"/>
                <a:hlinkClick r:id="rId5"/>
              </a:rPr>
              <a:t>Online Program Toolkit</a:t>
            </a:r>
            <a:r>
              <a:rPr lang="en" sz="3333" kern="0">
                <a:solidFill>
                  <a:srgbClr val="000000"/>
                </a:solidFill>
                <a:latin typeface="Arial"/>
                <a:cs typeface="Arial"/>
                <a:sym typeface="Arial"/>
              </a:rPr>
              <a:t>, </a:t>
            </a:r>
            <a:r>
              <a:rPr lang="en" sz="2667" kern="0">
                <a:solidFill>
                  <a:srgbClr val="000000"/>
                </a:solidFill>
                <a:latin typeface="Arial"/>
                <a:cs typeface="Arial"/>
                <a:sym typeface="Arial"/>
              </a:rPr>
              <a:t>Michigan Virtual</a:t>
            </a:r>
            <a:endParaRPr sz="2667" kern="0">
              <a:solidFill>
                <a:srgbClr val="000000"/>
              </a:solidFill>
              <a:latin typeface="Arial"/>
              <a:cs typeface="Arial"/>
              <a:sym typeface="Arial"/>
            </a:endParaRPr>
          </a:p>
          <a:p>
            <a:pPr marL="609585" indent="-516454" defTabSz="1219170">
              <a:buClr>
                <a:srgbClr val="000000"/>
              </a:buClr>
              <a:buSzPts val="2500"/>
              <a:buFont typeface="Arial"/>
              <a:buChar char="●"/>
            </a:pPr>
            <a:r>
              <a:rPr lang="en" sz="3333" u="sng" kern="0">
                <a:solidFill>
                  <a:srgbClr val="0097A7"/>
                </a:solidFill>
                <a:latin typeface="Arial"/>
                <a:cs typeface="Arial"/>
                <a:sym typeface="Arial"/>
                <a:hlinkClick r:id="rId6"/>
              </a:rPr>
              <a:t>Planning for Quality Guide,</a:t>
            </a:r>
            <a:r>
              <a:rPr lang="en" sz="3333" kern="0">
                <a:solidFill>
                  <a:srgbClr val="000000"/>
                </a:solidFill>
                <a:latin typeface="Arial"/>
                <a:cs typeface="Arial"/>
                <a:sym typeface="Arial"/>
              </a:rPr>
              <a:t> </a:t>
            </a:r>
            <a:r>
              <a:rPr lang="en" sz="2667" kern="0">
                <a:solidFill>
                  <a:srgbClr val="000000"/>
                </a:solidFill>
                <a:latin typeface="Arial"/>
                <a:cs typeface="Arial"/>
                <a:sym typeface="Arial"/>
              </a:rPr>
              <a:t>Evergreen Education Group</a:t>
            </a:r>
            <a:endParaRPr sz="2667" kern="0">
              <a:solidFill>
                <a:srgbClr val="000000"/>
              </a:solidFill>
              <a:latin typeface="Arial"/>
              <a:cs typeface="Arial"/>
              <a:sym typeface="Arial"/>
            </a:endParaRPr>
          </a:p>
          <a:p>
            <a:pPr marL="609585" indent="-516454" defTabSz="1219170">
              <a:buClr>
                <a:srgbClr val="000000"/>
              </a:buClr>
              <a:buSzPts val="2500"/>
              <a:buFont typeface="Arial"/>
              <a:buChar char="●"/>
            </a:pPr>
            <a:r>
              <a:rPr lang="en" sz="3333" u="sng" kern="0">
                <a:solidFill>
                  <a:srgbClr val="0097A7"/>
                </a:solidFill>
                <a:latin typeface="Arial"/>
                <a:cs typeface="Arial"/>
                <a:sym typeface="Arial"/>
                <a:hlinkClick r:id="rId7"/>
              </a:rPr>
              <a:t>Planning for Quality</a:t>
            </a:r>
            <a:r>
              <a:rPr lang="en" sz="3333" kern="0">
                <a:solidFill>
                  <a:srgbClr val="000000"/>
                </a:solidFill>
                <a:latin typeface="Arial"/>
                <a:cs typeface="Arial"/>
                <a:sym typeface="Arial"/>
              </a:rPr>
              <a:t>: A Guide for Continuous Improvement of Digital Learning Program</a:t>
            </a:r>
            <a:r>
              <a:rPr lang="en" sz="2667" kern="0">
                <a:solidFill>
                  <a:srgbClr val="000000"/>
                </a:solidFill>
                <a:latin typeface="Arial"/>
                <a:cs typeface="Arial"/>
                <a:sym typeface="Arial"/>
              </a:rPr>
              <a:t>, Digital Learning Collaborative</a:t>
            </a:r>
            <a:r>
              <a:rPr lang="en" sz="3333" kern="0">
                <a:solidFill>
                  <a:srgbClr val="000000"/>
                </a:solidFill>
                <a:latin typeface="Arial"/>
                <a:cs typeface="Arial"/>
                <a:sym typeface="Arial"/>
              </a:rPr>
              <a:t> </a:t>
            </a:r>
            <a:endParaRPr sz="3333" kern="0">
              <a:solidFill>
                <a:srgbClr val="000000"/>
              </a:solidFill>
              <a:latin typeface="Arial"/>
              <a:cs typeface="Arial"/>
              <a:sym typeface="Arial"/>
            </a:endParaRPr>
          </a:p>
          <a:p>
            <a:pPr marL="609585" indent="-516454" defTabSz="1219170">
              <a:buClr>
                <a:srgbClr val="000000"/>
              </a:buClr>
              <a:buSzPts val="2500"/>
              <a:buFont typeface="Arial"/>
              <a:buChar char="●"/>
            </a:pPr>
            <a:r>
              <a:rPr lang="en" sz="3333" u="sng" kern="0">
                <a:solidFill>
                  <a:srgbClr val="0097A7"/>
                </a:solidFill>
                <a:latin typeface="Arial"/>
                <a:cs typeface="Arial"/>
                <a:sym typeface="Arial"/>
                <a:hlinkClick r:id="rId8"/>
              </a:rPr>
              <a:t>How to Start an Online Learning Program:</a:t>
            </a:r>
            <a:r>
              <a:rPr lang="en" sz="3333" kern="0">
                <a:solidFill>
                  <a:srgbClr val="000000"/>
                </a:solidFill>
                <a:latin typeface="Arial"/>
                <a:cs typeface="Arial"/>
                <a:sym typeface="Arial"/>
              </a:rPr>
              <a:t> A Practical Guide to Key Issues and Policies, </a:t>
            </a:r>
            <a:r>
              <a:rPr lang="en" sz="2667" kern="0">
                <a:solidFill>
                  <a:srgbClr val="000000"/>
                </a:solidFill>
                <a:latin typeface="Arial"/>
                <a:cs typeface="Arial"/>
                <a:sym typeface="Arial"/>
              </a:rPr>
              <a:t>iNACOL/Aurora Institute</a:t>
            </a:r>
            <a:endParaRPr sz="2667" kern="0">
              <a:solidFill>
                <a:srgbClr val="000000"/>
              </a:solidFill>
              <a:latin typeface="Arial"/>
              <a:cs typeface="Arial"/>
              <a:sym typeface="Arial"/>
            </a:endParaRPr>
          </a:p>
        </p:txBody>
      </p:sp>
      <p:sp>
        <p:nvSpPr>
          <p:cNvPr id="721" name="Google Shape;721;p50"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22" name="Google Shape;722;p50"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723" name="Google Shape;723;p50"/>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724" name="Google Shape;724;p50"/>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725" name="Google Shape;725;p50"/>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726" name="Google Shape;726;p50"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7" name="Google Shape;727;p50"/>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728" name="Google Shape;728;p50"/>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729" name="Google Shape;729;p50" descr="Logos for VLLA and DLC"/>
          <p:cNvPicPr preferRelativeResize="0"/>
          <p:nvPr/>
        </p:nvPicPr>
        <p:blipFill>
          <a:blip r:embed="rId9">
            <a:alphaModFix/>
          </a:blip>
          <a:stretch>
            <a:fillRect/>
          </a:stretch>
        </p:blipFill>
        <p:spPr>
          <a:xfrm>
            <a:off x="7914888" y="6135399"/>
            <a:ext cx="4072913" cy="567600"/>
          </a:xfrm>
          <a:prstGeom prst="rect">
            <a:avLst/>
          </a:prstGeom>
          <a:noFill/>
          <a:ln>
            <a:noFill/>
          </a:ln>
        </p:spPr>
      </p:pic>
      <p:sp>
        <p:nvSpPr>
          <p:cNvPr id="730" name="Google Shape;730;p50"/>
          <p:cNvSpPr txBox="1">
            <a:spLocks noGrp="1"/>
          </p:cNvSpPr>
          <p:nvPr>
            <p:ph type="title" idx="4294967295"/>
          </p:nvPr>
        </p:nvSpPr>
        <p:spPr>
          <a:xfrm rot="-803">
            <a:off x="1915933" y="182025"/>
            <a:ext cx="102760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Resources to Support Implementation</a:t>
            </a:r>
            <a:endParaRPr kumimoji="0" lang="en-US" sz="3733" b="0" i="0" u="none" strike="noStrike" kern="0" cap="none" spc="0" normalizeH="0" baseline="0" noProof="0" dirty="0">
              <a:ln>
                <a:noFill/>
              </a:ln>
              <a:solidFill>
                <a:srgbClr val="002C61"/>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2C61"/>
              </a:solidFill>
              <a:effectLst/>
              <a:uLnTx/>
              <a:uFillTx/>
              <a:latin typeface="Arial"/>
              <a:ea typeface="+mn-ea"/>
              <a:cs typeface="Arial"/>
              <a:sym typeface="Arial"/>
            </a:endParaRPr>
          </a:p>
        </p:txBody>
      </p:sp>
      <p:pic>
        <p:nvPicPr>
          <p:cNvPr id="731" name="Google Shape;731;p50" descr="Picture of man and woman at laptops"/>
          <p:cNvPicPr preferRelativeResize="0"/>
          <p:nvPr/>
        </p:nvPicPr>
        <p:blipFill>
          <a:blip r:embed="rId10">
            <a:alphaModFix/>
          </a:blip>
          <a:stretch>
            <a:fillRect/>
          </a:stretch>
        </p:blipFill>
        <p:spPr>
          <a:xfrm>
            <a:off x="9866201" y="309584"/>
            <a:ext cx="1974900" cy="131661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7" name="Google Shape;737;p51" descr="NSQ"/>
          <p:cNvPicPr preferRelativeResize="0"/>
          <p:nvPr/>
        </p:nvPicPr>
        <p:blipFill>
          <a:blip r:embed="rId3">
            <a:alphaModFix/>
          </a:blip>
          <a:stretch>
            <a:fillRect/>
          </a:stretch>
        </p:blipFill>
        <p:spPr>
          <a:xfrm>
            <a:off x="106967" y="60534"/>
            <a:ext cx="1808967" cy="1814700"/>
          </a:xfrm>
          <a:prstGeom prst="rect">
            <a:avLst/>
          </a:prstGeom>
          <a:noFill/>
          <a:ln>
            <a:noFill/>
          </a:ln>
        </p:spPr>
      </p:pic>
      <p:sp>
        <p:nvSpPr>
          <p:cNvPr id="738" name="Google Shape;738;p51"/>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2019</a:t>
            </a:r>
            <a:endParaRPr sz="2400" kern="0">
              <a:solidFill>
                <a:srgbClr val="FFFFFF"/>
              </a:solidFill>
              <a:latin typeface="Arial"/>
              <a:cs typeface="Arial"/>
              <a:sym typeface="Arial"/>
            </a:endParaRPr>
          </a:p>
        </p:txBody>
      </p:sp>
      <p:sp>
        <p:nvSpPr>
          <p:cNvPr id="739" name="Google Shape;739;p51"/>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740" name="Google Shape;740;p51"/>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741" name="Google Shape;741;p51" descr="Website for NSQ www.nsqol.org"/>
          <p:cNvSpPr/>
          <p:nvPr/>
        </p:nvSpPr>
        <p:spPr>
          <a:xfrm rot="-10799898">
            <a:off x="-52843"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42" name="Google Shape;742;p51"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743" name="Google Shape;743;p51"/>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744" name="Google Shape;744;p51"/>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745" name="Google Shape;745;p51"/>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746" name="Google Shape;746;p51"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7" name="Google Shape;747;p51"/>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748" name="Google Shape;748;p51"/>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749" name="Google Shape;749;p51"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750" name="Google Shape;750;p51" title="MVLRI - Online Program Review Using NSQ.mp4">
            <a:hlinkClick r:id="rId6"/>
          </p:cNvPr>
          <p:cNvPicPr preferRelativeResize="0"/>
          <p:nvPr/>
        </p:nvPicPr>
        <p:blipFill>
          <a:blip r:embed="rId7">
            <a:alphaModFix/>
          </a:blip>
          <a:stretch>
            <a:fillRect/>
          </a:stretch>
        </p:blipFill>
        <p:spPr>
          <a:xfrm>
            <a:off x="2560781" y="375669"/>
            <a:ext cx="7070433" cy="530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0"/>
                                        </p:tgtEl>
                                        <p:attrNameLst>
                                          <p:attrName>style.visibility</p:attrName>
                                        </p:attrNameLst>
                                      </p:cBhvr>
                                      <p:to>
                                        <p:strVal val="visible"/>
                                      </p:to>
                                    </p:set>
                                    <p:animEffect transition="in" filter="fade">
                                      <p:cBhvr>
                                        <p:cTn id="7" dur="1000"/>
                                        <p:tgtEl>
                                          <p:spTgt spid="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6" name="Google Shape;756;p52" descr="NSQ"/>
          <p:cNvPicPr preferRelativeResize="0"/>
          <p:nvPr/>
        </p:nvPicPr>
        <p:blipFill>
          <a:blip r:embed="rId3">
            <a:alphaModFix/>
          </a:blip>
          <a:stretch>
            <a:fillRect/>
          </a:stretch>
        </p:blipFill>
        <p:spPr>
          <a:xfrm>
            <a:off x="106967" y="60534"/>
            <a:ext cx="1808967" cy="1814700"/>
          </a:xfrm>
          <a:prstGeom prst="rect">
            <a:avLst/>
          </a:prstGeom>
          <a:noFill/>
          <a:ln>
            <a:noFill/>
          </a:ln>
        </p:spPr>
      </p:pic>
      <p:sp>
        <p:nvSpPr>
          <p:cNvPr id="757" name="Google Shape;757;p52"/>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2019</a:t>
            </a:r>
            <a:endParaRPr sz="2400" kern="0">
              <a:solidFill>
                <a:srgbClr val="FFFFFF"/>
              </a:solidFill>
              <a:latin typeface="Arial"/>
              <a:cs typeface="Arial"/>
              <a:sym typeface="Arial"/>
            </a:endParaRPr>
          </a:p>
        </p:txBody>
      </p:sp>
      <p:sp>
        <p:nvSpPr>
          <p:cNvPr id="758" name="Google Shape;758;p52"/>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759" name="Google Shape;759;p52"/>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760" name="Google Shape;760;p52"/>
          <p:cNvSpPr txBox="1"/>
          <p:nvPr/>
        </p:nvSpPr>
        <p:spPr>
          <a:xfrm>
            <a:off x="3327067" y="2444167"/>
            <a:ext cx="8344000" cy="2469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733" kern="0">
                <a:solidFill>
                  <a:srgbClr val="000000"/>
                </a:solidFill>
                <a:latin typeface="Arial"/>
                <a:cs typeface="Arial"/>
                <a:sym typeface="Arial"/>
              </a:rPr>
              <a:t>What will be your next step in exploring and/or utilizing the NSQ Program Standards?</a:t>
            </a:r>
            <a:endParaRPr sz="3200" kern="0">
              <a:solidFill>
                <a:srgbClr val="000000"/>
              </a:solidFill>
              <a:latin typeface="Arial"/>
              <a:cs typeface="Arial"/>
              <a:sym typeface="Arial"/>
            </a:endParaRPr>
          </a:p>
        </p:txBody>
      </p:sp>
      <p:sp>
        <p:nvSpPr>
          <p:cNvPr id="761" name="Google Shape;761;p52" descr="Website for NSQ www.nsqol.org"/>
          <p:cNvSpPr/>
          <p:nvPr/>
        </p:nvSpPr>
        <p:spPr>
          <a:xfrm rot="-10799898">
            <a:off x="-52843"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Google Shape;762;p52"/>
          <p:cNvSpPr txBox="1">
            <a:spLocks noGrp="1"/>
          </p:cNvSpPr>
          <p:nvPr>
            <p:ph type="title" idx="4294967295"/>
          </p:nvPr>
        </p:nvSpPr>
        <p:spPr>
          <a:xfrm rot="-818">
            <a:off x="2244733" y="361161"/>
            <a:ext cx="100912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Next Steps</a:t>
            </a:r>
            <a:endParaRPr kumimoji="0" lang="en-US" sz="5467" b="0" i="1" u="none" strike="noStrike" kern="0" cap="none" spc="0" normalizeH="0" baseline="0" noProof="0" dirty="0">
              <a:ln>
                <a:noFill/>
              </a:ln>
              <a:solidFill>
                <a:srgbClr val="002C61"/>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2C61"/>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2C61"/>
              </a:solidFill>
              <a:effectLst/>
              <a:uLnTx/>
              <a:uFillTx/>
              <a:latin typeface="Arial"/>
              <a:ea typeface="+mn-ea"/>
              <a:cs typeface="Arial"/>
              <a:sym typeface="Arial"/>
            </a:endParaRPr>
          </a:p>
        </p:txBody>
      </p:sp>
      <p:pic>
        <p:nvPicPr>
          <p:cNvPr id="763" name="Google Shape;763;p52"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764" name="Google Shape;764;p52"/>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765" name="Google Shape;765;p52"/>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766" name="Google Shape;766;p52"/>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767" name="Google Shape;767;p52"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Google Shape;768;p52"/>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769" name="Google Shape;769;p52"/>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770" name="Google Shape;770;p52"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771" name="Google Shape;771;p52" descr="Question mark"/>
          <p:cNvPicPr preferRelativeResize="0"/>
          <p:nvPr/>
        </p:nvPicPr>
        <p:blipFill>
          <a:blip r:embed="rId6">
            <a:alphaModFix/>
          </a:blip>
          <a:stretch>
            <a:fillRect/>
          </a:stretch>
        </p:blipFill>
        <p:spPr>
          <a:xfrm>
            <a:off x="482368" y="2393252"/>
            <a:ext cx="2742633" cy="27426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2" name="Title 1"/>
          <p:cNvSpPr>
            <a:spLocks noGrp="1"/>
          </p:cNvSpPr>
          <p:nvPr>
            <p:ph type="title"/>
          </p:nvPr>
        </p:nvSpPr>
        <p:spPr>
          <a:xfrm>
            <a:off x="1149531" y="178494"/>
            <a:ext cx="7627081" cy="1512653"/>
          </a:xfrm>
        </p:spPr>
        <p:txBody>
          <a:bodyPr>
            <a:normAutofit/>
          </a:bodyPr>
          <a:lstStyle/>
          <a:p>
            <a:r>
              <a:rPr lang="en-US" dirty="0"/>
              <a:t>VDOE Launches a New Website</a:t>
            </a:r>
          </a:p>
        </p:txBody>
      </p:sp>
      <p:sp>
        <p:nvSpPr>
          <p:cNvPr id="7" name="TextBox 6">
            <a:extLst>
              <a:ext uri="{FF2B5EF4-FFF2-40B4-BE49-F238E27FC236}">
                <a16:creationId xmlns:a16="http://schemas.microsoft.com/office/drawing/2014/main" id="{95515452-30D1-43C7-9E3E-EC0DE3FA8C84}"/>
              </a:ext>
            </a:extLst>
          </p:cNvPr>
          <p:cNvSpPr txBox="1"/>
          <p:nvPr/>
        </p:nvSpPr>
        <p:spPr>
          <a:xfrm>
            <a:off x="6185880" y="1860033"/>
            <a:ext cx="5855970" cy="646331"/>
          </a:xfrm>
          <a:prstGeom prst="rect">
            <a:avLst/>
          </a:prstGeom>
          <a:noFill/>
          <a:ln w="28575">
            <a:solidFill>
              <a:schemeClr val="accent1"/>
            </a:solidFill>
          </a:ln>
        </p:spPr>
        <p:txBody>
          <a:bodyPr wrap="square">
            <a:spAutoFit/>
          </a:bodyPr>
          <a:lstStyle/>
          <a:p>
            <a:r>
              <a:rPr lang="en-US" sz="3600" dirty="0"/>
              <a:t>https://www.doe.virginia.gov/</a:t>
            </a:r>
          </a:p>
        </p:txBody>
      </p:sp>
      <p:pic>
        <p:nvPicPr>
          <p:cNvPr id="8" name="Picture 7" descr="Picture of VDOE website page">
            <a:extLst>
              <a:ext uri="{FF2B5EF4-FFF2-40B4-BE49-F238E27FC236}">
                <a16:creationId xmlns:a16="http://schemas.microsoft.com/office/drawing/2014/main" id="{2A20AD90-8C3B-426E-A219-6CBB7BDEC54F}"/>
              </a:ext>
            </a:extLst>
          </p:cNvPr>
          <p:cNvPicPr>
            <a:picLocks noChangeAspect="1"/>
          </p:cNvPicPr>
          <p:nvPr/>
        </p:nvPicPr>
        <p:blipFill rotWithShape="1">
          <a:blip r:embed="rId3"/>
          <a:srcRect t="14334" b="11166"/>
          <a:stretch/>
        </p:blipFill>
        <p:spPr>
          <a:xfrm>
            <a:off x="336331" y="2675248"/>
            <a:ext cx="9984828" cy="4184267"/>
          </a:xfrm>
          <a:prstGeom prst="rect">
            <a:avLst/>
          </a:prstGeom>
        </p:spPr>
      </p:pic>
    </p:spTree>
    <p:extLst>
      <p:ext uri="{BB962C8B-B14F-4D97-AF65-F5344CB8AC3E}">
        <p14:creationId xmlns:p14="http://schemas.microsoft.com/office/powerpoint/2010/main" val="39870786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7" name="Google Shape;777;p53"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8" name="Google Shape;778;p53"/>
          <p:cNvSpPr txBox="1">
            <a:spLocks noGrp="1"/>
          </p:cNvSpPr>
          <p:nvPr>
            <p:ph type="title" idx="4294967295"/>
          </p:nvPr>
        </p:nvSpPr>
        <p:spPr>
          <a:xfrm rot="-854">
            <a:off x="2112899" y="361204"/>
            <a:ext cx="96636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Support the Standards!</a:t>
            </a:r>
          </a:p>
        </p:txBody>
      </p:sp>
      <p:pic>
        <p:nvPicPr>
          <p:cNvPr id="779" name="Google Shape;779;p53"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780" name="Google Shape;780;p53"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781" name="Google Shape;781;p53"/>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782" name="Google Shape;782;p53"/>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783" name="Google Shape;783;p53"/>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pic>
        <p:nvPicPr>
          <p:cNvPr id="784" name="Google Shape;784;p53" descr="Picture for The National Standards for Quality Online Learning">
            <a:hlinkClick r:id="rId5"/>
          </p:cNvPr>
          <p:cNvPicPr preferRelativeResize="0"/>
          <p:nvPr/>
        </p:nvPicPr>
        <p:blipFill>
          <a:blip r:embed="rId6">
            <a:alphaModFix/>
          </a:blip>
          <a:stretch>
            <a:fillRect/>
          </a:stretch>
        </p:blipFill>
        <p:spPr>
          <a:xfrm>
            <a:off x="2119134" y="1560167"/>
            <a:ext cx="7816100" cy="4217027"/>
          </a:xfrm>
          <a:prstGeom prst="rect">
            <a:avLst/>
          </a:prstGeom>
          <a:noFill/>
          <a:ln>
            <a:noFill/>
          </a:ln>
        </p:spPr>
      </p:pic>
      <p:sp>
        <p:nvSpPr>
          <p:cNvPr id="785" name="Google Shape;785;p53"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6" name="Google Shape;786;p53"/>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787" name="Google Shape;787;p53"/>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788" name="Google Shape;788;p53" descr="Logos for VLLA and DLC"/>
          <p:cNvPicPr preferRelativeResize="0"/>
          <p:nvPr/>
        </p:nvPicPr>
        <p:blipFill>
          <a:blip r:embed="rId7">
            <a:alphaModFix/>
          </a:blip>
          <a:stretch>
            <a:fillRect/>
          </a:stretch>
        </p:blipFill>
        <p:spPr>
          <a:xfrm>
            <a:off x="7914888" y="6135399"/>
            <a:ext cx="4072913" cy="567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4" name="Google Shape;794;p54"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95" name="Google Shape;795;p54" descr="Logo DLC"/>
          <p:cNvPicPr preferRelativeResize="0"/>
          <p:nvPr/>
        </p:nvPicPr>
        <p:blipFill>
          <a:blip r:embed="rId3">
            <a:alphaModFix/>
          </a:blip>
          <a:stretch>
            <a:fillRect/>
          </a:stretch>
        </p:blipFill>
        <p:spPr>
          <a:xfrm>
            <a:off x="9866201" y="6135438"/>
            <a:ext cx="2140833" cy="567500"/>
          </a:xfrm>
          <a:prstGeom prst="rect">
            <a:avLst/>
          </a:prstGeom>
          <a:noFill/>
          <a:ln>
            <a:noFill/>
          </a:ln>
        </p:spPr>
      </p:pic>
      <p:sp>
        <p:nvSpPr>
          <p:cNvPr id="796" name="Google Shape;796;p54"/>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797" name="Google Shape;797;p54"/>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798" name="Google Shape;798;p54"/>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sp>
        <p:nvSpPr>
          <p:cNvPr id="799" name="Google Shape;799;p54"/>
          <p:cNvSpPr txBox="1"/>
          <p:nvPr/>
        </p:nvSpPr>
        <p:spPr>
          <a:xfrm>
            <a:off x="2074449" y="1693967"/>
            <a:ext cx="9455600" cy="2651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4000" kern="0">
                <a:solidFill>
                  <a:srgbClr val="000000"/>
                </a:solidFill>
                <a:latin typeface="Arial"/>
                <a:cs typeface="Arial"/>
                <a:sym typeface="Arial"/>
              </a:rPr>
              <a:t>Today I learned _____________ about the #NSQ…. @vllaonline, @qmprogram, @theDLCedu</a:t>
            </a:r>
            <a:endParaRPr sz="4000" b="1" kern="0">
              <a:solidFill>
                <a:srgbClr val="00A8E7"/>
              </a:solidFill>
              <a:latin typeface="Arial"/>
              <a:cs typeface="Arial"/>
              <a:sym typeface="Arial"/>
            </a:endParaRPr>
          </a:p>
          <a:p>
            <a:pPr defTabSz="1219170">
              <a:buClr>
                <a:srgbClr val="000000"/>
              </a:buClr>
            </a:pPr>
            <a:endParaRPr sz="4000" kern="0">
              <a:solidFill>
                <a:srgbClr val="000000"/>
              </a:solidFill>
              <a:latin typeface="Arial"/>
              <a:cs typeface="Arial"/>
              <a:sym typeface="Arial"/>
            </a:endParaRPr>
          </a:p>
        </p:txBody>
      </p:sp>
      <p:pic>
        <p:nvPicPr>
          <p:cNvPr id="800" name="Google Shape;800;p54" descr="Twitter graphic"/>
          <p:cNvPicPr preferRelativeResize="0"/>
          <p:nvPr/>
        </p:nvPicPr>
        <p:blipFill>
          <a:blip r:embed="rId4">
            <a:alphaModFix/>
          </a:blip>
          <a:stretch>
            <a:fillRect/>
          </a:stretch>
        </p:blipFill>
        <p:spPr>
          <a:xfrm>
            <a:off x="179069" y="2694169"/>
            <a:ext cx="2140833" cy="2140833"/>
          </a:xfrm>
          <a:prstGeom prst="rect">
            <a:avLst/>
          </a:prstGeom>
          <a:noFill/>
          <a:ln>
            <a:noFill/>
          </a:ln>
        </p:spPr>
      </p:pic>
      <p:sp>
        <p:nvSpPr>
          <p:cNvPr id="801" name="Google Shape;801;p54"/>
          <p:cNvSpPr txBox="1"/>
          <p:nvPr/>
        </p:nvSpPr>
        <p:spPr>
          <a:xfrm>
            <a:off x="2123333" y="3838233"/>
            <a:ext cx="9969200" cy="14596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 sz="4000" b="1" kern="0">
                <a:solidFill>
                  <a:srgbClr val="00A8E7"/>
                </a:solidFill>
                <a:latin typeface="Arial"/>
                <a:cs typeface="Arial"/>
                <a:sym typeface="Arial"/>
              </a:rPr>
              <a:t>NSQ </a:t>
            </a:r>
            <a:endParaRPr sz="4000" b="1" kern="0">
              <a:solidFill>
                <a:srgbClr val="00A8E7"/>
              </a:solidFill>
              <a:latin typeface="Arial"/>
              <a:cs typeface="Arial"/>
              <a:sym typeface="Arial"/>
            </a:endParaRPr>
          </a:p>
          <a:p>
            <a:pPr defTabSz="1219170">
              <a:buClr>
                <a:srgbClr val="000000"/>
              </a:buClr>
              <a:buSzPts val="1100"/>
            </a:pPr>
            <a:r>
              <a:rPr lang="en" sz="4000" b="1" kern="0">
                <a:solidFill>
                  <a:srgbClr val="E69138"/>
                </a:solidFill>
                <a:latin typeface="Arial"/>
                <a:cs typeface="Arial"/>
                <a:sym typeface="Arial"/>
              </a:rPr>
              <a:t>@</a:t>
            </a:r>
            <a:r>
              <a:rPr lang="en" sz="4000" b="1" kern="0">
                <a:solidFill>
                  <a:srgbClr val="00A8E7"/>
                </a:solidFill>
                <a:latin typeface="Arial"/>
                <a:cs typeface="Arial"/>
                <a:sym typeface="Arial"/>
              </a:rPr>
              <a:t>qmprogram </a:t>
            </a:r>
            <a:r>
              <a:rPr lang="en" sz="4000" b="1" kern="0">
                <a:solidFill>
                  <a:srgbClr val="E69138"/>
                </a:solidFill>
                <a:latin typeface="Arial"/>
                <a:cs typeface="Arial"/>
                <a:sym typeface="Arial"/>
              </a:rPr>
              <a:t>@</a:t>
            </a:r>
            <a:r>
              <a:rPr lang="en" sz="4000" b="1" kern="0">
                <a:solidFill>
                  <a:srgbClr val="00A8E7"/>
                </a:solidFill>
                <a:latin typeface="Arial"/>
                <a:cs typeface="Arial"/>
                <a:sym typeface="Arial"/>
              </a:rPr>
              <a:t>vllaonline </a:t>
            </a:r>
            <a:r>
              <a:rPr lang="en" sz="4000" b="1" kern="0">
                <a:solidFill>
                  <a:srgbClr val="E69138"/>
                </a:solidFill>
                <a:latin typeface="Arial"/>
                <a:cs typeface="Arial"/>
                <a:sym typeface="Arial"/>
              </a:rPr>
              <a:t>@</a:t>
            </a:r>
            <a:r>
              <a:rPr lang="en" sz="4000" b="1" kern="0">
                <a:solidFill>
                  <a:srgbClr val="00A8E7"/>
                </a:solidFill>
                <a:latin typeface="Arial"/>
                <a:cs typeface="Arial"/>
                <a:sym typeface="Arial"/>
              </a:rPr>
              <a:t>theDLCedu</a:t>
            </a:r>
            <a:endParaRPr sz="1867" kern="0">
              <a:solidFill>
                <a:srgbClr val="000000"/>
              </a:solidFill>
              <a:latin typeface="Arial"/>
              <a:cs typeface="Arial"/>
              <a:sym typeface="Arial"/>
            </a:endParaRPr>
          </a:p>
        </p:txBody>
      </p:sp>
      <p:sp>
        <p:nvSpPr>
          <p:cNvPr id="802" name="Google Shape;802;p54"/>
          <p:cNvSpPr txBox="1">
            <a:spLocks noGrp="1"/>
          </p:cNvSpPr>
          <p:nvPr>
            <p:ph type="title" idx="4294967295"/>
          </p:nvPr>
        </p:nvSpPr>
        <p:spPr>
          <a:xfrm rot="-854">
            <a:off x="2177433" y="250833"/>
            <a:ext cx="9663600" cy="871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67" b="0" i="0" u="none" strike="noStrike" kern="0" cap="none" spc="0" normalizeH="0" baseline="0" noProof="0" dirty="0">
                <a:ln>
                  <a:noFill/>
                </a:ln>
                <a:solidFill>
                  <a:srgbClr val="002C61"/>
                </a:solidFill>
                <a:effectLst/>
                <a:uLnTx/>
                <a:uFillTx/>
                <a:latin typeface="Arial"/>
                <a:ea typeface="+mn-ea"/>
                <a:cs typeface="Arial"/>
                <a:sym typeface="Arial"/>
              </a:rPr>
              <a:t>Before you leave...</a:t>
            </a:r>
          </a:p>
        </p:txBody>
      </p:sp>
      <p:sp>
        <p:nvSpPr>
          <p:cNvPr id="803" name="Google Shape;803;p54"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54"/>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805" name="Google Shape;805;p54"/>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806" name="Google Shape;806;p54" descr="Logos for VLLA and DLC"/>
          <p:cNvPicPr preferRelativeResize="0"/>
          <p:nvPr/>
        </p:nvPicPr>
        <p:blipFill>
          <a:blip r:embed="rId5">
            <a:alphaModFix/>
          </a:blip>
          <a:stretch>
            <a:fillRect/>
          </a:stretch>
        </p:blipFill>
        <p:spPr>
          <a:xfrm>
            <a:off x="7914888" y="6135399"/>
            <a:ext cx="4072913" cy="567600"/>
          </a:xfrm>
          <a:prstGeom prst="rect">
            <a:avLst/>
          </a:prstGeom>
          <a:noFill/>
          <a:ln>
            <a:noFill/>
          </a:ln>
        </p:spPr>
      </p:pic>
      <p:pic>
        <p:nvPicPr>
          <p:cNvPr id="807" name="Google Shape;807;p54" descr="NSQ"/>
          <p:cNvPicPr preferRelativeResize="0"/>
          <p:nvPr/>
        </p:nvPicPr>
        <p:blipFill>
          <a:blip r:embed="rId6">
            <a:alphaModFix/>
          </a:blip>
          <a:stretch>
            <a:fillRect/>
          </a:stretch>
        </p:blipFill>
        <p:spPr>
          <a:xfrm>
            <a:off x="106967" y="60534"/>
            <a:ext cx="1808967" cy="18147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3" name="Google Shape;813;p55"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14" name="Google Shape;814;p55" descr="NSQ"/>
          <p:cNvPicPr preferRelativeResize="0"/>
          <p:nvPr/>
        </p:nvPicPr>
        <p:blipFill>
          <a:blip r:embed="rId3">
            <a:alphaModFix/>
          </a:blip>
          <a:stretch>
            <a:fillRect/>
          </a:stretch>
        </p:blipFill>
        <p:spPr>
          <a:xfrm>
            <a:off x="106967" y="60534"/>
            <a:ext cx="1808967" cy="1814700"/>
          </a:xfrm>
          <a:prstGeom prst="rect">
            <a:avLst/>
          </a:prstGeom>
          <a:noFill/>
          <a:ln>
            <a:noFill/>
          </a:ln>
        </p:spPr>
      </p:pic>
      <p:pic>
        <p:nvPicPr>
          <p:cNvPr id="815" name="Google Shape;815;p55" descr="Logo DLC"/>
          <p:cNvPicPr preferRelativeResize="0"/>
          <p:nvPr/>
        </p:nvPicPr>
        <p:blipFill>
          <a:blip r:embed="rId4">
            <a:alphaModFix/>
          </a:blip>
          <a:stretch>
            <a:fillRect/>
          </a:stretch>
        </p:blipFill>
        <p:spPr>
          <a:xfrm>
            <a:off x="9866201" y="6135438"/>
            <a:ext cx="2140833" cy="567500"/>
          </a:xfrm>
          <a:prstGeom prst="rect">
            <a:avLst/>
          </a:prstGeom>
          <a:noFill/>
          <a:ln>
            <a:noFill/>
          </a:ln>
        </p:spPr>
      </p:pic>
      <p:sp>
        <p:nvSpPr>
          <p:cNvPr id="816" name="Google Shape;816;p55"/>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2020</a:t>
            </a:r>
            <a:endParaRPr sz="2400" kern="0">
              <a:solidFill>
                <a:srgbClr val="FFFFFF"/>
              </a:solidFill>
              <a:latin typeface="Arial"/>
              <a:cs typeface="Arial"/>
              <a:sym typeface="Arial"/>
            </a:endParaRPr>
          </a:p>
        </p:txBody>
      </p:sp>
      <p:sp>
        <p:nvSpPr>
          <p:cNvPr id="817" name="Google Shape;817;p55"/>
          <p:cNvSpPr txBox="1"/>
          <p:nvPr/>
        </p:nvSpPr>
        <p:spPr>
          <a:xfrm>
            <a:off x="3660433" y="6135400"/>
            <a:ext cx="334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Arial"/>
                <a:cs typeface="Arial"/>
                <a:sym typeface="Arial"/>
              </a:rPr>
              <a:t>www.nsqol.org   #NSQ </a:t>
            </a:r>
            <a:endParaRPr sz="1867" kern="0">
              <a:solidFill>
                <a:srgbClr val="FFFFFF"/>
              </a:solidFill>
              <a:latin typeface="Arial"/>
              <a:cs typeface="Arial"/>
              <a:sym typeface="Arial"/>
            </a:endParaRPr>
          </a:p>
        </p:txBody>
      </p:sp>
      <p:sp>
        <p:nvSpPr>
          <p:cNvPr id="818" name="Google Shape;818;p55"/>
          <p:cNvSpPr txBox="1"/>
          <p:nvPr/>
        </p:nvSpPr>
        <p:spPr>
          <a:xfrm>
            <a:off x="7009233" y="5980400"/>
            <a:ext cx="2140800" cy="87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@cindyhamblin10</a:t>
            </a:r>
            <a:endParaRPr sz="1867" kern="0">
              <a:solidFill>
                <a:srgbClr val="FFFFFF"/>
              </a:solidFill>
              <a:latin typeface="Arial"/>
              <a:cs typeface="Arial"/>
              <a:sym typeface="Arial"/>
            </a:endParaRPr>
          </a:p>
          <a:p>
            <a:pPr defTabSz="1219170">
              <a:buClr>
                <a:srgbClr val="000000"/>
              </a:buClr>
            </a:pPr>
            <a:r>
              <a:rPr lang="en" sz="1867" kern="0">
                <a:solidFill>
                  <a:srgbClr val="FFFFFF"/>
                </a:solidFill>
                <a:latin typeface="Arial"/>
                <a:cs typeface="Arial"/>
                <a:sym typeface="Arial"/>
              </a:rPr>
              <a:t>@voelkerc</a:t>
            </a:r>
            <a:endParaRPr sz="1867" kern="0">
              <a:solidFill>
                <a:srgbClr val="FFFFFF"/>
              </a:solidFill>
              <a:latin typeface="Arial"/>
              <a:cs typeface="Arial"/>
              <a:sym typeface="Arial"/>
            </a:endParaRPr>
          </a:p>
        </p:txBody>
      </p:sp>
      <p:pic>
        <p:nvPicPr>
          <p:cNvPr id="819" name="Google Shape;819;p55" descr="Question mark"/>
          <p:cNvPicPr preferRelativeResize="0"/>
          <p:nvPr/>
        </p:nvPicPr>
        <p:blipFill>
          <a:blip r:embed="rId5">
            <a:alphaModFix/>
          </a:blip>
          <a:stretch>
            <a:fillRect/>
          </a:stretch>
        </p:blipFill>
        <p:spPr>
          <a:xfrm>
            <a:off x="2743802" y="2281052"/>
            <a:ext cx="2140833" cy="2142280"/>
          </a:xfrm>
          <a:prstGeom prst="rect">
            <a:avLst/>
          </a:prstGeom>
          <a:noFill/>
          <a:ln>
            <a:noFill/>
          </a:ln>
        </p:spPr>
      </p:pic>
      <p:sp>
        <p:nvSpPr>
          <p:cNvPr id="820" name="Google Shape;820;p55" descr="Website for NSQ www.nsqol.org"/>
          <p:cNvSpPr/>
          <p:nvPr/>
        </p:nvSpPr>
        <p:spPr>
          <a:xfrm rot="-10799898">
            <a:off x="-9" y="5980575"/>
            <a:ext cx="12191976" cy="877248"/>
          </a:xfrm>
          <a:prstGeom prst="flowChartDocument">
            <a:avLst/>
          </a:prstGeom>
          <a:solidFill>
            <a:srgbClr val="526D6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55"/>
          <p:cNvSpPr txBox="1"/>
          <p:nvPr/>
        </p:nvSpPr>
        <p:spPr>
          <a:xfrm>
            <a:off x="179051" y="6172192"/>
            <a:ext cx="3148000" cy="4940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400" kern="0">
                <a:solidFill>
                  <a:srgbClr val="FFFFFF"/>
                </a:solidFill>
                <a:latin typeface="Arial"/>
                <a:cs typeface="Arial"/>
                <a:sym typeface="Arial"/>
              </a:rPr>
              <a:t>2023</a:t>
            </a:r>
            <a:endParaRPr sz="2400" kern="0">
              <a:solidFill>
                <a:srgbClr val="FFFFFF"/>
              </a:solidFill>
              <a:latin typeface="Arial"/>
              <a:cs typeface="Arial"/>
              <a:sym typeface="Arial"/>
            </a:endParaRPr>
          </a:p>
        </p:txBody>
      </p:sp>
      <p:sp>
        <p:nvSpPr>
          <p:cNvPr id="822" name="Google Shape;822;p55"/>
          <p:cNvSpPr txBox="1"/>
          <p:nvPr/>
        </p:nvSpPr>
        <p:spPr>
          <a:xfrm>
            <a:off x="3571583" y="6135400"/>
            <a:ext cx="4098800" cy="56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Arial"/>
                <a:cs typeface="Arial"/>
                <a:sym typeface="Arial"/>
              </a:rPr>
              <a:t>www.nsqol.org   #NSQ </a:t>
            </a:r>
            <a:endParaRPr sz="2667" kern="0">
              <a:solidFill>
                <a:srgbClr val="FFFFFF"/>
              </a:solidFill>
              <a:latin typeface="Arial"/>
              <a:cs typeface="Arial"/>
              <a:sym typeface="Arial"/>
            </a:endParaRPr>
          </a:p>
        </p:txBody>
      </p:sp>
      <p:pic>
        <p:nvPicPr>
          <p:cNvPr id="823" name="Google Shape;823;p55" descr="Logos for VLLA and DLC"/>
          <p:cNvPicPr preferRelativeResize="0"/>
          <p:nvPr/>
        </p:nvPicPr>
        <p:blipFill>
          <a:blip r:embed="rId6">
            <a:alphaModFix/>
          </a:blip>
          <a:stretch>
            <a:fillRect/>
          </a:stretch>
        </p:blipFill>
        <p:spPr>
          <a:xfrm>
            <a:off x="7914888" y="6135399"/>
            <a:ext cx="4072913" cy="567600"/>
          </a:xfrm>
          <a:prstGeom prst="rect">
            <a:avLst/>
          </a:prstGeom>
          <a:noFill/>
          <a:ln>
            <a:noFill/>
          </a:ln>
        </p:spPr>
      </p:pic>
      <p:sp>
        <p:nvSpPr>
          <p:cNvPr id="824" name="Google Shape;824;p55"/>
          <p:cNvSpPr txBox="1"/>
          <p:nvPr/>
        </p:nvSpPr>
        <p:spPr>
          <a:xfrm>
            <a:off x="5044033" y="2551800"/>
            <a:ext cx="5254800" cy="1600206"/>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100"/>
            </a:pPr>
            <a:r>
              <a:rPr lang="en" sz="2933" kern="0">
                <a:solidFill>
                  <a:srgbClr val="595959"/>
                </a:solidFill>
                <a:latin typeface="Arial"/>
                <a:cs typeface="Arial"/>
                <a:sym typeface="Arial"/>
              </a:rPr>
              <a:t>Christine Voelker, QM </a:t>
            </a:r>
            <a:r>
              <a:rPr lang="en" sz="2933" u="sng" kern="0">
                <a:solidFill>
                  <a:srgbClr val="0097A7"/>
                </a:solidFill>
                <a:latin typeface="Arial"/>
                <a:cs typeface="Arial"/>
                <a:sym typeface="Arial"/>
                <a:hlinkClick r:id="rId7">
                  <a:extLst>
                    <a:ext uri="{A12FA001-AC4F-418D-AE19-62706E023703}">
                      <ahyp:hlinkClr xmlns:ahyp="http://schemas.microsoft.com/office/drawing/2018/hyperlinkcolor" val="tx"/>
                    </a:ext>
                  </a:extLst>
                </a:hlinkClick>
              </a:rPr>
              <a:t>cvoelker@qualitymatters.org</a:t>
            </a:r>
            <a:endParaRPr sz="2933" kern="0">
              <a:solidFill>
                <a:srgbClr val="595959"/>
              </a:solidFill>
              <a:latin typeface="Arial"/>
              <a:cs typeface="Arial"/>
              <a:sym typeface="Arial"/>
            </a:endParaRPr>
          </a:p>
          <a:p>
            <a:pPr defTabSz="1219170">
              <a:buClr>
                <a:srgbClr val="000000"/>
              </a:buClr>
              <a:buSzPts val="1100"/>
            </a:pPr>
            <a:r>
              <a:rPr lang="en" sz="2933" kern="0">
                <a:solidFill>
                  <a:srgbClr val="595959"/>
                </a:solidFill>
                <a:latin typeface="Arial"/>
                <a:cs typeface="Arial"/>
                <a:sym typeface="Arial"/>
              </a:rPr>
              <a:t>@voelkerc</a:t>
            </a:r>
            <a:endParaRPr sz="1867" kern="0">
              <a:solidFill>
                <a:srgbClr val="000000"/>
              </a:solidFill>
              <a:latin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9" name="Title 1" descr="Title What's Coming?"/>
          <p:cNvSpPr txBox="1">
            <a:spLocks/>
          </p:cNvSpPr>
          <p:nvPr/>
        </p:nvSpPr>
        <p:spPr>
          <a:xfrm rot="21011647">
            <a:off x="4701508" y="1831990"/>
            <a:ext cx="6997480" cy="2101318"/>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7200" b="0" i="0" u="none" strike="noStrike" kern="1200" cap="none" spc="0" normalizeH="0" baseline="0" noProof="0" dirty="0">
              <a:ln>
                <a:noFill/>
              </a:ln>
              <a:solidFill>
                <a:srgbClr val="D50032"/>
              </a:solidFill>
              <a:effectLst/>
              <a:uLnTx/>
              <a:uFillTx/>
              <a:latin typeface="Trebuchet MS"/>
              <a:ea typeface="+mj-ea"/>
              <a:cs typeface="+mj-cs"/>
            </a:endParaRPr>
          </a:p>
        </p:txBody>
      </p:sp>
      <p:sp>
        <p:nvSpPr>
          <p:cNvPr id="2" name="Title 1"/>
          <p:cNvSpPr>
            <a:spLocks noGrp="1"/>
          </p:cNvSpPr>
          <p:nvPr>
            <p:ph type="title"/>
          </p:nvPr>
        </p:nvSpPr>
        <p:spPr>
          <a:xfrm rot="21011647">
            <a:off x="4909076" y="2028566"/>
            <a:ext cx="6798507" cy="2070342"/>
          </a:xfrm>
        </p:spPr>
        <p:txBody>
          <a:bodyPr>
            <a:noAutofit/>
          </a:bodyPr>
          <a:lstStyle/>
          <a:p>
            <a:br>
              <a:rPr lang="en-US" sz="4000" dirty="0"/>
            </a:br>
            <a:r>
              <a:rPr lang="en-US" sz="7200" i="1" dirty="0">
                <a:effectLst>
                  <a:outerShdw blurRad="38100" dist="38100" dir="2700000" algn="tl">
                    <a:srgbClr val="000000">
                      <a:alpha val="43137"/>
                    </a:srgbClr>
                  </a:outerShdw>
                </a:effectLst>
              </a:rPr>
              <a:t>What’s coming?</a:t>
            </a:r>
          </a:p>
        </p:txBody>
      </p:sp>
      <p:sp>
        <p:nvSpPr>
          <p:cNvPr id="12" name="Google Shape;213;p11">
            <a:extLst>
              <a:ext uri="{C183D7F6-B498-43B3-948B-1728B52AA6E4}">
                <adec:decorative xmlns:adec="http://schemas.microsoft.com/office/drawing/2017/decorative" val="1"/>
              </a:ext>
            </a:extLst>
          </p:cNvPr>
          <p:cNvSpPr txBox="1">
            <a:spLocks/>
          </p:cNvSpPr>
          <p:nvPr/>
        </p:nvSpPr>
        <p:spPr>
          <a:xfrm>
            <a:off x="1097279" y="426720"/>
            <a:ext cx="10318102" cy="112498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ts val="0"/>
              </a:spcBef>
              <a:spcAft>
                <a:spcPts val="0"/>
              </a:spcAft>
              <a:buClr>
                <a:srgbClr val="D50032"/>
              </a:buClr>
              <a:buSzPts val="4400"/>
              <a:buFontTx/>
              <a:buNone/>
              <a:tabLst/>
              <a:defRPr/>
            </a:pPr>
            <a:endParaRPr kumimoji="0" lang="en-US" sz="4400" b="0" i="1" u="none" strike="noStrike" kern="1200" cap="none" spc="0" normalizeH="0" baseline="0" noProof="0" dirty="0">
              <a:ln>
                <a:noFill/>
              </a:ln>
              <a:solidFill>
                <a:srgbClr val="D50032"/>
              </a:solidFill>
              <a:effectLst/>
              <a:uLnTx/>
              <a:uFillTx/>
              <a:latin typeface="Trebuchet MS"/>
              <a:ea typeface="+mj-ea"/>
              <a:cs typeface="+mj-cs"/>
            </a:endParaRPr>
          </a:p>
        </p:txBody>
      </p:sp>
      <p:pic>
        <p:nvPicPr>
          <p:cNvPr id="6" name="Picture 5" descr="Picture pencil and checkmark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7607">
            <a:off x="1312301" y="2357078"/>
            <a:ext cx="3442942" cy="2842993"/>
          </a:xfrm>
          <a:prstGeom prst="rect">
            <a:avLst/>
          </a:prstGeom>
        </p:spPr>
      </p:pic>
    </p:spTree>
    <p:extLst>
      <p:ext uri="{BB962C8B-B14F-4D97-AF65-F5344CB8AC3E}">
        <p14:creationId xmlns:p14="http://schemas.microsoft.com/office/powerpoint/2010/main" val="13648986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987928" y="5630268"/>
            <a:ext cx="609597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C71"/>
                </a:solidFill>
                <a:effectLst/>
                <a:uLnTx/>
                <a:uFillTx/>
                <a:latin typeface="Calibri"/>
                <a:ea typeface="+mn-ea"/>
                <a:cs typeface="+mn-cs"/>
              </a:rPr>
              <a:t>https://virtualvirginia.org/pl/blend23/</a:t>
            </a:r>
          </a:p>
        </p:txBody>
      </p:sp>
      <p:pic>
        <p:nvPicPr>
          <p:cNvPr id="3" name="Picture 2" descr="Snapshot of The Perfect Blend Webinar advertisement"/>
          <p:cNvPicPr>
            <a:picLocks noChangeAspect="1"/>
          </p:cNvPicPr>
          <p:nvPr/>
        </p:nvPicPr>
        <p:blipFill rotWithShape="1">
          <a:blip r:embed="rId2"/>
          <a:srcRect l="1610" t="14892" r="2940" b="12798"/>
          <a:stretch/>
        </p:blipFill>
        <p:spPr>
          <a:xfrm>
            <a:off x="112464" y="293421"/>
            <a:ext cx="12047844" cy="5133985"/>
          </a:xfrm>
          <a:prstGeom prst="rect">
            <a:avLst/>
          </a:prstGeom>
        </p:spPr>
      </p:pic>
    </p:spTree>
    <p:extLst>
      <p:ext uri="{BB962C8B-B14F-4D97-AF65-F5344CB8AC3E}">
        <p14:creationId xmlns:p14="http://schemas.microsoft.com/office/powerpoint/2010/main" val="24468309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CAB2-C5F9-0E7D-18A3-F44217F62B04}"/>
              </a:ext>
            </a:extLst>
          </p:cNvPr>
          <p:cNvSpPr>
            <a:spLocks noGrp="1"/>
          </p:cNvSpPr>
          <p:nvPr>
            <p:ph type="title"/>
          </p:nvPr>
        </p:nvSpPr>
        <p:spPr/>
        <p:txBody>
          <a:bodyPr>
            <a:normAutofit/>
          </a:bodyPr>
          <a:lstStyle/>
          <a:p>
            <a:r>
              <a:rPr lang="en-US" dirty="0"/>
              <a:t>Webinar 8: Final Reporting (MOP)</a:t>
            </a:r>
          </a:p>
        </p:txBody>
      </p:sp>
      <p:sp>
        <p:nvSpPr>
          <p:cNvPr id="10" name="TextBox 9"/>
          <p:cNvSpPr txBox="1"/>
          <p:nvPr/>
        </p:nvSpPr>
        <p:spPr>
          <a:xfrm>
            <a:off x="517237" y="1621583"/>
            <a:ext cx="5263453" cy="507831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3C71"/>
                </a:solidFill>
                <a:effectLst>
                  <a:outerShdw blurRad="38100" dist="38100" dir="2700000" algn="tl">
                    <a:srgbClr val="000000">
                      <a:alpha val="43137"/>
                    </a:srgbClr>
                  </a:outerShdw>
                </a:effectLst>
                <a:uLnTx/>
                <a:uFillTx/>
                <a:latin typeface="Calibri"/>
                <a:ea typeface="+mn-ea"/>
                <a:cs typeface="+mn-cs"/>
              </a:rPr>
              <a:t>Webinar will be scheduled in late April.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003C71"/>
                </a:solidFill>
                <a:effectLst>
                  <a:outerShdw blurRad="38100" dist="38100" dir="2700000" algn="tl">
                    <a:srgbClr val="000000">
                      <a:alpha val="43137"/>
                    </a:srgbClr>
                  </a:outerShdw>
                </a:effectLst>
                <a:latin typeface="Calibri"/>
              </a:rPr>
              <a:t>Communications will be forthcoming.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003C71"/>
                </a:solidFill>
                <a:effectLst>
                  <a:outerShdw blurRad="38100" dist="38100" dir="2700000" algn="tl">
                    <a:srgbClr val="000000">
                      <a:alpha val="43137"/>
                    </a:srgbClr>
                  </a:outerShdw>
                </a:effectLst>
                <a:latin typeface="Calibri"/>
              </a:rPr>
              <a:t>Information</a:t>
            </a:r>
            <a:r>
              <a:rPr kumimoji="0" lang="en-US" sz="3600" b="0" i="0" u="none" strike="noStrike" kern="1200" cap="none" spc="0" normalizeH="0" baseline="0" noProof="0" dirty="0">
                <a:ln>
                  <a:noFill/>
                </a:ln>
                <a:solidFill>
                  <a:srgbClr val="003C71"/>
                </a:solidFill>
                <a:effectLst>
                  <a:outerShdw blurRad="38100" dist="38100" dir="2700000" algn="tl">
                    <a:srgbClr val="000000">
                      <a:alpha val="43137"/>
                    </a:srgbClr>
                  </a:outerShdw>
                </a:effectLst>
                <a:uLnTx/>
                <a:uFillTx/>
                <a:latin typeface="Calibri"/>
                <a:ea typeface="+mn-ea"/>
                <a:cs typeface="+mn-cs"/>
              </a:rPr>
              <a:t> will be shared about Monitoring Reports, surveys, MOP renewals, and deadlines.</a:t>
            </a:r>
          </a:p>
        </p:txBody>
      </p:sp>
      <p:pic>
        <p:nvPicPr>
          <p:cNvPr id="6" name="Picture 5" title="Students at compu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2493" y="1917026"/>
            <a:ext cx="3444550" cy="2388221"/>
          </a:xfrm>
          <a:prstGeom prst="rect">
            <a:avLst/>
          </a:prstGeom>
        </p:spPr>
      </p:pic>
      <p:pic>
        <p:nvPicPr>
          <p:cNvPr id="7" name="Picture 6" descr="Picture of children at comput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0219" y="3883741"/>
            <a:ext cx="3575438" cy="2383625"/>
          </a:xfrm>
          <a:prstGeom prst="rect">
            <a:avLst/>
          </a:prstGeom>
        </p:spPr>
      </p:pic>
    </p:spTree>
    <p:extLst>
      <p:ext uri="{BB962C8B-B14F-4D97-AF65-F5344CB8AC3E}">
        <p14:creationId xmlns:p14="http://schemas.microsoft.com/office/powerpoint/2010/main" val="25872839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3" name="Google Shape;163;p2"/>
          <p:cNvSpPr txBox="1"/>
          <p:nvPr/>
        </p:nvSpPr>
        <p:spPr>
          <a:xfrm>
            <a:off x="5359563" y="2256541"/>
            <a:ext cx="6502400" cy="3556000"/>
          </a:xfrm>
          <a:prstGeom prst="rect">
            <a:avLst/>
          </a:prstGeom>
          <a:noFill/>
          <a:ln>
            <a:noFill/>
          </a:ln>
        </p:spPr>
        <p:txBody>
          <a:bodyPr spcFirstLastPara="1" wrap="square" lIns="121900" tIns="60933" rIns="121900" bIns="60933" anchor="t" anchorCtr="0">
            <a:normAutofit/>
          </a:bodyPr>
          <a:lstStyle/>
          <a:p>
            <a:pPr marL="0" marR="0" lvl="0" indent="0" algn="r" defTabSz="914400" rtl="0" eaLnBrk="1" fontAlgn="auto" latinLnBrk="0" hangingPunct="1">
              <a:lnSpc>
                <a:spcPct val="80000"/>
              </a:lnSpc>
              <a:spcBef>
                <a:spcPts val="419"/>
              </a:spcBef>
              <a:spcAft>
                <a:spcPts val="0"/>
              </a:spcAft>
              <a:buClr>
                <a:srgbClr val="003C71"/>
              </a:buClr>
              <a:buSzPts val="1572"/>
              <a:buFontTx/>
              <a:buNone/>
              <a:tabLst/>
              <a:defRPr/>
            </a:pPr>
            <a:r>
              <a:rPr kumimoji="0" lang="en-US" sz="2667" b="0" i="0" u="none" strike="noStrike" kern="1200" cap="none" spc="0" normalizeH="0" baseline="0" noProof="0" dirty="0">
                <a:ln>
                  <a:noFill/>
                </a:ln>
                <a:solidFill>
                  <a:srgbClr val="003C71"/>
                </a:solidFill>
                <a:effectLst/>
                <a:uLnTx/>
                <a:uFillTx/>
                <a:latin typeface="Calibri"/>
                <a:ea typeface="Calibri"/>
                <a:cs typeface="Calibri"/>
                <a:sym typeface="Calibri"/>
              </a:rPr>
              <a:t>Dr. Meg Foley</a:t>
            </a:r>
            <a:endParaRPr kumimoji="0" lang="en-US" sz="2667" b="0" i="0" u="none" strike="noStrike" kern="1200" cap="none" spc="0" normalizeH="0" baseline="0" noProof="0" dirty="0">
              <a:ln>
                <a:noFill/>
              </a:ln>
              <a:solidFill>
                <a:srgbClr val="003C71"/>
              </a:solidFill>
              <a:effectLst/>
              <a:uLnTx/>
              <a:uFillTx/>
              <a:latin typeface="Calibri"/>
              <a:ea typeface="+mn-ea"/>
              <a:cs typeface="+mn-cs"/>
            </a:endParaRPr>
          </a:p>
          <a:p>
            <a:pPr marL="0" marR="0" lvl="0" indent="0" algn="r" defTabSz="914400" rtl="0" eaLnBrk="1" fontAlgn="auto" latinLnBrk="0" hangingPunct="1">
              <a:lnSpc>
                <a:spcPct val="80000"/>
              </a:lnSpc>
              <a:spcBef>
                <a:spcPts val="419"/>
              </a:spcBef>
              <a:spcAft>
                <a:spcPts val="0"/>
              </a:spcAft>
              <a:buClr>
                <a:srgbClr val="003C71"/>
              </a:buClr>
              <a:buSzPts val="1572"/>
              <a:buFontTx/>
              <a:buNone/>
              <a:tabLst/>
              <a:defRPr/>
            </a:pPr>
            <a:r>
              <a:rPr kumimoji="0" lang="en-US" sz="2667" b="0" i="0" u="sng" strike="noStrike" kern="1200" cap="none" spc="0" normalizeH="0" baseline="0" noProof="0" dirty="0">
                <a:ln>
                  <a:noFill/>
                </a:ln>
                <a:solidFill>
                  <a:srgbClr val="003C71"/>
                </a:solidFill>
                <a:effectLst/>
                <a:uLnTx/>
                <a:uFillTx/>
                <a:latin typeface="Calibri"/>
                <a:ea typeface="Calibri"/>
                <a:cs typeface="Calibri"/>
                <a:sym typeface="Calibri"/>
                <a:hlinkClick r:id="rId3"/>
              </a:rPr>
              <a:t>meg.foley@doe.virginia.gov</a:t>
            </a:r>
            <a:endParaRPr kumimoji="0" lang="en-US" sz="2667" b="0" i="0" u="sng" strike="noStrike" kern="1200" cap="none" spc="0" normalizeH="0" baseline="0" noProof="0" dirty="0">
              <a:ln>
                <a:noFill/>
              </a:ln>
              <a:solidFill>
                <a:srgbClr val="003C71"/>
              </a:solidFill>
              <a:effectLst/>
              <a:uLnTx/>
              <a:uFillTx/>
              <a:latin typeface="Calibri"/>
              <a:ea typeface="Calibri"/>
              <a:cs typeface="Calibri"/>
              <a:sym typeface="Calibri"/>
            </a:endParaRPr>
          </a:p>
          <a:p>
            <a:pPr marL="0" marR="0" lvl="0" indent="0" algn="r" defTabSz="914400" rtl="0" eaLnBrk="1" fontAlgn="auto" latinLnBrk="0" hangingPunct="1">
              <a:lnSpc>
                <a:spcPct val="80000"/>
              </a:lnSpc>
              <a:spcBef>
                <a:spcPts val="419"/>
              </a:spcBef>
              <a:spcAft>
                <a:spcPts val="0"/>
              </a:spcAft>
              <a:buClr>
                <a:srgbClr val="003C71"/>
              </a:buClr>
              <a:buSzPts val="1572"/>
              <a:buFontTx/>
              <a:buNone/>
              <a:tabLst/>
              <a:defRPr/>
            </a:pPr>
            <a:r>
              <a:rPr kumimoji="0" lang="en-US" sz="2667" b="0" i="0" u="sng" strike="noStrike" kern="1200" cap="none" spc="0" normalizeH="0" baseline="0" noProof="0" dirty="0">
                <a:ln>
                  <a:noFill/>
                </a:ln>
                <a:solidFill>
                  <a:srgbClr val="003C71"/>
                </a:solidFill>
                <a:effectLst/>
                <a:uLnTx/>
                <a:uFillTx/>
                <a:latin typeface="Calibri"/>
                <a:ea typeface="Calibri"/>
                <a:cs typeface="Calibri"/>
                <a:sym typeface="Calibri"/>
              </a:rPr>
              <a:t>(804) 786-0877</a:t>
            </a:r>
          </a:p>
          <a:p>
            <a:pPr marL="0" marR="0" lvl="0" indent="0" algn="r" defTabSz="914400" rtl="0" eaLnBrk="1" fontAlgn="auto" latinLnBrk="0" hangingPunct="1">
              <a:lnSpc>
                <a:spcPct val="80000"/>
              </a:lnSpc>
              <a:spcBef>
                <a:spcPts val="419"/>
              </a:spcBef>
              <a:spcAft>
                <a:spcPts val="0"/>
              </a:spcAft>
              <a:buClr>
                <a:srgbClr val="003C71"/>
              </a:buClr>
              <a:buSzPts val="1572"/>
              <a:buFontTx/>
              <a:buNone/>
              <a:tabLst/>
              <a:defRPr/>
            </a:pPr>
            <a:r>
              <a:rPr kumimoji="0" lang="en-US" sz="2667" b="0" i="0" u="none" strike="noStrike" kern="1200" cap="none" spc="0" normalizeH="0" baseline="0" noProof="0" dirty="0">
                <a:ln>
                  <a:noFill/>
                </a:ln>
                <a:solidFill>
                  <a:srgbClr val="003C71"/>
                </a:solidFill>
                <a:effectLst/>
                <a:uLnTx/>
                <a:uFillTx/>
                <a:latin typeface="Calibri"/>
                <a:ea typeface="Calibri"/>
                <a:cs typeface="Calibri"/>
                <a:sym typeface="Calibri"/>
              </a:rPr>
              <a:t>Coordinator of Virtual Learning</a:t>
            </a:r>
          </a:p>
          <a:p>
            <a:pPr marL="0" marR="0" lvl="0" indent="0" algn="r" defTabSz="914400" rtl="0" eaLnBrk="1" fontAlgn="auto" latinLnBrk="0" hangingPunct="1">
              <a:lnSpc>
                <a:spcPct val="80000"/>
              </a:lnSpc>
              <a:spcBef>
                <a:spcPts val="419"/>
              </a:spcBef>
              <a:spcAft>
                <a:spcPts val="0"/>
              </a:spcAft>
              <a:buClr>
                <a:srgbClr val="003C71"/>
              </a:buClr>
              <a:buSzPts val="1572"/>
              <a:buFontTx/>
              <a:buNone/>
              <a:tabLst/>
              <a:defRPr/>
            </a:pPr>
            <a:endParaRPr kumimoji="0" lang="en-US" sz="2667" b="0" i="0" u="none" strike="noStrike" kern="1200" cap="none" spc="0" normalizeH="0" baseline="0" noProof="0" dirty="0">
              <a:ln>
                <a:noFill/>
              </a:ln>
              <a:solidFill>
                <a:srgbClr val="003C71"/>
              </a:solidFill>
              <a:effectLst/>
              <a:uLnTx/>
              <a:uFillTx/>
              <a:latin typeface="Calibri"/>
              <a:ea typeface="Calibri"/>
              <a:cs typeface="Calibri"/>
              <a:sym typeface="Calibri"/>
            </a:endParaRPr>
          </a:p>
          <a:p>
            <a:pPr marL="0" marR="0" lvl="0" indent="0" algn="r" defTabSz="914400" rtl="0" eaLnBrk="1" fontAlgn="auto" latinLnBrk="0" hangingPunct="1">
              <a:lnSpc>
                <a:spcPct val="80000"/>
              </a:lnSpc>
              <a:spcBef>
                <a:spcPts val="419"/>
              </a:spcBef>
              <a:spcAft>
                <a:spcPts val="0"/>
              </a:spcAft>
              <a:buClr>
                <a:srgbClr val="003C71"/>
              </a:buClr>
              <a:buSzPts val="1572"/>
              <a:buFontTx/>
              <a:buNone/>
              <a:tabLst/>
              <a:defRPr/>
            </a:pPr>
            <a:r>
              <a:rPr kumimoji="0" lang="en-US" sz="2667" b="0" i="0" u="none" strike="noStrike" kern="1200" cap="none" spc="0" normalizeH="0" baseline="0" noProof="0" dirty="0">
                <a:ln>
                  <a:noFill/>
                </a:ln>
                <a:solidFill>
                  <a:srgbClr val="003C71"/>
                </a:solidFill>
                <a:effectLst/>
                <a:uLnTx/>
                <a:uFillTx/>
                <a:latin typeface="Calibri"/>
                <a:ea typeface="Calibri"/>
                <a:cs typeface="Calibri"/>
                <a:sym typeface="Calibri"/>
              </a:rPr>
              <a:t>Reginald Fox</a:t>
            </a:r>
            <a:endParaRPr kumimoji="0" sz="2667" b="0" i="0" u="none" strike="noStrike" kern="1200" cap="none" spc="0" normalizeH="0" baseline="0" noProof="0" dirty="0">
              <a:ln>
                <a:noFill/>
              </a:ln>
              <a:solidFill>
                <a:srgbClr val="000000"/>
              </a:solidFill>
              <a:effectLst/>
              <a:uLnTx/>
              <a:uFillTx/>
              <a:latin typeface="Calibri"/>
              <a:ea typeface="+mn-ea"/>
              <a:cs typeface="+mn-cs"/>
              <a:sym typeface="Arial"/>
            </a:endParaRPr>
          </a:p>
          <a:p>
            <a:pPr marL="0" marR="0" lvl="0" indent="0" algn="r" defTabSz="914400" rtl="0" eaLnBrk="1" fontAlgn="auto" latinLnBrk="0" hangingPunct="1">
              <a:lnSpc>
                <a:spcPct val="80000"/>
              </a:lnSpc>
              <a:spcBef>
                <a:spcPts val="419"/>
              </a:spcBef>
              <a:spcAft>
                <a:spcPts val="0"/>
              </a:spcAft>
              <a:buClr>
                <a:srgbClr val="003C71"/>
              </a:buClr>
              <a:buSzPts val="1572"/>
              <a:buFontTx/>
              <a:buNone/>
              <a:tabLst/>
              <a:defRPr/>
            </a:pPr>
            <a:r>
              <a:rPr kumimoji="0" lang="en-US" sz="2667" b="0" i="0" u="sng" strike="noStrike" kern="1200" cap="none" spc="0" normalizeH="0" baseline="0" noProof="0" dirty="0">
                <a:ln>
                  <a:noFill/>
                </a:ln>
                <a:solidFill>
                  <a:srgbClr val="003C71"/>
                </a:solidFill>
                <a:effectLst/>
                <a:uLnTx/>
                <a:uFillTx/>
                <a:latin typeface="Calibri"/>
                <a:ea typeface="Calibri"/>
                <a:cs typeface="Calibri"/>
                <a:sym typeface="Calibri"/>
                <a:hlinkClick r:id="rId4"/>
              </a:rPr>
              <a:t>reginald.fox@doe.virginia.gov</a:t>
            </a:r>
            <a:endParaRPr kumimoji="0" lang="en-US" sz="2667" b="0" i="0" u="sng" strike="noStrike" kern="1200" cap="none" spc="0" normalizeH="0" baseline="0" noProof="0" dirty="0">
              <a:ln>
                <a:noFill/>
              </a:ln>
              <a:solidFill>
                <a:srgbClr val="003C71"/>
              </a:solidFill>
              <a:effectLst/>
              <a:uLnTx/>
              <a:uFillTx/>
              <a:latin typeface="Calibri"/>
              <a:ea typeface="Calibri"/>
              <a:cs typeface="Calibri"/>
              <a:sym typeface="Calibri"/>
            </a:endParaRPr>
          </a:p>
          <a:p>
            <a:pPr marL="0" marR="0" lvl="0" indent="0" algn="r" defTabSz="914400" rtl="0" eaLnBrk="1" fontAlgn="auto" latinLnBrk="0" hangingPunct="1">
              <a:lnSpc>
                <a:spcPct val="80000"/>
              </a:lnSpc>
              <a:spcBef>
                <a:spcPts val="419"/>
              </a:spcBef>
              <a:spcAft>
                <a:spcPts val="0"/>
              </a:spcAft>
              <a:buClr>
                <a:srgbClr val="003C71"/>
              </a:buClr>
              <a:buSzPts val="1572"/>
              <a:buFontTx/>
              <a:buNone/>
              <a:tabLst/>
              <a:defRPr/>
            </a:pPr>
            <a:r>
              <a:rPr kumimoji="0" lang="en-US" sz="2667" b="0" i="0" u="sng" strike="noStrike" kern="1200" cap="none" spc="0" normalizeH="0" baseline="0" noProof="0" dirty="0">
                <a:ln>
                  <a:noFill/>
                </a:ln>
                <a:solidFill>
                  <a:srgbClr val="003C71"/>
                </a:solidFill>
                <a:effectLst/>
                <a:uLnTx/>
                <a:uFillTx/>
                <a:latin typeface="Calibri"/>
                <a:ea typeface="Calibri"/>
                <a:cs typeface="Calibri"/>
                <a:sym typeface="Calibri"/>
              </a:rPr>
              <a:t>(804) 371-5663</a:t>
            </a:r>
          </a:p>
          <a:p>
            <a:pPr marL="0" marR="0" lvl="0" indent="0" algn="r" defTabSz="914400" rtl="0" eaLnBrk="1" fontAlgn="auto" latinLnBrk="0" hangingPunct="1">
              <a:lnSpc>
                <a:spcPct val="80000"/>
              </a:lnSpc>
              <a:spcBef>
                <a:spcPts val="419"/>
              </a:spcBef>
              <a:spcAft>
                <a:spcPts val="0"/>
              </a:spcAft>
              <a:buClr>
                <a:srgbClr val="003C71"/>
              </a:buClr>
              <a:buSzPts val="1572"/>
              <a:buFontTx/>
              <a:buNone/>
              <a:tabLst/>
              <a:defRPr/>
            </a:pPr>
            <a:r>
              <a:rPr kumimoji="0" lang="en-US" sz="2667" b="0" i="0" u="none" strike="noStrike" kern="1200" cap="none" spc="0" normalizeH="0" baseline="0" noProof="0" dirty="0">
                <a:ln>
                  <a:noFill/>
                </a:ln>
                <a:solidFill>
                  <a:srgbClr val="003C71"/>
                </a:solidFill>
                <a:effectLst/>
                <a:uLnTx/>
                <a:uFillTx/>
                <a:latin typeface="Calibri"/>
                <a:ea typeface="Calibri"/>
                <a:cs typeface="Calibri"/>
                <a:sym typeface="Calibri"/>
              </a:rPr>
              <a:t>Virtual Learning Specialist</a:t>
            </a:r>
          </a:p>
          <a:p>
            <a:pPr marL="0" marR="0" lvl="0" indent="0" algn="r" defTabSz="914400" rtl="0" eaLnBrk="1" fontAlgn="auto" latinLnBrk="0" hangingPunct="1">
              <a:lnSpc>
                <a:spcPct val="80000"/>
              </a:lnSpc>
              <a:spcBef>
                <a:spcPts val="419"/>
              </a:spcBef>
              <a:spcAft>
                <a:spcPts val="0"/>
              </a:spcAft>
              <a:buClr>
                <a:srgbClr val="003C71"/>
              </a:buClr>
              <a:buSzPts val="1572"/>
              <a:buFontTx/>
              <a:buNone/>
              <a:tabLst/>
              <a:defRPr/>
            </a:pPr>
            <a:endParaRPr kumimoji="0" lang="en-US" sz="2667" b="0" i="0" u="sng" strike="noStrike" kern="1200" cap="none" spc="0" normalizeH="0" baseline="0" noProof="0" dirty="0">
              <a:ln>
                <a:noFill/>
              </a:ln>
              <a:solidFill>
                <a:srgbClr val="003C71"/>
              </a:solidFill>
              <a:effectLst/>
              <a:uLnTx/>
              <a:uFillTx/>
              <a:latin typeface="Calibri"/>
              <a:ea typeface="Calibri"/>
              <a:cs typeface="Calibri"/>
              <a:sym typeface="Calibri"/>
            </a:endParaRPr>
          </a:p>
          <a:p>
            <a:pPr marL="0" marR="0" lvl="0" indent="0" algn="r" defTabSz="914400" rtl="0" eaLnBrk="1" fontAlgn="auto" latinLnBrk="0" hangingPunct="1">
              <a:lnSpc>
                <a:spcPct val="80000"/>
              </a:lnSpc>
              <a:spcBef>
                <a:spcPts val="419"/>
              </a:spcBef>
              <a:spcAft>
                <a:spcPts val="0"/>
              </a:spcAft>
              <a:buClr>
                <a:srgbClr val="003C71"/>
              </a:buClr>
              <a:buSzPts val="1572"/>
              <a:buFontTx/>
              <a:buNone/>
              <a:tabLst/>
              <a:defRPr/>
            </a:pPr>
            <a:endParaRPr kumimoji="0" sz="3733" b="0" i="0" u="none" strike="noStrike" kern="1200" cap="none" spc="0" normalizeH="0" baseline="0" noProof="0" dirty="0">
              <a:ln>
                <a:noFill/>
              </a:ln>
              <a:solidFill>
                <a:srgbClr val="003C71"/>
              </a:solidFill>
              <a:effectLst/>
              <a:uLnTx/>
              <a:uFillTx/>
              <a:latin typeface="Calibri"/>
              <a:ea typeface="Calibri"/>
              <a:cs typeface="Calibri"/>
              <a:sym typeface="Calibri"/>
            </a:endParaRPr>
          </a:p>
          <a:p>
            <a:pPr marL="0" marR="0" lvl="0" indent="0" algn="r" defTabSz="914400" rtl="0" eaLnBrk="1" fontAlgn="auto" latinLnBrk="0" hangingPunct="1">
              <a:lnSpc>
                <a:spcPct val="80000"/>
              </a:lnSpc>
              <a:spcBef>
                <a:spcPts val="419"/>
              </a:spcBef>
              <a:spcAft>
                <a:spcPts val="0"/>
              </a:spcAft>
              <a:buClr>
                <a:srgbClr val="003C71"/>
              </a:buClr>
              <a:buSzPts val="1572"/>
              <a:buFontTx/>
              <a:buNone/>
              <a:tabLst/>
              <a:defRPr/>
            </a:pPr>
            <a:endParaRPr kumimoji="0" sz="2096" b="0" i="0" u="none" strike="noStrike" kern="1200" cap="none" spc="0" normalizeH="0" baseline="0" noProof="0" dirty="0">
              <a:ln>
                <a:noFill/>
              </a:ln>
              <a:solidFill>
                <a:srgbClr val="003C71"/>
              </a:solidFill>
              <a:effectLst/>
              <a:uLnTx/>
              <a:uFillTx/>
              <a:latin typeface="Calibri"/>
              <a:ea typeface="Calibri"/>
              <a:cs typeface="Calibri"/>
              <a:sym typeface="Calibri"/>
            </a:endParaRPr>
          </a:p>
          <a:p>
            <a:pPr marL="0" marR="0" lvl="0" indent="0" algn="r" defTabSz="914400" rtl="0" eaLnBrk="1" fontAlgn="auto" latinLnBrk="0" hangingPunct="1">
              <a:lnSpc>
                <a:spcPct val="80000"/>
              </a:lnSpc>
              <a:spcBef>
                <a:spcPts val="468"/>
              </a:spcBef>
              <a:spcAft>
                <a:spcPts val="0"/>
              </a:spcAft>
              <a:buClr>
                <a:srgbClr val="003C71"/>
              </a:buClr>
              <a:buSzPts val="1757"/>
              <a:buFontTx/>
              <a:buNone/>
              <a:tabLst/>
              <a:defRPr/>
            </a:pPr>
            <a:endParaRPr kumimoji="0" sz="2343" b="0" i="0" u="none" strike="noStrike" kern="1200" cap="none" spc="0" normalizeH="0" baseline="0" noProof="0" dirty="0">
              <a:ln>
                <a:noFill/>
              </a:ln>
              <a:solidFill>
                <a:srgbClr val="003C71"/>
              </a:solidFill>
              <a:effectLst/>
              <a:uLnTx/>
              <a:uFillTx/>
              <a:latin typeface="Calibri"/>
              <a:ea typeface="Calibri"/>
              <a:cs typeface="Calibri"/>
              <a:sym typeface="Calibri"/>
            </a:endParaRPr>
          </a:p>
          <a:p>
            <a:pPr marL="0" marR="0" lvl="0" indent="0" algn="r" defTabSz="914400" rtl="0" eaLnBrk="1" fontAlgn="auto" latinLnBrk="0" hangingPunct="1">
              <a:lnSpc>
                <a:spcPct val="80000"/>
              </a:lnSpc>
              <a:spcBef>
                <a:spcPts val="740"/>
              </a:spcBef>
              <a:spcAft>
                <a:spcPts val="0"/>
              </a:spcAft>
              <a:buClr>
                <a:srgbClr val="003C71"/>
              </a:buClr>
              <a:buSzPts val="2775"/>
              <a:buFontTx/>
              <a:buNone/>
              <a:tabLst/>
              <a:defRPr/>
            </a:pPr>
            <a:endParaRPr kumimoji="0" sz="3700" b="0" i="0" u="none" strike="noStrike" kern="1200" cap="none" spc="0" normalizeH="0" baseline="0" noProof="0" dirty="0">
              <a:ln>
                <a:noFill/>
              </a:ln>
              <a:solidFill>
                <a:srgbClr val="003C71"/>
              </a:solidFill>
              <a:effectLst/>
              <a:uLnTx/>
              <a:uFillTx/>
              <a:latin typeface="Calibri"/>
              <a:ea typeface="Calibri"/>
              <a:cs typeface="Calibri"/>
              <a:sym typeface="Calibri"/>
            </a:endParaRPr>
          </a:p>
        </p:txBody>
      </p:sp>
      <p:pic>
        <p:nvPicPr>
          <p:cNvPr id="7" name="Picture 6" title="Virtual Learning Hub graphic">
            <a:hlinkClick r:id="rId5"/>
          </p:cNvPr>
          <p:cNvPicPr>
            <a:picLocks noChangeAspect="1"/>
          </p:cNvPicPr>
          <p:nvPr/>
        </p:nvPicPr>
        <p:blipFill rotWithShape="1">
          <a:blip r:embed="rId6"/>
          <a:srcRect l="10357" t="43469" r="14423" b="7970"/>
          <a:stretch/>
        </p:blipFill>
        <p:spPr>
          <a:xfrm>
            <a:off x="1269901" y="3733670"/>
            <a:ext cx="5724632" cy="2078871"/>
          </a:xfrm>
          <a:prstGeom prst="rect">
            <a:avLst/>
          </a:prstGeom>
        </p:spPr>
      </p:pic>
      <p:sp>
        <p:nvSpPr>
          <p:cNvPr id="6" name="Title 1"/>
          <p:cNvSpPr txBox="1">
            <a:spLocks/>
          </p:cNvSpPr>
          <p:nvPr/>
        </p:nvSpPr>
        <p:spPr>
          <a:xfrm>
            <a:off x="1149531" y="1854925"/>
            <a:ext cx="5965372" cy="4841965"/>
          </a:xfrm>
          <a:prstGeom prst="rect">
            <a:avLst/>
          </a:prstGeom>
          <a:ln w="22225">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3C71"/>
                </a:solidFill>
                <a:effectLst/>
                <a:uLnTx/>
                <a:uFillTx/>
                <a:latin typeface="Georgia"/>
                <a:ea typeface="+mj-ea"/>
                <a:cs typeface="+mj-cs"/>
              </a:rPr>
              <a:t>Additional information may be found at Virtual Learning Professional Learning website.</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003C71"/>
              </a:solidFill>
              <a:effectLst/>
              <a:uLnTx/>
              <a:uFillTx/>
              <a:latin typeface="Georgia"/>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800" b="0" i="0" u="none" strike="noStrike" kern="1200" cap="none" spc="0" normalizeH="0" baseline="0" noProof="0" dirty="0">
              <a:ln>
                <a:noFill/>
              </a:ln>
              <a:solidFill>
                <a:srgbClr val="003C71"/>
              </a:solidFill>
              <a:effectLst/>
              <a:uLnTx/>
              <a:uFillTx/>
              <a:latin typeface="Georgia"/>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003C71"/>
              </a:solidFill>
              <a:effectLst/>
              <a:uLnTx/>
              <a:uFillTx/>
              <a:latin typeface="Georgia"/>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003C71"/>
              </a:solidFill>
              <a:effectLst/>
              <a:uLnTx/>
              <a:uFillTx/>
              <a:latin typeface="Georgia"/>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800" b="0" i="0" u="none" strike="noStrike" kern="1200" cap="none" spc="0" normalizeH="0" baseline="0" noProof="0" dirty="0">
              <a:ln>
                <a:noFill/>
              </a:ln>
              <a:solidFill>
                <a:srgbClr val="003C71"/>
              </a:solidFill>
              <a:effectLst/>
              <a:uLnTx/>
              <a:uFillTx/>
              <a:latin typeface="Georgia"/>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003C71"/>
              </a:solidFill>
              <a:effectLst/>
              <a:uLnTx/>
              <a:uFillTx/>
              <a:latin typeface="Georgia"/>
              <a:ea typeface="+mj-ea"/>
              <a:cs typeface="+mj-cs"/>
              <a:hlinkClick r:id=""/>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003C71"/>
              </a:solidFill>
              <a:effectLst/>
              <a:uLnTx/>
              <a:uFillTx/>
              <a:latin typeface="Georgia"/>
              <a:ea typeface="+mj-ea"/>
              <a:cs typeface="+mj-cs"/>
              <a:hlinkClick r:id=""/>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003C71"/>
              </a:solidFill>
              <a:effectLst/>
              <a:uLnTx/>
              <a:uFillTx/>
              <a:latin typeface="Georgia"/>
              <a:ea typeface="+mj-ea"/>
              <a:cs typeface="+mj-cs"/>
              <a:hlinkClick r:id=""/>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3C71"/>
                </a:solidFill>
                <a:effectLst/>
                <a:uLnTx/>
                <a:uFillTx/>
                <a:latin typeface="Georgia"/>
                <a:ea typeface="+mj-ea"/>
                <a:cs typeface="+mj-cs"/>
                <a:hlinkClick r:id=""/>
              </a:rPr>
              <a:t>VDOE Virtual Learning HUB</a:t>
            </a:r>
            <a:endParaRPr kumimoji="0" lang="en-US" sz="1400" b="0" i="0" u="none" strike="noStrike" kern="1200" cap="none" spc="0" normalizeH="0" baseline="0" noProof="0" dirty="0">
              <a:ln>
                <a:noFill/>
              </a:ln>
              <a:solidFill>
                <a:srgbClr val="003C71"/>
              </a:solidFill>
              <a:effectLst/>
              <a:uLnTx/>
              <a:uFillTx/>
              <a:latin typeface="Georgia"/>
              <a:ea typeface="+mj-ea"/>
              <a:cs typeface="+mj-cs"/>
            </a:endParaRPr>
          </a:p>
        </p:txBody>
      </p:sp>
      <p:sp>
        <p:nvSpPr>
          <p:cNvPr id="2" name="Title 1"/>
          <p:cNvSpPr>
            <a:spLocks noGrp="1"/>
          </p:cNvSpPr>
          <p:nvPr>
            <p:ph type="title"/>
          </p:nvPr>
        </p:nvSpPr>
        <p:spPr>
          <a:xfrm>
            <a:off x="1259642" y="381257"/>
            <a:ext cx="7457638" cy="1325563"/>
          </a:xfrm>
        </p:spPr>
        <p:txBody>
          <a:bodyPr>
            <a:normAutofit fontScale="90000"/>
          </a:bodyPr>
          <a:lstStyle/>
          <a:p>
            <a:r>
              <a:rPr lang="en-US" dirty="0"/>
              <a:t>Thank you for participating!</a:t>
            </a:r>
          </a:p>
        </p:txBody>
      </p:sp>
    </p:spTree>
    <p:extLst>
      <p:ext uri="{BB962C8B-B14F-4D97-AF65-F5344CB8AC3E}">
        <p14:creationId xmlns:p14="http://schemas.microsoft.com/office/powerpoint/2010/main" val="1101651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6" name="Title 1" title="Additional Information box"/>
          <p:cNvSpPr txBox="1">
            <a:spLocks noGrp="1"/>
          </p:cNvSpPr>
          <p:nvPr>
            <p:ph type="title" idx="4294967295"/>
          </p:nvPr>
        </p:nvSpPr>
        <p:spPr>
          <a:xfrm>
            <a:off x="3113314" y="6202875"/>
            <a:ext cx="5965372" cy="556747"/>
          </a:xfrm>
          <a:prstGeom prst="rect">
            <a:avLst/>
          </a:prstGeom>
          <a:noFill/>
          <a:ln w="22225">
            <a:solidFill>
              <a:schemeClr val="accent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3C71"/>
                </a:solidFill>
                <a:effectLst/>
                <a:uLnTx/>
                <a:uFillTx/>
                <a:latin typeface="Georgia"/>
                <a:ea typeface="+mj-ea"/>
                <a:cs typeface="+mj-cs"/>
                <a:hlinkClick r:id="rId3"/>
              </a:rPr>
              <a:t>https://www.doe.virginia.gov/instruction/virtual_learning/index.shtml</a:t>
            </a:r>
            <a:r>
              <a:rPr kumimoji="0" lang="en-US" sz="1400" b="0" i="0" u="none" strike="noStrike" kern="1200" cap="none" spc="0" normalizeH="0" baseline="0" noProof="0" dirty="0">
                <a:ln>
                  <a:noFill/>
                </a:ln>
                <a:solidFill>
                  <a:srgbClr val="003C71"/>
                </a:solidFill>
                <a:effectLst/>
                <a:uLnTx/>
                <a:uFillTx/>
                <a:latin typeface="Georgia"/>
                <a:ea typeface="+mj-ea"/>
                <a:cs typeface="+mj-cs"/>
              </a:rPr>
              <a:t> </a:t>
            </a:r>
          </a:p>
        </p:txBody>
      </p:sp>
      <p:pic>
        <p:nvPicPr>
          <p:cNvPr id="4" name="Picture 3" descr="Snapshot of VDOE Virtual Learning webpage">
            <a:extLst>
              <a:ext uri="{FF2B5EF4-FFF2-40B4-BE49-F238E27FC236}">
                <a16:creationId xmlns:a16="http://schemas.microsoft.com/office/drawing/2014/main" id="{8484921C-5CBB-4E4E-86A5-E809D6AB1D9F}"/>
              </a:ext>
            </a:extLst>
          </p:cNvPr>
          <p:cNvPicPr>
            <a:picLocks noChangeAspect="1"/>
          </p:cNvPicPr>
          <p:nvPr/>
        </p:nvPicPr>
        <p:blipFill rotWithShape="1">
          <a:blip r:embed="rId4"/>
          <a:srcRect l="7328" t="48429" r="11637" b="7893"/>
          <a:stretch/>
        </p:blipFill>
        <p:spPr>
          <a:xfrm>
            <a:off x="966951" y="3207426"/>
            <a:ext cx="9879725" cy="2995449"/>
          </a:xfrm>
          <a:prstGeom prst="rect">
            <a:avLst/>
          </a:prstGeom>
        </p:spPr>
      </p:pic>
      <p:pic>
        <p:nvPicPr>
          <p:cNvPr id="9" name="Picture 8" descr="Snapshot of Virtual Learning webpage">
            <a:extLst>
              <a:ext uri="{FF2B5EF4-FFF2-40B4-BE49-F238E27FC236}">
                <a16:creationId xmlns:a16="http://schemas.microsoft.com/office/drawing/2014/main" id="{A650ADA7-FEB5-4271-A012-7D7EFE2DFE9E}"/>
              </a:ext>
            </a:extLst>
          </p:cNvPr>
          <p:cNvPicPr>
            <a:picLocks noChangeAspect="1"/>
          </p:cNvPicPr>
          <p:nvPr/>
        </p:nvPicPr>
        <p:blipFill rotWithShape="1">
          <a:blip r:embed="rId5"/>
          <a:srcRect l="6809" t="10115" r="10949" b="33333"/>
          <a:stretch/>
        </p:blipFill>
        <p:spPr>
          <a:xfrm>
            <a:off x="2060027" y="85388"/>
            <a:ext cx="8071946" cy="2954002"/>
          </a:xfrm>
          <a:prstGeom prst="rect">
            <a:avLst/>
          </a:prstGeom>
        </p:spPr>
      </p:pic>
    </p:spTree>
    <p:extLst>
      <p:ext uri="{BB962C8B-B14F-4D97-AF65-F5344CB8AC3E}">
        <p14:creationId xmlns:p14="http://schemas.microsoft.com/office/powerpoint/2010/main" val="801908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9766738" cy="2387600"/>
          </a:xfrm>
        </p:spPr>
        <p:txBody>
          <a:bodyPr>
            <a:normAutofit fontScale="90000"/>
          </a:bodyPr>
          <a:lstStyle/>
          <a:p>
            <a:r>
              <a:rPr lang="en-US" dirty="0"/>
              <a:t>National Standards for Online Courses, Teaching, &amp; Programs</a:t>
            </a:r>
          </a:p>
        </p:txBody>
      </p:sp>
      <p:sp>
        <p:nvSpPr>
          <p:cNvPr id="3" name="Subtitle 2"/>
          <p:cNvSpPr>
            <a:spLocks noGrp="1"/>
          </p:cNvSpPr>
          <p:nvPr>
            <p:ph type="subTitle" idx="1"/>
          </p:nvPr>
        </p:nvSpPr>
        <p:spPr>
          <a:xfrm>
            <a:off x="838200" y="3636220"/>
            <a:ext cx="5356123" cy="2066489"/>
          </a:xfrm>
        </p:spPr>
        <p:txBody>
          <a:bodyPr>
            <a:normAutofit/>
          </a:bodyPr>
          <a:lstStyle/>
          <a:p>
            <a:r>
              <a:rPr lang="en-US" dirty="0"/>
              <a:t>Guest Presenter:</a:t>
            </a:r>
          </a:p>
          <a:p>
            <a:r>
              <a:rPr lang="en-US" dirty="0"/>
              <a:t>Christine Voelker, Director, K-12 Program</a:t>
            </a:r>
          </a:p>
          <a:p>
            <a:r>
              <a:rPr lang="en-US" dirty="0"/>
              <a:t>Quality Matters</a:t>
            </a:r>
          </a:p>
        </p:txBody>
      </p:sp>
      <p:sp>
        <p:nvSpPr>
          <p:cNvPr id="4" name="Slide Number Placeholder 3"/>
          <p:cNvSpPr>
            <a:spLocks noGrp="1"/>
          </p:cNvSpPr>
          <p:nvPr>
            <p:ph type="sldNum" sz="quarter" idx="12"/>
          </p:nvPr>
        </p:nvSpPr>
        <p:spPr/>
        <p:txBody>
          <a:bodyPr/>
          <a:lstStyle/>
          <a:p>
            <a:fld id="{B2102BAA-C61A-4A39-BDF1-4340D572B82C}" type="slidenum">
              <a:rPr lang="en-US" smtClean="0"/>
              <a:t>7</a:t>
            </a:fld>
            <a:endParaRPr lang="en-US"/>
          </a:p>
        </p:txBody>
      </p:sp>
    </p:spTree>
    <p:extLst>
      <p:ext uri="{BB962C8B-B14F-4D97-AF65-F5344CB8AC3E}">
        <p14:creationId xmlns:p14="http://schemas.microsoft.com/office/powerpoint/2010/main" val="920146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06B8-9CCD-3549-0122-4825DF4972DD}"/>
              </a:ext>
            </a:extLst>
          </p:cNvPr>
          <p:cNvSpPr>
            <a:spLocks noGrp="1"/>
          </p:cNvSpPr>
          <p:nvPr>
            <p:ph type="title"/>
          </p:nvPr>
        </p:nvSpPr>
        <p:spPr/>
        <p:txBody>
          <a:bodyPr/>
          <a:lstStyle/>
          <a:p>
            <a:r>
              <a:rPr lang="en-US" dirty="0"/>
              <a:t>Christine Voelker</a:t>
            </a:r>
          </a:p>
        </p:txBody>
      </p:sp>
      <p:sp>
        <p:nvSpPr>
          <p:cNvPr id="4" name="Content Placeholder 3">
            <a:extLst>
              <a:ext uri="{FF2B5EF4-FFF2-40B4-BE49-F238E27FC236}">
                <a16:creationId xmlns:a16="http://schemas.microsoft.com/office/drawing/2014/main" id="{59106886-F605-4A21-2DB2-381F227BBABE}"/>
              </a:ext>
            </a:extLst>
          </p:cNvPr>
          <p:cNvSpPr>
            <a:spLocks noGrp="1"/>
          </p:cNvSpPr>
          <p:nvPr>
            <p:ph idx="1"/>
          </p:nvPr>
        </p:nvSpPr>
        <p:spPr>
          <a:xfrm>
            <a:off x="367861" y="1382110"/>
            <a:ext cx="9406759" cy="5399070"/>
          </a:xfrm>
        </p:spPr>
        <p:txBody>
          <a:bodyPr>
            <a:noAutofit/>
          </a:bodyPr>
          <a:lstStyle/>
          <a:p>
            <a:pPr marL="0" marR="0" indent="0">
              <a:spcBef>
                <a:spcPts val="0"/>
              </a:spcBef>
              <a:spcAft>
                <a:spcPts val="0"/>
              </a:spcAft>
              <a:buNone/>
            </a:pPr>
            <a:r>
              <a:rPr lang="en-US" sz="2300" dirty="0">
                <a:solidFill>
                  <a:schemeClr val="tx1"/>
                </a:solidFill>
                <a:effectLst/>
                <a:latin typeface="Tahoma" panose="020B0604030504040204" pitchFamily="34" charset="0"/>
                <a:ea typeface="Calibri" panose="020F0502020204030204" pitchFamily="34" charset="0"/>
              </a:rPr>
              <a:t>Christine Voelker is the K-12 Program Director for Quality Matters, a global non-profit dedicated to quality assurance in online and innovative digital teaching and learning environments.  QM provides a scalable quality assurance system for online and blended learning used within and across organizations grounded in research and driven by best practices. Christine is also one of the Program Managers for the National Standards for Quality Online Learning. She has been involved with K-12 education for over 20 years, with an emphasis on distance learning, library media, instructional technology, and professional development.  Before Quality Matters, Christine ran a statewide partnership grant in Maryland.  During this time, she also served as an Educational Technology Teacher Specialist for her home district, where she developed and coordinated the first student online learning program.  She holds an advanced certificate in Administration and Supervision, a Master in Library and Information Sciences, and a B.A. in both History and Social Sciences Interdisciplinary: Early Childhood Education.</a:t>
            </a:r>
            <a:endParaRPr lang="en-US" sz="2300" dirty="0">
              <a:solidFill>
                <a:schemeClr val="tx1"/>
              </a:solidFill>
              <a:effectLst/>
              <a:latin typeface="Calibri" panose="020F0502020204030204" pitchFamily="34" charset="0"/>
              <a:ea typeface="Calibri" panose="020F0502020204030204" pitchFamily="34" charset="0"/>
            </a:endParaRPr>
          </a:p>
        </p:txBody>
      </p:sp>
      <p:pic>
        <p:nvPicPr>
          <p:cNvPr id="6" name="Picture 5" descr="A close-up of a person smiling&#10;&#10;Description automatically generated">
            <a:extLst>
              <a:ext uri="{FF2B5EF4-FFF2-40B4-BE49-F238E27FC236}">
                <a16:creationId xmlns:a16="http://schemas.microsoft.com/office/drawing/2014/main" id="{51AA1274-7D8A-478C-A983-4720A8363C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4620" y="1849821"/>
            <a:ext cx="2417380" cy="3626069"/>
          </a:xfrm>
          <a:prstGeom prst="rect">
            <a:avLst/>
          </a:prstGeom>
        </p:spPr>
      </p:pic>
      <p:sp>
        <p:nvSpPr>
          <p:cNvPr id="3" name="Slide Number Placeholder 2">
            <a:extLst>
              <a:ext uri="{FF2B5EF4-FFF2-40B4-BE49-F238E27FC236}">
                <a16:creationId xmlns:a16="http://schemas.microsoft.com/office/drawing/2014/main" id="{023B56D6-1E29-2D73-4A19-32C55494EB92}"/>
              </a:ext>
            </a:extLst>
          </p:cNvPr>
          <p:cNvSpPr>
            <a:spLocks noGrp="1"/>
          </p:cNvSpPr>
          <p:nvPr>
            <p:ph type="sldNum" sz="quarter" idx="12"/>
          </p:nvPr>
        </p:nvSpPr>
        <p:spPr/>
        <p:txBody>
          <a:bodyPr/>
          <a:lstStyle/>
          <a:p>
            <a:fld id="{B2102BAA-C61A-4A39-BDF1-4340D572B82C}" type="slidenum">
              <a:rPr lang="en-US" smtClean="0"/>
              <a:t>8</a:t>
            </a:fld>
            <a:endParaRPr lang="en-US"/>
          </a:p>
        </p:txBody>
      </p:sp>
    </p:spTree>
    <p:extLst>
      <p:ext uri="{BB962C8B-B14F-4D97-AF65-F5344CB8AC3E}">
        <p14:creationId xmlns:p14="http://schemas.microsoft.com/office/powerpoint/2010/main" val="1664294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9" name="Title 1" descr="grey box"/>
          <p:cNvSpPr txBox="1">
            <a:spLocks/>
          </p:cNvSpPr>
          <p:nvPr/>
        </p:nvSpPr>
        <p:spPr>
          <a:xfrm rot="21011647">
            <a:off x="3332689" y="584413"/>
            <a:ext cx="6997480" cy="1568940"/>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7200" b="0" i="0" u="none" strike="noStrike" kern="1200" cap="none" spc="0" normalizeH="0" baseline="0" noProof="0" dirty="0">
              <a:ln>
                <a:noFill/>
              </a:ln>
              <a:solidFill>
                <a:srgbClr val="D50032"/>
              </a:solidFill>
              <a:effectLst/>
              <a:uLnTx/>
              <a:uFillTx/>
              <a:latin typeface="Trebuchet MS"/>
              <a:ea typeface="+mj-ea"/>
              <a:cs typeface="+mj-cs"/>
            </a:endParaRPr>
          </a:p>
        </p:txBody>
      </p:sp>
      <p:sp>
        <p:nvSpPr>
          <p:cNvPr id="2" name="Title 1"/>
          <p:cNvSpPr>
            <a:spLocks noGrp="1"/>
          </p:cNvSpPr>
          <p:nvPr>
            <p:ph type="title"/>
          </p:nvPr>
        </p:nvSpPr>
        <p:spPr>
          <a:xfrm rot="21011647">
            <a:off x="4584836" y="758834"/>
            <a:ext cx="6798507" cy="2070342"/>
          </a:xfrm>
        </p:spPr>
        <p:txBody>
          <a:bodyPr>
            <a:noAutofit/>
          </a:bodyPr>
          <a:lstStyle/>
          <a:p>
            <a:br>
              <a:rPr lang="en-US" sz="4000" dirty="0"/>
            </a:br>
            <a:r>
              <a:rPr lang="en-US" sz="4000" i="1" dirty="0">
                <a:effectLst>
                  <a:outerShdw blurRad="38100" dist="38100" dir="2700000" algn="tl">
                    <a:srgbClr val="000000">
                      <a:alpha val="43137"/>
                    </a:srgbClr>
                  </a:outerShdw>
                </a:effectLst>
              </a:rPr>
              <a:t>How are your programs integrating the national standards?</a:t>
            </a:r>
          </a:p>
        </p:txBody>
      </p:sp>
      <p:sp>
        <p:nvSpPr>
          <p:cNvPr id="12" name="Google Shape;213;p11" descr="empty title box"/>
          <p:cNvSpPr txBox="1">
            <a:spLocks/>
          </p:cNvSpPr>
          <p:nvPr/>
        </p:nvSpPr>
        <p:spPr>
          <a:xfrm>
            <a:off x="857133" y="182601"/>
            <a:ext cx="10318102" cy="112498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ts val="0"/>
              </a:spcBef>
              <a:spcAft>
                <a:spcPts val="0"/>
              </a:spcAft>
              <a:buClr>
                <a:srgbClr val="003C71"/>
              </a:buClr>
              <a:buSzPts val="4400"/>
              <a:buFontTx/>
              <a:buNone/>
              <a:tabLst/>
              <a:defRPr/>
            </a:pPr>
            <a:endParaRPr kumimoji="0" lang="en-US" sz="4400" b="0" i="1" u="none" strike="noStrike" kern="1200" cap="none" spc="0" normalizeH="0" baseline="0" noProof="0" dirty="0">
              <a:ln>
                <a:noFill/>
              </a:ln>
              <a:solidFill>
                <a:srgbClr val="003C71"/>
              </a:solidFill>
              <a:effectLst/>
              <a:uLnTx/>
              <a:uFillTx/>
              <a:latin typeface="Georgia"/>
              <a:ea typeface="+mj-ea"/>
              <a:cs typeface="+mj-cs"/>
            </a:endParaRPr>
          </a:p>
        </p:txBody>
      </p:sp>
      <p:pic>
        <p:nvPicPr>
          <p:cNvPr id="10" name="Picture 9" title="Students at compu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827" y="3593615"/>
            <a:ext cx="4431753" cy="3072682"/>
          </a:xfrm>
          <a:prstGeom prst="rect">
            <a:avLst/>
          </a:prstGeom>
        </p:spPr>
      </p:pic>
      <p:pic>
        <p:nvPicPr>
          <p:cNvPr id="11" name="Picture 10" descr="Picture of Students in librar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5102" y="3593615"/>
            <a:ext cx="4589543" cy="3061190"/>
          </a:xfrm>
          <a:prstGeom prst="rect">
            <a:avLst/>
          </a:prstGeom>
        </p:spPr>
      </p:pic>
    </p:spTree>
    <p:extLst>
      <p:ext uri="{BB962C8B-B14F-4D97-AF65-F5344CB8AC3E}">
        <p14:creationId xmlns:p14="http://schemas.microsoft.com/office/powerpoint/2010/main" val="2070198274"/>
      </p:ext>
    </p:extLst>
  </p:cSld>
  <p:clrMapOvr>
    <a:masterClrMapping/>
  </p:clrMapOvr>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VDOE-New">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VDOE-New">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4610</TotalTime>
  <Words>3395</Words>
  <Application>Microsoft Office PowerPoint</Application>
  <PresentationFormat>Widescreen</PresentationFormat>
  <Paragraphs>533</Paragraphs>
  <Slides>56</Slides>
  <Notes>50</Notes>
  <HiddenSlides>1</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56</vt:i4>
      </vt:variant>
    </vt:vector>
  </HeadingPairs>
  <TitlesOfParts>
    <vt:vector size="69" baseType="lpstr">
      <vt:lpstr>Arial</vt:lpstr>
      <vt:lpstr>Arial Narrow</vt:lpstr>
      <vt:lpstr>Calibri</vt:lpstr>
      <vt:lpstr>Courier New</vt:lpstr>
      <vt:lpstr>Georgia</vt:lpstr>
      <vt:lpstr>Helvetica Neue</vt:lpstr>
      <vt:lpstr>Lato</vt:lpstr>
      <vt:lpstr>Tahoma</vt:lpstr>
      <vt:lpstr>Trebuchet MS</vt:lpstr>
      <vt:lpstr>Wingdings</vt:lpstr>
      <vt:lpstr>Office Theme</vt:lpstr>
      <vt:lpstr>1_Office Theme</vt:lpstr>
      <vt:lpstr>Simple Light</vt:lpstr>
      <vt:lpstr>Virtual Learning Professional Learning Series</vt:lpstr>
      <vt:lpstr>VDOE Virtual Learning Team</vt:lpstr>
      <vt:lpstr>Virtual Learning in Virginia</vt:lpstr>
      <vt:lpstr>Agenda</vt:lpstr>
      <vt:lpstr>VDOE Launches a New Website</vt:lpstr>
      <vt:lpstr>https://www.doe.virginia.gov/instruction/virtual_learning/index.shtml </vt:lpstr>
      <vt:lpstr>National Standards for Online Courses, Teaching, &amp; Programs</vt:lpstr>
      <vt:lpstr>Christine Voelker</vt:lpstr>
      <vt:lpstr> How are your programs integrating the national standards?</vt:lpstr>
      <vt:lpstr>The National Standards for Quality Online Learning  Courses * Programs * Teaching</vt:lpstr>
      <vt:lpstr>Welcome &amp; Introductions</vt:lpstr>
      <vt:lpstr>PowerPoint Presentation</vt:lpstr>
      <vt:lpstr>Partners </vt:lpstr>
      <vt:lpstr>3 Sets of Standards</vt:lpstr>
      <vt:lpstr>The National Standards are...</vt:lpstr>
      <vt:lpstr>NSQOL.ORG</vt:lpstr>
      <vt:lpstr>The National Standards for Quality Online Teaching</vt:lpstr>
      <vt:lpstr>8 Standards identified for Quality Online Teaching</vt:lpstr>
      <vt:lpstr>Standard Example </vt:lpstr>
      <vt:lpstr>Today’s Handout/Digital Worksheet: https://bit.ly/NSQinView</vt:lpstr>
      <vt:lpstr>www.nsqol.org   #NSQ </vt:lpstr>
      <vt:lpstr>Standard D: Learner Engagement </vt:lpstr>
      <vt:lpstr>Standards in Practice</vt:lpstr>
      <vt:lpstr>Danielson Crosswalk</vt:lpstr>
      <vt:lpstr>Professional Learning Portal </vt:lpstr>
      <vt:lpstr>Roadmap for Putting the NSQ Online Teaching Standards into Action </vt:lpstr>
      <vt:lpstr>Roadmap for Rolling out the NSQ</vt:lpstr>
      <vt:lpstr>VVA Professional Learning &amp; Evaluation Cycle</vt:lpstr>
      <vt:lpstr>Next Steps  </vt:lpstr>
      <vt:lpstr>The National Standards for Quality Online Courses</vt:lpstr>
      <vt:lpstr>PowerPoint Presentation</vt:lpstr>
      <vt:lpstr>www.nsqol.org   #NSQ </vt:lpstr>
      <vt:lpstr>Standard Example</vt:lpstr>
      <vt:lpstr>PowerPoint Presentation</vt:lpstr>
      <vt:lpstr>More Than A Checklist</vt:lpstr>
      <vt:lpstr>Official Course Certification</vt:lpstr>
      <vt:lpstr>Third-Party Courses</vt:lpstr>
      <vt:lpstr>Third-Party Courses</vt:lpstr>
      <vt:lpstr>Certified Course Search Tool</vt:lpstr>
      <vt:lpstr>Resources to Support Implementation </vt:lpstr>
      <vt:lpstr>Apply What are the next steps?</vt:lpstr>
      <vt:lpstr>Next Steps  </vt:lpstr>
      <vt:lpstr>The National Standards for Quality Online Programs</vt:lpstr>
      <vt:lpstr>Framework for a Quality Online Program</vt:lpstr>
      <vt:lpstr>www.nsqol.org   #NSQ </vt:lpstr>
      <vt:lpstr>Standard Example</vt:lpstr>
      <vt:lpstr>Resources to Support Implementation </vt:lpstr>
      <vt:lpstr>PowerPoint Presentation</vt:lpstr>
      <vt:lpstr>Next Steps  </vt:lpstr>
      <vt:lpstr>Support the Standards!</vt:lpstr>
      <vt:lpstr>Before you leave...</vt:lpstr>
      <vt:lpstr>PowerPoint Presentation</vt:lpstr>
      <vt:lpstr> What’s coming?</vt:lpstr>
      <vt:lpstr>https://virtualvirginia.org/pl/blend23/</vt:lpstr>
      <vt:lpstr>Webinar 8: Final Reporting (MOP)</vt:lpstr>
      <vt:lpstr>Thank you for participating!</vt:lpstr>
    </vt:vector>
  </TitlesOfParts>
  <Company>Virginia Information Technologies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Fox, Reginald (DOE)</cp:lastModifiedBy>
  <cp:revision>90</cp:revision>
  <dcterms:created xsi:type="dcterms:W3CDTF">2022-07-20T12:39:39Z</dcterms:created>
  <dcterms:modified xsi:type="dcterms:W3CDTF">2023-02-23T13:36:48Z</dcterms:modified>
</cp:coreProperties>
</file>