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8" r:id="rId1"/>
  </p:sldMasterIdLst>
  <p:notesMasterIdLst>
    <p:notesMasterId r:id="rId14"/>
  </p:notesMasterIdLst>
  <p:handoutMasterIdLst>
    <p:handoutMasterId r:id="rId15"/>
  </p:handoutMasterIdLst>
  <p:sldIdLst>
    <p:sldId id="459" r:id="rId2"/>
    <p:sldId id="460" r:id="rId3"/>
    <p:sldId id="502" r:id="rId4"/>
    <p:sldId id="503" r:id="rId5"/>
    <p:sldId id="510" r:id="rId6"/>
    <p:sldId id="515" r:id="rId7"/>
    <p:sldId id="504" r:id="rId8"/>
    <p:sldId id="505" r:id="rId9"/>
    <p:sldId id="514" r:id="rId10"/>
    <p:sldId id="511" r:id="rId11"/>
    <p:sldId id="512" r:id="rId12"/>
    <p:sldId id="50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i Wolf" initials="L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79930" autoAdjust="0"/>
  </p:normalViewPr>
  <p:slideViewPr>
    <p:cSldViewPr>
      <p:cViewPr>
        <p:scale>
          <a:sx n="80" d="100"/>
          <a:sy n="80" d="100"/>
        </p:scale>
        <p:origin x="-87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ifer.piver-renna@doe.virginia.gov\Documents\State%20accreditation\Data%20Prep%202017\Phase%202\ad%20hoc%20reports\Copy%20of%20Accred%20Summary%20Repo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ifer.piver-renna@doe.virginia.gov\Documents\State%20accreditation\Data%20Prep%202017\Phase%202\ad%20hoc%20reports\Copy%20of%20Accred%20Summary%20Repo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ifer.piver-renna@doe.virginia.gov\Documents\State%20accreditation\Data%20Prep%202017\Phase%202\ad%20hoc%20reports\Copy%20of%20Accred%20Summary%20Repor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ifer.piver-renna@doe.virginia.gov\Documents\State%20accreditation\Data%20Prep%202017\Phase%202\ad%20hoc%20reports\Copy%20of%20Accred%20Summary%20Repor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ifer.piver-renna@doe.virginia.gov\Documents\State%20accreditation\Data%20Prep%202017\Phase%202\ad%20hoc%20reports\Copy%20of%20Accred%20Summary%20Repor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ifer.piver-renna@doe.virginia.gov\Documents\State%20accreditation\Data%20Prep%202017\Phase%202\ad%20hoc%20reports\Copy%20of%20Accred%20Summary%20Repor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nnifer.piver-renna@doe.virginia.gov\Documents\State%20accreditation\Data%20Prep%202017\Phase%202\ad%20hoc%20reports\Copy%20of%20Accred%20Summary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Most Schools Met the Level One Benchmark for All Students Academic Achievement </a:t>
            </a:r>
          </a:p>
        </c:rich>
      </c:tx>
      <c:layout>
        <c:manualLayout>
          <c:xMode val="edge"/>
          <c:yMode val="edge"/>
          <c:x val="0.135704485802911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Level One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(Sheet2!$A$3,Sheet2!$A$5,Sheet2!$A$7)</c:f>
              <c:strCache>
                <c:ptCount val="3"/>
                <c:pt idx="0">
                  <c:v>Academic Achievement - English</c:v>
                </c:pt>
                <c:pt idx="1">
                  <c:v>Academic Achievement - Math</c:v>
                </c:pt>
                <c:pt idx="2">
                  <c:v>Academic Achievement - Science</c:v>
                </c:pt>
              </c:strCache>
            </c:strRef>
          </c:cat>
          <c:val>
            <c:numRef>
              <c:f>(Sheet2!$B$3,Sheet2!$B$5,Sheet2!$B$7)</c:f>
              <c:numCache>
                <c:formatCode>General</c:formatCode>
                <c:ptCount val="3"/>
                <c:pt idx="0">
                  <c:v>1700</c:v>
                </c:pt>
                <c:pt idx="1">
                  <c:v>1725</c:v>
                </c:pt>
                <c:pt idx="2">
                  <c:v>1661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Level Two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(Sheet2!$A$3,Sheet2!$A$5,Sheet2!$A$7)</c:f>
              <c:strCache>
                <c:ptCount val="3"/>
                <c:pt idx="0">
                  <c:v>Academic Achievement - English</c:v>
                </c:pt>
                <c:pt idx="1">
                  <c:v>Academic Achievement - Math</c:v>
                </c:pt>
                <c:pt idx="2">
                  <c:v>Academic Achievement - Science</c:v>
                </c:pt>
              </c:strCache>
            </c:strRef>
          </c:cat>
          <c:val>
            <c:numRef>
              <c:f>(Sheet2!$D$3,Sheet2!$D$5,Sheet2!$D$7)</c:f>
              <c:numCache>
                <c:formatCode>General</c:formatCode>
                <c:ptCount val="3"/>
                <c:pt idx="0">
                  <c:v>62</c:v>
                </c:pt>
                <c:pt idx="1">
                  <c:v>42</c:v>
                </c:pt>
                <c:pt idx="2">
                  <c:v>36</c:v>
                </c:pt>
              </c:numCache>
            </c:numRef>
          </c:val>
        </c:ser>
        <c:ser>
          <c:idx val="2"/>
          <c:order val="2"/>
          <c:tx>
            <c:strRef>
              <c:f>Sheet2!$F$1</c:f>
              <c:strCache>
                <c:ptCount val="1"/>
                <c:pt idx="0">
                  <c:v>Level Three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(Sheet2!$A$3,Sheet2!$A$5,Sheet2!$A$7)</c:f>
              <c:strCache>
                <c:ptCount val="3"/>
                <c:pt idx="0">
                  <c:v>Academic Achievement - English</c:v>
                </c:pt>
                <c:pt idx="1">
                  <c:v>Academic Achievement - Math</c:v>
                </c:pt>
                <c:pt idx="2">
                  <c:v>Academic Achievement - Science</c:v>
                </c:pt>
              </c:strCache>
            </c:strRef>
          </c:cat>
          <c:val>
            <c:numRef>
              <c:f>(Sheet2!$F$3,Sheet2!$F$5,Sheet2!$F$7)</c:f>
              <c:numCache>
                <c:formatCode>General</c:formatCode>
                <c:ptCount val="3"/>
                <c:pt idx="0">
                  <c:v>50</c:v>
                </c:pt>
                <c:pt idx="1">
                  <c:v>45</c:v>
                </c:pt>
                <c:pt idx="2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26624"/>
        <c:axId val="32899840"/>
      </c:barChart>
      <c:catAx>
        <c:axId val="32426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All Students Achievement 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32899840"/>
        <c:crosses val="autoZero"/>
        <c:auto val="1"/>
        <c:lblAlgn val="ctr"/>
        <c:lblOffset val="100"/>
        <c:noMultiLvlLbl val="0"/>
      </c:catAx>
      <c:valAx>
        <c:axId val="32899840"/>
        <c:scaling>
          <c:orientation val="minMax"/>
          <c:max val="18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Schools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4266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Gaps in Achievement among </a:t>
            </a:r>
            <a:r>
              <a:rPr lang="en-US" dirty="0"/>
              <a:t>Student Groups </a:t>
            </a:r>
            <a:r>
              <a:rPr lang="en-US" dirty="0" smtClean="0"/>
              <a:t>Highlight Need </a:t>
            </a:r>
            <a:r>
              <a:rPr lang="en-US" dirty="0"/>
              <a:t>for Improvement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Level One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(Sheet2!$A$4,Sheet2!$A$6)</c:f>
              <c:strCache>
                <c:ptCount val="2"/>
                <c:pt idx="0">
                  <c:v>Achievement Gap - English</c:v>
                </c:pt>
                <c:pt idx="1">
                  <c:v>Achievement Gap - Math</c:v>
                </c:pt>
              </c:strCache>
            </c:strRef>
          </c:cat>
          <c:val>
            <c:numRef>
              <c:f>(Sheet2!$B$4,Sheet2!$B$6)</c:f>
              <c:numCache>
                <c:formatCode>General</c:formatCode>
                <c:ptCount val="2"/>
                <c:pt idx="0">
                  <c:v>1057</c:v>
                </c:pt>
                <c:pt idx="1">
                  <c:v>982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Level Two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(Sheet2!$A$4,Sheet2!$A$6)</c:f>
              <c:strCache>
                <c:ptCount val="2"/>
                <c:pt idx="0">
                  <c:v>Achievement Gap - English</c:v>
                </c:pt>
                <c:pt idx="1">
                  <c:v>Achievement Gap - Math</c:v>
                </c:pt>
              </c:strCache>
            </c:strRef>
          </c:cat>
          <c:val>
            <c:numRef>
              <c:f>(Sheet2!$D$4,Sheet2!$D$6)</c:f>
              <c:numCache>
                <c:formatCode>General</c:formatCode>
                <c:ptCount val="2"/>
                <c:pt idx="0">
                  <c:v>644</c:v>
                </c:pt>
                <c:pt idx="1">
                  <c:v>654</c:v>
                </c:pt>
              </c:numCache>
            </c:numRef>
          </c:val>
        </c:ser>
        <c:ser>
          <c:idx val="2"/>
          <c:order val="2"/>
          <c:tx>
            <c:strRef>
              <c:f>Sheet2!$F$1</c:f>
              <c:strCache>
                <c:ptCount val="1"/>
                <c:pt idx="0">
                  <c:v>Level Three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(Sheet2!$A$4,Sheet2!$A$6)</c:f>
              <c:strCache>
                <c:ptCount val="2"/>
                <c:pt idx="0">
                  <c:v>Achievement Gap - English</c:v>
                </c:pt>
                <c:pt idx="1">
                  <c:v>Achievement Gap - Math</c:v>
                </c:pt>
              </c:strCache>
            </c:strRef>
          </c:cat>
          <c:val>
            <c:numRef>
              <c:f>(Sheet2!$F$4,Sheet2!$F$6)</c:f>
              <c:numCache>
                <c:formatCode>General</c:formatCode>
                <c:ptCount val="2"/>
                <c:pt idx="0">
                  <c:v>112</c:v>
                </c:pt>
                <c:pt idx="1">
                  <c:v>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50912"/>
        <c:axId val="35455744"/>
      </c:barChart>
      <c:catAx>
        <c:axId val="32950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Academic Achievement of Student Groups</a:t>
                </a:r>
                <a:r>
                  <a:rPr lang="en-US" baseline="0" dirty="0" smtClean="0"/>
                  <a:t> 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5455744"/>
        <c:crosses val="autoZero"/>
        <c:auto val="1"/>
        <c:lblAlgn val="ctr"/>
        <c:lblOffset val="100"/>
        <c:noMultiLvlLbl val="0"/>
      </c:catAx>
      <c:valAx>
        <c:axId val="354557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 of Schools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9509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English Academic</a:t>
            </a:r>
            <a:r>
              <a:rPr lang="en-US" baseline="0" dirty="0" smtClean="0"/>
              <a:t> </a:t>
            </a:r>
            <a:r>
              <a:rPr lang="en-US" dirty="0" smtClean="0"/>
              <a:t>Achievement Varies by Student Group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6106356270683563E-2"/>
          <c:y val="0.12102584292348072"/>
          <c:w val="0.90389364372931646"/>
          <c:h val="0.35052453058752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Level One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-2.8490028490028491E-3"/>
                  <c:y val="-4.61538461538461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Sheet3!$B$3:$B$9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Economically Disadvantaged</c:v>
                </c:pt>
                <c:pt idx="3">
                  <c:v>English Learners</c:v>
                </c:pt>
                <c:pt idx="4">
                  <c:v>Hispanic</c:v>
                </c:pt>
                <c:pt idx="5">
                  <c:v>Students with Disabilities</c:v>
                </c:pt>
                <c:pt idx="6">
                  <c:v>White</c:v>
                </c:pt>
              </c:strCache>
            </c:strRef>
          </c:cat>
          <c:val>
            <c:numRef>
              <c:f>Sheet3!$C$3:$C$9</c:f>
              <c:numCache>
                <c:formatCode>General</c:formatCode>
                <c:ptCount val="7"/>
                <c:pt idx="0">
                  <c:v>1463</c:v>
                </c:pt>
                <c:pt idx="1">
                  <c:v>1294</c:v>
                </c:pt>
                <c:pt idx="2">
                  <c:v>1493</c:v>
                </c:pt>
                <c:pt idx="3">
                  <c:v>1537</c:v>
                </c:pt>
                <c:pt idx="4">
                  <c:v>1672</c:v>
                </c:pt>
                <c:pt idx="5">
                  <c:v>719</c:v>
                </c:pt>
                <c:pt idx="6">
                  <c:v>1784</c:v>
                </c:pt>
              </c:numCache>
            </c:numRef>
          </c:val>
        </c:ser>
        <c:ser>
          <c:idx val="1"/>
          <c:order val="1"/>
          <c:tx>
            <c:strRef>
              <c:f>Sheet3!$E$1</c:f>
              <c:strCache>
                <c:ptCount val="1"/>
                <c:pt idx="0">
                  <c:v>Level Two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layout>
                <c:manualLayout>
                  <c:x val="8.5470085470085479E-3"/>
                  <c:y val="-5.1282051282051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7350427350427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245014245014246E-3"/>
                  <c:y val="-4.35897435897435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Sheet3!$B$3:$B$9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Economically Disadvantaged</c:v>
                </c:pt>
                <c:pt idx="3">
                  <c:v>English Learners</c:v>
                </c:pt>
                <c:pt idx="4">
                  <c:v>Hispanic</c:v>
                </c:pt>
                <c:pt idx="5">
                  <c:v>Students with Disabilities</c:v>
                </c:pt>
                <c:pt idx="6">
                  <c:v>White</c:v>
                </c:pt>
              </c:strCache>
            </c:strRef>
          </c:cat>
          <c:val>
            <c:numRef>
              <c:f>Sheet3!$E$3:$E$9</c:f>
              <c:numCache>
                <c:formatCode>General</c:formatCode>
                <c:ptCount val="7"/>
                <c:pt idx="0">
                  <c:v>1</c:v>
                </c:pt>
                <c:pt idx="1">
                  <c:v>302</c:v>
                </c:pt>
                <c:pt idx="2">
                  <c:v>248</c:v>
                </c:pt>
                <c:pt idx="3">
                  <c:v>8</c:v>
                </c:pt>
                <c:pt idx="4">
                  <c:v>47</c:v>
                </c:pt>
                <c:pt idx="5">
                  <c:v>422</c:v>
                </c:pt>
                <c:pt idx="6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Sheet3!$G$1</c:f>
              <c:strCache>
                <c:ptCount val="1"/>
                <c:pt idx="0">
                  <c:v>Level Three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4.2735042735042739E-3"/>
                  <c:y val="-4.700800396807381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396011396011397E-2"/>
                  <c:y val="-5.1282051282051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245014245014246E-3"/>
                  <c:y val="-4.35897435897435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Sheet3!$B$3:$B$9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Economically Disadvantaged</c:v>
                </c:pt>
                <c:pt idx="3">
                  <c:v>English Learners</c:v>
                </c:pt>
                <c:pt idx="4">
                  <c:v>Hispanic</c:v>
                </c:pt>
                <c:pt idx="5">
                  <c:v>Students with Disabilities</c:v>
                </c:pt>
                <c:pt idx="6">
                  <c:v>White</c:v>
                </c:pt>
              </c:strCache>
            </c:strRef>
          </c:cat>
          <c:val>
            <c:numRef>
              <c:f>Sheet3!$G$3:$G$9</c:f>
              <c:numCache>
                <c:formatCode>General</c:formatCode>
                <c:ptCount val="7"/>
                <c:pt idx="1">
                  <c:v>107</c:v>
                </c:pt>
                <c:pt idx="2">
                  <c:v>67</c:v>
                </c:pt>
                <c:pt idx="3">
                  <c:v>3</c:v>
                </c:pt>
                <c:pt idx="4">
                  <c:v>8</c:v>
                </c:pt>
                <c:pt idx="5">
                  <c:v>650</c:v>
                </c:pt>
                <c:pt idx="6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506816"/>
        <c:axId val="38736640"/>
      </c:barChart>
      <c:catAx>
        <c:axId val="35506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Student Group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8736640"/>
        <c:crosses val="autoZero"/>
        <c:auto val="1"/>
        <c:lblAlgn val="ctr"/>
        <c:lblOffset val="100"/>
        <c:noMultiLvlLbl val="0"/>
      </c:catAx>
      <c:valAx>
        <c:axId val="38736640"/>
        <c:scaling>
          <c:orientation val="minMax"/>
          <c:max val="18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 of Schools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506816"/>
        <c:crosses val="autoZero"/>
        <c:crossBetween val="between"/>
        <c:majorUnit val="4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Mathematics Academic Achievement Varies by Student Group 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171882646025179"/>
          <c:y val="0.12896196377092209"/>
          <c:w val="0.88261165977134215"/>
          <c:h val="0.32872759372728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Level One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5"/>
              <c:layout>
                <c:manualLayout>
                  <c:x val="0"/>
                  <c:y val="-4.371584699453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Sheet3!$B$10:$B$16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Economically Disadvantaged</c:v>
                </c:pt>
                <c:pt idx="3">
                  <c:v>English Learners</c:v>
                </c:pt>
                <c:pt idx="4">
                  <c:v>Hispanic</c:v>
                </c:pt>
                <c:pt idx="5">
                  <c:v>Students with Disabilities</c:v>
                </c:pt>
                <c:pt idx="6">
                  <c:v>White</c:v>
                </c:pt>
              </c:strCache>
            </c:strRef>
          </c:cat>
          <c:val>
            <c:numRef>
              <c:f>(Sheet3!$C$10,Sheet3!$C$11,Sheet3!$C$12,Sheet3!$C$13,Sheet3!$C$14,Sheet3!$C$15,Sheet3!$C$16)</c:f>
              <c:numCache>
                <c:formatCode>General</c:formatCode>
                <c:ptCount val="7"/>
                <c:pt idx="0">
                  <c:v>1479</c:v>
                </c:pt>
                <c:pt idx="1">
                  <c:v>1406</c:v>
                </c:pt>
                <c:pt idx="2">
                  <c:v>1563</c:v>
                </c:pt>
                <c:pt idx="3">
                  <c:v>1529</c:v>
                </c:pt>
                <c:pt idx="4">
                  <c:v>1675</c:v>
                </c:pt>
                <c:pt idx="5">
                  <c:v>770</c:v>
                </c:pt>
                <c:pt idx="6">
                  <c:v>1778</c:v>
                </c:pt>
              </c:numCache>
            </c:numRef>
          </c:val>
        </c:ser>
        <c:ser>
          <c:idx val="1"/>
          <c:order val="1"/>
          <c:tx>
            <c:strRef>
              <c:f>Sheet3!$E$1</c:f>
              <c:strCache>
                <c:ptCount val="1"/>
                <c:pt idx="0">
                  <c:v>Level Two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1"/>
              <c:layout>
                <c:manualLayout>
                  <c:x val="9.0090090090090367E-3"/>
                  <c:y val="-2.7322404371584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5075075075075074E-3"/>
                  <c:y val="-2.7322404371584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40031854992485E-4"/>
                  <c:y val="-9.619462041748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Sheet3!$B$10:$B$16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Economically Disadvantaged</c:v>
                </c:pt>
                <c:pt idx="3">
                  <c:v>English Learners</c:v>
                </c:pt>
                <c:pt idx="4">
                  <c:v>Hispanic</c:v>
                </c:pt>
                <c:pt idx="5">
                  <c:v>Students with Disabilities</c:v>
                </c:pt>
                <c:pt idx="6">
                  <c:v>White</c:v>
                </c:pt>
              </c:strCache>
            </c:strRef>
          </c:cat>
          <c:val>
            <c:numRef>
              <c:f>(Sheet3!$E$10,Sheet3!$E$11,Sheet3!$E$12,Sheet3!$E$13,Sheet3!$E$14,Sheet3!$E$15,Sheet3!$E$16)</c:f>
              <c:numCache>
                <c:formatCode>General</c:formatCode>
                <c:ptCount val="7"/>
                <c:pt idx="0">
                  <c:v>1</c:v>
                </c:pt>
                <c:pt idx="1">
                  <c:v>122</c:v>
                </c:pt>
                <c:pt idx="2">
                  <c:v>124</c:v>
                </c:pt>
                <c:pt idx="3">
                  <c:v>15</c:v>
                </c:pt>
                <c:pt idx="4">
                  <c:v>33</c:v>
                </c:pt>
                <c:pt idx="5">
                  <c:v>235</c:v>
                </c:pt>
                <c:pt idx="6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Sheet3!$G$1</c:f>
              <c:strCache>
                <c:ptCount val="1"/>
                <c:pt idx="0">
                  <c:v>Level Three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2.3100029163021289E-2"/>
                  <c:y val="-2.151370422959425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21524553020616E-2"/>
                  <c:y val="-1.0929176885676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510510510510511E-2"/>
                  <c:y val="5.4644808743169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4.0983606557377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Sheet3!$B$10:$B$16</c:f>
              <c:strCache>
                <c:ptCount val="7"/>
                <c:pt idx="0">
                  <c:v>Asian</c:v>
                </c:pt>
                <c:pt idx="1">
                  <c:v>Black</c:v>
                </c:pt>
                <c:pt idx="2">
                  <c:v>Economically Disadvantaged</c:v>
                </c:pt>
                <c:pt idx="3">
                  <c:v>English Learners</c:v>
                </c:pt>
                <c:pt idx="4">
                  <c:v>Hispanic</c:v>
                </c:pt>
                <c:pt idx="5">
                  <c:v>Students with Disabilities</c:v>
                </c:pt>
                <c:pt idx="6">
                  <c:v>White</c:v>
                </c:pt>
              </c:strCache>
            </c:strRef>
          </c:cat>
          <c:val>
            <c:numRef>
              <c:f>(Sheet3!$G$10,Sheet3!$G$11,Sheet3!$G$12,Sheet3!$G$13,Sheet3!$G$14,Sheet3!$G$15,Sheet3!$G$16)</c:f>
              <c:numCache>
                <c:formatCode>General</c:formatCode>
                <c:ptCount val="7"/>
                <c:pt idx="1">
                  <c:v>168</c:v>
                </c:pt>
                <c:pt idx="2">
                  <c:v>118</c:v>
                </c:pt>
                <c:pt idx="3">
                  <c:v>1</c:v>
                </c:pt>
                <c:pt idx="4">
                  <c:v>20</c:v>
                </c:pt>
                <c:pt idx="5">
                  <c:v>781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95904"/>
        <c:axId val="38814464"/>
      </c:barChart>
      <c:catAx>
        <c:axId val="38795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Student Group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38814464"/>
        <c:crosses val="autoZero"/>
        <c:auto val="1"/>
        <c:lblAlgn val="ctr"/>
        <c:lblOffset val="100"/>
        <c:noMultiLvlLbl val="0"/>
      </c:catAx>
      <c:valAx>
        <c:axId val="38814464"/>
        <c:scaling>
          <c:orientation val="minMax"/>
          <c:max val="18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Number of Schools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795904"/>
        <c:crosses val="autoZero"/>
        <c:crossBetween val="between"/>
        <c:majorUnit val="4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Most Schools Met the Level One Benchmark for Chronic Absenteeism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85747236140937"/>
          <c:y val="0.21022333145856767"/>
          <c:w val="0.75031416527479522"/>
          <c:h val="0.58882006936632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Level One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Sheet2!$A$8</c:f>
              <c:strCache>
                <c:ptCount val="1"/>
                <c:pt idx="0">
                  <c:v>Chronic Absenteeism</c:v>
                </c:pt>
              </c:strCache>
            </c:strRef>
          </c:cat>
          <c:val>
            <c:numRef>
              <c:f>Sheet2!$B$8</c:f>
              <c:numCache>
                <c:formatCode>General</c:formatCode>
                <c:ptCount val="1"/>
                <c:pt idx="0">
                  <c:v>1600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Level Two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Sheet2!$A$8</c:f>
              <c:strCache>
                <c:ptCount val="1"/>
                <c:pt idx="0">
                  <c:v>Chronic Absenteeism</c:v>
                </c:pt>
              </c:strCache>
            </c:strRef>
          </c:cat>
          <c:val>
            <c:numRef>
              <c:f>Sheet2!$D$8</c:f>
              <c:numCache>
                <c:formatCode>General</c:formatCode>
                <c:ptCount val="1"/>
                <c:pt idx="0">
                  <c:v>169</c:v>
                </c:pt>
              </c:numCache>
            </c:numRef>
          </c:val>
        </c:ser>
        <c:ser>
          <c:idx val="2"/>
          <c:order val="2"/>
          <c:tx>
            <c:strRef>
              <c:f>Sheet2!$F$1</c:f>
              <c:strCache>
                <c:ptCount val="1"/>
                <c:pt idx="0">
                  <c:v>Level Three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Sheet2!$A$8</c:f>
              <c:strCache>
                <c:ptCount val="1"/>
                <c:pt idx="0">
                  <c:v>Chronic Absenteeism</c:v>
                </c:pt>
              </c:strCache>
            </c:strRef>
          </c:cat>
          <c:val>
            <c:numRef>
              <c:f>Sheet2!$F$8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865536"/>
        <c:axId val="38887808"/>
      </c:barChart>
      <c:catAx>
        <c:axId val="3886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38887808"/>
        <c:crosses val="autoZero"/>
        <c:auto val="1"/>
        <c:lblAlgn val="ctr"/>
        <c:lblOffset val="100"/>
        <c:noMultiLvlLbl val="0"/>
      </c:catAx>
      <c:valAx>
        <c:axId val="388878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Schools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865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Most High Schools are Retaining and Graduating Students 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Level One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(Sheet2!$A$9,Sheet2!$A$10)</c:f>
              <c:strCache>
                <c:ptCount val="2"/>
                <c:pt idx="0">
                  <c:v>Graduation and Completion Index</c:v>
                </c:pt>
                <c:pt idx="1">
                  <c:v>Dropout Rate</c:v>
                </c:pt>
              </c:strCache>
            </c:strRef>
          </c:cat>
          <c:val>
            <c:numRef>
              <c:f>Sheet2!$B$9:$B$10</c:f>
              <c:numCache>
                <c:formatCode>General</c:formatCode>
                <c:ptCount val="2"/>
                <c:pt idx="0">
                  <c:v>302</c:v>
                </c:pt>
                <c:pt idx="1">
                  <c:v>270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Level Two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(Sheet2!$A$9,Sheet2!$A$10)</c:f>
              <c:strCache>
                <c:ptCount val="2"/>
                <c:pt idx="0">
                  <c:v>Graduation and Completion Index</c:v>
                </c:pt>
                <c:pt idx="1">
                  <c:v>Dropout Rate</c:v>
                </c:pt>
              </c:strCache>
            </c:strRef>
          </c:cat>
          <c:val>
            <c:numRef>
              <c:f>Sheet2!$D$9:$D$10</c:f>
              <c:numCache>
                <c:formatCode>General</c:formatCode>
                <c:ptCount val="2"/>
                <c:pt idx="0">
                  <c:v>18</c:v>
                </c:pt>
                <c:pt idx="1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Sheet2!$F$1</c:f>
              <c:strCache>
                <c:ptCount val="1"/>
                <c:pt idx="0">
                  <c:v>Level Three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(Sheet2!$A$9,Sheet2!$A$10)</c:f>
              <c:strCache>
                <c:ptCount val="2"/>
                <c:pt idx="0">
                  <c:v>Graduation and Completion Index</c:v>
                </c:pt>
                <c:pt idx="1">
                  <c:v>Dropout Rate</c:v>
                </c:pt>
              </c:strCache>
            </c:strRef>
          </c:cat>
          <c:val>
            <c:numRef>
              <c:f>Sheet2!$F$9:$F$10</c:f>
              <c:numCache>
                <c:formatCode>General</c:formatCode>
                <c:ptCount val="2"/>
                <c:pt idx="0">
                  <c:v>9</c:v>
                </c:pt>
                <c:pt idx="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42976"/>
        <c:axId val="38952960"/>
      </c:barChart>
      <c:catAx>
        <c:axId val="38942976"/>
        <c:scaling>
          <c:orientation val="minMax"/>
        </c:scaling>
        <c:delete val="0"/>
        <c:axPos val="b"/>
        <c:majorTickMark val="out"/>
        <c:minorTickMark val="none"/>
        <c:tickLblPos val="nextTo"/>
        <c:crossAx val="38952960"/>
        <c:crosses val="autoZero"/>
        <c:auto val="1"/>
        <c:lblAlgn val="ctr"/>
        <c:lblOffset val="100"/>
        <c:noMultiLvlLbl val="0"/>
      </c:catAx>
      <c:valAx>
        <c:axId val="38952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89429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Ninety-two Percent of Schools are Accredited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Accredited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Accreditation Rating 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1683</c:v>
                </c:pt>
              </c:numCache>
            </c:numRef>
          </c:val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Accredited with Conditions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accent4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Accreditation Rating 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130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51328"/>
        <c:axId val="33252864"/>
      </c:barChart>
      <c:catAx>
        <c:axId val="33251328"/>
        <c:scaling>
          <c:orientation val="minMax"/>
        </c:scaling>
        <c:delete val="0"/>
        <c:axPos val="b"/>
        <c:majorTickMark val="out"/>
        <c:minorTickMark val="none"/>
        <c:tickLblPos val="nextTo"/>
        <c:crossAx val="33252864"/>
        <c:crosses val="autoZero"/>
        <c:auto val="1"/>
        <c:lblAlgn val="ctr"/>
        <c:lblOffset val="100"/>
        <c:noMultiLvlLbl val="0"/>
      </c:catAx>
      <c:valAx>
        <c:axId val="332528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3251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B9652-8AEA-41C4-94EA-E5D7392700C1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5A6C7-CA1B-469D-ABC3-402DD2E051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5473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D5F52A9A-F3AA-4E9E-8270-8429C15A589F}" type="datetimeFigureOut">
              <a:rPr lang="en-US" smtClean="0"/>
              <a:t>10/17/2018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7388"/>
            <a:ext cx="4568825" cy="3427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E7FEB86-92CD-4141-AB89-486C34BDE5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86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4362C-C5F4-4F66-97E8-3FADB6196E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5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A9380-214F-4CC5-B7FC-377C7CD92D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95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A9380-214F-4CC5-B7FC-377C7CD92D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EB86-92CD-4141-AB89-486C34BDE59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10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9A0D-94A0-43E9-B156-48DAB240F2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4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EB86-92CD-4141-AB89-486C34BDE59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54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EB86-92CD-4141-AB89-486C34BDE59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72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EB86-92CD-4141-AB89-486C34BDE59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23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EB86-92CD-4141-AB89-486C34BDE59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23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Chronic</a:t>
            </a:r>
            <a:r>
              <a:rPr lang="en-US" baseline="0" dirty="0" smtClean="0"/>
              <a:t> absenteeism is a new indicator for state accreditation, and is also used for identifying schools under federal accountability. As you can see, most schools met the Level One benchmark for chronic absenteeism.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EB86-92CD-4141-AB89-486C34BDE59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58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total numbers are smaller for these two indicators as they</a:t>
            </a:r>
            <a:r>
              <a:rPr lang="en-US" baseline="0" dirty="0" smtClean="0"/>
              <a:t> only apply to schools with a graduating class. Most of our high schools me the Level One benchmark for GCI and for dropout; however nearly 1 in 5 schools were below the Level One benchmark for drop out, meaning their dropout rates were greater than 6 percent.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FEB86-92CD-4141-AB89-486C34BDE59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18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9A0D-94A0-43E9-B156-48DAB240F21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8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>
            <a:noFill/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ED13BA1-20E4-4495-9E7E-F9AFB9876680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8D1FF7-DE7A-468E-81AD-367720C7FD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 descr="Decorativ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24" y="5611368"/>
            <a:ext cx="8150352" cy="86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733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BF15-E569-48DF-A748-24485DE227E3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 rot="5400000">
            <a:off x="-101473" y="5923407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66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5B9A-4955-481E-ABCC-25A10CAFCE50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 rot="5400000">
            <a:off x="-101473" y="5923407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20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508F-F1AF-44CE-9030-E01E9A224F0E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>
            <a:off x="8001000" y="6248400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12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527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52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E12B-465B-4312-81BC-FF0EE8BB277A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>
            <a:off x="8001000" y="6248400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6665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A224-AEC6-4E72-A687-1A7B8990A9A0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>
            <a:off x="8001000" y="6248400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0801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36FFB-394B-4114-AE4A-1208699289A9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>
            <a:off x="8001000" y="6248400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769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F0A3-90C9-457C-A2AB-3222C1486298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>
            <a:off x="8001000" y="6248400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66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0362-35C8-4776-882A-5866CF93FDBB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>
            <a:off x="8001000" y="6248400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15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5FBE-E2A3-4339-AD4E-4E2D5689CB01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>
            <a:off x="8001000" y="6248400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357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4AFE-0603-419E-934E-7272FE109874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Decorative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411"/>
          <a:stretch/>
        </p:blipFill>
        <p:spPr bwMode="auto">
          <a:xfrm>
            <a:off x="8001000" y="6248400"/>
            <a:ext cx="1002030" cy="43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088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097D424-D137-4577-B405-413330FE3AD6}" type="datetime1">
              <a:rPr lang="en-US" smtClean="0"/>
              <a:t>10/17/2018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8D1FF7-DE7A-468E-81AD-367720C7FD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4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Update on School Accreditation Ratings under the Revised </a:t>
            </a:r>
            <a:r>
              <a:rPr lang="en-US" sz="3600" i="1" dirty="0"/>
              <a:t>Standards of Accreditation</a:t>
            </a:r>
            <a:r>
              <a:rPr lang="en-US" sz="3600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20000" cy="17526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/>
              <a:t>October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1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Corrective Action Plans Under Previous Accreditation System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75" y="1839145"/>
            <a:ext cx="8808959" cy="433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84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Corrective Action Plans Under Revised Accreditation System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51" y="1794660"/>
            <a:ext cx="8633449" cy="434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48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Accreditation Results: </a:t>
            </a:r>
            <a:br>
              <a:rPr lang="en-US" sz="3200" dirty="0" smtClean="0"/>
            </a:br>
            <a:r>
              <a:rPr lang="en-US" sz="3200" dirty="0" smtClean="0"/>
              <a:t>School Ratings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4000336"/>
              </p:ext>
            </p:extLst>
          </p:nvPr>
        </p:nvGraphicFramePr>
        <p:xfrm>
          <a:off x="609600" y="1828800"/>
          <a:ext cx="792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90900"/>
            <a:ext cx="5489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Data Source: </a:t>
            </a:r>
            <a:r>
              <a:rPr lang="en-US" sz="1200" dirty="0" smtClean="0"/>
              <a:t>2018-2019 School Accreditation Data, Virginia Department of Education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82674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Revisions to the </a:t>
            </a:r>
            <a:r>
              <a:rPr lang="en-US" sz="3200" i="1" dirty="0" smtClean="0"/>
              <a:t>Standards of Accreditation</a:t>
            </a:r>
            <a:endParaRPr lang="en-US" sz="3200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7543800" cy="5029200"/>
          </a:xfrm>
        </p:spPr>
        <p:txBody>
          <a:bodyPr>
            <a:noAutofit/>
          </a:bodyPr>
          <a:lstStyle/>
          <a:p>
            <a:r>
              <a:rPr lang="en-US" sz="2800" b="0" dirty="0" smtClean="0">
                <a:latin typeface="+mn-lt"/>
              </a:rPr>
              <a:t>Revisions to the </a:t>
            </a:r>
            <a:r>
              <a:rPr lang="en-US" sz="2800" b="0" i="1" dirty="0" smtClean="0">
                <a:latin typeface="+mn-lt"/>
              </a:rPr>
              <a:t>Standards of Accreditation </a:t>
            </a:r>
            <a:r>
              <a:rPr lang="en-US" sz="2800" b="0" dirty="0" smtClean="0">
                <a:latin typeface="+mn-lt"/>
              </a:rPr>
              <a:t>(SOA) were approved by the Board of Education in November 2017 </a:t>
            </a:r>
          </a:p>
          <a:p>
            <a:endParaRPr lang="en-US" sz="2800" b="0" dirty="0" smtClean="0">
              <a:latin typeface="+mn-lt"/>
            </a:endParaRPr>
          </a:p>
          <a:p>
            <a:r>
              <a:rPr lang="en-US" sz="2800" b="0" dirty="0" smtClean="0">
                <a:latin typeface="+mn-lt"/>
              </a:rPr>
              <a:t>Effective in the current 2018-2019 school year </a:t>
            </a:r>
          </a:p>
          <a:p>
            <a:endParaRPr lang="en-US" sz="2800" b="0" dirty="0" smtClean="0">
              <a:latin typeface="+mn-lt"/>
            </a:endParaRPr>
          </a:p>
          <a:p>
            <a:r>
              <a:rPr lang="en-US" sz="2800" b="0" dirty="0" smtClean="0">
                <a:latin typeface="+mn-lt"/>
              </a:rPr>
              <a:t>Revised SOA is more comprehensive:</a:t>
            </a:r>
          </a:p>
          <a:p>
            <a:pPr lvl="1"/>
            <a:r>
              <a:rPr lang="en-US" sz="2400" dirty="0" smtClean="0">
                <a:latin typeface="+mn-lt"/>
              </a:rPr>
              <a:t>Defining school quality and expanding accountability</a:t>
            </a:r>
          </a:p>
          <a:p>
            <a:pPr lvl="1"/>
            <a:r>
              <a:rPr lang="en-US" sz="2400" b="0" dirty="0" smtClean="0">
                <a:latin typeface="+mn-lt"/>
              </a:rPr>
              <a:t>Implementing the </a:t>
            </a:r>
            <a:r>
              <a:rPr lang="en-US" sz="2400" b="0" i="1" dirty="0" smtClean="0">
                <a:latin typeface="+mn-lt"/>
              </a:rPr>
              <a:t>Profile of a Virginia Graduate </a:t>
            </a:r>
          </a:p>
          <a:p>
            <a:endParaRPr lang="en-US" sz="2800" b="0" dirty="0" smtClean="0">
              <a:latin typeface="+mn-lt"/>
            </a:endParaRPr>
          </a:p>
          <a:p>
            <a:pPr marL="0" indent="0">
              <a:buNone/>
            </a:pPr>
            <a:endParaRPr lang="en-US" sz="2800" b="0" dirty="0" smtClean="0">
              <a:solidFill>
                <a:srgbClr val="002060"/>
              </a:solidFill>
              <a:latin typeface="+mn-lt"/>
            </a:endParaRPr>
          </a:p>
          <a:p>
            <a:endParaRPr lang="en-US" sz="28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EE1-A6EA-4FE0-9ABC-7DE90FD81D4A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6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Accreditation Results: Academic Achievement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990969"/>
              </p:ext>
            </p:extLst>
          </p:nvPr>
        </p:nvGraphicFramePr>
        <p:xfrm>
          <a:off x="381000" y="18288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90900"/>
            <a:ext cx="5489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Data Source: </a:t>
            </a:r>
            <a:r>
              <a:rPr lang="en-US" sz="1200" dirty="0" smtClean="0"/>
              <a:t>2018-2019 School Accreditation Data, Virginia Department of Education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51223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Accreditation Results: Achievement Gaps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084292"/>
              </p:ext>
            </p:extLst>
          </p:nvPr>
        </p:nvGraphicFramePr>
        <p:xfrm>
          <a:off x="457200" y="1600200"/>
          <a:ext cx="7696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90900"/>
            <a:ext cx="5489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Data Source: </a:t>
            </a:r>
            <a:r>
              <a:rPr lang="en-US" sz="1200" dirty="0" smtClean="0"/>
              <a:t>2018-2019 School Accreditation Data, Virginia Department of Education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86882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Accreditation Results: English Achievement Gaps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474780"/>
              </p:ext>
            </p:extLst>
          </p:nvPr>
        </p:nvGraphicFramePr>
        <p:xfrm>
          <a:off x="76200" y="1510191"/>
          <a:ext cx="8915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90900"/>
            <a:ext cx="5489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Data Source: </a:t>
            </a:r>
            <a:r>
              <a:rPr lang="en-US" sz="1200" dirty="0" smtClean="0"/>
              <a:t>2018-2019 School Accreditation Data, Virginia Department of Education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22597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Accreditation Results: </a:t>
            </a:r>
            <a:br>
              <a:rPr lang="en-US" sz="3200" dirty="0" smtClean="0"/>
            </a:br>
            <a:r>
              <a:rPr lang="en-US" sz="3200" dirty="0" smtClean="0"/>
              <a:t>Math Achievement Gaps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90900"/>
            <a:ext cx="5489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Data Source: </a:t>
            </a:r>
            <a:r>
              <a:rPr lang="en-US" sz="1200" dirty="0" smtClean="0"/>
              <a:t>2018-2019 School Accreditation Data, Virginia Department of Education</a:t>
            </a:r>
            <a:endParaRPr lang="en-US" sz="1200" i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20520"/>
              </p:ext>
            </p:extLst>
          </p:nvPr>
        </p:nvGraphicFramePr>
        <p:xfrm>
          <a:off x="0" y="1447800"/>
          <a:ext cx="8991600" cy="504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834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State Accreditation Results: Chronic Absenteeism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170198"/>
              </p:ext>
            </p:extLst>
          </p:nvPr>
        </p:nvGraphicFramePr>
        <p:xfrm>
          <a:off x="762000" y="1828800"/>
          <a:ext cx="7924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90900"/>
            <a:ext cx="5489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Data Source: </a:t>
            </a:r>
            <a:r>
              <a:rPr lang="en-US" sz="1200" dirty="0" smtClean="0"/>
              <a:t>2018-2019 School Accreditation Data, Virginia Department of Education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58651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State Accreditation Results: Graduation and Completion Index and Dropout Rate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D1FF7-DE7A-468E-81AD-367720C7FDEA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510061"/>
              </p:ext>
            </p:extLst>
          </p:nvPr>
        </p:nvGraphicFramePr>
        <p:xfrm>
          <a:off x="457200" y="2057400"/>
          <a:ext cx="8001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90900"/>
            <a:ext cx="5489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Data Source: </a:t>
            </a:r>
            <a:r>
              <a:rPr lang="en-US" sz="1200" dirty="0" smtClean="0"/>
              <a:t>2018-2019 School Accreditation Data, Virginia Department of Education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412164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Application of Indicator Performance Levels to VDOE Actions 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219378"/>
              </p:ext>
            </p:extLst>
          </p:nvPr>
        </p:nvGraphicFramePr>
        <p:xfrm>
          <a:off x="609600" y="1905000"/>
          <a:ext cx="7924800" cy="379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1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266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Performance</a:t>
                      </a:r>
                      <a:r>
                        <a:rPr lang="en-US" sz="18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Level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Actions</a:t>
                      </a:r>
                      <a:endParaRPr lang="en-US" sz="18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058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Level</a:t>
                      </a:r>
                      <a:r>
                        <a:rPr lang="en-US" sz="18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 One: At or Above Standard </a:t>
                      </a:r>
                      <a:endParaRPr lang="en-US" sz="18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School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monitors indicators and strives for c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ontinuous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improvement 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C000"/>
                          </a:solidFill>
                          <a:latin typeface="+mn-lt"/>
                        </a:rPr>
                        <a:t>Level Two: Near Standard</a:t>
                      </a:r>
                      <a:endParaRPr lang="en-US" sz="1800" b="1" dirty="0">
                        <a:solidFill>
                          <a:srgbClr val="FFC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School conducts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comprehensive needs assessment and incorporates findings into school improvement plan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For academic achievement indicators, VDOE academic review is required </a:t>
                      </a:r>
                      <a:endParaRPr lang="en-US" sz="180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3157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Level Three:</a:t>
                      </a:r>
                      <a:r>
                        <a:rPr lang="en-US" sz="18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Below Standard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Work</a:t>
                      </a:r>
                      <a:r>
                        <a:rPr lang="en-US" sz="18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with VDOE to develop corrective action plan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VDOE provides tailored technical assistance and intervention, including agreements between state and local superintendent 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EEE1-A6EA-4FE0-9ABC-7DE90FD81D4A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62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4105</TotalTime>
  <Words>510</Words>
  <Application>Microsoft Office PowerPoint</Application>
  <PresentationFormat>On-screen Show (4:3)</PresentationFormat>
  <Paragraphs>94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Update on School Accreditation Ratings under the Revised Standards of Accreditation </vt:lpstr>
      <vt:lpstr>Revisions to the Standards of Accreditation</vt:lpstr>
      <vt:lpstr>State Accreditation Results: Academic Achievement </vt:lpstr>
      <vt:lpstr>State Accreditation Results: Achievement Gaps</vt:lpstr>
      <vt:lpstr>State Accreditation Results: English Achievement Gaps</vt:lpstr>
      <vt:lpstr>State Accreditation Results:  Math Achievement Gaps</vt:lpstr>
      <vt:lpstr>State Accreditation Results: Chronic Absenteeism</vt:lpstr>
      <vt:lpstr>State Accreditation Results: Graduation and Completion Index and Dropout Rate </vt:lpstr>
      <vt:lpstr>Application of Indicator Performance Levels to VDOE Actions </vt:lpstr>
      <vt:lpstr>Corrective Action Plans Under Previous Accreditation System</vt:lpstr>
      <vt:lpstr>Corrective Action Plans Under Revised Accreditation System</vt:lpstr>
      <vt:lpstr>State Accreditation Results:  School Ratings 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crb29104</dc:creator>
  <cp:lastModifiedBy>Emily V. Webb (DOE) </cp:lastModifiedBy>
  <cp:revision>279</cp:revision>
  <cp:lastPrinted>2018-08-22T15:31:40Z</cp:lastPrinted>
  <dcterms:created xsi:type="dcterms:W3CDTF">2017-06-06T17:34:59Z</dcterms:created>
  <dcterms:modified xsi:type="dcterms:W3CDTF">2018-10-17T13:47:10Z</dcterms:modified>
</cp:coreProperties>
</file>