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12"/>
  </p:notesMasterIdLst>
  <p:handoutMasterIdLst>
    <p:handoutMasterId r:id="rId13"/>
  </p:handoutMasterIdLst>
  <p:sldIdLst>
    <p:sldId id="303" r:id="rId2"/>
    <p:sldId id="294" r:id="rId3"/>
    <p:sldId id="293" r:id="rId4"/>
    <p:sldId id="291" r:id="rId5"/>
    <p:sldId id="290" r:id="rId6"/>
    <p:sldId id="296" r:id="rId7"/>
    <p:sldId id="297" r:id="rId8"/>
    <p:sldId id="302" r:id="rId9"/>
    <p:sldId id="299" r:id="rId10"/>
    <p:sldId id="300" r:id="rId1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userDrawn="1">
          <p15:clr>
            <a:srgbClr val="A4A3A4"/>
          </p15:clr>
        </p15:guide>
        <p15:guide id="2" pos="22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Gaines" initials="a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9"/>
    <a:srgbClr val="9B3937"/>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95616" autoAdjust="0"/>
  </p:normalViewPr>
  <p:slideViewPr>
    <p:cSldViewPr>
      <p:cViewPr>
        <p:scale>
          <a:sx n="115" d="100"/>
          <a:sy n="115" d="100"/>
        </p:scale>
        <p:origin x="1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262" y="-7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3" tIns="46472" rIns="92943" bIns="46472"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4185"/>
          </a:xfrm>
          <a:prstGeom prst="rect">
            <a:avLst/>
          </a:prstGeom>
        </p:spPr>
        <p:txBody>
          <a:bodyPr vert="horz" lIns="92943" tIns="46472" rIns="92943" bIns="46472" rtlCol="0"/>
          <a:lstStyle>
            <a:lvl1pPr algn="r">
              <a:defRPr sz="1200"/>
            </a:lvl1pPr>
          </a:lstStyle>
          <a:p>
            <a:fld id="{711A54F6-3EBD-4B2C-905E-13E1F503F03D}" type="datetimeFigureOut">
              <a:rPr lang="en-US" smtClean="0"/>
              <a:pPr/>
              <a:t>9/11/2018</a:t>
            </a:fld>
            <a:endParaRPr lang="en-US" dirty="0"/>
          </a:p>
        </p:txBody>
      </p:sp>
      <p:sp>
        <p:nvSpPr>
          <p:cNvPr id="4" name="Footer Placeholder 3"/>
          <p:cNvSpPr>
            <a:spLocks noGrp="1"/>
          </p:cNvSpPr>
          <p:nvPr>
            <p:ph type="ftr" sz="quarter" idx="2"/>
          </p:nvPr>
        </p:nvSpPr>
        <p:spPr>
          <a:xfrm>
            <a:off x="0" y="8817904"/>
            <a:ext cx="3026833" cy="464185"/>
          </a:xfrm>
          <a:prstGeom prst="rect">
            <a:avLst/>
          </a:prstGeom>
        </p:spPr>
        <p:txBody>
          <a:bodyPr vert="horz" lIns="92943" tIns="46472" rIns="92943" bIns="4647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43" tIns="46472" rIns="92943" bIns="46472" rtlCol="0" anchor="b"/>
          <a:lstStyle>
            <a:lvl1pPr algn="r">
              <a:defRPr sz="1200"/>
            </a:lvl1pPr>
          </a:lstStyle>
          <a:p>
            <a:fld id="{D968A482-2AD5-4136-A302-5913492DB9BE}" type="slidenum">
              <a:rPr lang="en-US" smtClean="0"/>
              <a:pPr/>
              <a:t>‹#›</a:t>
            </a:fld>
            <a:endParaRPr lang="en-US" dirty="0"/>
          </a:p>
        </p:txBody>
      </p:sp>
    </p:spTree>
    <p:extLst>
      <p:ext uri="{BB962C8B-B14F-4D97-AF65-F5344CB8AC3E}">
        <p14:creationId xmlns:p14="http://schemas.microsoft.com/office/powerpoint/2010/main" val="190229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43" tIns="46472" rIns="92943" bIns="46472"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43" tIns="46472" rIns="92943" bIns="46472" rtlCol="0"/>
          <a:lstStyle>
            <a:lvl1pPr algn="r">
              <a:defRPr sz="1200"/>
            </a:lvl1pPr>
          </a:lstStyle>
          <a:p>
            <a:fld id="{116FEBC4-F04C-4552-9230-99A5DBABA5F2}" type="datetimeFigureOut">
              <a:rPr lang="en-US" smtClean="0"/>
              <a:pPr/>
              <a:t>9/11/2018</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43" tIns="46472" rIns="92943" bIns="46472"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43" tIns="46472" rIns="92943" bIns="4647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43" tIns="46472" rIns="92943" bIns="4647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43" tIns="46472" rIns="92943" bIns="46472" rtlCol="0" anchor="b"/>
          <a:lstStyle>
            <a:lvl1pPr algn="r">
              <a:defRPr sz="1200"/>
            </a:lvl1pPr>
          </a:lstStyle>
          <a:p>
            <a:fld id="{1473A48D-66ED-4B46-A259-738D411D5A8E}" type="slidenum">
              <a:rPr lang="en-US" smtClean="0"/>
              <a:pPr/>
              <a:t>‹#›</a:t>
            </a:fld>
            <a:endParaRPr lang="en-US" dirty="0"/>
          </a:p>
        </p:txBody>
      </p:sp>
    </p:spTree>
    <p:extLst>
      <p:ext uri="{BB962C8B-B14F-4D97-AF65-F5344CB8AC3E}">
        <p14:creationId xmlns:p14="http://schemas.microsoft.com/office/powerpoint/2010/main" val="156675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8</a:t>
            </a:fld>
            <a:endParaRPr lang="en-US" dirty="0"/>
          </a:p>
        </p:txBody>
      </p:sp>
    </p:spTree>
    <p:extLst>
      <p:ext uri="{BB962C8B-B14F-4D97-AF65-F5344CB8AC3E}">
        <p14:creationId xmlns:p14="http://schemas.microsoft.com/office/powerpoint/2010/main" val="1773919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9</a:t>
            </a:fld>
            <a:endParaRPr lang="en-US" dirty="0"/>
          </a:p>
        </p:txBody>
      </p:sp>
    </p:spTree>
    <p:extLst>
      <p:ext uri="{BB962C8B-B14F-4D97-AF65-F5344CB8AC3E}">
        <p14:creationId xmlns:p14="http://schemas.microsoft.com/office/powerpoint/2010/main" val="177391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79248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05800" y="6340475"/>
            <a:ext cx="381000" cy="365125"/>
          </a:xfrm>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8382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ardrop 8"/>
          <p:cNvSpPr/>
          <p:nvPr userDrawn="1"/>
        </p:nvSpPr>
        <p:spPr>
          <a:xfrm>
            <a:off x="990600" y="1371600"/>
            <a:ext cx="7391400" cy="43434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Rectangle 11"/>
          <p:cNvSpPr/>
          <p:nvPr userDrawn="1"/>
        </p:nvSpPr>
        <p:spPr>
          <a:xfrm>
            <a:off x="990600" y="3657600"/>
            <a:ext cx="7391400" cy="3200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p:cNvSpPr/>
          <p:nvPr userDrawn="1"/>
        </p:nvSpPr>
        <p:spPr>
          <a:xfrm>
            <a:off x="1524000" y="4419600"/>
            <a:ext cx="62484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alibri" pitchFamily="34" charset="0"/>
                <a:ea typeface="+mn-ea"/>
                <a:cs typeface="+mn-cs"/>
              </a:rPr>
              <a:t/>
            </a:r>
            <a:br>
              <a:rPr lang="en-US" dirty="0" smtClean="0">
                <a:solidFill>
                  <a:schemeClr val="tx1"/>
                </a:solidFill>
                <a:latin typeface="Calibri" pitchFamily="34" charset="0"/>
                <a:ea typeface="+mn-ea"/>
                <a:cs typeface="+mn-cs"/>
              </a:rPr>
            </a:br>
            <a:endParaRPr lang="en-US" dirty="0">
              <a:solidFill>
                <a:schemeClr val="tx1"/>
              </a:solidFill>
              <a:latin typeface="Calibri" pitchFamily="34" charset="0"/>
            </a:endParaRPr>
          </a:p>
        </p:txBody>
      </p:sp>
      <p:sp>
        <p:nvSpPr>
          <p:cNvPr id="6" name="Slide Number Placeholder 5"/>
          <p:cNvSpPr>
            <a:spLocks noGrp="1"/>
          </p:cNvSpPr>
          <p:nvPr>
            <p:ph type="sldNum" sz="quarter" idx="12"/>
          </p:nvPr>
        </p:nvSpPr>
        <p:spPr>
          <a:xfrm>
            <a:off x="8305800" y="6356351"/>
            <a:ext cx="381000" cy="349250"/>
          </a:xfrm>
        </p:spPr>
        <p:txBody>
          <a:bodyPr/>
          <a:lstStyle>
            <a:lvl1pPr>
              <a:defRPr b="1">
                <a:latin typeface="Calibri" pitchFamily="34" charset="0"/>
              </a:defRPr>
            </a:lvl1pPr>
          </a:lstStyle>
          <a:p>
            <a:fld id="{0E35F3BA-FE8B-4E36-87EF-206F94BD42EB}" type="slidenum">
              <a:rPr lang="en-US" smtClean="0"/>
              <a:pPr/>
              <a:t>‹#›</a:t>
            </a:fld>
            <a:endParaRPr lang="en-US" dirty="0"/>
          </a:p>
        </p:txBody>
      </p:sp>
      <p:pic>
        <p:nvPicPr>
          <p:cNvPr id="13" name="Picture 12" descr="VDOE-h-color sm.png"/>
          <p:cNvPicPr>
            <a:picLocks noChangeAspect="1"/>
          </p:cNvPicPr>
          <p:nvPr userDrawn="1"/>
        </p:nvPicPr>
        <p:blipFill>
          <a:blip r:embed="rId2" cstate="print"/>
          <a:stretch>
            <a:fillRect/>
          </a:stretch>
        </p:blipFill>
        <p:spPr>
          <a:xfrm>
            <a:off x="6019800" y="6324600"/>
            <a:ext cx="2252477" cy="377953"/>
          </a:xfrm>
          <a:prstGeom prst="rect">
            <a:avLst/>
          </a:prstGeom>
        </p:spPr>
      </p:pic>
      <p:sp>
        <p:nvSpPr>
          <p:cNvPr id="14" name="Title 1"/>
          <p:cNvSpPr>
            <a:spLocks noGrp="1"/>
          </p:cNvSpPr>
          <p:nvPr>
            <p:ph type="ctrTitle"/>
          </p:nvPr>
        </p:nvSpPr>
        <p:spPr>
          <a:xfrm>
            <a:off x="1981200" y="2073275"/>
            <a:ext cx="6400800" cy="1470025"/>
          </a:xfrm>
        </p:spPr>
        <p:txBody>
          <a:bodyPr>
            <a:normAutofit/>
          </a:bodyPr>
          <a:lstStyle>
            <a:lvl1pPr>
              <a:defRPr sz="4400"/>
            </a:lvl1pPr>
          </a:lstStyle>
          <a:p>
            <a:r>
              <a:rPr lang="en-US" dirty="0" smtClean="0"/>
              <a:t>Click to edit Master title style</a:t>
            </a:r>
            <a:endParaRPr lang="en-US" dirty="0"/>
          </a:p>
        </p:txBody>
      </p:sp>
      <p:sp>
        <p:nvSpPr>
          <p:cNvPr id="15" name="Subtitle 2"/>
          <p:cNvSpPr>
            <a:spLocks noGrp="1"/>
          </p:cNvSpPr>
          <p:nvPr>
            <p:ph type="subTitle" idx="1"/>
          </p:nvPr>
        </p:nvSpPr>
        <p:spPr>
          <a:xfrm>
            <a:off x="2297722" y="3825875"/>
            <a:ext cx="516987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52400"/>
            <a:ext cx="2121788"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p:nvPr userDrawn="1"/>
        </p:nvSpPr>
        <p:spPr>
          <a:xfrm>
            <a:off x="0" y="0"/>
            <a:ext cx="8382000" cy="6248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ardrop 8"/>
          <p:cNvSpPr/>
          <p:nvPr userDrawn="1"/>
        </p:nvSpPr>
        <p:spPr>
          <a:xfrm>
            <a:off x="990600" y="1371600"/>
            <a:ext cx="7391400" cy="49530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hasCustomPrompt="1"/>
          </p:nvPr>
        </p:nvSpPr>
        <p:spPr>
          <a:xfrm>
            <a:off x="1524000" y="3124201"/>
            <a:ext cx="6248400" cy="1295400"/>
          </a:xfrm>
        </p:spPr>
        <p:txBody>
          <a:bodyPr anchor="t">
            <a:normAutofit/>
          </a:bodyPr>
          <a:lstStyle>
            <a:lvl1pPr algn="ctr" eaLnBrk="1" fontAlgn="auto" hangingPunct="1">
              <a:spcAft>
                <a:spcPts val="0"/>
              </a:spcAft>
              <a:defRPr lang="en-US" sz="3600" baseline="0">
                <a:solidFill>
                  <a:schemeClr val="tx1">
                    <a:lumMod val="50000"/>
                    <a:lumOff val="50000"/>
                  </a:schemeClr>
                </a:solidFill>
              </a:defRPr>
            </a:lvl1pPr>
          </a:lstStyle>
          <a:p>
            <a:pPr eaLnBrk="1" fontAlgn="auto" hangingPunct="1">
              <a:spcAft>
                <a:spcPts val="0"/>
              </a:spcAft>
              <a:defRPr/>
            </a:pPr>
            <a:r>
              <a:rPr lang="en-US" dirty="0" smtClean="0">
                <a:ea typeface="ＭＳ Ｐゴシック" pitchFamily="34" charset="-128"/>
              </a:rPr>
              <a:t>Sub Section Slide</a:t>
            </a:r>
            <a:endParaRPr lang="en-US" dirty="0"/>
          </a:p>
        </p:txBody>
      </p:sp>
      <p:sp>
        <p:nvSpPr>
          <p:cNvPr id="6" name="Slide Number Placeholder 5"/>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Blank 2</a:t>
            </a:r>
            <a:endParaRPr lang="en-US" dirty="0"/>
          </a:p>
        </p:txBody>
      </p:sp>
      <p:sp>
        <p:nvSpPr>
          <p:cNvPr id="3" name="Date Placeholder 2"/>
          <p:cNvSpPr>
            <a:spLocks noGrp="1"/>
          </p:cNvSpPr>
          <p:nvPr>
            <p:ph type="dt" sz="half" idx="10"/>
          </p:nvPr>
        </p:nvSpPr>
        <p:spPr>
          <a:xfrm>
            <a:off x="5105400" y="6553201"/>
            <a:ext cx="838200" cy="152400"/>
          </a:xfrm>
          <a:prstGeom prst="rect">
            <a:avLst/>
          </a:prstGeom>
        </p:spPr>
        <p:txBody>
          <a:bodyPr/>
          <a:lstStyle/>
          <a:p>
            <a:endParaRPr lang="en-US" dirty="0"/>
          </a:p>
        </p:txBody>
      </p:sp>
      <p:sp>
        <p:nvSpPr>
          <p:cNvPr id="6" name="Rectangle 5"/>
          <p:cNvSpPr/>
          <p:nvPr userDrawn="1"/>
        </p:nvSpPr>
        <p:spPr>
          <a:xfrm>
            <a:off x="4953000" y="6248400"/>
            <a:ext cx="33528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76868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rot="16200000" flipH="1">
            <a:off x="5410200" y="2971800"/>
            <a:ext cx="6858000" cy="9144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
        <p:nvSpPr>
          <p:cNvPr id="2" name="Title Placeholder 1"/>
          <p:cNvSpPr>
            <a:spLocks noGrp="1"/>
          </p:cNvSpPr>
          <p:nvPr>
            <p:ph type="title"/>
          </p:nvPr>
        </p:nvSpPr>
        <p:spPr>
          <a:xfrm>
            <a:off x="457200" y="274638"/>
            <a:ext cx="7543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543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0" y="6356351"/>
            <a:ext cx="381000" cy="349250"/>
          </a:xfrm>
          <a:prstGeom prst="rect">
            <a:avLst/>
          </a:prstGeom>
        </p:spPr>
        <p:txBody>
          <a:bodyPr vert="horz" lIns="91440" tIns="45720" rIns="91440" bIns="45720" rtlCol="0" anchor="ctr"/>
          <a:lstStyle>
            <a:lvl1pPr algn="r">
              <a:defRPr sz="1200">
                <a:solidFill>
                  <a:schemeClr val="bg1"/>
                </a:solidFill>
              </a:defRPr>
            </a:lvl1pPr>
          </a:lstStyle>
          <a:p>
            <a:fld id="{0E35F3BA-FE8B-4E36-87EF-206F94BD42EB}" type="slidenum">
              <a:rPr lang="en-US" smtClean="0"/>
              <a:pPr/>
              <a:t>‹#›</a:t>
            </a:fld>
            <a:endParaRPr lang="en-US" dirty="0"/>
          </a:p>
        </p:txBody>
      </p:sp>
      <p:pic>
        <p:nvPicPr>
          <p:cNvPr id="7" name="Picture 6" descr="VDOE-h-color sm.png"/>
          <p:cNvPicPr>
            <a:picLocks noChangeAspect="1"/>
          </p:cNvPicPr>
          <p:nvPr/>
        </p:nvPicPr>
        <p:blipFill>
          <a:blip r:embed="rId12" cstate="print"/>
          <a:stretch>
            <a:fillRect/>
          </a:stretch>
        </p:blipFill>
        <p:spPr>
          <a:xfrm>
            <a:off x="6019800" y="6324600"/>
            <a:ext cx="2252477" cy="377953"/>
          </a:xfrm>
          <a:prstGeom prst="rect">
            <a:avLst/>
          </a:prstGeom>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62" r:id="rId3"/>
    <p:sldLayoutId id="2147483741" r:id="rId4"/>
    <p:sldLayoutId id="2147483748" r:id="rId5"/>
    <p:sldLayoutId id="2147483742" r:id="rId6"/>
    <p:sldLayoutId id="2147483745" r:id="rId7"/>
    <p:sldLayoutId id="2147483763" r:id="rId8"/>
    <p:sldLayoutId id="2147483746" r:id="rId9"/>
    <p:sldLayoutId id="2147483747" r:id="rId10"/>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hf sldNum="0" hdr="0" dt="0"/>
  <p:txStyles>
    <p:titleStyle>
      <a:lvl1pPr algn="ctr" defTabSz="914400" rtl="0" eaLnBrk="1" latinLnBrk="0" hangingPunct="1">
        <a:spcBef>
          <a:spcPct val="0"/>
        </a:spcBef>
        <a:buNone/>
        <a:defRPr lang="en-US" sz="4000" b="1" kern="1200" dirty="0">
          <a:solidFill>
            <a:srgbClr val="0070C0"/>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3600" b="1" kern="1200">
          <a:solidFill>
            <a:schemeClr val="tx1"/>
          </a:solidFill>
          <a:latin typeface="+mj-lt"/>
          <a:ea typeface="+mn-ea"/>
          <a:cs typeface="Lucida Bright" pitchFamily="18" charset="0"/>
        </a:defRPr>
      </a:lvl1pPr>
      <a:lvl2pPr marL="742950" indent="-285750" algn="l" defTabSz="914400" rtl="0" eaLnBrk="1" latinLnBrk="0" hangingPunct="1">
        <a:spcBef>
          <a:spcPct val="20000"/>
        </a:spcBef>
        <a:buFont typeface="Arial" pitchFamily="34" charset="0"/>
        <a:buChar char="•"/>
        <a:defRPr sz="3200" kern="1200">
          <a:solidFill>
            <a:schemeClr val="tx1">
              <a:lumMod val="50000"/>
              <a:lumOff val="50000"/>
            </a:schemeClr>
          </a:solidFill>
          <a:latin typeface="+mj-lt"/>
          <a:ea typeface="+mn-ea"/>
          <a:cs typeface="Lucida Bright" pitchFamily="18" charset="0"/>
        </a:defRPr>
      </a:lvl2pPr>
      <a:lvl3pPr marL="1143000" indent="-228600" algn="l" defTabSz="914400" rtl="0" eaLnBrk="1" latinLnBrk="0" hangingPunct="1">
        <a:spcBef>
          <a:spcPct val="20000"/>
        </a:spcBef>
        <a:buFont typeface="Arial" pitchFamily="34" charset="0"/>
        <a:buChar char="•"/>
        <a:defRPr sz="2800" kern="1200">
          <a:solidFill>
            <a:schemeClr val="tx1">
              <a:lumMod val="50000"/>
              <a:lumOff val="50000"/>
            </a:schemeClr>
          </a:solidFill>
          <a:latin typeface="+mj-lt"/>
          <a:ea typeface="+mn-ea"/>
          <a:cs typeface="Lucida Bright"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Lucida Bright"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mj-lt"/>
          <a:ea typeface="+mn-ea"/>
          <a:cs typeface="Lucida Bright"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971800"/>
            <a:ext cx="6858000" cy="1470025"/>
          </a:xfrm>
        </p:spPr>
        <p:txBody>
          <a:bodyPr>
            <a:normAutofit fontScale="90000"/>
          </a:bodyPr>
          <a:lstStyle/>
          <a:p>
            <a:r>
              <a:rPr lang="en-US" sz="4000" dirty="0">
                <a:solidFill>
                  <a:srgbClr val="002060"/>
                </a:solidFill>
                <a:latin typeface="Georgia" panose="02040502050405020303" pitchFamily="18" charset="0"/>
              </a:rPr>
              <a:t>State Special Education Advisory Committee (SSEAC)</a:t>
            </a:r>
            <a:br>
              <a:rPr lang="en-US" sz="4000" dirty="0">
                <a:solidFill>
                  <a:srgbClr val="002060"/>
                </a:solidFill>
                <a:latin typeface="Georgia" panose="02040502050405020303" pitchFamily="18" charset="0"/>
              </a:rPr>
            </a:br>
            <a:r>
              <a:rPr lang="en-US" sz="4000" dirty="0">
                <a:solidFill>
                  <a:srgbClr val="002060"/>
                </a:solidFill>
                <a:latin typeface="Georgia" panose="02040502050405020303" pitchFamily="18" charset="0"/>
              </a:rPr>
              <a:t>Annual Report</a:t>
            </a:r>
            <a:br>
              <a:rPr lang="en-US" sz="4000" dirty="0">
                <a:solidFill>
                  <a:srgbClr val="002060"/>
                </a:solidFill>
                <a:latin typeface="Georgia" panose="02040502050405020303" pitchFamily="18" charset="0"/>
              </a:rPr>
            </a:br>
            <a:r>
              <a:rPr lang="en-US" sz="4000" dirty="0">
                <a:solidFill>
                  <a:srgbClr val="002060"/>
                </a:solidFill>
                <a:latin typeface="Georgia" panose="02040502050405020303" pitchFamily="18" charset="0"/>
              </a:rPr>
              <a:t>July 2017-June </a:t>
            </a:r>
            <a:r>
              <a:rPr lang="en-US" sz="4000" dirty="0" smtClean="0">
                <a:solidFill>
                  <a:srgbClr val="002060"/>
                </a:solidFill>
                <a:latin typeface="Georgia" panose="02040502050405020303" pitchFamily="18" charset="0"/>
              </a:rPr>
              <a:t>2018</a:t>
            </a:r>
            <a:endParaRPr lang="en-US" dirty="0"/>
          </a:p>
        </p:txBody>
      </p:sp>
    </p:spTree>
    <p:extLst>
      <p:ext uri="{BB962C8B-B14F-4D97-AF65-F5344CB8AC3E}">
        <p14:creationId xmlns:p14="http://schemas.microsoft.com/office/powerpoint/2010/main" val="109589054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7543800" cy="838200"/>
          </a:xfrm>
        </p:spPr>
        <p:txBody>
          <a:bodyPr>
            <a:noAutofit/>
          </a:bodyPr>
          <a:lstStyle/>
          <a:p>
            <a:r>
              <a:rPr lang="en-US" sz="2700" dirty="0" smtClean="0">
                <a:solidFill>
                  <a:srgbClr val="002060"/>
                </a:solidFill>
                <a:latin typeface="Georgia" panose="02040502050405020303" pitchFamily="18" charset="0"/>
                <a:ea typeface="Times New Roman"/>
                <a:cs typeface="Calibri"/>
              </a:rPr>
              <a:t>Conclusion</a:t>
            </a:r>
            <a:endParaRPr lang="en-US" sz="2700" dirty="0"/>
          </a:p>
        </p:txBody>
      </p:sp>
      <p:sp>
        <p:nvSpPr>
          <p:cNvPr id="5" name="Content Placeholder 2"/>
          <p:cNvSpPr>
            <a:spLocks noGrp="1"/>
          </p:cNvSpPr>
          <p:nvPr>
            <p:ph idx="1"/>
          </p:nvPr>
        </p:nvSpPr>
        <p:spPr>
          <a:xfrm>
            <a:off x="457200" y="1417638"/>
            <a:ext cx="7543800" cy="4708525"/>
          </a:xfrm>
        </p:spPr>
        <p:txBody>
          <a:bodyPr>
            <a:noAutofit/>
          </a:bodyPr>
          <a:lstStyle/>
          <a:p>
            <a:pPr marL="0" marR="0" indent="0">
              <a:lnSpc>
                <a:spcPct val="115000"/>
              </a:lnSpc>
              <a:spcBef>
                <a:spcPts val="0"/>
              </a:spcBef>
              <a:spcAft>
                <a:spcPts val="0"/>
              </a:spcAft>
              <a:buNone/>
            </a:pPr>
            <a:r>
              <a:rPr lang="en-US" sz="2000" b="0" dirty="0" smtClean="0">
                <a:solidFill>
                  <a:srgbClr val="002060"/>
                </a:solidFill>
                <a:latin typeface="Georgia" panose="02040502050405020303" pitchFamily="18" charset="0"/>
                <a:ea typeface="Times New Roman"/>
                <a:cs typeface="EKOKP D+ Courier"/>
              </a:rPr>
              <a:t>The </a:t>
            </a:r>
            <a:r>
              <a:rPr lang="en-US" sz="2000" b="0" dirty="0">
                <a:solidFill>
                  <a:srgbClr val="002060"/>
                </a:solidFill>
                <a:latin typeface="Georgia" panose="02040502050405020303" pitchFamily="18" charset="0"/>
                <a:ea typeface="Times New Roman"/>
                <a:cs typeface="EKOKP D+ Courier"/>
              </a:rPr>
              <a:t>SSEAC appreciates the opportunity to present these recommendations to the Board of Education and hopes that they will be considered and implemented, as deemed appropriate, without delay.  While we recognize the many competing requests for resources, we feel that these requests are reasonable.  We look forward to a response from the Board of Education</a:t>
            </a:r>
            <a:r>
              <a:rPr lang="en-US" sz="2000" b="0" dirty="0" smtClean="0">
                <a:solidFill>
                  <a:srgbClr val="002060"/>
                </a:solidFill>
                <a:latin typeface="Georgia" panose="02040502050405020303" pitchFamily="18" charset="0"/>
                <a:ea typeface="Times New Roman"/>
                <a:cs typeface="EKOKP D+ Courier"/>
              </a:rPr>
              <a:t>.</a:t>
            </a:r>
          </a:p>
          <a:p>
            <a:pPr marL="0" marR="0" indent="0">
              <a:lnSpc>
                <a:spcPct val="115000"/>
              </a:lnSpc>
              <a:spcBef>
                <a:spcPts val="0"/>
              </a:spcBef>
              <a:spcAft>
                <a:spcPts val="0"/>
              </a:spcAft>
              <a:buNone/>
            </a:pPr>
            <a:endParaRPr lang="en-US" sz="2000" b="0" dirty="0">
              <a:solidFill>
                <a:srgbClr val="002060"/>
              </a:solidFill>
              <a:effectLst/>
              <a:latin typeface="Georgia" panose="02040502050405020303" pitchFamily="18" charset="0"/>
              <a:ea typeface="Times New Roman"/>
              <a:cs typeface="EKOKP D+ Courier"/>
            </a:endParaRPr>
          </a:p>
          <a:p>
            <a:pPr marL="0" marR="0" indent="0" algn="ctr">
              <a:lnSpc>
                <a:spcPct val="115000"/>
              </a:lnSpc>
              <a:spcBef>
                <a:spcPts val="0"/>
              </a:spcBef>
              <a:spcAft>
                <a:spcPts val="0"/>
              </a:spcAft>
              <a:buNone/>
            </a:pPr>
            <a:r>
              <a:rPr lang="en-US" sz="2400" dirty="0" smtClean="0">
                <a:solidFill>
                  <a:srgbClr val="002060"/>
                </a:solidFill>
                <a:latin typeface="Georgia" panose="02040502050405020303" pitchFamily="18" charset="0"/>
                <a:ea typeface="Times New Roman"/>
                <a:cs typeface="EKOKP D+ Courier"/>
              </a:rPr>
              <a:t>Thank You</a:t>
            </a:r>
            <a:endParaRPr lang="en-US" sz="2400" dirty="0">
              <a:solidFill>
                <a:srgbClr val="002060"/>
              </a:solidFill>
              <a:effectLst/>
              <a:latin typeface="Georgia" panose="02040502050405020303" pitchFamily="18" charset="0"/>
              <a:ea typeface="Times New Roman"/>
              <a:cs typeface="EKOKP D+ Courier"/>
            </a:endParaRPr>
          </a:p>
        </p:txBody>
      </p:sp>
    </p:spTree>
    <p:extLst>
      <p:ext uri="{BB962C8B-B14F-4D97-AF65-F5344CB8AC3E}">
        <p14:creationId xmlns:p14="http://schemas.microsoft.com/office/powerpoint/2010/main" val="11871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US" altLang="en-US" sz="2400" dirty="0">
                <a:solidFill>
                  <a:srgbClr val="002060"/>
                </a:solidFill>
                <a:latin typeface="Georgia" panose="02040502050405020303" pitchFamily="18" charset="0"/>
                <a:ea typeface="Tahoma" panose="020B0604030504040204" pitchFamily="34" charset="0"/>
                <a:cs typeface="Tahoma" panose="020B0604030504040204" pitchFamily="34" charset="0"/>
              </a:rPr>
              <a:t>Full Committee</a:t>
            </a:r>
          </a:p>
        </p:txBody>
      </p:sp>
      <p:sp>
        <p:nvSpPr>
          <p:cNvPr id="5" name="Content Placeholder 2"/>
          <p:cNvSpPr>
            <a:spLocks noGrp="1"/>
          </p:cNvSpPr>
          <p:nvPr>
            <p:ph idx="1"/>
          </p:nvPr>
        </p:nvSpPr>
        <p:spPr>
          <a:xfrm>
            <a:off x="457200" y="1417638"/>
            <a:ext cx="7543800" cy="4708525"/>
          </a:xfrm>
        </p:spPr>
        <p:txBody>
          <a:bodyPr>
            <a:normAutofit/>
          </a:bodyPr>
          <a:lstStyle/>
          <a:p>
            <a:pPr marL="0" indent="0">
              <a:buNone/>
            </a:pPr>
            <a:r>
              <a:rPr lang="en-US" altLang="en-US" sz="2000" b="0" dirty="0" smtClean="0">
                <a:solidFill>
                  <a:srgbClr val="002060"/>
                </a:solidFill>
                <a:latin typeface="Georgia" panose="02040502050405020303" pitchFamily="18" charset="0"/>
                <a:ea typeface="Tahoma" panose="020B0604030504040204" pitchFamily="34" charset="0"/>
                <a:cs typeface="Tahoma" panose="020B0604030504040204" pitchFamily="34" charset="0"/>
              </a:rPr>
              <a:t>The purpose of the SSEAC is to promote the education of children with disabilities by providing advice and policy guidance based on input from citizens and </a:t>
            </a:r>
            <a:r>
              <a:rPr lang="en-US" altLang="en-US" sz="2000" b="0" dirty="0">
                <a:solidFill>
                  <a:srgbClr val="002060"/>
                </a:solidFill>
                <a:latin typeface="Georgia" panose="02040502050405020303" pitchFamily="18" charset="0"/>
                <a:ea typeface="Tahoma" panose="020B0604030504040204" pitchFamily="34" charset="0"/>
                <a:cs typeface="Tahoma" panose="020B0604030504040204" pitchFamily="34" charset="0"/>
              </a:rPr>
              <a:t>constituent groups</a:t>
            </a:r>
            <a:r>
              <a:rPr lang="en-US" altLang="en-US" sz="2000" b="0" dirty="0" smtClean="0">
                <a:solidFill>
                  <a:srgbClr val="002060"/>
                </a:solidFill>
                <a:latin typeface="Georgia" panose="02040502050405020303" pitchFamily="18" charset="0"/>
                <a:ea typeface="Tahoma" panose="020B0604030504040204" pitchFamily="34" charset="0"/>
                <a:cs typeface="Tahoma" panose="020B0604030504040204" pitchFamily="34" charset="0"/>
              </a:rPr>
              <a:t>.  The SSEAC </a:t>
            </a:r>
            <a:r>
              <a:rPr lang="en-US" altLang="en-US" sz="2000" b="0" dirty="0">
                <a:solidFill>
                  <a:srgbClr val="002060"/>
                </a:solidFill>
                <a:latin typeface="Georgia" panose="02040502050405020303" pitchFamily="18" charset="0"/>
                <a:ea typeface="Tahoma" panose="020B0604030504040204" pitchFamily="34" charset="0"/>
                <a:cs typeface="Tahoma" panose="020B0604030504040204" pitchFamily="34" charset="0"/>
              </a:rPr>
              <a:t>is organized and functions in accordance with state and federal </a:t>
            </a:r>
            <a:r>
              <a:rPr lang="en-US" altLang="en-US" sz="2000" b="0" dirty="0" smtClean="0">
                <a:solidFill>
                  <a:srgbClr val="002060"/>
                </a:solidFill>
                <a:latin typeface="Georgia" panose="02040502050405020303" pitchFamily="18" charset="0"/>
                <a:ea typeface="Tahoma" panose="020B0604030504040204" pitchFamily="34" charset="0"/>
                <a:cs typeface="Tahoma" panose="020B0604030504040204" pitchFamily="34" charset="0"/>
              </a:rPr>
              <a:t>requirements. </a:t>
            </a:r>
          </a:p>
          <a:p>
            <a:pPr lvl="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Represents various stakeholder groups as prescribed </a:t>
            </a:r>
            <a:r>
              <a:rPr lang="en-US" altLang="en-US" sz="2000" dirty="0">
                <a:solidFill>
                  <a:srgbClr val="002060"/>
                </a:solidFill>
                <a:latin typeface="Georgia" panose="02040502050405020303" pitchFamily="18" charset="0"/>
                <a:ea typeface="Tahoma" panose="020B0604030504040204" pitchFamily="34" charset="0"/>
                <a:cs typeface="Tahoma" panose="020B0604030504040204" pitchFamily="34" charset="0"/>
              </a:rPr>
              <a:t>by </a:t>
            </a: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the </a:t>
            </a:r>
            <a:r>
              <a:rPr lang="en-US" altLang="en-US" sz="2000" i="1" dirty="0" smtClean="0">
                <a:solidFill>
                  <a:srgbClr val="002060"/>
                </a:solidFill>
                <a:latin typeface="Georgia" panose="02040502050405020303" pitchFamily="18" charset="0"/>
                <a:ea typeface="Tahoma" panose="020B0604030504040204" pitchFamily="34" charset="0"/>
                <a:cs typeface="Tahoma" panose="020B0604030504040204" pitchFamily="34" charset="0"/>
              </a:rPr>
              <a:t>Individuals with Disabilities Education Act </a:t>
            </a: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(IDEA)</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Administrative year runs July 1-June 30</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Five subcommittees</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Four meetings held in Richmond</a:t>
            </a:r>
          </a:p>
        </p:txBody>
      </p:sp>
    </p:spTree>
    <p:extLst>
      <p:ext uri="{BB962C8B-B14F-4D97-AF65-F5344CB8AC3E}">
        <p14:creationId xmlns:p14="http://schemas.microsoft.com/office/powerpoint/2010/main" val="3779882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381000"/>
            <a:ext cx="7543800" cy="914400"/>
          </a:xfrm>
        </p:spPr>
        <p:txBody>
          <a:bodyPr>
            <a:normAutofit/>
          </a:bodyPr>
          <a:lstStyle/>
          <a:p>
            <a:r>
              <a:rPr lang="en-US" altLang="en-US" sz="2400" dirty="0">
                <a:solidFill>
                  <a:srgbClr val="002060"/>
                </a:solidFill>
                <a:latin typeface="Georgia" panose="02040502050405020303" pitchFamily="18" charset="0"/>
                <a:ea typeface="Tahoma" panose="020B0604030504040204" pitchFamily="34" charset="0"/>
                <a:cs typeface="Tahoma" panose="020B0604030504040204" pitchFamily="34" charset="0"/>
              </a:rPr>
              <a:t>Presentations</a:t>
            </a:r>
          </a:p>
        </p:txBody>
      </p:sp>
      <p:sp>
        <p:nvSpPr>
          <p:cNvPr id="5" name="Content Placeholder 2"/>
          <p:cNvSpPr>
            <a:spLocks noGrp="1"/>
          </p:cNvSpPr>
          <p:nvPr>
            <p:ph idx="1"/>
          </p:nvPr>
        </p:nvSpPr>
        <p:spPr>
          <a:xfrm>
            <a:off x="457200" y="1417638"/>
            <a:ext cx="7543800" cy="4708525"/>
          </a:xfrm>
        </p:spPr>
        <p:txBody>
          <a:bodyPr>
            <a:normAutofit/>
          </a:bodyPr>
          <a:lstStyle/>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Profile of a Virginia Graduate</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Positive Behavior Intervention and Supports (PBIS)</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Virginia Tiered Systems of Supports (VTSS)</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Coordinated Early Intervening Services (CEIS)</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“Proposed” Applied Studies Diploma Requirements</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Standards of Accreditations</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Virginia </a:t>
            </a:r>
            <a:r>
              <a:rPr lang="en-US" altLang="en-US" sz="2000" i="1" dirty="0" smtClean="0">
                <a:solidFill>
                  <a:srgbClr val="002060"/>
                </a:solidFill>
                <a:latin typeface="Georgia" panose="02040502050405020303" pitchFamily="18" charset="0"/>
                <a:ea typeface="Tahoma" panose="020B0604030504040204" pitchFamily="34" charset="0"/>
                <a:cs typeface="Tahoma" panose="020B0604030504040204" pitchFamily="34" charset="0"/>
              </a:rPr>
              <a:t>Every Student Succeeds Act </a:t>
            </a: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(ESSA) Plan Update</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“Bridges Out of Poverty”</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Inclusive Practices Initiatives</a:t>
            </a:r>
          </a:p>
          <a:p>
            <a:pPr lvl="1" eaLnBrk="1" hangingPunct="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Restraint and Seclusion Regulations </a:t>
            </a:r>
            <a:r>
              <a:rPr lang="en-US" altLang="en-US" sz="2000" dirty="0">
                <a:solidFill>
                  <a:srgbClr val="002060"/>
                </a:solidFill>
                <a:latin typeface="Georgia" panose="02040502050405020303" pitchFamily="18" charset="0"/>
                <a:ea typeface="Tahoma" panose="020B0604030504040204" pitchFamily="34" charset="0"/>
                <a:cs typeface="Tahoma" panose="020B0604030504040204" pitchFamily="34" charset="0"/>
              </a:rPr>
              <a:t>U</a:t>
            </a: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pdate</a:t>
            </a:r>
          </a:p>
        </p:txBody>
      </p:sp>
    </p:spTree>
    <p:extLst>
      <p:ext uri="{BB962C8B-B14F-4D97-AF65-F5344CB8AC3E}">
        <p14:creationId xmlns:p14="http://schemas.microsoft.com/office/powerpoint/2010/main" val="3779882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41960" y="845049"/>
            <a:ext cx="7543800" cy="609600"/>
          </a:xfrm>
        </p:spPr>
        <p:txBody>
          <a:bodyPr>
            <a:normAutofit fontScale="90000"/>
          </a:bodyPr>
          <a:lstStyle/>
          <a:p>
            <a:r>
              <a:rPr lang="en-US" altLang="en-US" sz="2400" dirty="0" smtClean="0">
                <a:solidFill>
                  <a:srgbClr val="002060"/>
                </a:solidFill>
                <a:latin typeface="Georgia" panose="02040502050405020303" pitchFamily="18" charset="0"/>
                <a:ea typeface="Tahoma" panose="020B0604030504040204" pitchFamily="34" charset="0"/>
                <a:cs typeface="Tahoma" panose="020B0604030504040204" pitchFamily="34" charset="0"/>
              </a:rPr>
              <a:t>Public Comments and </a:t>
            </a:r>
            <a:r>
              <a:rPr lang="en-US" altLang="en-US" sz="2400" dirty="0">
                <a:solidFill>
                  <a:srgbClr val="002060"/>
                </a:solidFill>
                <a:latin typeface="Georgia" panose="02040502050405020303" pitchFamily="18" charset="0"/>
                <a:ea typeface="Tahoma" panose="020B0604030504040204" pitchFamily="34" charset="0"/>
                <a:cs typeface="Tahoma" panose="020B0604030504040204" pitchFamily="34" charset="0"/>
              </a:rPr>
              <a:t>Constituency Reports</a:t>
            </a:r>
            <a:br>
              <a:rPr lang="en-US" altLang="en-US" sz="2400" dirty="0">
                <a:solidFill>
                  <a:srgbClr val="002060"/>
                </a:solidFill>
                <a:latin typeface="Georgia" panose="02040502050405020303" pitchFamily="18" charset="0"/>
                <a:ea typeface="Tahoma" panose="020B0604030504040204" pitchFamily="34" charset="0"/>
                <a:cs typeface="Tahoma" panose="020B0604030504040204" pitchFamily="34" charset="0"/>
              </a:rPr>
            </a:br>
            <a:r>
              <a:rPr lang="en-US" altLang="en-US" sz="2400" dirty="0">
                <a:solidFill>
                  <a:srgbClr val="002060"/>
                </a:solidFill>
                <a:latin typeface="Georgia" panose="02040502050405020303" pitchFamily="18" charset="0"/>
                <a:ea typeface="Tahoma" panose="020B0604030504040204" pitchFamily="34" charset="0"/>
                <a:cs typeface="Tahoma" panose="020B0604030504040204" pitchFamily="34" charset="0"/>
              </a:rPr>
              <a:t/>
            </a:r>
            <a:br>
              <a:rPr lang="en-US" altLang="en-US" sz="2400" dirty="0">
                <a:solidFill>
                  <a:srgbClr val="002060"/>
                </a:solidFill>
                <a:latin typeface="Georgia" panose="02040502050405020303" pitchFamily="18" charset="0"/>
                <a:ea typeface="Tahoma" panose="020B0604030504040204" pitchFamily="34" charset="0"/>
                <a:cs typeface="Tahoma" panose="020B0604030504040204" pitchFamily="34" charset="0"/>
              </a:rPr>
            </a:br>
            <a:endParaRPr lang="en-US" altLang="en-US" sz="2400" dirty="0" smtClean="0">
              <a:latin typeface="Georgia" panose="02040502050405020303" pitchFamily="18" charset="0"/>
              <a:ea typeface="Tahoma" panose="020B0604030504040204" pitchFamily="34" charset="0"/>
              <a:cs typeface="Tahoma" panose="020B0604030504040204" pitchFamily="34" charset="0"/>
            </a:endParaRPr>
          </a:p>
        </p:txBody>
      </p:sp>
      <p:sp>
        <p:nvSpPr>
          <p:cNvPr id="6" name="Content Placeholder 2"/>
          <p:cNvSpPr>
            <a:spLocks noGrp="1"/>
          </p:cNvSpPr>
          <p:nvPr>
            <p:ph idx="1"/>
          </p:nvPr>
        </p:nvSpPr>
        <p:spPr>
          <a:xfrm>
            <a:off x="457200" y="1417638"/>
            <a:ext cx="7543800" cy="4708525"/>
          </a:xfrm>
        </p:spPr>
        <p:txBody>
          <a:bodyPr>
            <a:normAutofit/>
          </a:bodyPr>
          <a:lstStyle/>
          <a:p>
            <a:pPr marL="0" indent="0" algn="ctr" eaLnBrk="1" hangingPunct="1">
              <a:buNone/>
            </a:pPr>
            <a:r>
              <a:rPr lang="en-US" altLang="en-US" sz="2400" dirty="0" smtClean="0">
                <a:solidFill>
                  <a:srgbClr val="002060"/>
                </a:solidFill>
                <a:latin typeface="Georgia" panose="02040502050405020303" pitchFamily="18" charset="0"/>
                <a:ea typeface="Tahoma" panose="020B0604030504040204" pitchFamily="34" charset="0"/>
                <a:cs typeface="Tahoma" panose="020B0604030504040204" pitchFamily="34" charset="0"/>
              </a:rPr>
              <a:t>Public Comments</a:t>
            </a:r>
          </a:p>
          <a:p>
            <a:pPr lvl="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Inclusive Practices: placement, planning, development</a:t>
            </a:r>
          </a:p>
          <a:p>
            <a:pPr lvl="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Equity: discipline, discrepancies, standards of quality, CSA</a:t>
            </a:r>
          </a:p>
          <a:p>
            <a:pPr lvl="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Homebound: parental consent, HIPAA, services</a:t>
            </a:r>
          </a:p>
          <a:p>
            <a:pPr lvl="1"/>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Other: transition, diploma options, child find, bullying</a:t>
            </a:r>
          </a:p>
          <a:p>
            <a:pPr lvl="1"/>
            <a:endParaRPr lang="en-US" altLang="en-US" sz="2000" dirty="0">
              <a:solidFill>
                <a:srgbClr val="002060"/>
              </a:solidFill>
              <a:latin typeface="Georgia" panose="02040502050405020303" pitchFamily="18" charset="0"/>
              <a:ea typeface="Tahoma" panose="020B0604030504040204" pitchFamily="34" charset="0"/>
              <a:cs typeface="Tahoma" panose="020B0604030504040204" pitchFamily="34" charset="0"/>
            </a:endParaRPr>
          </a:p>
          <a:p>
            <a:pPr marL="0" lvl="0" indent="0" algn="ctr">
              <a:buNone/>
            </a:pPr>
            <a:r>
              <a:rPr lang="en-US" altLang="en-US" sz="2400" dirty="0" smtClean="0">
                <a:solidFill>
                  <a:srgbClr val="002060"/>
                </a:solidFill>
                <a:latin typeface="Georgia" panose="02040502050405020303" pitchFamily="18" charset="0"/>
                <a:ea typeface="Tahoma" panose="020B0604030504040204" pitchFamily="34" charset="0"/>
                <a:cs typeface="Tahoma" panose="020B0604030504040204" pitchFamily="34" charset="0"/>
              </a:rPr>
              <a:t>Constituency Reports</a:t>
            </a:r>
            <a:endParaRPr lang="en-US" altLang="en-US" sz="2400" dirty="0">
              <a:solidFill>
                <a:srgbClr val="002060"/>
              </a:solidFill>
              <a:latin typeface="Georgia" panose="02040502050405020303" pitchFamily="18" charset="0"/>
              <a:ea typeface="Tahoma" panose="020B0604030504040204" pitchFamily="34" charset="0"/>
              <a:cs typeface="Tahoma" panose="020B0604030504040204" pitchFamily="34" charset="0"/>
            </a:endParaRPr>
          </a:p>
          <a:p>
            <a:pPr marL="457200" lvl="1" indent="0" eaLnBrk="1" hangingPunct="1">
              <a:buNone/>
            </a:pP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Inclusive Practices			Mental Health/Trauma</a:t>
            </a:r>
          </a:p>
          <a:p>
            <a:pPr marL="457200" lvl="1" indent="0" eaLnBrk="1" hangingPunct="1">
              <a:buNone/>
            </a:pP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Transition				CSA </a:t>
            </a:r>
          </a:p>
          <a:p>
            <a:pPr marL="457200" lvl="1" indent="0" eaLnBrk="1" hangingPunct="1">
              <a:buNone/>
            </a:pP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Staffing				Diploma Decisions</a:t>
            </a:r>
          </a:p>
          <a:p>
            <a:pPr marL="457200" lvl="1" indent="0" eaLnBrk="1" hangingPunct="1">
              <a:buNone/>
            </a:pP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Discipline				Bullying</a:t>
            </a:r>
          </a:p>
          <a:p>
            <a:pPr marL="457200" lvl="1" indent="0" eaLnBrk="1" hangingPunct="1">
              <a:buNone/>
            </a:pPr>
            <a:r>
              <a:rPr lang="en-US" altLang="en-US" sz="2000" dirty="0" smtClean="0">
                <a:solidFill>
                  <a:srgbClr val="002060"/>
                </a:solidFill>
                <a:latin typeface="Georgia" panose="02040502050405020303" pitchFamily="18" charset="0"/>
                <a:ea typeface="Tahoma" panose="020B0604030504040204" pitchFamily="34" charset="0"/>
                <a:cs typeface="Tahoma" panose="020B0604030504040204" pitchFamily="34" charset="0"/>
              </a:rPr>
              <a:t>Parent/Community 			Private Facilities</a:t>
            </a:r>
          </a:p>
          <a:p>
            <a:pPr lvl="1" eaLnBrk="1" hangingPunct="1"/>
            <a:endParaRPr lang="en-US" altLang="en-US" sz="2000" dirty="0">
              <a:solidFill>
                <a:srgbClr val="002060"/>
              </a:solidFill>
              <a:latin typeface="Georgia" panose="02040502050405020303" pitchFamily="18"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8904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marL="114300">
              <a:lnSpc>
                <a:spcPct val="115000"/>
              </a:lnSpc>
              <a:spcBef>
                <a:spcPts val="0"/>
              </a:spcBef>
            </a:pPr>
            <a:r>
              <a:rPr lang="en-US" sz="2400" dirty="0" smtClean="0">
                <a:solidFill>
                  <a:srgbClr val="002060"/>
                </a:solidFill>
                <a:latin typeface="Georgia" panose="02040502050405020303" pitchFamily="18" charset="0"/>
                <a:ea typeface="Times New Roman"/>
                <a:cs typeface="Calibri"/>
              </a:rPr>
              <a:t>Commendations </a:t>
            </a:r>
            <a:r>
              <a:rPr lang="en-US" sz="1400" dirty="0" smtClean="0">
                <a:solidFill>
                  <a:srgbClr val="002060"/>
                </a:solidFill>
                <a:latin typeface="Georgia" panose="02040502050405020303" pitchFamily="18" charset="0"/>
                <a:ea typeface="Times New Roman"/>
                <a:cs typeface="Calibri"/>
              </a:rPr>
              <a:t>page 1 of 2</a:t>
            </a:r>
            <a:endParaRPr lang="en-US" sz="1400" dirty="0">
              <a:solidFill>
                <a:srgbClr val="002060"/>
              </a:solidFill>
              <a:latin typeface="Georgia" panose="02040502050405020303" pitchFamily="18" charset="0"/>
              <a:ea typeface="Times New Roman"/>
              <a:cs typeface="Calibri"/>
            </a:endParaRPr>
          </a:p>
        </p:txBody>
      </p:sp>
      <p:sp>
        <p:nvSpPr>
          <p:cNvPr id="5" name="Content Placeholder 2"/>
          <p:cNvSpPr>
            <a:spLocks noGrp="1"/>
          </p:cNvSpPr>
          <p:nvPr>
            <p:ph idx="1"/>
          </p:nvPr>
        </p:nvSpPr>
        <p:spPr>
          <a:xfrm>
            <a:off x="457200" y="1417638"/>
            <a:ext cx="7543800" cy="4708525"/>
          </a:xfrm>
        </p:spPr>
        <p:txBody>
          <a:bodyPr>
            <a:noAutofit/>
          </a:bodyPr>
          <a:lstStyle/>
          <a:p>
            <a:pPr marL="0" indent="0">
              <a:lnSpc>
                <a:spcPct val="115000"/>
              </a:lnSpc>
              <a:spcBef>
                <a:spcPts val="0"/>
              </a:spcBef>
              <a:buNone/>
            </a:pPr>
            <a:r>
              <a:rPr lang="en-US" sz="2000" b="0" dirty="0" smtClean="0">
                <a:solidFill>
                  <a:srgbClr val="002060"/>
                </a:solidFill>
                <a:latin typeface="Georgia" panose="02040502050405020303" pitchFamily="18" charset="0"/>
                <a:ea typeface="Times New Roman"/>
                <a:cs typeface="Calibri"/>
              </a:rPr>
              <a:t>The </a:t>
            </a:r>
            <a:r>
              <a:rPr lang="en-US" sz="2000" b="0" dirty="0">
                <a:solidFill>
                  <a:srgbClr val="002060"/>
                </a:solidFill>
                <a:latin typeface="Georgia" panose="02040502050405020303" pitchFamily="18" charset="0"/>
                <a:ea typeface="Times New Roman"/>
                <a:cs typeface="Calibri"/>
              </a:rPr>
              <a:t>SSEAC commends the exceptional leadership practices being exhibited by Mr. John </a:t>
            </a:r>
            <a:r>
              <a:rPr lang="en-US" sz="2000" b="0" dirty="0" smtClean="0">
                <a:solidFill>
                  <a:srgbClr val="002060"/>
                </a:solidFill>
                <a:latin typeface="Georgia" panose="02040502050405020303" pitchFamily="18" charset="0"/>
                <a:ea typeface="Times New Roman"/>
                <a:cs typeface="Calibri"/>
              </a:rPr>
              <a:t>Eisenberg, Assistant Superintendent of Special Education and Student Services on behalf of students with disabilities.  Numerous initiatives, programs and resources supported by the BOE have been implemented to serve students with disabilities.  In particular, we would like to commend </a:t>
            </a:r>
            <a:r>
              <a:rPr lang="en-US" sz="2000" b="0" dirty="0">
                <a:solidFill>
                  <a:srgbClr val="002060"/>
                </a:solidFill>
                <a:latin typeface="Georgia" panose="02040502050405020303" pitchFamily="18" charset="0"/>
                <a:ea typeface="Times New Roman"/>
                <a:cs typeface="Calibri"/>
              </a:rPr>
              <a:t>the BOE and VDOE on the following:</a:t>
            </a:r>
          </a:p>
          <a:p>
            <a:pPr marL="0" indent="0">
              <a:lnSpc>
                <a:spcPct val="115000"/>
              </a:lnSpc>
              <a:spcBef>
                <a:spcPts val="0"/>
              </a:spcBef>
              <a:buNone/>
            </a:pPr>
            <a:endParaRPr lang="en-US" sz="2000" b="0" dirty="0" smtClean="0">
              <a:solidFill>
                <a:srgbClr val="002060"/>
              </a:solidFill>
              <a:latin typeface="Georgia" panose="02040502050405020303" pitchFamily="18" charset="0"/>
              <a:ea typeface="Times New Roman"/>
            </a:endParaRPr>
          </a:p>
          <a:p>
            <a:pPr>
              <a:lnSpc>
                <a:spcPct val="115000"/>
              </a:lnSpc>
              <a:spcBef>
                <a:spcPts val="0"/>
              </a:spcBef>
            </a:pPr>
            <a:r>
              <a:rPr lang="en-US" sz="2000" b="0" dirty="0" smtClean="0">
                <a:solidFill>
                  <a:srgbClr val="002060"/>
                </a:solidFill>
                <a:latin typeface="Georgia" panose="02040502050405020303" pitchFamily="18" charset="0"/>
                <a:ea typeface="Times New Roman"/>
              </a:rPr>
              <a:t>For </a:t>
            </a:r>
            <a:r>
              <a:rPr lang="en-US" sz="2000" b="0" dirty="0">
                <a:solidFill>
                  <a:srgbClr val="002060"/>
                </a:solidFill>
                <a:latin typeface="Georgia" panose="02040502050405020303" pitchFamily="18" charset="0"/>
                <a:ea typeface="Times New Roman"/>
              </a:rPr>
              <a:t>the sixth consecutive year, Virginia is one of only nine states recognized by the U.S. Department of Education, for earning its highest rating on improving outcomes for students with disabilities. </a:t>
            </a:r>
            <a:endParaRPr lang="en-US" sz="2000" b="0" dirty="0">
              <a:solidFill>
                <a:srgbClr val="002060"/>
              </a:solidFill>
              <a:latin typeface="Georgia" panose="02040502050405020303" pitchFamily="18" charset="0"/>
              <a:ea typeface="Times New Roman"/>
              <a:cs typeface="Calibri"/>
            </a:endParaRPr>
          </a:p>
          <a:p>
            <a:pPr marL="0" marR="0" indent="0">
              <a:lnSpc>
                <a:spcPct val="115000"/>
              </a:lnSpc>
              <a:spcBef>
                <a:spcPts val="0"/>
              </a:spcBef>
              <a:spcAft>
                <a:spcPts val="0"/>
              </a:spcAft>
              <a:buNone/>
            </a:pPr>
            <a:endParaRPr lang="en-US" sz="2000" b="0" dirty="0" smtClean="0">
              <a:solidFill>
                <a:srgbClr val="002060"/>
              </a:solidFill>
              <a:latin typeface="Georgia" panose="02040502050405020303" pitchFamily="18" charset="0"/>
              <a:ea typeface="Times New Roman"/>
              <a:cs typeface="Calibri"/>
            </a:endParaRPr>
          </a:p>
          <a:p>
            <a:pPr marL="0" marR="0" indent="0">
              <a:lnSpc>
                <a:spcPct val="115000"/>
              </a:lnSpc>
              <a:spcBef>
                <a:spcPts val="0"/>
              </a:spcBef>
              <a:spcAft>
                <a:spcPts val="0"/>
              </a:spcAft>
              <a:buNone/>
            </a:pPr>
            <a:endParaRPr lang="en-US" sz="2000" b="0" dirty="0">
              <a:solidFill>
                <a:srgbClr val="002060"/>
              </a:solidFill>
              <a:effectLst/>
              <a:latin typeface="Georgia" panose="02040502050405020303" pitchFamily="18" charset="0"/>
              <a:ea typeface="Times New Roman"/>
              <a:cs typeface="Calibri"/>
            </a:endParaRPr>
          </a:p>
        </p:txBody>
      </p:sp>
    </p:spTree>
    <p:extLst>
      <p:ext uri="{BB962C8B-B14F-4D97-AF65-F5344CB8AC3E}">
        <p14:creationId xmlns:p14="http://schemas.microsoft.com/office/powerpoint/2010/main" val="369627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marL="114300">
              <a:lnSpc>
                <a:spcPct val="115000"/>
              </a:lnSpc>
              <a:spcBef>
                <a:spcPts val="0"/>
              </a:spcBef>
            </a:pPr>
            <a:r>
              <a:rPr lang="en-US" sz="2400" dirty="0" smtClean="0">
                <a:solidFill>
                  <a:srgbClr val="002060"/>
                </a:solidFill>
                <a:latin typeface="Georgia" panose="02040502050405020303" pitchFamily="18" charset="0"/>
                <a:ea typeface="Times New Roman"/>
                <a:cs typeface="Calibri"/>
              </a:rPr>
              <a:t>Commendations </a:t>
            </a:r>
            <a:r>
              <a:rPr lang="en-US" sz="1400" dirty="0" smtClean="0">
                <a:solidFill>
                  <a:srgbClr val="002060"/>
                </a:solidFill>
                <a:latin typeface="Georgia" panose="02040502050405020303" pitchFamily="18" charset="0"/>
                <a:ea typeface="Times New Roman"/>
                <a:cs typeface="Calibri"/>
              </a:rPr>
              <a:t>page 2 of 2</a:t>
            </a:r>
            <a:endParaRPr lang="en-US" sz="1400" dirty="0">
              <a:solidFill>
                <a:srgbClr val="002060"/>
              </a:solidFill>
              <a:latin typeface="Georgia" panose="02040502050405020303" pitchFamily="18" charset="0"/>
              <a:ea typeface="Times New Roman"/>
              <a:cs typeface="Calibri"/>
            </a:endParaRPr>
          </a:p>
        </p:txBody>
      </p:sp>
      <p:sp>
        <p:nvSpPr>
          <p:cNvPr id="5" name="Content Placeholder 2"/>
          <p:cNvSpPr>
            <a:spLocks noGrp="1"/>
          </p:cNvSpPr>
          <p:nvPr>
            <p:ph idx="1"/>
          </p:nvPr>
        </p:nvSpPr>
        <p:spPr>
          <a:xfrm>
            <a:off x="457200" y="1417638"/>
            <a:ext cx="7543800" cy="4708525"/>
          </a:xfrm>
        </p:spPr>
        <p:txBody>
          <a:bodyPr>
            <a:noAutofit/>
          </a:bodyPr>
          <a:lstStyle/>
          <a:p>
            <a:pPr>
              <a:lnSpc>
                <a:spcPct val="115000"/>
              </a:lnSpc>
              <a:spcBef>
                <a:spcPts val="0"/>
              </a:spcBef>
            </a:pPr>
            <a:r>
              <a:rPr lang="en-US" sz="2000" b="0" dirty="0" smtClean="0">
                <a:solidFill>
                  <a:srgbClr val="002060"/>
                </a:solidFill>
                <a:latin typeface="Georgia" panose="02040502050405020303" pitchFamily="18" charset="0"/>
                <a:ea typeface="Times New Roman"/>
              </a:rPr>
              <a:t>I’m </a:t>
            </a:r>
            <a:r>
              <a:rPr lang="en-US" sz="2000" b="0" dirty="0">
                <a:solidFill>
                  <a:srgbClr val="002060"/>
                </a:solidFill>
                <a:latin typeface="Georgia" panose="02040502050405020303" pitchFamily="18" charset="0"/>
                <a:ea typeface="Times New Roman"/>
              </a:rPr>
              <a:t>Determined, MOVE Youth Institute, Project SEARCH, ACE-IT in College, Start on Success, and CTE courses </a:t>
            </a:r>
            <a:endParaRPr lang="en-US" sz="2000" b="0" dirty="0" smtClean="0">
              <a:solidFill>
                <a:srgbClr val="002060"/>
              </a:solidFill>
              <a:latin typeface="Georgia" panose="02040502050405020303" pitchFamily="18" charset="0"/>
              <a:ea typeface="Times New Roman"/>
              <a:cs typeface="Calibri"/>
            </a:endParaRPr>
          </a:p>
          <a:p>
            <a:pPr>
              <a:lnSpc>
                <a:spcPct val="115000"/>
              </a:lnSpc>
              <a:spcBef>
                <a:spcPts val="0"/>
              </a:spcBef>
            </a:pPr>
            <a:r>
              <a:rPr lang="en-US" sz="2000" b="0" dirty="0">
                <a:solidFill>
                  <a:srgbClr val="002060"/>
                </a:solidFill>
                <a:latin typeface="Georgia" panose="02040502050405020303" pitchFamily="18" charset="0"/>
                <a:ea typeface="Times New Roman"/>
              </a:rPr>
              <a:t>Parent Educational Advocacy Training Center (PEATC), the Center for Family Involvement (CFI), the Center for Transition Innovations (CTI), and the Autism Center for </a:t>
            </a:r>
            <a:r>
              <a:rPr lang="en-US" sz="2000" b="0" dirty="0" smtClean="0">
                <a:solidFill>
                  <a:srgbClr val="002060"/>
                </a:solidFill>
                <a:latin typeface="Georgia" panose="02040502050405020303" pitchFamily="18" charset="0"/>
                <a:ea typeface="Times New Roman"/>
              </a:rPr>
              <a:t>Excellence </a:t>
            </a:r>
            <a:r>
              <a:rPr lang="en-US" sz="2000" b="0" dirty="0">
                <a:solidFill>
                  <a:srgbClr val="002060"/>
                </a:solidFill>
                <a:latin typeface="Georgia" panose="02040502050405020303" pitchFamily="18" charset="0"/>
                <a:ea typeface="Times New Roman"/>
              </a:rPr>
              <a:t>(ACE</a:t>
            </a:r>
            <a:r>
              <a:rPr lang="en-US" sz="2000" b="0" dirty="0" smtClean="0">
                <a:solidFill>
                  <a:srgbClr val="002060"/>
                </a:solidFill>
                <a:latin typeface="Georgia" panose="02040502050405020303" pitchFamily="18" charset="0"/>
                <a:ea typeface="Times New Roman"/>
              </a:rPr>
              <a:t>)</a:t>
            </a:r>
          </a:p>
          <a:p>
            <a:pPr>
              <a:lnSpc>
                <a:spcPct val="115000"/>
              </a:lnSpc>
              <a:spcBef>
                <a:spcPts val="0"/>
              </a:spcBef>
            </a:pPr>
            <a:r>
              <a:rPr lang="en-US" sz="2000" b="0" dirty="0" smtClean="0">
                <a:solidFill>
                  <a:srgbClr val="002060"/>
                </a:solidFill>
                <a:latin typeface="Georgia" panose="02040502050405020303" pitchFamily="18" charset="0"/>
                <a:ea typeface="Times New Roman"/>
              </a:rPr>
              <a:t>Statewide </a:t>
            </a:r>
            <a:r>
              <a:rPr lang="en-US" sz="2000" b="0" dirty="0">
                <a:solidFill>
                  <a:srgbClr val="002060"/>
                </a:solidFill>
                <a:latin typeface="Georgia" panose="02040502050405020303" pitchFamily="18" charset="0"/>
                <a:ea typeface="Times New Roman"/>
              </a:rPr>
              <a:t>Online IEP System and the Facilitated </a:t>
            </a:r>
            <a:r>
              <a:rPr lang="en-US" sz="2000" b="0" dirty="0" smtClean="0">
                <a:solidFill>
                  <a:srgbClr val="002060"/>
                </a:solidFill>
                <a:latin typeface="Georgia" panose="02040502050405020303" pitchFamily="18" charset="0"/>
                <a:ea typeface="Times New Roman"/>
              </a:rPr>
              <a:t>IEP</a:t>
            </a:r>
          </a:p>
          <a:p>
            <a:pPr>
              <a:lnSpc>
                <a:spcPct val="115000"/>
              </a:lnSpc>
              <a:spcBef>
                <a:spcPts val="0"/>
              </a:spcBef>
            </a:pPr>
            <a:r>
              <a:rPr lang="en-US" sz="2000" b="0" dirty="0" smtClean="0">
                <a:solidFill>
                  <a:srgbClr val="002060"/>
                </a:solidFill>
                <a:latin typeface="Georgia" panose="02040502050405020303" pitchFamily="18" charset="0"/>
                <a:ea typeface="Times New Roman"/>
              </a:rPr>
              <a:t>Inclusion Statewide Plan</a:t>
            </a:r>
          </a:p>
          <a:p>
            <a:pPr>
              <a:lnSpc>
                <a:spcPct val="115000"/>
              </a:lnSpc>
              <a:spcBef>
                <a:spcPts val="0"/>
              </a:spcBef>
            </a:pPr>
            <a:r>
              <a:rPr lang="en-US" sz="2000" b="0" dirty="0">
                <a:solidFill>
                  <a:srgbClr val="002060"/>
                </a:solidFill>
                <a:latin typeface="Georgia" panose="02040502050405020303" pitchFamily="18" charset="0"/>
                <a:ea typeface="Times New Roman"/>
              </a:rPr>
              <a:t>R</a:t>
            </a:r>
            <a:r>
              <a:rPr lang="en-US" sz="2000" b="0" dirty="0" smtClean="0">
                <a:solidFill>
                  <a:srgbClr val="002060"/>
                </a:solidFill>
                <a:latin typeface="Georgia" panose="02040502050405020303" pitchFamily="18" charset="0"/>
                <a:ea typeface="Times New Roman"/>
              </a:rPr>
              <a:t>ecognizing </a:t>
            </a:r>
            <a:r>
              <a:rPr lang="en-US" sz="2000" b="0" dirty="0">
                <a:solidFill>
                  <a:srgbClr val="002060"/>
                </a:solidFill>
                <a:latin typeface="Georgia" panose="02040502050405020303" pitchFamily="18" charset="0"/>
                <a:ea typeface="Times New Roman"/>
              </a:rPr>
              <a:t>the critical teacher </a:t>
            </a:r>
            <a:r>
              <a:rPr lang="en-US" sz="2000" b="0" dirty="0" smtClean="0">
                <a:solidFill>
                  <a:srgbClr val="002060"/>
                </a:solidFill>
                <a:latin typeface="Georgia" panose="02040502050405020303" pitchFamily="18" charset="0"/>
                <a:ea typeface="Times New Roman"/>
              </a:rPr>
              <a:t>shortage and boost incentives  </a:t>
            </a:r>
          </a:p>
          <a:p>
            <a:pPr>
              <a:lnSpc>
                <a:spcPct val="115000"/>
              </a:lnSpc>
              <a:spcBef>
                <a:spcPts val="0"/>
              </a:spcBef>
            </a:pPr>
            <a:r>
              <a:rPr lang="en-US" sz="2000" b="0" dirty="0" smtClean="0">
                <a:solidFill>
                  <a:srgbClr val="002060"/>
                </a:solidFill>
                <a:latin typeface="Georgia" panose="02040502050405020303" pitchFamily="18" charset="0"/>
                <a:ea typeface="Times New Roman"/>
              </a:rPr>
              <a:t>Aspiring </a:t>
            </a:r>
            <a:r>
              <a:rPr lang="en-US" sz="2000" b="0" dirty="0">
                <a:solidFill>
                  <a:srgbClr val="002060"/>
                </a:solidFill>
                <a:latin typeface="Georgia" panose="02040502050405020303" pitchFamily="18" charset="0"/>
                <a:ea typeface="Times New Roman"/>
              </a:rPr>
              <a:t>Special Education Leadership </a:t>
            </a:r>
            <a:r>
              <a:rPr lang="en-US" sz="2000" b="0" dirty="0" smtClean="0">
                <a:solidFill>
                  <a:srgbClr val="002060"/>
                </a:solidFill>
                <a:latin typeface="Georgia" panose="02040502050405020303" pitchFamily="18" charset="0"/>
                <a:ea typeface="Times New Roman"/>
              </a:rPr>
              <a:t>Academy</a:t>
            </a:r>
          </a:p>
          <a:p>
            <a:pPr>
              <a:lnSpc>
                <a:spcPct val="115000"/>
              </a:lnSpc>
              <a:spcBef>
                <a:spcPts val="0"/>
              </a:spcBef>
            </a:pPr>
            <a:r>
              <a:rPr lang="en-US" sz="2000" b="0" dirty="0" smtClean="0">
                <a:solidFill>
                  <a:srgbClr val="002060"/>
                </a:solidFill>
                <a:latin typeface="Georgia" panose="02040502050405020303" pitchFamily="18" charset="0"/>
                <a:ea typeface="Times New Roman"/>
              </a:rPr>
              <a:t>Expansion </a:t>
            </a:r>
            <a:r>
              <a:rPr lang="en-US" sz="2000" b="0" dirty="0">
                <a:solidFill>
                  <a:srgbClr val="002060"/>
                </a:solidFill>
                <a:latin typeface="Georgia" panose="02040502050405020303" pitchFamily="18" charset="0"/>
                <a:ea typeface="Times New Roman"/>
              </a:rPr>
              <a:t>of the Virginia Tiered Systems of Support</a:t>
            </a:r>
            <a:r>
              <a:rPr lang="en-US" sz="2000" b="0" dirty="0" smtClean="0">
                <a:solidFill>
                  <a:srgbClr val="002060"/>
                </a:solidFill>
                <a:latin typeface="Georgia" panose="02040502050405020303" pitchFamily="18" charset="0"/>
                <a:ea typeface="Times New Roman"/>
              </a:rPr>
              <a:t> </a:t>
            </a:r>
          </a:p>
          <a:p>
            <a:pPr>
              <a:lnSpc>
                <a:spcPct val="115000"/>
              </a:lnSpc>
              <a:spcBef>
                <a:spcPts val="0"/>
              </a:spcBef>
            </a:pPr>
            <a:r>
              <a:rPr lang="en-US" sz="2000" b="0" dirty="0" smtClean="0">
                <a:solidFill>
                  <a:srgbClr val="002060"/>
                </a:solidFill>
                <a:latin typeface="Georgia" panose="02040502050405020303" pitchFamily="18" charset="0"/>
                <a:ea typeface="Times New Roman"/>
              </a:rPr>
              <a:t>Virginia </a:t>
            </a:r>
            <a:r>
              <a:rPr lang="en-US" sz="2000" b="0" dirty="0">
                <a:solidFill>
                  <a:srgbClr val="002060"/>
                </a:solidFill>
                <a:latin typeface="Georgia" panose="02040502050405020303" pitchFamily="18" charset="0"/>
                <a:ea typeface="Times New Roman"/>
              </a:rPr>
              <a:t>Board for People with Disabilities (VBPD</a:t>
            </a:r>
            <a:r>
              <a:rPr lang="en-US" sz="2000" b="0" dirty="0" smtClean="0">
                <a:solidFill>
                  <a:srgbClr val="002060"/>
                </a:solidFill>
                <a:latin typeface="Georgia" panose="02040502050405020303" pitchFamily="18" charset="0"/>
                <a:ea typeface="Times New Roman"/>
              </a:rPr>
              <a:t>)</a:t>
            </a:r>
            <a:endParaRPr lang="en-US" sz="2000" b="0" dirty="0">
              <a:solidFill>
                <a:srgbClr val="002060"/>
              </a:solidFill>
              <a:effectLst/>
              <a:latin typeface="Georgia" panose="02040502050405020303" pitchFamily="18" charset="0"/>
              <a:ea typeface="Times New Roman"/>
              <a:cs typeface="Calibri"/>
            </a:endParaRPr>
          </a:p>
        </p:txBody>
      </p:sp>
    </p:spTree>
    <p:extLst>
      <p:ext uri="{BB962C8B-B14F-4D97-AF65-F5344CB8AC3E}">
        <p14:creationId xmlns:p14="http://schemas.microsoft.com/office/powerpoint/2010/main" val="52249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7543800" cy="1143000"/>
          </a:xfrm>
        </p:spPr>
        <p:txBody>
          <a:bodyPr>
            <a:normAutofit/>
          </a:bodyPr>
          <a:lstStyle/>
          <a:p>
            <a:pPr marL="114300">
              <a:lnSpc>
                <a:spcPct val="115000"/>
              </a:lnSpc>
              <a:spcBef>
                <a:spcPts val="0"/>
              </a:spcBef>
            </a:pPr>
            <a:r>
              <a:rPr lang="en-US" sz="2400" dirty="0" smtClean="0">
                <a:solidFill>
                  <a:srgbClr val="002060"/>
                </a:solidFill>
                <a:latin typeface="Georgia" panose="02040502050405020303" pitchFamily="18" charset="0"/>
                <a:ea typeface="Times New Roman"/>
                <a:cs typeface="Calibri"/>
              </a:rPr>
              <a:t>Objective for Recommendations</a:t>
            </a:r>
            <a:endParaRPr lang="en-US" sz="1400" dirty="0">
              <a:solidFill>
                <a:srgbClr val="002060"/>
              </a:solidFill>
              <a:latin typeface="Georgia" panose="02040502050405020303" pitchFamily="18" charset="0"/>
              <a:ea typeface="Times New Roman"/>
              <a:cs typeface="Calibri"/>
            </a:endParaRPr>
          </a:p>
        </p:txBody>
      </p:sp>
      <p:sp>
        <p:nvSpPr>
          <p:cNvPr id="8" name="Content Placeholder 2"/>
          <p:cNvSpPr>
            <a:spLocks noGrp="1"/>
          </p:cNvSpPr>
          <p:nvPr>
            <p:ph idx="1"/>
          </p:nvPr>
        </p:nvSpPr>
        <p:spPr>
          <a:xfrm>
            <a:off x="457200" y="1235075"/>
            <a:ext cx="7543800" cy="4708525"/>
          </a:xfrm>
        </p:spPr>
        <p:txBody>
          <a:bodyPr>
            <a:noAutofit/>
          </a:bodyPr>
          <a:lstStyle/>
          <a:p>
            <a:pPr marL="0" marR="0" indent="0">
              <a:lnSpc>
                <a:spcPct val="115000"/>
              </a:lnSpc>
              <a:spcBef>
                <a:spcPts val="0"/>
              </a:spcBef>
              <a:spcAft>
                <a:spcPts val="0"/>
              </a:spcAft>
              <a:buNone/>
            </a:pPr>
            <a:r>
              <a:rPr lang="en-US" sz="2000" b="0" dirty="0" smtClean="0">
                <a:solidFill>
                  <a:srgbClr val="002060"/>
                </a:solidFill>
                <a:latin typeface="Georgia" panose="02040502050405020303" pitchFamily="18" charset="0"/>
                <a:ea typeface="MS Mincho"/>
                <a:cs typeface="Calibri"/>
              </a:rPr>
              <a:t>The </a:t>
            </a:r>
            <a:r>
              <a:rPr lang="en-US" sz="2000" b="0" dirty="0">
                <a:solidFill>
                  <a:srgbClr val="002060"/>
                </a:solidFill>
                <a:latin typeface="Georgia" panose="02040502050405020303" pitchFamily="18" charset="0"/>
                <a:ea typeface="MS Mincho"/>
                <a:cs typeface="Calibri"/>
              </a:rPr>
              <a:t>SSEAC is in agreement with the </a:t>
            </a:r>
            <a:r>
              <a:rPr lang="en-US" sz="2000" b="0" dirty="0" smtClean="0">
                <a:solidFill>
                  <a:srgbClr val="002060"/>
                </a:solidFill>
                <a:latin typeface="Georgia" panose="02040502050405020303" pitchFamily="18" charset="0"/>
                <a:ea typeface="MS Mincho"/>
                <a:cs typeface="Calibri"/>
              </a:rPr>
              <a:t>goal </a:t>
            </a:r>
            <a:r>
              <a:rPr lang="en-US" sz="2000" b="0" dirty="0">
                <a:solidFill>
                  <a:srgbClr val="002060"/>
                </a:solidFill>
                <a:latin typeface="Georgia" panose="02040502050405020303" pitchFamily="18" charset="0"/>
                <a:ea typeface="MS Mincho"/>
                <a:cs typeface="Calibri"/>
              </a:rPr>
              <a:t>to make each individual “life-ready,” successful citizens who can participate in the global economy; this is inclusive of students with disabilities.  </a:t>
            </a:r>
            <a:endParaRPr lang="en-US" sz="2000" b="0" dirty="0">
              <a:solidFill>
                <a:srgbClr val="002060"/>
              </a:solidFill>
              <a:latin typeface="Georgia" panose="02040502050405020303" pitchFamily="18" charset="0"/>
              <a:ea typeface="Times New Roman"/>
              <a:cs typeface="Calibri"/>
            </a:endParaRPr>
          </a:p>
          <a:p>
            <a:pPr marL="0" marR="0" indent="0">
              <a:lnSpc>
                <a:spcPct val="115000"/>
              </a:lnSpc>
              <a:spcBef>
                <a:spcPts val="0"/>
              </a:spcBef>
              <a:spcAft>
                <a:spcPts val="0"/>
              </a:spcAft>
              <a:buNone/>
            </a:pPr>
            <a:r>
              <a:rPr lang="en-US" sz="2000" b="0" dirty="0">
                <a:solidFill>
                  <a:srgbClr val="002060"/>
                </a:solidFill>
                <a:latin typeface="Georgia" panose="02040502050405020303" pitchFamily="18" charset="0"/>
                <a:ea typeface="MS Mincho"/>
                <a:cs typeface="Calibri"/>
              </a:rPr>
              <a:t> </a:t>
            </a:r>
            <a:endParaRPr lang="en-US" sz="2000" b="0" dirty="0">
              <a:solidFill>
                <a:srgbClr val="002060"/>
              </a:solidFill>
              <a:latin typeface="Georgia" panose="02040502050405020303" pitchFamily="18" charset="0"/>
              <a:ea typeface="Times New Roman"/>
              <a:cs typeface="Calibri"/>
            </a:endParaRPr>
          </a:p>
          <a:p>
            <a:pPr marL="0" indent="0">
              <a:lnSpc>
                <a:spcPct val="115000"/>
              </a:lnSpc>
              <a:spcBef>
                <a:spcPts val="0"/>
              </a:spcBef>
              <a:buNone/>
            </a:pPr>
            <a:r>
              <a:rPr lang="en-US" sz="2000" b="0" dirty="0">
                <a:solidFill>
                  <a:srgbClr val="002060"/>
                </a:solidFill>
                <a:latin typeface="Georgia" panose="02040502050405020303" pitchFamily="18" charset="0"/>
                <a:ea typeface="MS Mincho"/>
                <a:cs typeface="Calibri"/>
              </a:rPr>
              <a:t>Poverty, implicit bias, environmental factors, access to assistive technology, staff </a:t>
            </a:r>
            <a:r>
              <a:rPr lang="en-US" sz="2000" b="0" dirty="0" smtClean="0">
                <a:solidFill>
                  <a:srgbClr val="002060"/>
                </a:solidFill>
                <a:latin typeface="Georgia" panose="02040502050405020303" pitchFamily="18" charset="0"/>
                <a:ea typeface="MS Mincho"/>
                <a:cs typeface="Calibri"/>
              </a:rPr>
              <a:t>shortages, </a:t>
            </a:r>
            <a:r>
              <a:rPr lang="en-US" sz="2000" b="0" dirty="0">
                <a:solidFill>
                  <a:srgbClr val="002060"/>
                </a:solidFill>
                <a:latin typeface="Georgia" panose="02040502050405020303" pitchFamily="18" charset="0"/>
                <a:ea typeface="MS Mincho"/>
                <a:cs typeface="Calibri"/>
              </a:rPr>
              <a:t>and mental health can negatively impact student outcomes and their ability to obtain integrated competitive employment and independent living.   For students with disabilities, parents need to be supported in a way that provides accurate information which will lead to positive academic experiences, career </a:t>
            </a:r>
            <a:r>
              <a:rPr lang="en-US" sz="2000" b="0" dirty="0" smtClean="0">
                <a:solidFill>
                  <a:srgbClr val="002060"/>
                </a:solidFill>
                <a:latin typeface="Georgia" panose="02040502050405020303" pitchFamily="18" charset="0"/>
                <a:ea typeface="MS Mincho"/>
                <a:cs typeface="Calibri"/>
              </a:rPr>
              <a:t>choices, </a:t>
            </a:r>
            <a:r>
              <a:rPr lang="en-US" sz="2000" b="0" dirty="0">
                <a:solidFill>
                  <a:srgbClr val="002060"/>
                </a:solidFill>
                <a:latin typeface="Georgia" panose="02040502050405020303" pitchFamily="18" charset="0"/>
                <a:ea typeface="MS Mincho"/>
                <a:cs typeface="Calibri"/>
              </a:rPr>
              <a:t>and provide positive outcomes as student’s transition into adulthood. </a:t>
            </a:r>
            <a:r>
              <a:rPr lang="en-US" sz="2000" b="0" dirty="0">
                <a:solidFill>
                  <a:srgbClr val="002060"/>
                </a:solidFill>
                <a:latin typeface="Georgia" panose="02040502050405020303" pitchFamily="18" charset="0"/>
                <a:ea typeface="Times New Roman"/>
                <a:cs typeface="Calibri"/>
              </a:rPr>
              <a:t>With public comments, constituency reports, and presentations to the SSEAC, </a:t>
            </a:r>
            <a:r>
              <a:rPr lang="en-US" sz="2000" b="0" dirty="0" smtClean="0">
                <a:solidFill>
                  <a:srgbClr val="002060"/>
                </a:solidFill>
                <a:latin typeface="Georgia" panose="02040502050405020303" pitchFamily="18" charset="0"/>
                <a:ea typeface="Times New Roman"/>
                <a:cs typeface="Calibri"/>
              </a:rPr>
              <a:t>we present the following recommendations:</a:t>
            </a:r>
            <a:endParaRPr lang="en-US" sz="2000" b="0" dirty="0">
              <a:solidFill>
                <a:srgbClr val="002060"/>
              </a:solidFill>
              <a:latin typeface="Georgia" panose="02040502050405020303" pitchFamily="18" charset="0"/>
              <a:ea typeface="Times New Roman"/>
              <a:cs typeface="Calibri"/>
            </a:endParaRPr>
          </a:p>
          <a:p>
            <a:pPr marL="0" marR="0" indent="0">
              <a:lnSpc>
                <a:spcPct val="115000"/>
              </a:lnSpc>
              <a:spcBef>
                <a:spcPts val="0"/>
              </a:spcBef>
              <a:spcAft>
                <a:spcPts val="0"/>
              </a:spcAft>
              <a:buNone/>
            </a:pPr>
            <a:endParaRPr lang="en-US" sz="2000" b="0" dirty="0">
              <a:solidFill>
                <a:srgbClr val="002060"/>
              </a:solidFill>
              <a:effectLst/>
              <a:latin typeface="Georgia" panose="02040502050405020303" pitchFamily="18" charset="0"/>
              <a:ea typeface="Times New Roman"/>
              <a:cs typeface="Calibri"/>
            </a:endParaRPr>
          </a:p>
        </p:txBody>
      </p:sp>
    </p:spTree>
    <p:extLst>
      <p:ext uri="{BB962C8B-B14F-4D97-AF65-F5344CB8AC3E}">
        <p14:creationId xmlns:p14="http://schemas.microsoft.com/office/powerpoint/2010/main" val="1305069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marL="114300">
              <a:lnSpc>
                <a:spcPct val="115000"/>
              </a:lnSpc>
              <a:spcBef>
                <a:spcPts val="0"/>
              </a:spcBef>
            </a:pPr>
            <a:r>
              <a:rPr lang="en-US" sz="2400" dirty="0" smtClean="0">
                <a:solidFill>
                  <a:srgbClr val="002060"/>
                </a:solidFill>
                <a:latin typeface="Georgia" panose="02040502050405020303" pitchFamily="18" charset="0"/>
                <a:ea typeface="Times New Roman"/>
                <a:cs typeface="Calibri"/>
              </a:rPr>
              <a:t>Recommendations </a:t>
            </a:r>
            <a:r>
              <a:rPr lang="en-US" sz="1400" dirty="0" smtClean="0">
                <a:solidFill>
                  <a:srgbClr val="002060"/>
                </a:solidFill>
                <a:latin typeface="Georgia" panose="02040502050405020303" pitchFamily="18" charset="0"/>
                <a:ea typeface="Times New Roman"/>
                <a:cs typeface="Calibri"/>
              </a:rPr>
              <a:t>page 1 of 2</a:t>
            </a:r>
            <a:endParaRPr lang="en-US" sz="1400" dirty="0">
              <a:solidFill>
                <a:srgbClr val="002060"/>
              </a:solidFill>
              <a:latin typeface="Georgia" panose="02040502050405020303" pitchFamily="18" charset="0"/>
              <a:ea typeface="Times New Roman"/>
              <a:cs typeface="Calibri"/>
            </a:endParaRPr>
          </a:p>
        </p:txBody>
      </p:sp>
      <p:sp>
        <p:nvSpPr>
          <p:cNvPr id="5" name="Content Placeholder 2"/>
          <p:cNvSpPr>
            <a:spLocks noGrp="1"/>
          </p:cNvSpPr>
          <p:nvPr>
            <p:ph idx="1"/>
          </p:nvPr>
        </p:nvSpPr>
        <p:spPr>
          <a:xfrm>
            <a:off x="457200" y="1219200"/>
            <a:ext cx="7543800" cy="4708525"/>
          </a:xfrm>
        </p:spPr>
        <p:txBody>
          <a:bodyPr>
            <a:noAutofit/>
          </a:bodyPr>
          <a:lstStyle/>
          <a:p>
            <a:pPr>
              <a:lnSpc>
                <a:spcPct val="115000"/>
              </a:lnSpc>
              <a:spcBef>
                <a:spcPts val="0"/>
              </a:spcBef>
            </a:pPr>
            <a:r>
              <a:rPr lang="en-US" sz="2000" b="0" dirty="0" smtClean="0">
                <a:solidFill>
                  <a:srgbClr val="002060"/>
                </a:solidFill>
                <a:latin typeface="Georgia" panose="02040502050405020303" pitchFamily="18" charset="0"/>
                <a:ea typeface="Times New Roman"/>
              </a:rPr>
              <a:t>Facilitate a workgroup consisting of advocacy groups, higher education institutions, and legal advisors to research the training and credentialing of lay advocates</a:t>
            </a:r>
          </a:p>
          <a:p>
            <a:pPr marL="0" indent="0">
              <a:lnSpc>
                <a:spcPct val="115000"/>
              </a:lnSpc>
              <a:spcBef>
                <a:spcPts val="0"/>
              </a:spcBef>
              <a:buNone/>
            </a:pPr>
            <a:endParaRPr lang="en-US" sz="2000" b="0" dirty="0" smtClean="0">
              <a:solidFill>
                <a:srgbClr val="002060"/>
              </a:solidFill>
              <a:latin typeface="Georgia" panose="02040502050405020303" pitchFamily="18" charset="0"/>
              <a:ea typeface="Times New Roman"/>
            </a:endParaRPr>
          </a:p>
          <a:p>
            <a:pPr>
              <a:lnSpc>
                <a:spcPct val="115000"/>
              </a:lnSpc>
              <a:spcBef>
                <a:spcPts val="0"/>
              </a:spcBef>
            </a:pPr>
            <a:r>
              <a:rPr lang="en-US" sz="2000" b="0" dirty="0" smtClean="0">
                <a:solidFill>
                  <a:srgbClr val="002060"/>
                </a:solidFill>
                <a:latin typeface="Georgia" panose="02040502050405020303" pitchFamily="18" charset="0"/>
                <a:ea typeface="Times New Roman"/>
              </a:rPr>
              <a:t>Support </a:t>
            </a:r>
            <a:r>
              <a:rPr lang="en-US" sz="2000" b="0" dirty="0">
                <a:solidFill>
                  <a:srgbClr val="002060"/>
                </a:solidFill>
                <a:latin typeface="Georgia" panose="02040502050405020303" pitchFamily="18" charset="0"/>
                <a:ea typeface="Times New Roman"/>
              </a:rPr>
              <a:t>VDOE Division of Special Education and Student Services to provide more localized trainings and workshops for parents </a:t>
            </a:r>
            <a:r>
              <a:rPr lang="en-US" sz="2000" b="0" dirty="0" smtClean="0">
                <a:solidFill>
                  <a:srgbClr val="002060"/>
                </a:solidFill>
                <a:latin typeface="Georgia" panose="02040502050405020303" pitchFamily="18" charset="0"/>
                <a:ea typeface="Times New Roman"/>
              </a:rPr>
              <a:t>to become more involved</a:t>
            </a:r>
          </a:p>
          <a:p>
            <a:pPr marL="0" indent="0">
              <a:lnSpc>
                <a:spcPct val="115000"/>
              </a:lnSpc>
              <a:spcBef>
                <a:spcPts val="0"/>
              </a:spcBef>
              <a:buNone/>
            </a:pPr>
            <a:endParaRPr lang="en-US" sz="2000" b="0" dirty="0" smtClean="0">
              <a:solidFill>
                <a:srgbClr val="002060"/>
              </a:solidFill>
              <a:latin typeface="Georgia" panose="02040502050405020303" pitchFamily="18" charset="0"/>
              <a:ea typeface="Times New Roman"/>
            </a:endParaRPr>
          </a:p>
          <a:p>
            <a:pPr>
              <a:lnSpc>
                <a:spcPct val="115000"/>
              </a:lnSpc>
              <a:spcBef>
                <a:spcPts val="0"/>
              </a:spcBef>
            </a:pPr>
            <a:r>
              <a:rPr lang="en-US" sz="2000" b="0" dirty="0" smtClean="0">
                <a:solidFill>
                  <a:srgbClr val="002060"/>
                </a:solidFill>
                <a:latin typeface="Georgia" panose="02040502050405020303" pitchFamily="18" charset="0"/>
                <a:ea typeface="Times New Roman"/>
              </a:rPr>
              <a:t>Develop </a:t>
            </a:r>
            <a:r>
              <a:rPr lang="en-US" sz="2000" b="0" dirty="0">
                <a:solidFill>
                  <a:srgbClr val="002060"/>
                </a:solidFill>
                <a:latin typeface="Georgia" panose="02040502050405020303" pitchFamily="18" charset="0"/>
                <a:ea typeface="Times New Roman"/>
              </a:rPr>
              <a:t>an online family engagement module and accountability system demonstrating a community of practice to develop, sustain, and strengthen parent participation </a:t>
            </a:r>
            <a:r>
              <a:rPr lang="en-US" sz="2000" b="0" dirty="0" smtClean="0">
                <a:solidFill>
                  <a:srgbClr val="002060"/>
                </a:solidFill>
                <a:latin typeface="Georgia" panose="02040502050405020303" pitchFamily="18" charset="0"/>
                <a:ea typeface="Times New Roman"/>
              </a:rPr>
              <a:t>for local SEACs</a:t>
            </a:r>
          </a:p>
        </p:txBody>
      </p:sp>
    </p:spTree>
    <p:extLst>
      <p:ext uri="{BB962C8B-B14F-4D97-AF65-F5344CB8AC3E}">
        <p14:creationId xmlns:p14="http://schemas.microsoft.com/office/powerpoint/2010/main" val="138939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pPr marL="114300">
              <a:lnSpc>
                <a:spcPct val="115000"/>
              </a:lnSpc>
              <a:spcBef>
                <a:spcPts val="0"/>
              </a:spcBef>
            </a:pPr>
            <a:r>
              <a:rPr lang="en-US" sz="2400" dirty="0" smtClean="0">
                <a:solidFill>
                  <a:srgbClr val="002060"/>
                </a:solidFill>
                <a:latin typeface="Georgia" panose="02040502050405020303" pitchFamily="18" charset="0"/>
                <a:ea typeface="Times New Roman"/>
                <a:cs typeface="Calibri"/>
              </a:rPr>
              <a:t>Recommendations </a:t>
            </a:r>
            <a:r>
              <a:rPr lang="en-US" sz="1400" dirty="0" smtClean="0">
                <a:solidFill>
                  <a:srgbClr val="002060"/>
                </a:solidFill>
                <a:latin typeface="Georgia" panose="02040502050405020303" pitchFamily="18" charset="0"/>
                <a:ea typeface="Times New Roman"/>
                <a:cs typeface="Calibri"/>
              </a:rPr>
              <a:t>page 2 of 2</a:t>
            </a:r>
            <a:endParaRPr lang="en-US" sz="1400" dirty="0">
              <a:solidFill>
                <a:srgbClr val="002060"/>
              </a:solidFill>
              <a:latin typeface="Georgia" panose="02040502050405020303" pitchFamily="18" charset="0"/>
              <a:ea typeface="Times New Roman"/>
              <a:cs typeface="Calibri"/>
            </a:endParaRPr>
          </a:p>
        </p:txBody>
      </p:sp>
      <p:sp>
        <p:nvSpPr>
          <p:cNvPr id="5" name="Content Placeholder 2"/>
          <p:cNvSpPr>
            <a:spLocks noGrp="1"/>
          </p:cNvSpPr>
          <p:nvPr>
            <p:ph idx="1"/>
          </p:nvPr>
        </p:nvSpPr>
        <p:spPr>
          <a:xfrm>
            <a:off x="457200" y="1219200"/>
            <a:ext cx="7543800" cy="4708525"/>
          </a:xfrm>
        </p:spPr>
        <p:txBody>
          <a:bodyPr>
            <a:noAutofit/>
          </a:bodyPr>
          <a:lstStyle/>
          <a:p>
            <a:pPr>
              <a:lnSpc>
                <a:spcPct val="115000"/>
              </a:lnSpc>
              <a:spcBef>
                <a:spcPts val="0"/>
              </a:spcBef>
            </a:pPr>
            <a:r>
              <a:rPr lang="en-US" sz="2000" b="0" dirty="0" smtClean="0">
                <a:solidFill>
                  <a:srgbClr val="002060"/>
                </a:solidFill>
                <a:latin typeface="Georgia" panose="02040502050405020303" pitchFamily="18" charset="0"/>
                <a:ea typeface="Times New Roman"/>
              </a:rPr>
              <a:t>Conduct further research and explore </a:t>
            </a:r>
            <a:r>
              <a:rPr lang="en-US" sz="2000" b="0" dirty="0">
                <a:solidFill>
                  <a:srgbClr val="002060"/>
                </a:solidFill>
                <a:latin typeface="Georgia" panose="02040502050405020303" pitchFamily="18" charset="0"/>
                <a:ea typeface="Times New Roman"/>
              </a:rPr>
              <a:t>the feasibility of </a:t>
            </a:r>
            <a:r>
              <a:rPr lang="en-US" sz="2000" b="0" dirty="0" smtClean="0">
                <a:solidFill>
                  <a:srgbClr val="002060"/>
                </a:solidFill>
                <a:latin typeface="Georgia" panose="02040502050405020303" pitchFamily="18" charset="0"/>
                <a:ea typeface="Times New Roman"/>
              </a:rPr>
              <a:t>establishing a </a:t>
            </a:r>
            <a:r>
              <a:rPr lang="en-US" sz="2000" b="0" dirty="0">
                <a:solidFill>
                  <a:srgbClr val="002060"/>
                </a:solidFill>
                <a:latin typeface="Georgia" panose="02040502050405020303" pitchFamily="18" charset="0"/>
                <a:ea typeface="Times New Roman"/>
              </a:rPr>
              <a:t>Virginia Inclusion Center of </a:t>
            </a:r>
            <a:r>
              <a:rPr lang="en-US" sz="2000" b="0" dirty="0" smtClean="0">
                <a:solidFill>
                  <a:srgbClr val="002060"/>
                </a:solidFill>
                <a:latin typeface="Georgia" panose="02040502050405020303" pitchFamily="18" charset="0"/>
                <a:ea typeface="Times New Roman"/>
              </a:rPr>
              <a:t>Excellence</a:t>
            </a:r>
            <a:r>
              <a:rPr lang="en-US" sz="2000" b="0" dirty="0">
                <a:solidFill>
                  <a:srgbClr val="002060"/>
                </a:solidFill>
                <a:latin typeface="Georgia" panose="02040502050405020303" pitchFamily="18" charset="0"/>
                <a:ea typeface="Times New Roman"/>
              </a:rPr>
              <a:t> </a:t>
            </a:r>
            <a:r>
              <a:rPr lang="en-US" sz="2000" b="0" dirty="0" smtClean="0">
                <a:solidFill>
                  <a:srgbClr val="002060"/>
                </a:solidFill>
                <a:latin typeface="Georgia" panose="02040502050405020303" pitchFamily="18" charset="0"/>
                <a:ea typeface="Times New Roman"/>
              </a:rPr>
              <a:t>and provide professional development and instrumentation to evaluate co-teaching knowledge</a:t>
            </a:r>
          </a:p>
          <a:p>
            <a:pPr marL="0" indent="0">
              <a:lnSpc>
                <a:spcPct val="115000"/>
              </a:lnSpc>
              <a:spcBef>
                <a:spcPts val="0"/>
              </a:spcBef>
              <a:buNone/>
            </a:pPr>
            <a:endParaRPr lang="en-US" sz="2000" b="0" dirty="0" smtClean="0">
              <a:solidFill>
                <a:srgbClr val="002060"/>
              </a:solidFill>
              <a:latin typeface="Georgia" panose="02040502050405020303" pitchFamily="18" charset="0"/>
              <a:ea typeface="Times New Roman"/>
            </a:endParaRPr>
          </a:p>
          <a:p>
            <a:pPr>
              <a:lnSpc>
                <a:spcPct val="115000"/>
              </a:lnSpc>
              <a:spcBef>
                <a:spcPts val="0"/>
              </a:spcBef>
            </a:pPr>
            <a:r>
              <a:rPr lang="en-US" sz="2000" b="0" dirty="0" smtClean="0">
                <a:solidFill>
                  <a:srgbClr val="002060"/>
                </a:solidFill>
                <a:latin typeface="Georgia" panose="02040502050405020303" pitchFamily="18" charset="0"/>
                <a:ea typeface="Times New Roman"/>
              </a:rPr>
              <a:t>Develop online learning modules and offer </a:t>
            </a:r>
            <a:r>
              <a:rPr lang="en-US" sz="2000" b="0" dirty="0">
                <a:solidFill>
                  <a:srgbClr val="002060"/>
                </a:solidFill>
                <a:latin typeface="Georgia" panose="02040502050405020303" pitchFamily="18" charset="0"/>
                <a:ea typeface="Times New Roman"/>
              </a:rPr>
              <a:t>training in Trauma Sensitive Universal Practices and Culturally Responsive Universal </a:t>
            </a:r>
            <a:r>
              <a:rPr lang="en-US" sz="2000" b="0" dirty="0" smtClean="0">
                <a:solidFill>
                  <a:srgbClr val="002060"/>
                </a:solidFill>
                <a:latin typeface="Georgia" panose="02040502050405020303" pitchFamily="18" charset="0"/>
                <a:ea typeface="Times New Roman"/>
              </a:rPr>
              <a:t>Practices for teachers and increase learning opportunities related to Social Emotional Learning and Mental Health First Aid</a:t>
            </a:r>
          </a:p>
          <a:p>
            <a:pPr marL="0" indent="0">
              <a:lnSpc>
                <a:spcPct val="115000"/>
              </a:lnSpc>
              <a:spcBef>
                <a:spcPts val="0"/>
              </a:spcBef>
              <a:buNone/>
            </a:pPr>
            <a:endParaRPr lang="en-US" sz="2000" b="0" dirty="0" smtClean="0">
              <a:solidFill>
                <a:srgbClr val="002060"/>
              </a:solidFill>
              <a:latin typeface="Georgia" panose="02040502050405020303" pitchFamily="18" charset="0"/>
              <a:ea typeface="Times New Roman"/>
            </a:endParaRPr>
          </a:p>
          <a:p>
            <a:pPr>
              <a:lnSpc>
                <a:spcPct val="115000"/>
              </a:lnSpc>
              <a:spcBef>
                <a:spcPts val="0"/>
              </a:spcBef>
            </a:pPr>
            <a:r>
              <a:rPr lang="en-US" sz="2000" b="0" dirty="0">
                <a:solidFill>
                  <a:srgbClr val="002060"/>
                </a:solidFill>
                <a:latin typeface="Georgia" panose="02040502050405020303" pitchFamily="18" charset="0"/>
                <a:ea typeface="Times New Roman"/>
              </a:rPr>
              <a:t>I</a:t>
            </a:r>
            <a:r>
              <a:rPr lang="en-US" sz="2000" b="0" dirty="0" smtClean="0">
                <a:solidFill>
                  <a:srgbClr val="002060"/>
                </a:solidFill>
                <a:latin typeface="Georgia" panose="02040502050405020303" pitchFamily="18" charset="0"/>
                <a:ea typeface="Times New Roman"/>
              </a:rPr>
              <a:t>mprove post-secondary outcomes </a:t>
            </a:r>
            <a:r>
              <a:rPr lang="en-US" sz="2000" b="0" dirty="0">
                <a:solidFill>
                  <a:srgbClr val="002060"/>
                </a:solidFill>
                <a:latin typeface="Georgia" panose="02040502050405020303" pitchFamily="18" charset="0"/>
                <a:ea typeface="Times New Roman"/>
              </a:rPr>
              <a:t>through Workforce Readiness, Career and Technical Education (CTE) </a:t>
            </a:r>
            <a:r>
              <a:rPr lang="en-US" sz="2000" b="0" dirty="0" smtClean="0">
                <a:solidFill>
                  <a:srgbClr val="002060"/>
                </a:solidFill>
                <a:latin typeface="Georgia" panose="02040502050405020303" pitchFamily="18" charset="0"/>
                <a:ea typeface="Times New Roman"/>
              </a:rPr>
              <a:t>programs</a:t>
            </a:r>
            <a:endParaRPr lang="en-US" sz="2000" b="0" dirty="0">
              <a:solidFill>
                <a:srgbClr val="002060"/>
              </a:solidFill>
              <a:latin typeface="Georgia" panose="02040502050405020303" pitchFamily="18" charset="0"/>
              <a:ea typeface="Times New Roman"/>
              <a:cs typeface="Calibri"/>
            </a:endParaRPr>
          </a:p>
        </p:txBody>
      </p:sp>
    </p:spTree>
    <p:extLst>
      <p:ext uri="{BB962C8B-B14F-4D97-AF65-F5344CB8AC3E}">
        <p14:creationId xmlns:p14="http://schemas.microsoft.com/office/powerpoint/2010/main" val="3182818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62292</TotalTime>
  <Words>656</Words>
  <Application>Microsoft Office PowerPoint</Application>
  <PresentationFormat>On-screen Show (4:3)</PresentationFormat>
  <Paragraphs>66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State Special Education Advisory Committee (SSEAC) Annual Report July 2017-June 2018</vt:lpstr>
      <vt:lpstr>Full Committee</vt:lpstr>
      <vt:lpstr>Presentations</vt:lpstr>
      <vt:lpstr>Public Comments and Constituency Reports  </vt:lpstr>
      <vt:lpstr>Commendations page 1 of 2</vt:lpstr>
      <vt:lpstr>Commendations page 2 of 2</vt:lpstr>
      <vt:lpstr>Objective for Recommendations</vt:lpstr>
      <vt:lpstr>Recommendations page 1 of 2</vt:lpstr>
      <vt:lpstr>Recommendations page 2 of 2</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Innovations Committee</dc:title>
  <dc:creator>Owner</dc:creator>
  <cp:lastModifiedBy>Emily V. Webb (DOE) </cp:lastModifiedBy>
  <cp:revision>358</cp:revision>
  <cp:lastPrinted>2017-09-08T14:58:54Z</cp:lastPrinted>
  <dcterms:created xsi:type="dcterms:W3CDTF">2014-09-27T11:01:48Z</dcterms:created>
  <dcterms:modified xsi:type="dcterms:W3CDTF">2018-09-11T20:52:43Z</dcterms:modified>
</cp:coreProperties>
</file>