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807" r:id="rId1"/>
  </p:sldMasterIdLst>
  <p:notesMasterIdLst>
    <p:notesMasterId r:id="rId26"/>
  </p:notesMasterIdLst>
  <p:handoutMasterIdLst>
    <p:handoutMasterId r:id="rId27"/>
  </p:handoutMasterIdLst>
  <p:sldIdLst>
    <p:sldId id="332" r:id="rId2"/>
    <p:sldId id="333" r:id="rId3"/>
    <p:sldId id="403" r:id="rId4"/>
    <p:sldId id="385" r:id="rId5"/>
    <p:sldId id="384" r:id="rId6"/>
    <p:sldId id="386" r:id="rId7"/>
    <p:sldId id="353" r:id="rId8"/>
    <p:sldId id="387" r:id="rId9"/>
    <p:sldId id="388" r:id="rId10"/>
    <p:sldId id="369" r:id="rId11"/>
    <p:sldId id="389" r:id="rId12"/>
    <p:sldId id="390" r:id="rId13"/>
    <p:sldId id="382" r:id="rId14"/>
    <p:sldId id="381" r:id="rId15"/>
    <p:sldId id="383" r:id="rId16"/>
    <p:sldId id="404" r:id="rId17"/>
    <p:sldId id="392" r:id="rId18"/>
    <p:sldId id="391" r:id="rId19"/>
    <p:sldId id="393" r:id="rId20"/>
    <p:sldId id="363" r:id="rId21"/>
    <p:sldId id="394" r:id="rId22"/>
    <p:sldId id="395" r:id="rId23"/>
    <p:sldId id="396" r:id="rId24"/>
    <p:sldId id="397" r:id="rId25"/>
  </p:sldIdLst>
  <p:sldSz cx="12192000" cy="6858000"/>
  <p:notesSz cx="6858000" cy="91440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9" userDrawn="1">
          <p15:clr>
            <a:srgbClr val="A4A3A4"/>
          </p15:clr>
        </p15:guide>
        <p15:guide id="2" pos="7679" userDrawn="1">
          <p15:clr>
            <a:srgbClr val="A4A3A4"/>
          </p15:clr>
        </p15:guide>
        <p15:guide id="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03BD"/>
    <a:srgbClr val="E20D38"/>
    <a:srgbClr val="F2F2F2"/>
    <a:srgbClr val="5F5F5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74610" autoAdjust="0"/>
  </p:normalViewPr>
  <p:slideViewPr>
    <p:cSldViewPr snapToGrid="0" snapToObjects="1">
      <p:cViewPr>
        <p:scale>
          <a:sx n="60" d="100"/>
          <a:sy n="60" d="100"/>
        </p:scale>
        <p:origin x="-1080" y="-84"/>
      </p:cViewPr>
      <p:guideLst>
        <p:guide orient="horz" pos="4319"/>
        <p:guide pos="7679"/>
        <p:guide/>
      </p:guideLst>
    </p:cSldViewPr>
  </p:slideViewPr>
  <p:outlineViewPr>
    <p:cViewPr>
      <p:scale>
        <a:sx n="33" d="100"/>
        <a:sy n="33" d="100"/>
      </p:scale>
      <p:origin x="0" y="1290"/>
    </p:cViewPr>
  </p:outlineViewPr>
  <p:notesTextViewPr>
    <p:cViewPr>
      <p:scale>
        <a:sx n="100" d="100"/>
        <a:sy n="100" d="100"/>
      </p:scale>
      <p:origin x="0" y="0"/>
    </p:cViewPr>
  </p:notesTextViewPr>
  <p:sorterViewPr>
    <p:cViewPr>
      <p:scale>
        <a:sx n="100" d="100"/>
        <a:sy n="100" d="100"/>
      </p:scale>
      <p:origin x="0" y="4644"/>
    </p:cViewPr>
  </p:sorterViewPr>
  <p:notesViewPr>
    <p:cSldViewPr snapToGrid="0" snapToObjects="1">
      <p:cViewPr varScale="1">
        <p:scale>
          <a:sx n="98" d="100"/>
          <a:sy n="98"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oleObject" Target="file:///\\WCS02021\xpf53747$\Data%20Request\20190910_Govmeeting\SOL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dirty="0" smtClean="0">
                <a:effectLst/>
              </a:rPr>
              <a:t>SOL </a:t>
            </a:r>
            <a:r>
              <a:rPr lang="en-US" sz="2400" b="1" dirty="0">
                <a:effectLst/>
              </a:rPr>
              <a:t>Pass Rates by Subject Area</a:t>
            </a:r>
            <a:endParaRPr lang="en-US" sz="2400" dirty="0">
              <a:effectLst/>
            </a:endParaRPr>
          </a:p>
        </c:rich>
      </c:tx>
      <c:layout/>
      <c:overlay val="0"/>
    </c:title>
    <c:autoTitleDeleted val="0"/>
    <c:plotArea>
      <c:layout/>
      <c:lineChart>
        <c:grouping val="standard"/>
        <c:varyColors val="0"/>
        <c:ser>
          <c:idx val="2"/>
          <c:order val="0"/>
          <c:tx>
            <c:strRef>
              <c:f>Sheet4!$B$4</c:f>
              <c:strCache>
                <c:ptCount val="1"/>
                <c:pt idx="0">
                  <c:v>Mathematics</c:v>
                </c:pt>
              </c:strCache>
            </c:strRef>
          </c:tx>
          <c:marker>
            <c:spPr>
              <a:solidFill>
                <a:srgbClr val="00B050"/>
              </a:solidFill>
              <a:ln>
                <a:solidFill>
                  <a:srgbClr val="00B050"/>
                </a:solidFill>
              </a:ln>
            </c:spPr>
          </c:marker>
          <c:dPt>
            <c:idx val="1"/>
            <c:marker>
              <c:spPr>
                <a:solidFill>
                  <a:srgbClr val="00B050"/>
                </a:solidFill>
                <a:ln w="38100">
                  <a:solidFill>
                    <a:srgbClr val="00B050"/>
                  </a:solidFill>
                </a:ln>
              </c:spPr>
            </c:marker>
            <c:bubble3D val="0"/>
            <c:spPr>
              <a:ln w="38100">
                <a:solidFill>
                  <a:srgbClr val="00B050"/>
                </a:solidFill>
              </a:ln>
            </c:spPr>
            <c:extLst xmlns:c16r2="http://schemas.microsoft.com/office/drawing/2015/06/chart">
              <c:ext xmlns:c16="http://schemas.microsoft.com/office/drawing/2014/chart" uri="{C3380CC4-5D6E-409C-BE32-E72D297353CC}">
                <c16:uniqueId val="{00000000-E208-4037-9BCB-AAEEFB5C50C4}"/>
              </c:ext>
            </c:extLst>
          </c:dPt>
          <c:dPt>
            <c:idx val="2"/>
            <c:bubble3D val="0"/>
            <c:spPr>
              <a:ln>
                <a:solidFill>
                  <a:srgbClr val="00B050"/>
                </a:solidFill>
              </a:ln>
            </c:spPr>
            <c:extLst xmlns:c16r2="http://schemas.microsoft.com/office/drawing/2015/06/chart">
              <c:ext xmlns:c16="http://schemas.microsoft.com/office/drawing/2014/chart" uri="{C3380CC4-5D6E-409C-BE32-E72D297353CC}">
                <c16:uniqueId val="{00000001-E208-4037-9BCB-AAEEFB5C50C4}"/>
              </c:ext>
            </c:extLst>
          </c:dPt>
          <c:dLbls>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208-4037-9BCB-AAEEFB5C50C4}"/>
                </c:ext>
              </c:extLst>
            </c:dLbl>
            <c:dLbl>
              <c:idx val="2"/>
              <c:layout>
                <c:manualLayout>
                  <c:x val="0"/>
                  <c:y val="-2.24482612871559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208-4037-9BCB-AAEEFB5C50C4}"/>
                </c:ext>
              </c:extLst>
            </c:dLbl>
            <c:spPr>
              <a:noFill/>
              <a:ln>
                <a:noFill/>
              </a:ln>
              <a:effectLst/>
            </c:spPr>
            <c:txPr>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Sheet4!$C$1:$E$1</c:f>
              <c:strCache>
                <c:ptCount val="3"/>
                <c:pt idx="0">
                  <c:v>2016-2017</c:v>
                </c:pt>
                <c:pt idx="1">
                  <c:v>2017-2018</c:v>
                </c:pt>
                <c:pt idx="2">
                  <c:v>2018-2019</c:v>
                </c:pt>
              </c:strCache>
            </c:strRef>
          </c:cat>
          <c:val>
            <c:numRef>
              <c:f>Sheet4!$C$4:$E$4</c:f>
              <c:numCache>
                <c:formatCode>General</c:formatCode>
                <c:ptCount val="3"/>
                <c:pt idx="0">
                  <c:v>79</c:v>
                </c:pt>
                <c:pt idx="1">
                  <c:v>77</c:v>
                </c:pt>
                <c:pt idx="2">
                  <c:v>82</c:v>
                </c:pt>
              </c:numCache>
            </c:numRef>
          </c:val>
          <c:smooth val="0"/>
          <c:extLst xmlns:c16r2="http://schemas.microsoft.com/office/drawing/2015/06/chart">
            <c:ext xmlns:c16="http://schemas.microsoft.com/office/drawing/2014/chart" uri="{C3380CC4-5D6E-409C-BE32-E72D297353CC}">
              <c16:uniqueId val="{00000002-E208-4037-9BCB-AAEEFB5C50C4}"/>
            </c:ext>
          </c:extLst>
        </c:ser>
        <c:ser>
          <c:idx val="3"/>
          <c:order val="1"/>
          <c:tx>
            <c:strRef>
              <c:f>Sheet4!$B$5</c:f>
              <c:strCache>
                <c:ptCount val="1"/>
                <c:pt idx="0">
                  <c:v>Science</c:v>
                </c:pt>
              </c:strCache>
            </c:strRef>
          </c:tx>
          <c:spPr>
            <a:ln w="38100"/>
          </c:spPr>
          <c:marker>
            <c:spPr>
              <a:ln w="38100"/>
            </c:spPr>
          </c:marker>
          <c:dLbls>
            <c:dLbl>
              <c:idx val="0"/>
              <c:layout>
                <c:manualLayout>
                  <c:x val="-5.2469135802469133E-2"/>
                  <c:y val="-5.61206532178897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208-4037-9BCB-AAEEFB5C50C4}"/>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208-4037-9BCB-AAEEFB5C50C4}"/>
                </c:ext>
              </c:extLst>
            </c:dLbl>
            <c:dLbl>
              <c:idx val="2"/>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208-4037-9BCB-AAEEFB5C50C4}"/>
                </c:ext>
              </c:extLst>
            </c:dLbl>
            <c:spPr>
              <a:noFill/>
              <a:ln>
                <a:noFill/>
              </a:ln>
              <a:effectLst/>
            </c:spPr>
            <c:txPr>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Sheet4!$C$1:$E$1</c:f>
              <c:strCache>
                <c:ptCount val="3"/>
                <c:pt idx="0">
                  <c:v>2016-2017</c:v>
                </c:pt>
                <c:pt idx="1">
                  <c:v>2017-2018</c:v>
                </c:pt>
                <c:pt idx="2">
                  <c:v>2018-2019</c:v>
                </c:pt>
              </c:strCache>
            </c:strRef>
          </c:cat>
          <c:val>
            <c:numRef>
              <c:f>Sheet4!$C$5:$E$5</c:f>
              <c:numCache>
                <c:formatCode>General</c:formatCode>
                <c:ptCount val="3"/>
                <c:pt idx="0">
                  <c:v>82</c:v>
                </c:pt>
                <c:pt idx="1">
                  <c:v>81</c:v>
                </c:pt>
                <c:pt idx="2">
                  <c:v>81</c:v>
                </c:pt>
              </c:numCache>
            </c:numRef>
          </c:val>
          <c:smooth val="0"/>
          <c:extLst xmlns:c16r2="http://schemas.microsoft.com/office/drawing/2015/06/chart">
            <c:ext xmlns:c16="http://schemas.microsoft.com/office/drawing/2014/chart" uri="{C3380CC4-5D6E-409C-BE32-E72D297353CC}">
              <c16:uniqueId val="{00000006-E208-4037-9BCB-AAEEFB5C50C4}"/>
            </c:ext>
          </c:extLst>
        </c:ser>
        <c:ser>
          <c:idx val="4"/>
          <c:order val="2"/>
          <c:tx>
            <c:strRef>
              <c:f>Sheet4!$B$6</c:f>
              <c:strCache>
                <c:ptCount val="1"/>
                <c:pt idx="0">
                  <c:v>History/Social Science</c:v>
                </c:pt>
              </c:strCache>
            </c:strRef>
          </c:tx>
          <c:spPr>
            <a:ln w="38100"/>
          </c:spPr>
          <c:marker>
            <c:spPr>
              <a:ln w="38100"/>
            </c:spPr>
          </c:marker>
          <c:dLbls>
            <c:dLbl>
              <c:idx val="0"/>
              <c:layout>
                <c:manualLayout>
                  <c:x val="-5.2469135802469133E-2"/>
                  <c:y val="-8.41809798268346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208-4037-9BCB-AAEEFB5C50C4}"/>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208-4037-9BCB-AAEEFB5C50C4}"/>
                </c:ext>
              </c:extLst>
            </c:dLbl>
            <c:dLbl>
              <c:idx val="2"/>
              <c:layout>
                <c:manualLayout>
                  <c:x val="0"/>
                  <c:y val="1.964222862626141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E208-4037-9BCB-AAEEFB5C50C4}"/>
                </c:ext>
              </c:extLst>
            </c:dLbl>
            <c:spPr>
              <a:noFill/>
              <a:ln>
                <a:noFill/>
              </a:ln>
              <a:effectLst/>
            </c:spPr>
            <c:txPr>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Sheet4!$C$1:$E$1</c:f>
              <c:strCache>
                <c:ptCount val="3"/>
                <c:pt idx="0">
                  <c:v>2016-2017</c:v>
                </c:pt>
                <c:pt idx="1">
                  <c:v>2017-2018</c:v>
                </c:pt>
                <c:pt idx="2">
                  <c:v>2018-2019</c:v>
                </c:pt>
              </c:strCache>
            </c:strRef>
          </c:cat>
          <c:val>
            <c:numRef>
              <c:f>Sheet4!$C$6:$E$6</c:f>
              <c:numCache>
                <c:formatCode>General</c:formatCode>
                <c:ptCount val="3"/>
                <c:pt idx="0">
                  <c:v>86</c:v>
                </c:pt>
                <c:pt idx="1">
                  <c:v>84</c:v>
                </c:pt>
                <c:pt idx="2">
                  <c:v>80</c:v>
                </c:pt>
              </c:numCache>
            </c:numRef>
          </c:val>
          <c:smooth val="0"/>
          <c:extLst xmlns:c16r2="http://schemas.microsoft.com/office/drawing/2015/06/chart">
            <c:ext xmlns:c16="http://schemas.microsoft.com/office/drawing/2014/chart" uri="{C3380CC4-5D6E-409C-BE32-E72D297353CC}">
              <c16:uniqueId val="{0000000A-E208-4037-9BCB-AAEEFB5C50C4}"/>
            </c:ext>
          </c:extLst>
        </c:ser>
        <c:ser>
          <c:idx val="0"/>
          <c:order val="3"/>
          <c:tx>
            <c:strRef>
              <c:f>Sheet4!$B$2</c:f>
              <c:strCache>
                <c:ptCount val="1"/>
                <c:pt idx="0">
                  <c:v>English Reading</c:v>
                </c:pt>
              </c:strCache>
            </c:strRef>
          </c:tx>
          <c:spPr>
            <a:ln w="38100">
              <a:solidFill>
                <a:schemeClr val="bg2">
                  <a:lumMod val="50000"/>
                </a:schemeClr>
              </a:solidFill>
            </a:ln>
          </c:spPr>
          <c:marker>
            <c:spPr>
              <a:solidFill>
                <a:schemeClr val="bg2">
                  <a:lumMod val="50000"/>
                </a:schemeClr>
              </a:solidFill>
              <a:ln w="38100"/>
            </c:spPr>
          </c:marker>
          <c:dPt>
            <c:idx val="0"/>
            <c:marker>
              <c:spPr>
                <a:solidFill>
                  <a:schemeClr val="bg2">
                    <a:lumMod val="50000"/>
                  </a:schemeClr>
                </a:solidFill>
                <a:ln w="38100">
                  <a:solidFill>
                    <a:schemeClr val="bg2">
                      <a:lumMod val="50000"/>
                    </a:schemeClr>
                  </a:solidFill>
                </a:ln>
              </c:spPr>
            </c:marker>
            <c:bubble3D val="0"/>
            <c:extLst xmlns:c16r2="http://schemas.microsoft.com/office/drawing/2015/06/chart">
              <c:ext xmlns:c16="http://schemas.microsoft.com/office/drawing/2014/chart" uri="{C3380CC4-5D6E-409C-BE32-E72D297353CC}">
                <c16:uniqueId val="{0000000B-E208-4037-9BCB-AAEEFB5C50C4}"/>
              </c:ext>
            </c:extLst>
          </c:dPt>
          <c:dPt>
            <c:idx val="1"/>
            <c:marker>
              <c:spPr>
                <a:solidFill>
                  <a:schemeClr val="bg2">
                    <a:lumMod val="50000"/>
                  </a:schemeClr>
                </a:solidFill>
                <a:ln w="38100">
                  <a:solidFill>
                    <a:schemeClr val="bg2">
                      <a:lumMod val="50000"/>
                    </a:schemeClr>
                  </a:solidFill>
                </a:ln>
              </c:spPr>
            </c:marker>
            <c:bubble3D val="0"/>
            <c:extLst xmlns:c16r2="http://schemas.microsoft.com/office/drawing/2015/06/chart">
              <c:ext xmlns:c16="http://schemas.microsoft.com/office/drawing/2014/chart" uri="{C3380CC4-5D6E-409C-BE32-E72D297353CC}">
                <c16:uniqueId val="{0000000C-E208-4037-9BCB-AAEEFB5C50C4}"/>
              </c:ext>
            </c:extLst>
          </c:dPt>
          <c:dPt>
            <c:idx val="2"/>
            <c:marker>
              <c:spPr>
                <a:solidFill>
                  <a:schemeClr val="bg2">
                    <a:lumMod val="50000"/>
                  </a:schemeClr>
                </a:solidFill>
                <a:ln w="38100">
                  <a:solidFill>
                    <a:schemeClr val="bg2">
                      <a:lumMod val="50000"/>
                    </a:schemeClr>
                  </a:solidFill>
                </a:ln>
              </c:spPr>
            </c:marker>
            <c:bubble3D val="0"/>
            <c:extLst xmlns:c16r2="http://schemas.microsoft.com/office/drawing/2015/06/chart">
              <c:ext xmlns:c16="http://schemas.microsoft.com/office/drawing/2014/chart" uri="{C3380CC4-5D6E-409C-BE32-E72D297353CC}">
                <c16:uniqueId val="{0000000D-E208-4037-9BCB-AAEEFB5C50C4}"/>
              </c:ext>
            </c:extLst>
          </c:dPt>
          <c:dLbls>
            <c:dLbl>
              <c:idx val="0"/>
              <c:layout>
                <c:manualLayout>
                  <c:x val="-5.2469135802469133E-2"/>
                  <c:y val="2.8060326608944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E208-4037-9BCB-AAEEFB5C50C4}"/>
                </c:ext>
              </c:extLst>
            </c:dLbl>
            <c:dLbl>
              <c:idx val="1"/>
              <c:layout>
                <c:manualLayout>
                  <c:x val="-2.5609628657528919E-2"/>
                  <c:y val="-3.08663592698393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E208-4037-9BCB-AAEEFB5C50C4}"/>
                </c:ext>
              </c:extLst>
            </c:dLbl>
            <c:dLbl>
              <c:idx val="2"/>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E208-4037-9BCB-AAEEFB5C50C4}"/>
                </c:ext>
              </c:extLst>
            </c:dLbl>
            <c:spPr>
              <a:noFill/>
              <a:ln>
                <a:noFill/>
              </a:ln>
              <a:effectLst/>
            </c:spPr>
            <c:txPr>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Sheet4!$C$1:$E$1</c:f>
              <c:strCache>
                <c:ptCount val="3"/>
                <c:pt idx="0">
                  <c:v>2016-2017</c:v>
                </c:pt>
                <c:pt idx="1">
                  <c:v>2017-2018</c:v>
                </c:pt>
                <c:pt idx="2">
                  <c:v>2018-2019</c:v>
                </c:pt>
              </c:strCache>
            </c:strRef>
          </c:cat>
          <c:val>
            <c:numRef>
              <c:f>Sheet4!$C$2:$E$2</c:f>
              <c:numCache>
                <c:formatCode>General</c:formatCode>
                <c:ptCount val="3"/>
                <c:pt idx="0">
                  <c:v>80</c:v>
                </c:pt>
                <c:pt idx="1">
                  <c:v>79</c:v>
                </c:pt>
                <c:pt idx="2">
                  <c:v>78</c:v>
                </c:pt>
              </c:numCache>
            </c:numRef>
          </c:val>
          <c:smooth val="0"/>
          <c:extLst xmlns:c16r2="http://schemas.microsoft.com/office/drawing/2015/06/chart">
            <c:ext xmlns:c16="http://schemas.microsoft.com/office/drawing/2014/chart" uri="{C3380CC4-5D6E-409C-BE32-E72D297353CC}">
              <c16:uniqueId val="{0000000E-E208-4037-9BCB-AAEEFB5C50C4}"/>
            </c:ext>
          </c:extLst>
        </c:ser>
        <c:ser>
          <c:idx val="1"/>
          <c:order val="4"/>
          <c:tx>
            <c:strRef>
              <c:f>Sheet4!$B$3</c:f>
              <c:strCache>
                <c:ptCount val="1"/>
                <c:pt idx="0">
                  <c:v>English Writing</c:v>
                </c:pt>
              </c:strCache>
            </c:strRef>
          </c:tx>
          <c:spPr>
            <a:ln w="38100"/>
          </c:spPr>
          <c:marker>
            <c:spPr>
              <a:ln w="38100"/>
            </c:spPr>
          </c:marker>
          <c:dLbls>
            <c:dLbl>
              <c:idx val="0"/>
              <c:layout>
                <c:manualLayout>
                  <c:x val="-5.2469135802469133E-2"/>
                  <c:y val="8.41809798268346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E208-4037-9BCB-AAEEFB5C50C4}"/>
                </c:ext>
              </c:extLst>
            </c:dLbl>
            <c:dLbl>
              <c:idx val="1"/>
              <c:layout>
                <c:manualLayout>
                  <c:x val="-2.5609628657528919E-2"/>
                  <c:y val="-4.3352099873551772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E208-4037-9BCB-AAEEFB5C50C4}"/>
                </c:ext>
              </c:extLst>
            </c:dLbl>
            <c:dLbl>
              <c:idx val="2"/>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E208-4037-9BCB-AAEEFB5C50C4}"/>
                </c:ext>
              </c:extLst>
            </c:dLbl>
            <c:spPr>
              <a:noFill/>
              <a:ln>
                <a:noFill/>
              </a:ln>
              <a:effectLst/>
            </c:spPr>
            <c:txPr>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Sheet4!$C$1:$E$1</c:f>
              <c:strCache>
                <c:ptCount val="3"/>
                <c:pt idx="0">
                  <c:v>2016-2017</c:v>
                </c:pt>
                <c:pt idx="1">
                  <c:v>2017-2018</c:v>
                </c:pt>
                <c:pt idx="2">
                  <c:v>2018-2019</c:v>
                </c:pt>
              </c:strCache>
            </c:strRef>
          </c:cat>
          <c:val>
            <c:numRef>
              <c:f>Sheet4!$C$3:$E$3</c:f>
              <c:numCache>
                <c:formatCode>General</c:formatCode>
                <c:ptCount val="3"/>
                <c:pt idx="0">
                  <c:v>79</c:v>
                </c:pt>
                <c:pt idx="1">
                  <c:v>78</c:v>
                </c:pt>
                <c:pt idx="2">
                  <c:v>76</c:v>
                </c:pt>
              </c:numCache>
            </c:numRef>
          </c:val>
          <c:smooth val="0"/>
          <c:extLst xmlns:c16r2="http://schemas.microsoft.com/office/drawing/2015/06/chart">
            <c:ext xmlns:c16="http://schemas.microsoft.com/office/drawing/2014/chart" uri="{C3380CC4-5D6E-409C-BE32-E72D297353CC}">
              <c16:uniqueId val="{00000012-E208-4037-9BCB-AAEEFB5C50C4}"/>
            </c:ext>
          </c:extLst>
        </c:ser>
        <c:dLbls>
          <c:showLegendKey val="0"/>
          <c:showVal val="0"/>
          <c:showCatName val="0"/>
          <c:showSerName val="0"/>
          <c:showPercent val="0"/>
          <c:showBubbleSize val="0"/>
        </c:dLbls>
        <c:marker val="1"/>
        <c:smooth val="0"/>
        <c:axId val="124296192"/>
        <c:axId val="124306176"/>
      </c:lineChart>
      <c:catAx>
        <c:axId val="124296192"/>
        <c:scaling>
          <c:orientation val="minMax"/>
        </c:scaling>
        <c:delete val="0"/>
        <c:axPos val="b"/>
        <c:numFmt formatCode="General" sourceLinked="0"/>
        <c:majorTickMark val="out"/>
        <c:minorTickMark val="none"/>
        <c:tickLblPos val="nextTo"/>
        <c:txPr>
          <a:bodyPr/>
          <a:lstStyle/>
          <a:p>
            <a:pPr>
              <a:defRPr sz="1400" b="1"/>
            </a:pPr>
            <a:endParaRPr lang="en-US"/>
          </a:p>
        </c:txPr>
        <c:crossAx val="124306176"/>
        <c:crosses val="autoZero"/>
        <c:auto val="1"/>
        <c:lblAlgn val="ctr"/>
        <c:lblOffset val="100"/>
        <c:noMultiLvlLbl val="0"/>
      </c:catAx>
      <c:valAx>
        <c:axId val="124306176"/>
        <c:scaling>
          <c:orientation val="minMax"/>
          <c:max val="90"/>
          <c:min val="70"/>
        </c:scaling>
        <c:delete val="0"/>
        <c:axPos val="l"/>
        <c:title>
          <c:tx>
            <c:rich>
              <a:bodyPr rot="-5400000" vert="horz"/>
              <a:lstStyle/>
              <a:p>
                <a:pPr>
                  <a:defRPr sz="1400"/>
                </a:pPr>
                <a:r>
                  <a:rPr lang="en-US" sz="1400"/>
                  <a:t>Pass Rate</a:t>
                </a:r>
              </a:p>
            </c:rich>
          </c:tx>
          <c:layout/>
          <c:overlay val="0"/>
        </c:title>
        <c:numFmt formatCode="General" sourceLinked="1"/>
        <c:majorTickMark val="out"/>
        <c:minorTickMark val="none"/>
        <c:tickLblPos val="nextTo"/>
        <c:txPr>
          <a:bodyPr/>
          <a:lstStyle/>
          <a:p>
            <a:pPr>
              <a:defRPr sz="1400" b="1"/>
            </a:pPr>
            <a:endParaRPr lang="en-US"/>
          </a:p>
        </c:txPr>
        <c:crossAx val="124296192"/>
        <c:crosses val="autoZero"/>
        <c:crossBetween val="between"/>
        <c:majorUnit val="5"/>
      </c:valAx>
    </c:plotArea>
    <c:legend>
      <c:legendPos val="r"/>
      <c:layout>
        <c:manualLayout>
          <c:xMode val="edge"/>
          <c:yMode val="edge"/>
          <c:x val="0.72038835423349856"/>
          <c:y val="0.38462797862024062"/>
          <c:w val="0.27503001571170388"/>
          <c:h val="0.365311381531854"/>
        </c:manualLayout>
      </c:layout>
      <c:overlay val="0"/>
      <c:spPr>
        <a:noFill/>
      </c:spPr>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21E47-1903-4A4F-9652-F3ECCA967FC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2395BC7B-B305-4AEB-835D-6F24E3B90EC5}">
      <dgm:prSet phldrT="[Text]" custT="1"/>
      <dgm:spPr>
        <a:solidFill>
          <a:srgbClr val="002060"/>
        </a:solidFill>
      </dgm:spPr>
      <dgm:t>
        <a:bodyPr/>
        <a:lstStyle/>
        <a:p>
          <a:r>
            <a:rPr lang="en-US" sz="1700" b="1" dirty="0" smtClean="0"/>
            <a:t>Graduation &amp; Completion Index</a:t>
          </a:r>
          <a:endParaRPr lang="en-US" sz="1700" b="1" dirty="0"/>
        </a:p>
      </dgm:t>
    </dgm:pt>
    <dgm:pt modelId="{BF2EF538-0E12-419A-9E7C-DA1CC076D410}" type="parTrans" cxnId="{E2F2D66D-E372-4A03-AD15-86B7AC6FFDC7}">
      <dgm:prSet/>
      <dgm:spPr/>
      <dgm:t>
        <a:bodyPr/>
        <a:lstStyle/>
        <a:p>
          <a:endParaRPr lang="en-US" sz="1700"/>
        </a:p>
      </dgm:t>
    </dgm:pt>
    <dgm:pt modelId="{FC72D6C2-EF7C-4825-A7F3-01C34DA96524}" type="sibTrans" cxnId="{E2F2D66D-E372-4A03-AD15-86B7AC6FFDC7}">
      <dgm:prSet/>
      <dgm:spPr/>
      <dgm:t>
        <a:bodyPr/>
        <a:lstStyle/>
        <a:p>
          <a:endParaRPr lang="en-US" sz="1700"/>
        </a:p>
      </dgm:t>
    </dgm:pt>
    <dgm:pt modelId="{4FDEB663-958E-464D-A1BF-17EBBEF93364}">
      <dgm:prSet phldrT="[Text]" custT="1"/>
      <dgm:spPr/>
      <dgm:t>
        <a:bodyPr/>
        <a:lstStyle/>
        <a:p>
          <a:r>
            <a:rPr lang="en-US" sz="1700" b="1" dirty="0" smtClean="0"/>
            <a:t>Dropout Rate</a:t>
          </a:r>
          <a:endParaRPr lang="en-US" sz="1700" b="1" dirty="0"/>
        </a:p>
      </dgm:t>
    </dgm:pt>
    <dgm:pt modelId="{013A711D-74C0-4CF6-AA24-A4580A133FF3}" type="parTrans" cxnId="{56D063B3-1E05-4690-BAE8-5028B39584D0}">
      <dgm:prSet/>
      <dgm:spPr/>
      <dgm:t>
        <a:bodyPr/>
        <a:lstStyle/>
        <a:p>
          <a:endParaRPr lang="en-US" sz="1700"/>
        </a:p>
      </dgm:t>
    </dgm:pt>
    <dgm:pt modelId="{B87E7DF0-815A-4B20-8080-ACD9932379D0}" type="sibTrans" cxnId="{56D063B3-1E05-4690-BAE8-5028B39584D0}">
      <dgm:prSet/>
      <dgm:spPr/>
      <dgm:t>
        <a:bodyPr/>
        <a:lstStyle/>
        <a:p>
          <a:endParaRPr lang="en-US" sz="1700"/>
        </a:p>
      </dgm:t>
    </dgm:pt>
    <dgm:pt modelId="{37DEFCF6-A240-4D7C-B1AC-0BF1F9944971}">
      <dgm:prSet phldrT="[Text]" custT="1"/>
      <dgm:spPr>
        <a:ln>
          <a:solidFill>
            <a:srgbClr val="002060"/>
          </a:solidFill>
        </a:ln>
      </dgm:spPr>
      <dgm:t>
        <a:bodyPr/>
        <a:lstStyle/>
        <a:p>
          <a:r>
            <a:rPr lang="en-US" sz="1700" dirty="0" smtClean="0"/>
            <a:t>Continues to measure the degree of students completing high school</a:t>
          </a:r>
          <a:endParaRPr lang="en-US" sz="1700" dirty="0"/>
        </a:p>
      </dgm:t>
    </dgm:pt>
    <dgm:pt modelId="{67840600-1CF7-465C-AC50-2455EE7D569D}" type="parTrans" cxnId="{26E5D84B-344F-4B85-BDF7-22D8D26A2DD0}">
      <dgm:prSet/>
      <dgm:spPr/>
      <dgm:t>
        <a:bodyPr/>
        <a:lstStyle/>
        <a:p>
          <a:endParaRPr lang="en-US" sz="1700"/>
        </a:p>
      </dgm:t>
    </dgm:pt>
    <dgm:pt modelId="{ECC0BED5-EF4F-4AD7-B248-A0C1A53C6508}" type="sibTrans" cxnId="{26E5D84B-344F-4B85-BDF7-22D8D26A2DD0}">
      <dgm:prSet/>
      <dgm:spPr/>
      <dgm:t>
        <a:bodyPr/>
        <a:lstStyle/>
        <a:p>
          <a:endParaRPr lang="en-US" sz="1700"/>
        </a:p>
      </dgm:t>
    </dgm:pt>
    <dgm:pt modelId="{2B6C7E68-A11B-4487-9660-9BB77D179E51}">
      <dgm:prSet phldrT="[Text]" custT="1"/>
      <dgm:spPr>
        <a:ln>
          <a:solidFill>
            <a:srgbClr val="002060"/>
          </a:solidFill>
        </a:ln>
      </dgm:spPr>
      <dgm:t>
        <a:bodyPr/>
        <a:lstStyle/>
        <a:p>
          <a:r>
            <a:rPr lang="en-US" sz="1700" dirty="0" smtClean="0"/>
            <a:t>Measures rate of students that leave high school permanently</a:t>
          </a:r>
          <a:endParaRPr lang="en-US" sz="1700" dirty="0"/>
        </a:p>
      </dgm:t>
    </dgm:pt>
    <dgm:pt modelId="{02250BD5-D48D-4D68-A5FA-097B5C427071}" type="parTrans" cxnId="{6173CC0A-5046-44D3-9202-4D5FEB82C5D4}">
      <dgm:prSet/>
      <dgm:spPr/>
      <dgm:t>
        <a:bodyPr/>
        <a:lstStyle/>
        <a:p>
          <a:endParaRPr lang="en-US" sz="1700"/>
        </a:p>
      </dgm:t>
    </dgm:pt>
    <dgm:pt modelId="{002BD5BE-C6E4-4258-BF18-5D56F598DEFF}" type="sibTrans" cxnId="{6173CC0A-5046-44D3-9202-4D5FEB82C5D4}">
      <dgm:prSet/>
      <dgm:spPr/>
      <dgm:t>
        <a:bodyPr/>
        <a:lstStyle/>
        <a:p>
          <a:endParaRPr lang="en-US" sz="1700"/>
        </a:p>
      </dgm:t>
    </dgm:pt>
    <dgm:pt modelId="{3925761B-564A-449A-9397-23516FB379CF}">
      <dgm:prSet phldrT="[Text]" custT="1"/>
      <dgm:spPr/>
      <dgm:t>
        <a:bodyPr/>
        <a:lstStyle/>
        <a:p>
          <a:r>
            <a:rPr lang="en-US" sz="1700" b="1" dirty="0" smtClean="0"/>
            <a:t>College, Career, and Civic Readiness</a:t>
          </a:r>
          <a:endParaRPr lang="en-US" sz="1700" b="1" dirty="0"/>
        </a:p>
      </dgm:t>
    </dgm:pt>
    <dgm:pt modelId="{E8D39B96-15DD-4349-9346-AADE5603A2BC}" type="parTrans" cxnId="{070EEDA0-9B97-4EF5-88D9-4B18AB6AC860}">
      <dgm:prSet/>
      <dgm:spPr/>
      <dgm:t>
        <a:bodyPr/>
        <a:lstStyle/>
        <a:p>
          <a:endParaRPr lang="en-US" sz="1700"/>
        </a:p>
      </dgm:t>
    </dgm:pt>
    <dgm:pt modelId="{C631C1A6-2558-4268-AD5B-B4074DE39FD5}" type="sibTrans" cxnId="{070EEDA0-9B97-4EF5-88D9-4B18AB6AC860}">
      <dgm:prSet/>
      <dgm:spPr/>
      <dgm:t>
        <a:bodyPr/>
        <a:lstStyle/>
        <a:p>
          <a:endParaRPr lang="en-US" sz="1700"/>
        </a:p>
      </dgm:t>
    </dgm:pt>
    <dgm:pt modelId="{B0E2A9C0-9A99-4584-B043-6D88D44B2952}">
      <dgm:prSet phldrT="[Text]" custT="1"/>
      <dgm:spPr>
        <a:ln>
          <a:solidFill>
            <a:srgbClr val="002060"/>
          </a:solidFill>
        </a:ln>
      </dgm:spPr>
      <dgm:t>
        <a:bodyPr/>
        <a:lstStyle/>
        <a:p>
          <a:r>
            <a:rPr lang="en-US" sz="1700" dirty="0" smtClean="0"/>
            <a:t>Measures high school student engagement in advanced coursework, career and tech education, and work- and service-based learning</a:t>
          </a:r>
          <a:endParaRPr lang="en-US" sz="1700" dirty="0"/>
        </a:p>
      </dgm:t>
      <dgm:extLst>
        <a:ext uri="{E40237B7-FDA0-4F09-8148-C483321AD2D9}">
          <dgm14:cNvPr xmlns:dgm14="http://schemas.microsoft.com/office/drawing/2010/diagram" id="0" name="" descr="Describes each school quality indicator for schools with a graduating class " title="School quality indicators"/>
        </a:ext>
      </dgm:extLst>
    </dgm:pt>
    <dgm:pt modelId="{C060B50E-8CF4-46C3-8AE3-964D4BFA1B60}" type="parTrans" cxnId="{637FFDA6-4F8C-4D72-92AE-B1A19FD7609E}">
      <dgm:prSet/>
      <dgm:spPr/>
      <dgm:t>
        <a:bodyPr/>
        <a:lstStyle/>
        <a:p>
          <a:endParaRPr lang="en-US" sz="1700"/>
        </a:p>
      </dgm:t>
    </dgm:pt>
    <dgm:pt modelId="{7B0C04D4-B3D3-46F7-84B5-19F0B955746E}" type="sibTrans" cxnId="{637FFDA6-4F8C-4D72-92AE-B1A19FD7609E}">
      <dgm:prSet/>
      <dgm:spPr/>
      <dgm:t>
        <a:bodyPr/>
        <a:lstStyle/>
        <a:p>
          <a:endParaRPr lang="en-US" sz="1700"/>
        </a:p>
      </dgm:t>
    </dgm:pt>
    <dgm:pt modelId="{0D4F7892-652E-4945-B481-D22CCD48033C}">
      <dgm:prSet phldrT="[Text]" custT="1"/>
      <dgm:spPr>
        <a:ln>
          <a:solidFill>
            <a:srgbClr val="002060"/>
          </a:solidFill>
        </a:ln>
      </dgm:spPr>
      <dgm:t>
        <a:bodyPr/>
        <a:lstStyle/>
        <a:p>
          <a:r>
            <a:rPr lang="en-US" sz="1700" i="1" dirty="0" smtClean="0"/>
            <a:t>Not measured until 2021-22</a:t>
          </a:r>
          <a:endParaRPr lang="en-US" sz="1700" i="1" dirty="0"/>
        </a:p>
      </dgm:t>
    </dgm:pt>
    <dgm:pt modelId="{3CD4DC70-4E2B-427C-840D-3178664E4A30}" type="parTrans" cxnId="{A6D1CD61-E240-400A-A0A6-3A9EA44097F4}">
      <dgm:prSet/>
      <dgm:spPr/>
      <dgm:t>
        <a:bodyPr/>
        <a:lstStyle/>
        <a:p>
          <a:endParaRPr lang="en-US" sz="1700"/>
        </a:p>
      </dgm:t>
    </dgm:pt>
    <dgm:pt modelId="{AF10DEDA-B7F4-4AA5-BC34-5816EAA1F884}" type="sibTrans" cxnId="{A6D1CD61-E240-400A-A0A6-3A9EA44097F4}">
      <dgm:prSet/>
      <dgm:spPr/>
      <dgm:t>
        <a:bodyPr/>
        <a:lstStyle/>
        <a:p>
          <a:endParaRPr lang="en-US" sz="1700"/>
        </a:p>
      </dgm:t>
    </dgm:pt>
    <dgm:pt modelId="{0AFE18ED-75EE-4361-8B5B-45F06E122E27}" type="pres">
      <dgm:prSet presAssocID="{01F21E47-1903-4A4F-9652-F3ECCA967FC4}" presName="linear" presStyleCnt="0">
        <dgm:presLayoutVars>
          <dgm:dir/>
          <dgm:animLvl val="lvl"/>
          <dgm:resizeHandles val="exact"/>
        </dgm:presLayoutVars>
      </dgm:prSet>
      <dgm:spPr/>
      <dgm:t>
        <a:bodyPr/>
        <a:lstStyle/>
        <a:p>
          <a:endParaRPr lang="en-US"/>
        </a:p>
      </dgm:t>
    </dgm:pt>
    <dgm:pt modelId="{780ED5E0-A253-475D-B357-141C70A7118F}" type="pres">
      <dgm:prSet presAssocID="{2395BC7B-B305-4AEB-835D-6F24E3B90EC5}" presName="parentLin" presStyleCnt="0"/>
      <dgm:spPr/>
      <dgm:t>
        <a:bodyPr/>
        <a:lstStyle/>
        <a:p>
          <a:endParaRPr lang="en-US"/>
        </a:p>
      </dgm:t>
    </dgm:pt>
    <dgm:pt modelId="{C65F353F-B8F7-4F73-A699-9A676348BF63}" type="pres">
      <dgm:prSet presAssocID="{2395BC7B-B305-4AEB-835D-6F24E3B90EC5}" presName="parentLeftMargin" presStyleLbl="node1" presStyleIdx="0" presStyleCnt="3"/>
      <dgm:spPr/>
      <dgm:t>
        <a:bodyPr/>
        <a:lstStyle/>
        <a:p>
          <a:endParaRPr lang="en-US"/>
        </a:p>
      </dgm:t>
    </dgm:pt>
    <dgm:pt modelId="{B32A9884-3B4A-40D7-8C24-A70CB559C44F}" type="pres">
      <dgm:prSet presAssocID="{2395BC7B-B305-4AEB-835D-6F24E3B90EC5}" presName="parentText" presStyleLbl="node1" presStyleIdx="0" presStyleCnt="3">
        <dgm:presLayoutVars>
          <dgm:chMax val="0"/>
          <dgm:bulletEnabled val="1"/>
        </dgm:presLayoutVars>
      </dgm:prSet>
      <dgm:spPr/>
      <dgm:t>
        <a:bodyPr/>
        <a:lstStyle/>
        <a:p>
          <a:endParaRPr lang="en-US"/>
        </a:p>
      </dgm:t>
    </dgm:pt>
    <dgm:pt modelId="{A14EFC0F-5203-46C2-BE29-88F5FAAE517F}" type="pres">
      <dgm:prSet presAssocID="{2395BC7B-B305-4AEB-835D-6F24E3B90EC5}" presName="negativeSpace" presStyleCnt="0"/>
      <dgm:spPr/>
      <dgm:t>
        <a:bodyPr/>
        <a:lstStyle/>
        <a:p>
          <a:endParaRPr lang="en-US"/>
        </a:p>
      </dgm:t>
    </dgm:pt>
    <dgm:pt modelId="{DAA651A3-F295-4AD1-9381-52860D2D2441}" type="pres">
      <dgm:prSet presAssocID="{2395BC7B-B305-4AEB-835D-6F24E3B90EC5}" presName="childText" presStyleLbl="conFgAcc1" presStyleIdx="0" presStyleCnt="3" custLinFactNeighborX="-1818">
        <dgm:presLayoutVars>
          <dgm:bulletEnabled val="1"/>
        </dgm:presLayoutVars>
      </dgm:prSet>
      <dgm:spPr/>
      <dgm:t>
        <a:bodyPr/>
        <a:lstStyle/>
        <a:p>
          <a:endParaRPr lang="en-US"/>
        </a:p>
      </dgm:t>
    </dgm:pt>
    <dgm:pt modelId="{AAAA1357-90AB-454F-8F22-EC5C32BC6082}" type="pres">
      <dgm:prSet presAssocID="{FC72D6C2-EF7C-4825-A7F3-01C34DA96524}" presName="spaceBetweenRectangles" presStyleCnt="0"/>
      <dgm:spPr/>
      <dgm:t>
        <a:bodyPr/>
        <a:lstStyle/>
        <a:p>
          <a:endParaRPr lang="en-US"/>
        </a:p>
      </dgm:t>
    </dgm:pt>
    <dgm:pt modelId="{14D2CAD9-DF6F-47F6-9A07-3C100E09FBFE}" type="pres">
      <dgm:prSet presAssocID="{4FDEB663-958E-464D-A1BF-17EBBEF93364}" presName="parentLin" presStyleCnt="0"/>
      <dgm:spPr/>
      <dgm:t>
        <a:bodyPr/>
        <a:lstStyle/>
        <a:p>
          <a:endParaRPr lang="en-US"/>
        </a:p>
      </dgm:t>
    </dgm:pt>
    <dgm:pt modelId="{A878EE36-3EB1-491A-B1D6-D3AA0C7FC5CE}" type="pres">
      <dgm:prSet presAssocID="{4FDEB663-958E-464D-A1BF-17EBBEF93364}" presName="parentLeftMargin" presStyleLbl="node1" presStyleIdx="0" presStyleCnt="3"/>
      <dgm:spPr/>
      <dgm:t>
        <a:bodyPr/>
        <a:lstStyle/>
        <a:p>
          <a:endParaRPr lang="en-US"/>
        </a:p>
      </dgm:t>
    </dgm:pt>
    <dgm:pt modelId="{ED5A3E44-DF49-4DB1-BE12-D113A3FF7BE1}" type="pres">
      <dgm:prSet presAssocID="{4FDEB663-958E-464D-A1BF-17EBBEF93364}" presName="parentText" presStyleLbl="node1" presStyleIdx="1" presStyleCnt="3">
        <dgm:presLayoutVars>
          <dgm:chMax val="0"/>
          <dgm:bulletEnabled val="1"/>
        </dgm:presLayoutVars>
      </dgm:prSet>
      <dgm:spPr/>
      <dgm:t>
        <a:bodyPr/>
        <a:lstStyle/>
        <a:p>
          <a:endParaRPr lang="en-US"/>
        </a:p>
      </dgm:t>
    </dgm:pt>
    <dgm:pt modelId="{DF4E3F0A-6687-46FF-A21A-38D917D02F6D}" type="pres">
      <dgm:prSet presAssocID="{4FDEB663-958E-464D-A1BF-17EBBEF93364}" presName="negativeSpace" presStyleCnt="0"/>
      <dgm:spPr/>
      <dgm:t>
        <a:bodyPr/>
        <a:lstStyle/>
        <a:p>
          <a:endParaRPr lang="en-US"/>
        </a:p>
      </dgm:t>
    </dgm:pt>
    <dgm:pt modelId="{8BAACDDD-5ED8-43BE-8132-62D50727CFDD}" type="pres">
      <dgm:prSet presAssocID="{4FDEB663-958E-464D-A1BF-17EBBEF93364}" presName="childText" presStyleLbl="conFgAcc1" presStyleIdx="1" presStyleCnt="3">
        <dgm:presLayoutVars>
          <dgm:bulletEnabled val="1"/>
        </dgm:presLayoutVars>
      </dgm:prSet>
      <dgm:spPr/>
      <dgm:t>
        <a:bodyPr/>
        <a:lstStyle/>
        <a:p>
          <a:endParaRPr lang="en-US"/>
        </a:p>
      </dgm:t>
    </dgm:pt>
    <dgm:pt modelId="{796F8317-5EF1-4D6C-93CA-48281F333BD4}" type="pres">
      <dgm:prSet presAssocID="{B87E7DF0-815A-4B20-8080-ACD9932379D0}" presName="spaceBetweenRectangles" presStyleCnt="0"/>
      <dgm:spPr/>
      <dgm:t>
        <a:bodyPr/>
        <a:lstStyle/>
        <a:p>
          <a:endParaRPr lang="en-US"/>
        </a:p>
      </dgm:t>
    </dgm:pt>
    <dgm:pt modelId="{216101AB-7A6D-4800-9534-8CFEC5E0A959}" type="pres">
      <dgm:prSet presAssocID="{3925761B-564A-449A-9397-23516FB379CF}" presName="parentLin" presStyleCnt="0"/>
      <dgm:spPr/>
      <dgm:t>
        <a:bodyPr/>
        <a:lstStyle/>
        <a:p>
          <a:endParaRPr lang="en-US"/>
        </a:p>
      </dgm:t>
    </dgm:pt>
    <dgm:pt modelId="{5AE2004D-4C0C-430C-9A1A-4FDEFF5E398F}" type="pres">
      <dgm:prSet presAssocID="{3925761B-564A-449A-9397-23516FB379CF}" presName="parentLeftMargin" presStyleLbl="node1" presStyleIdx="1" presStyleCnt="3"/>
      <dgm:spPr/>
      <dgm:t>
        <a:bodyPr/>
        <a:lstStyle/>
        <a:p>
          <a:endParaRPr lang="en-US"/>
        </a:p>
      </dgm:t>
    </dgm:pt>
    <dgm:pt modelId="{B39BFBFF-297A-446B-85C6-1B2B3FFEE40E}" type="pres">
      <dgm:prSet presAssocID="{3925761B-564A-449A-9397-23516FB379CF}" presName="parentText" presStyleLbl="node1" presStyleIdx="2" presStyleCnt="3">
        <dgm:presLayoutVars>
          <dgm:chMax val="0"/>
          <dgm:bulletEnabled val="1"/>
        </dgm:presLayoutVars>
      </dgm:prSet>
      <dgm:spPr/>
      <dgm:t>
        <a:bodyPr/>
        <a:lstStyle/>
        <a:p>
          <a:endParaRPr lang="en-US"/>
        </a:p>
      </dgm:t>
    </dgm:pt>
    <dgm:pt modelId="{4E8A6C00-240C-460C-8217-C6B4164332BE}" type="pres">
      <dgm:prSet presAssocID="{3925761B-564A-449A-9397-23516FB379CF}" presName="negativeSpace" presStyleCnt="0"/>
      <dgm:spPr/>
      <dgm:t>
        <a:bodyPr/>
        <a:lstStyle/>
        <a:p>
          <a:endParaRPr lang="en-US"/>
        </a:p>
      </dgm:t>
    </dgm:pt>
    <dgm:pt modelId="{C6C3F5C8-998E-4AB7-833A-8C8DDFB3827A}" type="pres">
      <dgm:prSet presAssocID="{3925761B-564A-449A-9397-23516FB379CF}" presName="childText" presStyleLbl="conFgAcc1" presStyleIdx="2" presStyleCnt="3" custLinFactNeighborX="-383">
        <dgm:presLayoutVars>
          <dgm:bulletEnabled val="1"/>
        </dgm:presLayoutVars>
      </dgm:prSet>
      <dgm:spPr/>
      <dgm:t>
        <a:bodyPr/>
        <a:lstStyle/>
        <a:p>
          <a:endParaRPr lang="en-US"/>
        </a:p>
      </dgm:t>
    </dgm:pt>
  </dgm:ptLst>
  <dgm:cxnLst>
    <dgm:cxn modelId="{E2F2D66D-E372-4A03-AD15-86B7AC6FFDC7}" srcId="{01F21E47-1903-4A4F-9652-F3ECCA967FC4}" destId="{2395BC7B-B305-4AEB-835D-6F24E3B90EC5}" srcOrd="0" destOrd="0" parTransId="{BF2EF538-0E12-419A-9E7C-DA1CC076D410}" sibTransId="{FC72D6C2-EF7C-4825-A7F3-01C34DA96524}"/>
    <dgm:cxn modelId="{2EEC6B74-43C3-46AE-931C-F2EFF081CE40}" type="presOf" srcId="{01F21E47-1903-4A4F-9652-F3ECCA967FC4}" destId="{0AFE18ED-75EE-4361-8B5B-45F06E122E27}" srcOrd="0" destOrd="0" presId="urn:microsoft.com/office/officeart/2005/8/layout/list1"/>
    <dgm:cxn modelId="{8DF0A270-511C-4B2F-B821-3EF83FB996F0}" type="presOf" srcId="{0D4F7892-652E-4945-B481-D22CCD48033C}" destId="{C6C3F5C8-998E-4AB7-833A-8C8DDFB3827A}" srcOrd="0" destOrd="1" presId="urn:microsoft.com/office/officeart/2005/8/layout/list1"/>
    <dgm:cxn modelId="{1E2EC117-8231-4843-871A-AB94098B3F61}" type="presOf" srcId="{3925761B-564A-449A-9397-23516FB379CF}" destId="{B39BFBFF-297A-446B-85C6-1B2B3FFEE40E}" srcOrd="1" destOrd="0" presId="urn:microsoft.com/office/officeart/2005/8/layout/list1"/>
    <dgm:cxn modelId="{A6D1CD61-E240-400A-A0A6-3A9EA44097F4}" srcId="{3925761B-564A-449A-9397-23516FB379CF}" destId="{0D4F7892-652E-4945-B481-D22CCD48033C}" srcOrd="1" destOrd="0" parTransId="{3CD4DC70-4E2B-427C-840D-3178664E4A30}" sibTransId="{AF10DEDA-B7F4-4AA5-BC34-5816EAA1F884}"/>
    <dgm:cxn modelId="{6173CC0A-5046-44D3-9202-4D5FEB82C5D4}" srcId="{4FDEB663-958E-464D-A1BF-17EBBEF93364}" destId="{2B6C7E68-A11B-4487-9660-9BB77D179E51}" srcOrd="0" destOrd="0" parTransId="{02250BD5-D48D-4D68-A5FA-097B5C427071}" sibTransId="{002BD5BE-C6E4-4258-BF18-5D56F598DEFF}"/>
    <dgm:cxn modelId="{A014D205-4DBB-48F2-8F00-7F6742305156}" type="presOf" srcId="{2B6C7E68-A11B-4487-9660-9BB77D179E51}" destId="{8BAACDDD-5ED8-43BE-8132-62D50727CFDD}" srcOrd="0" destOrd="0" presId="urn:microsoft.com/office/officeart/2005/8/layout/list1"/>
    <dgm:cxn modelId="{637FFDA6-4F8C-4D72-92AE-B1A19FD7609E}" srcId="{3925761B-564A-449A-9397-23516FB379CF}" destId="{B0E2A9C0-9A99-4584-B043-6D88D44B2952}" srcOrd="0" destOrd="0" parTransId="{C060B50E-8CF4-46C3-8AE3-964D4BFA1B60}" sibTransId="{7B0C04D4-B3D3-46F7-84B5-19F0B955746E}"/>
    <dgm:cxn modelId="{2CE56384-F746-4601-82CB-79C2F3259643}" type="presOf" srcId="{2395BC7B-B305-4AEB-835D-6F24E3B90EC5}" destId="{B32A9884-3B4A-40D7-8C24-A70CB559C44F}" srcOrd="1" destOrd="0" presId="urn:microsoft.com/office/officeart/2005/8/layout/list1"/>
    <dgm:cxn modelId="{E3F331EF-D309-4BB6-B66A-975C77EC74E1}" type="presOf" srcId="{4FDEB663-958E-464D-A1BF-17EBBEF93364}" destId="{A878EE36-3EB1-491A-B1D6-D3AA0C7FC5CE}" srcOrd="0" destOrd="0" presId="urn:microsoft.com/office/officeart/2005/8/layout/list1"/>
    <dgm:cxn modelId="{8D243C65-9AA5-4BA0-BE74-C9A7DCAD8708}" type="presOf" srcId="{2395BC7B-B305-4AEB-835D-6F24E3B90EC5}" destId="{C65F353F-B8F7-4F73-A699-9A676348BF63}" srcOrd="0" destOrd="0" presId="urn:microsoft.com/office/officeart/2005/8/layout/list1"/>
    <dgm:cxn modelId="{070EEDA0-9B97-4EF5-88D9-4B18AB6AC860}" srcId="{01F21E47-1903-4A4F-9652-F3ECCA967FC4}" destId="{3925761B-564A-449A-9397-23516FB379CF}" srcOrd="2" destOrd="0" parTransId="{E8D39B96-15DD-4349-9346-AADE5603A2BC}" sibTransId="{C631C1A6-2558-4268-AD5B-B4074DE39FD5}"/>
    <dgm:cxn modelId="{FE77F9ED-D214-4D6B-9C0D-E92EC5C366FC}" type="presOf" srcId="{B0E2A9C0-9A99-4584-B043-6D88D44B2952}" destId="{C6C3F5C8-998E-4AB7-833A-8C8DDFB3827A}" srcOrd="0" destOrd="0" presId="urn:microsoft.com/office/officeart/2005/8/layout/list1"/>
    <dgm:cxn modelId="{9DF68002-9DFC-4E2C-94B9-2FD6923BADCD}" type="presOf" srcId="{37DEFCF6-A240-4D7C-B1AC-0BF1F9944971}" destId="{DAA651A3-F295-4AD1-9381-52860D2D2441}" srcOrd="0" destOrd="0" presId="urn:microsoft.com/office/officeart/2005/8/layout/list1"/>
    <dgm:cxn modelId="{6CAA8E75-450C-4D6F-BAA5-E2D2B6CB3805}" type="presOf" srcId="{3925761B-564A-449A-9397-23516FB379CF}" destId="{5AE2004D-4C0C-430C-9A1A-4FDEFF5E398F}" srcOrd="0" destOrd="0" presId="urn:microsoft.com/office/officeart/2005/8/layout/list1"/>
    <dgm:cxn modelId="{FB4AD110-EC2B-4CD7-A6DD-E2A9FD9A34B4}" type="presOf" srcId="{4FDEB663-958E-464D-A1BF-17EBBEF93364}" destId="{ED5A3E44-DF49-4DB1-BE12-D113A3FF7BE1}" srcOrd="1" destOrd="0" presId="urn:microsoft.com/office/officeart/2005/8/layout/list1"/>
    <dgm:cxn modelId="{56D063B3-1E05-4690-BAE8-5028B39584D0}" srcId="{01F21E47-1903-4A4F-9652-F3ECCA967FC4}" destId="{4FDEB663-958E-464D-A1BF-17EBBEF93364}" srcOrd="1" destOrd="0" parTransId="{013A711D-74C0-4CF6-AA24-A4580A133FF3}" sibTransId="{B87E7DF0-815A-4B20-8080-ACD9932379D0}"/>
    <dgm:cxn modelId="{26E5D84B-344F-4B85-BDF7-22D8D26A2DD0}" srcId="{2395BC7B-B305-4AEB-835D-6F24E3B90EC5}" destId="{37DEFCF6-A240-4D7C-B1AC-0BF1F9944971}" srcOrd="0" destOrd="0" parTransId="{67840600-1CF7-465C-AC50-2455EE7D569D}" sibTransId="{ECC0BED5-EF4F-4AD7-B248-A0C1A53C6508}"/>
    <dgm:cxn modelId="{7C452F92-3C5C-4FB2-9590-4C0786636AAE}" type="presParOf" srcId="{0AFE18ED-75EE-4361-8B5B-45F06E122E27}" destId="{780ED5E0-A253-475D-B357-141C70A7118F}" srcOrd="0" destOrd="0" presId="urn:microsoft.com/office/officeart/2005/8/layout/list1"/>
    <dgm:cxn modelId="{FCFD06B4-4D4E-4E9D-B30E-8096248D4F0E}" type="presParOf" srcId="{780ED5E0-A253-475D-B357-141C70A7118F}" destId="{C65F353F-B8F7-4F73-A699-9A676348BF63}" srcOrd="0" destOrd="0" presId="urn:microsoft.com/office/officeart/2005/8/layout/list1"/>
    <dgm:cxn modelId="{33E3AC44-7A20-454E-9147-E60A5D5C7CD7}" type="presParOf" srcId="{780ED5E0-A253-475D-B357-141C70A7118F}" destId="{B32A9884-3B4A-40D7-8C24-A70CB559C44F}" srcOrd="1" destOrd="0" presId="urn:microsoft.com/office/officeart/2005/8/layout/list1"/>
    <dgm:cxn modelId="{B71D1D5B-C6F9-4D2A-8460-9D390C52EAAE}" type="presParOf" srcId="{0AFE18ED-75EE-4361-8B5B-45F06E122E27}" destId="{A14EFC0F-5203-46C2-BE29-88F5FAAE517F}" srcOrd="1" destOrd="0" presId="urn:microsoft.com/office/officeart/2005/8/layout/list1"/>
    <dgm:cxn modelId="{745521AE-AD7D-4EB0-BBB2-DDCBC6D2F969}" type="presParOf" srcId="{0AFE18ED-75EE-4361-8B5B-45F06E122E27}" destId="{DAA651A3-F295-4AD1-9381-52860D2D2441}" srcOrd="2" destOrd="0" presId="urn:microsoft.com/office/officeart/2005/8/layout/list1"/>
    <dgm:cxn modelId="{12E22E72-AC24-43D1-A5D2-C0B694FA75B8}" type="presParOf" srcId="{0AFE18ED-75EE-4361-8B5B-45F06E122E27}" destId="{AAAA1357-90AB-454F-8F22-EC5C32BC6082}" srcOrd="3" destOrd="0" presId="urn:microsoft.com/office/officeart/2005/8/layout/list1"/>
    <dgm:cxn modelId="{6439C803-DFF6-4B3E-AFCB-6683E64DB4E0}" type="presParOf" srcId="{0AFE18ED-75EE-4361-8B5B-45F06E122E27}" destId="{14D2CAD9-DF6F-47F6-9A07-3C100E09FBFE}" srcOrd="4" destOrd="0" presId="urn:microsoft.com/office/officeart/2005/8/layout/list1"/>
    <dgm:cxn modelId="{D127A880-A84E-4D7C-8415-7E95D010B913}" type="presParOf" srcId="{14D2CAD9-DF6F-47F6-9A07-3C100E09FBFE}" destId="{A878EE36-3EB1-491A-B1D6-D3AA0C7FC5CE}" srcOrd="0" destOrd="0" presId="urn:microsoft.com/office/officeart/2005/8/layout/list1"/>
    <dgm:cxn modelId="{B43B87A6-8772-481D-AB3E-834BEDFC1D17}" type="presParOf" srcId="{14D2CAD9-DF6F-47F6-9A07-3C100E09FBFE}" destId="{ED5A3E44-DF49-4DB1-BE12-D113A3FF7BE1}" srcOrd="1" destOrd="0" presId="urn:microsoft.com/office/officeart/2005/8/layout/list1"/>
    <dgm:cxn modelId="{635A5D7D-CCE0-448C-89E8-FDA52F4CEF03}" type="presParOf" srcId="{0AFE18ED-75EE-4361-8B5B-45F06E122E27}" destId="{DF4E3F0A-6687-46FF-A21A-38D917D02F6D}" srcOrd="5" destOrd="0" presId="urn:microsoft.com/office/officeart/2005/8/layout/list1"/>
    <dgm:cxn modelId="{FCE5C017-027C-45EC-8741-52054C0B64FC}" type="presParOf" srcId="{0AFE18ED-75EE-4361-8B5B-45F06E122E27}" destId="{8BAACDDD-5ED8-43BE-8132-62D50727CFDD}" srcOrd="6" destOrd="0" presId="urn:microsoft.com/office/officeart/2005/8/layout/list1"/>
    <dgm:cxn modelId="{80B49915-2E84-457E-B094-9297672A6A0A}" type="presParOf" srcId="{0AFE18ED-75EE-4361-8B5B-45F06E122E27}" destId="{796F8317-5EF1-4D6C-93CA-48281F333BD4}" srcOrd="7" destOrd="0" presId="urn:microsoft.com/office/officeart/2005/8/layout/list1"/>
    <dgm:cxn modelId="{70BB1B67-C2DC-44A3-AE9F-7942EBD4911D}" type="presParOf" srcId="{0AFE18ED-75EE-4361-8B5B-45F06E122E27}" destId="{216101AB-7A6D-4800-9534-8CFEC5E0A959}" srcOrd="8" destOrd="0" presId="urn:microsoft.com/office/officeart/2005/8/layout/list1"/>
    <dgm:cxn modelId="{E8C362A9-204E-474D-BB5B-C044325E7E42}" type="presParOf" srcId="{216101AB-7A6D-4800-9534-8CFEC5E0A959}" destId="{5AE2004D-4C0C-430C-9A1A-4FDEFF5E398F}" srcOrd="0" destOrd="0" presId="urn:microsoft.com/office/officeart/2005/8/layout/list1"/>
    <dgm:cxn modelId="{09F22F6C-55C6-4B76-8A79-C590FCB84B17}" type="presParOf" srcId="{216101AB-7A6D-4800-9534-8CFEC5E0A959}" destId="{B39BFBFF-297A-446B-85C6-1B2B3FFEE40E}" srcOrd="1" destOrd="0" presId="urn:microsoft.com/office/officeart/2005/8/layout/list1"/>
    <dgm:cxn modelId="{1BB7B60E-67C8-4C96-B65B-8EB51BDF27E3}" type="presParOf" srcId="{0AFE18ED-75EE-4361-8B5B-45F06E122E27}" destId="{4E8A6C00-240C-460C-8217-C6B4164332BE}" srcOrd="9" destOrd="0" presId="urn:microsoft.com/office/officeart/2005/8/layout/list1"/>
    <dgm:cxn modelId="{7CCA6AF1-9D13-48BB-AE54-08827B69DB7B}" type="presParOf" srcId="{0AFE18ED-75EE-4361-8B5B-45F06E122E27}" destId="{C6C3F5C8-998E-4AB7-833A-8C8DDFB3827A}"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21E47-1903-4A4F-9652-F3ECCA967FC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4ED503C9-8DCA-45F8-A83E-EE40E8C5A63A}">
      <dgm:prSet phldrT="[Text]"/>
      <dgm:spPr>
        <a:solidFill>
          <a:srgbClr val="002060"/>
        </a:solidFill>
      </dgm:spPr>
      <dgm:t>
        <a:bodyPr/>
        <a:lstStyle/>
        <a:p>
          <a:r>
            <a:rPr lang="en-US" b="1" dirty="0" smtClean="0">
              <a:latin typeface="Arial Narrow" panose="020B0606020202030204" pitchFamily="34" charset="0"/>
            </a:rPr>
            <a:t>Student Achievement</a:t>
          </a:r>
          <a:endParaRPr lang="en-US" b="1" dirty="0">
            <a:latin typeface="Arial Narrow" panose="020B0606020202030204" pitchFamily="34" charset="0"/>
          </a:endParaRPr>
        </a:p>
      </dgm:t>
    </dgm:pt>
    <dgm:pt modelId="{90E6DB1C-02A5-41CB-8242-10A12A39DE58}" type="parTrans" cxnId="{98F401A1-E20C-4B63-8E1D-7F50460E5DCD}">
      <dgm:prSet/>
      <dgm:spPr/>
      <dgm:t>
        <a:bodyPr/>
        <a:lstStyle/>
        <a:p>
          <a:endParaRPr lang="en-US">
            <a:latin typeface="Arial Narrow" panose="020B0606020202030204" pitchFamily="34" charset="0"/>
          </a:endParaRPr>
        </a:p>
      </dgm:t>
    </dgm:pt>
    <dgm:pt modelId="{4E51621B-A9E3-48FB-955A-87E07C05EC6D}" type="sibTrans" cxnId="{98F401A1-E20C-4B63-8E1D-7F50460E5DCD}">
      <dgm:prSet/>
      <dgm:spPr/>
      <dgm:t>
        <a:bodyPr/>
        <a:lstStyle/>
        <a:p>
          <a:endParaRPr lang="en-US">
            <a:latin typeface="Arial Narrow" panose="020B0606020202030204" pitchFamily="34" charset="0"/>
          </a:endParaRPr>
        </a:p>
      </dgm:t>
    </dgm:pt>
    <dgm:pt modelId="{2395BC7B-B305-4AEB-835D-6F24E3B90EC5}">
      <dgm:prSet phldrT="[Text]"/>
      <dgm:spPr/>
      <dgm:t>
        <a:bodyPr/>
        <a:lstStyle/>
        <a:p>
          <a:r>
            <a:rPr lang="en-US" b="1" dirty="0" smtClean="0">
              <a:latin typeface="Arial Narrow" panose="020B0606020202030204" pitchFamily="34" charset="0"/>
            </a:rPr>
            <a:t>Chronic Absenteeism</a:t>
          </a:r>
          <a:endParaRPr lang="en-US" b="1" dirty="0">
            <a:latin typeface="Arial Narrow" panose="020B0606020202030204" pitchFamily="34" charset="0"/>
          </a:endParaRPr>
        </a:p>
      </dgm:t>
    </dgm:pt>
    <dgm:pt modelId="{BF2EF538-0E12-419A-9E7C-DA1CC076D410}" type="parTrans" cxnId="{E2F2D66D-E372-4A03-AD15-86B7AC6FFDC7}">
      <dgm:prSet/>
      <dgm:spPr/>
      <dgm:t>
        <a:bodyPr/>
        <a:lstStyle/>
        <a:p>
          <a:endParaRPr lang="en-US">
            <a:latin typeface="Arial Narrow" panose="020B0606020202030204" pitchFamily="34" charset="0"/>
          </a:endParaRPr>
        </a:p>
      </dgm:t>
    </dgm:pt>
    <dgm:pt modelId="{FC72D6C2-EF7C-4825-A7F3-01C34DA96524}" type="sibTrans" cxnId="{E2F2D66D-E372-4A03-AD15-86B7AC6FFDC7}">
      <dgm:prSet/>
      <dgm:spPr/>
      <dgm:t>
        <a:bodyPr/>
        <a:lstStyle/>
        <a:p>
          <a:endParaRPr lang="en-US">
            <a:latin typeface="Arial Narrow" panose="020B0606020202030204" pitchFamily="34" charset="0"/>
          </a:endParaRPr>
        </a:p>
      </dgm:t>
    </dgm:pt>
    <dgm:pt modelId="{A0D3DF77-EA86-4D74-BE32-C2D090707400}">
      <dgm:prSet phldrT="[Text]"/>
      <dgm:spPr/>
      <dgm:t>
        <a:bodyPr/>
        <a:lstStyle/>
        <a:p>
          <a:r>
            <a:rPr lang="en-US" b="1" dirty="0" smtClean="0">
              <a:latin typeface="Arial Narrow" panose="020B0606020202030204" pitchFamily="34" charset="0"/>
            </a:rPr>
            <a:t>Achievement Gaps</a:t>
          </a:r>
          <a:endParaRPr lang="en-US" b="1" dirty="0">
            <a:latin typeface="Arial Narrow" panose="020B0606020202030204" pitchFamily="34" charset="0"/>
          </a:endParaRPr>
        </a:p>
      </dgm:t>
    </dgm:pt>
    <dgm:pt modelId="{F95E1F8D-A07B-4665-A070-DB319D135E16}" type="parTrans" cxnId="{44ED695F-682D-4411-BBE3-A33E30FF9BDF}">
      <dgm:prSet/>
      <dgm:spPr/>
      <dgm:t>
        <a:bodyPr/>
        <a:lstStyle/>
        <a:p>
          <a:endParaRPr lang="en-US">
            <a:latin typeface="Arial Narrow" panose="020B0606020202030204" pitchFamily="34" charset="0"/>
          </a:endParaRPr>
        </a:p>
      </dgm:t>
    </dgm:pt>
    <dgm:pt modelId="{CCBB86EE-955B-4249-A8C8-AA29029FD4D6}" type="sibTrans" cxnId="{44ED695F-682D-4411-BBE3-A33E30FF9BDF}">
      <dgm:prSet/>
      <dgm:spPr/>
      <dgm:t>
        <a:bodyPr/>
        <a:lstStyle/>
        <a:p>
          <a:endParaRPr lang="en-US">
            <a:latin typeface="Arial Narrow" panose="020B0606020202030204" pitchFamily="34" charset="0"/>
          </a:endParaRPr>
        </a:p>
      </dgm:t>
    </dgm:pt>
    <dgm:pt modelId="{F1CFC64A-3281-4C51-96B2-94DE6E2318F3}">
      <dgm:prSet phldrT="[Text]"/>
      <dgm:spPr>
        <a:ln>
          <a:solidFill>
            <a:srgbClr val="002060"/>
          </a:solidFill>
        </a:ln>
      </dgm:spPr>
      <dgm:t>
        <a:bodyPr/>
        <a:lstStyle/>
        <a:p>
          <a:r>
            <a:rPr lang="en-US" dirty="0" smtClean="0">
              <a:latin typeface="Arial Narrow" panose="020B0606020202030204" pitchFamily="34" charset="0"/>
            </a:rPr>
            <a:t>Student achievement for each major racial/ethnic group, students w/disabilities, English learners, economically disadvantaged students</a:t>
          </a:r>
          <a:endParaRPr lang="en-US" dirty="0">
            <a:latin typeface="Arial Narrow" panose="020B0606020202030204" pitchFamily="34" charset="0"/>
          </a:endParaRPr>
        </a:p>
      </dgm:t>
      <dgm:extLst>
        <a:ext uri="{E40237B7-FDA0-4F09-8148-C483321AD2D9}">
          <dgm14:cNvPr xmlns:dgm14="http://schemas.microsoft.com/office/drawing/2010/diagram" id="0" name="" descr="Describes each school quality indicator for student achievement and chronic absenteeism " title="School quality indicators"/>
        </a:ext>
      </dgm:extLst>
    </dgm:pt>
    <dgm:pt modelId="{6EB66197-6B58-4BB6-814E-511262249F18}" type="parTrans" cxnId="{7EAEAFE4-8A6C-45FD-AEA0-EA3B1C4F16E9}">
      <dgm:prSet/>
      <dgm:spPr/>
      <dgm:t>
        <a:bodyPr/>
        <a:lstStyle/>
        <a:p>
          <a:endParaRPr lang="en-US">
            <a:latin typeface="Arial Narrow" panose="020B0606020202030204" pitchFamily="34" charset="0"/>
          </a:endParaRPr>
        </a:p>
      </dgm:t>
    </dgm:pt>
    <dgm:pt modelId="{0CA51185-6CE7-4B51-BA6F-81EE3310ED56}" type="sibTrans" cxnId="{7EAEAFE4-8A6C-45FD-AEA0-EA3B1C4F16E9}">
      <dgm:prSet/>
      <dgm:spPr/>
      <dgm:t>
        <a:bodyPr/>
        <a:lstStyle/>
        <a:p>
          <a:endParaRPr lang="en-US">
            <a:latin typeface="Arial Narrow" panose="020B0606020202030204" pitchFamily="34" charset="0"/>
          </a:endParaRPr>
        </a:p>
      </dgm:t>
    </dgm:pt>
    <dgm:pt modelId="{55BAC094-FA4E-45D5-924A-42BDDFA364FC}">
      <dgm:prSet phldrT="[Text]"/>
      <dgm:spPr>
        <a:ln>
          <a:solidFill>
            <a:srgbClr val="002060"/>
          </a:solidFill>
        </a:ln>
      </dgm:spPr>
      <dgm:t>
        <a:bodyPr/>
        <a:lstStyle/>
        <a:p>
          <a:r>
            <a:rPr lang="en-US" smtClean="0">
              <a:latin typeface="Arial Narrow" panose="020B0606020202030204" pitchFamily="34" charset="0"/>
            </a:rPr>
            <a:t>Pass rates </a:t>
          </a:r>
          <a:r>
            <a:rPr lang="en-US" u="sng" smtClean="0">
              <a:latin typeface="Arial Narrow" panose="020B0606020202030204" pitchFamily="34" charset="0"/>
            </a:rPr>
            <a:t>and</a:t>
          </a:r>
          <a:r>
            <a:rPr lang="en-US" u="none" smtClean="0">
              <a:latin typeface="Arial Narrow" panose="020B0606020202030204" pitchFamily="34" charset="0"/>
            </a:rPr>
            <a:t> year-to-year student growth</a:t>
          </a:r>
          <a:endParaRPr lang="en-US" dirty="0">
            <a:latin typeface="Arial Narrow" panose="020B0606020202030204" pitchFamily="34" charset="0"/>
          </a:endParaRPr>
        </a:p>
      </dgm:t>
    </dgm:pt>
    <dgm:pt modelId="{B75FE0E5-9C01-44F0-924B-39CB62CEA2E4}" type="parTrans" cxnId="{DB58FF81-E5A0-48C4-9250-61551A377FA9}">
      <dgm:prSet/>
      <dgm:spPr/>
      <dgm:t>
        <a:bodyPr/>
        <a:lstStyle/>
        <a:p>
          <a:endParaRPr lang="en-US">
            <a:latin typeface="Arial Narrow" panose="020B0606020202030204" pitchFamily="34" charset="0"/>
          </a:endParaRPr>
        </a:p>
      </dgm:t>
    </dgm:pt>
    <dgm:pt modelId="{F06B7904-ED1B-43BB-9D1B-44AF661AAC35}" type="sibTrans" cxnId="{DB58FF81-E5A0-48C4-9250-61551A377FA9}">
      <dgm:prSet/>
      <dgm:spPr/>
      <dgm:t>
        <a:bodyPr/>
        <a:lstStyle/>
        <a:p>
          <a:endParaRPr lang="en-US">
            <a:latin typeface="Arial Narrow" panose="020B0606020202030204" pitchFamily="34" charset="0"/>
          </a:endParaRPr>
        </a:p>
      </dgm:t>
    </dgm:pt>
    <dgm:pt modelId="{37DEFCF6-A240-4D7C-B1AC-0BF1F9944971}">
      <dgm:prSet phldrT="[Text]"/>
      <dgm:spPr>
        <a:ln>
          <a:solidFill>
            <a:srgbClr val="002060"/>
          </a:solidFill>
        </a:ln>
      </dgm:spPr>
      <dgm:t>
        <a:bodyPr/>
        <a:lstStyle/>
        <a:p>
          <a:r>
            <a:rPr lang="en-US" dirty="0" smtClean="0">
              <a:latin typeface="Arial Narrow" panose="020B0606020202030204" pitchFamily="34" charset="0"/>
            </a:rPr>
            <a:t>Percent of students missing ten percent or more of the school year</a:t>
          </a:r>
          <a:endParaRPr lang="en-US" dirty="0">
            <a:latin typeface="Arial Narrow" panose="020B0606020202030204" pitchFamily="34" charset="0"/>
          </a:endParaRPr>
        </a:p>
      </dgm:t>
    </dgm:pt>
    <dgm:pt modelId="{67840600-1CF7-465C-AC50-2455EE7D569D}" type="parTrans" cxnId="{26E5D84B-344F-4B85-BDF7-22D8D26A2DD0}">
      <dgm:prSet/>
      <dgm:spPr/>
      <dgm:t>
        <a:bodyPr/>
        <a:lstStyle/>
        <a:p>
          <a:endParaRPr lang="en-US">
            <a:latin typeface="Arial Narrow" panose="020B0606020202030204" pitchFamily="34" charset="0"/>
          </a:endParaRPr>
        </a:p>
      </dgm:t>
    </dgm:pt>
    <dgm:pt modelId="{ECC0BED5-EF4F-4AD7-B248-A0C1A53C6508}" type="sibTrans" cxnId="{26E5D84B-344F-4B85-BDF7-22D8D26A2DD0}">
      <dgm:prSet/>
      <dgm:spPr/>
      <dgm:t>
        <a:bodyPr/>
        <a:lstStyle/>
        <a:p>
          <a:endParaRPr lang="en-US">
            <a:latin typeface="Arial Narrow" panose="020B0606020202030204" pitchFamily="34" charset="0"/>
          </a:endParaRPr>
        </a:p>
      </dgm:t>
    </dgm:pt>
    <dgm:pt modelId="{0AFE18ED-75EE-4361-8B5B-45F06E122E27}" type="pres">
      <dgm:prSet presAssocID="{01F21E47-1903-4A4F-9652-F3ECCA967FC4}" presName="linear" presStyleCnt="0">
        <dgm:presLayoutVars>
          <dgm:dir/>
          <dgm:animLvl val="lvl"/>
          <dgm:resizeHandles val="exact"/>
        </dgm:presLayoutVars>
      </dgm:prSet>
      <dgm:spPr/>
      <dgm:t>
        <a:bodyPr/>
        <a:lstStyle/>
        <a:p>
          <a:endParaRPr lang="en-US"/>
        </a:p>
      </dgm:t>
    </dgm:pt>
    <dgm:pt modelId="{9EDFF5C8-71DE-4360-A74D-7559083585F1}" type="pres">
      <dgm:prSet presAssocID="{4ED503C9-8DCA-45F8-A83E-EE40E8C5A63A}" presName="parentLin" presStyleCnt="0"/>
      <dgm:spPr/>
      <dgm:t>
        <a:bodyPr/>
        <a:lstStyle/>
        <a:p>
          <a:endParaRPr lang="en-US"/>
        </a:p>
      </dgm:t>
    </dgm:pt>
    <dgm:pt modelId="{43DB8ACF-161F-4DB5-A6F5-63B1E74E288C}" type="pres">
      <dgm:prSet presAssocID="{4ED503C9-8DCA-45F8-A83E-EE40E8C5A63A}" presName="parentLeftMargin" presStyleLbl="node1" presStyleIdx="0" presStyleCnt="3"/>
      <dgm:spPr/>
      <dgm:t>
        <a:bodyPr/>
        <a:lstStyle/>
        <a:p>
          <a:endParaRPr lang="en-US"/>
        </a:p>
      </dgm:t>
    </dgm:pt>
    <dgm:pt modelId="{E994999A-9597-47E3-AEA3-FD06BCCC0F89}" type="pres">
      <dgm:prSet presAssocID="{4ED503C9-8DCA-45F8-A83E-EE40E8C5A63A}" presName="parentText" presStyleLbl="node1" presStyleIdx="0" presStyleCnt="3">
        <dgm:presLayoutVars>
          <dgm:chMax val="0"/>
          <dgm:bulletEnabled val="1"/>
        </dgm:presLayoutVars>
      </dgm:prSet>
      <dgm:spPr/>
      <dgm:t>
        <a:bodyPr/>
        <a:lstStyle/>
        <a:p>
          <a:endParaRPr lang="en-US"/>
        </a:p>
      </dgm:t>
    </dgm:pt>
    <dgm:pt modelId="{992DB0EB-40BF-417B-8932-49698EDD7205}" type="pres">
      <dgm:prSet presAssocID="{4ED503C9-8DCA-45F8-A83E-EE40E8C5A63A}" presName="negativeSpace" presStyleCnt="0"/>
      <dgm:spPr/>
      <dgm:t>
        <a:bodyPr/>
        <a:lstStyle/>
        <a:p>
          <a:endParaRPr lang="en-US"/>
        </a:p>
      </dgm:t>
    </dgm:pt>
    <dgm:pt modelId="{37DFCD87-3FF8-48FE-8B42-A36A6E2AE7A4}" type="pres">
      <dgm:prSet presAssocID="{4ED503C9-8DCA-45F8-A83E-EE40E8C5A63A}" presName="childText" presStyleLbl="conFgAcc1" presStyleIdx="0" presStyleCnt="3">
        <dgm:presLayoutVars>
          <dgm:bulletEnabled val="1"/>
        </dgm:presLayoutVars>
      </dgm:prSet>
      <dgm:spPr/>
      <dgm:t>
        <a:bodyPr/>
        <a:lstStyle/>
        <a:p>
          <a:endParaRPr lang="en-US"/>
        </a:p>
      </dgm:t>
    </dgm:pt>
    <dgm:pt modelId="{9B7616B8-D6B1-48D5-BB8A-D74AC5A4D67E}" type="pres">
      <dgm:prSet presAssocID="{4E51621B-A9E3-48FB-955A-87E07C05EC6D}" presName="spaceBetweenRectangles" presStyleCnt="0"/>
      <dgm:spPr/>
      <dgm:t>
        <a:bodyPr/>
        <a:lstStyle/>
        <a:p>
          <a:endParaRPr lang="en-US"/>
        </a:p>
      </dgm:t>
    </dgm:pt>
    <dgm:pt modelId="{83CF0989-0D02-41D7-AE4A-B77A7706F99B}" type="pres">
      <dgm:prSet presAssocID="{A0D3DF77-EA86-4D74-BE32-C2D090707400}" presName="parentLin" presStyleCnt="0"/>
      <dgm:spPr/>
      <dgm:t>
        <a:bodyPr/>
        <a:lstStyle/>
        <a:p>
          <a:endParaRPr lang="en-US"/>
        </a:p>
      </dgm:t>
    </dgm:pt>
    <dgm:pt modelId="{50163BAD-61C1-425E-8C92-0833C7062FCB}" type="pres">
      <dgm:prSet presAssocID="{A0D3DF77-EA86-4D74-BE32-C2D090707400}" presName="parentLeftMargin" presStyleLbl="node1" presStyleIdx="0" presStyleCnt="3"/>
      <dgm:spPr/>
      <dgm:t>
        <a:bodyPr/>
        <a:lstStyle/>
        <a:p>
          <a:endParaRPr lang="en-US"/>
        </a:p>
      </dgm:t>
    </dgm:pt>
    <dgm:pt modelId="{5090F493-0467-4FAD-B599-B3C9402BF47C}" type="pres">
      <dgm:prSet presAssocID="{A0D3DF77-EA86-4D74-BE32-C2D090707400}" presName="parentText" presStyleLbl="node1" presStyleIdx="1" presStyleCnt="3">
        <dgm:presLayoutVars>
          <dgm:chMax val="0"/>
          <dgm:bulletEnabled val="1"/>
        </dgm:presLayoutVars>
      </dgm:prSet>
      <dgm:spPr/>
      <dgm:t>
        <a:bodyPr/>
        <a:lstStyle/>
        <a:p>
          <a:endParaRPr lang="en-US"/>
        </a:p>
      </dgm:t>
    </dgm:pt>
    <dgm:pt modelId="{A863B8CA-443B-49E4-9962-9F6A50ABDBA2}" type="pres">
      <dgm:prSet presAssocID="{A0D3DF77-EA86-4D74-BE32-C2D090707400}" presName="negativeSpace" presStyleCnt="0"/>
      <dgm:spPr/>
      <dgm:t>
        <a:bodyPr/>
        <a:lstStyle/>
        <a:p>
          <a:endParaRPr lang="en-US"/>
        </a:p>
      </dgm:t>
    </dgm:pt>
    <dgm:pt modelId="{658BBAF2-CF0C-4E47-ABF0-93D71C992807}" type="pres">
      <dgm:prSet presAssocID="{A0D3DF77-EA86-4D74-BE32-C2D090707400}" presName="childText" presStyleLbl="conFgAcc1" presStyleIdx="1" presStyleCnt="3" custLinFactNeighborX="559">
        <dgm:presLayoutVars>
          <dgm:bulletEnabled val="1"/>
        </dgm:presLayoutVars>
      </dgm:prSet>
      <dgm:spPr/>
      <dgm:t>
        <a:bodyPr/>
        <a:lstStyle/>
        <a:p>
          <a:endParaRPr lang="en-US"/>
        </a:p>
      </dgm:t>
    </dgm:pt>
    <dgm:pt modelId="{564F13CE-CBC7-4A91-A6AD-1E8E58ED2CEC}" type="pres">
      <dgm:prSet presAssocID="{CCBB86EE-955B-4249-A8C8-AA29029FD4D6}" presName="spaceBetweenRectangles" presStyleCnt="0"/>
      <dgm:spPr/>
      <dgm:t>
        <a:bodyPr/>
        <a:lstStyle/>
        <a:p>
          <a:endParaRPr lang="en-US"/>
        </a:p>
      </dgm:t>
    </dgm:pt>
    <dgm:pt modelId="{780ED5E0-A253-475D-B357-141C70A7118F}" type="pres">
      <dgm:prSet presAssocID="{2395BC7B-B305-4AEB-835D-6F24E3B90EC5}" presName="parentLin" presStyleCnt="0"/>
      <dgm:spPr/>
      <dgm:t>
        <a:bodyPr/>
        <a:lstStyle/>
        <a:p>
          <a:endParaRPr lang="en-US"/>
        </a:p>
      </dgm:t>
    </dgm:pt>
    <dgm:pt modelId="{C65F353F-B8F7-4F73-A699-9A676348BF63}" type="pres">
      <dgm:prSet presAssocID="{2395BC7B-B305-4AEB-835D-6F24E3B90EC5}" presName="parentLeftMargin" presStyleLbl="node1" presStyleIdx="1" presStyleCnt="3"/>
      <dgm:spPr/>
      <dgm:t>
        <a:bodyPr/>
        <a:lstStyle/>
        <a:p>
          <a:endParaRPr lang="en-US"/>
        </a:p>
      </dgm:t>
    </dgm:pt>
    <dgm:pt modelId="{B32A9884-3B4A-40D7-8C24-A70CB559C44F}" type="pres">
      <dgm:prSet presAssocID="{2395BC7B-B305-4AEB-835D-6F24E3B90EC5}" presName="parentText" presStyleLbl="node1" presStyleIdx="2" presStyleCnt="3">
        <dgm:presLayoutVars>
          <dgm:chMax val="0"/>
          <dgm:bulletEnabled val="1"/>
        </dgm:presLayoutVars>
      </dgm:prSet>
      <dgm:spPr/>
      <dgm:t>
        <a:bodyPr/>
        <a:lstStyle/>
        <a:p>
          <a:endParaRPr lang="en-US"/>
        </a:p>
      </dgm:t>
    </dgm:pt>
    <dgm:pt modelId="{A14EFC0F-5203-46C2-BE29-88F5FAAE517F}" type="pres">
      <dgm:prSet presAssocID="{2395BC7B-B305-4AEB-835D-6F24E3B90EC5}" presName="negativeSpace" presStyleCnt="0"/>
      <dgm:spPr/>
      <dgm:t>
        <a:bodyPr/>
        <a:lstStyle/>
        <a:p>
          <a:endParaRPr lang="en-US"/>
        </a:p>
      </dgm:t>
    </dgm:pt>
    <dgm:pt modelId="{DAA651A3-F295-4AD1-9381-52860D2D2441}" type="pres">
      <dgm:prSet presAssocID="{2395BC7B-B305-4AEB-835D-6F24E3B90EC5}" presName="childText" presStyleLbl="conFgAcc1" presStyleIdx="2" presStyleCnt="3">
        <dgm:presLayoutVars>
          <dgm:bulletEnabled val="1"/>
        </dgm:presLayoutVars>
      </dgm:prSet>
      <dgm:spPr/>
      <dgm:t>
        <a:bodyPr/>
        <a:lstStyle/>
        <a:p>
          <a:endParaRPr lang="en-US"/>
        </a:p>
      </dgm:t>
    </dgm:pt>
  </dgm:ptLst>
  <dgm:cxnLst>
    <dgm:cxn modelId="{5451CAED-0B20-40A5-8EDC-5F5E9F7F4DC9}" type="presOf" srcId="{37DEFCF6-A240-4D7C-B1AC-0BF1F9944971}" destId="{DAA651A3-F295-4AD1-9381-52860D2D2441}" srcOrd="0" destOrd="0" presId="urn:microsoft.com/office/officeart/2005/8/layout/list1"/>
    <dgm:cxn modelId="{9CF79888-8A7E-42E3-9D32-0B8E57CB6958}" type="presOf" srcId="{4ED503C9-8DCA-45F8-A83E-EE40E8C5A63A}" destId="{43DB8ACF-161F-4DB5-A6F5-63B1E74E288C}" srcOrd="0" destOrd="0" presId="urn:microsoft.com/office/officeart/2005/8/layout/list1"/>
    <dgm:cxn modelId="{E2F2D66D-E372-4A03-AD15-86B7AC6FFDC7}" srcId="{01F21E47-1903-4A4F-9652-F3ECCA967FC4}" destId="{2395BC7B-B305-4AEB-835D-6F24E3B90EC5}" srcOrd="2" destOrd="0" parTransId="{BF2EF538-0E12-419A-9E7C-DA1CC076D410}" sibTransId="{FC72D6C2-EF7C-4825-A7F3-01C34DA96524}"/>
    <dgm:cxn modelId="{98F401A1-E20C-4B63-8E1D-7F50460E5DCD}" srcId="{01F21E47-1903-4A4F-9652-F3ECCA967FC4}" destId="{4ED503C9-8DCA-45F8-A83E-EE40E8C5A63A}" srcOrd="0" destOrd="0" parTransId="{90E6DB1C-02A5-41CB-8242-10A12A39DE58}" sibTransId="{4E51621B-A9E3-48FB-955A-87E07C05EC6D}"/>
    <dgm:cxn modelId="{C577465E-F29B-46DD-A8F8-A6E8C5E2F2E3}" type="presOf" srcId="{2395BC7B-B305-4AEB-835D-6F24E3B90EC5}" destId="{B32A9884-3B4A-40D7-8C24-A70CB559C44F}" srcOrd="1" destOrd="0" presId="urn:microsoft.com/office/officeart/2005/8/layout/list1"/>
    <dgm:cxn modelId="{4E0E6AC3-A94A-48E5-BA7A-572C5C82539E}" type="presOf" srcId="{01F21E47-1903-4A4F-9652-F3ECCA967FC4}" destId="{0AFE18ED-75EE-4361-8B5B-45F06E122E27}" srcOrd="0" destOrd="0" presId="urn:microsoft.com/office/officeart/2005/8/layout/list1"/>
    <dgm:cxn modelId="{9FEA866B-BC25-4BFA-AA8E-4A5E02D47724}" type="presOf" srcId="{A0D3DF77-EA86-4D74-BE32-C2D090707400}" destId="{5090F493-0467-4FAD-B599-B3C9402BF47C}" srcOrd="1" destOrd="0" presId="urn:microsoft.com/office/officeart/2005/8/layout/list1"/>
    <dgm:cxn modelId="{9CE4F928-49DA-40B8-840A-9B8AEA64FBE5}" type="presOf" srcId="{F1CFC64A-3281-4C51-96B2-94DE6E2318F3}" destId="{658BBAF2-CF0C-4E47-ABF0-93D71C992807}" srcOrd="0" destOrd="0" presId="urn:microsoft.com/office/officeart/2005/8/layout/list1"/>
    <dgm:cxn modelId="{DB58FF81-E5A0-48C4-9250-61551A377FA9}" srcId="{4ED503C9-8DCA-45F8-A83E-EE40E8C5A63A}" destId="{55BAC094-FA4E-45D5-924A-42BDDFA364FC}" srcOrd="0" destOrd="0" parTransId="{B75FE0E5-9C01-44F0-924B-39CB62CEA2E4}" sibTransId="{F06B7904-ED1B-43BB-9D1B-44AF661AAC35}"/>
    <dgm:cxn modelId="{30C37BDD-29E7-46F7-A003-0A96299A0E54}" type="presOf" srcId="{4ED503C9-8DCA-45F8-A83E-EE40E8C5A63A}" destId="{E994999A-9597-47E3-AEA3-FD06BCCC0F89}" srcOrd="1" destOrd="0" presId="urn:microsoft.com/office/officeart/2005/8/layout/list1"/>
    <dgm:cxn modelId="{96FE27CC-C27F-486C-B4A7-835D79AE39F6}" type="presOf" srcId="{55BAC094-FA4E-45D5-924A-42BDDFA364FC}" destId="{37DFCD87-3FF8-48FE-8B42-A36A6E2AE7A4}" srcOrd="0" destOrd="0" presId="urn:microsoft.com/office/officeart/2005/8/layout/list1"/>
    <dgm:cxn modelId="{44ED695F-682D-4411-BBE3-A33E30FF9BDF}" srcId="{01F21E47-1903-4A4F-9652-F3ECCA967FC4}" destId="{A0D3DF77-EA86-4D74-BE32-C2D090707400}" srcOrd="1" destOrd="0" parTransId="{F95E1F8D-A07B-4665-A070-DB319D135E16}" sibTransId="{CCBB86EE-955B-4249-A8C8-AA29029FD4D6}"/>
    <dgm:cxn modelId="{B1EE4981-E305-4C8A-A949-B7E85398165E}" type="presOf" srcId="{A0D3DF77-EA86-4D74-BE32-C2D090707400}" destId="{50163BAD-61C1-425E-8C92-0833C7062FCB}" srcOrd="0" destOrd="0" presId="urn:microsoft.com/office/officeart/2005/8/layout/list1"/>
    <dgm:cxn modelId="{CDCCD985-CFC9-48EF-A24A-A3B8A2EE674C}" type="presOf" srcId="{2395BC7B-B305-4AEB-835D-6F24E3B90EC5}" destId="{C65F353F-B8F7-4F73-A699-9A676348BF63}" srcOrd="0" destOrd="0" presId="urn:microsoft.com/office/officeart/2005/8/layout/list1"/>
    <dgm:cxn modelId="{7EAEAFE4-8A6C-45FD-AEA0-EA3B1C4F16E9}" srcId="{A0D3DF77-EA86-4D74-BE32-C2D090707400}" destId="{F1CFC64A-3281-4C51-96B2-94DE6E2318F3}" srcOrd="0" destOrd="0" parTransId="{6EB66197-6B58-4BB6-814E-511262249F18}" sibTransId="{0CA51185-6CE7-4B51-BA6F-81EE3310ED56}"/>
    <dgm:cxn modelId="{26E5D84B-344F-4B85-BDF7-22D8D26A2DD0}" srcId="{2395BC7B-B305-4AEB-835D-6F24E3B90EC5}" destId="{37DEFCF6-A240-4D7C-B1AC-0BF1F9944971}" srcOrd="0" destOrd="0" parTransId="{67840600-1CF7-465C-AC50-2455EE7D569D}" sibTransId="{ECC0BED5-EF4F-4AD7-B248-A0C1A53C6508}"/>
    <dgm:cxn modelId="{62C8A58A-9E2C-4E8A-904F-8391AA830B33}" type="presParOf" srcId="{0AFE18ED-75EE-4361-8B5B-45F06E122E27}" destId="{9EDFF5C8-71DE-4360-A74D-7559083585F1}" srcOrd="0" destOrd="0" presId="urn:microsoft.com/office/officeart/2005/8/layout/list1"/>
    <dgm:cxn modelId="{6F36F9DE-BF67-4A8C-88D4-AC70EA674EB7}" type="presParOf" srcId="{9EDFF5C8-71DE-4360-A74D-7559083585F1}" destId="{43DB8ACF-161F-4DB5-A6F5-63B1E74E288C}" srcOrd="0" destOrd="0" presId="urn:microsoft.com/office/officeart/2005/8/layout/list1"/>
    <dgm:cxn modelId="{1D9B45F1-5E10-4FA7-9D07-15E11D7365D2}" type="presParOf" srcId="{9EDFF5C8-71DE-4360-A74D-7559083585F1}" destId="{E994999A-9597-47E3-AEA3-FD06BCCC0F89}" srcOrd="1" destOrd="0" presId="urn:microsoft.com/office/officeart/2005/8/layout/list1"/>
    <dgm:cxn modelId="{1AF3E82A-DF85-47C4-BCFD-653ED4072609}" type="presParOf" srcId="{0AFE18ED-75EE-4361-8B5B-45F06E122E27}" destId="{992DB0EB-40BF-417B-8932-49698EDD7205}" srcOrd="1" destOrd="0" presId="urn:microsoft.com/office/officeart/2005/8/layout/list1"/>
    <dgm:cxn modelId="{D38363B3-0BB4-4B4D-A218-8AD62A0C248F}" type="presParOf" srcId="{0AFE18ED-75EE-4361-8B5B-45F06E122E27}" destId="{37DFCD87-3FF8-48FE-8B42-A36A6E2AE7A4}" srcOrd="2" destOrd="0" presId="urn:microsoft.com/office/officeart/2005/8/layout/list1"/>
    <dgm:cxn modelId="{A012A357-1FA2-43A9-A382-ACAF37A2FC3C}" type="presParOf" srcId="{0AFE18ED-75EE-4361-8B5B-45F06E122E27}" destId="{9B7616B8-D6B1-48D5-BB8A-D74AC5A4D67E}" srcOrd="3" destOrd="0" presId="urn:microsoft.com/office/officeart/2005/8/layout/list1"/>
    <dgm:cxn modelId="{8F47DEFD-25A2-4FBC-A0A8-8045A4EB781B}" type="presParOf" srcId="{0AFE18ED-75EE-4361-8B5B-45F06E122E27}" destId="{83CF0989-0D02-41D7-AE4A-B77A7706F99B}" srcOrd="4" destOrd="0" presId="urn:microsoft.com/office/officeart/2005/8/layout/list1"/>
    <dgm:cxn modelId="{F9994E37-058E-45C5-AB98-F7845AB547DF}" type="presParOf" srcId="{83CF0989-0D02-41D7-AE4A-B77A7706F99B}" destId="{50163BAD-61C1-425E-8C92-0833C7062FCB}" srcOrd="0" destOrd="0" presId="urn:microsoft.com/office/officeart/2005/8/layout/list1"/>
    <dgm:cxn modelId="{97ECE411-2B81-4FDF-9561-A767D430DDAD}" type="presParOf" srcId="{83CF0989-0D02-41D7-AE4A-B77A7706F99B}" destId="{5090F493-0467-4FAD-B599-B3C9402BF47C}" srcOrd="1" destOrd="0" presId="urn:microsoft.com/office/officeart/2005/8/layout/list1"/>
    <dgm:cxn modelId="{34E4380D-EDCC-4BFB-9F8C-0CA3FAF0D6A8}" type="presParOf" srcId="{0AFE18ED-75EE-4361-8B5B-45F06E122E27}" destId="{A863B8CA-443B-49E4-9962-9F6A50ABDBA2}" srcOrd="5" destOrd="0" presId="urn:microsoft.com/office/officeart/2005/8/layout/list1"/>
    <dgm:cxn modelId="{BAD28754-D3A4-48F9-9B64-BB0563835308}" type="presParOf" srcId="{0AFE18ED-75EE-4361-8B5B-45F06E122E27}" destId="{658BBAF2-CF0C-4E47-ABF0-93D71C992807}" srcOrd="6" destOrd="0" presId="urn:microsoft.com/office/officeart/2005/8/layout/list1"/>
    <dgm:cxn modelId="{83A4BAD7-063B-476C-91BE-48DE6C422568}" type="presParOf" srcId="{0AFE18ED-75EE-4361-8B5B-45F06E122E27}" destId="{564F13CE-CBC7-4A91-A6AD-1E8E58ED2CEC}" srcOrd="7" destOrd="0" presId="urn:microsoft.com/office/officeart/2005/8/layout/list1"/>
    <dgm:cxn modelId="{715E025B-AB5D-4BD8-9D70-082CCCA155A6}" type="presParOf" srcId="{0AFE18ED-75EE-4361-8B5B-45F06E122E27}" destId="{780ED5E0-A253-475D-B357-141C70A7118F}" srcOrd="8" destOrd="0" presId="urn:microsoft.com/office/officeart/2005/8/layout/list1"/>
    <dgm:cxn modelId="{A5D80B94-4CC0-4D4C-BFA2-E25AA399285B}" type="presParOf" srcId="{780ED5E0-A253-475D-B357-141C70A7118F}" destId="{C65F353F-B8F7-4F73-A699-9A676348BF63}" srcOrd="0" destOrd="0" presId="urn:microsoft.com/office/officeart/2005/8/layout/list1"/>
    <dgm:cxn modelId="{30C21109-1991-4EA9-AD3C-0552E3D69DF3}" type="presParOf" srcId="{780ED5E0-A253-475D-B357-141C70A7118F}" destId="{B32A9884-3B4A-40D7-8C24-A70CB559C44F}" srcOrd="1" destOrd="0" presId="urn:microsoft.com/office/officeart/2005/8/layout/list1"/>
    <dgm:cxn modelId="{8EFF8AD9-8B5D-413F-AB58-858D75002A44}" type="presParOf" srcId="{0AFE18ED-75EE-4361-8B5B-45F06E122E27}" destId="{A14EFC0F-5203-46C2-BE29-88F5FAAE517F}" srcOrd="9" destOrd="0" presId="urn:microsoft.com/office/officeart/2005/8/layout/list1"/>
    <dgm:cxn modelId="{AEE018C7-480E-4499-8DBF-9B0CE0A42996}" type="presParOf" srcId="{0AFE18ED-75EE-4361-8B5B-45F06E122E27}" destId="{DAA651A3-F295-4AD1-9381-52860D2D2441}"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8E5F8-88CA-4D90-B957-B14D3780C7E7}" type="doc">
      <dgm:prSet loTypeId="urn:microsoft.com/office/officeart/2005/8/layout/equation1" loCatId="process" qsTypeId="urn:microsoft.com/office/officeart/2005/8/quickstyle/simple1" qsCatId="simple" csTypeId="urn:microsoft.com/office/officeart/2005/8/colors/accent1_2" csCatId="accent1" phldr="1"/>
      <dgm:spPr/>
    </dgm:pt>
    <dgm:pt modelId="{D88736C5-3A2A-4D67-8E2E-D2AC20825161}">
      <dgm:prSet phldrT="[Text]" custT="1"/>
      <dgm:spPr>
        <a:solidFill>
          <a:srgbClr val="FFFF00"/>
        </a:solidFill>
      </dgm:spPr>
      <dgm:t>
        <a:bodyPr/>
        <a:lstStyle/>
        <a:p>
          <a:r>
            <a:rPr lang="en-US" sz="1800" dirty="0" smtClean="0">
              <a:solidFill>
                <a:schemeClr val="tx1"/>
              </a:solidFill>
              <a:latin typeface="Arial Narrow" panose="020B0606020202030204" pitchFamily="34" charset="0"/>
            </a:rPr>
            <a:t>A school with </a:t>
          </a:r>
          <a:r>
            <a:rPr lang="en-US" sz="1800" b="1" dirty="0" smtClean="0">
              <a:solidFill>
                <a:schemeClr val="tx1"/>
              </a:solidFill>
              <a:latin typeface="Arial Narrow" panose="020B0606020202030204" pitchFamily="34" charset="0"/>
            </a:rPr>
            <a:t>Level  2 </a:t>
          </a:r>
          <a:r>
            <a:rPr lang="en-US" sz="1800" dirty="0" smtClean="0">
              <a:solidFill>
                <a:schemeClr val="tx1"/>
              </a:solidFill>
              <a:latin typeface="Arial Narrow" panose="020B0606020202030204" pitchFamily="34" charset="0"/>
            </a:rPr>
            <a:t>Performance in a school quality indicator</a:t>
          </a:r>
          <a:endParaRPr lang="en-US" sz="1800" dirty="0">
            <a:solidFill>
              <a:schemeClr val="tx1"/>
            </a:solidFill>
            <a:latin typeface="Arial Narrow" panose="020B0606020202030204" pitchFamily="34" charset="0"/>
          </a:endParaRPr>
        </a:p>
      </dgm:t>
    </dgm:pt>
    <dgm:pt modelId="{5D950006-B2E2-4FAC-8C6B-8BD841F8E6AA}" type="parTrans" cxnId="{51734518-5496-4B60-A70F-6993C6694110}">
      <dgm:prSet/>
      <dgm:spPr/>
      <dgm:t>
        <a:bodyPr/>
        <a:lstStyle/>
        <a:p>
          <a:endParaRPr lang="en-US"/>
        </a:p>
      </dgm:t>
    </dgm:pt>
    <dgm:pt modelId="{9C371A7A-2291-47F1-90A9-300F3F05823F}" type="sibTrans" cxnId="{51734518-5496-4B60-A70F-6993C6694110}">
      <dgm:prSet/>
      <dgm:spPr>
        <a:solidFill>
          <a:schemeClr val="bg1">
            <a:lumMod val="85000"/>
          </a:schemeClr>
        </a:solidFill>
      </dgm:spPr>
      <dgm:t>
        <a:bodyPr/>
        <a:lstStyle/>
        <a:p>
          <a:endParaRPr lang="en-US"/>
        </a:p>
      </dgm:t>
    </dgm:pt>
    <dgm:pt modelId="{72D29F3B-160A-4DBA-B84F-EC9900E8747A}">
      <dgm:prSet phldrT="[Text]" custT="1"/>
      <dgm:spPr>
        <a:solidFill>
          <a:schemeClr val="accent1">
            <a:lumMod val="40000"/>
            <a:lumOff val="60000"/>
          </a:schemeClr>
        </a:solidFill>
      </dgm:spPr>
      <dgm:t>
        <a:bodyPr/>
        <a:lstStyle/>
        <a:p>
          <a:r>
            <a:rPr lang="en-US" sz="1800" dirty="0" smtClean="0">
              <a:solidFill>
                <a:schemeClr val="tx1"/>
              </a:solidFill>
              <a:latin typeface="Arial Narrow" panose="020B0606020202030204" pitchFamily="34" charset="0"/>
            </a:rPr>
            <a:t>Significant Improvement from the prior year</a:t>
          </a:r>
          <a:endParaRPr lang="en-US" sz="1800" dirty="0">
            <a:solidFill>
              <a:schemeClr val="tx1"/>
            </a:solidFill>
            <a:latin typeface="Arial Narrow" panose="020B0606020202030204" pitchFamily="34" charset="0"/>
          </a:endParaRPr>
        </a:p>
      </dgm:t>
    </dgm:pt>
    <dgm:pt modelId="{CD525C48-F950-4158-BC66-27AB9686C297}" type="parTrans" cxnId="{90FC883D-2456-4717-992C-F41D3D8433E4}">
      <dgm:prSet/>
      <dgm:spPr/>
      <dgm:t>
        <a:bodyPr/>
        <a:lstStyle/>
        <a:p>
          <a:endParaRPr lang="en-US"/>
        </a:p>
      </dgm:t>
    </dgm:pt>
    <dgm:pt modelId="{D6C8ECB6-5CEB-4E7C-A42C-B84BB2A4C37B}" type="sibTrans" cxnId="{90FC883D-2456-4717-992C-F41D3D8433E4}">
      <dgm:prSet/>
      <dgm:spPr>
        <a:solidFill>
          <a:schemeClr val="bg1">
            <a:lumMod val="85000"/>
          </a:schemeClr>
        </a:solidFill>
      </dgm:spPr>
      <dgm:t>
        <a:bodyPr/>
        <a:lstStyle/>
        <a:p>
          <a:endParaRPr lang="en-US"/>
        </a:p>
      </dgm:t>
    </dgm:pt>
    <dgm:pt modelId="{E75C40D0-6058-4DAB-A95A-184192CCD7DE}">
      <dgm:prSet phldrT="[Text]"/>
      <dgm:spPr>
        <a:solidFill>
          <a:srgbClr val="92D050"/>
        </a:solidFill>
      </dgm:spPr>
      <dgm:t>
        <a:bodyPr/>
        <a:lstStyle/>
        <a:p>
          <a:r>
            <a:rPr lang="en-US" b="1" dirty="0" smtClean="0">
              <a:solidFill>
                <a:schemeClr val="tx1"/>
              </a:solidFill>
              <a:latin typeface="Arial Narrow" panose="020B0606020202030204" pitchFamily="34" charset="0"/>
            </a:rPr>
            <a:t>Level 1</a:t>
          </a:r>
          <a:endParaRPr lang="en-US" b="1" dirty="0">
            <a:solidFill>
              <a:schemeClr val="tx1"/>
            </a:solidFill>
            <a:latin typeface="Arial Narrow" panose="020B0606020202030204" pitchFamily="34" charset="0"/>
          </a:endParaRPr>
        </a:p>
      </dgm:t>
    </dgm:pt>
    <dgm:pt modelId="{F8297963-54B8-474F-886B-59D0E78D2928}" type="parTrans" cxnId="{FC67FFE5-45BC-41DD-ACD8-80FAE9888135}">
      <dgm:prSet/>
      <dgm:spPr/>
      <dgm:t>
        <a:bodyPr/>
        <a:lstStyle/>
        <a:p>
          <a:endParaRPr lang="en-US"/>
        </a:p>
      </dgm:t>
    </dgm:pt>
    <dgm:pt modelId="{1AC48D59-CCDF-4CDC-8B73-51853F0F5265}" type="sibTrans" cxnId="{FC67FFE5-45BC-41DD-ACD8-80FAE9888135}">
      <dgm:prSet/>
      <dgm:spPr/>
      <dgm:t>
        <a:bodyPr/>
        <a:lstStyle/>
        <a:p>
          <a:endParaRPr lang="en-US"/>
        </a:p>
      </dgm:t>
    </dgm:pt>
    <dgm:pt modelId="{5E15F009-5204-47E9-990B-70CE535FBF83}" type="pres">
      <dgm:prSet presAssocID="{F1D8E5F8-88CA-4D90-B957-B14D3780C7E7}" presName="linearFlow" presStyleCnt="0">
        <dgm:presLayoutVars>
          <dgm:dir/>
          <dgm:resizeHandles val="exact"/>
        </dgm:presLayoutVars>
      </dgm:prSet>
      <dgm:spPr/>
    </dgm:pt>
    <dgm:pt modelId="{9264EFC1-9C11-4C75-8011-5FDC2E4D375B}" type="pres">
      <dgm:prSet presAssocID="{D88736C5-3A2A-4D67-8E2E-D2AC20825161}" presName="node" presStyleLbl="node1" presStyleIdx="0" presStyleCnt="3" custScaleX="173178" custScaleY="150493" custLinFactX="-52165" custLinFactNeighborX="-100000" custLinFactNeighborY="-1191">
        <dgm:presLayoutVars>
          <dgm:bulletEnabled val="1"/>
        </dgm:presLayoutVars>
      </dgm:prSet>
      <dgm:spPr/>
      <dgm:t>
        <a:bodyPr/>
        <a:lstStyle/>
        <a:p>
          <a:endParaRPr lang="en-US"/>
        </a:p>
      </dgm:t>
    </dgm:pt>
    <dgm:pt modelId="{AF540EA3-C80F-45B4-A983-AB0BD0FF4CDB}" type="pres">
      <dgm:prSet presAssocID="{9C371A7A-2291-47F1-90A9-300F3F05823F}" presName="spacerL" presStyleCnt="0"/>
      <dgm:spPr/>
    </dgm:pt>
    <dgm:pt modelId="{D71D4A1B-0B6E-4B82-A7FD-AA8C812FF08C}" type="pres">
      <dgm:prSet presAssocID="{9C371A7A-2291-47F1-90A9-300F3F05823F}" presName="sibTrans" presStyleLbl="sibTrans2D1" presStyleIdx="0" presStyleCnt="2"/>
      <dgm:spPr/>
      <dgm:t>
        <a:bodyPr/>
        <a:lstStyle/>
        <a:p>
          <a:endParaRPr lang="en-US"/>
        </a:p>
      </dgm:t>
    </dgm:pt>
    <dgm:pt modelId="{E768CA80-60DD-4C7D-AD12-519A94C3A725}" type="pres">
      <dgm:prSet presAssocID="{9C371A7A-2291-47F1-90A9-300F3F05823F}" presName="spacerR" presStyleCnt="0"/>
      <dgm:spPr/>
    </dgm:pt>
    <dgm:pt modelId="{395A3B3E-20A8-4F64-950A-4932E23E34A0}" type="pres">
      <dgm:prSet presAssocID="{72D29F3B-160A-4DBA-B84F-EC9900E8747A}" presName="node" presStyleLbl="node1" presStyleIdx="1" presStyleCnt="3" custScaleX="173178" custScaleY="150493">
        <dgm:presLayoutVars>
          <dgm:bulletEnabled val="1"/>
        </dgm:presLayoutVars>
      </dgm:prSet>
      <dgm:spPr/>
      <dgm:t>
        <a:bodyPr/>
        <a:lstStyle/>
        <a:p>
          <a:endParaRPr lang="en-US"/>
        </a:p>
      </dgm:t>
    </dgm:pt>
    <dgm:pt modelId="{44E20C86-69C6-4F8B-AC3E-36EB449C021D}" type="pres">
      <dgm:prSet presAssocID="{D6C8ECB6-5CEB-4E7C-A42C-B84BB2A4C37B}" presName="spacerL" presStyleCnt="0"/>
      <dgm:spPr/>
    </dgm:pt>
    <dgm:pt modelId="{F4A6B526-FA50-450F-9699-A423E324965C}" type="pres">
      <dgm:prSet presAssocID="{D6C8ECB6-5CEB-4E7C-A42C-B84BB2A4C37B}" presName="sibTrans" presStyleLbl="sibTrans2D1" presStyleIdx="1" presStyleCnt="2"/>
      <dgm:spPr/>
      <dgm:t>
        <a:bodyPr/>
        <a:lstStyle/>
        <a:p>
          <a:endParaRPr lang="en-US"/>
        </a:p>
      </dgm:t>
    </dgm:pt>
    <dgm:pt modelId="{0890CCE8-042F-4007-9297-4FA0C65602FD}" type="pres">
      <dgm:prSet presAssocID="{D6C8ECB6-5CEB-4E7C-A42C-B84BB2A4C37B}" presName="spacerR" presStyleCnt="0"/>
      <dgm:spPr/>
    </dgm:pt>
    <dgm:pt modelId="{1FA9C08A-E51A-4BE8-9992-A8F596A307CC}" type="pres">
      <dgm:prSet presAssocID="{E75C40D0-6058-4DAB-A95A-184192CCD7DE}" presName="node" presStyleLbl="node1" presStyleIdx="2" presStyleCnt="3" custScaleX="173178" custScaleY="150493">
        <dgm:presLayoutVars>
          <dgm:bulletEnabled val="1"/>
        </dgm:presLayoutVars>
      </dgm:prSet>
      <dgm:spPr/>
      <dgm:t>
        <a:bodyPr/>
        <a:lstStyle/>
        <a:p>
          <a:endParaRPr lang="en-US"/>
        </a:p>
      </dgm:t>
    </dgm:pt>
  </dgm:ptLst>
  <dgm:cxnLst>
    <dgm:cxn modelId="{90FC883D-2456-4717-992C-F41D3D8433E4}" srcId="{F1D8E5F8-88CA-4D90-B957-B14D3780C7E7}" destId="{72D29F3B-160A-4DBA-B84F-EC9900E8747A}" srcOrd="1" destOrd="0" parTransId="{CD525C48-F950-4158-BC66-27AB9686C297}" sibTransId="{D6C8ECB6-5CEB-4E7C-A42C-B84BB2A4C37B}"/>
    <dgm:cxn modelId="{AF6D0750-755A-4713-A129-FD6E80442ED5}" type="presOf" srcId="{D88736C5-3A2A-4D67-8E2E-D2AC20825161}" destId="{9264EFC1-9C11-4C75-8011-5FDC2E4D375B}" srcOrd="0" destOrd="0" presId="urn:microsoft.com/office/officeart/2005/8/layout/equation1"/>
    <dgm:cxn modelId="{0468E460-2AB7-4930-8F43-08B0CB618908}" type="presOf" srcId="{9C371A7A-2291-47F1-90A9-300F3F05823F}" destId="{D71D4A1B-0B6E-4B82-A7FD-AA8C812FF08C}" srcOrd="0" destOrd="0" presId="urn:microsoft.com/office/officeart/2005/8/layout/equation1"/>
    <dgm:cxn modelId="{383C494E-8C75-4F3E-B382-3C838EA3D99E}" type="presOf" srcId="{E75C40D0-6058-4DAB-A95A-184192CCD7DE}" destId="{1FA9C08A-E51A-4BE8-9992-A8F596A307CC}" srcOrd="0" destOrd="0" presId="urn:microsoft.com/office/officeart/2005/8/layout/equation1"/>
    <dgm:cxn modelId="{D67B200C-488C-4685-8E1C-B6191BEBEF38}" type="presOf" srcId="{F1D8E5F8-88CA-4D90-B957-B14D3780C7E7}" destId="{5E15F009-5204-47E9-990B-70CE535FBF83}" srcOrd="0" destOrd="0" presId="urn:microsoft.com/office/officeart/2005/8/layout/equation1"/>
    <dgm:cxn modelId="{FC67FFE5-45BC-41DD-ACD8-80FAE9888135}" srcId="{F1D8E5F8-88CA-4D90-B957-B14D3780C7E7}" destId="{E75C40D0-6058-4DAB-A95A-184192CCD7DE}" srcOrd="2" destOrd="0" parTransId="{F8297963-54B8-474F-886B-59D0E78D2928}" sibTransId="{1AC48D59-CCDF-4CDC-8B73-51853F0F5265}"/>
    <dgm:cxn modelId="{7EE3007A-1768-4E92-A6C3-79C3B1D8160E}" type="presOf" srcId="{72D29F3B-160A-4DBA-B84F-EC9900E8747A}" destId="{395A3B3E-20A8-4F64-950A-4932E23E34A0}" srcOrd="0" destOrd="0" presId="urn:microsoft.com/office/officeart/2005/8/layout/equation1"/>
    <dgm:cxn modelId="{51734518-5496-4B60-A70F-6993C6694110}" srcId="{F1D8E5F8-88CA-4D90-B957-B14D3780C7E7}" destId="{D88736C5-3A2A-4D67-8E2E-D2AC20825161}" srcOrd="0" destOrd="0" parTransId="{5D950006-B2E2-4FAC-8C6B-8BD841F8E6AA}" sibTransId="{9C371A7A-2291-47F1-90A9-300F3F05823F}"/>
    <dgm:cxn modelId="{E77C3BAB-3101-4329-93A7-0D061C1407B3}" type="presOf" srcId="{D6C8ECB6-5CEB-4E7C-A42C-B84BB2A4C37B}" destId="{F4A6B526-FA50-450F-9699-A423E324965C}" srcOrd="0" destOrd="0" presId="urn:microsoft.com/office/officeart/2005/8/layout/equation1"/>
    <dgm:cxn modelId="{F5CEDB1A-4476-4378-98C0-86C2F00ABD89}" type="presParOf" srcId="{5E15F009-5204-47E9-990B-70CE535FBF83}" destId="{9264EFC1-9C11-4C75-8011-5FDC2E4D375B}" srcOrd="0" destOrd="0" presId="urn:microsoft.com/office/officeart/2005/8/layout/equation1"/>
    <dgm:cxn modelId="{5A371C2B-2038-45F6-9752-C09480565976}" type="presParOf" srcId="{5E15F009-5204-47E9-990B-70CE535FBF83}" destId="{AF540EA3-C80F-45B4-A983-AB0BD0FF4CDB}" srcOrd="1" destOrd="0" presId="urn:microsoft.com/office/officeart/2005/8/layout/equation1"/>
    <dgm:cxn modelId="{32DC73C3-7F2D-4309-9424-D74A5C0B960D}" type="presParOf" srcId="{5E15F009-5204-47E9-990B-70CE535FBF83}" destId="{D71D4A1B-0B6E-4B82-A7FD-AA8C812FF08C}" srcOrd="2" destOrd="0" presId="urn:microsoft.com/office/officeart/2005/8/layout/equation1"/>
    <dgm:cxn modelId="{7E9A0A54-58EA-4CC5-AB2A-8FF00BCD5D2A}" type="presParOf" srcId="{5E15F009-5204-47E9-990B-70CE535FBF83}" destId="{E768CA80-60DD-4C7D-AD12-519A94C3A725}" srcOrd="3" destOrd="0" presId="urn:microsoft.com/office/officeart/2005/8/layout/equation1"/>
    <dgm:cxn modelId="{389D8A76-2BF1-4BAD-9E4E-2848F529A34F}" type="presParOf" srcId="{5E15F009-5204-47E9-990B-70CE535FBF83}" destId="{395A3B3E-20A8-4F64-950A-4932E23E34A0}" srcOrd="4" destOrd="0" presId="urn:microsoft.com/office/officeart/2005/8/layout/equation1"/>
    <dgm:cxn modelId="{081CCB35-E4F7-4184-BFE4-6ACC05A1D2FA}" type="presParOf" srcId="{5E15F009-5204-47E9-990B-70CE535FBF83}" destId="{44E20C86-69C6-4F8B-AC3E-36EB449C021D}" srcOrd="5" destOrd="0" presId="urn:microsoft.com/office/officeart/2005/8/layout/equation1"/>
    <dgm:cxn modelId="{55F87B20-60C6-434E-AEBD-9AB525505F02}" type="presParOf" srcId="{5E15F009-5204-47E9-990B-70CE535FBF83}" destId="{F4A6B526-FA50-450F-9699-A423E324965C}" srcOrd="6" destOrd="0" presId="urn:microsoft.com/office/officeart/2005/8/layout/equation1"/>
    <dgm:cxn modelId="{48843123-2ABF-4FE1-B4EC-EB2D7707FBD3}" type="presParOf" srcId="{5E15F009-5204-47E9-990B-70CE535FBF83}" destId="{0890CCE8-042F-4007-9297-4FA0C65602FD}" srcOrd="7" destOrd="0" presId="urn:microsoft.com/office/officeart/2005/8/layout/equation1"/>
    <dgm:cxn modelId="{A8683C4F-6769-4CCB-87F4-C87C20F1CA52}" type="presParOf" srcId="{5E15F009-5204-47E9-990B-70CE535FBF83}" destId="{1FA9C08A-E51A-4BE8-9992-A8F596A307C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D8E5F8-88CA-4D90-B957-B14D3780C7E7}" type="doc">
      <dgm:prSet loTypeId="urn:microsoft.com/office/officeart/2005/8/layout/equation1" loCatId="process" qsTypeId="urn:microsoft.com/office/officeart/2005/8/quickstyle/simple1" qsCatId="simple" csTypeId="urn:microsoft.com/office/officeart/2005/8/colors/accent1_2" csCatId="accent1" phldr="1"/>
      <dgm:spPr/>
    </dgm:pt>
    <dgm:pt modelId="{D88736C5-3A2A-4D67-8E2E-D2AC20825161}">
      <dgm:prSet phldrT="[Text]" custT="1"/>
      <dgm:spPr>
        <a:solidFill>
          <a:srgbClr val="FF0000"/>
        </a:solidFill>
      </dgm:spPr>
      <dgm:t>
        <a:bodyPr/>
        <a:lstStyle/>
        <a:p>
          <a:r>
            <a:rPr lang="en-US" sz="1800" dirty="0" smtClean="0">
              <a:solidFill>
                <a:schemeClr val="tx1"/>
              </a:solidFill>
              <a:latin typeface="Arial Narrow" panose="020B0606020202030204" pitchFamily="34" charset="0"/>
            </a:rPr>
            <a:t>A school with </a:t>
          </a:r>
          <a:r>
            <a:rPr lang="en-US" sz="1800" b="1" dirty="0" smtClean="0">
              <a:solidFill>
                <a:schemeClr val="tx1"/>
              </a:solidFill>
              <a:latin typeface="Arial Narrow" panose="020B0606020202030204" pitchFamily="34" charset="0"/>
            </a:rPr>
            <a:t>Level  3 </a:t>
          </a:r>
          <a:r>
            <a:rPr lang="en-US" sz="1800" dirty="0" smtClean="0">
              <a:solidFill>
                <a:schemeClr val="tx1"/>
              </a:solidFill>
              <a:latin typeface="Arial Narrow" panose="020B0606020202030204" pitchFamily="34" charset="0"/>
            </a:rPr>
            <a:t>Performance in a school quality indicator</a:t>
          </a:r>
          <a:endParaRPr lang="en-US" sz="1800" dirty="0">
            <a:solidFill>
              <a:schemeClr val="tx1"/>
            </a:solidFill>
            <a:latin typeface="Arial Narrow" panose="020B0606020202030204" pitchFamily="34" charset="0"/>
          </a:endParaRPr>
        </a:p>
      </dgm:t>
    </dgm:pt>
    <dgm:pt modelId="{5D950006-B2E2-4FAC-8C6B-8BD841F8E6AA}" type="parTrans" cxnId="{51734518-5496-4B60-A70F-6993C6694110}">
      <dgm:prSet/>
      <dgm:spPr/>
      <dgm:t>
        <a:bodyPr/>
        <a:lstStyle/>
        <a:p>
          <a:endParaRPr lang="en-US"/>
        </a:p>
      </dgm:t>
    </dgm:pt>
    <dgm:pt modelId="{9C371A7A-2291-47F1-90A9-300F3F05823F}" type="sibTrans" cxnId="{51734518-5496-4B60-A70F-6993C6694110}">
      <dgm:prSet/>
      <dgm:spPr>
        <a:solidFill>
          <a:schemeClr val="bg1">
            <a:lumMod val="85000"/>
          </a:schemeClr>
        </a:solidFill>
      </dgm:spPr>
      <dgm:t>
        <a:bodyPr/>
        <a:lstStyle/>
        <a:p>
          <a:endParaRPr lang="en-US"/>
        </a:p>
      </dgm:t>
    </dgm:pt>
    <dgm:pt modelId="{72D29F3B-160A-4DBA-B84F-EC9900E8747A}">
      <dgm:prSet phldrT="[Text]" custT="1"/>
      <dgm:spPr>
        <a:solidFill>
          <a:schemeClr val="accent1">
            <a:lumMod val="40000"/>
            <a:lumOff val="60000"/>
          </a:schemeClr>
        </a:solidFill>
      </dgm:spPr>
      <dgm:t>
        <a:bodyPr/>
        <a:lstStyle/>
        <a:p>
          <a:r>
            <a:rPr lang="en-US" sz="1800" dirty="0" smtClean="0">
              <a:solidFill>
                <a:schemeClr val="tx1"/>
              </a:solidFill>
              <a:latin typeface="Arial Narrow" panose="020B0606020202030204" pitchFamily="34" charset="0"/>
            </a:rPr>
            <a:t>Significant Improvement from the prior year</a:t>
          </a:r>
          <a:endParaRPr lang="en-US" sz="1800" dirty="0">
            <a:solidFill>
              <a:schemeClr val="tx1"/>
            </a:solidFill>
            <a:latin typeface="Arial Narrow" panose="020B0606020202030204" pitchFamily="34" charset="0"/>
          </a:endParaRPr>
        </a:p>
      </dgm:t>
    </dgm:pt>
    <dgm:pt modelId="{CD525C48-F950-4158-BC66-27AB9686C297}" type="parTrans" cxnId="{90FC883D-2456-4717-992C-F41D3D8433E4}">
      <dgm:prSet/>
      <dgm:spPr/>
      <dgm:t>
        <a:bodyPr/>
        <a:lstStyle/>
        <a:p>
          <a:endParaRPr lang="en-US"/>
        </a:p>
      </dgm:t>
    </dgm:pt>
    <dgm:pt modelId="{D6C8ECB6-5CEB-4E7C-A42C-B84BB2A4C37B}" type="sibTrans" cxnId="{90FC883D-2456-4717-992C-F41D3D8433E4}">
      <dgm:prSet/>
      <dgm:spPr>
        <a:solidFill>
          <a:schemeClr val="bg1">
            <a:lumMod val="85000"/>
          </a:schemeClr>
        </a:solidFill>
      </dgm:spPr>
      <dgm:t>
        <a:bodyPr/>
        <a:lstStyle/>
        <a:p>
          <a:endParaRPr lang="en-US"/>
        </a:p>
      </dgm:t>
    </dgm:pt>
    <dgm:pt modelId="{E75C40D0-6058-4DAB-A95A-184192CCD7DE}">
      <dgm:prSet phldrT="[Text]"/>
      <dgm:spPr>
        <a:solidFill>
          <a:srgbClr val="FFFF00"/>
        </a:solidFill>
      </dgm:spPr>
      <dgm:t>
        <a:bodyPr/>
        <a:lstStyle/>
        <a:p>
          <a:r>
            <a:rPr lang="en-US" b="1" dirty="0" smtClean="0">
              <a:solidFill>
                <a:schemeClr val="tx1"/>
              </a:solidFill>
              <a:latin typeface="Arial Narrow" panose="020B0606020202030204" pitchFamily="34" charset="0"/>
            </a:rPr>
            <a:t>Level 2</a:t>
          </a:r>
          <a:endParaRPr lang="en-US" b="1" dirty="0">
            <a:solidFill>
              <a:schemeClr val="tx1"/>
            </a:solidFill>
            <a:latin typeface="Arial Narrow" panose="020B0606020202030204" pitchFamily="34" charset="0"/>
          </a:endParaRPr>
        </a:p>
      </dgm:t>
    </dgm:pt>
    <dgm:pt modelId="{F8297963-54B8-474F-886B-59D0E78D2928}" type="parTrans" cxnId="{FC67FFE5-45BC-41DD-ACD8-80FAE9888135}">
      <dgm:prSet/>
      <dgm:spPr/>
      <dgm:t>
        <a:bodyPr/>
        <a:lstStyle/>
        <a:p>
          <a:endParaRPr lang="en-US"/>
        </a:p>
      </dgm:t>
    </dgm:pt>
    <dgm:pt modelId="{1AC48D59-CCDF-4CDC-8B73-51853F0F5265}" type="sibTrans" cxnId="{FC67FFE5-45BC-41DD-ACD8-80FAE9888135}">
      <dgm:prSet/>
      <dgm:spPr/>
      <dgm:t>
        <a:bodyPr/>
        <a:lstStyle/>
        <a:p>
          <a:endParaRPr lang="en-US"/>
        </a:p>
      </dgm:t>
    </dgm:pt>
    <dgm:pt modelId="{5E15F009-5204-47E9-990B-70CE535FBF83}" type="pres">
      <dgm:prSet presAssocID="{F1D8E5F8-88CA-4D90-B957-B14D3780C7E7}" presName="linearFlow" presStyleCnt="0">
        <dgm:presLayoutVars>
          <dgm:dir/>
          <dgm:resizeHandles val="exact"/>
        </dgm:presLayoutVars>
      </dgm:prSet>
      <dgm:spPr/>
    </dgm:pt>
    <dgm:pt modelId="{9264EFC1-9C11-4C75-8011-5FDC2E4D375B}" type="pres">
      <dgm:prSet presAssocID="{D88736C5-3A2A-4D67-8E2E-D2AC20825161}" presName="node" presStyleLbl="node1" presStyleIdx="0" presStyleCnt="3" custScaleX="173178" custScaleY="150493">
        <dgm:presLayoutVars>
          <dgm:bulletEnabled val="1"/>
        </dgm:presLayoutVars>
      </dgm:prSet>
      <dgm:spPr/>
      <dgm:t>
        <a:bodyPr/>
        <a:lstStyle/>
        <a:p>
          <a:endParaRPr lang="en-US"/>
        </a:p>
      </dgm:t>
    </dgm:pt>
    <dgm:pt modelId="{AF540EA3-C80F-45B4-A983-AB0BD0FF4CDB}" type="pres">
      <dgm:prSet presAssocID="{9C371A7A-2291-47F1-90A9-300F3F05823F}" presName="spacerL" presStyleCnt="0"/>
      <dgm:spPr/>
    </dgm:pt>
    <dgm:pt modelId="{D71D4A1B-0B6E-4B82-A7FD-AA8C812FF08C}" type="pres">
      <dgm:prSet presAssocID="{9C371A7A-2291-47F1-90A9-300F3F05823F}" presName="sibTrans" presStyleLbl="sibTrans2D1" presStyleIdx="0" presStyleCnt="2"/>
      <dgm:spPr/>
      <dgm:t>
        <a:bodyPr/>
        <a:lstStyle/>
        <a:p>
          <a:endParaRPr lang="en-US"/>
        </a:p>
      </dgm:t>
    </dgm:pt>
    <dgm:pt modelId="{E768CA80-60DD-4C7D-AD12-519A94C3A725}" type="pres">
      <dgm:prSet presAssocID="{9C371A7A-2291-47F1-90A9-300F3F05823F}" presName="spacerR" presStyleCnt="0"/>
      <dgm:spPr/>
    </dgm:pt>
    <dgm:pt modelId="{395A3B3E-20A8-4F64-950A-4932E23E34A0}" type="pres">
      <dgm:prSet presAssocID="{72D29F3B-160A-4DBA-B84F-EC9900E8747A}" presName="node" presStyleLbl="node1" presStyleIdx="1" presStyleCnt="3" custScaleX="173178" custScaleY="150493">
        <dgm:presLayoutVars>
          <dgm:bulletEnabled val="1"/>
        </dgm:presLayoutVars>
      </dgm:prSet>
      <dgm:spPr/>
      <dgm:t>
        <a:bodyPr/>
        <a:lstStyle/>
        <a:p>
          <a:endParaRPr lang="en-US"/>
        </a:p>
      </dgm:t>
    </dgm:pt>
    <dgm:pt modelId="{44E20C86-69C6-4F8B-AC3E-36EB449C021D}" type="pres">
      <dgm:prSet presAssocID="{D6C8ECB6-5CEB-4E7C-A42C-B84BB2A4C37B}" presName="spacerL" presStyleCnt="0"/>
      <dgm:spPr/>
    </dgm:pt>
    <dgm:pt modelId="{F4A6B526-FA50-450F-9699-A423E324965C}" type="pres">
      <dgm:prSet presAssocID="{D6C8ECB6-5CEB-4E7C-A42C-B84BB2A4C37B}" presName="sibTrans" presStyleLbl="sibTrans2D1" presStyleIdx="1" presStyleCnt="2"/>
      <dgm:spPr/>
      <dgm:t>
        <a:bodyPr/>
        <a:lstStyle/>
        <a:p>
          <a:endParaRPr lang="en-US"/>
        </a:p>
      </dgm:t>
    </dgm:pt>
    <dgm:pt modelId="{0890CCE8-042F-4007-9297-4FA0C65602FD}" type="pres">
      <dgm:prSet presAssocID="{D6C8ECB6-5CEB-4E7C-A42C-B84BB2A4C37B}" presName="spacerR" presStyleCnt="0"/>
      <dgm:spPr/>
    </dgm:pt>
    <dgm:pt modelId="{1FA9C08A-E51A-4BE8-9992-A8F596A307CC}" type="pres">
      <dgm:prSet presAssocID="{E75C40D0-6058-4DAB-A95A-184192CCD7DE}" presName="node" presStyleLbl="node1" presStyleIdx="2" presStyleCnt="3" custScaleX="173178" custScaleY="150493">
        <dgm:presLayoutVars>
          <dgm:bulletEnabled val="1"/>
        </dgm:presLayoutVars>
      </dgm:prSet>
      <dgm:spPr/>
      <dgm:t>
        <a:bodyPr/>
        <a:lstStyle/>
        <a:p>
          <a:endParaRPr lang="en-US"/>
        </a:p>
      </dgm:t>
    </dgm:pt>
  </dgm:ptLst>
  <dgm:cxnLst>
    <dgm:cxn modelId="{90FC883D-2456-4717-992C-F41D3D8433E4}" srcId="{F1D8E5F8-88CA-4D90-B957-B14D3780C7E7}" destId="{72D29F3B-160A-4DBA-B84F-EC9900E8747A}" srcOrd="1" destOrd="0" parTransId="{CD525C48-F950-4158-BC66-27AB9686C297}" sibTransId="{D6C8ECB6-5CEB-4E7C-A42C-B84BB2A4C37B}"/>
    <dgm:cxn modelId="{AF6D0750-755A-4713-A129-FD6E80442ED5}" type="presOf" srcId="{D88736C5-3A2A-4D67-8E2E-D2AC20825161}" destId="{9264EFC1-9C11-4C75-8011-5FDC2E4D375B}" srcOrd="0" destOrd="0" presId="urn:microsoft.com/office/officeart/2005/8/layout/equation1"/>
    <dgm:cxn modelId="{0468E460-2AB7-4930-8F43-08B0CB618908}" type="presOf" srcId="{9C371A7A-2291-47F1-90A9-300F3F05823F}" destId="{D71D4A1B-0B6E-4B82-A7FD-AA8C812FF08C}" srcOrd="0" destOrd="0" presId="urn:microsoft.com/office/officeart/2005/8/layout/equation1"/>
    <dgm:cxn modelId="{383C494E-8C75-4F3E-B382-3C838EA3D99E}" type="presOf" srcId="{E75C40D0-6058-4DAB-A95A-184192CCD7DE}" destId="{1FA9C08A-E51A-4BE8-9992-A8F596A307CC}" srcOrd="0" destOrd="0" presId="urn:microsoft.com/office/officeart/2005/8/layout/equation1"/>
    <dgm:cxn modelId="{D67B200C-488C-4685-8E1C-B6191BEBEF38}" type="presOf" srcId="{F1D8E5F8-88CA-4D90-B957-B14D3780C7E7}" destId="{5E15F009-5204-47E9-990B-70CE535FBF83}" srcOrd="0" destOrd="0" presId="urn:microsoft.com/office/officeart/2005/8/layout/equation1"/>
    <dgm:cxn modelId="{FC67FFE5-45BC-41DD-ACD8-80FAE9888135}" srcId="{F1D8E5F8-88CA-4D90-B957-B14D3780C7E7}" destId="{E75C40D0-6058-4DAB-A95A-184192CCD7DE}" srcOrd="2" destOrd="0" parTransId="{F8297963-54B8-474F-886B-59D0E78D2928}" sibTransId="{1AC48D59-CCDF-4CDC-8B73-51853F0F5265}"/>
    <dgm:cxn modelId="{7EE3007A-1768-4E92-A6C3-79C3B1D8160E}" type="presOf" srcId="{72D29F3B-160A-4DBA-B84F-EC9900E8747A}" destId="{395A3B3E-20A8-4F64-950A-4932E23E34A0}" srcOrd="0" destOrd="0" presId="urn:microsoft.com/office/officeart/2005/8/layout/equation1"/>
    <dgm:cxn modelId="{51734518-5496-4B60-A70F-6993C6694110}" srcId="{F1D8E5F8-88CA-4D90-B957-B14D3780C7E7}" destId="{D88736C5-3A2A-4D67-8E2E-D2AC20825161}" srcOrd="0" destOrd="0" parTransId="{5D950006-B2E2-4FAC-8C6B-8BD841F8E6AA}" sibTransId="{9C371A7A-2291-47F1-90A9-300F3F05823F}"/>
    <dgm:cxn modelId="{E77C3BAB-3101-4329-93A7-0D061C1407B3}" type="presOf" srcId="{D6C8ECB6-5CEB-4E7C-A42C-B84BB2A4C37B}" destId="{F4A6B526-FA50-450F-9699-A423E324965C}" srcOrd="0" destOrd="0" presId="urn:microsoft.com/office/officeart/2005/8/layout/equation1"/>
    <dgm:cxn modelId="{F5CEDB1A-4476-4378-98C0-86C2F00ABD89}" type="presParOf" srcId="{5E15F009-5204-47E9-990B-70CE535FBF83}" destId="{9264EFC1-9C11-4C75-8011-5FDC2E4D375B}" srcOrd="0" destOrd="0" presId="urn:microsoft.com/office/officeart/2005/8/layout/equation1"/>
    <dgm:cxn modelId="{5A371C2B-2038-45F6-9752-C09480565976}" type="presParOf" srcId="{5E15F009-5204-47E9-990B-70CE535FBF83}" destId="{AF540EA3-C80F-45B4-A983-AB0BD0FF4CDB}" srcOrd="1" destOrd="0" presId="urn:microsoft.com/office/officeart/2005/8/layout/equation1"/>
    <dgm:cxn modelId="{32DC73C3-7F2D-4309-9424-D74A5C0B960D}" type="presParOf" srcId="{5E15F009-5204-47E9-990B-70CE535FBF83}" destId="{D71D4A1B-0B6E-4B82-A7FD-AA8C812FF08C}" srcOrd="2" destOrd="0" presId="urn:microsoft.com/office/officeart/2005/8/layout/equation1"/>
    <dgm:cxn modelId="{7E9A0A54-58EA-4CC5-AB2A-8FF00BCD5D2A}" type="presParOf" srcId="{5E15F009-5204-47E9-990B-70CE535FBF83}" destId="{E768CA80-60DD-4C7D-AD12-519A94C3A725}" srcOrd="3" destOrd="0" presId="urn:microsoft.com/office/officeart/2005/8/layout/equation1"/>
    <dgm:cxn modelId="{389D8A76-2BF1-4BAD-9E4E-2848F529A34F}" type="presParOf" srcId="{5E15F009-5204-47E9-990B-70CE535FBF83}" destId="{395A3B3E-20A8-4F64-950A-4932E23E34A0}" srcOrd="4" destOrd="0" presId="urn:microsoft.com/office/officeart/2005/8/layout/equation1"/>
    <dgm:cxn modelId="{081CCB35-E4F7-4184-BFE4-6ACC05A1D2FA}" type="presParOf" srcId="{5E15F009-5204-47E9-990B-70CE535FBF83}" destId="{44E20C86-69C6-4F8B-AC3E-36EB449C021D}" srcOrd="5" destOrd="0" presId="urn:microsoft.com/office/officeart/2005/8/layout/equation1"/>
    <dgm:cxn modelId="{55F87B20-60C6-434E-AEBD-9AB525505F02}" type="presParOf" srcId="{5E15F009-5204-47E9-990B-70CE535FBF83}" destId="{F4A6B526-FA50-450F-9699-A423E324965C}" srcOrd="6" destOrd="0" presId="urn:microsoft.com/office/officeart/2005/8/layout/equation1"/>
    <dgm:cxn modelId="{48843123-2ABF-4FE1-B4EC-EB2D7707FBD3}" type="presParOf" srcId="{5E15F009-5204-47E9-990B-70CE535FBF83}" destId="{0890CCE8-042F-4007-9297-4FA0C65602FD}" srcOrd="7" destOrd="0" presId="urn:microsoft.com/office/officeart/2005/8/layout/equation1"/>
    <dgm:cxn modelId="{A8683C4F-6769-4CCB-87F4-C87C20F1CA52}" type="presParOf" srcId="{5E15F009-5204-47E9-990B-70CE535FBF83}" destId="{1FA9C08A-E51A-4BE8-9992-A8F596A307CC}"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651A3-F295-4AD1-9381-52860D2D2441}">
      <dsp:nvSpPr>
        <dsp:cNvPr id="0" name=""/>
        <dsp:cNvSpPr/>
      </dsp:nvSpPr>
      <dsp:spPr>
        <a:xfrm>
          <a:off x="0" y="286140"/>
          <a:ext cx="4191000" cy="963900"/>
        </a:xfrm>
        <a:prstGeom prst="rect">
          <a:avLst/>
        </a:prstGeom>
        <a:solidFill>
          <a:schemeClr val="lt1">
            <a:alpha val="90000"/>
            <a:hueOff val="0"/>
            <a:satOff val="0"/>
            <a:lumOff val="0"/>
            <a:alphaOff val="0"/>
          </a:schemeClr>
        </a:solidFill>
        <a:ln w="9525" cap="flat" cmpd="sng" algn="ctr">
          <a:solidFill>
            <a:srgbClr val="00206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5268" tIns="354076" rIns="32526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Continues to measure the degree of students completing high school</a:t>
          </a:r>
          <a:endParaRPr lang="en-US" sz="1700" kern="1200" dirty="0"/>
        </a:p>
      </dsp:txBody>
      <dsp:txXfrm>
        <a:off x="0" y="286140"/>
        <a:ext cx="4191000" cy="963900"/>
      </dsp:txXfrm>
    </dsp:sp>
    <dsp:sp modelId="{B32A9884-3B4A-40D7-8C24-A70CB559C44F}">
      <dsp:nvSpPr>
        <dsp:cNvPr id="0" name=""/>
        <dsp:cNvSpPr/>
      </dsp:nvSpPr>
      <dsp:spPr>
        <a:xfrm>
          <a:off x="209550" y="35220"/>
          <a:ext cx="2933700" cy="50184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887" tIns="0" rIns="110887" bIns="0" numCol="1" spcCol="1270" anchor="ctr" anchorCtr="0">
          <a:noAutofit/>
        </a:bodyPr>
        <a:lstStyle/>
        <a:p>
          <a:pPr lvl="0" algn="l" defTabSz="755650">
            <a:lnSpc>
              <a:spcPct val="90000"/>
            </a:lnSpc>
            <a:spcBef>
              <a:spcPct val="0"/>
            </a:spcBef>
            <a:spcAft>
              <a:spcPct val="35000"/>
            </a:spcAft>
          </a:pPr>
          <a:r>
            <a:rPr lang="en-US" sz="1700" b="1" kern="1200" dirty="0" smtClean="0"/>
            <a:t>Graduation &amp; Completion Index</a:t>
          </a:r>
          <a:endParaRPr lang="en-US" sz="1700" b="1" kern="1200" dirty="0"/>
        </a:p>
      </dsp:txBody>
      <dsp:txXfrm>
        <a:off x="234048" y="59718"/>
        <a:ext cx="2884704" cy="452844"/>
      </dsp:txXfrm>
    </dsp:sp>
    <dsp:sp modelId="{8BAACDDD-5ED8-43BE-8132-62D50727CFDD}">
      <dsp:nvSpPr>
        <dsp:cNvPr id="0" name=""/>
        <dsp:cNvSpPr/>
      </dsp:nvSpPr>
      <dsp:spPr>
        <a:xfrm>
          <a:off x="0" y="1592760"/>
          <a:ext cx="4191000" cy="963900"/>
        </a:xfrm>
        <a:prstGeom prst="rect">
          <a:avLst/>
        </a:prstGeom>
        <a:solidFill>
          <a:schemeClr val="lt1">
            <a:alpha val="90000"/>
            <a:hueOff val="0"/>
            <a:satOff val="0"/>
            <a:lumOff val="0"/>
            <a:alphaOff val="0"/>
          </a:schemeClr>
        </a:solidFill>
        <a:ln w="9525" cap="flat" cmpd="sng" algn="ctr">
          <a:solidFill>
            <a:srgbClr val="00206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5268" tIns="354076" rIns="32526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Measures rate of students that leave high school permanently</a:t>
          </a:r>
          <a:endParaRPr lang="en-US" sz="1700" kern="1200" dirty="0"/>
        </a:p>
      </dsp:txBody>
      <dsp:txXfrm>
        <a:off x="0" y="1592760"/>
        <a:ext cx="4191000" cy="963900"/>
      </dsp:txXfrm>
    </dsp:sp>
    <dsp:sp modelId="{ED5A3E44-DF49-4DB1-BE12-D113A3FF7BE1}">
      <dsp:nvSpPr>
        <dsp:cNvPr id="0" name=""/>
        <dsp:cNvSpPr/>
      </dsp:nvSpPr>
      <dsp:spPr>
        <a:xfrm>
          <a:off x="209550" y="1341840"/>
          <a:ext cx="293370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887" tIns="0" rIns="110887" bIns="0" numCol="1" spcCol="1270" anchor="ctr" anchorCtr="0">
          <a:noAutofit/>
        </a:bodyPr>
        <a:lstStyle/>
        <a:p>
          <a:pPr lvl="0" algn="l" defTabSz="755650">
            <a:lnSpc>
              <a:spcPct val="90000"/>
            </a:lnSpc>
            <a:spcBef>
              <a:spcPct val="0"/>
            </a:spcBef>
            <a:spcAft>
              <a:spcPct val="35000"/>
            </a:spcAft>
          </a:pPr>
          <a:r>
            <a:rPr lang="en-US" sz="1700" b="1" kern="1200" dirty="0" smtClean="0"/>
            <a:t>Dropout Rate</a:t>
          </a:r>
          <a:endParaRPr lang="en-US" sz="1700" b="1" kern="1200" dirty="0"/>
        </a:p>
      </dsp:txBody>
      <dsp:txXfrm>
        <a:off x="234048" y="1366338"/>
        <a:ext cx="2884704" cy="452844"/>
      </dsp:txXfrm>
    </dsp:sp>
    <dsp:sp modelId="{C6C3F5C8-998E-4AB7-833A-8C8DDFB3827A}">
      <dsp:nvSpPr>
        <dsp:cNvPr id="0" name=""/>
        <dsp:cNvSpPr/>
      </dsp:nvSpPr>
      <dsp:spPr>
        <a:xfrm>
          <a:off x="0" y="2899380"/>
          <a:ext cx="4191000" cy="1713600"/>
        </a:xfrm>
        <a:prstGeom prst="rect">
          <a:avLst/>
        </a:prstGeom>
        <a:solidFill>
          <a:schemeClr val="lt1">
            <a:alpha val="90000"/>
            <a:hueOff val="0"/>
            <a:satOff val="0"/>
            <a:lumOff val="0"/>
            <a:alphaOff val="0"/>
          </a:schemeClr>
        </a:solidFill>
        <a:ln w="9525" cap="flat" cmpd="sng" algn="ctr">
          <a:solidFill>
            <a:srgbClr val="00206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5268" tIns="354076" rIns="32526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Measures high school student engagement in advanced coursework, career and tech education, and work- and service-based learning</a:t>
          </a:r>
          <a:endParaRPr lang="en-US" sz="1700" kern="1200" dirty="0"/>
        </a:p>
        <a:p>
          <a:pPr marL="171450" lvl="1" indent="-171450" algn="l" defTabSz="755650">
            <a:lnSpc>
              <a:spcPct val="90000"/>
            </a:lnSpc>
            <a:spcBef>
              <a:spcPct val="0"/>
            </a:spcBef>
            <a:spcAft>
              <a:spcPct val="15000"/>
            </a:spcAft>
            <a:buChar char="••"/>
          </a:pPr>
          <a:r>
            <a:rPr lang="en-US" sz="1700" i="1" kern="1200" dirty="0" smtClean="0"/>
            <a:t>Not measured until 2021-22</a:t>
          </a:r>
          <a:endParaRPr lang="en-US" sz="1700" i="1" kern="1200" dirty="0"/>
        </a:p>
      </dsp:txBody>
      <dsp:txXfrm>
        <a:off x="0" y="2899380"/>
        <a:ext cx="4191000" cy="1713600"/>
      </dsp:txXfrm>
    </dsp:sp>
    <dsp:sp modelId="{B39BFBFF-297A-446B-85C6-1B2B3FFEE40E}">
      <dsp:nvSpPr>
        <dsp:cNvPr id="0" name=""/>
        <dsp:cNvSpPr/>
      </dsp:nvSpPr>
      <dsp:spPr>
        <a:xfrm>
          <a:off x="209550" y="2648460"/>
          <a:ext cx="293370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887" tIns="0" rIns="110887" bIns="0" numCol="1" spcCol="1270" anchor="ctr" anchorCtr="0">
          <a:noAutofit/>
        </a:bodyPr>
        <a:lstStyle/>
        <a:p>
          <a:pPr lvl="0" algn="l" defTabSz="755650">
            <a:lnSpc>
              <a:spcPct val="90000"/>
            </a:lnSpc>
            <a:spcBef>
              <a:spcPct val="0"/>
            </a:spcBef>
            <a:spcAft>
              <a:spcPct val="35000"/>
            </a:spcAft>
          </a:pPr>
          <a:r>
            <a:rPr lang="en-US" sz="1700" b="1" kern="1200" dirty="0" smtClean="0"/>
            <a:t>College, Career, and Civic Readiness</a:t>
          </a:r>
          <a:endParaRPr lang="en-US" sz="1700" b="1" kern="1200" dirty="0"/>
        </a:p>
      </dsp:txBody>
      <dsp:txXfrm>
        <a:off x="234048" y="2672958"/>
        <a:ext cx="288470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FCD87-3FF8-48FE-8B42-A36A6E2AE7A4}">
      <dsp:nvSpPr>
        <dsp:cNvPr id="0" name=""/>
        <dsp:cNvSpPr/>
      </dsp:nvSpPr>
      <dsp:spPr>
        <a:xfrm>
          <a:off x="0" y="364709"/>
          <a:ext cx="4191000" cy="992250"/>
        </a:xfrm>
        <a:prstGeom prst="rect">
          <a:avLst/>
        </a:prstGeom>
        <a:solidFill>
          <a:schemeClr val="lt1">
            <a:alpha val="90000"/>
            <a:hueOff val="0"/>
            <a:satOff val="0"/>
            <a:lumOff val="0"/>
            <a:alphaOff val="0"/>
          </a:schemeClr>
        </a:solidFill>
        <a:ln w="9525" cap="flat" cmpd="sng" algn="ctr">
          <a:solidFill>
            <a:srgbClr val="00206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5268" tIns="374904" rIns="32526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latin typeface="Arial Narrow" panose="020B0606020202030204" pitchFamily="34" charset="0"/>
            </a:rPr>
            <a:t>Pass rates </a:t>
          </a:r>
          <a:r>
            <a:rPr lang="en-US" sz="1800" u="sng" kern="1200" smtClean="0">
              <a:latin typeface="Arial Narrow" panose="020B0606020202030204" pitchFamily="34" charset="0"/>
            </a:rPr>
            <a:t>and</a:t>
          </a:r>
          <a:r>
            <a:rPr lang="en-US" sz="1800" u="none" kern="1200" smtClean="0">
              <a:latin typeface="Arial Narrow" panose="020B0606020202030204" pitchFamily="34" charset="0"/>
            </a:rPr>
            <a:t> year-to-year student growth</a:t>
          </a:r>
          <a:endParaRPr lang="en-US" sz="1800" kern="1200" dirty="0">
            <a:latin typeface="Arial Narrow" panose="020B0606020202030204" pitchFamily="34" charset="0"/>
          </a:endParaRPr>
        </a:p>
      </dsp:txBody>
      <dsp:txXfrm>
        <a:off x="0" y="364709"/>
        <a:ext cx="4191000" cy="992250"/>
      </dsp:txXfrm>
    </dsp:sp>
    <dsp:sp modelId="{E994999A-9597-47E3-AEA3-FD06BCCC0F89}">
      <dsp:nvSpPr>
        <dsp:cNvPr id="0" name=""/>
        <dsp:cNvSpPr/>
      </dsp:nvSpPr>
      <dsp:spPr>
        <a:xfrm>
          <a:off x="209550" y="99029"/>
          <a:ext cx="2933700" cy="53136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887" tIns="0" rIns="110887" bIns="0" numCol="1" spcCol="1270" anchor="ctr" anchorCtr="0">
          <a:noAutofit/>
        </a:bodyPr>
        <a:lstStyle/>
        <a:p>
          <a:pPr lvl="0" algn="l" defTabSz="800100">
            <a:lnSpc>
              <a:spcPct val="90000"/>
            </a:lnSpc>
            <a:spcBef>
              <a:spcPct val="0"/>
            </a:spcBef>
            <a:spcAft>
              <a:spcPct val="35000"/>
            </a:spcAft>
          </a:pPr>
          <a:r>
            <a:rPr lang="en-US" sz="1800" b="1" kern="1200" dirty="0" smtClean="0">
              <a:latin typeface="Arial Narrow" panose="020B0606020202030204" pitchFamily="34" charset="0"/>
            </a:rPr>
            <a:t>Student Achievement</a:t>
          </a:r>
          <a:endParaRPr lang="en-US" sz="1800" b="1" kern="1200" dirty="0">
            <a:latin typeface="Arial Narrow" panose="020B0606020202030204" pitchFamily="34" charset="0"/>
          </a:endParaRPr>
        </a:p>
      </dsp:txBody>
      <dsp:txXfrm>
        <a:off x="235489" y="124968"/>
        <a:ext cx="2881822" cy="479482"/>
      </dsp:txXfrm>
    </dsp:sp>
    <dsp:sp modelId="{658BBAF2-CF0C-4E47-ABF0-93D71C992807}">
      <dsp:nvSpPr>
        <dsp:cNvPr id="0" name=""/>
        <dsp:cNvSpPr/>
      </dsp:nvSpPr>
      <dsp:spPr>
        <a:xfrm>
          <a:off x="0" y="1719839"/>
          <a:ext cx="4191000" cy="1474200"/>
        </a:xfrm>
        <a:prstGeom prst="rect">
          <a:avLst/>
        </a:prstGeom>
        <a:solidFill>
          <a:schemeClr val="lt1">
            <a:alpha val="90000"/>
            <a:hueOff val="0"/>
            <a:satOff val="0"/>
            <a:lumOff val="0"/>
            <a:alphaOff val="0"/>
          </a:schemeClr>
        </a:solidFill>
        <a:ln w="9525" cap="flat" cmpd="sng" algn="ctr">
          <a:solidFill>
            <a:srgbClr val="00206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5268" tIns="374904" rIns="32526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Narrow" panose="020B0606020202030204" pitchFamily="34" charset="0"/>
            </a:rPr>
            <a:t>Student achievement for each major racial/ethnic group, students w/disabilities, English learners, economically disadvantaged students</a:t>
          </a:r>
          <a:endParaRPr lang="en-US" sz="1800" kern="1200" dirty="0">
            <a:latin typeface="Arial Narrow" panose="020B0606020202030204" pitchFamily="34" charset="0"/>
          </a:endParaRPr>
        </a:p>
      </dsp:txBody>
      <dsp:txXfrm>
        <a:off x="0" y="1719839"/>
        <a:ext cx="4191000" cy="1474200"/>
      </dsp:txXfrm>
    </dsp:sp>
    <dsp:sp modelId="{5090F493-0467-4FAD-B599-B3C9402BF47C}">
      <dsp:nvSpPr>
        <dsp:cNvPr id="0" name=""/>
        <dsp:cNvSpPr/>
      </dsp:nvSpPr>
      <dsp:spPr>
        <a:xfrm>
          <a:off x="209550" y="1454160"/>
          <a:ext cx="29337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887" tIns="0" rIns="110887" bIns="0" numCol="1" spcCol="1270" anchor="ctr" anchorCtr="0">
          <a:noAutofit/>
        </a:bodyPr>
        <a:lstStyle/>
        <a:p>
          <a:pPr lvl="0" algn="l" defTabSz="800100">
            <a:lnSpc>
              <a:spcPct val="90000"/>
            </a:lnSpc>
            <a:spcBef>
              <a:spcPct val="0"/>
            </a:spcBef>
            <a:spcAft>
              <a:spcPct val="35000"/>
            </a:spcAft>
          </a:pPr>
          <a:r>
            <a:rPr lang="en-US" sz="1800" b="1" kern="1200" dirty="0" smtClean="0">
              <a:latin typeface="Arial Narrow" panose="020B0606020202030204" pitchFamily="34" charset="0"/>
            </a:rPr>
            <a:t>Achievement Gaps</a:t>
          </a:r>
          <a:endParaRPr lang="en-US" sz="1800" b="1" kern="1200" dirty="0">
            <a:latin typeface="Arial Narrow" panose="020B0606020202030204" pitchFamily="34" charset="0"/>
          </a:endParaRPr>
        </a:p>
      </dsp:txBody>
      <dsp:txXfrm>
        <a:off x="235489" y="1480099"/>
        <a:ext cx="2881822" cy="479482"/>
      </dsp:txXfrm>
    </dsp:sp>
    <dsp:sp modelId="{DAA651A3-F295-4AD1-9381-52860D2D2441}">
      <dsp:nvSpPr>
        <dsp:cNvPr id="0" name=""/>
        <dsp:cNvSpPr/>
      </dsp:nvSpPr>
      <dsp:spPr>
        <a:xfrm>
          <a:off x="0" y="3556920"/>
          <a:ext cx="4191000" cy="992250"/>
        </a:xfrm>
        <a:prstGeom prst="rect">
          <a:avLst/>
        </a:prstGeom>
        <a:solidFill>
          <a:schemeClr val="lt1">
            <a:alpha val="90000"/>
            <a:hueOff val="0"/>
            <a:satOff val="0"/>
            <a:lumOff val="0"/>
            <a:alphaOff val="0"/>
          </a:schemeClr>
        </a:solidFill>
        <a:ln w="9525" cap="flat" cmpd="sng" algn="ctr">
          <a:solidFill>
            <a:srgbClr val="00206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5268" tIns="374904" rIns="32526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Narrow" panose="020B0606020202030204" pitchFamily="34" charset="0"/>
            </a:rPr>
            <a:t>Percent of students missing ten percent or more of the school year</a:t>
          </a:r>
          <a:endParaRPr lang="en-US" sz="1800" kern="1200" dirty="0">
            <a:latin typeface="Arial Narrow" panose="020B0606020202030204" pitchFamily="34" charset="0"/>
          </a:endParaRPr>
        </a:p>
      </dsp:txBody>
      <dsp:txXfrm>
        <a:off x="0" y="3556920"/>
        <a:ext cx="4191000" cy="992250"/>
      </dsp:txXfrm>
    </dsp:sp>
    <dsp:sp modelId="{B32A9884-3B4A-40D7-8C24-A70CB559C44F}">
      <dsp:nvSpPr>
        <dsp:cNvPr id="0" name=""/>
        <dsp:cNvSpPr/>
      </dsp:nvSpPr>
      <dsp:spPr>
        <a:xfrm>
          <a:off x="209550" y="3291240"/>
          <a:ext cx="29337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887" tIns="0" rIns="110887" bIns="0" numCol="1" spcCol="1270" anchor="ctr" anchorCtr="0">
          <a:noAutofit/>
        </a:bodyPr>
        <a:lstStyle/>
        <a:p>
          <a:pPr lvl="0" algn="l" defTabSz="800100">
            <a:lnSpc>
              <a:spcPct val="90000"/>
            </a:lnSpc>
            <a:spcBef>
              <a:spcPct val="0"/>
            </a:spcBef>
            <a:spcAft>
              <a:spcPct val="35000"/>
            </a:spcAft>
          </a:pPr>
          <a:r>
            <a:rPr lang="en-US" sz="1800" b="1" kern="1200" dirty="0" smtClean="0">
              <a:latin typeface="Arial Narrow" panose="020B0606020202030204" pitchFamily="34" charset="0"/>
            </a:rPr>
            <a:t>Chronic Absenteeism</a:t>
          </a:r>
          <a:endParaRPr lang="en-US" sz="1800" b="1" kern="1200" dirty="0">
            <a:latin typeface="Arial Narrow" panose="020B0606020202030204" pitchFamily="34" charset="0"/>
          </a:endParaRPr>
        </a:p>
      </dsp:txBody>
      <dsp:txXfrm>
        <a:off x="235489" y="3317179"/>
        <a:ext cx="288182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EFC1-9C11-4C75-8011-5FDC2E4D375B}">
      <dsp:nvSpPr>
        <dsp:cNvPr id="0" name=""/>
        <dsp:cNvSpPr/>
      </dsp:nvSpPr>
      <dsp:spPr>
        <a:xfrm>
          <a:off x="0" y="442124"/>
          <a:ext cx="2192154" cy="190499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A school with </a:t>
          </a:r>
          <a:r>
            <a:rPr lang="en-US" sz="1800" b="1" kern="1200" dirty="0" smtClean="0">
              <a:solidFill>
                <a:schemeClr val="tx1"/>
              </a:solidFill>
              <a:latin typeface="Arial Narrow" panose="020B0606020202030204" pitchFamily="34" charset="0"/>
            </a:rPr>
            <a:t>Level  2 </a:t>
          </a:r>
          <a:r>
            <a:rPr lang="en-US" sz="1800" kern="1200" dirty="0" smtClean="0">
              <a:solidFill>
                <a:schemeClr val="tx1"/>
              </a:solidFill>
              <a:latin typeface="Arial Narrow" panose="020B0606020202030204" pitchFamily="34" charset="0"/>
            </a:rPr>
            <a:t>Performance in a school quality indicator</a:t>
          </a:r>
          <a:endParaRPr lang="en-US" sz="1800" kern="1200" dirty="0">
            <a:solidFill>
              <a:schemeClr val="tx1"/>
            </a:solidFill>
            <a:latin typeface="Arial Narrow" panose="020B0606020202030204" pitchFamily="34" charset="0"/>
          </a:endParaRPr>
        </a:p>
      </dsp:txBody>
      <dsp:txXfrm>
        <a:off x="321034" y="721105"/>
        <a:ext cx="1550086" cy="1347037"/>
      </dsp:txXfrm>
    </dsp:sp>
    <dsp:sp modelId="{D71D4A1B-0B6E-4B82-A7FD-AA8C812FF08C}">
      <dsp:nvSpPr>
        <dsp:cNvPr id="0" name=""/>
        <dsp:cNvSpPr/>
      </dsp:nvSpPr>
      <dsp:spPr>
        <a:xfrm>
          <a:off x="2296049" y="1042606"/>
          <a:ext cx="734186" cy="734186"/>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393365" y="1323359"/>
        <a:ext cx="539554" cy="172680"/>
      </dsp:txXfrm>
    </dsp:sp>
    <dsp:sp modelId="{395A3B3E-20A8-4F64-950A-4932E23E34A0}">
      <dsp:nvSpPr>
        <dsp:cNvPr id="0" name=""/>
        <dsp:cNvSpPr/>
      </dsp:nvSpPr>
      <dsp:spPr>
        <a:xfrm>
          <a:off x="3133022" y="457200"/>
          <a:ext cx="2192154" cy="190499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Significant Improvement from the prior year</a:t>
          </a:r>
          <a:endParaRPr lang="en-US" sz="1800" kern="1200" dirty="0">
            <a:solidFill>
              <a:schemeClr val="tx1"/>
            </a:solidFill>
            <a:latin typeface="Arial Narrow" panose="020B0606020202030204" pitchFamily="34" charset="0"/>
          </a:endParaRPr>
        </a:p>
      </dsp:txBody>
      <dsp:txXfrm>
        <a:off x="3454056" y="736181"/>
        <a:ext cx="1550086" cy="1347037"/>
      </dsp:txXfrm>
    </dsp:sp>
    <dsp:sp modelId="{F4A6B526-FA50-450F-9699-A423E324965C}">
      <dsp:nvSpPr>
        <dsp:cNvPr id="0" name=""/>
        <dsp:cNvSpPr/>
      </dsp:nvSpPr>
      <dsp:spPr>
        <a:xfrm>
          <a:off x="5427963" y="1042606"/>
          <a:ext cx="734186" cy="734186"/>
        </a:xfrm>
        <a:prstGeom prst="mathEqual">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5525279" y="1193848"/>
        <a:ext cx="539554" cy="431702"/>
      </dsp:txXfrm>
    </dsp:sp>
    <dsp:sp modelId="{1FA9C08A-E51A-4BE8-9992-A8F596A307CC}">
      <dsp:nvSpPr>
        <dsp:cNvPr id="0" name=""/>
        <dsp:cNvSpPr/>
      </dsp:nvSpPr>
      <dsp:spPr>
        <a:xfrm>
          <a:off x="6264936" y="457200"/>
          <a:ext cx="2192154" cy="190499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smtClean="0">
              <a:solidFill>
                <a:schemeClr val="tx1"/>
              </a:solidFill>
              <a:latin typeface="Arial Narrow" panose="020B0606020202030204" pitchFamily="34" charset="0"/>
            </a:rPr>
            <a:t>Level 1</a:t>
          </a:r>
          <a:endParaRPr lang="en-US" sz="4600" b="1" kern="1200" dirty="0">
            <a:solidFill>
              <a:schemeClr val="tx1"/>
            </a:solidFill>
            <a:latin typeface="Arial Narrow" panose="020B0606020202030204" pitchFamily="34" charset="0"/>
          </a:endParaRPr>
        </a:p>
      </dsp:txBody>
      <dsp:txXfrm>
        <a:off x="6585970" y="736181"/>
        <a:ext cx="1550086" cy="1347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EFC1-9C11-4C75-8011-5FDC2E4D375B}">
      <dsp:nvSpPr>
        <dsp:cNvPr id="0" name=""/>
        <dsp:cNvSpPr/>
      </dsp:nvSpPr>
      <dsp:spPr>
        <a:xfrm>
          <a:off x="1109" y="457200"/>
          <a:ext cx="2192154" cy="190499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A school with </a:t>
          </a:r>
          <a:r>
            <a:rPr lang="en-US" sz="1800" b="1" kern="1200" dirty="0" smtClean="0">
              <a:solidFill>
                <a:schemeClr val="tx1"/>
              </a:solidFill>
              <a:latin typeface="Arial Narrow" panose="020B0606020202030204" pitchFamily="34" charset="0"/>
            </a:rPr>
            <a:t>Level  3 </a:t>
          </a:r>
          <a:r>
            <a:rPr lang="en-US" sz="1800" kern="1200" dirty="0" smtClean="0">
              <a:solidFill>
                <a:schemeClr val="tx1"/>
              </a:solidFill>
              <a:latin typeface="Arial Narrow" panose="020B0606020202030204" pitchFamily="34" charset="0"/>
            </a:rPr>
            <a:t>Performance in a school quality indicator</a:t>
          </a:r>
          <a:endParaRPr lang="en-US" sz="1800" kern="1200" dirty="0">
            <a:solidFill>
              <a:schemeClr val="tx1"/>
            </a:solidFill>
            <a:latin typeface="Arial Narrow" panose="020B0606020202030204" pitchFamily="34" charset="0"/>
          </a:endParaRPr>
        </a:p>
      </dsp:txBody>
      <dsp:txXfrm>
        <a:off x="322143" y="736181"/>
        <a:ext cx="1550086" cy="1347037"/>
      </dsp:txXfrm>
    </dsp:sp>
    <dsp:sp modelId="{D71D4A1B-0B6E-4B82-A7FD-AA8C812FF08C}">
      <dsp:nvSpPr>
        <dsp:cNvPr id="0" name=""/>
        <dsp:cNvSpPr/>
      </dsp:nvSpPr>
      <dsp:spPr>
        <a:xfrm>
          <a:off x="2296049" y="1042606"/>
          <a:ext cx="734186" cy="734186"/>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393365" y="1323359"/>
        <a:ext cx="539554" cy="172680"/>
      </dsp:txXfrm>
    </dsp:sp>
    <dsp:sp modelId="{395A3B3E-20A8-4F64-950A-4932E23E34A0}">
      <dsp:nvSpPr>
        <dsp:cNvPr id="0" name=""/>
        <dsp:cNvSpPr/>
      </dsp:nvSpPr>
      <dsp:spPr>
        <a:xfrm>
          <a:off x="3133022" y="457200"/>
          <a:ext cx="2192154" cy="190499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panose="020B0606020202030204" pitchFamily="34" charset="0"/>
            </a:rPr>
            <a:t>Significant Improvement from the prior year</a:t>
          </a:r>
          <a:endParaRPr lang="en-US" sz="1800" kern="1200" dirty="0">
            <a:solidFill>
              <a:schemeClr val="tx1"/>
            </a:solidFill>
            <a:latin typeface="Arial Narrow" panose="020B0606020202030204" pitchFamily="34" charset="0"/>
          </a:endParaRPr>
        </a:p>
      </dsp:txBody>
      <dsp:txXfrm>
        <a:off x="3454056" y="736181"/>
        <a:ext cx="1550086" cy="1347037"/>
      </dsp:txXfrm>
    </dsp:sp>
    <dsp:sp modelId="{F4A6B526-FA50-450F-9699-A423E324965C}">
      <dsp:nvSpPr>
        <dsp:cNvPr id="0" name=""/>
        <dsp:cNvSpPr/>
      </dsp:nvSpPr>
      <dsp:spPr>
        <a:xfrm>
          <a:off x="5427963" y="1042606"/>
          <a:ext cx="734186" cy="734186"/>
        </a:xfrm>
        <a:prstGeom prst="mathEqual">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5525279" y="1193848"/>
        <a:ext cx="539554" cy="431702"/>
      </dsp:txXfrm>
    </dsp:sp>
    <dsp:sp modelId="{1FA9C08A-E51A-4BE8-9992-A8F596A307CC}">
      <dsp:nvSpPr>
        <dsp:cNvPr id="0" name=""/>
        <dsp:cNvSpPr/>
      </dsp:nvSpPr>
      <dsp:spPr>
        <a:xfrm>
          <a:off x="6264936" y="457200"/>
          <a:ext cx="2192154" cy="190499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smtClean="0">
              <a:solidFill>
                <a:schemeClr val="tx1"/>
              </a:solidFill>
              <a:latin typeface="Arial Narrow" panose="020B0606020202030204" pitchFamily="34" charset="0"/>
            </a:rPr>
            <a:t>Level 2</a:t>
          </a:r>
          <a:endParaRPr lang="en-US" sz="4600" b="1" kern="1200" dirty="0">
            <a:solidFill>
              <a:schemeClr val="tx1"/>
            </a:solidFill>
            <a:latin typeface="Arial Narrow" panose="020B0606020202030204" pitchFamily="34" charset="0"/>
          </a:endParaRPr>
        </a:p>
      </dsp:txBody>
      <dsp:txXfrm>
        <a:off x="6585970" y="736181"/>
        <a:ext cx="1550086" cy="13470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33" tIns="45717" rIns="91433" bIns="45717" rtlCol="0"/>
          <a:lstStyle>
            <a:lvl1pPr algn="r">
              <a:defRPr sz="1200"/>
            </a:lvl1pPr>
          </a:lstStyle>
          <a:p>
            <a:fld id="{58DB65CF-30C5-C34A-B565-F401FE1BA5DE}" type="datetimeFigureOut">
              <a:rPr lang="en-US" smtClean="0"/>
              <a:t>10/6/2019</a:t>
            </a:fld>
            <a:endParaRPr lang="en-US" dirty="0"/>
          </a:p>
        </p:txBody>
      </p:sp>
      <p:sp>
        <p:nvSpPr>
          <p:cNvPr id="4" name="Footer Placeholder 3"/>
          <p:cNvSpPr>
            <a:spLocks noGrp="1"/>
          </p:cNvSpPr>
          <p:nvPr>
            <p:ph type="ftr" sz="quarter" idx="2"/>
          </p:nvPr>
        </p:nvSpPr>
        <p:spPr>
          <a:xfrm>
            <a:off x="0" y="8685214"/>
            <a:ext cx="2971800" cy="457200"/>
          </a:xfrm>
          <a:prstGeom prst="rect">
            <a:avLst/>
          </a:prstGeom>
        </p:spPr>
        <p:txBody>
          <a:bodyPr vert="horz" lIns="91433" tIns="45717" rIns="91433"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lIns="91433" tIns="45717" rIns="91433" bIns="45717" rtlCol="0" anchor="b"/>
          <a:lstStyle>
            <a:lvl1pPr algn="r">
              <a:defRPr sz="1200"/>
            </a:lvl1pPr>
          </a:lstStyle>
          <a:p>
            <a:fld id="{47C94B76-3727-6A49-B47B-952F58E7195D}" type="slidenum">
              <a:rPr lang="en-US" smtClean="0"/>
              <a:t>‹#›</a:t>
            </a:fld>
            <a:endParaRPr lang="en-US" dirty="0"/>
          </a:p>
        </p:txBody>
      </p:sp>
    </p:spTree>
    <p:extLst>
      <p:ext uri="{BB962C8B-B14F-4D97-AF65-F5344CB8AC3E}">
        <p14:creationId xmlns:p14="http://schemas.microsoft.com/office/powerpoint/2010/main" val="25684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3" tIns="45717" rIns="91433" bIns="45717" rtlCol="0"/>
          <a:lstStyle>
            <a:lvl1pPr algn="r">
              <a:defRPr sz="1200"/>
            </a:lvl1pPr>
          </a:lstStyle>
          <a:p>
            <a:fld id="{B15AFD3B-E9CE-4758-B962-992E007FD96C}" type="datetimeFigureOut">
              <a:rPr lang="en-US" smtClean="0"/>
              <a:t>10/6/2019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en-US" dirty="0"/>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3" tIns="45717" rIns="91433" bIns="45717"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3" tIns="45717" rIns="91433"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3" tIns="45717" rIns="91433" bIns="45717" rtlCol="0" anchor="b"/>
          <a:lstStyle>
            <a:lvl1pPr algn="r">
              <a:defRPr sz="1200"/>
            </a:lvl1pPr>
          </a:lstStyle>
          <a:p>
            <a:fld id="{61CC8927-04CC-44CC-A236-B2A78232679E}" type="slidenum">
              <a:rPr lang="en-US" smtClean="0"/>
              <a:t>‹#›</a:t>
            </a:fld>
            <a:endParaRPr lang="en-US" dirty="0"/>
          </a:p>
        </p:txBody>
      </p:sp>
    </p:spTree>
    <p:extLst>
      <p:ext uri="{BB962C8B-B14F-4D97-AF65-F5344CB8AC3E}">
        <p14:creationId xmlns:p14="http://schemas.microsoft.com/office/powerpoint/2010/main" val="320561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96" indent="-1811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186259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9" indent="-285729">
              <a:buFont typeface="Arial" panose="020B0604020202020204" pitchFamily="34" charset="0"/>
              <a:buChar char="•"/>
            </a:pPr>
            <a:r>
              <a:rPr lang="en-US" dirty="0">
                <a:ea typeface="Calibri" panose="020F0502020204030204" pitchFamily="34" charset="0"/>
                <a:cs typeface="Times New Roman" panose="02020603050405020304" pitchFamily="18" charset="0"/>
              </a:rPr>
              <a:t>This school has all Level 1 and Level 2 indicators but need to develop local school improvement plans to address achievement gaps and chronic absenteeism</a:t>
            </a:r>
          </a:p>
          <a:p>
            <a:pPr marL="285729" indent="-285729">
              <a:buFont typeface="Arial" panose="020B0604020202020204" pitchFamily="34" charset="0"/>
              <a:buChar char="•"/>
            </a:pPr>
            <a:r>
              <a:rPr lang="en-US" dirty="0">
                <a:cs typeface="Arial" panose="020B0604020202020204" pitchFamily="34" charset="0"/>
              </a:rPr>
              <a:t>Virginia Continuous School Improvement Planning Process provides a research-based tool for school teams to examine multiple data sources and use the information to develop a multi-year improvement plan designed to improve student performance on school quality indicators. The process includes:</a:t>
            </a:r>
          </a:p>
          <a:p>
            <a:pPr marL="742896" lvl="1" indent="-285729">
              <a:buFont typeface="Arial" panose="020B0604020202020204" pitchFamily="34" charset="0"/>
              <a:buChar char="•"/>
            </a:pPr>
            <a:r>
              <a:rPr lang="en-US" dirty="0"/>
              <a:t>Conducting a Comprehensive Needs Assessment</a:t>
            </a:r>
            <a:endParaRPr lang="en-US" u="sng" dirty="0"/>
          </a:p>
          <a:p>
            <a:pPr marL="742896" lvl="1" indent="-285729">
              <a:buFont typeface="Arial" panose="020B0604020202020204" pitchFamily="34" charset="0"/>
              <a:buChar char="•"/>
            </a:pPr>
            <a:r>
              <a:rPr lang="en-US" dirty="0"/>
              <a:t>Completing the Continuous School Improvement Plan</a:t>
            </a:r>
          </a:p>
          <a:p>
            <a:pPr marL="285729" indent="-285729" defTabSz="914334">
              <a:buFont typeface="Arial" panose="020B0604020202020204" pitchFamily="34" charset="0"/>
              <a:buChar char="•"/>
              <a:defRPr/>
            </a:pPr>
            <a:r>
              <a:rPr lang="en-US" dirty="0"/>
              <a:t>Training offered to all school division during 2018-2019.  Intended as a means to move all schools toward a continuous improvement model.</a:t>
            </a:r>
          </a:p>
          <a:p>
            <a:pPr marL="742896" lvl="1" indent="-285729">
              <a:buFont typeface="Arial" panose="020B0604020202020204" pitchFamily="34" charset="0"/>
              <a:buChar char="•"/>
            </a:pPr>
            <a:endParaRPr lang="en-US" dirty="0"/>
          </a:p>
          <a:p>
            <a:pPr>
              <a:lnSpc>
                <a:spcPct val="100000"/>
              </a:lnSpc>
            </a:pPr>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28325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9" indent="-285729">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School has one Level 3 Indicator so is Accredited with Conditions </a:t>
            </a:r>
          </a:p>
          <a:p>
            <a:pPr marL="285729" indent="-285729" defTabSz="914334">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School and division would develop local improvement plans to address English for all students, Achievement Gaps – Math, and Chronic Absenteeism</a:t>
            </a:r>
          </a:p>
          <a:p>
            <a:pPr marL="285729" indent="-285729">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School would receive support from VDOE,  including an academic review, and be required to develop a corrective action plan to address English Achievement Gaps</a:t>
            </a:r>
          </a:p>
          <a:p>
            <a:pPr>
              <a:lnSpc>
                <a:spcPct val="100000"/>
              </a:lnSpc>
            </a:pPr>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336583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a:t>School has several Level 3 Indicators and is Accredited with Conditions </a:t>
            </a:r>
          </a:p>
          <a:p>
            <a:pPr marL="168638" indent="-168638">
              <a:buFont typeface="Arial" panose="020B0604020202020204" pitchFamily="34" charset="0"/>
              <a:buChar char="•"/>
            </a:pPr>
            <a:r>
              <a:rPr lang="en-US" dirty="0"/>
              <a:t>The SOA provides guidance as to the factors that are considered when determining the level of direction and intervention from the Department for schools with Level 3 Indicators:</a:t>
            </a:r>
          </a:p>
          <a:p>
            <a:pPr marL="600407" lvl="1" indent="-168638">
              <a:buFont typeface="Courier New" panose="02070309020205020404" pitchFamily="49" charset="0"/>
              <a:buChar char="o"/>
            </a:pPr>
            <a:r>
              <a:rPr lang="en-US" dirty="0" smtClean="0"/>
              <a:t>Specific </a:t>
            </a:r>
            <a:r>
              <a:rPr lang="en-US" dirty="0"/>
              <a:t>characteristics of the school and school division;</a:t>
            </a:r>
          </a:p>
          <a:p>
            <a:pPr marL="600407" lvl="1" indent="-168638">
              <a:buFont typeface="Courier New" panose="02070309020205020404" pitchFamily="49" charset="0"/>
              <a:buChar char="o"/>
            </a:pPr>
            <a:r>
              <a:rPr lang="en-US" dirty="0" smtClean="0"/>
              <a:t>The </a:t>
            </a:r>
            <a:r>
              <a:rPr lang="en-US" dirty="0"/>
              <a:t>number of school quality indicators at Level Three for the school;</a:t>
            </a:r>
          </a:p>
          <a:p>
            <a:pPr marL="600407" lvl="1" indent="-168638">
              <a:buFont typeface="Courier New" panose="02070309020205020404" pitchFamily="49" charset="0"/>
              <a:buChar char="o"/>
            </a:pPr>
            <a:r>
              <a:rPr lang="en-US" dirty="0" smtClean="0"/>
              <a:t>A </a:t>
            </a:r>
            <a:r>
              <a:rPr lang="en-US" dirty="0"/>
              <a:t>school's trajectory on the indicators at Level Three;</a:t>
            </a:r>
          </a:p>
          <a:p>
            <a:pPr marL="600407" lvl="1" indent="-168638">
              <a:buFont typeface="Courier New" panose="02070309020205020404" pitchFamily="49" charset="0"/>
              <a:buChar char="o"/>
            </a:pPr>
            <a:r>
              <a:rPr lang="en-US" dirty="0" smtClean="0"/>
              <a:t>The </a:t>
            </a:r>
            <a:r>
              <a:rPr lang="en-US" dirty="0"/>
              <a:t>length of time the school indicator has been at Level Three; and</a:t>
            </a:r>
          </a:p>
          <a:p>
            <a:pPr marL="600407" lvl="1" indent="-168638">
              <a:buFont typeface="Courier New" panose="02070309020205020404" pitchFamily="49" charset="0"/>
              <a:buChar char="o"/>
            </a:pPr>
            <a:r>
              <a:rPr lang="en-US" dirty="0" smtClean="0"/>
              <a:t>The </a:t>
            </a:r>
            <a:r>
              <a:rPr lang="en-US" dirty="0"/>
              <a:t>number of schools in the division with multiple school quality </a:t>
            </a:r>
            <a:r>
              <a:rPr lang="en-US" dirty="0" smtClean="0"/>
              <a:t>indicators</a:t>
            </a:r>
            <a:r>
              <a:rPr lang="en-US" baseline="0" dirty="0" smtClean="0"/>
              <a:t> </a:t>
            </a:r>
            <a:r>
              <a:rPr lang="en-US" dirty="0" smtClean="0"/>
              <a:t>at </a:t>
            </a:r>
            <a:r>
              <a:rPr lang="en-US" dirty="0"/>
              <a:t>Level Three.</a:t>
            </a:r>
          </a:p>
          <a:p>
            <a:pPr lvl="0"/>
            <a:endParaRPr lang="en-US" b="1" i="1" dirty="0"/>
          </a:p>
          <a:p>
            <a:pPr lvl="0"/>
            <a:r>
              <a:rPr lang="en-US" b="1" i="1" dirty="0"/>
              <a:t>If school continues to perform at Level 3 AND does not implement improvement plans – Accreditation will be denied.</a:t>
            </a:r>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83402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smtClean="0"/>
              <a:t>New </a:t>
            </a:r>
            <a:r>
              <a:rPr lang="en-US" dirty="0"/>
              <a:t>math assessments were implemented in 2018-19 school year, and new cut scores applied. </a:t>
            </a:r>
          </a:p>
          <a:p>
            <a:pPr marL="168638" indent="-168638">
              <a:buFont typeface="Arial" panose="020B0604020202020204" pitchFamily="34" charset="0"/>
              <a:buChar char="•"/>
            </a:pPr>
            <a:r>
              <a:rPr lang="en-US" dirty="0"/>
              <a:t>New verified credit rules in Science and History.</a:t>
            </a:r>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13</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89907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119032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15</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173664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16</a:t>
            </a:fld>
            <a:endParaRPr lang="en-US"/>
          </a:p>
        </p:txBody>
      </p:sp>
    </p:spTree>
    <p:extLst>
      <p:ext uri="{BB962C8B-B14F-4D97-AF65-F5344CB8AC3E}">
        <p14:creationId xmlns:p14="http://schemas.microsoft.com/office/powerpoint/2010/main" val="318530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a:t>Of the </a:t>
            </a:r>
            <a:r>
              <a:rPr lang="en-US" dirty="0" smtClean="0"/>
              <a:t>193 </a:t>
            </a:r>
            <a:r>
              <a:rPr lang="en-US" dirty="0"/>
              <a:t>schools that have a Level 3 indicator, only </a:t>
            </a:r>
            <a:r>
              <a:rPr lang="en-US" dirty="0" smtClean="0"/>
              <a:t>132 </a:t>
            </a:r>
            <a:r>
              <a:rPr lang="en-US" dirty="0"/>
              <a:t>are Accredited with Conditions. The remaining </a:t>
            </a:r>
            <a:r>
              <a:rPr lang="en-US" dirty="0" smtClean="0"/>
              <a:t>61 </a:t>
            </a:r>
            <a:r>
              <a:rPr lang="en-US" dirty="0"/>
              <a:t>schools are on a waiver from annual accreditation. In comparison, last year, 116 schools were on a waiver from annual accreditation that otherwise would have been rated as Accredited with Conditions. </a:t>
            </a:r>
          </a:p>
          <a:p>
            <a:endParaRPr lang="en-US" dirty="0"/>
          </a:p>
          <a:p>
            <a:pPr marL="168638" indent="-168638">
              <a:buFont typeface="Arial" panose="020B0604020202020204" pitchFamily="34" charset="0"/>
              <a:buChar char="•"/>
            </a:pPr>
            <a:r>
              <a:rPr lang="en-US" dirty="0"/>
              <a:t>Compared to 2018: </a:t>
            </a:r>
          </a:p>
          <a:p>
            <a:pPr marL="618340" lvl="1" indent="-168638" fontAlgn="ctr">
              <a:buFont typeface="Courier New" panose="02070309020205020404" pitchFamily="49" charset="0"/>
              <a:buChar char="o"/>
            </a:pPr>
            <a:r>
              <a:rPr lang="en-US" dirty="0"/>
              <a:t>A half percent more accredited with conditions schools (7.1% in 2018)</a:t>
            </a:r>
          </a:p>
          <a:p>
            <a:pPr marL="618340" lvl="1" indent="-168638" fontAlgn="ctr">
              <a:buFont typeface="Courier New" panose="02070309020205020404" pitchFamily="49" charset="0"/>
              <a:buChar char="o"/>
            </a:pPr>
            <a:r>
              <a:rPr lang="en-US" dirty="0"/>
              <a:t>Less elementary schools, more middle and high schools accredited with conditions</a:t>
            </a:r>
          </a:p>
          <a:p>
            <a:pPr marL="618340" lvl="1" indent="-168638" fontAlgn="ctr">
              <a:buFont typeface="Courier New" panose="02070309020205020404" pitchFamily="49" charset="0"/>
              <a:buChar char="o"/>
            </a:pPr>
            <a:r>
              <a:rPr lang="en-US" dirty="0"/>
              <a:t>Of the 130 schools accredited with conditions last year, 41 are accredited this year </a:t>
            </a:r>
          </a:p>
          <a:p>
            <a:pPr marL="618340" lvl="1" indent="-168638" fontAlgn="ctr">
              <a:buFont typeface="Courier New" panose="02070309020205020404" pitchFamily="49" charset="0"/>
              <a:buChar char="o"/>
            </a:pPr>
            <a:r>
              <a:rPr lang="en-US" dirty="0"/>
              <a:t>Among schools accredited last year, 45 are accredited with conditions </a:t>
            </a:r>
          </a:p>
          <a:p>
            <a:pPr rtl="0" fontAlgn="ctr"/>
            <a:endParaRPr lang="en-US" dirty="0"/>
          </a:p>
          <a:p>
            <a:pPr marL="168638" indent="-168638" fontAlgn="ctr">
              <a:buFont typeface="Arial" panose="020B0604020202020204" pitchFamily="34" charset="0"/>
              <a:buChar char="•"/>
            </a:pPr>
            <a:r>
              <a:rPr lang="en-US" dirty="0"/>
              <a:t>The increase in schools with all Level One indicators can primarily be attributed to the new math assessments as discussed in slide 13.</a:t>
            </a:r>
          </a:p>
          <a:p>
            <a:pPr marL="168638" indent="-16863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17</a:t>
            </a:fld>
            <a:endParaRPr lang="en-US"/>
          </a:p>
        </p:txBody>
      </p:sp>
    </p:spTree>
    <p:extLst>
      <p:ext uri="{BB962C8B-B14F-4D97-AF65-F5344CB8AC3E}">
        <p14:creationId xmlns:p14="http://schemas.microsoft.com/office/powerpoint/2010/main" val="318530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8638" indent="-168638" defTabSz="914334">
              <a:buFont typeface="Arial" panose="020B0604020202020204" pitchFamily="34" charset="0"/>
              <a:buChar char="•"/>
              <a:defRPr/>
            </a:pPr>
            <a:r>
              <a:rPr lang="en-US" dirty="0"/>
              <a:t>If multiple schools in a school division are Accredited with Conditions, VDOE may consider entering into a division-wide MOU with the division</a:t>
            </a:r>
          </a:p>
          <a:p>
            <a:pPr marL="168638" indent="-168638" defTabSz="914334">
              <a:buFont typeface="Arial" panose="020B0604020202020204" pitchFamily="34" charset="0"/>
              <a:buChar char="•"/>
              <a:defRPr/>
            </a:pPr>
            <a:r>
              <a:rPr lang="en-US" dirty="0"/>
              <a:t>VDOE currently has MOUs with 3 divisions: Petersburg, Richmond and Greensville</a:t>
            </a:r>
          </a:p>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18</a:t>
            </a:fld>
            <a:endParaRPr lang="en-US"/>
          </a:p>
        </p:txBody>
      </p:sp>
    </p:spTree>
    <p:extLst>
      <p:ext uri="{BB962C8B-B14F-4D97-AF65-F5344CB8AC3E}">
        <p14:creationId xmlns:p14="http://schemas.microsoft.com/office/powerpoint/2010/main" val="1611687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dirty="0"/>
          </a:p>
        </p:txBody>
      </p:sp>
    </p:spTree>
    <p:extLst>
      <p:ext uri="{BB962C8B-B14F-4D97-AF65-F5344CB8AC3E}">
        <p14:creationId xmlns:p14="http://schemas.microsoft.com/office/powerpoint/2010/main" val="14600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181" lvl="1" indent="-301993">
              <a:lnSpc>
                <a:spcPct val="107000"/>
              </a:lnSpc>
              <a:spcAft>
                <a:spcPts val="846"/>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392" indent="-362392">
              <a:lnSpc>
                <a:spcPct val="107000"/>
              </a:lnSpc>
              <a:buFont typeface="Symbol" panose="05050102010706020507" pitchFamily="18" charset="2"/>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392" indent="-362392">
              <a:lnSpc>
                <a:spcPct val="107000"/>
              </a:lnSpc>
              <a:buFont typeface="Symbol" panose="05050102010706020507" pitchFamily="18" charset="2"/>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8610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8" indent="-171438">
              <a:buFont typeface="Arial" panose="020B0604020202020204" pitchFamily="34" charset="0"/>
              <a:buChar char="•"/>
            </a:pPr>
            <a:r>
              <a:rPr lang="en-US" dirty="0"/>
              <a:t>This school has level 2 performance in Achievement gaps for math, English, Chronic absenteeism, and dropout rates.</a:t>
            </a:r>
          </a:p>
          <a:p>
            <a:pPr marL="171438" indent="-171438">
              <a:buFont typeface="Arial" panose="020B0604020202020204" pitchFamily="34" charset="0"/>
              <a:buChar char="•"/>
            </a:pPr>
            <a:r>
              <a:rPr lang="en-US" dirty="0"/>
              <a:t>The school division will be required to develop improvement plans for these areas for these areas.</a:t>
            </a:r>
          </a:p>
          <a:p>
            <a:pPr marL="171438" indent="-1714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20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134642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a:t>In the second year, the school has improved, and only shows Level two performance in Chronic absenteeism – the school will need to revisit its improvement plans</a:t>
            </a:r>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21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94447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8" indent="-171438">
              <a:buFont typeface="Arial" panose="020B0604020202020204" pitchFamily="34" charset="0"/>
              <a:buChar char="•"/>
            </a:pPr>
            <a:r>
              <a:rPr lang="en-US" dirty="0"/>
              <a:t>By the third year, the school is meets all standards and is Level 1 in all indicators</a:t>
            </a:r>
          </a:p>
          <a:p>
            <a:pPr marL="171438" indent="-171438">
              <a:buFont typeface="Arial" panose="020B0604020202020204" pitchFamily="34" charset="0"/>
              <a:buChar char="•"/>
            </a:pPr>
            <a:r>
              <a:rPr lang="en-US" dirty="0"/>
              <a:t>School is expected to continue to monitor the indicator and plan for improvement</a:t>
            </a:r>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22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66032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8" indent="-171438">
              <a:buFont typeface="Arial" panose="020B0604020202020204" pitchFamily="34" charset="0"/>
              <a:buChar char="•"/>
            </a:pPr>
            <a:r>
              <a:rPr lang="en-US" dirty="0"/>
              <a:t>By the fourth year, the school regresses in chronic absenteeism and all students English achievement</a:t>
            </a:r>
          </a:p>
          <a:p>
            <a:pPr marL="171438" indent="-171438">
              <a:buFont typeface="Arial" panose="020B0604020202020204" pitchFamily="34" charset="0"/>
              <a:buChar char="•"/>
            </a:pPr>
            <a:r>
              <a:rPr lang="en-US" dirty="0"/>
              <a:t>The state will take a lead in supporting the school through development of corrective action plans for chronic absenteeism and an academic review for English</a:t>
            </a:r>
          </a:p>
          <a:p>
            <a:pPr marL="171438" indent="-17143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23</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63797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8" indent="-171438">
              <a:buFont typeface="Arial" panose="020B0604020202020204" pitchFamily="34" charset="0"/>
              <a:buChar char="•"/>
            </a:pPr>
            <a:r>
              <a:rPr lang="en-US" dirty="0"/>
              <a:t>By the fifth year, the school continues to struggle with chronic absenteeism, and regresses in English achievement gaps</a:t>
            </a:r>
          </a:p>
          <a:p>
            <a:pPr marL="171438" indent="-171438">
              <a:buFont typeface="Arial" panose="020B0604020202020204" pitchFamily="34" charset="0"/>
              <a:buChar char="•"/>
            </a:pPr>
            <a:r>
              <a:rPr lang="en-US" dirty="0"/>
              <a:t>The scope of the support from the state would expand to address the achievement gap problems as well.</a:t>
            </a:r>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24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408559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C8927-04CC-44CC-A236-B2A78232679E}" type="slidenum">
              <a:rPr lang="en-US" smtClean="0"/>
              <a:t>3</a:t>
            </a:fld>
            <a:endParaRPr lang="en-US" dirty="0"/>
          </a:p>
        </p:txBody>
      </p:sp>
    </p:spTree>
    <p:extLst>
      <p:ext uri="{BB962C8B-B14F-4D97-AF65-F5344CB8AC3E}">
        <p14:creationId xmlns:p14="http://schemas.microsoft.com/office/powerpoint/2010/main" val="115878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4</a:t>
            </a:fld>
            <a:endParaRPr lang="en-US"/>
          </a:p>
        </p:txBody>
      </p:sp>
    </p:spTree>
    <p:extLst>
      <p:ext uri="{BB962C8B-B14F-4D97-AF65-F5344CB8AC3E}">
        <p14:creationId xmlns:p14="http://schemas.microsoft.com/office/powerpoint/2010/main" val="25543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5</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322329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6</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7932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dirty="0"/>
          </a:p>
        </p:txBody>
      </p:sp>
    </p:spTree>
    <p:extLst>
      <p:ext uri="{BB962C8B-B14F-4D97-AF65-F5344CB8AC3E}">
        <p14:creationId xmlns:p14="http://schemas.microsoft.com/office/powerpoint/2010/main" val="365886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8</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364985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116" indent="-355116" defTabSz="914334">
              <a:buFont typeface="Symbol" panose="05050102010706020507" pitchFamily="18" charset="2"/>
              <a:buChar char=""/>
              <a:defRPr/>
            </a:pPr>
            <a:r>
              <a:rPr lang="en-US" dirty="0"/>
              <a:t>A school may be accredited based on certain waivers, however if the have an indicator at Level Three, they are still required to develop a corrective action plan with VDOE. If an all students academic indicator (English, math or science) is at Level Two, they are also still required to undergo an academic review under the direction of VDOE.  </a:t>
            </a:r>
            <a:endPar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14334">
              <a:defRPr/>
            </a:pPr>
            <a:fld id="{162FBEA2-4504-465C-B12D-8B709E2A88A9}" type="slidenum">
              <a:rPr lang="en-US">
                <a:solidFill>
                  <a:prstClr val="black"/>
                </a:solidFill>
                <a:latin typeface="Calibri"/>
              </a:rPr>
              <a:pPr defTabSz="914334">
                <a:defRPr/>
              </a:pPr>
              <a:t>9</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34">
              <a:defRPr/>
            </a:pPr>
            <a:r>
              <a:rPr lang="en-US" dirty="0">
                <a:solidFill>
                  <a:prstClr val="black"/>
                </a:solidFill>
                <a:latin typeface="Calibri"/>
              </a:rPr>
              <a:t>April 16 2019</a:t>
            </a:r>
          </a:p>
        </p:txBody>
      </p:sp>
    </p:spTree>
    <p:extLst>
      <p:ext uri="{BB962C8B-B14F-4D97-AF65-F5344CB8AC3E}">
        <p14:creationId xmlns:p14="http://schemas.microsoft.com/office/powerpoint/2010/main" val="2343999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311400"/>
            <a:ext cx="8534400" cy="1752600"/>
          </a:xfrm>
        </p:spPr>
        <p:txBody>
          <a:bodyPr/>
          <a:lstStyle>
            <a:lvl1pPr marL="0" indent="0" algn="ctr">
              <a:buNone/>
              <a:defRPr i="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11"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6930702"/>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649321"/>
            <a:ext cx="5080000" cy="5287468"/>
          </a:xfrm>
          <a:prstGeom prst="rect">
            <a:avLst/>
          </a:prstGeom>
        </p:spPr>
      </p:pic>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5486400" y="1468439"/>
            <a:ext cx="6299200" cy="564965"/>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5486400" y="2108200"/>
            <a:ext cx="6299200"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69183802"/>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649321"/>
            <a:ext cx="5080000" cy="5287468"/>
          </a:xfrm>
          <a:prstGeom prst="rect">
            <a:avLst/>
          </a:prstGeom>
        </p:spPr>
      </p:pic>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86400" y="1600202"/>
            <a:ext cx="6299200" cy="41655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98218843"/>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1"/>
            <a:ext cx="5480703" cy="59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6096000" y="204696"/>
            <a:ext cx="5689600" cy="1395505"/>
          </a:xfrm>
          <a:prstGeom prst="rect">
            <a:avLst/>
          </a:prstGeom>
          <a:noFill/>
        </p:spPr>
        <p:txBody>
          <a:bodyPr>
            <a:noAutofit/>
          </a:bodyPr>
          <a:lstStyle>
            <a:lvl1pPr>
              <a:defRPr sz="4267"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6096000" y="1803400"/>
            <a:ext cx="5689600" cy="38608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971169311"/>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88910" cy="1162051"/>
          </a:xfrm>
          <a:prstGeom prst="rect">
            <a:avLst/>
          </a:prstGeom>
        </p:spPr>
        <p:txBody>
          <a:bodyPr anchor="b">
            <a:normAutofit/>
          </a:bodyPr>
          <a:lstStyle>
            <a:lvl1pPr algn="l">
              <a:defRPr sz="32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0" y="1162052"/>
            <a:ext cx="4620686" cy="459386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val="0"/>
              </a:ext>
            </a:extLst>
          </a:blip>
          <a:srcRect t="41100"/>
          <a:stretch/>
        </p:blipFill>
        <p:spPr>
          <a:xfrm>
            <a:off x="4688910" y="-1"/>
            <a:ext cx="7503090" cy="5898777"/>
          </a:xfrm>
          <a:prstGeom prst="rect">
            <a:avLst/>
          </a:prstGeom>
        </p:spPr>
      </p:pic>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338952388"/>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6630200" y="467170"/>
            <a:ext cx="5561800" cy="5469617"/>
          </a:xfrm>
          <a:prstGeom prst="rect">
            <a:avLst/>
          </a:prstGeom>
        </p:spPr>
      </p:pic>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508000" y="1468439"/>
            <a:ext cx="5791200" cy="564965"/>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508000" y="2108200"/>
            <a:ext cx="5791200"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16769399"/>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5731381" y="0"/>
            <a:ext cx="6460620" cy="5939691"/>
          </a:xfrm>
          <a:prstGeom prst="rect">
            <a:avLst/>
          </a:prstGeom>
        </p:spPr>
      </p:pic>
      <p:sp>
        <p:nvSpPr>
          <p:cNvPr id="9" name="Title 1"/>
          <p:cNvSpPr>
            <a:spLocks noGrp="1"/>
          </p:cNvSpPr>
          <p:nvPr>
            <p:ph type="title"/>
          </p:nvPr>
        </p:nvSpPr>
        <p:spPr>
          <a:xfrm>
            <a:off x="508000" y="204696"/>
            <a:ext cx="4572000" cy="1700305"/>
          </a:xfrm>
          <a:prstGeom prst="rect">
            <a:avLst/>
          </a:prstGeom>
          <a:noFill/>
        </p:spPr>
        <p:txBody>
          <a:bodyPr>
            <a:noAutofit/>
          </a:bodyPr>
          <a:lstStyle>
            <a:lvl1pPr>
              <a:defRPr sz="4267"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508000" y="2108200"/>
            <a:ext cx="4572000"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73047277"/>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5617436" y="-1974"/>
            <a:ext cx="6574563" cy="5940931"/>
          </a:xfrm>
          <a:prstGeom prst="rect">
            <a:avLst/>
          </a:prstGeom>
        </p:spPr>
      </p:pic>
      <p:sp>
        <p:nvSpPr>
          <p:cNvPr id="11" name="Title 1"/>
          <p:cNvSpPr>
            <a:spLocks noGrp="1"/>
          </p:cNvSpPr>
          <p:nvPr>
            <p:ph type="title"/>
          </p:nvPr>
        </p:nvSpPr>
        <p:spPr>
          <a:xfrm>
            <a:off x="508000" y="204696"/>
            <a:ext cx="4572000" cy="1700305"/>
          </a:xfrm>
          <a:prstGeom prst="rect">
            <a:avLst/>
          </a:prstGeom>
          <a:noFill/>
        </p:spPr>
        <p:txBody>
          <a:bodyPr>
            <a:noAutofit/>
          </a:bodyPr>
          <a:lstStyle>
            <a:lvl1pPr>
              <a:defRPr sz="4267"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508000" y="2108200"/>
            <a:ext cx="4572000"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51223973"/>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22400" y="1600202"/>
            <a:ext cx="10160000" cy="41655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922" y="1891089"/>
            <a:ext cx="2011597" cy="4234488"/>
          </a:xfrm>
          <a:prstGeom prst="rect">
            <a:avLst/>
          </a:prstGeom>
        </p:spPr>
      </p:pic>
    </p:spTree>
    <p:extLst>
      <p:ext uri="{BB962C8B-B14F-4D97-AF65-F5344CB8AC3E}">
        <p14:creationId xmlns:p14="http://schemas.microsoft.com/office/powerpoint/2010/main" val="200706372"/>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58808982"/>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12192000" cy="5941413"/>
          </a:xfrm>
          <a:prstGeom prst="rect">
            <a:avLst/>
          </a:prstGeom>
        </p:spPr>
      </p:pic>
      <p:sp>
        <p:nvSpPr>
          <p:cNvPr id="5" name="Rectangle 4"/>
          <p:cNvSpPr/>
          <p:nvPr userDrawn="1"/>
        </p:nvSpPr>
        <p:spPr>
          <a:xfrm>
            <a:off x="1" y="3"/>
            <a:ext cx="12192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1553127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429000"/>
            <a:ext cx="8534400" cy="1752600"/>
          </a:xfrm>
        </p:spPr>
        <p:txBody>
          <a:bodyPr/>
          <a:lstStyle>
            <a:lvl1pPr marL="0" indent="0" algn="ctr">
              <a:buNone/>
              <a:defRPr i="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1295401"/>
            <a:ext cx="12192000" cy="18287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329159999"/>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331320960"/>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9956800" y="2640219"/>
            <a:ext cx="2265987" cy="3328052"/>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422175951"/>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50401" y="2639618"/>
            <a:ext cx="2672393" cy="3302445"/>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916129556"/>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9064229" y="2717799"/>
            <a:ext cx="3127772" cy="3224263"/>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213271032"/>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9" name="Rectangle 8"/>
          <p:cNvSpPr/>
          <p:nvPr userDrawn="1"/>
        </p:nvSpPr>
        <p:spPr>
          <a:xfrm>
            <a:off x="513132" y="139700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Rectangle 9"/>
          <p:cNvSpPr/>
          <p:nvPr userDrawn="1"/>
        </p:nvSpPr>
        <p:spPr>
          <a:xfrm>
            <a:off x="6258152" y="139700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609600" y="1600202"/>
            <a:ext cx="5181600" cy="4063999"/>
          </a:xfr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6400800" y="1600202"/>
            <a:ext cx="5080000" cy="4063999"/>
          </a:xfr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30" y="1891089"/>
            <a:ext cx="2011597" cy="4234488"/>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44306247"/>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9" name="Rectangle 8"/>
          <p:cNvSpPr/>
          <p:nvPr userDrawn="1"/>
        </p:nvSpPr>
        <p:spPr>
          <a:xfrm>
            <a:off x="513132" y="139700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Rectangle 9"/>
          <p:cNvSpPr/>
          <p:nvPr userDrawn="1"/>
        </p:nvSpPr>
        <p:spPr>
          <a:xfrm>
            <a:off x="6258152" y="139700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609600" y="1600202"/>
            <a:ext cx="5181600" cy="4063999"/>
          </a:xfr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6400800" y="1600202"/>
            <a:ext cx="5080000" cy="4063999"/>
          </a:xfr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220858057"/>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2"/>
            <a:ext cx="5384800" cy="416559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2"/>
            <a:ext cx="5384800" cy="416559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839217977"/>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389033"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472189918"/>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965200"/>
          </a:xfrm>
          <a:prstGeom prst="rect">
            <a:avLst/>
          </a:prstGeom>
        </p:spPr>
        <p:txBody>
          <a:bodyPr anchor="b">
            <a:noAutofit/>
          </a:bodyPr>
          <a:lstStyle>
            <a:lvl1pPr algn="l">
              <a:defRPr sz="4267"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3620305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12192000" cy="4891335"/>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9"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8791634"/>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12192000" cy="4891335"/>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14"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144496"/>
            <a:ext cx="12192000" cy="658905"/>
          </a:xfrm>
          <a:solidFill>
            <a:srgbClr val="000000">
              <a:alpha val="49020"/>
            </a:srgbClr>
          </a:solidFill>
        </p:spPr>
        <p:txBody>
          <a:bodyPr>
            <a:normAutofit/>
          </a:bodyPr>
          <a:lstStyle>
            <a:lvl1pPr marL="0" indent="0" algn="ctr">
              <a:buNone/>
              <a:defRPr sz="3733" i="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59407437"/>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12192000" cy="5941413"/>
          </a:xfrm>
          <a:prstGeom prst="rect">
            <a:avLst/>
          </a:prstGeom>
        </p:spPr>
      </p:pic>
      <p:sp>
        <p:nvSpPr>
          <p:cNvPr id="6" name="Rectangle 5"/>
          <p:cNvSpPr/>
          <p:nvPr userDrawn="1"/>
        </p:nvSpPr>
        <p:spPr>
          <a:xfrm>
            <a:off x="1" y="3"/>
            <a:ext cx="12192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0563205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928546"/>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8614920" y="3158461"/>
            <a:ext cx="3577081" cy="280981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93643025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2" y="1092201"/>
            <a:ext cx="5116081" cy="4845284"/>
          </a:xfrm>
          <a:prstGeom prst="rect">
            <a:avLst/>
          </a:prstGeom>
        </p:spPr>
      </p:pic>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5486400" y="1468439"/>
            <a:ext cx="6299200" cy="564965"/>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5486400" y="2108200"/>
            <a:ext cx="6299200" cy="34893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45354820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2" y="1092201"/>
            <a:ext cx="5116081" cy="4845284"/>
          </a:xfrm>
          <a:prstGeom prst="rect">
            <a:avLst/>
          </a:prstGeom>
        </p:spPr>
      </p:pic>
      <p:sp>
        <p:nvSpPr>
          <p:cNvPr id="2"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86400" y="1600202"/>
            <a:ext cx="6299200" cy="41655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168035507"/>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16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5949887"/>
            <a:ext cx="12201740"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9" name="Straight Connector 8"/>
          <p:cNvCxnSpPr/>
          <p:nvPr userDrawn="1"/>
        </p:nvCxnSpPr>
        <p:spPr>
          <a:xfrm>
            <a:off x="0" y="5949887"/>
            <a:ext cx="12192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667" smtClean="0">
                <a:solidFill>
                  <a:schemeClr val="bg1"/>
                </a:solidFill>
              </a:rPr>
              <a:pPr algn="l"/>
              <a:t>‹#›</a:t>
            </a:fld>
            <a:endParaRPr lang="en-US" sz="2667" dirty="0">
              <a:solidFill>
                <a:schemeClr val="bg1"/>
              </a:solidFill>
            </a:endParaRPr>
          </a:p>
        </p:txBody>
      </p:sp>
    </p:spTree>
    <p:extLst>
      <p:ext uri="{BB962C8B-B14F-4D97-AF65-F5344CB8AC3E}">
        <p14:creationId xmlns:p14="http://schemas.microsoft.com/office/powerpoint/2010/main" val="2279886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4"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5" r:id="rId28"/>
  </p:sldLayoutIdLst>
  <p:transition spd="slow">
    <p:push dir="u"/>
  </p:transition>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sz="4000" b="1" dirty="0"/>
              <a:t>Accreditation and School Accountability Reform in Virginia</a:t>
            </a:r>
          </a:p>
          <a:p>
            <a:endParaRPr lang="en-US" dirty="0"/>
          </a:p>
        </p:txBody>
      </p:sp>
      <p:sp>
        <p:nvSpPr>
          <p:cNvPr id="3" name="Title 2"/>
          <p:cNvSpPr>
            <a:spLocks noGrp="1"/>
          </p:cNvSpPr>
          <p:nvPr>
            <p:ph type="title"/>
          </p:nvPr>
        </p:nvSpPr>
        <p:spPr/>
        <p:txBody>
          <a:bodyPr/>
          <a:lstStyle/>
          <a:p>
            <a:r>
              <a:rPr lang="en-US" sz="7200" b="1" dirty="0"/>
              <a:t>Virginia is For Learners</a:t>
            </a:r>
          </a:p>
        </p:txBody>
      </p:sp>
    </p:spTree>
    <p:extLst>
      <p:ext uri="{BB962C8B-B14F-4D97-AF65-F5344CB8AC3E}">
        <p14:creationId xmlns:p14="http://schemas.microsoft.com/office/powerpoint/2010/main" val="9224946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_v_blk_Sta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49403" y="5218546"/>
            <a:ext cx="2070759" cy="749726"/>
          </a:xfrm>
          <a:prstGeom prst="rect">
            <a:avLst/>
          </a:prstGeom>
        </p:spPr>
      </p:pic>
      <p:sp>
        <p:nvSpPr>
          <p:cNvPr id="7" name="Title 1"/>
          <p:cNvSpPr>
            <a:spLocks noGrp="1"/>
          </p:cNvSpPr>
          <p:nvPr>
            <p:ph type="title"/>
          </p:nvPr>
        </p:nvSpPr>
        <p:spPr>
          <a:xfrm>
            <a:off x="609600" y="168447"/>
            <a:ext cx="10972800" cy="777323"/>
          </a:xfrm>
        </p:spPr>
        <p:txBody>
          <a:bodyPr/>
          <a:lstStyle/>
          <a:p>
            <a:pPr algn="ctr"/>
            <a:r>
              <a:rPr lang="en-US" sz="4800" b="1" dirty="0" smtClean="0">
                <a:latin typeface="+mn-lt"/>
              </a:rPr>
              <a:t>Sample High School</a:t>
            </a:r>
            <a:endParaRPr lang="en-US" sz="4800" b="1" dirty="0">
              <a:latin typeface="+mn-lt"/>
            </a:endParaRPr>
          </a:p>
        </p:txBody>
      </p:sp>
      <p:sp>
        <p:nvSpPr>
          <p:cNvPr id="8" name="Flowchart: Off-page Connector 7"/>
          <p:cNvSpPr/>
          <p:nvPr/>
        </p:nvSpPr>
        <p:spPr>
          <a:xfrm>
            <a:off x="7178040" y="3938338"/>
            <a:ext cx="2346960" cy="2362200"/>
          </a:xfrm>
          <a:prstGeom prst="flowChartOffpageConnector">
            <a:avLst/>
          </a:prstGeom>
          <a:solidFill>
            <a:srgbClr val="0070C0">
              <a:alpha val="8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162800" y="2896068"/>
            <a:ext cx="3784600" cy="779463"/>
            <a:chOff x="-50800" y="4114800"/>
            <a:chExt cx="3784600" cy="779463"/>
          </a:xfrm>
          <a:solidFill>
            <a:srgbClr val="92D050"/>
          </a:solidFill>
        </p:grpSpPr>
        <p:sp>
          <p:nvSpPr>
            <p:cNvPr id="10" name="Freeform 9"/>
            <p:cNvSpPr/>
            <p:nvPr/>
          </p:nvSpPr>
          <p:spPr>
            <a:xfrm>
              <a:off x="1981200" y="4192746"/>
              <a:ext cx="1752600" cy="62357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11" name="Freeform 10"/>
            <p:cNvSpPr/>
            <p:nvPr/>
          </p:nvSpPr>
          <p:spPr>
            <a:xfrm>
              <a:off x="-50800" y="4114800"/>
              <a:ext cx="2108200" cy="779463"/>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Dropout Rate</a:t>
              </a:r>
            </a:p>
          </p:txBody>
        </p:sp>
      </p:grpSp>
      <p:grpSp>
        <p:nvGrpSpPr>
          <p:cNvPr id="12" name="Group 11"/>
          <p:cNvGrpSpPr/>
          <p:nvPr/>
        </p:nvGrpSpPr>
        <p:grpSpPr>
          <a:xfrm>
            <a:off x="7162800" y="1981668"/>
            <a:ext cx="3810000" cy="779463"/>
            <a:chOff x="-76199" y="1430337"/>
            <a:chExt cx="3810000" cy="1047750"/>
          </a:xfrm>
          <a:solidFill>
            <a:srgbClr val="92D050"/>
          </a:solidFill>
        </p:grpSpPr>
        <p:sp>
          <p:nvSpPr>
            <p:cNvPr id="13" name="Freeform 12"/>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14" name="Freeform 13"/>
            <p:cNvSpPr/>
            <p:nvPr/>
          </p:nvSpPr>
          <p:spPr>
            <a:xfrm>
              <a:off x="-76199" y="1430337"/>
              <a:ext cx="21336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000" b="1" dirty="0">
                  <a:solidFill>
                    <a:schemeClr val="tx1">
                      <a:lumMod val="95000"/>
                      <a:lumOff val="5000"/>
                    </a:schemeClr>
                  </a:solidFill>
                  <a:latin typeface="Arial Narrow" panose="020B0606020202030204" pitchFamily="34" charset="0"/>
                </a:rPr>
                <a:t>Graduation &amp; Completion Index</a:t>
              </a:r>
            </a:p>
          </p:txBody>
        </p:sp>
      </p:grpSp>
      <p:sp>
        <p:nvSpPr>
          <p:cNvPr id="15" name="TextBox 14"/>
          <p:cNvSpPr txBox="1"/>
          <p:nvPr/>
        </p:nvSpPr>
        <p:spPr>
          <a:xfrm>
            <a:off x="7380598" y="4308920"/>
            <a:ext cx="1931042" cy="10772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dirty="0">
                <a:latin typeface="Arial Narrow" panose="020B0606020202030204" pitchFamily="34" charset="0"/>
              </a:rPr>
              <a:t>OVERALL: </a:t>
            </a:r>
            <a:endParaRPr lang="en-US" sz="3200" b="1" dirty="0" smtClean="0">
              <a:latin typeface="Arial Narrow" panose="020B0606020202030204" pitchFamily="34" charset="0"/>
            </a:endParaRPr>
          </a:p>
          <a:p>
            <a:pPr algn="ctr"/>
            <a:r>
              <a:rPr lang="en-US" sz="3200" b="1" i="1" dirty="0" smtClean="0">
                <a:latin typeface="Arial Narrow" panose="020B0606020202030204" pitchFamily="34" charset="0"/>
              </a:rPr>
              <a:t>Accredited</a:t>
            </a:r>
            <a:endParaRPr lang="en-US" sz="3200" b="1" i="1" dirty="0">
              <a:latin typeface="Arial Narrow" panose="020B0606020202030204" pitchFamily="34" charset="0"/>
            </a:endParaRPr>
          </a:p>
        </p:txBody>
      </p:sp>
      <p:grpSp>
        <p:nvGrpSpPr>
          <p:cNvPr id="16" name="Group 15"/>
          <p:cNvGrpSpPr/>
          <p:nvPr/>
        </p:nvGrpSpPr>
        <p:grpSpPr>
          <a:xfrm>
            <a:off x="1676400" y="1082836"/>
            <a:ext cx="3962401" cy="779463"/>
            <a:chOff x="304801" y="1430337"/>
            <a:chExt cx="3429000" cy="1047750"/>
          </a:xfrm>
          <a:solidFill>
            <a:srgbClr val="92D050"/>
          </a:solidFill>
        </p:grpSpPr>
        <p:sp>
          <p:nvSpPr>
            <p:cNvPr id="17" name="Freeform 16"/>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18" name="Freeform 17"/>
            <p:cNvSpPr/>
            <p:nvPr/>
          </p:nvSpPr>
          <p:spPr>
            <a:xfrm>
              <a:off x="304801" y="1430337"/>
              <a:ext cx="1912326"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English</a:t>
              </a:r>
            </a:p>
          </p:txBody>
        </p:sp>
      </p:grpSp>
      <p:grpSp>
        <p:nvGrpSpPr>
          <p:cNvPr id="19" name="Group 18"/>
          <p:cNvGrpSpPr/>
          <p:nvPr/>
        </p:nvGrpSpPr>
        <p:grpSpPr>
          <a:xfrm>
            <a:off x="7162800" y="1069939"/>
            <a:ext cx="3784600" cy="779463"/>
            <a:chOff x="-50799" y="1430337"/>
            <a:chExt cx="3784600" cy="1047750"/>
          </a:xfrm>
        </p:grpSpPr>
        <p:sp>
          <p:nvSpPr>
            <p:cNvPr id="20" name="Freeform 19"/>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2</a:t>
              </a:r>
            </a:p>
          </p:txBody>
        </p:sp>
        <p:sp>
          <p:nvSpPr>
            <p:cNvPr id="21" name="Freeform 20"/>
            <p:cNvSpPr/>
            <p:nvPr/>
          </p:nvSpPr>
          <p:spPr>
            <a:xfrm>
              <a:off x="-50799" y="1430337"/>
              <a:ext cx="21082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Chronic Absenteeism</a:t>
              </a:r>
            </a:p>
          </p:txBody>
        </p:sp>
      </p:grpSp>
      <p:grpSp>
        <p:nvGrpSpPr>
          <p:cNvPr id="22" name="Group 21"/>
          <p:cNvGrpSpPr/>
          <p:nvPr/>
        </p:nvGrpSpPr>
        <p:grpSpPr>
          <a:xfrm>
            <a:off x="1676400" y="1952945"/>
            <a:ext cx="3962401" cy="798513"/>
            <a:chOff x="228600" y="2211387"/>
            <a:chExt cx="3505201" cy="1047750"/>
          </a:xfrm>
          <a:solidFill>
            <a:srgbClr val="92D050"/>
          </a:solidFill>
        </p:grpSpPr>
        <p:sp>
          <p:nvSpPr>
            <p:cNvPr id="23" name="Freeform 22"/>
            <p:cNvSpPr/>
            <p:nvPr/>
          </p:nvSpPr>
          <p:spPr>
            <a:xfrm>
              <a:off x="1981201" y="231616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24" name="Freeform 23"/>
            <p:cNvSpPr/>
            <p:nvPr/>
          </p:nvSpPr>
          <p:spPr>
            <a:xfrm>
              <a:off x="228600" y="2211387"/>
              <a:ext cx="1954823"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Mathematics</a:t>
              </a:r>
            </a:p>
          </p:txBody>
        </p:sp>
      </p:grpSp>
      <p:grpSp>
        <p:nvGrpSpPr>
          <p:cNvPr id="25" name="Group 24"/>
          <p:cNvGrpSpPr/>
          <p:nvPr/>
        </p:nvGrpSpPr>
        <p:grpSpPr>
          <a:xfrm>
            <a:off x="1676400" y="2881950"/>
            <a:ext cx="3987801" cy="798513"/>
            <a:chOff x="203200" y="2211387"/>
            <a:chExt cx="3530601" cy="1047750"/>
          </a:xfrm>
          <a:solidFill>
            <a:srgbClr val="92D050"/>
          </a:solidFill>
        </p:grpSpPr>
        <p:sp>
          <p:nvSpPr>
            <p:cNvPr id="26" name="Freeform 25"/>
            <p:cNvSpPr/>
            <p:nvPr/>
          </p:nvSpPr>
          <p:spPr>
            <a:xfrm>
              <a:off x="1981201" y="231616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27" name="Freeform 26"/>
            <p:cNvSpPr/>
            <p:nvPr/>
          </p:nvSpPr>
          <p:spPr>
            <a:xfrm>
              <a:off x="203200" y="2211387"/>
              <a:ext cx="1956447"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Science</a:t>
              </a:r>
              <a:endParaRPr lang="en-US" sz="1600" b="1" dirty="0">
                <a:solidFill>
                  <a:schemeClr val="tx1">
                    <a:lumMod val="95000"/>
                    <a:lumOff val="5000"/>
                  </a:schemeClr>
                </a:solidFill>
                <a:latin typeface="Arial Narrow" panose="020B0606020202030204" pitchFamily="34" charset="0"/>
              </a:endParaRPr>
            </a:p>
          </p:txBody>
        </p:sp>
      </p:grpSp>
      <p:grpSp>
        <p:nvGrpSpPr>
          <p:cNvPr id="28" name="Group 27"/>
          <p:cNvGrpSpPr/>
          <p:nvPr/>
        </p:nvGrpSpPr>
        <p:grpSpPr>
          <a:xfrm>
            <a:off x="1676400" y="4958400"/>
            <a:ext cx="3962400" cy="855664"/>
            <a:chOff x="533401" y="1430337"/>
            <a:chExt cx="3200400" cy="1150179"/>
          </a:xfrm>
        </p:grpSpPr>
        <p:sp>
          <p:nvSpPr>
            <p:cNvPr id="29" name="Freeform 28"/>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smtClean="0">
                  <a:latin typeface="Arial Narrow" panose="020B0606020202030204" pitchFamily="34" charset="0"/>
                </a:rPr>
                <a:t>     Level </a:t>
              </a:r>
              <a:r>
                <a:rPr lang="en-US" sz="2000" b="1" dirty="0">
                  <a:latin typeface="Arial Narrow" panose="020B0606020202030204" pitchFamily="34" charset="0"/>
                </a:rPr>
                <a:t>2</a:t>
              </a:r>
            </a:p>
          </p:txBody>
        </p:sp>
        <p:sp>
          <p:nvSpPr>
            <p:cNvPr id="30" name="Freeform 29"/>
            <p:cNvSpPr/>
            <p:nvPr/>
          </p:nvSpPr>
          <p:spPr>
            <a:xfrm>
              <a:off x="533401" y="1430337"/>
              <a:ext cx="1846385" cy="1150179"/>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000" b="1" dirty="0">
                  <a:solidFill>
                    <a:schemeClr val="tx1">
                      <a:lumMod val="95000"/>
                      <a:lumOff val="5000"/>
                    </a:schemeClr>
                  </a:solidFill>
                  <a:latin typeface="Arial Narrow" panose="020B0606020202030204" pitchFamily="34" charset="0"/>
                </a:rPr>
                <a:t>Achievement Gaps: Mathematics</a:t>
              </a:r>
            </a:p>
          </p:txBody>
        </p:sp>
      </p:grpSp>
      <p:grpSp>
        <p:nvGrpSpPr>
          <p:cNvPr id="31" name="Group 30"/>
          <p:cNvGrpSpPr/>
          <p:nvPr/>
        </p:nvGrpSpPr>
        <p:grpSpPr>
          <a:xfrm>
            <a:off x="1676400" y="3859689"/>
            <a:ext cx="3962400" cy="885827"/>
            <a:chOff x="-228599" y="1182588"/>
            <a:chExt cx="3962400" cy="1190725"/>
          </a:xfrm>
        </p:grpSpPr>
        <p:sp>
          <p:nvSpPr>
            <p:cNvPr id="32" name="Freeform 31"/>
            <p:cNvSpPr/>
            <p:nvPr/>
          </p:nvSpPr>
          <p:spPr>
            <a:xfrm>
              <a:off x="1981201" y="1349782"/>
              <a:ext cx="1752600" cy="83820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t>Level 2</a:t>
              </a:r>
            </a:p>
          </p:txBody>
        </p:sp>
        <p:sp>
          <p:nvSpPr>
            <p:cNvPr id="33" name="Freeform 32"/>
            <p:cNvSpPr/>
            <p:nvPr/>
          </p:nvSpPr>
          <p:spPr>
            <a:xfrm>
              <a:off x="-228599" y="1182588"/>
              <a:ext cx="2286000" cy="1190725"/>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spcBef>
                  <a:spcPct val="0"/>
                </a:spcBef>
              </a:pPr>
              <a:r>
                <a:rPr lang="en-US" sz="2000" b="1" dirty="0">
                  <a:solidFill>
                    <a:schemeClr val="tx1">
                      <a:lumMod val="95000"/>
                      <a:lumOff val="5000"/>
                    </a:schemeClr>
                  </a:solidFill>
                </a:rPr>
                <a:t>Achievement </a:t>
              </a:r>
              <a:r>
                <a:rPr lang="en-US" sz="2000" b="1" dirty="0" smtClean="0">
                  <a:solidFill>
                    <a:schemeClr val="tx1">
                      <a:lumMod val="95000"/>
                      <a:lumOff val="5000"/>
                    </a:schemeClr>
                  </a:solidFill>
                </a:rPr>
                <a:t>Gaps:</a:t>
              </a:r>
            </a:p>
            <a:p>
              <a:pPr algn="ctr" defTabSz="711200">
                <a:spcBef>
                  <a:spcPct val="0"/>
                </a:spcBef>
              </a:pPr>
              <a:r>
                <a:rPr lang="en-US" sz="2000" b="1" dirty="0" smtClean="0">
                  <a:solidFill>
                    <a:schemeClr val="tx1">
                      <a:lumMod val="95000"/>
                      <a:lumOff val="5000"/>
                    </a:schemeClr>
                  </a:solidFill>
                </a:rPr>
                <a:t> </a:t>
              </a:r>
              <a:r>
                <a:rPr lang="en-US" sz="2000" b="1" dirty="0">
                  <a:solidFill>
                    <a:schemeClr val="tx1">
                      <a:lumMod val="95000"/>
                      <a:lumOff val="5000"/>
                    </a:schemeClr>
                  </a:solidFill>
                </a:rPr>
                <a:t>English</a:t>
              </a:r>
            </a:p>
          </p:txBody>
        </p:sp>
      </p:grpSp>
    </p:spTree>
    <p:extLst>
      <p:ext uri="{BB962C8B-B14F-4D97-AF65-F5344CB8AC3E}">
        <p14:creationId xmlns:p14="http://schemas.microsoft.com/office/powerpoint/2010/main" val="540583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_v_blk_Sta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49403" y="5218546"/>
            <a:ext cx="2070759" cy="749726"/>
          </a:xfrm>
          <a:prstGeom prst="rect">
            <a:avLst/>
          </a:prstGeom>
        </p:spPr>
      </p:pic>
      <p:sp>
        <p:nvSpPr>
          <p:cNvPr id="7" name="Title 1"/>
          <p:cNvSpPr>
            <a:spLocks noGrp="1"/>
          </p:cNvSpPr>
          <p:nvPr>
            <p:ph type="title"/>
          </p:nvPr>
        </p:nvSpPr>
        <p:spPr>
          <a:xfrm>
            <a:off x="609600" y="144384"/>
            <a:ext cx="10972800" cy="848219"/>
          </a:xfrm>
        </p:spPr>
        <p:txBody>
          <a:bodyPr/>
          <a:lstStyle/>
          <a:p>
            <a:pPr algn="ctr"/>
            <a:r>
              <a:rPr lang="en-US" sz="4800" b="1" dirty="0" smtClean="0">
                <a:latin typeface="+mn-lt"/>
              </a:rPr>
              <a:t>Sample Middle School</a:t>
            </a:r>
            <a:endParaRPr lang="en-US" sz="4800" b="1" dirty="0">
              <a:latin typeface="+mn-lt"/>
            </a:endParaRPr>
          </a:p>
        </p:txBody>
      </p:sp>
      <p:sp>
        <p:nvSpPr>
          <p:cNvPr id="34" name="Flowchart: Off-page Connector 33"/>
          <p:cNvSpPr/>
          <p:nvPr/>
        </p:nvSpPr>
        <p:spPr>
          <a:xfrm>
            <a:off x="6731000" y="2634914"/>
            <a:ext cx="2633980" cy="3076496"/>
          </a:xfrm>
          <a:prstGeom prst="flowChartOffpageConnector">
            <a:avLst/>
          </a:prstGeom>
          <a:solidFill>
            <a:srgbClr val="0070C0">
              <a:alpha val="8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524000" y="1045328"/>
            <a:ext cx="3733801" cy="779463"/>
            <a:chOff x="0" y="1430337"/>
            <a:chExt cx="3733801" cy="1047750"/>
          </a:xfrm>
        </p:grpSpPr>
        <p:sp>
          <p:nvSpPr>
            <p:cNvPr id="36" name="Freeform 35"/>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2</a:t>
              </a:r>
            </a:p>
          </p:txBody>
        </p:sp>
        <p:sp>
          <p:nvSpPr>
            <p:cNvPr id="37" name="Freeform 36"/>
            <p:cNvSpPr/>
            <p:nvPr/>
          </p:nvSpPr>
          <p:spPr>
            <a:xfrm>
              <a:off x="0" y="1430337"/>
              <a:ext cx="20574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English</a:t>
              </a:r>
              <a:endParaRPr lang="en-US" sz="1600" b="1" dirty="0">
                <a:solidFill>
                  <a:schemeClr val="tx1">
                    <a:lumMod val="95000"/>
                    <a:lumOff val="5000"/>
                  </a:schemeClr>
                </a:solidFill>
                <a:latin typeface="Arial Narrow" panose="020B0606020202030204" pitchFamily="34" charset="0"/>
              </a:endParaRPr>
            </a:p>
          </p:txBody>
        </p:sp>
      </p:grpSp>
      <p:grpSp>
        <p:nvGrpSpPr>
          <p:cNvPr id="38" name="Group 37"/>
          <p:cNvGrpSpPr/>
          <p:nvPr/>
        </p:nvGrpSpPr>
        <p:grpSpPr>
          <a:xfrm>
            <a:off x="1524000" y="1990240"/>
            <a:ext cx="3733801" cy="798513"/>
            <a:chOff x="508001" y="2211387"/>
            <a:chExt cx="3225800" cy="1047750"/>
          </a:xfrm>
          <a:solidFill>
            <a:srgbClr val="92D050"/>
          </a:solidFill>
        </p:grpSpPr>
        <p:sp>
          <p:nvSpPr>
            <p:cNvPr id="39" name="Freeform 38"/>
            <p:cNvSpPr/>
            <p:nvPr/>
          </p:nvSpPr>
          <p:spPr>
            <a:xfrm>
              <a:off x="1981201" y="231616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40" name="Freeform 39"/>
            <p:cNvSpPr/>
            <p:nvPr/>
          </p:nvSpPr>
          <p:spPr>
            <a:xfrm>
              <a:off x="508001" y="2211387"/>
              <a:ext cx="177748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Mathematics</a:t>
              </a:r>
              <a:endParaRPr lang="en-US" sz="1600" b="1" dirty="0">
                <a:solidFill>
                  <a:schemeClr val="tx1">
                    <a:lumMod val="95000"/>
                    <a:lumOff val="5000"/>
                  </a:schemeClr>
                </a:solidFill>
                <a:latin typeface="Arial Narrow" panose="020B0606020202030204" pitchFamily="34" charset="0"/>
              </a:endParaRPr>
            </a:p>
          </p:txBody>
        </p:sp>
      </p:grpSp>
      <p:grpSp>
        <p:nvGrpSpPr>
          <p:cNvPr id="41" name="Group 40"/>
          <p:cNvGrpSpPr/>
          <p:nvPr/>
        </p:nvGrpSpPr>
        <p:grpSpPr>
          <a:xfrm>
            <a:off x="1524000" y="2935287"/>
            <a:ext cx="3759201" cy="798513"/>
            <a:chOff x="508001" y="2211387"/>
            <a:chExt cx="3225800" cy="1047750"/>
          </a:xfrm>
          <a:solidFill>
            <a:srgbClr val="92D050"/>
          </a:solidFill>
        </p:grpSpPr>
        <p:sp>
          <p:nvSpPr>
            <p:cNvPr id="42" name="Freeform 41"/>
            <p:cNvSpPr/>
            <p:nvPr/>
          </p:nvSpPr>
          <p:spPr>
            <a:xfrm>
              <a:off x="1981201" y="231616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43" name="Freeform 42"/>
            <p:cNvSpPr/>
            <p:nvPr/>
          </p:nvSpPr>
          <p:spPr>
            <a:xfrm>
              <a:off x="508001" y="2211387"/>
              <a:ext cx="176547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Science</a:t>
              </a:r>
              <a:endParaRPr lang="en-US" sz="1600" b="1" dirty="0">
                <a:solidFill>
                  <a:schemeClr val="tx1">
                    <a:lumMod val="95000"/>
                    <a:lumOff val="5000"/>
                  </a:schemeClr>
                </a:solidFill>
                <a:latin typeface="Arial Narrow" panose="020B0606020202030204" pitchFamily="34" charset="0"/>
              </a:endParaRPr>
            </a:p>
          </p:txBody>
        </p:sp>
      </p:grpSp>
      <p:grpSp>
        <p:nvGrpSpPr>
          <p:cNvPr id="44" name="Group 43"/>
          <p:cNvGrpSpPr/>
          <p:nvPr/>
        </p:nvGrpSpPr>
        <p:grpSpPr>
          <a:xfrm>
            <a:off x="1524000" y="3874169"/>
            <a:ext cx="3733800" cy="779463"/>
            <a:chOff x="0" y="4114800"/>
            <a:chExt cx="3733800" cy="779463"/>
          </a:xfrm>
        </p:grpSpPr>
        <p:sp>
          <p:nvSpPr>
            <p:cNvPr id="45" name="Freeform 44"/>
            <p:cNvSpPr/>
            <p:nvPr/>
          </p:nvSpPr>
          <p:spPr>
            <a:xfrm>
              <a:off x="1981200" y="4192746"/>
              <a:ext cx="1752600" cy="62357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3</a:t>
              </a:r>
            </a:p>
          </p:txBody>
        </p:sp>
        <p:sp>
          <p:nvSpPr>
            <p:cNvPr id="46" name="Freeform 45"/>
            <p:cNvSpPr/>
            <p:nvPr/>
          </p:nvSpPr>
          <p:spPr>
            <a:xfrm>
              <a:off x="0" y="4114800"/>
              <a:ext cx="2057400" cy="779463"/>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000" b="1" dirty="0">
                  <a:solidFill>
                    <a:schemeClr val="tx1">
                      <a:lumMod val="95000"/>
                      <a:lumOff val="5000"/>
                    </a:schemeClr>
                  </a:solidFill>
                  <a:latin typeface="Arial Narrow" panose="020B0606020202030204" pitchFamily="34" charset="0"/>
                </a:rPr>
                <a:t>Achievement Gaps: English</a:t>
              </a:r>
            </a:p>
          </p:txBody>
        </p:sp>
      </p:grpSp>
      <p:grpSp>
        <p:nvGrpSpPr>
          <p:cNvPr id="47" name="Group 46"/>
          <p:cNvGrpSpPr/>
          <p:nvPr/>
        </p:nvGrpSpPr>
        <p:grpSpPr>
          <a:xfrm>
            <a:off x="1524000" y="4803190"/>
            <a:ext cx="3733800" cy="779463"/>
            <a:chOff x="1" y="1430337"/>
            <a:chExt cx="3733800" cy="1047750"/>
          </a:xfrm>
        </p:grpSpPr>
        <p:sp>
          <p:nvSpPr>
            <p:cNvPr id="48" name="Freeform 47"/>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bg1"/>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2</a:t>
              </a:r>
            </a:p>
          </p:txBody>
        </p:sp>
        <p:sp>
          <p:nvSpPr>
            <p:cNvPr id="49" name="Freeform 48"/>
            <p:cNvSpPr/>
            <p:nvPr/>
          </p:nvSpPr>
          <p:spPr>
            <a:xfrm>
              <a:off x="1" y="1430337"/>
              <a:ext cx="20574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000" b="1" dirty="0">
                  <a:solidFill>
                    <a:schemeClr val="tx1">
                      <a:lumMod val="95000"/>
                      <a:lumOff val="5000"/>
                    </a:schemeClr>
                  </a:solidFill>
                  <a:latin typeface="Arial Narrow" panose="020B0606020202030204" pitchFamily="34" charset="0"/>
                </a:rPr>
                <a:t>Achievement Gaps: Mathematics</a:t>
              </a:r>
            </a:p>
          </p:txBody>
        </p:sp>
      </p:grpSp>
      <p:grpSp>
        <p:nvGrpSpPr>
          <p:cNvPr id="50" name="Group 49"/>
          <p:cNvGrpSpPr/>
          <p:nvPr/>
        </p:nvGrpSpPr>
        <p:grpSpPr>
          <a:xfrm>
            <a:off x="6477000" y="1096603"/>
            <a:ext cx="3581400" cy="779463"/>
            <a:chOff x="152401" y="1430337"/>
            <a:chExt cx="3581400" cy="1047750"/>
          </a:xfrm>
        </p:grpSpPr>
        <p:sp>
          <p:nvSpPr>
            <p:cNvPr id="51" name="Freeform 50"/>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t>Level 2</a:t>
              </a:r>
            </a:p>
          </p:txBody>
        </p:sp>
        <p:sp>
          <p:nvSpPr>
            <p:cNvPr id="52" name="Freeform 51"/>
            <p:cNvSpPr/>
            <p:nvPr/>
          </p:nvSpPr>
          <p:spPr>
            <a:xfrm>
              <a:off x="152401" y="1430337"/>
              <a:ext cx="19050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Chronic Absenteeism</a:t>
              </a:r>
            </a:p>
          </p:txBody>
        </p:sp>
      </p:grpSp>
      <p:sp>
        <p:nvSpPr>
          <p:cNvPr id="53" name="TextBox 52"/>
          <p:cNvSpPr txBox="1"/>
          <p:nvPr/>
        </p:nvSpPr>
        <p:spPr>
          <a:xfrm>
            <a:off x="5950742" y="3015913"/>
            <a:ext cx="4260058" cy="2062103"/>
          </a:xfrm>
          <a:prstGeom prst="rect">
            <a:avLst/>
          </a:prstGeom>
          <a:noFill/>
        </p:spPr>
        <p:txBody>
          <a:bodyPr wrap="square" rtlCol="0">
            <a:spAutoFit/>
          </a:bodyPr>
          <a:lstStyle/>
          <a:p>
            <a:pPr algn="ctr"/>
            <a:r>
              <a:rPr lang="en-US" sz="3200" b="1" dirty="0">
                <a:solidFill>
                  <a:schemeClr val="lt1"/>
                </a:solidFill>
                <a:latin typeface="Arial Narrow" panose="020B0606020202030204" pitchFamily="34" charset="0"/>
              </a:rPr>
              <a:t>OVERALL: </a:t>
            </a:r>
          </a:p>
          <a:p>
            <a:pPr algn="ctr"/>
            <a:r>
              <a:rPr lang="en-US" sz="3200" b="1" i="1" dirty="0">
                <a:solidFill>
                  <a:schemeClr val="lt1"/>
                </a:solidFill>
                <a:latin typeface="Arial Narrow" panose="020B0606020202030204" pitchFamily="34" charset="0"/>
              </a:rPr>
              <a:t>Accredited </a:t>
            </a:r>
            <a:endParaRPr lang="en-US" sz="3200" b="1" i="1" dirty="0" smtClean="0">
              <a:solidFill>
                <a:schemeClr val="lt1"/>
              </a:solidFill>
              <a:latin typeface="Arial Narrow" panose="020B0606020202030204" pitchFamily="34" charset="0"/>
            </a:endParaRPr>
          </a:p>
          <a:p>
            <a:pPr algn="ctr"/>
            <a:r>
              <a:rPr lang="en-US" sz="3200" b="1" i="1" dirty="0" smtClean="0">
                <a:solidFill>
                  <a:schemeClr val="lt1"/>
                </a:solidFill>
                <a:latin typeface="Arial Narrow" panose="020B0606020202030204" pitchFamily="34" charset="0"/>
              </a:rPr>
              <a:t>with </a:t>
            </a:r>
          </a:p>
          <a:p>
            <a:pPr algn="ctr"/>
            <a:r>
              <a:rPr lang="en-US" sz="3200" b="1" i="1" dirty="0" smtClean="0">
                <a:solidFill>
                  <a:schemeClr val="lt1"/>
                </a:solidFill>
                <a:latin typeface="Arial Narrow" panose="020B0606020202030204" pitchFamily="34" charset="0"/>
              </a:rPr>
              <a:t>Conditions</a:t>
            </a:r>
            <a:endParaRPr lang="en-US" sz="3200" b="1" i="1" dirty="0">
              <a:solidFill>
                <a:schemeClr val="lt1"/>
              </a:solidFill>
              <a:latin typeface="Arial Narrow" panose="020B0606020202030204" pitchFamily="34" charset="0"/>
            </a:endParaRPr>
          </a:p>
        </p:txBody>
      </p:sp>
    </p:spTree>
    <p:extLst>
      <p:ext uri="{BB962C8B-B14F-4D97-AF65-F5344CB8AC3E}">
        <p14:creationId xmlns:p14="http://schemas.microsoft.com/office/powerpoint/2010/main" val="2108537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_v_blk_Sta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49403" y="5218546"/>
            <a:ext cx="2070759" cy="749726"/>
          </a:xfrm>
          <a:prstGeom prst="rect">
            <a:avLst/>
          </a:prstGeom>
        </p:spPr>
      </p:pic>
      <p:sp>
        <p:nvSpPr>
          <p:cNvPr id="7" name="Title 1"/>
          <p:cNvSpPr>
            <a:spLocks noGrp="1"/>
          </p:cNvSpPr>
          <p:nvPr>
            <p:ph type="title"/>
          </p:nvPr>
        </p:nvSpPr>
        <p:spPr>
          <a:xfrm>
            <a:off x="609600" y="96256"/>
            <a:ext cx="10972800" cy="914084"/>
          </a:xfrm>
        </p:spPr>
        <p:txBody>
          <a:bodyPr/>
          <a:lstStyle/>
          <a:p>
            <a:pPr algn="ctr"/>
            <a:r>
              <a:rPr lang="en-US" sz="4800" b="1" dirty="0" smtClean="0">
                <a:latin typeface="+mn-lt"/>
              </a:rPr>
              <a:t>Sample Elementary School</a:t>
            </a:r>
            <a:endParaRPr lang="en-US" sz="4800" b="1" dirty="0">
              <a:latin typeface="+mn-lt"/>
            </a:endParaRPr>
          </a:p>
        </p:txBody>
      </p:sp>
      <p:sp>
        <p:nvSpPr>
          <p:cNvPr id="24" name="Flowchart: Off-page Connector 23"/>
          <p:cNvSpPr/>
          <p:nvPr/>
        </p:nvSpPr>
        <p:spPr>
          <a:xfrm>
            <a:off x="5887454" y="2189746"/>
            <a:ext cx="4267200" cy="3990897"/>
          </a:xfrm>
          <a:prstGeom prst="flowChartOffpageConnector">
            <a:avLst/>
          </a:prstGeom>
          <a:solidFill>
            <a:srgbClr val="0070C0">
              <a:alpha val="8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6094004" y="1093446"/>
            <a:ext cx="3638304" cy="798513"/>
            <a:chOff x="95497" y="2211387"/>
            <a:chExt cx="3638304" cy="1047750"/>
          </a:xfrm>
        </p:grpSpPr>
        <p:sp>
          <p:nvSpPr>
            <p:cNvPr id="26" name="Freeform 25"/>
            <p:cNvSpPr/>
            <p:nvPr/>
          </p:nvSpPr>
          <p:spPr>
            <a:xfrm>
              <a:off x="1981201" y="231616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1</a:t>
              </a:r>
            </a:p>
          </p:txBody>
        </p:sp>
        <p:sp>
          <p:nvSpPr>
            <p:cNvPr id="27" name="Freeform 26"/>
            <p:cNvSpPr/>
            <p:nvPr/>
          </p:nvSpPr>
          <p:spPr>
            <a:xfrm>
              <a:off x="95497" y="2211387"/>
              <a:ext cx="1936504"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Chronic Absenteeism</a:t>
              </a:r>
            </a:p>
          </p:txBody>
        </p:sp>
      </p:grpSp>
      <p:grpSp>
        <p:nvGrpSpPr>
          <p:cNvPr id="28" name="Group 27"/>
          <p:cNvGrpSpPr/>
          <p:nvPr/>
        </p:nvGrpSpPr>
        <p:grpSpPr>
          <a:xfrm>
            <a:off x="1524000" y="3767528"/>
            <a:ext cx="3733800" cy="779463"/>
            <a:chOff x="533400" y="4114800"/>
            <a:chExt cx="3200400" cy="779463"/>
          </a:xfrm>
        </p:grpSpPr>
        <p:sp>
          <p:nvSpPr>
            <p:cNvPr id="29" name="Freeform 28"/>
            <p:cNvSpPr/>
            <p:nvPr/>
          </p:nvSpPr>
          <p:spPr>
            <a:xfrm>
              <a:off x="1981200" y="4192746"/>
              <a:ext cx="1752600" cy="62357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3</a:t>
              </a:r>
            </a:p>
          </p:txBody>
        </p:sp>
        <p:sp>
          <p:nvSpPr>
            <p:cNvPr id="30" name="Freeform 29"/>
            <p:cNvSpPr/>
            <p:nvPr/>
          </p:nvSpPr>
          <p:spPr>
            <a:xfrm>
              <a:off x="533400" y="4114800"/>
              <a:ext cx="1676400" cy="779463"/>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000" b="1" dirty="0">
                  <a:solidFill>
                    <a:schemeClr val="tx1">
                      <a:lumMod val="95000"/>
                      <a:lumOff val="5000"/>
                    </a:schemeClr>
                  </a:solidFill>
                  <a:latin typeface="Arial Narrow" panose="020B0606020202030204" pitchFamily="34" charset="0"/>
                </a:rPr>
                <a:t>Achievement Gaps: English</a:t>
              </a:r>
            </a:p>
          </p:txBody>
        </p:sp>
      </p:grpSp>
      <p:sp>
        <p:nvSpPr>
          <p:cNvPr id="31" name="TextBox 30"/>
          <p:cNvSpPr txBox="1"/>
          <p:nvPr/>
        </p:nvSpPr>
        <p:spPr>
          <a:xfrm>
            <a:off x="6814210" y="2265946"/>
            <a:ext cx="2390398" cy="1384995"/>
          </a:xfrm>
          <a:prstGeom prst="rect">
            <a:avLst/>
          </a:prstGeom>
          <a:noFill/>
        </p:spPr>
        <p:txBody>
          <a:bodyPr wrap="none" rtlCol="0">
            <a:spAutoFit/>
          </a:bodyPr>
          <a:lstStyle/>
          <a:p>
            <a:pPr algn="ctr"/>
            <a:r>
              <a:rPr lang="en-US" sz="2800" b="1" dirty="0">
                <a:solidFill>
                  <a:schemeClr val="lt1"/>
                </a:solidFill>
                <a:latin typeface="Arial Narrow" panose="020B0606020202030204" pitchFamily="34" charset="0"/>
              </a:rPr>
              <a:t>OVERALL</a:t>
            </a:r>
            <a:r>
              <a:rPr lang="en-US" sz="2800" b="1" dirty="0" smtClean="0">
                <a:solidFill>
                  <a:schemeClr val="lt1"/>
                </a:solidFill>
                <a:latin typeface="Arial Narrow" panose="020B0606020202030204" pitchFamily="34" charset="0"/>
              </a:rPr>
              <a:t>:</a:t>
            </a:r>
          </a:p>
          <a:p>
            <a:pPr algn="ctr"/>
            <a:r>
              <a:rPr lang="en-US" sz="2800" b="1" i="1" dirty="0" smtClean="0">
                <a:solidFill>
                  <a:schemeClr val="lt1"/>
                </a:solidFill>
                <a:latin typeface="Arial Narrow" panose="020B0606020202030204" pitchFamily="34" charset="0"/>
              </a:rPr>
              <a:t>Accredited </a:t>
            </a:r>
          </a:p>
          <a:p>
            <a:pPr algn="ctr"/>
            <a:r>
              <a:rPr lang="en-US" sz="2800" b="1" i="1" dirty="0" smtClean="0">
                <a:solidFill>
                  <a:schemeClr val="lt1"/>
                </a:solidFill>
                <a:latin typeface="Arial Narrow" panose="020B0606020202030204" pitchFamily="34" charset="0"/>
              </a:rPr>
              <a:t>with </a:t>
            </a:r>
            <a:r>
              <a:rPr lang="en-US" sz="2800" b="1" i="1" dirty="0">
                <a:solidFill>
                  <a:schemeClr val="lt1"/>
                </a:solidFill>
                <a:latin typeface="Arial Narrow" panose="020B0606020202030204" pitchFamily="34" charset="0"/>
              </a:rPr>
              <a:t>Conditions</a:t>
            </a:r>
          </a:p>
        </p:txBody>
      </p:sp>
      <p:grpSp>
        <p:nvGrpSpPr>
          <p:cNvPr id="32" name="Group 31"/>
          <p:cNvGrpSpPr/>
          <p:nvPr/>
        </p:nvGrpSpPr>
        <p:grpSpPr>
          <a:xfrm>
            <a:off x="1524000" y="4664235"/>
            <a:ext cx="3733800" cy="779463"/>
            <a:chOff x="0" y="4130842"/>
            <a:chExt cx="3733800" cy="779463"/>
          </a:xfrm>
        </p:grpSpPr>
        <p:sp>
          <p:nvSpPr>
            <p:cNvPr id="33" name="Freeform 32"/>
            <p:cNvSpPr/>
            <p:nvPr/>
          </p:nvSpPr>
          <p:spPr>
            <a:xfrm>
              <a:off x="1955800" y="4192746"/>
              <a:ext cx="1778000" cy="62357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3</a:t>
              </a:r>
            </a:p>
          </p:txBody>
        </p:sp>
        <p:sp>
          <p:nvSpPr>
            <p:cNvPr id="54" name="Freeform 53"/>
            <p:cNvSpPr/>
            <p:nvPr/>
          </p:nvSpPr>
          <p:spPr>
            <a:xfrm>
              <a:off x="0" y="4130842"/>
              <a:ext cx="1955800" cy="779463"/>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000" b="1" dirty="0">
                  <a:solidFill>
                    <a:schemeClr val="tx1">
                      <a:lumMod val="95000"/>
                      <a:lumOff val="5000"/>
                    </a:schemeClr>
                  </a:solidFill>
                  <a:latin typeface="Arial Narrow" panose="020B0606020202030204" pitchFamily="34" charset="0"/>
                </a:rPr>
                <a:t>Achievement Gaps: Mathematics</a:t>
              </a:r>
            </a:p>
          </p:txBody>
        </p:sp>
      </p:grpSp>
      <p:grpSp>
        <p:nvGrpSpPr>
          <p:cNvPr id="55" name="Group 54"/>
          <p:cNvGrpSpPr/>
          <p:nvPr/>
        </p:nvGrpSpPr>
        <p:grpSpPr>
          <a:xfrm>
            <a:off x="1524000" y="1093446"/>
            <a:ext cx="3708401" cy="779463"/>
            <a:chOff x="25399" y="4114800"/>
            <a:chExt cx="3708401" cy="779463"/>
          </a:xfrm>
        </p:grpSpPr>
        <p:sp>
          <p:nvSpPr>
            <p:cNvPr id="56" name="Freeform 55"/>
            <p:cNvSpPr/>
            <p:nvPr/>
          </p:nvSpPr>
          <p:spPr>
            <a:xfrm>
              <a:off x="1981200" y="4192746"/>
              <a:ext cx="1752600" cy="62357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3</a:t>
              </a:r>
            </a:p>
          </p:txBody>
        </p:sp>
        <p:sp>
          <p:nvSpPr>
            <p:cNvPr id="57" name="Freeform 56"/>
            <p:cNvSpPr/>
            <p:nvPr/>
          </p:nvSpPr>
          <p:spPr>
            <a:xfrm>
              <a:off x="25399" y="4114800"/>
              <a:ext cx="2032001" cy="779463"/>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English</a:t>
              </a:r>
            </a:p>
          </p:txBody>
        </p:sp>
      </p:grpSp>
      <p:grpSp>
        <p:nvGrpSpPr>
          <p:cNvPr id="58" name="Group 57"/>
          <p:cNvGrpSpPr/>
          <p:nvPr/>
        </p:nvGrpSpPr>
        <p:grpSpPr>
          <a:xfrm>
            <a:off x="1524000" y="2854778"/>
            <a:ext cx="3733800" cy="779463"/>
            <a:chOff x="533401" y="1430337"/>
            <a:chExt cx="3200400" cy="1047750"/>
          </a:xfrm>
        </p:grpSpPr>
        <p:sp>
          <p:nvSpPr>
            <p:cNvPr id="59" name="Freeform 58"/>
            <p:cNvSpPr/>
            <p:nvPr/>
          </p:nvSpPr>
          <p:spPr>
            <a:xfrm>
              <a:off x="1981201" y="1535112"/>
              <a:ext cx="1752600"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2</a:t>
              </a:r>
            </a:p>
          </p:txBody>
        </p:sp>
        <p:sp>
          <p:nvSpPr>
            <p:cNvPr id="60" name="Freeform 59"/>
            <p:cNvSpPr/>
            <p:nvPr/>
          </p:nvSpPr>
          <p:spPr>
            <a:xfrm>
              <a:off x="533401" y="1430337"/>
              <a:ext cx="16764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a:ln>
              <a:solidFill>
                <a:srgbClr val="FFC0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Science</a:t>
              </a:r>
            </a:p>
          </p:txBody>
        </p:sp>
      </p:grpSp>
      <p:grpSp>
        <p:nvGrpSpPr>
          <p:cNvPr id="61" name="Group 60"/>
          <p:cNvGrpSpPr/>
          <p:nvPr/>
        </p:nvGrpSpPr>
        <p:grpSpPr>
          <a:xfrm>
            <a:off x="1523999" y="1974112"/>
            <a:ext cx="3733801" cy="779463"/>
            <a:chOff x="533399" y="4114800"/>
            <a:chExt cx="3200401" cy="779463"/>
          </a:xfrm>
        </p:grpSpPr>
        <p:sp>
          <p:nvSpPr>
            <p:cNvPr id="62" name="Freeform 61"/>
            <p:cNvSpPr/>
            <p:nvPr/>
          </p:nvSpPr>
          <p:spPr>
            <a:xfrm>
              <a:off x="1981200" y="4192746"/>
              <a:ext cx="1752600" cy="62357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algn="ctr" defTabSz="711200">
                <a:lnSpc>
                  <a:spcPct val="90000"/>
                </a:lnSpc>
                <a:spcBef>
                  <a:spcPct val="0"/>
                </a:spcBef>
                <a:spcAft>
                  <a:spcPct val="15000"/>
                </a:spcAft>
              </a:pPr>
              <a:r>
                <a:rPr lang="en-US" sz="2000" b="1" dirty="0">
                  <a:latin typeface="Arial Narrow" panose="020B0606020202030204" pitchFamily="34" charset="0"/>
                </a:rPr>
                <a:t>Level 3</a:t>
              </a:r>
            </a:p>
          </p:txBody>
        </p:sp>
        <p:sp>
          <p:nvSpPr>
            <p:cNvPr id="63" name="Freeform 62"/>
            <p:cNvSpPr/>
            <p:nvPr/>
          </p:nvSpPr>
          <p:spPr>
            <a:xfrm>
              <a:off x="533399" y="4114800"/>
              <a:ext cx="1676401" cy="779463"/>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Mathematics</a:t>
              </a:r>
              <a:endParaRPr lang="en-US" sz="1600" b="1" dirty="0">
                <a:solidFill>
                  <a:schemeClr val="tx1">
                    <a:lumMod val="95000"/>
                    <a:lumOff val="5000"/>
                  </a:schemeClr>
                </a:solidFill>
                <a:latin typeface="Arial Narrow" panose="020B0606020202030204" pitchFamily="34" charset="0"/>
              </a:endParaRPr>
            </a:p>
          </p:txBody>
        </p:sp>
      </p:grpSp>
      <p:sp>
        <p:nvSpPr>
          <p:cNvPr id="64" name="TextBox 63"/>
          <p:cNvSpPr txBox="1"/>
          <p:nvPr/>
        </p:nvSpPr>
        <p:spPr>
          <a:xfrm>
            <a:off x="6145532" y="4157551"/>
            <a:ext cx="3860865" cy="1384995"/>
          </a:xfrm>
          <a:prstGeom prst="rect">
            <a:avLst/>
          </a:prstGeom>
          <a:noFill/>
        </p:spPr>
        <p:txBody>
          <a:bodyPr wrap="none" rtlCol="0">
            <a:spAutoFit/>
          </a:bodyPr>
          <a:lstStyle/>
          <a:p>
            <a:pPr algn="ctr"/>
            <a:r>
              <a:rPr lang="en-US" sz="2800" b="1" dirty="0">
                <a:solidFill>
                  <a:srgbClr val="FFFFFF"/>
                </a:solidFill>
                <a:latin typeface="Arial Narrow" panose="020B0606020202030204" pitchFamily="34" charset="0"/>
              </a:rPr>
              <a:t>IF CORRECTIVE ACTIONS</a:t>
            </a:r>
          </a:p>
          <a:p>
            <a:pPr algn="ctr"/>
            <a:r>
              <a:rPr lang="en-US" sz="2800" b="1" dirty="0">
                <a:solidFill>
                  <a:srgbClr val="FFFFFF"/>
                </a:solidFill>
                <a:latin typeface="Arial Narrow" panose="020B0606020202030204" pitchFamily="34" charset="0"/>
              </a:rPr>
              <a:t>NOT TAKEN:</a:t>
            </a:r>
            <a:r>
              <a:rPr lang="en-US" sz="2800" b="1" dirty="0">
                <a:solidFill>
                  <a:srgbClr val="FFC000"/>
                </a:solidFill>
                <a:latin typeface="Arial Narrow" panose="020B0606020202030204" pitchFamily="34" charset="0"/>
              </a:rPr>
              <a:t> </a:t>
            </a:r>
          </a:p>
          <a:p>
            <a:pPr algn="ctr"/>
            <a:r>
              <a:rPr lang="en-US" sz="2800" b="1" i="1" u="sng" dirty="0">
                <a:solidFill>
                  <a:srgbClr val="FFC000"/>
                </a:solidFill>
                <a:latin typeface="Arial Narrow" panose="020B0606020202030204" pitchFamily="34" charset="0"/>
              </a:rPr>
              <a:t>Accreditation Denied</a:t>
            </a:r>
          </a:p>
        </p:txBody>
      </p:sp>
      <p:sp>
        <p:nvSpPr>
          <p:cNvPr id="65" name="Down Arrow 64"/>
          <p:cNvSpPr/>
          <p:nvPr/>
        </p:nvSpPr>
        <p:spPr>
          <a:xfrm>
            <a:off x="7895316" y="3732321"/>
            <a:ext cx="278138" cy="42522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4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1417637"/>
          </a:xfrm>
          <a:solidFill>
            <a:schemeClr val="bg1">
              <a:alpha val="72000"/>
            </a:schemeClr>
          </a:solidFill>
        </p:spPr>
        <p:txBody>
          <a:bodyPr>
            <a:normAutofit/>
          </a:bodyPr>
          <a:lstStyle/>
          <a:p>
            <a:pPr algn="ctr"/>
            <a:r>
              <a:rPr lang="en-US" dirty="0" smtClean="0">
                <a:latin typeface="+mn-lt"/>
              </a:rPr>
              <a:t>Statewide Pass Rates by Subject Area: </a:t>
            </a:r>
            <a:br>
              <a:rPr lang="en-US" dirty="0" smtClean="0">
                <a:latin typeface="+mn-lt"/>
              </a:rPr>
            </a:br>
            <a:r>
              <a:rPr lang="en-US" dirty="0" smtClean="0">
                <a:latin typeface="+mn-lt"/>
              </a:rPr>
              <a:t>2016-2017 to 2018-2019</a:t>
            </a:r>
            <a:endParaRPr lang="en-US" dirty="0">
              <a:latin typeface="+mn-lt"/>
            </a:endParaRPr>
          </a:p>
        </p:txBody>
      </p:sp>
      <p:graphicFrame>
        <p:nvGraphicFramePr>
          <p:cNvPr id="8" name="Content Placeholder 6"/>
          <p:cNvGraphicFramePr>
            <a:graphicFrameLocks/>
          </p:cNvGraphicFramePr>
          <p:nvPr>
            <p:extLst>
              <p:ext uri="{D42A27DB-BD31-4B8C-83A1-F6EECF244321}">
                <p14:modId xmlns:p14="http://schemas.microsoft.com/office/powerpoint/2010/main" val="3310092030"/>
              </p:ext>
            </p:extLst>
          </p:nvPr>
        </p:nvGraphicFramePr>
        <p:xfrm>
          <a:off x="1084848" y="1291390"/>
          <a:ext cx="10022304"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2270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21504"/>
            <a:ext cx="12192000" cy="738664"/>
          </a:xfrm>
          <a:prstGeom prst="rect">
            <a:avLst/>
          </a:prstGeom>
          <a:noFill/>
        </p:spPr>
        <p:txBody>
          <a:bodyPr wrap="square" rtlCol="0">
            <a:spAutoFit/>
          </a:bodyPr>
          <a:lstStyle/>
          <a:p>
            <a:pPr algn="ctr"/>
            <a:r>
              <a:rPr lang="en-US" sz="4200" b="1" dirty="0"/>
              <a:t>2018-2019 SOL Reading Pass Rate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9621" y="860168"/>
            <a:ext cx="9049109" cy="497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7199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21504"/>
            <a:ext cx="12192000" cy="738664"/>
          </a:xfrm>
          <a:prstGeom prst="rect">
            <a:avLst/>
          </a:prstGeom>
          <a:noFill/>
        </p:spPr>
        <p:txBody>
          <a:bodyPr wrap="square" rtlCol="0">
            <a:spAutoFit/>
          </a:bodyPr>
          <a:lstStyle/>
          <a:p>
            <a:pPr algn="ctr"/>
            <a:r>
              <a:rPr lang="en-US" sz="4200" b="1" dirty="0"/>
              <a:t>2018-2019 SOL </a:t>
            </a:r>
            <a:r>
              <a:rPr lang="en-US" sz="4200" b="1" dirty="0" smtClean="0"/>
              <a:t>Mathematics </a:t>
            </a:r>
            <a:r>
              <a:rPr lang="en-US" sz="4200" b="1" dirty="0"/>
              <a:t>Pass Rate </a:t>
            </a:r>
          </a:p>
        </p:txBody>
      </p:sp>
      <p:grpSp>
        <p:nvGrpSpPr>
          <p:cNvPr id="7" name="Group 6"/>
          <p:cNvGrpSpPr/>
          <p:nvPr/>
        </p:nvGrpSpPr>
        <p:grpSpPr>
          <a:xfrm>
            <a:off x="1669823" y="860168"/>
            <a:ext cx="8852354" cy="5093905"/>
            <a:chOff x="63046" y="1447799"/>
            <a:chExt cx="9004754" cy="5181601"/>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46" y="1447799"/>
              <a:ext cx="9004754"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91146" y="6352401"/>
              <a:ext cx="8455780" cy="276999"/>
            </a:xfrm>
            <a:prstGeom prst="rect">
              <a:avLst/>
            </a:prstGeom>
          </p:spPr>
          <p:txBody>
            <a:bodyPr wrap="square">
              <a:spAutoFit/>
            </a:bodyPr>
            <a:lstStyle/>
            <a:p>
              <a:r>
                <a:rPr lang="en-US" sz="1200" dirty="0">
                  <a:solidFill>
                    <a:schemeClr val="tx1">
                      <a:lumMod val="85000"/>
                      <a:lumOff val="15000"/>
                    </a:schemeClr>
                  </a:solidFill>
                </a:rPr>
                <a:t>Note: </a:t>
              </a:r>
              <a:r>
                <a:rPr lang="en-US" sz="1200" dirty="0" smtClean="0">
                  <a:solidFill>
                    <a:schemeClr val="tx1">
                      <a:lumMod val="85000"/>
                      <a:lumOff val="15000"/>
                    </a:schemeClr>
                  </a:solidFill>
                </a:rPr>
                <a:t>Pass </a:t>
              </a:r>
              <a:r>
                <a:rPr lang="en-US" sz="1200" dirty="0">
                  <a:solidFill>
                    <a:schemeClr val="tx1">
                      <a:lumMod val="85000"/>
                      <a:lumOff val="15000"/>
                    </a:schemeClr>
                  </a:solidFill>
                </a:rPr>
                <a:t>rates are calculated as the number of students passing the assessment divided by the number of students tested.</a:t>
              </a:r>
            </a:p>
          </p:txBody>
        </p:sp>
      </p:grpSp>
      <p:pic>
        <p:nvPicPr>
          <p:cNvPr id="12" name="Picture 11"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871075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0"/>
          <p:cNvGraphicFramePr>
            <a:graphicFrameLocks/>
          </p:cNvGraphicFramePr>
          <p:nvPr>
            <p:extLst>
              <p:ext uri="{D42A27DB-BD31-4B8C-83A1-F6EECF244321}">
                <p14:modId xmlns:p14="http://schemas.microsoft.com/office/powerpoint/2010/main" val="4071879491"/>
              </p:ext>
            </p:extLst>
          </p:nvPr>
        </p:nvGraphicFramePr>
        <p:xfrm>
          <a:off x="5892800" y="1693986"/>
          <a:ext cx="5865283" cy="3651104"/>
        </p:xfrm>
        <a:graphic>
          <a:graphicData uri="http://schemas.openxmlformats.org/drawingml/2006/table">
            <a:tbl>
              <a:tblPr firstRow="1" bandRow="1"/>
              <a:tblGrid>
                <a:gridCol w="5865283">
                  <a:extLst>
                    <a:ext uri="{9D8B030D-6E8A-4147-A177-3AD203B41FA5}">
                      <a16:colId xmlns:a16="http://schemas.microsoft.com/office/drawing/2014/main" xmlns="" val="3699470682"/>
                    </a:ext>
                  </a:extLst>
                </a:gridCol>
              </a:tblGrid>
              <a:tr h="17613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Schools with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n-lt"/>
                          <a:ea typeface="+mn-ea"/>
                          <a:cs typeface="+mn-cs"/>
                        </a:rPr>
                        <a:t>Level One </a:t>
                      </a: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Indicators: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740</a:t>
                      </a:r>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924641648"/>
                  </a:ext>
                </a:extLst>
              </a:tr>
              <a:tr h="18200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Schools with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n-lt"/>
                          <a:ea typeface="+mn-ea"/>
                          <a:cs typeface="+mn-cs"/>
                        </a:rPr>
                        <a:t>Level Three </a:t>
                      </a: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Indicator: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271</a:t>
                      </a:r>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097628689"/>
                  </a:ext>
                </a:extLst>
              </a:tr>
            </a:tbl>
          </a:graphicData>
        </a:graphic>
      </p:graphicFrame>
      <p:sp>
        <p:nvSpPr>
          <p:cNvPr id="2" name="Title 1"/>
          <p:cNvSpPr>
            <a:spLocks noGrp="1"/>
          </p:cNvSpPr>
          <p:nvPr>
            <p:ph type="title"/>
          </p:nvPr>
        </p:nvSpPr>
        <p:spPr>
          <a:xfrm>
            <a:off x="609600" y="152400"/>
            <a:ext cx="10972800" cy="1143000"/>
          </a:xfrm>
        </p:spPr>
        <p:txBody>
          <a:bodyPr/>
          <a:lstStyle/>
          <a:p>
            <a:r>
              <a:rPr lang="en-US" b="1" dirty="0" smtClean="0">
                <a:solidFill>
                  <a:schemeClr val="bg1"/>
                </a:solidFill>
                <a:latin typeface="+mj-lt"/>
              </a:rPr>
              <a:t>School Quality Indicators</a:t>
            </a:r>
            <a:endParaRPr lang="en-US" b="1" dirty="0">
              <a:solidFill>
                <a:schemeClr val="bg1"/>
              </a:solidFill>
              <a:latin typeface="+mj-lt"/>
            </a:endParaRPr>
          </a:p>
        </p:txBody>
      </p:sp>
      <p:sp>
        <p:nvSpPr>
          <p:cNvPr id="5" name="Slide Number Placeholder 4"/>
          <p:cNvSpPr>
            <a:spLocks noGrp="1"/>
          </p:cNvSpPr>
          <p:nvPr>
            <p:ph type="sldNum" sz="quarter" idx="4294967295"/>
          </p:nvPr>
        </p:nvSpPr>
        <p:spPr>
          <a:xfrm>
            <a:off x="1524000" y="6172201"/>
            <a:ext cx="838200" cy="365125"/>
          </a:xfrm>
          <a:prstGeom prst="rect">
            <a:avLst/>
          </a:prstGeom>
        </p:spPr>
        <p:txBody>
          <a:bodyPr/>
          <a:lstStyle/>
          <a:p>
            <a:fld id="{6283016E-5316-4455-A8AF-1B40A35247C4}" type="slidenum">
              <a:rPr lang="en-US" smtClean="0"/>
              <a:pPr/>
              <a:t>16</a:t>
            </a:fld>
            <a:endParaRPr lang="en-US" dirty="0"/>
          </a:p>
        </p:txBody>
      </p:sp>
      <p:sp>
        <p:nvSpPr>
          <p:cNvPr id="8" name="Title 3"/>
          <p:cNvSpPr txBox="1">
            <a:spLocks/>
          </p:cNvSpPr>
          <p:nvPr/>
        </p:nvSpPr>
        <p:spPr>
          <a:xfrm>
            <a:off x="0" y="1495"/>
            <a:ext cx="12192000" cy="1143000"/>
          </a:xfrm>
          <a:prstGeom prst="rect">
            <a:avLst/>
          </a:prstGeom>
          <a:solidFill>
            <a:schemeClr val="tx1"/>
          </a:solidFill>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nSpc>
                <a:spcPct val="150000"/>
              </a:lnSpc>
              <a:spcBef>
                <a:spcPts val="2400"/>
              </a:spcBef>
            </a:pPr>
            <a:r>
              <a:rPr lang="en-US" sz="4800" b="1" dirty="0" smtClean="0">
                <a:solidFill>
                  <a:schemeClr val="bg1"/>
                </a:solidFill>
              </a:rPr>
              <a:t>2018-2019 </a:t>
            </a:r>
            <a:r>
              <a:rPr lang="en-US" sz="4800" b="1" dirty="0">
                <a:solidFill>
                  <a:schemeClr val="bg1"/>
                </a:solidFill>
              </a:rPr>
              <a:t>Accreditation Summary </a:t>
            </a:r>
            <a:endParaRPr lang="en-US" sz="4800" b="1" dirty="0">
              <a:solidFill>
                <a:schemeClr val="bg1"/>
              </a:solidFill>
              <a:latin typeface="+mn-lt"/>
            </a:endParaRPr>
          </a:p>
        </p:txBody>
      </p:sp>
      <p:graphicFrame>
        <p:nvGraphicFramePr>
          <p:cNvPr id="10" name="Content Placeholder 9"/>
          <p:cNvGraphicFramePr>
            <a:graphicFrameLocks/>
          </p:cNvGraphicFramePr>
          <p:nvPr>
            <p:extLst>
              <p:ext uri="{D42A27DB-BD31-4B8C-83A1-F6EECF244321}">
                <p14:modId xmlns:p14="http://schemas.microsoft.com/office/powerpoint/2010/main" val="2612462721"/>
              </p:ext>
            </p:extLst>
          </p:nvPr>
        </p:nvGraphicFramePr>
        <p:xfrm>
          <a:off x="508000" y="1693986"/>
          <a:ext cx="5181600" cy="3657600"/>
        </p:xfrm>
        <a:graphic>
          <a:graphicData uri="http://schemas.openxmlformats.org/drawingml/2006/table">
            <a:tbl>
              <a:tblPr firstRow="1" bandRow="1"/>
              <a:tblGrid>
                <a:gridCol w="5181600">
                  <a:extLst>
                    <a:ext uri="{9D8B030D-6E8A-4147-A177-3AD203B41FA5}">
                      <a16:colId xmlns:a16="http://schemas.microsoft.com/office/drawing/2014/main" xmlns="" val="944103093"/>
                    </a:ext>
                  </a:extLst>
                </a:gridCol>
              </a:tblGrid>
              <a:tr h="182880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ctr"/>
                      <a:r>
                        <a:rPr lang="en-US" sz="3200" dirty="0" smtClean="0">
                          <a:solidFill>
                            <a:schemeClr val="tx1">
                              <a:lumMod val="65000"/>
                              <a:lumOff val="35000"/>
                            </a:schemeClr>
                          </a:solidFill>
                        </a:rPr>
                        <a:t>Accredited</a:t>
                      </a:r>
                      <a:r>
                        <a:rPr lang="en-US" sz="3200" baseline="0" dirty="0" smtClean="0">
                          <a:solidFill>
                            <a:schemeClr val="tx1">
                              <a:lumMod val="65000"/>
                              <a:lumOff val="35000"/>
                            </a:schemeClr>
                          </a:solidFill>
                        </a:rPr>
                        <a:t> Schools:</a:t>
                      </a:r>
                    </a:p>
                    <a:p>
                      <a:pPr algn="ctr"/>
                      <a:r>
                        <a:rPr lang="en-US" sz="4000" baseline="0" dirty="0" smtClean="0"/>
                        <a:t>1,683</a:t>
                      </a:r>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918533030"/>
                  </a:ext>
                </a:extLst>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1" dirty="0" smtClean="0">
                          <a:solidFill>
                            <a:schemeClr val="tx1">
                              <a:lumMod val="65000"/>
                              <a:lumOff val="35000"/>
                            </a:schemeClr>
                          </a:solidFill>
                        </a:rPr>
                        <a:t>Accredited</a:t>
                      </a:r>
                      <a:r>
                        <a:rPr lang="en-US" sz="3200" b="1" baseline="0" dirty="0" smtClean="0">
                          <a:solidFill>
                            <a:schemeClr val="tx1">
                              <a:lumMod val="65000"/>
                              <a:lumOff val="35000"/>
                            </a:schemeClr>
                          </a:solidFill>
                        </a:rPr>
                        <a:t> with Conditions Schools</a:t>
                      </a:r>
                      <a:r>
                        <a:rPr lang="en-US" sz="3200" b="1" dirty="0" smtClean="0">
                          <a:solidFill>
                            <a:schemeClr val="tx1">
                              <a:lumMod val="65000"/>
                              <a:lumOff val="35000"/>
                            </a:schemeClr>
                          </a:solidFill>
                        </a:rPr>
                        <a:t>:</a:t>
                      </a:r>
                    </a:p>
                    <a:p>
                      <a:pPr algn="ctr"/>
                      <a:r>
                        <a:rPr lang="en-US" sz="4000" b="1" dirty="0" smtClean="0"/>
                        <a:t>131</a:t>
                      </a:r>
                      <a:endParaRPr lang="en-US" sz="3200" b="1" dirty="0" smtClean="0"/>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689730823"/>
                  </a:ext>
                </a:extLst>
              </a:tr>
            </a:tbl>
          </a:graphicData>
        </a:graphic>
      </p:graphicFrame>
      <p:pic>
        <p:nvPicPr>
          <p:cNvPr id="16" name="Picture 1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73255161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0"/>
          <p:cNvGraphicFramePr>
            <a:graphicFrameLocks/>
          </p:cNvGraphicFramePr>
          <p:nvPr>
            <p:extLst>
              <p:ext uri="{D42A27DB-BD31-4B8C-83A1-F6EECF244321}">
                <p14:modId xmlns:p14="http://schemas.microsoft.com/office/powerpoint/2010/main" val="704462272"/>
              </p:ext>
            </p:extLst>
          </p:nvPr>
        </p:nvGraphicFramePr>
        <p:xfrm>
          <a:off x="5892800" y="1693986"/>
          <a:ext cx="5865283" cy="3651104"/>
        </p:xfrm>
        <a:graphic>
          <a:graphicData uri="http://schemas.openxmlformats.org/drawingml/2006/table">
            <a:tbl>
              <a:tblPr firstRow="1" bandRow="1"/>
              <a:tblGrid>
                <a:gridCol w="5865283">
                  <a:extLst>
                    <a:ext uri="{9D8B030D-6E8A-4147-A177-3AD203B41FA5}">
                      <a16:colId xmlns:a16="http://schemas.microsoft.com/office/drawing/2014/main" xmlns="" val="3699470682"/>
                    </a:ext>
                  </a:extLst>
                </a:gridCol>
              </a:tblGrid>
              <a:tr h="17613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Schools with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n-lt"/>
                          <a:ea typeface="+mn-ea"/>
                          <a:cs typeface="+mn-cs"/>
                        </a:rPr>
                        <a:t>Level One </a:t>
                      </a: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Indicators: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alibri"/>
                          <a:ea typeface="+mn-ea"/>
                          <a:cs typeface="+mn-cs"/>
                        </a:rPr>
                        <a:t>821</a:t>
                      </a:r>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924641648"/>
                  </a:ext>
                </a:extLst>
              </a:tr>
              <a:tr h="18200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Schools with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n-lt"/>
                          <a:ea typeface="+mn-ea"/>
                          <a:cs typeface="+mn-cs"/>
                        </a:rPr>
                        <a:t>Level Three </a:t>
                      </a: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Indicator: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193</a:t>
                      </a:r>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097628689"/>
                  </a:ext>
                </a:extLst>
              </a:tr>
            </a:tbl>
          </a:graphicData>
        </a:graphic>
      </p:graphicFrame>
      <p:sp>
        <p:nvSpPr>
          <p:cNvPr id="2" name="Title 1"/>
          <p:cNvSpPr>
            <a:spLocks noGrp="1"/>
          </p:cNvSpPr>
          <p:nvPr>
            <p:ph type="title"/>
          </p:nvPr>
        </p:nvSpPr>
        <p:spPr>
          <a:xfrm>
            <a:off x="609600" y="152400"/>
            <a:ext cx="10972800" cy="1143000"/>
          </a:xfrm>
        </p:spPr>
        <p:txBody>
          <a:bodyPr/>
          <a:lstStyle/>
          <a:p>
            <a:r>
              <a:rPr lang="en-US" b="1" dirty="0" smtClean="0">
                <a:solidFill>
                  <a:schemeClr val="bg1"/>
                </a:solidFill>
                <a:latin typeface="+mj-lt"/>
              </a:rPr>
              <a:t>School Quality Indicators</a:t>
            </a:r>
            <a:endParaRPr lang="en-US" b="1" dirty="0">
              <a:solidFill>
                <a:schemeClr val="bg1"/>
              </a:solidFill>
              <a:latin typeface="+mj-lt"/>
            </a:endParaRPr>
          </a:p>
        </p:txBody>
      </p:sp>
      <p:sp>
        <p:nvSpPr>
          <p:cNvPr id="5" name="Slide Number Placeholder 4"/>
          <p:cNvSpPr>
            <a:spLocks noGrp="1"/>
          </p:cNvSpPr>
          <p:nvPr>
            <p:ph type="sldNum" sz="quarter" idx="4294967295"/>
          </p:nvPr>
        </p:nvSpPr>
        <p:spPr>
          <a:xfrm>
            <a:off x="1524000" y="6172201"/>
            <a:ext cx="838200" cy="365125"/>
          </a:xfrm>
          <a:prstGeom prst="rect">
            <a:avLst/>
          </a:prstGeom>
        </p:spPr>
        <p:txBody>
          <a:bodyPr/>
          <a:lstStyle/>
          <a:p>
            <a:fld id="{6283016E-5316-4455-A8AF-1B40A35247C4}" type="slidenum">
              <a:rPr lang="en-US" smtClean="0"/>
              <a:pPr/>
              <a:t>17</a:t>
            </a:fld>
            <a:endParaRPr lang="en-US" dirty="0"/>
          </a:p>
        </p:txBody>
      </p:sp>
      <p:sp>
        <p:nvSpPr>
          <p:cNvPr id="8" name="Title 3"/>
          <p:cNvSpPr txBox="1">
            <a:spLocks/>
          </p:cNvSpPr>
          <p:nvPr/>
        </p:nvSpPr>
        <p:spPr>
          <a:xfrm>
            <a:off x="0" y="1495"/>
            <a:ext cx="12192000" cy="1143000"/>
          </a:xfrm>
          <a:prstGeom prst="rect">
            <a:avLst/>
          </a:prstGeom>
          <a:solidFill>
            <a:schemeClr val="tx1"/>
          </a:solidFill>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nSpc>
                <a:spcPct val="150000"/>
              </a:lnSpc>
              <a:spcBef>
                <a:spcPts val="2400"/>
              </a:spcBef>
            </a:pPr>
            <a:r>
              <a:rPr lang="en-US" sz="4800" b="1" dirty="0">
                <a:solidFill>
                  <a:schemeClr val="bg1"/>
                </a:solidFill>
              </a:rPr>
              <a:t>2019-2020 Accreditation Summary </a:t>
            </a:r>
            <a:endParaRPr lang="en-US" sz="4800" b="1" dirty="0">
              <a:solidFill>
                <a:schemeClr val="bg1"/>
              </a:solidFill>
              <a:latin typeface="+mn-lt"/>
            </a:endParaRPr>
          </a:p>
        </p:txBody>
      </p:sp>
      <p:graphicFrame>
        <p:nvGraphicFramePr>
          <p:cNvPr id="10" name="Content Placeholder 9"/>
          <p:cNvGraphicFramePr>
            <a:graphicFrameLocks/>
          </p:cNvGraphicFramePr>
          <p:nvPr>
            <p:extLst>
              <p:ext uri="{D42A27DB-BD31-4B8C-83A1-F6EECF244321}">
                <p14:modId xmlns:p14="http://schemas.microsoft.com/office/powerpoint/2010/main" val="3885562974"/>
              </p:ext>
            </p:extLst>
          </p:nvPr>
        </p:nvGraphicFramePr>
        <p:xfrm>
          <a:off x="508000" y="1693986"/>
          <a:ext cx="5181600" cy="3657600"/>
        </p:xfrm>
        <a:graphic>
          <a:graphicData uri="http://schemas.openxmlformats.org/drawingml/2006/table">
            <a:tbl>
              <a:tblPr firstRow="1" bandRow="1"/>
              <a:tblGrid>
                <a:gridCol w="5181600">
                  <a:extLst>
                    <a:ext uri="{9D8B030D-6E8A-4147-A177-3AD203B41FA5}">
                      <a16:colId xmlns:a16="http://schemas.microsoft.com/office/drawing/2014/main" xmlns="" val="944103093"/>
                    </a:ext>
                  </a:extLst>
                </a:gridCol>
              </a:tblGrid>
              <a:tr h="182880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ctr"/>
                      <a:r>
                        <a:rPr lang="en-US" sz="3200" dirty="0" smtClean="0">
                          <a:solidFill>
                            <a:schemeClr val="tx1">
                              <a:lumMod val="65000"/>
                              <a:lumOff val="35000"/>
                            </a:schemeClr>
                          </a:solidFill>
                        </a:rPr>
                        <a:t>Accredited</a:t>
                      </a:r>
                      <a:r>
                        <a:rPr lang="en-US" sz="3200" baseline="0" dirty="0" smtClean="0">
                          <a:solidFill>
                            <a:schemeClr val="tx1">
                              <a:lumMod val="65000"/>
                              <a:lumOff val="35000"/>
                            </a:schemeClr>
                          </a:solidFill>
                        </a:rPr>
                        <a:t> Schools:</a:t>
                      </a:r>
                    </a:p>
                    <a:p>
                      <a:pPr algn="ctr"/>
                      <a:r>
                        <a:rPr lang="en-US" sz="4000" baseline="0" dirty="0" smtClean="0"/>
                        <a:t>1,682</a:t>
                      </a:r>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918533030"/>
                  </a:ext>
                </a:extLst>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1" dirty="0" smtClean="0">
                          <a:solidFill>
                            <a:schemeClr val="tx1">
                              <a:lumMod val="65000"/>
                              <a:lumOff val="35000"/>
                            </a:schemeClr>
                          </a:solidFill>
                        </a:rPr>
                        <a:t>Accredited</a:t>
                      </a:r>
                      <a:r>
                        <a:rPr lang="en-US" sz="3200" b="1" baseline="0" dirty="0" smtClean="0">
                          <a:solidFill>
                            <a:schemeClr val="tx1">
                              <a:lumMod val="65000"/>
                              <a:lumOff val="35000"/>
                            </a:schemeClr>
                          </a:solidFill>
                        </a:rPr>
                        <a:t> with Conditions Schools</a:t>
                      </a:r>
                      <a:r>
                        <a:rPr lang="en-US" sz="3200" b="1" dirty="0" smtClean="0">
                          <a:solidFill>
                            <a:schemeClr val="tx1">
                              <a:lumMod val="65000"/>
                              <a:lumOff val="35000"/>
                            </a:schemeClr>
                          </a:solidFill>
                        </a:rPr>
                        <a:t>:</a:t>
                      </a:r>
                    </a:p>
                    <a:p>
                      <a:pPr algn="ctr"/>
                      <a:r>
                        <a:rPr lang="en-US" sz="4000" b="1" dirty="0" smtClean="0"/>
                        <a:t>132</a:t>
                      </a:r>
                      <a:endParaRPr lang="en-US" sz="3200" b="1" dirty="0" smtClean="0"/>
                    </a:p>
                  </a:txBody>
                  <a:tcPr marL="121920" marR="121920" anchor="ctr">
                    <a:lnL w="28575" cap="flat" cmpd="sng" algn="ctr">
                      <a:solidFill>
                        <a:srgbClr val="1F497D"/>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689730823"/>
                  </a:ext>
                </a:extLst>
              </a:tr>
            </a:tbl>
          </a:graphicData>
        </a:graphic>
      </p:graphicFrame>
      <p:pic>
        <p:nvPicPr>
          <p:cNvPr id="16" name="Picture 1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6596212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b="1" dirty="0" smtClean="0">
                <a:solidFill>
                  <a:schemeClr val="bg1"/>
                </a:solidFill>
                <a:latin typeface="+mj-lt"/>
              </a:rPr>
              <a:t>School Quality Indicators</a:t>
            </a:r>
            <a:endParaRPr lang="en-US" b="1" dirty="0">
              <a:solidFill>
                <a:schemeClr val="bg1"/>
              </a:solidFill>
              <a:latin typeface="+mj-lt"/>
            </a:endParaRPr>
          </a:p>
        </p:txBody>
      </p:sp>
      <p:sp>
        <p:nvSpPr>
          <p:cNvPr id="5" name="Slide Number Placeholder 4"/>
          <p:cNvSpPr>
            <a:spLocks noGrp="1"/>
          </p:cNvSpPr>
          <p:nvPr>
            <p:ph type="sldNum" sz="quarter" idx="4294967295"/>
          </p:nvPr>
        </p:nvSpPr>
        <p:spPr>
          <a:xfrm>
            <a:off x="1524000" y="6172201"/>
            <a:ext cx="838200" cy="365125"/>
          </a:xfrm>
          <a:prstGeom prst="rect">
            <a:avLst/>
          </a:prstGeom>
        </p:spPr>
        <p:txBody>
          <a:bodyPr/>
          <a:lstStyle/>
          <a:p>
            <a:fld id="{6283016E-5316-4455-A8AF-1B40A35247C4}" type="slidenum">
              <a:rPr lang="en-US" smtClean="0"/>
              <a:pPr/>
              <a:t>18</a:t>
            </a:fld>
            <a:endParaRPr lang="en-US" dirty="0"/>
          </a:p>
        </p:txBody>
      </p:sp>
      <p:sp>
        <p:nvSpPr>
          <p:cNvPr id="8" name="Title 3"/>
          <p:cNvSpPr txBox="1">
            <a:spLocks/>
          </p:cNvSpPr>
          <p:nvPr/>
        </p:nvSpPr>
        <p:spPr>
          <a:xfrm>
            <a:off x="0" y="1495"/>
            <a:ext cx="12192000" cy="1143000"/>
          </a:xfrm>
          <a:prstGeom prst="rect">
            <a:avLst/>
          </a:prstGeom>
          <a:solidFill>
            <a:schemeClr val="tx1"/>
          </a:solidFill>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nSpc>
                <a:spcPct val="150000"/>
              </a:lnSpc>
              <a:spcBef>
                <a:spcPts val="2400"/>
              </a:spcBef>
            </a:pPr>
            <a:r>
              <a:rPr lang="en-US" sz="4800" b="1" dirty="0">
                <a:solidFill>
                  <a:schemeClr val="bg1"/>
                </a:solidFill>
                <a:latin typeface="+mn-lt"/>
              </a:rPr>
              <a:t>Schools with Level 3 Indicators by Division</a:t>
            </a:r>
          </a:p>
        </p:txBody>
      </p:sp>
      <p:pic>
        <p:nvPicPr>
          <p:cNvPr id="15" name="Picture 1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pic>
        <p:nvPicPr>
          <p:cNvPr id="9"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175" y="1198073"/>
            <a:ext cx="9627625" cy="460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35718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1768"/>
            <a:ext cx="12192000" cy="1143000"/>
          </a:xfrm>
        </p:spPr>
        <p:txBody>
          <a:bodyPr/>
          <a:lstStyle/>
          <a:p>
            <a:r>
              <a:rPr lang="en-US" sz="6000" b="1" dirty="0" smtClean="0">
                <a:latin typeface="+mn-lt"/>
              </a:rPr>
              <a:t>Providing Effective Supports and Assistance to Individual Schools</a:t>
            </a:r>
            <a:endParaRPr lang="en-US" sz="6000" b="1" dirty="0">
              <a:latin typeface="+mn-lt"/>
            </a:endParaRPr>
          </a:p>
        </p:txBody>
      </p:sp>
    </p:spTree>
    <p:extLst>
      <p:ext uri="{BB962C8B-B14F-4D97-AF65-F5344CB8AC3E}">
        <p14:creationId xmlns:p14="http://schemas.microsoft.com/office/powerpoint/2010/main" val="386522950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50000"/>
              </a:lnSpc>
              <a:spcBef>
                <a:spcPts val="2400"/>
              </a:spcBef>
            </a:pPr>
            <a:r>
              <a:rPr lang="en-US" sz="4800" b="1" dirty="0">
                <a:latin typeface="+mn-lt"/>
              </a:rPr>
              <a:t>Why Change The Accountability System?</a:t>
            </a:r>
            <a:endParaRPr lang="en-US" sz="4800" dirty="0">
              <a:latin typeface="+mn-lt"/>
            </a:endParaRPr>
          </a:p>
        </p:txBody>
      </p:sp>
      <p:sp>
        <p:nvSpPr>
          <p:cNvPr id="2" name="Content Placeholder 1"/>
          <p:cNvSpPr>
            <a:spLocks noGrp="1"/>
          </p:cNvSpPr>
          <p:nvPr>
            <p:ph idx="1"/>
          </p:nvPr>
        </p:nvSpPr>
        <p:spPr/>
        <p:txBody>
          <a:bodyPr>
            <a:noAutofit/>
          </a:bodyPr>
          <a:lstStyle/>
          <a:p>
            <a:pPr>
              <a:lnSpc>
                <a:spcPct val="120000"/>
              </a:lnSpc>
              <a:spcBef>
                <a:spcPts val="0"/>
              </a:spcBef>
              <a:spcAft>
                <a:spcPts val="1200"/>
              </a:spcAft>
              <a:buFont typeface="Wingdings" panose="05000000000000000000" pitchFamily="2" charset="2"/>
              <a:buChar char="ü"/>
            </a:pPr>
            <a:r>
              <a:rPr lang="en-US" sz="3200" b="1" dirty="0"/>
              <a:t>To provide a more comprehensive picture of school </a:t>
            </a:r>
            <a:r>
              <a:rPr lang="en-US" sz="3200" b="1" dirty="0" smtClean="0"/>
              <a:t>quality</a:t>
            </a:r>
            <a:endParaRPr lang="en-US" sz="3200" b="1" dirty="0"/>
          </a:p>
          <a:p>
            <a:pPr>
              <a:lnSpc>
                <a:spcPct val="120000"/>
              </a:lnSpc>
              <a:spcBef>
                <a:spcPts val="0"/>
              </a:spcBef>
              <a:spcAft>
                <a:spcPts val="1200"/>
              </a:spcAft>
              <a:buFont typeface="Wingdings" panose="05000000000000000000" pitchFamily="2" charset="2"/>
              <a:buChar char="ü"/>
            </a:pPr>
            <a:r>
              <a:rPr lang="en-US" sz="3200" b="1" dirty="0"/>
              <a:t>To drive continuous improvement </a:t>
            </a:r>
          </a:p>
          <a:p>
            <a:pPr>
              <a:lnSpc>
                <a:spcPct val="120000"/>
              </a:lnSpc>
              <a:spcBef>
                <a:spcPts val="0"/>
              </a:spcBef>
              <a:spcAft>
                <a:spcPts val="1200"/>
              </a:spcAft>
              <a:buFont typeface="Wingdings" panose="05000000000000000000" pitchFamily="2" charset="2"/>
              <a:buChar char="ü"/>
            </a:pPr>
            <a:r>
              <a:rPr lang="en-US" sz="3200" b="1" dirty="0"/>
              <a:t>To address the needs of every </a:t>
            </a:r>
            <a:r>
              <a:rPr lang="en-US" sz="3200" b="1" dirty="0" smtClean="0"/>
              <a:t>student</a:t>
            </a:r>
            <a:endParaRPr lang="en-US" sz="3200" b="1" dirty="0"/>
          </a:p>
          <a:p>
            <a:pPr>
              <a:lnSpc>
                <a:spcPct val="120000"/>
              </a:lnSpc>
              <a:spcBef>
                <a:spcPts val="0"/>
              </a:spcBef>
              <a:spcAft>
                <a:spcPts val="1200"/>
              </a:spcAft>
              <a:buFont typeface="Wingdings" panose="05000000000000000000" pitchFamily="2" charset="2"/>
              <a:buChar char="ü"/>
            </a:pPr>
            <a:r>
              <a:rPr lang="en-US" sz="3200" b="1" dirty="0"/>
              <a:t>To provide tailored, timely, effective support to </a:t>
            </a:r>
            <a:r>
              <a:rPr lang="en-US" sz="3200" b="1" dirty="0" smtClean="0"/>
              <a:t>schools</a:t>
            </a:r>
          </a:p>
          <a:p>
            <a:pPr>
              <a:lnSpc>
                <a:spcPct val="120000"/>
              </a:lnSpc>
              <a:spcBef>
                <a:spcPts val="0"/>
              </a:spcBef>
              <a:spcAft>
                <a:spcPts val="1200"/>
              </a:spcAft>
              <a:buFont typeface="Wingdings" panose="05000000000000000000" pitchFamily="2" charset="2"/>
              <a:buChar char="ü"/>
            </a:pPr>
            <a:r>
              <a:rPr lang="en-US" sz="3200" b="1" dirty="0" smtClean="0"/>
              <a:t>To honor students’ growth towards benchmarks </a:t>
            </a:r>
            <a:endParaRPr lang="en-US" sz="3200" b="1" dirty="0"/>
          </a:p>
          <a:p>
            <a:pPr>
              <a:lnSpc>
                <a:spcPct val="120000"/>
              </a:lnSpc>
              <a:spcBef>
                <a:spcPts val="0"/>
              </a:spcBef>
              <a:spcAft>
                <a:spcPts val="1200"/>
              </a:spcAft>
              <a:buFont typeface="Wingdings" panose="05000000000000000000" pitchFamily="2" charset="2"/>
              <a:buChar char="ü"/>
            </a:pPr>
            <a:endParaRPr lang="en-US" sz="3200" b="1" dirty="0"/>
          </a:p>
        </p:txBody>
      </p:sp>
    </p:spTree>
    <p:extLst>
      <p:ext uri="{BB962C8B-B14F-4D97-AF65-F5344CB8AC3E}">
        <p14:creationId xmlns:p14="http://schemas.microsoft.com/office/powerpoint/2010/main" val="1368454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p:cNvSpPr>
          <p:nvPr/>
        </p:nvSpPr>
        <p:spPr>
          <a:xfrm>
            <a:off x="0" y="1495"/>
            <a:ext cx="12192000" cy="924937"/>
          </a:xfrm>
          <a:prstGeom prst="rect">
            <a:avLst/>
          </a:prstGeom>
          <a:solidFill>
            <a:schemeClr val="tx1"/>
          </a:solidFill>
        </p:spPr>
        <p:txBody>
          <a:bodyPr anchor="b">
            <a:noAutofit/>
          </a:bodyPr>
          <a:lstStyle>
            <a:lvl1pPr algn="l" defTabSz="1219170" rtl="0" eaLnBrk="1" latinLnBrk="0" hangingPunct="1">
              <a:spcBef>
                <a:spcPct val="0"/>
              </a:spcBef>
              <a:buNone/>
              <a:defRPr sz="4267" b="1" kern="1200">
                <a:solidFill>
                  <a:schemeClr val="tx1"/>
                </a:solidFill>
                <a:latin typeface="+mj-lt"/>
                <a:ea typeface="+mj-ea"/>
                <a:cs typeface="+mj-cs"/>
              </a:defRPr>
            </a:lvl1pPr>
          </a:lstStyle>
          <a:p>
            <a:pPr algn="ctr">
              <a:lnSpc>
                <a:spcPct val="150000"/>
              </a:lnSpc>
              <a:spcBef>
                <a:spcPts val="2400"/>
              </a:spcBef>
            </a:pPr>
            <a:r>
              <a:rPr lang="en-US" sz="4800" smtClean="0">
                <a:solidFill>
                  <a:schemeClr val="bg1"/>
                </a:solidFill>
                <a:latin typeface="+mn-lt"/>
              </a:rPr>
              <a:t>New Accreditation System</a:t>
            </a:r>
            <a:endParaRPr lang="en-US" sz="4800" dirty="0">
              <a:solidFill>
                <a:schemeClr val="bg1"/>
              </a:solidFill>
              <a:latin typeface="+mn-lt"/>
            </a:endParaRPr>
          </a:p>
        </p:txBody>
      </p:sp>
      <p:sp>
        <p:nvSpPr>
          <p:cNvPr id="34" name="Freeform 33"/>
          <p:cNvSpPr/>
          <p:nvPr/>
        </p:nvSpPr>
        <p:spPr>
          <a:xfrm>
            <a:off x="5803304" y="2957741"/>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35" name="Freeform 34"/>
          <p:cNvSpPr/>
          <p:nvPr/>
        </p:nvSpPr>
        <p:spPr>
          <a:xfrm>
            <a:off x="5803304" y="202078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36" name="Freeform 35"/>
          <p:cNvSpPr/>
          <p:nvPr/>
        </p:nvSpPr>
        <p:spPr>
          <a:xfrm>
            <a:off x="3480766" y="3862354"/>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Chronic Absenteeism</a:t>
            </a:r>
          </a:p>
        </p:txBody>
      </p:sp>
      <p:sp>
        <p:nvSpPr>
          <p:cNvPr id="37" name="Freeform 36"/>
          <p:cNvSpPr/>
          <p:nvPr/>
        </p:nvSpPr>
        <p:spPr>
          <a:xfrm>
            <a:off x="3480766" y="2916110"/>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Achievement Gaps: English</a:t>
            </a:r>
          </a:p>
        </p:txBody>
      </p:sp>
      <p:sp>
        <p:nvSpPr>
          <p:cNvPr id="38" name="Freeform 37"/>
          <p:cNvSpPr/>
          <p:nvPr/>
        </p:nvSpPr>
        <p:spPr>
          <a:xfrm>
            <a:off x="3480766" y="1496744"/>
            <a:ext cx="2170136"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English</a:t>
            </a:r>
          </a:p>
        </p:txBody>
      </p:sp>
      <p:sp>
        <p:nvSpPr>
          <p:cNvPr id="39" name="Freeform 38"/>
          <p:cNvSpPr/>
          <p:nvPr/>
        </p:nvSpPr>
        <p:spPr>
          <a:xfrm>
            <a:off x="3480766" y="2442988"/>
            <a:ext cx="2170137"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Science</a:t>
            </a:r>
          </a:p>
        </p:txBody>
      </p:sp>
      <p:sp>
        <p:nvSpPr>
          <p:cNvPr id="40" name="Freeform 39"/>
          <p:cNvSpPr/>
          <p:nvPr/>
        </p:nvSpPr>
        <p:spPr>
          <a:xfrm>
            <a:off x="3480766" y="1969866"/>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Mathematics</a:t>
            </a:r>
          </a:p>
        </p:txBody>
      </p:sp>
      <p:sp>
        <p:nvSpPr>
          <p:cNvPr id="41" name="Freeform 40"/>
          <p:cNvSpPr/>
          <p:nvPr/>
        </p:nvSpPr>
        <p:spPr>
          <a:xfrm>
            <a:off x="3480766" y="3389232"/>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Achievement Gaps: Math</a:t>
            </a:r>
          </a:p>
        </p:txBody>
      </p:sp>
      <p:sp>
        <p:nvSpPr>
          <p:cNvPr id="42" name="Freeform 41"/>
          <p:cNvSpPr/>
          <p:nvPr/>
        </p:nvSpPr>
        <p:spPr>
          <a:xfrm>
            <a:off x="3480766" y="4335476"/>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Graduation &amp; Completion</a:t>
            </a:r>
          </a:p>
        </p:txBody>
      </p:sp>
      <p:sp>
        <p:nvSpPr>
          <p:cNvPr id="43" name="Freeform 42"/>
          <p:cNvSpPr/>
          <p:nvPr/>
        </p:nvSpPr>
        <p:spPr>
          <a:xfrm>
            <a:off x="3480766" y="4808600"/>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Dropout Rate</a:t>
            </a:r>
          </a:p>
        </p:txBody>
      </p:sp>
      <p:sp>
        <p:nvSpPr>
          <p:cNvPr id="44" name="Freeform 43"/>
          <p:cNvSpPr/>
          <p:nvPr/>
        </p:nvSpPr>
        <p:spPr>
          <a:xfrm>
            <a:off x="5803304" y="249368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45" name="Freeform 44"/>
          <p:cNvSpPr/>
          <p:nvPr/>
        </p:nvSpPr>
        <p:spPr>
          <a:xfrm>
            <a:off x="5803304" y="438528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46" name="Freeform 45"/>
          <p:cNvSpPr/>
          <p:nvPr/>
        </p:nvSpPr>
        <p:spPr>
          <a:xfrm>
            <a:off x="5803304" y="154788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47" name="Freeform 46"/>
          <p:cNvSpPr/>
          <p:nvPr/>
        </p:nvSpPr>
        <p:spPr>
          <a:xfrm>
            <a:off x="5803304" y="109068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Year 1</a:t>
            </a:r>
          </a:p>
        </p:txBody>
      </p:sp>
      <p:sp>
        <p:nvSpPr>
          <p:cNvPr id="48" name="TextBox 47"/>
          <p:cNvSpPr txBox="1"/>
          <p:nvPr/>
        </p:nvSpPr>
        <p:spPr>
          <a:xfrm>
            <a:off x="5803303" y="5455711"/>
            <a:ext cx="4288020" cy="338554"/>
          </a:xfrm>
          <a:prstGeom prst="rect">
            <a:avLst/>
          </a:prstGeom>
          <a:noFill/>
        </p:spPr>
        <p:txBody>
          <a:bodyPr wrap="square" rtlCol="0">
            <a:spAutoFit/>
          </a:bodyPr>
          <a:lstStyle/>
          <a:p>
            <a:r>
              <a:rPr lang="en-US" sz="1600" b="1" dirty="0"/>
              <a:t>ACCREDITED</a:t>
            </a:r>
          </a:p>
        </p:txBody>
      </p:sp>
      <p:sp>
        <p:nvSpPr>
          <p:cNvPr id="49" name="Freeform 48"/>
          <p:cNvSpPr/>
          <p:nvPr/>
        </p:nvSpPr>
        <p:spPr>
          <a:xfrm>
            <a:off x="5803304" y="346812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50" name="Freeform 49"/>
          <p:cNvSpPr/>
          <p:nvPr/>
        </p:nvSpPr>
        <p:spPr>
          <a:xfrm>
            <a:off x="5803304" y="391759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51" name="Freeform 50"/>
          <p:cNvSpPr/>
          <p:nvPr/>
        </p:nvSpPr>
        <p:spPr>
          <a:xfrm>
            <a:off x="5803303" y="485807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grpSp>
        <p:nvGrpSpPr>
          <p:cNvPr id="52" name="Group 51"/>
          <p:cNvGrpSpPr/>
          <p:nvPr/>
        </p:nvGrpSpPr>
        <p:grpSpPr>
          <a:xfrm>
            <a:off x="6842596" y="3121185"/>
            <a:ext cx="2675706" cy="1904520"/>
            <a:chOff x="4806801" y="3513613"/>
            <a:chExt cx="2675706" cy="1904520"/>
          </a:xfrm>
          <a:solidFill>
            <a:schemeClr val="tx2">
              <a:lumMod val="60000"/>
              <a:lumOff val="40000"/>
            </a:schemeClr>
          </a:solidFill>
        </p:grpSpPr>
        <p:cxnSp>
          <p:nvCxnSpPr>
            <p:cNvPr id="53" name="Elbow Connector 52"/>
            <p:cNvCxnSpPr/>
            <p:nvPr/>
          </p:nvCxnSpPr>
          <p:spPr>
            <a:xfrm rot="10800000">
              <a:off x="4806801" y="3513613"/>
              <a:ext cx="1594000" cy="621032"/>
            </a:xfrm>
            <a:prstGeom prst="bentConnector3">
              <a:avLst/>
            </a:prstGeom>
            <a:grpFill/>
            <a:ln w="88900">
              <a:solidFill>
                <a:schemeClr val="tx2">
                  <a:lumMod val="60000"/>
                  <a:lumOff val="40000"/>
                </a:schemeClr>
              </a:solidFill>
              <a:tailEnd type="stealth"/>
            </a:ln>
            <a:effectLst>
              <a:glow rad="76200">
                <a:schemeClr val="tx1"/>
              </a:glow>
              <a:softEdge rad="0"/>
            </a:effectLst>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0800000" flipV="1">
              <a:off x="4806801" y="4287045"/>
              <a:ext cx="1746400" cy="1131088"/>
            </a:xfrm>
            <a:prstGeom prst="bentConnector3">
              <a:avLst>
                <a:gd name="adj1" fmla="val 53818"/>
              </a:avLst>
            </a:prstGeom>
            <a:grpFill/>
            <a:ln w="88900">
              <a:solidFill>
                <a:schemeClr val="tx2">
                  <a:lumMod val="60000"/>
                  <a:lumOff val="40000"/>
                </a:schemeClr>
              </a:solidFill>
              <a:tailEnd type="stealth"/>
            </a:ln>
            <a:effectLst>
              <a:glow rad="76200">
                <a:schemeClr val="tx1"/>
              </a:glow>
              <a:softEdge rad="0"/>
            </a:effectLst>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a:off x="4806801" y="4023995"/>
              <a:ext cx="1898800" cy="110651"/>
            </a:xfrm>
            <a:prstGeom prst="bentConnector3">
              <a:avLst/>
            </a:prstGeom>
            <a:grpFill/>
            <a:ln w="88900">
              <a:solidFill>
                <a:schemeClr val="tx2">
                  <a:lumMod val="60000"/>
                  <a:lumOff val="40000"/>
                </a:schemeClr>
              </a:solidFill>
              <a:tailEnd type="stealth"/>
            </a:ln>
            <a:effectLst>
              <a:glow rad="76200">
                <a:schemeClr val="tx1"/>
              </a:glow>
              <a:softEdge rad="0"/>
            </a:effectLst>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V="1">
              <a:off x="4806803" y="4290588"/>
              <a:ext cx="1746399" cy="182879"/>
            </a:xfrm>
            <a:prstGeom prst="bentConnector3">
              <a:avLst/>
            </a:prstGeom>
            <a:grpFill/>
            <a:ln w="88900">
              <a:solidFill>
                <a:schemeClr val="tx2">
                  <a:lumMod val="60000"/>
                  <a:lumOff val="40000"/>
                </a:schemeClr>
              </a:solidFill>
              <a:tailEnd type="stealth"/>
            </a:ln>
            <a:effectLst>
              <a:glow rad="76200">
                <a:schemeClr val="tx1"/>
              </a:glow>
              <a:softEdge rad="0"/>
            </a:effectLst>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5976227" y="3639346"/>
              <a:ext cx="1506280" cy="1142999"/>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Division- developed Improvement Plan</a:t>
              </a:r>
            </a:p>
          </p:txBody>
        </p:sp>
      </p:grpSp>
    </p:spTree>
    <p:extLst>
      <p:ext uri="{BB962C8B-B14F-4D97-AF65-F5344CB8AC3E}">
        <p14:creationId xmlns:p14="http://schemas.microsoft.com/office/powerpoint/2010/main" val="2078733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642981" y="5900895"/>
            <a:ext cx="1254639" cy="338554"/>
          </a:xfrm>
          <a:prstGeom prst="rect">
            <a:avLst/>
          </a:prstGeom>
          <a:noFill/>
        </p:spPr>
        <p:txBody>
          <a:bodyPr wrap="none" rtlCol="0">
            <a:spAutoFit/>
          </a:bodyPr>
          <a:lstStyle/>
          <a:p>
            <a:r>
              <a:rPr lang="en-US" sz="1600" b="1" dirty="0"/>
              <a:t>ACCREDITED</a:t>
            </a:r>
          </a:p>
        </p:txBody>
      </p:sp>
      <p:sp>
        <p:nvSpPr>
          <p:cNvPr id="68" name="Title 3"/>
          <p:cNvSpPr txBox="1">
            <a:spLocks/>
          </p:cNvSpPr>
          <p:nvPr/>
        </p:nvSpPr>
        <p:spPr>
          <a:xfrm>
            <a:off x="0" y="1495"/>
            <a:ext cx="12192000" cy="924937"/>
          </a:xfrm>
          <a:prstGeom prst="rect">
            <a:avLst/>
          </a:prstGeom>
          <a:solidFill>
            <a:schemeClr val="tx1"/>
          </a:solidFill>
        </p:spPr>
        <p:txBody>
          <a:bodyPr anchor="b">
            <a:noAutofit/>
          </a:bodyPr>
          <a:lstStyle>
            <a:lvl1pPr algn="l" defTabSz="1219170" rtl="0" eaLnBrk="1" latinLnBrk="0" hangingPunct="1">
              <a:spcBef>
                <a:spcPct val="0"/>
              </a:spcBef>
              <a:buNone/>
              <a:defRPr sz="4267" b="1" kern="1200">
                <a:solidFill>
                  <a:schemeClr val="tx1"/>
                </a:solidFill>
                <a:latin typeface="+mj-lt"/>
                <a:ea typeface="+mj-ea"/>
                <a:cs typeface="+mj-cs"/>
              </a:defRPr>
            </a:lvl1pPr>
          </a:lstStyle>
          <a:p>
            <a:pPr algn="ctr">
              <a:lnSpc>
                <a:spcPct val="150000"/>
              </a:lnSpc>
              <a:spcBef>
                <a:spcPts val="2400"/>
              </a:spcBef>
            </a:pPr>
            <a:r>
              <a:rPr lang="en-US" sz="4800" smtClean="0">
                <a:solidFill>
                  <a:schemeClr val="bg1"/>
                </a:solidFill>
                <a:latin typeface="+mn-lt"/>
              </a:rPr>
              <a:t>New Accreditation System</a:t>
            </a:r>
            <a:endParaRPr lang="en-US" sz="4800" dirty="0">
              <a:solidFill>
                <a:schemeClr val="bg1"/>
              </a:solidFill>
              <a:latin typeface="+mn-lt"/>
            </a:endParaRPr>
          </a:p>
        </p:txBody>
      </p:sp>
      <p:sp>
        <p:nvSpPr>
          <p:cNvPr id="106" name="Freeform 105"/>
          <p:cNvSpPr/>
          <p:nvPr/>
        </p:nvSpPr>
        <p:spPr>
          <a:xfrm>
            <a:off x="2975367" y="3920114"/>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Chronic Absenteeism</a:t>
            </a:r>
          </a:p>
        </p:txBody>
      </p:sp>
      <p:sp>
        <p:nvSpPr>
          <p:cNvPr id="107" name="Freeform 106"/>
          <p:cNvSpPr/>
          <p:nvPr/>
        </p:nvSpPr>
        <p:spPr>
          <a:xfrm>
            <a:off x="2975367" y="2973870"/>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Achievement Gaps: English</a:t>
            </a:r>
          </a:p>
        </p:txBody>
      </p:sp>
      <p:sp>
        <p:nvSpPr>
          <p:cNvPr id="108" name="Freeform 107"/>
          <p:cNvSpPr/>
          <p:nvPr/>
        </p:nvSpPr>
        <p:spPr>
          <a:xfrm>
            <a:off x="2975367" y="1554504"/>
            <a:ext cx="2170136"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English</a:t>
            </a:r>
          </a:p>
        </p:txBody>
      </p:sp>
      <p:sp>
        <p:nvSpPr>
          <p:cNvPr id="109" name="Freeform 108"/>
          <p:cNvSpPr/>
          <p:nvPr/>
        </p:nvSpPr>
        <p:spPr>
          <a:xfrm>
            <a:off x="2975367" y="2500748"/>
            <a:ext cx="2170137"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Science</a:t>
            </a:r>
          </a:p>
        </p:txBody>
      </p:sp>
      <p:sp>
        <p:nvSpPr>
          <p:cNvPr id="110" name="Freeform 109"/>
          <p:cNvSpPr/>
          <p:nvPr/>
        </p:nvSpPr>
        <p:spPr>
          <a:xfrm>
            <a:off x="2975367" y="2027626"/>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Mathematics</a:t>
            </a:r>
          </a:p>
        </p:txBody>
      </p:sp>
      <p:sp>
        <p:nvSpPr>
          <p:cNvPr id="111" name="Freeform 110"/>
          <p:cNvSpPr/>
          <p:nvPr/>
        </p:nvSpPr>
        <p:spPr>
          <a:xfrm>
            <a:off x="2975367" y="3446992"/>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Achievement Gaps: Math</a:t>
            </a:r>
          </a:p>
        </p:txBody>
      </p:sp>
      <p:sp>
        <p:nvSpPr>
          <p:cNvPr id="112" name="Freeform 111"/>
          <p:cNvSpPr/>
          <p:nvPr/>
        </p:nvSpPr>
        <p:spPr>
          <a:xfrm>
            <a:off x="2975367" y="4393236"/>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Graduation &amp; Completion</a:t>
            </a:r>
          </a:p>
        </p:txBody>
      </p:sp>
      <p:sp>
        <p:nvSpPr>
          <p:cNvPr id="113" name="Freeform 112"/>
          <p:cNvSpPr/>
          <p:nvPr/>
        </p:nvSpPr>
        <p:spPr>
          <a:xfrm>
            <a:off x="2975367" y="4866360"/>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Dropout Rate</a:t>
            </a:r>
          </a:p>
        </p:txBody>
      </p:sp>
      <p:sp>
        <p:nvSpPr>
          <p:cNvPr id="114" name="Freeform 113"/>
          <p:cNvSpPr/>
          <p:nvPr/>
        </p:nvSpPr>
        <p:spPr>
          <a:xfrm>
            <a:off x="6599505" y="397305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15" name="Freeform 114"/>
          <p:cNvSpPr/>
          <p:nvPr/>
        </p:nvSpPr>
        <p:spPr>
          <a:xfrm>
            <a:off x="6593305" y="207912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16" name="Freeform 115"/>
          <p:cNvSpPr/>
          <p:nvPr/>
        </p:nvSpPr>
        <p:spPr>
          <a:xfrm>
            <a:off x="6593305" y="2552608"/>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17" name="Freeform 116"/>
          <p:cNvSpPr/>
          <p:nvPr/>
        </p:nvSpPr>
        <p:spPr>
          <a:xfrm>
            <a:off x="6593305" y="4446540"/>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18" name="Freeform 117"/>
          <p:cNvSpPr/>
          <p:nvPr/>
        </p:nvSpPr>
        <p:spPr>
          <a:xfrm>
            <a:off x="6593305" y="3499574"/>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19" name="Freeform 118"/>
          <p:cNvSpPr/>
          <p:nvPr/>
        </p:nvSpPr>
        <p:spPr>
          <a:xfrm>
            <a:off x="6593305" y="4920021"/>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0" name="Freeform 119"/>
          <p:cNvSpPr/>
          <p:nvPr/>
        </p:nvSpPr>
        <p:spPr>
          <a:xfrm>
            <a:off x="6593305" y="16056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1" name="Freeform 120"/>
          <p:cNvSpPr/>
          <p:nvPr/>
        </p:nvSpPr>
        <p:spPr>
          <a:xfrm>
            <a:off x="6593305" y="11484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Year 2</a:t>
            </a:r>
          </a:p>
        </p:txBody>
      </p:sp>
      <p:sp>
        <p:nvSpPr>
          <p:cNvPr id="122" name="TextBox 121"/>
          <p:cNvSpPr txBox="1"/>
          <p:nvPr/>
        </p:nvSpPr>
        <p:spPr>
          <a:xfrm>
            <a:off x="6557867" y="5585663"/>
            <a:ext cx="1254639" cy="338554"/>
          </a:xfrm>
          <a:prstGeom prst="rect">
            <a:avLst/>
          </a:prstGeom>
          <a:noFill/>
        </p:spPr>
        <p:txBody>
          <a:bodyPr wrap="none" rtlCol="0">
            <a:spAutoFit/>
          </a:bodyPr>
          <a:lstStyle/>
          <a:p>
            <a:r>
              <a:rPr lang="en-US" sz="1600" b="1" dirty="0"/>
              <a:t>ACCREDITED</a:t>
            </a:r>
          </a:p>
        </p:txBody>
      </p:sp>
      <p:sp>
        <p:nvSpPr>
          <p:cNvPr id="123" name="Freeform 122"/>
          <p:cNvSpPr/>
          <p:nvPr/>
        </p:nvSpPr>
        <p:spPr>
          <a:xfrm>
            <a:off x="6593305" y="3024501"/>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4" name="Freeform 123"/>
          <p:cNvSpPr/>
          <p:nvPr/>
        </p:nvSpPr>
        <p:spPr>
          <a:xfrm>
            <a:off x="5297905" y="3015501"/>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25" name="Freeform 124"/>
          <p:cNvSpPr/>
          <p:nvPr/>
        </p:nvSpPr>
        <p:spPr>
          <a:xfrm>
            <a:off x="5297905" y="20785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6" name="Freeform 125"/>
          <p:cNvSpPr/>
          <p:nvPr/>
        </p:nvSpPr>
        <p:spPr>
          <a:xfrm>
            <a:off x="5297905" y="25514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7" name="Freeform 126"/>
          <p:cNvSpPr/>
          <p:nvPr/>
        </p:nvSpPr>
        <p:spPr>
          <a:xfrm>
            <a:off x="5297905" y="44430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8" name="Freeform 127"/>
          <p:cNvSpPr/>
          <p:nvPr/>
        </p:nvSpPr>
        <p:spPr>
          <a:xfrm>
            <a:off x="5297905" y="16056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9" name="Freeform 128"/>
          <p:cNvSpPr/>
          <p:nvPr/>
        </p:nvSpPr>
        <p:spPr>
          <a:xfrm>
            <a:off x="5297905" y="114844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Year 1</a:t>
            </a:r>
          </a:p>
        </p:txBody>
      </p:sp>
      <p:sp>
        <p:nvSpPr>
          <p:cNvPr id="130" name="TextBox 129"/>
          <p:cNvSpPr txBox="1"/>
          <p:nvPr/>
        </p:nvSpPr>
        <p:spPr>
          <a:xfrm>
            <a:off x="5207086" y="5585663"/>
            <a:ext cx="1254639" cy="338554"/>
          </a:xfrm>
          <a:prstGeom prst="rect">
            <a:avLst/>
          </a:prstGeom>
          <a:noFill/>
        </p:spPr>
        <p:txBody>
          <a:bodyPr wrap="none" rtlCol="0">
            <a:spAutoFit/>
          </a:bodyPr>
          <a:lstStyle/>
          <a:p>
            <a:r>
              <a:rPr lang="en-US" sz="1600" b="1" dirty="0"/>
              <a:t>ACCREDITED</a:t>
            </a:r>
          </a:p>
        </p:txBody>
      </p:sp>
      <p:sp>
        <p:nvSpPr>
          <p:cNvPr id="131" name="Freeform 130"/>
          <p:cNvSpPr/>
          <p:nvPr/>
        </p:nvSpPr>
        <p:spPr>
          <a:xfrm>
            <a:off x="5297905" y="352588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32" name="Freeform 131"/>
          <p:cNvSpPr/>
          <p:nvPr/>
        </p:nvSpPr>
        <p:spPr>
          <a:xfrm>
            <a:off x="5297905" y="397535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33" name="Freeform 132"/>
          <p:cNvSpPr/>
          <p:nvPr/>
        </p:nvSpPr>
        <p:spPr>
          <a:xfrm>
            <a:off x="5297904" y="491583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cxnSp>
        <p:nvCxnSpPr>
          <p:cNvPr id="134" name="Elbow Connector 133"/>
          <p:cNvCxnSpPr/>
          <p:nvPr/>
        </p:nvCxnSpPr>
        <p:spPr>
          <a:xfrm rot="10800000" flipV="1">
            <a:off x="7583905" y="4002216"/>
            <a:ext cx="1746399" cy="182879"/>
          </a:xfrm>
          <a:prstGeom prst="bentConnector3">
            <a:avLst/>
          </a:prstGeom>
          <a:ln w="88900">
            <a:solidFill>
              <a:schemeClr val="tx2">
                <a:lumMod val="60000"/>
                <a:lumOff val="40000"/>
              </a:schemeClr>
            </a:solidFill>
            <a:tailEnd type="stealth"/>
          </a:ln>
          <a:effectLst>
            <a:glow rad="76200">
              <a:schemeClr val="tx1"/>
            </a:glow>
            <a:softEdge rad="0"/>
          </a:effectLst>
        </p:spPr>
        <p:style>
          <a:lnRef idx="1">
            <a:schemeClr val="accent1"/>
          </a:lnRef>
          <a:fillRef idx="0">
            <a:schemeClr val="accent1"/>
          </a:fillRef>
          <a:effectRef idx="0">
            <a:schemeClr val="accent1"/>
          </a:effectRef>
          <a:fontRef idx="minor">
            <a:schemeClr val="tx1"/>
          </a:fontRef>
        </p:style>
      </p:cxnSp>
      <p:sp>
        <p:nvSpPr>
          <p:cNvPr id="135" name="Freeform 134"/>
          <p:cNvSpPr/>
          <p:nvPr/>
        </p:nvSpPr>
        <p:spPr>
          <a:xfrm>
            <a:off x="7985948" y="3613702"/>
            <a:ext cx="1506280" cy="1142999"/>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Division- developed Improvement Plan</a:t>
            </a:r>
          </a:p>
        </p:txBody>
      </p:sp>
    </p:spTree>
    <p:extLst>
      <p:ext uri="{BB962C8B-B14F-4D97-AF65-F5344CB8AC3E}">
        <p14:creationId xmlns:p14="http://schemas.microsoft.com/office/powerpoint/2010/main" val="1656461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3"/>
          <p:cNvSpPr>
            <a:spLocks noGrp="1"/>
          </p:cNvSpPr>
          <p:nvPr>
            <p:ph type="title"/>
          </p:nvPr>
        </p:nvSpPr>
        <p:spPr>
          <a:xfrm>
            <a:off x="0" y="1495"/>
            <a:ext cx="12192000" cy="924937"/>
          </a:xfrm>
          <a:solidFill>
            <a:schemeClr val="tx1"/>
          </a:solidFill>
        </p:spPr>
        <p:txBody>
          <a:bodyPr/>
          <a:lstStyle/>
          <a:p>
            <a:pPr algn="ctr">
              <a:lnSpc>
                <a:spcPct val="150000"/>
              </a:lnSpc>
              <a:spcBef>
                <a:spcPts val="2400"/>
              </a:spcBef>
            </a:pPr>
            <a:r>
              <a:rPr lang="en-US" sz="4800" dirty="0">
                <a:solidFill>
                  <a:schemeClr val="bg1"/>
                </a:solidFill>
                <a:latin typeface="+mn-lt"/>
              </a:rPr>
              <a:t>New Accreditation System</a:t>
            </a:r>
          </a:p>
        </p:txBody>
      </p:sp>
      <p:sp>
        <p:nvSpPr>
          <p:cNvPr id="107" name="Freeform 106"/>
          <p:cNvSpPr/>
          <p:nvPr/>
        </p:nvSpPr>
        <p:spPr>
          <a:xfrm>
            <a:off x="5394158" y="3012064"/>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08" name="Freeform 107"/>
          <p:cNvSpPr/>
          <p:nvPr/>
        </p:nvSpPr>
        <p:spPr>
          <a:xfrm>
            <a:off x="5394158" y="20751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09" name="Freeform 108"/>
          <p:cNvSpPr/>
          <p:nvPr/>
        </p:nvSpPr>
        <p:spPr>
          <a:xfrm>
            <a:off x="3071620" y="3916677"/>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Chronic Absenteeism</a:t>
            </a:r>
          </a:p>
        </p:txBody>
      </p:sp>
      <p:sp>
        <p:nvSpPr>
          <p:cNvPr id="110" name="Freeform 109"/>
          <p:cNvSpPr/>
          <p:nvPr/>
        </p:nvSpPr>
        <p:spPr>
          <a:xfrm>
            <a:off x="3071620" y="2970433"/>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Achievement Gaps: English</a:t>
            </a:r>
          </a:p>
        </p:txBody>
      </p:sp>
      <p:sp>
        <p:nvSpPr>
          <p:cNvPr id="111" name="Freeform 110"/>
          <p:cNvSpPr/>
          <p:nvPr/>
        </p:nvSpPr>
        <p:spPr>
          <a:xfrm>
            <a:off x="3071620" y="1551067"/>
            <a:ext cx="2170136"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English</a:t>
            </a:r>
          </a:p>
        </p:txBody>
      </p:sp>
      <p:sp>
        <p:nvSpPr>
          <p:cNvPr id="112" name="Freeform 111"/>
          <p:cNvSpPr/>
          <p:nvPr/>
        </p:nvSpPr>
        <p:spPr>
          <a:xfrm>
            <a:off x="3071620" y="2497311"/>
            <a:ext cx="2170137"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Science</a:t>
            </a:r>
          </a:p>
        </p:txBody>
      </p:sp>
      <p:sp>
        <p:nvSpPr>
          <p:cNvPr id="113" name="Freeform 112"/>
          <p:cNvSpPr/>
          <p:nvPr/>
        </p:nvSpPr>
        <p:spPr>
          <a:xfrm>
            <a:off x="3071620" y="2024189"/>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Mathematics</a:t>
            </a:r>
          </a:p>
        </p:txBody>
      </p:sp>
      <p:sp>
        <p:nvSpPr>
          <p:cNvPr id="114" name="Freeform 113"/>
          <p:cNvSpPr/>
          <p:nvPr/>
        </p:nvSpPr>
        <p:spPr>
          <a:xfrm>
            <a:off x="3071620" y="3443555"/>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Achievement Gaps: Math</a:t>
            </a:r>
          </a:p>
        </p:txBody>
      </p:sp>
      <p:sp>
        <p:nvSpPr>
          <p:cNvPr id="115" name="Freeform 114"/>
          <p:cNvSpPr/>
          <p:nvPr/>
        </p:nvSpPr>
        <p:spPr>
          <a:xfrm>
            <a:off x="3071620" y="4389799"/>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Graduation &amp; Completion</a:t>
            </a:r>
          </a:p>
        </p:txBody>
      </p:sp>
      <p:sp>
        <p:nvSpPr>
          <p:cNvPr id="116" name="Freeform 115"/>
          <p:cNvSpPr/>
          <p:nvPr/>
        </p:nvSpPr>
        <p:spPr>
          <a:xfrm>
            <a:off x="3071620" y="4862923"/>
            <a:ext cx="2170138" cy="473082"/>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chemeClr val="tx2">
              <a:lumMod val="60000"/>
              <a:lumOff val="40000"/>
            </a:schemeClr>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1600" b="1" dirty="0"/>
              <a:t>Dropout Rate</a:t>
            </a:r>
          </a:p>
        </p:txBody>
      </p:sp>
      <p:sp>
        <p:nvSpPr>
          <p:cNvPr id="117" name="Freeform 116"/>
          <p:cNvSpPr/>
          <p:nvPr/>
        </p:nvSpPr>
        <p:spPr>
          <a:xfrm>
            <a:off x="6695758" y="3969620"/>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18" name="Freeform 117"/>
          <p:cNvSpPr/>
          <p:nvPr/>
        </p:nvSpPr>
        <p:spPr>
          <a:xfrm>
            <a:off x="5394158" y="25480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19" name="Freeform 118"/>
          <p:cNvSpPr/>
          <p:nvPr/>
        </p:nvSpPr>
        <p:spPr>
          <a:xfrm>
            <a:off x="5394158" y="44396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0" name="Freeform 119"/>
          <p:cNvSpPr/>
          <p:nvPr/>
        </p:nvSpPr>
        <p:spPr>
          <a:xfrm>
            <a:off x="5394158" y="16022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1" name="Freeform 120"/>
          <p:cNvSpPr/>
          <p:nvPr/>
        </p:nvSpPr>
        <p:spPr>
          <a:xfrm>
            <a:off x="6689558" y="2075688"/>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2" name="Freeform 121"/>
          <p:cNvSpPr/>
          <p:nvPr/>
        </p:nvSpPr>
        <p:spPr>
          <a:xfrm>
            <a:off x="6689558" y="2549171"/>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3" name="Freeform 122"/>
          <p:cNvSpPr/>
          <p:nvPr/>
        </p:nvSpPr>
        <p:spPr>
          <a:xfrm>
            <a:off x="6689558" y="4443103"/>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4" name="Freeform 123"/>
          <p:cNvSpPr/>
          <p:nvPr/>
        </p:nvSpPr>
        <p:spPr>
          <a:xfrm>
            <a:off x="6689558" y="349613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5" name="Freeform 124"/>
          <p:cNvSpPr/>
          <p:nvPr/>
        </p:nvSpPr>
        <p:spPr>
          <a:xfrm>
            <a:off x="6689558" y="4916584"/>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6" name="Freeform 125"/>
          <p:cNvSpPr/>
          <p:nvPr/>
        </p:nvSpPr>
        <p:spPr>
          <a:xfrm>
            <a:off x="6689558" y="16022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7" name="Freeform 126"/>
          <p:cNvSpPr/>
          <p:nvPr/>
        </p:nvSpPr>
        <p:spPr>
          <a:xfrm>
            <a:off x="7984958" y="20751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8" name="Freeform 127"/>
          <p:cNvSpPr/>
          <p:nvPr/>
        </p:nvSpPr>
        <p:spPr>
          <a:xfrm>
            <a:off x="7984958" y="25480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29" name="Freeform 128"/>
          <p:cNvSpPr/>
          <p:nvPr/>
        </p:nvSpPr>
        <p:spPr>
          <a:xfrm>
            <a:off x="7984958" y="44396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30" name="Freeform 129"/>
          <p:cNvSpPr/>
          <p:nvPr/>
        </p:nvSpPr>
        <p:spPr>
          <a:xfrm>
            <a:off x="7984958" y="30209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31" name="Freeform 130"/>
          <p:cNvSpPr/>
          <p:nvPr/>
        </p:nvSpPr>
        <p:spPr>
          <a:xfrm>
            <a:off x="7984958" y="34938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32" name="Freeform 131"/>
          <p:cNvSpPr/>
          <p:nvPr/>
        </p:nvSpPr>
        <p:spPr>
          <a:xfrm>
            <a:off x="7984958" y="39667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33" name="Freeform 132"/>
          <p:cNvSpPr/>
          <p:nvPr/>
        </p:nvSpPr>
        <p:spPr>
          <a:xfrm>
            <a:off x="7984958" y="49125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34" name="Freeform 133"/>
          <p:cNvSpPr/>
          <p:nvPr/>
        </p:nvSpPr>
        <p:spPr>
          <a:xfrm>
            <a:off x="7984958" y="16022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35" name="Freeform 134"/>
          <p:cNvSpPr/>
          <p:nvPr/>
        </p:nvSpPr>
        <p:spPr>
          <a:xfrm>
            <a:off x="5394158" y="11450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Year 1</a:t>
            </a:r>
          </a:p>
        </p:txBody>
      </p:sp>
      <p:sp>
        <p:nvSpPr>
          <p:cNvPr id="136" name="Freeform 135"/>
          <p:cNvSpPr/>
          <p:nvPr/>
        </p:nvSpPr>
        <p:spPr>
          <a:xfrm>
            <a:off x="6689558" y="11450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Year 2</a:t>
            </a:r>
          </a:p>
        </p:txBody>
      </p:sp>
      <p:sp>
        <p:nvSpPr>
          <p:cNvPr id="137" name="Freeform 136"/>
          <p:cNvSpPr/>
          <p:nvPr/>
        </p:nvSpPr>
        <p:spPr>
          <a:xfrm>
            <a:off x="7984958" y="114500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Year 3</a:t>
            </a:r>
          </a:p>
        </p:txBody>
      </p:sp>
      <p:sp>
        <p:nvSpPr>
          <p:cNvPr id="138" name="TextBox 137"/>
          <p:cNvSpPr txBox="1"/>
          <p:nvPr/>
        </p:nvSpPr>
        <p:spPr>
          <a:xfrm>
            <a:off x="5303339" y="5582226"/>
            <a:ext cx="1254639" cy="338554"/>
          </a:xfrm>
          <a:prstGeom prst="rect">
            <a:avLst/>
          </a:prstGeom>
          <a:noFill/>
        </p:spPr>
        <p:txBody>
          <a:bodyPr wrap="none" rtlCol="0">
            <a:spAutoFit/>
          </a:bodyPr>
          <a:lstStyle/>
          <a:p>
            <a:r>
              <a:rPr lang="en-US" sz="1600" b="1" dirty="0"/>
              <a:t>ACCREDITED</a:t>
            </a:r>
          </a:p>
        </p:txBody>
      </p:sp>
      <p:sp>
        <p:nvSpPr>
          <p:cNvPr id="139" name="TextBox 138"/>
          <p:cNvSpPr txBox="1"/>
          <p:nvPr/>
        </p:nvSpPr>
        <p:spPr>
          <a:xfrm>
            <a:off x="6654120" y="5582226"/>
            <a:ext cx="1254639" cy="338554"/>
          </a:xfrm>
          <a:prstGeom prst="rect">
            <a:avLst/>
          </a:prstGeom>
          <a:noFill/>
        </p:spPr>
        <p:txBody>
          <a:bodyPr wrap="none" rtlCol="0">
            <a:spAutoFit/>
          </a:bodyPr>
          <a:lstStyle/>
          <a:p>
            <a:r>
              <a:rPr lang="en-US" sz="1600" b="1" dirty="0"/>
              <a:t>ACCREDITED</a:t>
            </a:r>
          </a:p>
        </p:txBody>
      </p:sp>
      <p:sp>
        <p:nvSpPr>
          <p:cNvPr id="140" name="TextBox 139"/>
          <p:cNvSpPr txBox="1"/>
          <p:nvPr/>
        </p:nvSpPr>
        <p:spPr>
          <a:xfrm>
            <a:off x="7873320" y="5582226"/>
            <a:ext cx="1254639" cy="338554"/>
          </a:xfrm>
          <a:prstGeom prst="rect">
            <a:avLst/>
          </a:prstGeom>
          <a:noFill/>
        </p:spPr>
        <p:txBody>
          <a:bodyPr wrap="none" rtlCol="0">
            <a:spAutoFit/>
          </a:bodyPr>
          <a:lstStyle/>
          <a:p>
            <a:r>
              <a:rPr lang="en-US" sz="1600" b="1" dirty="0"/>
              <a:t>ACCREDITED</a:t>
            </a:r>
          </a:p>
        </p:txBody>
      </p:sp>
      <p:sp>
        <p:nvSpPr>
          <p:cNvPr id="141" name="Freeform 140"/>
          <p:cNvSpPr/>
          <p:nvPr/>
        </p:nvSpPr>
        <p:spPr>
          <a:xfrm>
            <a:off x="6689558" y="3021064"/>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92D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1</a:t>
            </a:r>
          </a:p>
        </p:txBody>
      </p:sp>
      <p:sp>
        <p:nvSpPr>
          <p:cNvPr id="142" name="Freeform 141"/>
          <p:cNvSpPr/>
          <p:nvPr/>
        </p:nvSpPr>
        <p:spPr>
          <a:xfrm>
            <a:off x="5394158" y="3522445"/>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43" name="Freeform 142"/>
          <p:cNvSpPr/>
          <p:nvPr/>
        </p:nvSpPr>
        <p:spPr>
          <a:xfrm>
            <a:off x="5394158" y="3971920"/>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
        <p:nvSpPr>
          <p:cNvPr id="144" name="Freeform 143"/>
          <p:cNvSpPr/>
          <p:nvPr/>
        </p:nvSpPr>
        <p:spPr>
          <a:xfrm>
            <a:off x="5394157" y="4912400"/>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Tree>
    <p:extLst>
      <p:ext uri="{BB962C8B-B14F-4D97-AF65-F5344CB8AC3E}">
        <p14:creationId xmlns:p14="http://schemas.microsoft.com/office/powerpoint/2010/main" val="2778926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1279" y="1018185"/>
            <a:ext cx="7207413" cy="4917462"/>
          </a:xfrm>
          <a:prstGeom prst="rect">
            <a:avLst/>
          </a:prstGeom>
        </p:spPr>
      </p:pic>
      <p:sp>
        <p:nvSpPr>
          <p:cNvPr id="138" name="Title 3"/>
          <p:cNvSpPr>
            <a:spLocks noGrp="1"/>
          </p:cNvSpPr>
          <p:nvPr>
            <p:ph type="title"/>
          </p:nvPr>
        </p:nvSpPr>
        <p:spPr>
          <a:xfrm>
            <a:off x="0" y="1495"/>
            <a:ext cx="12192000" cy="924937"/>
          </a:xfrm>
          <a:solidFill>
            <a:schemeClr val="tx1"/>
          </a:solidFill>
        </p:spPr>
        <p:txBody>
          <a:bodyPr/>
          <a:lstStyle/>
          <a:p>
            <a:pPr algn="ctr">
              <a:lnSpc>
                <a:spcPct val="150000"/>
              </a:lnSpc>
              <a:spcBef>
                <a:spcPts val="2400"/>
              </a:spcBef>
            </a:pPr>
            <a:r>
              <a:rPr lang="en-US" sz="4800" dirty="0">
                <a:solidFill>
                  <a:schemeClr val="bg1"/>
                </a:solidFill>
                <a:latin typeface="+mn-lt"/>
              </a:rPr>
              <a:t>New Accreditation System</a:t>
            </a:r>
          </a:p>
        </p:txBody>
      </p:sp>
      <p:sp>
        <p:nvSpPr>
          <p:cNvPr id="4" name="Freeform 3"/>
          <p:cNvSpPr/>
          <p:nvPr/>
        </p:nvSpPr>
        <p:spPr>
          <a:xfrm>
            <a:off x="8126165" y="1484412"/>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cxnSp>
        <p:nvCxnSpPr>
          <p:cNvPr id="5" name="Elbow Connector 4"/>
          <p:cNvCxnSpPr/>
          <p:nvPr/>
        </p:nvCxnSpPr>
        <p:spPr>
          <a:xfrm rot="10800000" flipV="1">
            <a:off x="9199165" y="1484306"/>
            <a:ext cx="1746399" cy="182879"/>
          </a:xfrm>
          <a:prstGeom prst="bentConnector3">
            <a:avLst/>
          </a:prstGeom>
          <a:ln w="88900">
            <a:solidFill>
              <a:schemeClr val="tx2">
                <a:lumMod val="60000"/>
                <a:lumOff val="40000"/>
              </a:schemeClr>
            </a:solidFill>
            <a:tailEnd type="stealth"/>
          </a:ln>
          <a:effectLst>
            <a:glow rad="76200">
              <a:schemeClr val="tx1"/>
            </a:glow>
            <a:softEdge rad="0"/>
          </a:effectLst>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601208" y="1095792"/>
            <a:ext cx="1506280" cy="1142999"/>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chemeClr val="tx2">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smtClean="0">
                <a:solidFill>
                  <a:schemeClr val="tx1">
                    <a:lumMod val="95000"/>
                    <a:lumOff val="5000"/>
                  </a:schemeClr>
                </a:solidFill>
              </a:rPr>
              <a:t>State-Led Academic Review </a:t>
            </a:r>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3394799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
          <p:cNvSpPr>
            <a:spLocks noGrp="1"/>
          </p:cNvSpPr>
          <p:nvPr>
            <p:ph type="title"/>
          </p:nvPr>
        </p:nvSpPr>
        <p:spPr>
          <a:xfrm>
            <a:off x="0" y="1495"/>
            <a:ext cx="12192000" cy="924937"/>
          </a:xfrm>
          <a:solidFill>
            <a:schemeClr val="tx1"/>
          </a:solidFill>
        </p:spPr>
        <p:txBody>
          <a:bodyPr/>
          <a:lstStyle/>
          <a:p>
            <a:pPr algn="ctr">
              <a:lnSpc>
                <a:spcPct val="150000"/>
              </a:lnSpc>
              <a:spcBef>
                <a:spcPts val="2400"/>
              </a:spcBef>
            </a:pPr>
            <a:r>
              <a:rPr lang="en-US" sz="4800" dirty="0">
                <a:solidFill>
                  <a:schemeClr val="bg1"/>
                </a:solidFill>
                <a:latin typeface="+mn-lt"/>
              </a:rPr>
              <a:t>New Accreditation System</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2404" y="1050682"/>
            <a:ext cx="8358183" cy="4880889"/>
          </a:xfrm>
          <a:prstGeom prst="rect">
            <a:avLst/>
          </a:prstGeom>
        </p:spPr>
      </p:pic>
      <p:sp>
        <p:nvSpPr>
          <p:cNvPr id="5" name="Freeform 4"/>
          <p:cNvSpPr/>
          <p:nvPr/>
        </p:nvSpPr>
        <p:spPr>
          <a:xfrm>
            <a:off x="7700863" y="1505677"/>
            <a:ext cx="1073000" cy="36576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1600" b="1" dirty="0">
                <a:solidFill>
                  <a:schemeClr val="tx1">
                    <a:lumMod val="95000"/>
                    <a:lumOff val="5000"/>
                  </a:schemeClr>
                </a:solidFill>
              </a:rPr>
              <a:t>Level 2</a:t>
            </a:r>
          </a:p>
        </p:txBody>
      </p:sp>
    </p:spTree>
    <p:extLst>
      <p:ext uri="{BB962C8B-B14F-4D97-AF65-F5344CB8AC3E}">
        <p14:creationId xmlns:p14="http://schemas.microsoft.com/office/powerpoint/2010/main" val="2858004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
            <a:ext cx="12192000" cy="1729335"/>
          </a:xfrm>
        </p:spPr>
        <p:txBody>
          <a:bodyPr/>
          <a:lstStyle/>
          <a:p>
            <a:r>
              <a:rPr lang="en-US" sz="4800" b="1" dirty="0" smtClean="0">
                <a:latin typeface="+mn-lt"/>
              </a:rPr>
              <a:t>Timeline for Implementation of New Accreditation System</a:t>
            </a:r>
            <a:endParaRPr lang="en-US" sz="4800" b="1" dirty="0">
              <a:latin typeface="+mn-lt"/>
            </a:endParaRPr>
          </a:p>
        </p:txBody>
      </p:sp>
      <p:sp>
        <p:nvSpPr>
          <p:cNvPr id="3" name="Content Placeholder 2"/>
          <p:cNvSpPr>
            <a:spLocks noGrp="1"/>
          </p:cNvSpPr>
          <p:nvPr>
            <p:ph idx="1"/>
          </p:nvPr>
        </p:nvSpPr>
        <p:spPr>
          <a:xfrm>
            <a:off x="609600" y="2007557"/>
            <a:ext cx="10972800" cy="3683382"/>
          </a:xfrm>
        </p:spPr>
        <p:txBody>
          <a:bodyPr>
            <a:normAutofit fontScale="77500" lnSpcReduction="20000"/>
          </a:bodyPr>
          <a:lstStyle/>
          <a:p>
            <a:r>
              <a:rPr lang="en-US" sz="4000" dirty="0" smtClean="0"/>
              <a:t>2017: Board of Education adopts revised </a:t>
            </a:r>
            <a:r>
              <a:rPr lang="en-US" sz="4000" i="1" dirty="0" smtClean="0"/>
              <a:t>Standards of Accreditation</a:t>
            </a:r>
            <a:r>
              <a:rPr lang="en-US" sz="4000" dirty="0" smtClean="0"/>
              <a:t>  </a:t>
            </a:r>
          </a:p>
          <a:p>
            <a:endParaRPr lang="en-US" sz="4000" dirty="0"/>
          </a:p>
          <a:p>
            <a:r>
              <a:rPr lang="en-US" sz="4000" dirty="0" smtClean="0"/>
              <a:t>2018-2019 ratings (Transition Year): Schools could be accredited under the “old” accreditation rules or under the new system</a:t>
            </a:r>
          </a:p>
          <a:p>
            <a:pPr marL="0" indent="0">
              <a:buNone/>
            </a:pPr>
            <a:endParaRPr lang="en-US" sz="4000" dirty="0" smtClean="0"/>
          </a:p>
          <a:p>
            <a:r>
              <a:rPr lang="en-US" sz="4000" dirty="0" smtClean="0"/>
              <a:t>2019-2020: Full implementation of the new accreditation system</a:t>
            </a:r>
            <a:endParaRPr lang="en-US" sz="4000" dirty="0"/>
          </a:p>
        </p:txBody>
      </p:sp>
    </p:spTree>
    <p:extLst>
      <p:ext uri="{BB962C8B-B14F-4D97-AF65-F5344CB8AC3E}">
        <p14:creationId xmlns:p14="http://schemas.microsoft.com/office/powerpoint/2010/main" val="26022009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b="1" dirty="0" smtClean="0">
                <a:solidFill>
                  <a:schemeClr val="bg1"/>
                </a:solidFill>
                <a:latin typeface="+mj-lt"/>
              </a:rPr>
              <a:t>School Quality Indicators</a:t>
            </a:r>
            <a:endParaRPr lang="en-US" b="1" dirty="0">
              <a:solidFill>
                <a:schemeClr val="bg1"/>
              </a:solidFill>
              <a:latin typeface="+mj-lt"/>
            </a:endParaRPr>
          </a:p>
        </p:txBody>
      </p:sp>
      <p:graphicFrame>
        <p:nvGraphicFramePr>
          <p:cNvPr id="22" name="Content Placeholder 9"/>
          <p:cNvGraphicFramePr>
            <a:graphicFrameLocks noGrp="1"/>
          </p:cNvGraphicFramePr>
          <p:nvPr>
            <p:ph sz="half" idx="1"/>
            <p:extLst>
              <p:ext uri="{D42A27DB-BD31-4B8C-83A1-F6EECF244321}">
                <p14:modId xmlns:p14="http://schemas.microsoft.com/office/powerpoint/2010/main" val="3712459591"/>
              </p:ext>
            </p:extLst>
          </p:nvPr>
        </p:nvGraphicFramePr>
        <p:xfrm>
          <a:off x="6978005" y="1100976"/>
          <a:ext cx="419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728230117"/>
              </p:ext>
            </p:extLst>
          </p:nvPr>
        </p:nvGraphicFramePr>
        <p:xfrm>
          <a:off x="990600" y="1075889"/>
          <a:ext cx="41910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p:cNvSpPr>
            <a:spLocks noGrp="1"/>
          </p:cNvSpPr>
          <p:nvPr>
            <p:ph type="sldNum" sz="quarter" idx="4294967295"/>
          </p:nvPr>
        </p:nvSpPr>
        <p:spPr>
          <a:xfrm>
            <a:off x="1524000" y="6172201"/>
            <a:ext cx="838200" cy="365125"/>
          </a:xfrm>
          <a:prstGeom prst="rect">
            <a:avLst/>
          </a:prstGeom>
        </p:spPr>
        <p:txBody>
          <a:bodyPr/>
          <a:lstStyle/>
          <a:p>
            <a:fld id="{6283016E-5316-4455-A8AF-1B40A35247C4}" type="slidenum">
              <a:rPr lang="en-US" smtClean="0"/>
              <a:pPr/>
              <a:t>4</a:t>
            </a:fld>
            <a:endParaRPr lang="en-US" dirty="0"/>
          </a:p>
        </p:txBody>
      </p:sp>
      <p:pic>
        <p:nvPicPr>
          <p:cNvPr id="9" name="Picture 8" title="Virginia Department of Education logo"/>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11" name="Title 3"/>
          <p:cNvSpPr txBox="1">
            <a:spLocks/>
          </p:cNvSpPr>
          <p:nvPr/>
        </p:nvSpPr>
        <p:spPr>
          <a:xfrm>
            <a:off x="0" y="1495"/>
            <a:ext cx="12192000" cy="924937"/>
          </a:xfrm>
          <a:prstGeom prst="rect">
            <a:avLst/>
          </a:prstGeom>
          <a:solidFill>
            <a:schemeClr val="tx1"/>
          </a:solidFill>
        </p:spPr>
        <p:txBody>
          <a:bodyPr anchor="b">
            <a:noAutofit/>
          </a:bodyPr>
          <a:lstStyle>
            <a:lvl1pPr algn="l" defTabSz="1219170" rtl="0" eaLnBrk="1" latinLnBrk="0" hangingPunct="1">
              <a:spcBef>
                <a:spcPct val="0"/>
              </a:spcBef>
              <a:buNone/>
              <a:defRPr sz="4267" b="1" kern="1200">
                <a:solidFill>
                  <a:schemeClr val="tx1"/>
                </a:solidFill>
                <a:latin typeface="+mj-lt"/>
                <a:ea typeface="+mj-ea"/>
                <a:cs typeface="+mj-cs"/>
              </a:defRPr>
            </a:lvl1pPr>
          </a:lstStyle>
          <a:p>
            <a:pPr algn="ctr">
              <a:lnSpc>
                <a:spcPct val="150000"/>
              </a:lnSpc>
              <a:spcBef>
                <a:spcPts val="2400"/>
              </a:spcBef>
            </a:pPr>
            <a:r>
              <a:rPr lang="en-US" sz="4800" dirty="0" smtClean="0">
                <a:solidFill>
                  <a:schemeClr val="bg1"/>
                </a:solidFill>
                <a:latin typeface="+mn-lt"/>
              </a:rPr>
              <a:t>School Quality Indicators</a:t>
            </a:r>
            <a:endParaRPr lang="en-US" sz="4800" dirty="0">
              <a:solidFill>
                <a:schemeClr val="bg1"/>
              </a:solidFill>
              <a:latin typeface="+mn-lt"/>
            </a:endParaRPr>
          </a:p>
        </p:txBody>
      </p:sp>
    </p:spTree>
    <p:extLst>
      <p:ext uri="{BB962C8B-B14F-4D97-AF65-F5344CB8AC3E}">
        <p14:creationId xmlns:p14="http://schemas.microsoft.com/office/powerpoint/2010/main" val="33625069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495"/>
            <a:ext cx="12192000" cy="1143000"/>
          </a:xfrm>
        </p:spPr>
        <p:txBody>
          <a:bodyPr/>
          <a:lstStyle/>
          <a:p>
            <a:pPr>
              <a:lnSpc>
                <a:spcPct val="150000"/>
              </a:lnSpc>
              <a:spcBef>
                <a:spcPts val="2400"/>
              </a:spcBef>
            </a:pPr>
            <a:r>
              <a:rPr lang="en-US" sz="4800" b="1" dirty="0">
                <a:latin typeface="+mn-lt"/>
              </a:rPr>
              <a:t>Performance </a:t>
            </a:r>
            <a:r>
              <a:rPr lang="en-US" sz="4800" b="1" dirty="0" smtClean="0">
                <a:latin typeface="+mn-lt"/>
              </a:rPr>
              <a:t>Levels</a:t>
            </a:r>
            <a:endParaRPr lang="en-US" sz="4800" dirty="0">
              <a:latin typeface="+mn-lt"/>
            </a:endParaRPr>
          </a:p>
        </p:txBody>
      </p:sp>
      <p:grpSp>
        <p:nvGrpSpPr>
          <p:cNvPr id="12" name="Group 11"/>
          <p:cNvGrpSpPr/>
          <p:nvPr/>
        </p:nvGrpSpPr>
        <p:grpSpPr>
          <a:xfrm>
            <a:off x="2057401" y="2047263"/>
            <a:ext cx="8077198" cy="1047750"/>
            <a:chOff x="533401" y="1430337"/>
            <a:chExt cx="8077198" cy="1047750"/>
          </a:xfrm>
          <a:solidFill>
            <a:srgbClr val="92D050"/>
          </a:solidFill>
        </p:grpSpPr>
        <p:sp>
          <p:nvSpPr>
            <p:cNvPr id="13" name="Freeform 12"/>
            <p:cNvSpPr/>
            <p:nvPr/>
          </p:nvSpPr>
          <p:spPr>
            <a:xfrm>
              <a:off x="1981200" y="1535112"/>
              <a:ext cx="6629399"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latin typeface="Arial Narrow" panose="020B0606020202030204" pitchFamily="34" charset="0"/>
                </a:rPr>
                <a:t>Meeting or exceeding the state standard or making adequate improvement</a:t>
              </a:r>
            </a:p>
          </p:txBody>
        </p:sp>
        <p:sp>
          <p:nvSpPr>
            <p:cNvPr id="14" name="Freeform 13"/>
            <p:cNvSpPr/>
            <p:nvPr/>
          </p:nvSpPr>
          <p:spPr>
            <a:xfrm>
              <a:off x="533401" y="1430337"/>
              <a:ext cx="15240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Level 1</a:t>
              </a:r>
            </a:p>
          </p:txBody>
        </p:sp>
      </p:grpSp>
      <p:grpSp>
        <p:nvGrpSpPr>
          <p:cNvPr id="15" name="Group 14"/>
          <p:cNvGrpSpPr/>
          <p:nvPr/>
        </p:nvGrpSpPr>
        <p:grpSpPr>
          <a:xfrm>
            <a:off x="2057400" y="3283926"/>
            <a:ext cx="8077200" cy="1047750"/>
            <a:chOff x="533400" y="2667000"/>
            <a:chExt cx="8077200" cy="1047750"/>
          </a:xfrm>
        </p:grpSpPr>
        <p:sp>
          <p:nvSpPr>
            <p:cNvPr id="16" name="Freeform 15"/>
            <p:cNvSpPr/>
            <p:nvPr/>
          </p:nvSpPr>
          <p:spPr>
            <a:xfrm>
              <a:off x="1981200" y="2697856"/>
              <a:ext cx="6629400" cy="1016894"/>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6"/>
            </a:lnRef>
            <a:fillRef idx="2">
              <a:schemeClr val="accent6"/>
            </a:fillRef>
            <a:effectRef idx="1">
              <a:schemeClr val="accent6"/>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latin typeface="Arial Narrow" panose="020B0606020202030204" pitchFamily="34" charset="0"/>
                </a:rPr>
                <a:t>Near the state standard or making adequate improvement</a:t>
              </a:r>
            </a:p>
          </p:txBody>
        </p:sp>
        <p:sp>
          <p:nvSpPr>
            <p:cNvPr id="17" name="Freeform 16"/>
            <p:cNvSpPr/>
            <p:nvPr/>
          </p:nvSpPr>
          <p:spPr>
            <a:xfrm>
              <a:off x="533400" y="2667000"/>
              <a:ext cx="1524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p:spPr>
          <p:style>
            <a:lnRef idx="0">
              <a:schemeClr val="accent6"/>
            </a:lnRef>
            <a:fillRef idx="3">
              <a:schemeClr val="accent6"/>
            </a:fillRef>
            <a:effectRef idx="3">
              <a:schemeClr val="accent6"/>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cs typeface="Arial" panose="020B0604020202020204" pitchFamily="34" charset="0"/>
                </a:rPr>
                <a:t>Level 2</a:t>
              </a:r>
            </a:p>
          </p:txBody>
        </p:sp>
      </p:grpSp>
      <p:grpSp>
        <p:nvGrpSpPr>
          <p:cNvPr id="18" name="Group 17"/>
          <p:cNvGrpSpPr/>
          <p:nvPr/>
        </p:nvGrpSpPr>
        <p:grpSpPr>
          <a:xfrm>
            <a:off x="2057400" y="4579326"/>
            <a:ext cx="8077200" cy="1047750"/>
            <a:chOff x="533400" y="3962400"/>
            <a:chExt cx="8077200" cy="1047750"/>
          </a:xfrm>
        </p:grpSpPr>
        <p:sp>
          <p:nvSpPr>
            <p:cNvPr id="19" name="Freeform 18"/>
            <p:cNvSpPr/>
            <p:nvPr/>
          </p:nvSpPr>
          <p:spPr>
            <a:xfrm>
              <a:off x="1981200" y="4040186"/>
              <a:ext cx="6629400" cy="893764"/>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latin typeface="Arial Narrow" panose="020B0606020202030204" pitchFamily="34" charset="0"/>
                </a:rPr>
                <a:t>Below the state standard</a:t>
              </a:r>
            </a:p>
          </p:txBody>
        </p:sp>
        <p:sp>
          <p:nvSpPr>
            <p:cNvPr id="20" name="Freeform 19"/>
            <p:cNvSpPr/>
            <p:nvPr/>
          </p:nvSpPr>
          <p:spPr>
            <a:xfrm>
              <a:off x="533400" y="3962400"/>
              <a:ext cx="1524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C00000"/>
            </a:solidFill>
          </p:spPr>
          <p:style>
            <a:lnRef idx="0">
              <a:schemeClr val="accent2"/>
            </a:lnRef>
            <a:fillRef idx="3">
              <a:schemeClr val="accent2"/>
            </a:fillRef>
            <a:effectRef idx="3">
              <a:schemeClr val="accent2"/>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Level 3</a:t>
              </a:r>
            </a:p>
          </p:txBody>
        </p:sp>
      </p:grpSp>
      <p:sp>
        <p:nvSpPr>
          <p:cNvPr id="21" name="Subtitle 1"/>
          <p:cNvSpPr txBox="1">
            <a:spLocks/>
          </p:cNvSpPr>
          <p:nvPr/>
        </p:nvSpPr>
        <p:spPr>
          <a:xfrm>
            <a:off x="0" y="1144496"/>
            <a:ext cx="12192000" cy="658905"/>
          </a:xfrm>
          <a:prstGeom prst="rect">
            <a:avLst/>
          </a:prstGeom>
          <a:solidFill>
            <a:schemeClr val="tx1">
              <a:alpha val="30000"/>
            </a:schemeClr>
          </a:solidFill>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3600" i="1" dirty="0">
                <a:solidFill>
                  <a:schemeClr val="bg1"/>
                </a:solidFill>
              </a:rPr>
              <a:t>Assigned for each School Quality </a:t>
            </a:r>
            <a:r>
              <a:rPr lang="en-US" sz="3600" i="1" dirty="0" smtClean="0">
                <a:solidFill>
                  <a:schemeClr val="bg1"/>
                </a:solidFill>
              </a:rPr>
              <a:t>Indicator</a:t>
            </a:r>
            <a:endParaRPr lang="en-US" sz="3600" i="1" dirty="0">
              <a:solidFill>
                <a:schemeClr val="bg1"/>
              </a:solidFill>
            </a:endParaRPr>
          </a:p>
        </p:txBody>
      </p:sp>
    </p:spTree>
    <p:extLst>
      <p:ext uri="{BB962C8B-B14F-4D97-AF65-F5344CB8AC3E}">
        <p14:creationId xmlns:p14="http://schemas.microsoft.com/office/powerpoint/2010/main" val="1820682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26000"/>
          </a:schemeClr>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1495"/>
            <a:ext cx="12192000" cy="1143000"/>
          </a:xfrm>
        </p:spPr>
        <p:txBody>
          <a:bodyPr/>
          <a:lstStyle/>
          <a:p>
            <a:pPr>
              <a:lnSpc>
                <a:spcPct val="150000"/>
              </a:lnSpc>
              <a:spcBef>
                <a:spcPts val="2400"/>
              </a:spcBef>
            </a:pPr>
            <a:r>
              <a:rPr lang="en-US" sz="4800" b="1" dirty="0">
                <a:latin typeface="+mn-lt"/>
              </a:rPr>
              <a:t>Recognizing School Improvement</a:t>
            </a:r>
            <a:endParaRPr lang="en-US" sz="4800" dirty="0">
              <a:latin typeface="+mn-lt"/>
            </a:endParaRPr>
          </a:p>
        </p:txBody>
      </p:sp>
      <p:graphicFrame>
        <p:nvGraphicFramePr>
          <p:cNvPr id="22" name="Content Placeholder 4"/>
          <p:cNvGraphicFramePr>
            <a:graphicFrameLocks noGrp="1"/>
          </p:cNvGraphicFramePr>
          <p:nvPr>
            <p:ph sz="half" idx="4294967295"/>
            <p:extLst>
              <p:ext uri="{D42A27DB-BD31-4B8C-83A1-F6EECF244321}">
                <p14:modId xmlns:p14="http://schemas.microsoft.com/office/powerpoint/2010/main" val="1347286109"/>
              </p:ext>
            </p:extLst>
          </p:nvPr>
        </p:nvGraphicFramePr>
        <p:xfrm>
          <a:off x="1866900" y="890956"/>
          <a:ext cx="84582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Content Placeholder 4"/>
          <p:cNvGraphicFramePr>
            <a:graphicFrameLocks noGrp="1"/>
          </p:cNvGraphicFramePr>
          <p:nvPr>
            <p:ph sz="half" idx="1"/>
            <p:extLst>
              <p:ext uri="{D42A27DB-BD31-4B8C-83A1-F6EECF244321}">
                <p14:modId xmlns:p14="http://schemas.microsoft.com/office/powerpoint/2010/main" val="3093271188"/>
              </p:ext>
            </p:extLst>
          </p:nvPr>
        </p:nvGraphicFramePr>
        <p:xfrm>
          <a:off x="1828800" y="2948356"/>
          <a:ext cx="8458200"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Content Placeholder 9"/>
          <p:cNvSpPr txBox="1">
            <a:spLocks/>
          </p:cNvSpPr>
          <p:nvPr/>
        </p:nvSpPr>
        <p:spPr>
          <a:xfrm>
            <a:off x="228600" y="5511375"/>
            <a:ext cx="7315200" cy="512762"/>
          </a:xfrm>
          <a:prstGeom prst="rect">
            <a:avLst/>
          </a:prstGeom>
        </p:spPr>
        <p:txBody>
          <a:bodyPr>
            <a:no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bg1">
                    <a:lumMod val="85000"/>
                  </a:schemeClr>
                </a:solidFill>
                <a:latin typeface="Arial Narrow" panose="020B0606020202030204" pitchFamily="34" charset="0"/>
              </a:rPr>
              <a:t>Example of Significant Improvement: 10% reduction in failure rate</a:t>
            </a:r>
            <a:endParaRPr lang="en-US" sz="1800" b="1" i="1" dirty="0">
              <a:solidFill>
                <a:schemeClr val="bg1">
                  <a:lumMod val="85000"/>
                </a:schemeClr>
              </a:solidFill>
              <a:latin typeface="Arial Narrow" panose="020B0606020202030204" pitchFamily="34" charset="0"/>
            </a:endParaRPr>
          </a:p>
        </p:txBody>
      </p:sp>
    </p:spTree>
    <p:extLst>
      <p:ext uri="{BB962C8B-B14F-4D97-AF65-F5344CB8AC3E}">
        <p14:creationId xmlns:p14="http://schemas.microsoft.com/office/powerpoint/2010/main" val="2020024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1768"/>
            <a:ext cx="12192000" cy="1143000"/>
          </a:xfrm>
        </p:spPr>
        <p:txBody>
          <a:bodyPr/>
          <a:lstStyle/>
          <a:p>
            <a:r>
              <a:rPr lang="en-US" sz="6000" b="1" dirty="0" smtClean="0">
                <a:latin typeface="+mn-lt"/>
              </a:rPr>
              <a:t>Where We Are:</a:t>
            </a:r>
            <a:endParaRPr lang="en-US" sz="6000" b="1" dirty="0">
              <a:latin typeface="+mn-lt"/>
            </a:endParaRPr>
          </a:p>
        </p:txBody>
      </p:sp>
      <p:sp>
        <p:nvSpPr>
          <p:cNvPr id="3" name="Content Placeholder 2"/>
          <p:cNvSpPr>
            <a:spLocks noGrp="1"/>
          </p:cNvSpPr>
          <p:nvPr>
            <p:ph idx="1"/>
          </p:nvPr>
        </p:nvSpPr>
        <p:spPr>
          <a:xfrm>
            <a:off x="0" y="1910644"/>
            <a:ext cx="12191999" cy="1160798"/>
          </a:xfrm>
        </p:spPr>
        <p:txBody>
          <a:bodyPr>
            <a:normAutofit/>
          </a:bodyPr>
          <a:lstStyle/>
          <a:p>
            <a:pPr marL="0" indent="0" algn="ctr">
              <a:buNone/>
            </a:pPr>
            <a:r>
              <a:rPr lang="en-US" sz="4400" dirty="0"/>
              <a:t>Driving Continuous Improvement for ALL Schools</a:t>
            </a:r>
            <a:endParaRPr lang="en-US" dirty="0"/>
          </a:p>
        </p:txBody>
      </p:sp>
    </p:spTree>
    <p:extLst>
      <p:ext uri="{BB962C8B-B14F-4D97-AF65-F5344CB8AC3E}">
        <p14:creationId xmlns:p14="http://schemas.microsoft.com/office/powerpoint/2010/main" val="22165780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495"/>
            <a:ext cx="12192000" cy="1143000"/>
          </a:xfrm>
        </p:spPr>
        <p:txBody>
          <a:bodyPr/>
          <a:lstStyle/>
          <a:p>
            <a:pPr>
              <a:lnSpc>
                <a:spcPct val="150000"/>
              </a:lnSpc>
              <a:spcBef>
                <a:spcPts val="2400"/>
              </a:spcBef>
            </a:pPr>
            <a:r>
              <a:rPr lang="en-US" sz="4800" b="1" dirty="0">
                <a:latin typeface="+mn-lt"/>
              </a:rPr>
              <a:t>School Improvement </a:t>
            </a:r>
            <a:r>
              <a:rPr lang="en-US" sz="4800" b="1" dirty="0">
                <a:solidFill>
                  <a:srgbClr val="FF0000"/>
                </a:solidFill>
                <a:latin typeface="+mn-lt"/>
              </a:rPr>
              <a:t>Actions</a:t>
            </a:r>
            <a:endParaRPr lang="en-US" sz="4800" dirty="0">
              <a:solidFill>
                <a:srgbClr val="FF0000"/>
              </a:solidFill>
              <a:latin typeface="+mn-lt"/>
            </a:endParaRPr>
          </a:p>
        </p:txBody>
      </p:sp>
      <p:sp>
        <p:nvSpPr>
          <p:cNvPr id="21" name="Subtitle 1"/>
          <p:cNvSpPr txBox="1">
            <a:spLocks/>
          </p:cNvSpPr>
          <p:nvPr/>
        </p:nvSpPr>
        <p:spPr>
          <a:xfrm>
            <a:off x="0" y="1144496"/>
            <a:ext cx="12192000" cy="658905"/>
          </a:xfrm>
          <a:prstGeom prst="rect">
            <a:avLst/>
          </a:prstGeom>
          <a:solidFill>
            <a:schemeClr val="tx1">
              <a:alpha val="30000"/>
            </a:schemeClr>
          </a:solidFill>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3600" i="1" dirty="0">
                <a:solidFill>
                  <a:schemeClr val="bg1"/>
                </a:solidFill>
              </a:rPr>
              <a:t>Required for each School Quality Indicator</a:t>
            </a:r>
          </a:p>
        </p:txBody>
      </p:sp>
      <p:grpSp>
        <p:nvGrpSpPr>
          <p:cNvPr id="22" name="Group 21"/>
          <p:cNvGrpSpPr/>
          <p:nvPr/>
        </p:nvGrpSpPr>
        <p:grpSpPr>
          <a:xfrm>
            <a:off x="2057401" y="2041401"/>
            <a:ext cx="8077198" cy="1047750"/>
            <a:chOff x="533401" y="1430337"/>
            <a:chExt cx="8077198" cy="1047750"/>
          </a:xfrm>
          <a:solidFill>
            <a:srgbClr val="92D050"/>
          </a:solidFill>
        </p:grpSpPr>
        <p:sp>
          <p:nvSpPr>
            <p:cNvPr id="23" name="Freeform 22"/>
            <p:cNvSpPr/>
            <p:nvPr/>
          </p:nvSpPr>
          <p:spPr>
            <a:xfrm>
              <a:off x="1981200" y="1535112"/>
              <a:ext cx="6629399"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grpFill/>
            <a:ln w="19050">
              <a:solidFill>
                <a:srgbClr val="00B05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latin typeface="Arial Narrow" panose="020B0606020202030204" pitchFamily="34" charset="0"/>
                </a:rPr>
                <a:t>Monitor and continue planning for improvement</a:t>
              </a:r>
            </a:p>
          </p:txBody>
        </p:sp>
        <p:sp>
          <p:nvSpPr>
            <p:cNvPr id="24" name="Freeform 23"/>
            <p:cNvSpPr/>
            <p:nvPr/>
          </p:nvSpPr>
          <p:spPr>
            <a:xfrm>
              <a:off x="533401" y="1430337"/>
              <a:ext cx="1524000"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grpFill/>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Level 1</a:t>
              </a:r>
            </a:p>
          </p:txBody>
        </p:sp>
      </p:grpSp>
      <p:grpSp>
        <p:nvGrpSpPr>
          <p:cNvPr id="25" name="Group 24"/>
          <p:cNvGrpSpPr/>
          <p:nvPr/>
        </p:nvGrpSpPr>
        <p:grpSpPr>
          <a:xfrm>
            <a:off x="2057400" y="3278064"/>
            <a:ext cx="8077200" cy="1047750"/>
            <a:chOff x="533400" y="2667000"/>
            <a:chExt cx="8077200" cy="1047750"/>
          </a:xfrm>
        </p:grpSpPr>
        <p:sp>
          <p:nvSpPr>
            <p:cNvPr id="26" name="Freeform 25"/>
            <p:cNvSpPr/>
            <p:nvPr/>
          </p:nvSpPr>
          <p:spPr>
            <a:xfrm>
              <a:off x="1981200" y="2697856"/>
              <a:ext cx="6629400" cy="1016894"/>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19050">
              <a:solidFill>
                <a:srgbClr val="FFC000"/>
              </a:solidFill>
            </a:ln>
          </p:spPr>
          <p:style>
            <a:lnRef idx="1">
              <a:schemeClr val="accent6"/>
            </a:lnRef>
            <a:fillRef idx="2">
              <a:schemeClr val="accent6"/>
            </a:fillRef>
            <a:effectRef idx="1">
              <a:schemeClr val="accent6"/>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latin typeface="Arial Narrow" panose="020B0606020202030204" pitchFamily="34" charset="0"/>
                </a:rPr>
                <a:t>School division to develop and implement a school improvement plan</a:t>
              </a:r>
            </a:p>
          </p:txBody>
        </p:sp>
        <p:sp>
          <p:nvSpPr>
            <p:cNvPr id="27" name="Freeform 26"/>
            <p:cNvSpPr/>
            <p:nvPr/>
          </p:nvSpPr>
          <p:spPr>
            <a:xfrm>
              <a:off x="533400" y="2667000"/>
              <a:ext cx="1524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FFC000"/>
            </a:solidFill>
          </p:spPr>
          <p:style>
            <a:lnRef idx="0">
              <a:schemeClr val="accent6"/>
            </a:lnRef>
            <a:fillRef idx="3">
              <a:schemeClr val="accent6"/>
            </a:fillRef>
            <a:effectRef idx="3">
              <a:schemeClr val="accent6"/>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Level 2</a:t>
              </a:r>
            </a:p>
          </p:txBody>
        </p:sp>
      </p:grpSp>
      <p:grpSp>
        <p:nvGrpSpPr>
          <p:cNvPr id="28" name="Group 27"/>
          <p:cNvGrpSpPr/>
          <p:nvPr/>
        </p:nvGrpSpPr>
        <p:grpSpPr>
          <a:xfrm>
            <a:off x="2057400" y="4573464"/>
            <a:ext cx="8077200" cy="1047750"/>
            <a:chOff x="533400" y="3962400"/>
            <a:chExt cx="8077200" cy="1047750"/>
          </a:xfrm>
        </p:grpSpPr>
        <p:sp>
          <p:nvSpPr>
            <p:cNvPr id="29" name="Freeform 28"/>
            <p:cNvSpPr/>
            <p:nvPr/>
          </p:nvSpPr>
          <p:spPr>
            <a:xfrm>
              <a:off x="1981200" y="4040186"/>
              <a:ext cx="6629400" cy="893764"/>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latin typeface="Arial Narrow" panose="020B0606020202030204" pitchFamily="34" charset="0"/>
                </a:rPr>
                <a:t>State intervention, including corrective action plans and possibly, a memorandum of understanding</a:t>
              </a:r>
            </a:p>
          </p:txBody>
        </p:sp>
        <p:sp>
          <p:nvSpPr>
            <p:cNvPr id="30" name="Freeform 29"/>
            <p:cNvSpPr/>
            <p:nvPr/>
          </p:nvSpPr>
          <p:spPr>
            <a:xfrm>
              <a:off x="533400" y="3962400"/>
              <a:ext cx="1524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C00000"/>
            </a:solidFill>
          </p:spPr>
          <p:style>
            <a:lnRef idx="0">
              <a:schemeClr val="accent2"/>
            </a:lnRef>
            <a:fillRef idx="3">
              <a:schemeClr val="accent2"/>
            </a:fillRef>
            <a:effectRef idx="3">
              <a:schemeClr val="accent2"/>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tx1">
                      <a:lumMod val="95000"/>
                      <a:lumOff val="5000"/>
                    </a:schemeClr>
                  </a:solidFill>
                  <a:latin typeface="Arial Narrow" panose="020B0606020202030204" pitchFamily="34" charset="0"/>
                </a:rPr>
                <a:t>Level 3</a:t>
              </a:r>
            </a:p>
          </p:txBody>
        </p:sp>
      </p:grpSp>
    </p:spTree>
    <p:extLst>
      <p:ext uri="{BB962C8B-B14F-4D97-AF65-F5344CB8AC3E}">
        <p14:creationId xmlns:p14="http://schemas.microsoft.com/office/powerpoint/2010/main" val="2550664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495"/>
            <a:ext cx="12192000" cy="1143000"/>
          </a:xfrm>
        </p:spPr>
        <p:txBody>
          <a:bodyPr/>
          <a:lstStyle/>
          <a:p>
            <a:pPr>
              <a:lnSpc>
                <a:spcPct val="150000"/>
              </a:lnSpc>
              <a:spcBef>
                <a:spcPts val="2400"/>
              </a:spcBef>
            </a:pPr>
            <a:r>
              <a:rPr lang="en-US" sz="4800" b="1" dirty="0">
                <a:latin typeface="+mn-lt"/>
              </a:rPr>
              <a:t>Accreditation Ratings</a:t>
            </a:r>
            <a:endParaRPr lang="en-US" sz="4800" dirty="0">
              <a:solidFill>
                <a:srgbClr val="FF0000"/>
              </a:solidFill>
              <a:latin typeface="+mn-lt"/>
            </a:endParaRPr>
          </a:p>
        </p:txBody>
      </p:sp>
      <p:grpSp>
        <p:nvGrpSpPr>
          <p:cNvPr id="13" name="Group 12"/>
          <p:cNvGrpSpPr/>
          <p:nvPr/>
        </p:nvGrpSpPr>
        <p:grpSpPr>
          <a:xfrm>
            <a:off x="1786596" y="1720446"/>
            <a:ext cx="8458199" cy="1047750"/>
            <a:chOff x="152400" y="1430337"/>
            <a:chExt cx="8458199" cy="1047750"/>
          </a:xfrm>
        </p:grpSpPr>
        <p:sp>
          <p:nvSpPr>
            <p:cNvPr id="14" name="Freeform 13"/>
            <p:cNvSpPr/>
            <p:nvPr/>
          </p:nvSpPr>
          <p:spPr>
            <a:xfrm>
              <a:off x="1981200" y="1535112"/>
              <a:ext cx="6629399" cy="838201"/>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28575">
              <a:solidFill>
                <a:srgbClr val="002060"/>
              </a:solidFill>
            </a:ln>
          </p:spPr>
          <p:style>
            <a:lnRef idx="1">
              <a:schemeClr val="accent3"/>
            </a:lnRef>
            <a:fillRef idx="2">
              <a:schemeClr val="accent3"/>
            </a:fillRef>
            <a:effectRef idx="1">
              <a:schemeClr val="accent3"/>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t>All </a:t>
              </a:r>
              <a:r>
                <a:rPr lang="en-US" sz="2000" b="1" u="heavy" dirty="0" smtClean="0">
                  <a:solidFill>
                    <a:srgbClr val="00B050"/>
                  </a:solidFill>
                  <a:uFill>
                    <a:solidFill>
                      <a:srgbClr val="00CC00"/>
                    </a:solidFill>
                  </a:uFill>
                </a:rPr>
                <a:t>LEVEL 1</a:t>
              </a:r>
              <a:r>
                <a:rPr lang="en-US" sz="2000" b="1" dirty="0" smtClean="0">
                  <a:solidFill>
                    <a:srgbClr val="00B050"/>
                  </a:solidFill>
                </a:rPr>
                <a:t> </a:t>
              </a:r>
              <a:r>
                <a:rPr lang="en-US" sz="2000" b="1" dirty="0" smtClean="0">
                  <a:solidFill>
                    <a:schemeClr val="tx1"/>
                  </a:solidFill>
                </a:rPr>
                <a:t>or </a:t>
              </a:r>
              <a:r>
                <a:rPr lang="en-US" sz="2000" b="1" u="heavy" dirty="0" smtClean="0">
                  <a:solidFill>
                    <a:srgbClr val="FFC000"/>
                  </a:solidFill>
                  <a:uFill>
                    <a:solidFill>
                      <a:srgbClr val="FFC000"/>
                    </a:solidFill>
                  </a:uFill>
                </a:rPr>
                <a:t>LEVEL 2</a:t>
              </a:r>
              <a:r>
                <a:rPr lang="en-US" sz="2000" b="1" dirty="0" smtClean="0">
                  <a:solidFill>
                    <a:schemeClr val="tx1"/>
                  </a:solidFill>
                </a:rPr>
                <a:t> </a:t>
              </a:r>
              <a:r>
                <a:rPr lang="en-US" sz="2000" b="1" dirty="0">
                  <a:solidFill>
                    <a:schemeClr val="tx1"/>
                  </a:solidFill>
                </a:rPr>
                <a:t>School Quality </a:t>
              </a:r>
              <a:r>
                <a:rPr lang="en-US" sz="2000" b="1" dirty="0"/>
                <a:t>Indicators</a:t>
              </a:r>
            </a:p>
          </p:txBody>
        </p:sp>
        <p:sp>
          <p:nvSpPr>
            <p:cNvPr id="15" name="Freeform 14"/>
            <p:cNvSpPr/>
            <p:nvPr/>
          </p:nvSpPr>
          <p:spPr>
            <a:xfrm>
              <a:off x="152400" y="1430337"/>
              <a:ext cx="1905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002060"/>
            </a:solidFill>
          </p:spPr>
          <p:style>
            <a:lnRef idx="0">
              <a:schemeClr val="accent3"/>
            </a:lnRef>
            <a:fillRef idx="3">
              <a:schemeClr val="accent3"/>
            </a:fillRef>
            <a:effectRef idx="3">
              <a:schemeClr val="accent3"/>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bg1">
                      <a:lumMod val="95000"/>
                    </a:schemeClr>
                  </a:solidFill>
                  <a:latin typeface="Arial Narrow" panose="020B0606020202030204" pitchFamily="34" charset="0"/>
                </a:rPr>
                <a:t>Accredited</a:t>
              </a:r>
            </a:p>
          </p:txBody>
        </p:sp>
      </p:grpSp>
      <p:grpSp>
        <p:nvGrpSpPr>
          <p:cNvPr id="16" name="Group 15"/>
          <p:cNvGrpSpPr/>
          <p:nvPr/>
        </p:nvGrpSpPr>
        <p:grpSpPr>
          <a:xfrm>
            <a:off x="1817076" y="2984990"/>
            <a:ext cx="8458200" cy="1047750"/>
            <a:chOff x="152400" y="2667000"/>
            <a:chExt cx="8458200" cy="1047750"/>
          </a:xfrm>
        </p:grpSpPr>
        <p:sp>
          <p:nvSpPr>
            <p:cNvPr id="17" name="Freeform 16"/>
            <p:cNvSpPr/>
            <p:nvPr/>
          </p:nvSpPr>
          <p:spPr>
            <a:xfrm>
              <a:off x="1981200" y="2697856"/>
              <a:ext cx="6629400" cy="1016894"/>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w="28575">
              <a:solidFill>
                <a:srgbClr val="002060"/>
              </a:solidFill>
            </a:ln>
          </p:spPr>
          <p:style>
            <a:lnRef idx="1">
              <a:schemeClr val="accent6"/>
            </a:lnRef>
            <a:fillRef idx="2">
              <a:schemeClr val="accent6"/>
            </a:fillRef>
            <a:effectRef idx="1">
              <a:schemeClr val="accent6"/>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t>One or more </a:t>
              </a:r>
              <a:r>
                <a:rPr lang="en-US" sz="2000" b="1" u="heavy" dirty="0" smtClean="0">
                  <a:solidFill>
                    <a:srgbClr val="C00000"/>
                  </a:solidFill>
                  <a:uFill>
                    <a:solidFill>
                      <a:srgbClr val="C00000"/>
                    </a:solidFill>
                  </a:uFill>
                </a:rPr>
                <a:t>LEVEL 3</a:t>
              </a:r>
              <a:r>
                <a:rPr lang="en-US" sz="2000" b="1" dirty="0" smtClean="0"/>
                <a:t> </a:t>
              </a:r>
              <a:r>
                <a:rPr lang="en-US" sz="2000" b="1" dirty="0"/>
                <a:t>School Quality Indicators</a:t>
              </a:r>
            </a:p>
          </p:txBody>
        </p:sp>
        <p:sp>
          <p:nvSpPr>
            <p:cNvPr id="18" name="Freeform 17"/>
            <p:cNvSpPr/>
            <p:nvPr/>
          </p:nvSpPr>
          <p:spPr>
            <a:xfrm>
              <a:off x="152400" y="2667000"/>
              <a:ext cx="1905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002060"/>
            </a:solidFill>
          </p:spPr>
          <p:style>
            <a:lnRef idx="0">
              <a:schemeClr val="accent6"/>
            </a:lnRef>
            <a:fillRef idx="3">
              <a:schemeClr val="accent6"/>
            </a:fillRef>
            <a:effectRef idx="3">
              <a:schemeClr val="accent6"/>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bg1">
                      <a:lumMod val="95000"/>
                    </a:schemeClr>
                  </a:solidFill>
                  <a:latin typeface="Arial Narrow" panose="020B0606020202030204" pitchFamily="34" charset="0"/>
                </a:rPr>
                <a:t>Accredited with Conditions</a:t>
              </a:r>
            </a:p>
          </p:txBody>
        </p:sp>
      </p:grpSp>
      <p:grpSp>
        <p:nvGrpSpPr>
          <p:cNvPr id="19" name="Group 18"/>
          <p:cNvGrpSpPr/>
          <p:nvPr/>
        </p:nvGrpSpPr>
        <p:grpSpPr>
          <a:xfrm>
            <a:off x="1817076" y="4280390"/>
            <a:ext cx="8458200" cy="1047750"/>
            <a:chOff x="152400" y="3962400"/>
            <a:chExt cx="8458200" cy="1047750"/>
          </a:xfrm>
        </p:grpSpPr>
        <p:sp>
          <p:nvSpPr>
            <p:cNvPr id="20" name="Freeform 19"/>
            <p:cNvSpPr/>
            <p:nvPr/>
          </p:nvSpPr>
          <p:spPr>
            <a:xfrm>
              <a:off x="1981200" y="4040186"/>
              <a:ext cx="6629400" cy="893764"/>
            </a:xfrm>
            <a:custGeom>
              <a:avLst/>
              <a:gdLst>
                <a:gd name="connsiteX0" fmla="*/ 139703 w 838200"/>
                <a:gd name="connsiteY0" fmla="*/ 0 h 4803647"/>
                <a:gd name="connsiteX1" fmla="*/ 698497 w 838200"/>
                <a:gd name="connsiteY1" fmla="*/ 0 h 4803647"/>
                <a:gd name="connsiteX2" fmla="*/ 838200 w 838200"/>
                <a:gd name="connsiteY2" fmla="*/ 139703 h 4803647"/>
                <a:gd name="connsiteX3" fmla="*/ 838200 w 838200"/>
                <a:gd name="connsiteY3" fmla="*/ 4803647 h 4803647"/>
                <a:gd name="connsiteX4" fmla="*/ 838200 w 838200"/>
                <a:gd name="connsiteY4" fmla="*/ 4803647 h 4803647"/>
                <a:gd name="connsiteX5" fmla="*/ 0 w 838200"/>
                <a:gd name="connsiteY5" fmla="*/ 4803647 h 4803647"/>
                <a:gd name="connsiteX6" fmla="*/ 0 w 838200"/>
                <a:gd name="connsiteY6" fmla="*/ 4803647 h 4803647"/>
                <a:gd name="connsiteX7" fmla="*/ 0 w 838200"/>
                <a:gd name="connsiteY7" fmla="*/ 139703 h 4803647"/>
                <a:gd name="connsiteX8" fmla="*/ 139703 w 838200"/>
                <a:gd name="connsiteY8" fmla="*/ 0 h 480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4803647">
                  <a:moveTo>
                    <a:pt x="838200" y="800627"/>
                  </a:moveTo>
                  <a:lnTo>
                    <a:pt x="838200" y="4003020"/>
                  </a:lnTo>
                  <a:cubicBezTo>
                    <a:pt x="838200" y="4445193"/>
                    <a:pt x="827286" y="4803644"/>
                    <a:pt x="813823" y="4803644"/>
                  </a:cubicBezTo>
                  <a:lnTo>
                    <a:pt x="0" y="4803644"/>
                  </a:lnTo>
                  <a:lnTo>
                    <a:pt x="0" y="4803644"/>
                  </a:lnTo>
                  <a:lnTo>
                    <a:pt x="0" y="3"/>
                  </a:lnTo>
                  <a:lnTo>
                    <a:pt x="0" y="3"/>
                  </a:lnTo>
                  <a:lnTo>
                    <a:pt x="813823" y="3"/>
                  </a:lnTo>
                  <a:cubicBezTo>
                    <a:pt x="827286" y="3"/>
                    <a:pt x="838200" y="358454"/>
                    <a:pt x="838200" y="800627"/>
                  </a:cubicBezTo>
                  <a:close/>
                </a:path>
              </a:pathLst>
            </a:custGeom>
            <a:solidFill>
              <a:srgbClr val="FFFFFF"/>
            </a:solidFill>
            <a:ln>
              <a:solidFill>
                <a:srgbClr val="002060"/>
              </a:solidFill>
            </a:ln>
          </p:spPr>
          <p:style>
            <a:lnRef idx="2">
              <a:schemeClr val="accent2"/>
            </a:lnRef>
            <a:fillRef idx="1">
              <a:schemeClr val="lt1"/>
            </a:fillRef>
            <a:effectRef idx="0">
              <a:schemeClr val="accent2"/>
            </a:effectRef>
            <a:fontRef idx="minor">
              <a:schemeClr val="dk1"/>
            </a:fontRef>
          </p:style>
          <p:txBody>
            <a:bodyPr spcFirstLastPara="0" vert="horz" wrap="square" lIns="247651" tIns="164743" rIns="288568" bIns="164744" numCol="1" spcCol="1270" anchor="ctr" anchorCtr="0">
              <a:noAutofit/>
            </a:bodyPr>
            <a:lstStyle/>
            <a:p>
              <a:pPr marL="0" lvl="1" defTabSz="711200">
                <a:lnSpc>
                  <a:spcPct val="90000"/>
                </a:lnSpc>
                <a:spcBef>
                  <a:spcPct val="0"/>
                </a:spcBef>
                <a:spcAft>
                  <a:spcPct val="15000"/>
                </a:spcAft>
              </a:pPr>
              <a:r>
                <a:rPr lang="en-US" sz="2000" b="1" dirty="0"/>
                <a:t>One or more </a:t>
              </a:r>
              <a:r>
                <a:rPr lang="en-US" sz="2000" b="1" u="heavy" dirty="0" smtClean="0">
                  <a:solidFill>
                    <a:srgbClr val="C00000"/>
                  </a:solidFill>
                  <a:uFill>
                    <a:solidFill>
                      <a:srgbClr val="C00000"/>
                    </a:solidFill>
                  </a:uFill>
                </a:rPr>
                <a:t>LEVEL 3</a:t>
              </a:r>
              <a:r>
                <a:rPr lang="en-US" sz="2000" b="1" dirty="0" smtClean="0"/>
                <a:t> </a:t>
              </a:r>
              <a:r>
                <a:rPr lang="en-US" sz="2000" b="1" dirty="0"/>
                <a:t>School Quality Indicators, and failure to adopt or implement corrective actions with fidelity</a:t>
              </a:r>
            </a:p>
          </p:txBody>
        </p:sp>
        <p:sp>
          <p:nvSpPr>
            <p:cNvPr id="31" name="Freeform 30"/>
            <p:cNvSpPr/>
            <p:nvPr/>
          </p:nvSpPr>
          <p:spPr>
            <a:xfrm>
              <a:off x="152400" y="3962400"/>
              <a:ext cx="1905001" cy="1047750"/>
            </a:xfrm>
            <a:custGeom>
              <a:avLst/>
              <a:gdLst>
                <a:gd name="connsiteX0" fmla="*/ 0 w 2702051"/>
                <a:gd name="connsiteY0" fmla="*/ 174628 h 1047750"/>
                <a:gd name="connsiteX1" fmla="*/ 174628 w 2702051"/>
                <a:gd name="connsiteY1" fmla="*/ 0 h 1047750"/>
                <a:gd name="connsiteX2" fmla="*/ 2527423 w 2702051"/>
                <a:gd name="connsiteY2" fmla="*/ 0 h 1047750"/>
                <a:gd name="connsiteX3" fmla="*/ 2702051 w 2702051"/>
                <a:gd name="connsiteY3" fmla="*/ 174628 h 1047750"/>
                <a:gd name="connsiteX4" fmla="*/ 2702051 w 2702051"/>
                <a:gd name="connsiteY4" fmla="*/ 873122 h 1047750"/>
                <a:gd name="connsiteX5" fmla="*/ 2527423 w 2702051"/>
                <a:gd name="connsiteY5" fmla="*/ 1047750 h 1047750"/>
                <a:gd name="connsiteX6" fmla="*/ 174628 w 2702051"/>
                <a:gd name="connsiteY6" fmla="*/ 1047750 h 1047750"/>
                <a:gd name="connsiteX7" fmla="*/ 0 w 2702051"/>
                <a:gd name="connsiteY7" fmla="*/ 873122 h 1047750"/>
                <a:gd name="connsiteX8" fmla="*/ 0 w 2702051"/>
                <a:gd name="connsiteY8" fmla="*/ 17462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051" h="1047750">
                  <a:moveTo>
                    <a:pt x="0" y="174628"/>
                  </a:moveTo>
                  <a:cubicBezTo>
                    <a:pt x="0" y="78184"/>
                    <a:pt x="78184" y="0"/>
                    <a:pt x="174628" y="0"/>
                  </a:cubicBezTo>
                  <a:lnTo>
                    <a:pt x="2527423" y="0"/>
                  </a:lnTo>
                  <a:cubicBezTo>
                    <a:pt x="2623867" y="0"/>
                    <a:pt x="2702051" y="78184"/>
                    <a:pt x="2702051" y="174628"/>
                  </a:cubicBezTo>
                  <a:lnTo>
                    <a:pt x="2702051" y="873122"/>
                  </a:lnTo>
                  <a:cubicBezTo>
                    <a:pt x="2702051" y="969566"/>
                    <a:pt x="2623867" y="1047750"/>
                    <a:pt x="2527423" y="1047750"/>
                  </a:cubicBezTo>
                  <a:lnTo>
                    <a:pt x="174628" y="1047750"/>
                  </a:lnTo>
                  <a:cubicBezTo>
                    <a:pt x="78184" y="1047750"/>
                    <a:pt x="0" y="969566"/>
                    <a:pt x="0" y="873122"/>
                  </a:cubicBezTo>
                  <a:lnTo>
                    <a:pt x="0" y="174628"/>
                  </a:lnTo>
                  <a:close/>
                </a:path>
              </a:pathLst>
            </a:custGeom>
            <a:solidFill>
              <a:srgbClr val="002060"/>
            </a:solidFill>
          </p:spPr>
          <p:style>
            <a:lnRef idx="0">
              <a:schemeClr val="accent2"/>
            </a:lnRef>
            <a:fillRef idx="3">
              <a:schemeClr val="accent2"/>
            </a:fillRef>
            <a:effectRef idx="3">
              <a:schemeClr val="accent2"/>
            </a:effectRef>
            <a:fontRef idx="minor">
              <a:schemeClr val="lt1"/>
            </a:fontRef>
          </p:style>
          <p:txBody>
            <a:bodyPr spcFirstLastPara="0" vert="horz" wrap="square" lIns="112107" tIns="81627" rIns="112107" bIns="81627" numCol="1" spcCol="1270" anchor="ctr" anchorCtr="0">
              <a:noAutofit/>
            </a:bodyPr>
            <a:lstStyle/>
            <a:p>
              <a:pPr algn="ctr" defTabSz="711200">
                <a:lnSpc>
                  <a:spcPct val="90000"/>
                </a:lnSpc>
                <a:spcBef>
                  <a:spcPct val="0"/>
                </a:spcBef>
                <a:spcAft>
                  <a:spcPct val="35000"/>
                </a:spcAft>
              </a:pPr>
              <a:r>
                <a:rPr lang="en-US" sz="2400" b="1" dirty="0">
                  <a:solidFill>
                    <a:schemeClr val="bg1">
                      <a:lumMod val="95000"/>
                    </a:schemeClr>
                  </a:solidFill>
                  <a:latin typeface="Arial Narrow" panose="020B0606020202030204" pitchFamily="34" charset="0"/>
                </a:rPr>
                <a:t>Accreditation Denied</a:t>
              </a:r>
            </a:p>
          </p:txBody>
        </p:sp>
      </p:grpSp>
    </p:spTree>
    <p:extLst>
      <p:ext uri="{BB962C8B-B14F-4D97-AF65-F5344CB8AC3E}">
        <p14:creationId xmlns:p14="http://schemas.microsoft.com/office/powerpoint/2010/main" val="35141409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29074</TotalTime>
  <Words>1654</Words>
  <Application>Microsoft Office PowerPoint</Application>
  <PresentationFormat>Custom</PresentationFormat>
  <Paragraphs>350</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Symbol</vt:lpstr>
      <vt:lpstr>Arial Narrow</vt:lpstr>
      <vt:lpstr>Courier New</vt:lpstr>
      <vt:lpstr>Wingdings</vt:lpstr>
      <vt:lpstr>Calibri</vt:lpstr>
      <vt:lpstr>Times New Roman</vt:lpstr>
      <vt:lpstr>3_Office Theme</vt:lpstr>
      <vt:lpstr>Virginia is For Learners</vt:lpstr>
      <vt:lpstr>Why Change The Accountability System?</vt:lpstr>
      <vt:lpstr>Timeline for Implementation of New Accreditation System</vt:lpstr>
      <vt:lpstr>School Quality Indicators</vt:lpstr>
      <vt:lpstr>Performance Levels</vt:lpstr>
      <vt:lpstr>Recognizing School Improvement</vt:lpstr>
      <vt:lpstr>Where We Are:</vt:lpstr>
      <vt:lpstr>School Improvement Actions</vt:lpstr>
      <vt:lpstr>Accreditation Ratings</vt:lpstr>
      <vt:lpstr>Sample High School</vt:lpstr>
      <vt:lpstr>Sample Middle School</vt:lpstr>
      <vt:lpstr>Sample Elementary School</vt:lpstr>
      <vt:lpstr>Statewide Pass Rates by Subject Area:  2016-2017 to 2018-2019</vt:lpstr>
      <vt:lpstr>PowerPoint Presentation</vt:lpstr>
      <vt:lpstr>PowerPoint Presentation</vt:lpstr>
      <vt:lpstr>School Quality Indicators</vt:lpstr>
      <vt:lpstr>School Quality Indicators</vt:lpstr>
      <vt:lpstr>School Quality Indicators</vt:lpstr>
      <vt:lpstr>Providing Effective Supports and Assistance to Individual Schools</vt:lpstr>
      <vt:lpstr>PowerPoint Presentation</vt:lpstr>
      <vt:lpstr>PowerPoint Presentation</vt:lpstr>
      <vt:lpstr>New Accreditation System</vt:lpstr>
      <vt:lpstr>New Accreditation System</vt:lpstr>
      <vt:lpstr>New Accreditation System</vt:lpstr>
    </vt:vector>
  </TitlesOfParts>
  <Company>Virginia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Coles</dc:creator>
  <cp:lastModifiedBy>Emily V. Webb (DOE) </cp:lastModifiedBy>
  <cp:revision>326</cp:revision>
  <cp:lastPrinted>2019-09-12T19:56:36Z</cp:lastPrinted>
  <dcterms:created xsi:type="dcterms:W3CDTF">2018-11-29T14:38:14Z</dcterms:created>
  <dcterms:modified xsi:type="dcterms:W3CDTF">2019-10-06T19:48:25Z</dcterms:modified>
</cp:coreProperties>
</file>