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3B5C"/>
    <a:srgbClr val="00339A"/>
    <a:srgbClr val="0040C0"/>
    <a:srgbClr val="B9E0FD"/>
    <a:srgbClr val="71CCFF"/>
    <a:srgbClr val="33B6FF"/>
    <a:srgbClr val="008AD6"/>
    <a:srgbClr val="009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38" d="100"/>
          <a:sy n="38" d="100"/>
        </p:scale>
        <p:origin x="14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17601"/>
            <a:ext cx="5827782" cy="7823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909793" y="1117601"/>
            <a:ext cx="1864891" cy="78232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028" y="1904391"/>
            <a:ext cx="4663440" cy="4774387"/>
          </a:xfrm>
        </p:spPr>
        <p:txBody>
          <a:bodyPr anchor="b">
            <a:normAutofit/>
          </a:bodyPr>
          <a:lstStyle>
            <a:lvl1pPr algn="l">
              <a:defRPr sz="4590" spc="-8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259" y="6849694"/>
            <a:ext cx="4663440" cy="1341120"/>
          </a:xfrm>
        </p:spPr>
        <p:txBody>
          <a:bodyPr anchor="t">
            <a:normAutofit/>
          </a:bodyPr>
          <a:lstStyle>
            <a:lvl1pPr marL="0" indent="0" algn="l">
              <a:buNone/>
              <a:defRPr sz="17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70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9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4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887" y="1452880"/>
            <a:ext cx="1797368" cy="726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5794" y="1274064"/>
            <a:ext cx="4663440" cy="751027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2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3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794" y="1904391"/>
            <a:ext cx="4663440" cy="4774387"/>
          </a:xfrm>
        </p:spPr>
        <p:txBody>
          <a:bodyPr anchor="b">
            <a:normAutofit/>
          </a:bodyPr>
          <a:lstStyle>
            <a:lvl1pPr>
              <a:defRPr sz="4590" b="0" spc="-8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7453" y="6853123"/>
            <a:ext cx="4663440" cy="1341120"/>
          </a:xfrm>
        </p:spPr>
        <p:txBody>
          <a:bodyPr anchor="t">
            <a:normAutofit/>
          </a:bodyPr>
          <a:lstStyle>
            <a:lvl1pPr marL="0" indent="0">
              <a:buNone/>
              <a:defRPr sz="17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3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5794" y="1274064"/>
            <a:ext cx="2215134" cy="7510272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52" y="1274064"/>
            <a:ext cx="2215134" cy="7510272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1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5794" y="1501259"/>
            <a:ext cx="2215134" cy="118465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1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5794" y="2832039"/>
            <a:ext cx="2215134" cy="5900928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270" y="1501262"/>
            <a:ext cx="2215134" cy="119265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1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270" y="2832039"/>
            <a:ext cx="2215134" cy="5900928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2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4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0" y="1676400"/>
            <a:ext cx="1807083" cy="3218688"/>
          </a:xfrm>
        </p:spPr>
        <p:txBody>
          <a:bodyPr anchor="b">
            <a:normAutofit/>
          </a:bodyPr>
          <a:lstStyle>
            <a:lvl1pPr>
              <a:defRPr sz="238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794" y="1274064"/>
            <a:ext cx="4663440" cy="751027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220" y="4895088"/>
            <a:ext cx="1807083" cy="37551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63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6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0" y="1676400"/>
            <a:ext cx="1807083" cy="3218688"/>
          </a:xfrm>
        </p:spPr>
        <p:txBody>
          <a:bodyPr anchor="b">
            <a:normAutofit/>
          </a:bodyPr>
          <a:lstStyle>
            <a:lvl1pPr>
              <a:defRPr sz="23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6286" y="1125548"/>
            <a:ext cx="5173460" cy="781873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220" y="4899550"/>
            <a:ext cx="1807083" cy="37551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63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30677" y="9322649"/>
            <a:ext cx="3768592" cy="535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13129"/>
            <a:ext cx="2195289" cy="7818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236" y="1648296"/>
            <a:ext cx="1879020" cy="6748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32613" y="1113129"/>
            <a:ext cx="244831" cy="781873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6658" y="1267358"/>
            <a:ext cx="4663440" cy="7510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322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3E89DA-2F30-456B-9598-DDFBB544752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6659" y="9322649"/>
            <a:ext cx="376859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262" y="9322649"/>
            <a:ext cx="97596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 b="1">
                <a:solidFill>
                  <a:schemeClr val="accent1"/>
                </a:solidFill>
              </a:defRPr>
            </a:lvl1pPr>
          </a:lstStyle>
          <a:p>
            <a:fld id="{D941DB61-7674-473D-99E7-4EA47D3AE0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550" kern="1200" spc="-51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55448" indent="-155448" algn="l" defTabSz="777240" rtl="0" eaLnBrk="1" latinLnBrk="0" hangingPunct="1">
        <a:lnSpc>
          <a:spcPct val="90000"/>
        </a:lnSpc>
        <a:spcBef>
          <a:spcPts val="1020"/>
        </a:spcBef>
        <a:buClr>
          <a:schemeClr val="accent1"/>
        </a:buClr>
        <a:buFont typeface="Wingdings 2" pitchFamily="18" charset="2"/>
        <a:buChar char=""/>
        <a:defRPr sz="161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8293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44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2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6017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4879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hyperlink" Target="https://www.doe.virginia.gov/teaching-learning-assessment/specialized-instruction/adult-education/grants-fund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55F61A3-DF02-B383-4133-9EBDE9DEF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18363" y="830473"/>
            <a:ext cx="6355080" cy="8332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1A5BBA-D2B1-39FA-6DBE-E5DEE4E7F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-10754" y="827834"/>
            <a:ext cx="6887080" cy="8332536"/>
          </a:xfrm>
          <a:prstGeom prst="rect">
            <a:avLst/>
          </a:prstGeom>
          <a:solidFill>
            <a:srgbClr val="003B5C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525A3F-A7AC-AE61-E479-3CBFEAD19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2206" y="-15498"/>
            <a:ext cx="7524427" cy="11867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4238E-C21E-D2ED-9364-A01269747BB7}"/>
              </a:ext>
            </a:extLst>
          </p:cNvPr>
          <p:cNvSpPr txBox="1"/>
          <p:nvPr/>
        </p:nvSpPr>
        <p:spPr>
          <a:xfrm rot="5400000">
            <a:off x="3804392" y="4361969"/>
            <a:ext cx="7089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rgbClr val="003B5C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Adult Education in Virginia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FF4E46-AF49-99AF-A51E-0B8903DC1355}"/>
              </a:ext>
            </a:extLst>
          </p:cNvPr>
          <p:cNvSpPr txBox="1"/>
          <p:nvPr/>
        </p:nvSpPr>
        <p:spPr>
          <a:xfrm>
            <a:off x="329346" y="46494"/>
            <a:ext cx="32155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3B5C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Did you know...?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C546A9-7893-DDE4-126B-0A8E536C24B6}"/>
              </a:ext>
            </a:extLst>
          </p:cNvPr>
          <p:cNvSpPr txBox="1"/>
          <p:nvPr/>
        </p:nvSpPr>
        <p:spPr>
          <a:xfrm>
            <a:off x="2944679" y="525269"/>
            <a:ext cx="4748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3B5C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Adult education in Virginia enrolled </a:t>
            </a:r>
            <a:r>
              <a:rPr lang="en-US" b="1" dirty="0">
                <a:solidFill>
                  <a:srgbClr val="003B5C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18,118 </a:t>
            </a:r>
            <a:r>
              <a:rPr lang="en-US" dirty="0">
                <a:solidFill>
                  <a:srgbClr val="003B5C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individuals in program year 2022-2023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636B45-9D0B-4F24-A424-EB8ACB725C6A}"/>
              </a:ext>
            </a:extLst>
          </p:cNvPr>
          <p:cNvSpPr txBox="1"/>
          <p:nvPr/>
        </p:nvSpPr>
        <p:spPr>
          <a:xfrm>
            <a:off x="1280907" y="1221562"/>
            <a:ext cx="12073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and…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E389C-8471-8ECB-1D12-0F21006FEECA}"/>
              </a:ext>
            </a:extLst>
          </p:cNvPr>
          <p:cNvSpPr txBox="1"/>
          <p:nvPr/>
        </p:nvSpPr>
        <p:spPr>
          <a:xfrm>
            <a:off x="1329465" y="1989321"/>
            <a:ext cx="554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Adult education is a </a:t>
            </a:r>
            <a:r>
              <a:rPr lang="en-US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minority-serving program</a:t>
            </a: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, enrolling 77% non-white population.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8D370-AAF3-81BE-8B7A-15DCA32782A6}"/>
              </a:ext>
            </a:extLst>
          </p:cNvPr>
          <p:cNvSpPr txBox="1"/>
          <p:nvPr/>
        </p:nvSpPr>
        <p:spPr>
          <a:xfrm>
            <a:off x="1271178" y="3099009"/>
            <a:ext cx="5575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Adult education students are </a:t>
            </a:r>
            <a:r>
              <a:rPr lang="en-US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working learners</a:t>
            </a: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, 56% reported being employed at intake.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339884-05A1-459B-A235-E8B4D23F5866}"/>
              </a:ext>
            </a:extLst>
          </p:cNvPr>
          <p:cNvSpPr txBox="1"/>
          <p:nvPr/>
        </p:nvSpPr>
        <p:spPr>
          <a:xfrm>
            <a:off x="1302520" y="4239587"/>
            <a:ext cx="5575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66% of adult education students are</a:t>
            </a:r>
            <a:r>
              <a:rPr lang="en-US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 enrolled to learn English</a:t>
            </a: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, and 3,538 foreign-born students are internationally trained professionals with a postsecondary degree or credential.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B0300C-5FF0-13BD-3DD0-0908F62BC68B}"/>
              </a:ext>
            </a:extLst>
          </p:cNvPr>
          <p:cNvSpPr txBox="1"/>
          <p:nvPr/>
        </p:nvSpPr>
        <p:spPr>
          <a:xfrm>
            <a:off x="1329465" y="5895976"/>
            <a:ext cx="5460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Adult education offers a critical path for incarcerated adults and those reentering society; 615 </a:t>
            </a:r>
            <a:r>
              <a:rPr lang="en-US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correctional students</a:t>
            </a: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 were served.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5A953-919E-0BA7-70A4-317B102E9C15}"/>
              </a:ext>
            </a:extLst>
          </p:cNvPr>
          <p:cNvSpPr txBox="1"/>
          <p:nvPr/>
        </p:nvSpPr>
        <p:spPr>
          <a:xfrm>
            <a:off x="1329465" y="7310197"/>
            <a:ext cx="5460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Adult education is a career pathway program, enrolling 1,868 students in</a:t>
            </a:r>
            <a:r>
              <a:rPr lang="en-US" b="1" dirty="0">
                <a:solidFill>
                  <a:srgbClr val="00FFFF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 </a:t>
            </a:r>
            <a:r>
              <a:rPr lang="en-US" b="1" dirty="0">
                <a:solidFill>
                  <a:srgbClr val="FFC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integrated education and training programs </a:t>
            </a:r>
            <a:r>
              <a:rPr lang="en-US" b="1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Mangal" panose="02040503050203030202" pitchFamily="18" charset="0"/>
              </a:rPr>
              <a:t>to earn industry-recognized credentials for employment and career advancement.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619CFB-2C78-2459-884A-874CAF7A23B4}"/>
              </a:ext>
            </a:extLst>
          </p:cNvPr>
          <p:cNvSpPr txBox="1"/>
          <p:nvPr/>
        </p:nvSpPr>
        <p:spPr>
          <a:xfrm>
            <a:off x="3886200" y="8955806"/>
            <a:ext cx="3016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Times New Roman" panose="02020603050405020304" pitchFamily="18" charset="0"/>
              </a:rPr>
              <a:t>Data reflects services provided in program year 2022-2023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A0DCD862-DC0F-149E-8D54-B38F63BA0BB2}"/>
              </a:ext>
            </a:extLst>
          </p:cNvPr>
          <p:cNvSpPr txBox="1"/>
          <p:nvPr/>
        </p:nvSpPr>
        <p:spPr>
          <a:xfrm>
            <a:off x="5615450" y="9220366"/>
            <a:ext cx="1260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1100" dirty="0">
                <a:latin typeface="Georgia" panose="02040502050405020303" pitchFamily="18" charset="0"/>
                <a:ea typeface="Malgun Gothic" panose="020B0503020000020004" pitchFamily="34" charset="-127"/>
              </a:rPr>
              <a:t>Scan or click the QR Code to get this and more fact sheets.</a:t>
            </a:r>
            <a:endParaRPr lang="en-US" sz="1100" b="1" dirty="0">
              <a:solidFill>
                <a:srgbClr val="002060"/>
              </a:solidFill>
              <a:latin typeface="Georgia" panose="02040502050405020303" pitchFamily="18" charset="0"/>
              <a:ea typeface="Malgun Gothic" panose="020B0503020000020004" pitchFamily="34" charset="-127"/>
            </a:endParaRPr>
          </a:p>
        </p:txBody>
      </p:sp>
      <p:pic>
        <p:nvPicPr>
          <p:cNvPr id="5" name="Picture 4" descr="QR code leading to the adult education homepage">
            <a:hlinkClick r:id="rId2"/>
            <a:extLst>
              <a:ext uri="{FF2B5EF4-FFF2-40B4-BE49-F238E27FC236}">
                <a16:creationId xmlns:a16="http://schemas.microsoft.com/office/drawing/2014/main" id="{8CE6AC70-2E43-CDAE-4531-FDBCEF5E1F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454" y="9208537"/>
            <a:ext cx="800443" cy="800443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C74C7342-4F02-DF97-BECF-1B7BB805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777" y="1865365"/>
            <a:ext cx="914400" cy="9144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A26D0FE5-D30F-228C-235C-D108370D4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9777" y="3025188"/>
            <a:ext cx="914400" cy="9144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41E53D6F-A359-2A43-A24B-FF6D4D888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777" y="4410358"/>
            <a:ext cx="914400" cy="9144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6D79BDB5-B80B-68A9-3052-B6884639B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9777" y="5925127"/>
            <a:ext cx="914400" cy="9144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E48BFB8-2AD7-2DBA-68DA-2B70A6425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9777" y="7591661"/>
            <a:ext cx="914400" cy="9144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C7B822-43B6-08CA-5669-39FEDE98F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17546" y="2834755"/>
            <a:ext cx="3937309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868190C-27E2-84FE-40E6-D1F9B261F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15668" y="4002667"/>
            <a:ext cx="3941064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434710-F61A-8A04-18D1-1E4AC2533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15668" y="5659059"/>
            <a:ext cx="3941064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BA7531D-3F19-4D81-1C9A-3A6F1C958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15668" y="7041537"/>
            <a:ext cx="3941064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3879B0A-C259-58AE-BA1E-F90F363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281" y="983727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0C12C4-10EE-75E0-B122-C612C49E0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4157"/>
            <a:ext cx="38862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4142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146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Malgun Gothic</vt:lpstr>
      <vt:lpstr>Calibri</vt:lpstr>
      <vt:lpstr>Corbel</vt:lpstr>
      <vt:lpstr>Georgia</vt:lpstr>
      <vt:lpstr>Wingdings 2</vt:lpstr>
      <vt:lpstr>Frame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Deputy, Sarah (DOE)</dc:creator>
  <cp:lastModifiedBy>Deputy, Sarah (DOE)</cp:lastModifiedBy>
  <cp:revision>44</cp:revision>
  <dcterms:created xsi:type="dcterms:W3CDTF">2024-02-21T14:32:53Z</dcterms:created>
  <dcterms:modified xsi:type="dcterms:W3CDTF">2024-03-19T20:52:37Z</dcterms:modified>
</cp:coreProperties>
</file>