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12801600" cy="77724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4032">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 roundtripDataSignature="AMtx7mgPTPracPTYIEgMgrmPDnMcdtnv8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BBA8AD-B24B-E562-4A3A-D01EDF750712}" name="Deputy, Sarah (DOE)" initials="DS(" userId="S::Sarah.Deputy@doe.virginia.gov::74034092-5726-49e2-ab50-2def39837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C20"/>
    <a:srgbClr val="9F2743"/>
    <a:srgbClr val="1B4388"/>
    <a:srgbClr val="287151"/>
    <a:srgbClr val="07495F"/>
    <a:srgbClr val="F15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0334A6-A4F0-4809-819A-31C49BE31459}">
  <a:tblStyle styleId="{150334A6-A4F0-4809-819A-31C49BE3145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86420" autoAdjust="0"/>
  </p:normalViewPr>
  <p:slideViewPr>
    <p:cSldViewPr snapToGrid="0">
      <p:cViewPr varScale="1">
        <p:scale>
          <a:sx n="45" d="100"/>
          <a:sy n="45" d="100"/>
        </p:scale>
        <p:origin x="472" y="20"/>
      </p:cViewPr>
      <p:guideLst>
        <p:guide orient="horz" pos="2448"/>
        <p:guide pos="403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viewProps" Target="viewProps.xml"/><Relationship Id="rId10" Type="http://schemas.openxmlformats.org/officeDocument/2006/relationships/presProps" Target="presProps.xml"/><Relationship Id="rId4" Type="http://schemas.openxmlformats.org/officeDocument/2006/relationships/notesMaster" Target="notesMasters/notesMaster1.xml"/><Relationship Id="rId9" Type="http://customschemas.google.com/relationships/presentationmetadata" Target="metadata"/><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299" tIns="46637" rIns="93299" bIns="46637"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299" tIns="46637" rIns="93299" bIns="46637"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25513" y="1163638"/>
            <a:ext cx="517207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5"/>
            <a:ext cx="5618480" cy="3665459"/>
          </a:xfrm>
          <a:prstGeom prst="rect">
            <a:avLst/>
          </a:prstGeom>
          <a:noFill/>
          <a:ln>
            <a:noFill/>
          </a:ln>
        </p:spPr>
        <p:txBody>
          <a:bodyPr spcFirstLastPara="1" wrap="square" lIns="93299" tIns="46637" rIns="93299" bIns="46637"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1"/>
            <a:ext cx="3043343" cy="467071"/>
          </a:xfrm>
          <a:prstGeom prst="rect">
            <a:avLst/>
          </a:prstGeom>
          <a:noFill/>
          <a:ln>
            <a:noFill/>
          </a:ln>
        </p:spPr>
        <p:txBody>
          <a:bodyPr spcFirstLastPara="1" wrap="square" lIns="93299" tIns="46637" rIns="93299" bIns="46637"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1"/>
            <a:ext cx="3043343" cy="467071"/>
          </a:xfrm>
          <a:prstGeom prst="rect">
            <a:avLst/>
          </a:prstGeom>
          <a:noFill/>
          <a:ln>
            <a:noFill/>
          </a:ln>
        </p:spPr>
        <p:txBody>
          <a:bodyPr spcFirstLastPara="1" wrap="square" lIns="93299" tIns="46637" rIns="93299" bIns="46637"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ls.gov/oes/current/oes_va.ht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virginiaworks.com/_docs/Publications/LMI-Publications/VA-Jobs-Outlook/PDF/2026-Jobs-Outlook.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2310" y="4480005"/>
            <a:ext cx="5618480" cy="3665459"/>
          </a:xfrm>
          <a:prstGeom prst="rect">
            <a:avLst/>
          </a:prstGeom>
        </p:spPr>
        <p:txBody>
          <a:bodyPr spcFirstLastPara="1" wrap="square" lIns="93299" tIns="46637" rIns="93299" bIns="46637" anchor="t" anchorCtr="0">
            <a:noAutofit/>
          </a:bodyPr>
          <a:lstStyle/>
          <a:p>
            <a:pPr marL="0" indent="0"/>
            <a:endParaRPr dirty="0"/>
          </a:p>
        </p:txBody>
      </p:sp>
      <p:sp>
        <p:nvSpPr>
          <p:cNvPr id="86" name="Google Shape;86;p1:notes"/>
          <p:cNvSpPr>
            <a:spLocks noGrp="1" noRot="1" noChangeAspect="1"/>
          </p:cNvSpPr>
          <p:nvPr>
            <p:ph type="sldImg" idx="2"/>
          </p:nvPr>
        </p:nvSpPr>
        <p:spPr>
          <a:xfrm>
            <a:off x="925513" y="1163638"/>
            <a:ext cx="517207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925513" y="1163638"/>
            <a:ext cx="517207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702310" y="4480005"/>
            <a:ext cx="5618480" cy="3665459"/>
          </a:xfrm>
          <a:prstGeom prst="rect">
            <a:avLst/>
          </a:prstGeom>
          <a:noFill/>
          <a:ln>
            <a:noFill/>
          </a:ln>
        </p:spPr>
        <p:txBody>
          <a:bodyPr spcFirstLastPara="1" wrap="square" lIns="93299" tIns="46637" rIns="93299" bIns="46637" anchor="t" anchorCtr="0">
            <a:noAutofit/>
          </a:bodyPr>
          <a:lstStyle/>
          <a:p>
            <a:pPr marL="0" indent="0"/>
            <a:r>
              <a:rPr lang="en-US" dirty="0"/>
              <a:t>Hourly average wages are drawn from BLS 2021 data: </a:t>
            </a:r>
            <a:r>
              <a:rPr lang="en-US" dirty="0">
                <a:hlinkClick r:id="rId3"/>
              </a:rPr>
              <a:t>https://www.bls.gov/oes/current/oes_va.htm</a:t>
            </a:r>
            <a:endParaRPr lang="en-US" dirty="0"/>
          </a:p>
          <a:p>
            <a:pPr marL="0" indent="0"/>
            <a:r>
              <a:rPr lang="en-US" dirty="0"/>
              <a:t>Projected Number of Positions are drawn from VEC’s Job Outlook: </a:t>
            </a:r>
            <a:r>
              <a:rPr lang="en-US" dirty="0">
                <a:hlinkClick r:id="rId4"/>
              </a:rPr>
              <a:t>https://virginiaworks.com/_docs/Publications/LMI-Publications/VA-Jobs-Outlook/PDF/2026-Jobs-Outlook.pdf</a:t>
            </a:r>
            <a:endParaRPr dirty="0"/>
          </a:p>
        </p:txBody>
      </p:sp>
      <p:sp>
        <p:nvSpPr>
          <p:cNvPr id="107" name="Google Shape;107;p2:notes"/>
          <p:cNvSpPr txBox="1">
            <a:spLocks noGrp="1"/>
          </p:cNvSpPr>
          <p:nvPr>
            <p:ph type="sldNum" idx="12"/>
          </p:nvPr>
        </p:nvSpPr>
        <p:spPr>
          <a:xfrm>
            <a:off x="3978132" y="8842031"/>
            <a:ext cx="3043343" cy="467071"/>
          </a:xfrm>
          <a:prstGeom prst="rect">
            <a:avLst/>
          </a:prstGeom>
          <a:noFill/>
          <a:ln>
            <a:noFill/>
          </a:ln>
        </p:spPr>
        <p:txBody>
          <a:bodyPr spcFirstLastPara="1" wrap="square" lIns="93299" tIns="46637" rIns="93299" bIns="46637" anchor="b" anchorCtr="0">
            <a:noAutofit/>
          </a:bodyPr>
          <a:lstStyle/>
          <a:p>
            <a:pPr algn="r"/>
            <a:fld id="{00000000-1234-1234-1234-123412341234}" type="slidenum">
              <a:rPr lang="en-US"/>
              <a:pPr algn="r"/>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960120" y="2414482"/>
            <a:ext cx="10881360" cy="1666028"/>
          </a:xfrm>
          <a:prstGeom prst="rect">
            <a:avLst/>
          </a:prstGeom>
          <a:noFill/>
          <a:ln>
            <a:noFill/>
          </a:ln>
        </p:spPr>
        <p:txBody>
          <a:bodyPr spcFirstLastPara="1" wrap="square" lIns="117550" tIns="58775" rIns="117550" bIns="5877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920240" y="4404360"/>
            <a:ext cx="8961120" cy="1986280"/>
          </a:xfrm>
          <a:prstGeom prst="rect">
            <a:avLst/>
          </a:prstGeom>
          <a:noFill/>
          <a:ln>
            <a:noFill/>
          </a:ln>
        </p:spPr>
        <p:txBody>
          <a:bodyPr spcFirstLastPara="1" wrap="square" lIns="117550" tIns="58775" rIns="117550" bIns="58775" anchor="t" anchorCtr="0">
            <a:normAutofit/>
          </a:bodyPr>
          <a:lstStyle>
            <a:lvl1pPr lvl="0" algn="ctr">
              <a:spcBef>
                <a:spcPts val="820"/>
              </a:spcBef>
              <a:spcAft>
                <a:spcPts val="0"/>
              </a:spcAft>
              <a:buClr>
                <a:srgbClr val="888888"/>
              </a:buClr>
              <a:buSzPts val="4100"/>
              <a:buNone/>
              <a:defRPr>
                <a:solidFill>
                  <a:srgbClr val="888888"/>
                </a:solidFill>
              </a:defRPr>
            </a:lvl1pPr>
            <a:lvl2pPr lvl="1" algn="ctr">
              <a:spcBef>
                <a:spcPts val="720"/>
              </a:spcBef>
              <a:spcAft>
                <a:spcPts val="0"/>
              </a:spcAft>
              <a:buClr>
                <a:srgbClr val="888888"/>
              </a:buClr>
              <a:buSzPts val="3600"/>
              <a:buNone/>
              <a:defRPr>
                <a:solidFill>
                  <a:srgbClr val="888888"/>
                </a:solidFill>
              </a:defRPr>
            </a:lvl2pPr>
            <a:lvl3pPr lvl="2" algn="ctr">
              <a:spcBef>
                <a:spcPts val="620"/>
              </a:spcBef>
              <a:spcAft>
                <a:spcPts val="0"/>
              </a:spcAft>
              <a:buClr>
                <a:srgbClr val="888888"/>
              </a:buClr>
              <a:buSzPts val="3100"/>
              <a:buNone/>
              <a:defRPr>
                <a:solidFill>
                  <a:srgbClr val="888888"/>
                </a:solidFill>
              </a:defRPr>
            </a:lvl3pPr>
            <a:lvl4pPr lvl="3" algn="ctr">
              <a:spcBef>
                <a:spcPts val="520"/>
              </a:spcBef>
              <a:spcAft>
                <a:spcPts val="0"/>
              </a:spcAft>
              <a:buClr>
                <a:srgbClr val="888888"/>
              </a:buClr>
              <a:buSzPts val="2600"/>
              <a:buNone/>
              <a:defRPr>
                <a:solidFill>
                  <a:srgbClr val="888888"/>
                </a:solidFill>
              </a:defRPr>
            </a:lvl4pPr>
            <a:lvl5pPr lvl="4" algn="ctr">
              <a:spcBef>
                <a:spcPts val="520"/>
              </a:spcBef>
              <a:spcAft>
                <a:spcPts val="0"/>
              </a:spcAft>
              <a:buClr>
                <a:srgbClr val="888888"/>
              </a:buClr>
              <a:buSzPts val="2600"/>
              <a:buNone/>
              <a:defRPr>
                <a:solidFill>
                  <a:srgbClr val="888888"/>
                </a:solidFill>
              </a:defRPr>
            </a:lvl5pPr>
            <a:lvl6pPr lvl="5" algn="ctr">
              <a:spcBef>
                <a:spcPts val="520"/>
              </a:spcBef>
              <a:spcAft>
                <a:spcPts val="0"/>
              </a:spcAft>
              <a:buClr>
                <a:srgbClr val="888888"/>
              </a:buClr>
              <a:buSzPts val="2600"/>
              <a:buNone/>
              <a:defRPr>
                <a:solidFill>
                  <a:srgbClr val="888888"/>
                </a:solidFill>
              </a:defRPr>
            </a:lvl6pPr>
            <a:lvl7pPr lvl="6" algn="ctr">
              <a:spcBef>
                <a:spcPts val="520"/>
              </a:spcBef>
              <a:spcAft>
                <a:spcPts val="0"/>
              </a:spcAft>
              <a:buClr>
                <a:srgbClr val="888888"/>
              </a:buClr>
              <a:buSzPts val="2600"/>
              <a:buNone/>
              <a:defRPr>
                <a:solidFill>
                  <a:srgbClr val="888888"/>
                </a:solidFill>
              </a:defRPr>
            </a:lvl7pPr>
            <a:lvl8pPr lvl="7" algn="ctr">
              <a:spcBef>
                <a:spcPts val="520"/>
              </a:spcBef>
              <a:spcAft>
                <a:spcPts val="0"/>
              </a:spcAft>
              <a:buClr>
                <a:srgbClr val="888888"/>
              </a:buClr>
              <a:buSzPts val="2600"/>
              <a:buNone/>
              <a:defRPr>
                <a:solidFill>
                  <a:srgbClr val="888888"/>
                </a:solidFill>
              </a:defRPr>
            </a:lvl8pPr>
            <a:lvl9pPr lvl="8" algn="ctr">
              <a:spcBef>
                <a:spcPts val="520"/>
              </a:spcBef>
              <a:spcAft>
                <a:spcPts val="0"/>
              </a:spcAft>
              <a:buClr>
                <a:srgbClr val="888888"/>
              </a:buClr>
              <a:buSzPts val="2600"/>
              <a:buNone/>
              <a:defRPr>
                <a:solidFill>
                  <a:srgbClr val="888888"/>
                </a:solidFill>
              </a:defRPr>
            </a:lvl9pPr>
          </a:lstStyle>
          <a:p>
            <a:endParaRPr/>
          </a:p>
        </p:txBody>
      </p:sp>
      <p:sp>
        <p:nvSpPr>
          <p:cNvPr id="18" name="Google Shape;18;p4"/>
          <p:cNvSpPr txBox="1">
            <a:spLocks noGrp="1"/>
          </p:cNvSpPr>
          <p:nvPr>
            <p:ph type="dt" idx="10"/>
          </p:nvPr>
        </p:nvSpPr>
        <p:spPr>
          <a:xfrm>
            <a:off x="640080" y="7203864"/>
            <a:ext cx="2987040" cy="413808"/>
          </a:xfrm>
          <a:prstGeom prst="rect">
            <a:avLst/>
          </a:prstGeom>
          <a:noFill/>
          <a:ln>
            <a:noFill/>
          </a:ln>
        </p:spPr>
        <p:txBody>
          <a:bodyPr spcFirstLastPara="1" wrap="square" lIns="117550" tIns="58775" rIns="117550" bIns="587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4373880" y="7203864"/>
            <a:ext cx="4053840" cy="413808"/>
          </a:xfrm>
          <a:prstGeom prst="rect">
            <a:avLst/>
          </a:prstGeom>
          <a:noFill/>
          <a:ln>
            <a:noFill/>
          </a:ln>
        </p:spPr>
        <p:txBody>
          <a:bodyPr spcFirstLastPara="1" wrap="square" lIns="117550" tIns="58775" rIns="117550" bIns="587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9174480" y="7203864"/>
            <a:ext cx="2987040" cy="413808"/>
          </a:xfrm>
          <a:prstGeom prst="rect">
            <a:avLst/>
          </a:prstGeom>
          <a:noFill/>
          <a:ln>
            <a:noFill/>
          </a:ln>
        </p:spPr>
        <p:txBody>
          <a:bodyPr spcFirstLastPara="1" wrap="square" lIns="117550" tIns="58775" rIns="117550" bIns="58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11252307" y="2095288"/>
            <a:ext cx="7516918" cy="4031615"/>
          </a:xfrm>
          <a:prstGeom prst="rect">
            <a:avLst/>
          </a:prstGeom>
          <a:noFill/>
          <a:ln>
            <a:noFill/>
          </a:ln>
        </p:spPr>
        <p:txBody>
          <a:bodyPr spcFirstLastPara="1" wrap="square" lIns="117550" tIns="58775" rIns="117550" bIns="5877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3080174" y="-1831869"/>
            <a:ext cx="7516918" cy="11885930"/>
          </a:xfrm>
          <a:prstGeom prst="rect">
            <a:avLst/>
          </a:prstGeom>
          <a:noFill/>
          <a:ln>
            <a:noFill/>
          </a:ln>
        </p:spPr>
        <p:txBody>
          <a:bodyPr spcFirstLastPara="1" wrap="square" lIns="117550" tIns="58775" rIns="117550" bIns="5877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640080" y="7203864"/>
            <a:ext cx="2987040" cy="413808"/>
          </a:xfrm>
          <a:prstGeom prst="rect">
            <a:avLst/>
          </a:prstGeom>
          <a:noFill/>
          <a:ln>
            <a:noFill/>
          </a:ln>
        </p:spPr>
        <p:txBody>
          <a:bodyPr spcFirstLastPara="1" wrap="square" lIns="117550" tIns="58775" rIns="117550" bIns="587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4373880" y="7203864"/>
            <a:ext cx="4053840" cy="413808"/>
          </a:xfrm>
          <a:prstGeom prst="rect">
            <a:avLst/>
          </a:prstGeom>
          <a:noFill/>
          <a:ln>
            <a:noFill/>
          </a:ln>
        </p:spPr>
        <p:txBody>
          <a:bodyPr spcFirstLastPara="1" wrap="square" lIns="117550" tIns="58775" rIns="117550" bIns="587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9174480" y="7203864"/>
            <a:ext cx="2987040" cy="413808"/>
          </a:xfrm>
          <a:prstGeom prst="rect">
            <a:avLst/>
          </a:prstGeom>
          <a:noFill/>
          <a:ln>
            <a:noFill/>
          </a:ln>
        </p:spPr>
        <p:txBody>
          <a:bodyPr spcFirstLastPara="1" wrap="square" lIns="117550" tIns="58775" rIns="117550" bIns="58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011238" y="4994487"/>
            <a:ext cx="10881360" cy="1543685"/>
          </a:xfrm>
          <a:prstGeom prst="rect">
            <a:avLst/>
          </a:prstGeom>
          <a:noFill/>
          <a:ln>
            <a:noFill/>
          </a:ln>
        </p:spPr>
        <p:txBody>
          <a:bodyPr spcFirstLastPara="1" wrap="square" lIns="117550" tIns="58775" rIns="117550" bIns="58775" anchor="t" anchorCtr="0">
            <a:normAutofit/>
          </a:bodyPr>
          <a:lstStyle>
            <a:lvl1pPr lvl="0" algn="l">
              <a:spcBef>
                <a:spcPts val="0"/>
              </a:spcBef>
              <a:spcAft>
                <a:spcPts val="0"/>
              </a:spcAft>
              <a:buClr>
                <a:schemeClr val="dk1"/>
              </a:buClr>
              <a:buSzPts val="5100"/>
              <a:buFont typeface="Calibri"/>
              <a:buNone/>
              <a:defRPr sz="51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1011238" y="3294275"/>
            <a:ext cx="10881360" cy="1700212"/>
          </a:xfrm>
          <a:prstGeom prst="rect">
            <a:avLst/>
          </a:prstGeom>
          <a:noFill/>
          <a:ln>
            <a:noFill/>
          </a:ln>
        </p:spPr>
        <p:txBody>
          <a:bodyPr spcFirstLastPara="1" wrap="square" lIns="117550" tIns="58775" rIns="117550" bIns="58775" anchor="b" anchorCtr="0">
            <a:normAutofit/>
          </a:bodyPr>
          <a:lstStyle>
            <a:lvl1pPr marL="457200" lvl="0" indent="-228600" algn="l">
              <a:spcBef>
                <a:spcPts val="520"/>
              </a:spcBef>
              <a:spcAft>
                <a:spcPts val="0"/>
              </a:spcAft>
              <a:buClr>
                <a:srgbClr val="888888"/>
              </a:buClr>
              <a:buSzPts val="2600"/>
              <a:buNone/>
              <a:defRPr sz="2600">
                <a:solidFill>
                  <a:srgbClr val="888888"/>
                </a:solidFill>
              </a:defRPr>
            </a:lvl1pPr>
            <a:lvl2pPr marL="914400" lvl="1" indent="-228600" algn="l">
              <a:spcBef>
                <a:spcPts val="460"/>
              </a:spcBef>
              <a:spcAft>
                <a:spcPts val="0"/>
              </a:spcAft>
              <a:buClr>
                <a:srgbClr val="888888"/>
              </a:buClr>
              <a:buSzPts val="2300"/>
              <a:buNone/>
              <a:defRPr sz="2300">
                <a:solidFill>
                  <a:srgbClr val="888888"/>
                </a:solidFill>
              </a:defRPr>
            </a:lvl2pPr>
            <a:lvl3pPr marL="1371600" lvl="2" indent="-228600" algn="l">
              <a:spcBef>
                <a:spcPts val="420"/>
              </a:spcBef>
              <a:spcAft>
                <a:spcPts val="0"/>
              </a:spcAft>
              <a:buClr>
                <a:srgbClr val="888888"/>
              </a:buClr>
              <a:buSzPts val="2100"/>
              <a:buNone/>
              <a:defRPr sz="2100">
                <a:solidFill>
                  <a:srgbClr val="888888"/>
                </a:solidFill>
              </a:defRPr>
            </a:lvl3pPr>
            <a:lvl4pPr marL="1828800" lvl="3" indent="-228600" algn="l">
              <a:spcBef>
                <a:spcPts val="360"/>
              </a:spcBef>
              <a:spcAft>
                <a:spcPts val="0"/>
              </a:spcAft>
              <a:buClr>
                <a:srgbClr val="888888"/>
              </a:buClr>
              <a:buSzPts val="1800"/>
              <a:buNone/>
              <a:defRPr sz="1800">
                <a:solidFill>
                  <a:srgbClr val="888888"/>
                </a:solidFill>
              </a:defRPr>
            </a:lvl4pPr>
            <a:lvl5pPr marL="2286000" lvl="4" indent="-228600" algn="l">
              <a:spcBef>
                <a:spcPts val="360"/>
              </a:spcBef>
              <a:spcAft>
                <a:spcPts val="0"/>
              </a:spcAft>
              <a:buClr>
                <a:srgbClr val="888888"/>
              </a:buClr>
              <a:buSzPts val="1800"/>
              <a:buNone/>
              <a:defRPr sz="1800">
                <a:solidFill>
                  <a:srgbClr val="888888"/>
                </a:solidFill>
              </a:defRPr>
            </a:lvl5pPr>
            <a:lvl6pPr marL="2743200" lvl="5" indent="-228600" algn="l">
              <a:spcBef>
                <a:spcPts val="360"/>
              </a:spcBef>
              <a:spcAft>
                <a:spcPts val="0"/>
              </a:spcAft>
              <a:buClr>
                <a:srgbClr val="888888"/>
              </a:buClr>
              <a:buSzPts val="1800"/>
              <a:buNone/>
              <a:defRPr sz="1800">
                <a:solidFill>
                  <a:srgbClr val="888888"/>
                </a:solidFill>
              </a:defRPr>
            </a:lvl6pPr>
            <a:lvl7pPr marL="3200400" lvl="6" indent="-228600" algn="l">
              <a:spcBef>
                <a:spcPts val="360"/>
              </a:spcBef>
              <a:spcAft>
                <a:spcPts val="0"/>
              </a:spcAft>
              <a:buClr>
                <a:srgbClr val="888888"/>
              </a:buClr>
              <a:buSzPts val="1800"/>
              <a:buNone/>
              <a:defRPr sz="1800">
                <a:solidFill>
                  <a:srgbClr val="888888"/>
                </a:solidFill>
              </a:defRPr>
            </a:lvl7pPr>
            <a:lvl8pPr marL="3657600" lvl="7" indent="-228600" algn="l">
              <a:spcBef>
                <a:spcPts val="360"/>
              </a:spcBef>
              <a:spcAft>
                <a:spcPts val="0"/>
              </a:spcAft>
              <a:buClr>
                <a:srgbClr val="888888"/>
              </a:buClr>
              <a:buSzPts val="1800"/>
              <a:buNone/>
              <a:defRPr sz="1800">
                <a:solidFill>
                  <a:srgbClr val="888888"/>
                </a:solidFill>
              </a:defRPr>
            </a:lvl8pPr>
            <a:lvl9pPr marL="4114800" lvl="8" indent="-228600" algn="l">
              <a:spcBef>
                <a:spcPts val="360"/>
              </a:spcBef>
              <a:spcAft>
                <a:spcPts val="0"/>
              </a:spcAft>
              <a:buClr>
                <a:srgbClr val="888888"/>
              </a:buClr>
              <a:buSzPts val="1800"/>
              <a:buNone/>
              <a:defRPr sz="1800">
                <a:solidFill>
                  <a:srgbClr val="888888"/>
                </a:solidFill>
              </a:defRPr>
            </a:lvl9pPr>
          </a:lstStyle>
          <a:p>
            <a:endParaRPr/>
          </a:p>
        </p:txBody>
      </p:sp>
      <p:sp>
        <p:nvSpPr>
          <p:cNvPr id="30" name="Google Shape;30;p6"/>
          <p:cNvSpPr txBox="1">
            <a:spLocks noGrp="1"/>
          </p:cNvSpPr>
          <p:nvPr>
            <p:ph type="dt" idx="10"/>
          </p:nvPr>
        </p:nvSpPr>
        <p:spPr>
          <a:xfrm>
            <a:off x="640080" y="7203864"/>
            <a:ext cx="2987040" cy="413808"/>
          </a:xfrm>
          <a:prstGeom prst="rect">
            <a:avLst/>
          </a:prstGeom>
          <a:noFill/>
          <a:ln>
            <a:noFill/>
          </a:ln>
        </p:spPr>
        <p:txBody>
          <a:bodyPr spcFirstLastPara="1" wrap="square" lIns="117550" tIns="58775" rIns="117550" bIns="587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
          <p:cNvSpPr txBox="1">
            <a:spLocks noGrp="1"/>
          </p:cNvSpPr>
          <p:nvPr>
            <p:ph type="ftr" idx="11"/>
          </p:nvPr>
        </p:nvSpPr>
        <p:spPr>
          <a:xfrm>
            <a:off x="4373880" y="7203864"/>
            <a:ext cx="4053840" cy="413808"/>
          </a:xfrm>
          <a:prstGeom prst="rect">
            <a:avLst/>
          </a:prstGeom>
          <a:noFill/>
          <a:ln>
            <a:noFill/>
          </a:ln>
        </p:spPr>
        <p:txBody>
          <a:bodyPr spcFirstLastPara="1" wrap="square" lIns="117550" tIns="58775" rIns="117550" bIns="587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
          <p:cNvSpPr txBox="1">
            <a:spLocks noGrp="1"/>
          </p:cNvSpPr>
          <p:nvPr>
            <p:ph type="sldNum" idx="12"/>
          </p:nvPr>
        </p:nvSpPr>
        <p:spPr>
          <a:xfrm>
            <a:off x="9174480" y="7203864"/>
            <a:ext cx="2987040" cy="413808"/>
          </a:xfrm>
          <a:prstGeom prst="rect">
            <a:avLst/>
          </a:prstGeom>
          <a:noFill/>
          <a:ln>
            <a:noFill/>
          </a:ln>
        </p:spPr>
        <p:txBody>
          <a:bodyPr spcFirstLastPara="1" wrap="square" lIns="117550" tIns="58775" rIns="117550" bIns="58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640080" y="311256"/>
            <a:ext cx="11521440" cy="1295400"/>
          </a:xfrm>
          <a:prstGeom prst="rect">
            <a:avLst/>
          </a:prstGeom>
          <a:noFill/>
          <a:ln>
            <a:noFill/>
          </a:ln>
        </p:spPr>
        <p:txBody>
          <a:bodyPr spcFirstLastPara="1" wrap="square" lIns="117550" tIns="58775" rIns="117550" bIns="5877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95669" y="2054648"/>
            <a:ext cx="7958772" cy="5814907"/>
          </a:xfrm>
          <a:prstGeom prst="rect">
            <a:avLst/>
          </a:prstGeom>
          <a:noFill/>
          <a:ln>
            <a:noFill/>
          </a:ln>
        </p:spPr>
        <p:txBody>
          <a:bodyPr spcFirstLastPara="1" wrap="square" lIns="117550" tIns="58775" rIns="117550" bIns="58775" anchor="t" anchorCtr="0">
            <a:normAutofit/>
          </a:bodyPr>
          <a:lstStyle>
            <a:lvl1pPr marL="457200" lvl="0" indent="-457200" algn="l">
              <a:spcBef>
                <a:spcPts val="720"/>
              </a:spcBef>
              <a:spcAft>
                <a:spcPts val="0"/>
              </a:spcAft>
              <a:buClr>
                <a:schemeClr val="dk1"/>
              </a:buClr>
              <a:buSzPts val="3600"/>
              <a:buChar char="•"/>
              <a:defRPr sz="3600"/>
            </a:lvl1pPr>
            <a:lvl2pPr marL="914400" lvl="1" indent="-425450" algn="l">
              <a:spcBef>
                <a:spcPts val="620"/>
              </a:spcBef>
              <a:spcAft>
                <a:spcPts val="0"/>
              </a:spcAft>
              <a:buClr>
                <a:schemeClr val="dk1"/>
              </a:buClr>
              <a:buSzPts val="3100"/>
              <a:buChar char="–"/>
              <a:defRPr sz="31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36" name="Google Shape;36;p7"/>
          <p:cNvSpPr txBox="1">
            <a:spLocks noGrp="1"/>
          </p:cNvSpPr>
          <p:nvPr>
            <p:ph type="body" idx="2"/>
          </p:nvPr>
        </p:nvSpPr>
        <p:spPr>
          <a:xfrm>
            <a:off x="9067800" y="2054648"/>
            <a:ext cx="7958773" cy="5814907"/>
          </a:xfrm>
          <a:prstGeom prst="rect">
            <a:avLst/>
          </a:prstGeom>
          <a:noFill/>
          <a:ln>
            <a:noFill/>
          </a:ln>
        </p:spPr>
        <p:txBody>
          <a:bodyPr spcFirstLastPara="1" wrap="square" lIns="117550" tIns="58775" rIns="117550" bIns="58775" anchor="t" anchorCtr="0">
            <a:normAutofit/>
          </a:bodyPr>
          <a:lstStyle>
            <a:lvl1pPr marL="457200" lvl="0" indent="-457200" algn="l">
              <a:spcBef>
                <a:spcPts val="720"/>
              </a:spcBef>
              <a:spcAft>
                <a:spcPts val="0"/>
              </a:spcAft>
              <a:buClr>
                <a:schemeClr val="dk1"/>
              </a:buClr>
              <a:buSzPts val="3600"/>
              <a:buChar char="•"/>
              <a:defRPr sz="3600"/>
            </a:lvl1pPr>
            <a:lvl2pPr marL="914400" lvl="1" indent="-425450" algn="l">
              <a:spcBef>
                <a:spcPts val="620"/>
              </a:spcBef>
              <a:spcAft>
                <a:spcPts val="0"/>
              </a:spcAft>
              <a:buClr>
                <a:schemeClr val="dk1"/>
              </a:buClr>
              <a:buSzPts val="3100"/>
              <a:buChar char="–"/>
              <a:defRPr sz="31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37" name="Google Shape;37;p7"/>
          <p:cNvSpPr txBox="1">
            <a:spLocks noGrp="1"/>
          </p:cNvSpPr>
          <p:nvPr>
            <p:ph type="dt" idx="10"/>
          </p:nvPr>
        </p:nvSpPr>
        <p:spPr>
          <a:xfrm>
            <a:off x="640080" y="7203864"/>
            <a:ext cx="2987040" cy="413808"/>
          </a:xfrm>
          <a:prstGeom prst="rect">
            <a:avLst/>
          </a:prstGeom>
          <a:noFill/>
          <a:ln>
            <a:noFill/>
          </a:ln>
        </p:spPr>
        <p:txBody>
          <a:bodyPr spcFirstLastPara="1" wrap="square" lIns="117550" tIns="58775" rIns="117550" bIns="587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4373880" y="7203864"/>
            <a:ext cx="4053840" cy="413808"/>
          </a:xfrm>
          <a:prstGeom prst="rect">
            <a:avLst/>
          </a:prstGeom>
          <a:noFill/>
          <a:ln>
            <a:noFill/>
          </a:ln>
        </p:spPr>
        <p:txBody>
          <a:bodyPr spcFirstLastPara="1" wrap="square" lIns="117550" tIns="58775" rIns="117550" bIns="587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9174480" y="7203864"/>
            <a:ext cx="2987040" cy="413808"/>
          </a:xfrm>
          <a:prstGeom prst="rect">
            <a:avLst/>
          </a:prstGeom>
          <a:noFill/>
          <a:ln>
            <a:noFill/>
          </a:ln>
        </p:spPr>
        <p:txBody>
          <a:bodyPr spcFirstLastPara="1" wrap="square" lIns="117550" tIns="58775" rIns="117550" bIns="58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640080" y="311256"/>
            <a:ext cx="11521440" cy="1295400"/>
          </a:xfrm>
          <a:prstGeom prst="rect">
            <a:avLst/>
          </a:prstGeom>
          <a:noFill/>
          <a:ln>
            <a:noFill/>
          </a:ln>
        </p:spPr>
        <p:txBody>
          <a:bodyPr spcFirstLastPara="1" wrap="square" lIns="117550" tIns="58775" rIns="117550" bIns="58775" anchor="ctr" anchorCtr="0">
            <a:normAutofit/>
          </a:bodyPr>
          <a:lstStyle>
            <a:lvl1pPr lvl="0" algn="ctr">
              <a:spcBef>
                <a:spcPts val="0"/>
              </a:spcBef>
              <a:spcAft>
                <a:spcPts val="0"/>
              </a:spcAft>
              <a:buClr>
                <a:schemeClr val="dk1"/>
              </a:buClr>
              <a:buSzPts val="57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640080" y="1739795"/>
            <a:ext cx="5656263" cy="725064"/>
          </a:xfrm>
          <a:prstGeom prst="rect">
            <a:avLst/>
          </a:prstGeom>
          <a:noFill/>
          <a:ln>
            <a:noFill/>
          </a:ln>
        </p:spPr>
        <p:txBody>
          <a:bodyPr spcFirstLastPara="1" wrap="square" lIns="117550" tIns="58775" rIns="117550" bIns="58775" anchor="b" anchorCtr="0">
            <a:normAutofit/>
          </a:bodyPr>
          <a:lstStyle>
            <a:lvl1pPr marL="457200" lvl="0" indent="-228600" algn="l">
              <a:spcBef>
                <a:spcPts val="620"/>
              </a:spcBef>
              <a:spcAft>
                <a:spcPts val="0"/>
              </a:spcAft>
              <a:buClr>
                <a:schemeClr val="dk1"/>
              </a:buClr>
              <a:buSzPts val="3100"/>
              <a:buNone/>
              <a:defRPr sz="3100" b="1"/>
            </a:lvl1pPr>
            <a:lvl2pPr marL="914400" lvl="1" indent="-228600" algn="l">
              <a:spcBef>
                <a:spcPts val="520"/>
              </a:spcBef>
              <a:spcAft>
                <a:spcPts val="0"/>
              </a:spcAft>
              <a:buClr>
                <a:schemeClr val="dk1"/>
              </a:buClr>
              <a:buSzPts val="2600"/>
              <a:buNone/>
              <a:defRPr sz="2600" b="1"/>
            </a:lvl2pPr>
            <a:lvl3pPr marL="1371600" lvl="2" indent="-228600" algn="l">
              <a:spcBef>
                <a:spcPts val="460"/>
              </a:spcBef>
              <a:spcAft>
                <a:spcPts val="0"/>
              </a:spcAft>
              <a:buClr>
                <a:schemeClr val="dk1"/>
              </a:buClr>
              <a:buSzPts val="2300"/>
              <a:buNone/>
              <a:defRPr sz="2300" b="1"/>
            </a:lvl3pPr>
            <a:lvl4pPr marL="1828800" lvl="3" indent="-228600" algn="l">
              <a:spcBef>
                <a:spcPts val="420"/>
              </a:spcBef>
              <a:spcAft>
                <a:spcPts val="0"/>
              </a:spcAft>
              <a:buClr>
                <a:schemeClr val="dk1"/>
              </a:buClr>
              <a:buSzPts val="2100"/>
              <a:buNone/>
              <a:defRPr sz="2100" b="1"/>
            </a:lvl4pPr>
            <a:lvl5pPr marL="2286000" lvl="4" indent="-228600" algn="l">
              <a:spcBef>
                <a:spcPts val="420"/>
              </a:spcBef>
              <a:spcAft>
                <a:spcPts val="0"/>
              </a:spcAft>
              <a:buClr>
                <a:schemeClr val="dk1"/>
              </a:buClr>
              <a:buSzPts val="2100"/>
              <a:buNone/>
              <a:defRPr sz="2100" b="1"/>
            </a:lvl5pPr>
            <a:lvl6pPr marL="2743200" lvl="5" indent="-228600" algn="l">
              <a:spcBef>
                <a:spcPts val="420"/>
              </a:spcBef>
              <a:spcAft>
                <a:spcPts val="0"/>
              </a:spcAft>
              <a:buClr>
                <a:schemeClr val="dk1"/>
              </a:buClr>
              <a:buSzPts val="2100"/>
              <a:buNone/>
              <a:defRPr sz="2100" b="1"/>
            </a:lvl6pPr>
            <a:lvl7pPr marL="3200400" lvl="6" indent="-228600" algn="l">
              <a:spcBef>
                <a:spcPts val="420"/>
              </a:spcBef>
              <a:spcAft>
                <a:spcPts val="0"/>
              </a:spcAft>
              <a:buClr>
                <a:schemeClr val="dk1"/>
              </a:buClr>
              <a:buSzPts val="2100"/>
              <a:buNone/>
              <a:defRPr sz="2100" b="1"/>
            </a:lvl7pPr>
            <a:lvl8pPr marL="3657600" lvl="7" indent="-228600" algn="l">
              <a:spcBef>
                <a:spcPts val="420"/>
              </a:spcBef>
              <a:spcAft>
                <a:spcPts val="0"/>
              </a:spcAft>
              <a:buClr>
                <a:schemeClr val="dk1"/>
              </a:buClr>
              <a:buSzPts val="2100"/>
              <a:buNone/>
              <a:defRPr sz="2100" b="1"/>
            </a:lvl8pPr>
            <a:lvl9pPr marL="4114800" lvl="8" indent="-228600" algn="l">
              <a:spcBef>
                <a:spcPts val="420"/>
              </a:spcBef>
              <a:spcAft>
                <a:spcPts val="0"/>
              </a:spcAft>
              <a:buClr>
                <a:schemeClr val="dk1"/>
              </a:buClr>
              <a:buSzPts val="2100"/>
              <a:buNone/>
              <a:defRPr sz="2100" b="1"/>
            </a:lvl9pPr>
          </a:lstStyle>
          <a:p>
            <a:endParaRPr/>
          </a:p>
        </p:txBody>
      </p:sp>
      <p:sp>
        <p:nvSpPr>
          <p:cNvPr id="43" name="Google Shape;43;p8"/>
          <p:cNvSpPr txBox="1">
            <a:spLocks noGrp="1"/>
          </p:cNvSpPr>
          <p:nvPr>
            <p:ph type="body" idx="2"/>
          </p:nvPr>
        </p:nvSpPr>
        <p:spPr>
          <a:xfrm>
            <a:off x="640080" y="2464859"/>
            <a:ext cx="5656263" cy="4478126"/>
          </a:xfrm>
          <a:prstGeom prst="rect">
            <a:avLst/>
          </a:prstGeom>
          <a:noFill/>
          <a:ln>
            <a:noFill/>
          </a:ln>
        </p:spPr>
        <p:txBody>
          <a:bodyPr spcFirstLastPara="1" wrap="square" lIns="117550" tIns="58775" rIns="117550" bIns="58775" anchor="t" anchorCtr="0">
            <a:normAutofit/>
          </a:bodyPr>
          <a:lstStyle>
            <a:lvl1pPr marL="457200" lvl="0" indent="-425450" algn="l">
              <a:spcBef>
                <a:spcPts val="620"/>
              </a:spcBef>
              <a:spcAft>
                <a:spcPts val="0"/>
              </a:spcAft>
              <a:buClr>
                <a:schemeClr val="dk1"/>
              </a:buClr>
              <a:buSzPts val="3100"/>
              <a:buChar char="•"/>
              <a:defRPr sz="3100"/>
            </a:lvl1pPr>
            <a:lvl2pPr marL="914400" lvl="1" indent="-393700" algn="l">
              <a:spcBef>
                <a:spcPts val="520"/>
              </a:spcBef>
              <a:spcAft>
                <a:spcPts val="0"/>
              </a:spcAft>
              <a:buClr>
                <a:schemeClr val="dk1"/>
              </a:buClr>
              <a:buSzPts val="2600"/>
              <a:buChar char="–"/>
              <a:defRPr sz="2600"/>
            </a:lvl2pPr>
            <a:lvl3pPr marL="1371600" lvl="2" indent="-374650" algn="l">
              <a:spcBef>
                <a:spcPts val="460"/>
              </a:spcBef>
              <a:spcAft>
                <a:spcPts val="0"/>
              </a:spcAft>
              <a:buClr>
                <a:schemeClr val="dk1"/>
              </a:buClr>
              <a:buSzPts val="2300"/>
              <a:buChar char="•"/>
              <a:defRPr sz="2300"/>
            </a:lvl3pPr>
            <a:lvl4pPr marL="1828800" lvl="3" indent="-361950" algn="l">
              <a:spcBef>
                <a:spcPts val="420"/>
              </a:spcBef>
              <a:spcAft>
                <a:spcPts val="0"/>
              </a:spcAft>
              <a:buClr>
                <a:schemeClr val="dk1"/>
              </a:buClr>
              <a:buSzPts val="2100"/>
              <a:buChar char="–"/>
              <a:defRPr sz="2100"/>
            </a:lvl4pPr>
            <a:lvl5pPr marL="2286000" lvl="4" indent="-361950" algn="l">
              <a:spcBef>
                <a:spcPts val="420"/>
              </a:spcBef>
              <a:spcAft>
                <a:spcPts val="0"/>
              </a:spcAft>
              <a:buClr>
                <a:schemeClr val="dk1"/>
              </a:buClr>
              <a:buSzPts val="2100"/>
              <a:buChar char="»"/>
              <a:defRPr sz="2100"/>
            </a:lvl5pPr>
            <a:lvl6pPr marL="2743200" lvl="5" indent="-361950" algn="l">
              <a:spcBef>
                <a:spcPts val="420"/>
              </a:spcBef>
              <a:spcAft>
                <a:spcPts val="0"/>
              </a:spcAft>
              <a:buClr>
                <a:schemeClr val="dk1"/>
              </a:buClr>
              <a:buSzPts val="2100"/>
              <a:buChar char="•"/>
              <a:defRPr sz="2100"/>
            </a:lvl6pPr>
            <a:lvl7pPr marL="3200400" lvl="6" indent="-361950" algn="l">
              <a:spcBef>
                <a:spcPts val="420"/>
              </a:spcBef>
              <a:spcAft>
                <a:spcPts val="0"/>
              </a:spcAft>
              <a:buClr>
                <a:schemeClr val="dk1"/>
              </a:buClr>
              <a:buSzPts val="2100"/>
              <a:buChar char="•"/>
              <a:defRPr sz="2100"/>
            </a:lvl7pPr>
            <a:lvl8pPr marL="3657600" lvl="7" indent="-361950" algn="l">
              <a:spcBef>
                <a:spcPts val="420"/>
              </a:spcBef>
              <a:spcAft>
                <a:spcPts val="0"/>
              </a:spcAft>
              <a:buClr>
                <a:schemeClr val="dk1"/>
              </a:buClr>
              <a:buSzPts val="2100"/>
              <a:buChar char="•"/>
              <a:defRPr sz="2100"/>
            </a:lvl8pPr>
            <a:lvl9pPr marL="4114800" lvl="8" indent="-361950" algn="l">
              <a:spcBef>
                <a:spcPts val="420"/>
              </a:spcBef>
              <a:spcAft>
                <a:spcPts val="0"/>
              </a:spcAft>
              <a:buClr>
                <a:schemeClr val="dk1"/>
              </a:buClr>
              <a:buSzPts val="2100"/>
              <a:buChar char="•"/>
              <a:defRPr sz="2100"/>
            </a:lvl9pPr>
          </a:lstStyle>
          <a:p>
            <a:endParaRPr/>
          </a:p>
        </p:txBody>
      </p:sp>
      <p:sp>
        <p:nvSpPr>
          <p:cNvPr id="44" name="Google Shape;44;p8"/>
          <p:cNvSpPr txBox="1">
            <a:spLocks noGrp="1"/>
          </p:cNvSpPr>
          <p:nvPr>
            <p:ph type="body" idx="3"/>
          </p:nvPr>
        </p:nvSpPr>
        <p:spPr>
          <a:xfrm>
            <a:off x="6503036" y="1739795"/>
            <a:ext cx="5658485" cy="725064"/>
          </a:xfrm>
          <a:prstGeom prst="rect">
            <a:avLst/>
          </a:prstGeom>
          <a:noFill/>
          <a:ln>
            <a:noFill/>
          </a:ln>
        </p:spPr>
        <p:txBody>
          <a:bodyPr spcFirstLastPara="1" wrap="square" lIns="117550" tIns="58775" rIns="117550" bIns="58775" anchor="b" anchorCtr="0">
            <a:normAutofit/>
          </a:bodyPr>
          <a:lstStyle>
            <a:lvl1pPr marL="457200" lvl="0" indent="-228600" algn="l">
              <a:spcBef>
                <a:spcPts val="620"/>
              </a:spcBef>
              <a:spcAft>
                <a:spcPts val="0"/>
              </a:spcAft>
              <a:buClr>
                <a:schemeClr val="dk1"/>
              </a:buClr>
              <a:buSzPts val="3100"/>
              <a:buNone/>
              <a:defRPr sz="3100" b="1"/>
            </a:lvl1pPr>
            <a:lvl2pPr marL="914400" lvl="1" indent="-228600" algn="l">
              <a:spcBef>
                <a:spcPts val="520"/>
              </a:spcBef>
              <a:spcAft>
                <a:spcPts val="0"/>
              </a:spcAft>
              <a:buClr>
                <a:schemeClr val="dk1"/>
              </a:buClr>
              <a:buSzPts val="2600"/>
              <a:buNone/>
              <a:defRPr sz="2600" b="1"/>
            </a:lvl2pPr>
            <a:lvl3pPr marL="1371600" lvl="2" indent="-228600" algn="l">
              <a:spcBef>
                <a:spcPts val="460"/>
              </a:spcBef>
              <a:spcAft>
                <a:spcPts val="0"/>
              </a:spcAft>
              <a:buClr>
                <a:schemeClr val="dk1"/>
              </a:buClr>
              <a:buSzPts val="2300"/>
              <a:buNone/>
              <a:defRPr sz="2300" b="1"/>
            </a:lvl3pPr>
            <a:lvl4pPr marL="1828800" lvl="3" indent="-228600" algn="l">
              <a:spcBef>
                <a:spcPts val="420"/>
              </a:spcBef>
              <a:spcAft>
                <a:spcPts val="0"/>
              </a:spcAft>
              <a:buClr>
                <a:schemeClr val="dk1"/>
              </a:buClr>
              <a:buSzPts val="2100"/>
              <a:buNone/>
              <a:defRPr sz="2100" b="1"/>
            </a:lvl4pPr>
            <a:lvl5pPr marL="2286000" lvl="4" indent="-228600" algn="l">
              <a:spcBef>
                <a:spcPts val="420"/>
              </a:spcBef>
              <a:spcAft>
                <a:spcPts val="0"/>
              </a:spcAft>
              <a:buClr>
                <a:schemeClr val="dk1"/>
              </a:buClr>
              <a:buSzPts val="2100"/>
              <a:buNone/>
              <a:defRPr sz="2100" b="1"/>
            </a:lvl5pPr>
            <a:lvl6pPr marL="2743200" lvl="5" indent="-228600" algn="l">
              <a:spcBef>
                <a:spcPts val="420"/>
              </a:spcBef>
              <a:spcAft>
                <a:spcPts val="0"/>
              </a:spcAft>
              <a:buClr>
                <a:schemeClr val="dk1"/>
              </a:buClr>
              <a:buSzPts val="2100"/>
              <a:buNone/>
              <a:defRPr sz="2100" b="1"/>
            </a:lvl6pPr>
            <a:lvl7pPr marL="3200400" lvl="6" indent="-228600" algn="l">
              <a:spcBef>
                <a:spcPts val="420"/>
              </a:spcBef>
              <a:spcAft>
                <a:spcPts val="0"/>
              </a:spcAft>
              <a:buClr>
                <a:schemeClr val="dk1"/>
              </a:buClr>
              <a:buSzPts val="2100"/>
              <a:buNone/>
              <a:defRPr sz="2100" b="1"/>
            </a:lvl7pPr>
            <a:lvl8pPr marL="3657600" lvl="7" indent="-228600" algn="l">
              <a:spcBef>
                <a:spcPts val="420"/>
              </a:spcBef>
              <a:spcAft>
                <a:spcPts val="0"/>
              </a:spcAft>
              <a:buClr>
                <a:schemeClr val="dk1"/>
              </a:buClr>
              <a:buSzPts val="2100"/>
              <a:buNone/>
              <a:defRPr sz="2100" b="1"/>
            </a:lvl8pPr>
            <a:lvl9pPr marL="4114800" lvl="8" indent="-228600" algn="l">
              <a:spcBef>
                <a:spcPts val="420"/>
              </a:spcBef>
              <a:spcAft>
                <a:spcPts val="0"/>
              </a:spcAft>
              <a:buClr>
                <a:schemeClr val="dk1"/>
              </a:buClr>
              <a:buSzPts val="2100"/>
              <a:buNone/>
              <a:defRPr sz="2100" b="1"/>
            </a:lvl9pPr>
          </a:lstStyle>
          <a:p>
            <a:endParaRPr/>
          </a:p>
        </p:txBody>
      </p:sp>
      <p:sp>
        <p:nvSpPr>
          <p:cNvPr id="45" name="Google Shape;45;p8"/>
          <p:cNvSpPr txBox="1">
            <a:spLocks noGrp="1"/>
          </p:cNvSpPr>
          <p:nvPr>
            <p:ph type="body" idx="4"/>
          </p:nvPr>
        </p:nvSpPr>
        <p:spPr>
          <a:xfrm>
            <a:off x="6503036" y="2464859"/>
            <a:ext cx="5658485" cy="4478126"/>
          </a:xfrm>
          <a:prstGeom prst="rect">
            <a:avLst/>
          </a:prstGeom>
          <a:noFill/>
          <a:ln>
            <a:noFill/>
          </a:ln>
        </p:spPr>
        <p:txBody>
          <a:bodyPr spcFirstLastPara="1" wrap="square" lIns="117550" tIns="58775" rIns="117550" bIns="58775" anchor="t" anchorCtr="0">
            <a:normAutofit/>
          </a:bodyPr>
          <a:lstStyle>
            <a:lvl1pPr marL="457200" lvl="0" indent="-425450" algn="l">
              <a:spcBef>
                <a:spcPts val="620"/>
              </a:spcBef>
              <a:spcAft>
                <a:spcPts val="0"/>
              </a:spcAft>
              <a:buClr>
                <a:schemeClr val="dk1"/>
              </a:buClr>
              <a:buSzPts val="3100"/>
              <a:buChar char="•"/>
              <a:defRPr sz="3100"/>
            </a:lvl1pPr>
            <a:lvl2pPr marL="914400" lvl="1" indent="-393700" algn="l">
              <a:spcBef>
                <a:spcPts val="520"/>
              </a:spcBef>
              <a:spcAft>
                <a:spcPts val="0"/>
              </a:spcAft>
              <a:buClr>
                <a:schemeClr val="dk1"/>
              </a:buClr>
              <a:buSzPts val="2600"/>
              <a:buChar char="–"/>
              <a:defRPr sz="2600"/>
            </a:lvl2pPr>
            <a:lvl3pPr marL="1371600" lvl="2" indent="-374650" algn="l">
              <a:spcBef>
                <a:spcPts val="460"/>
              </a:spcBef>
              <a:spcAft>
                <a:spcPts val="0"/>
              </a:spcAft>
              <a:buClr>
                <a:schemeClr val="dk1"/>
              </a:buClr>
              <a:buSzPts val="2300"/>
              <a:buChar char="•"/>
              <a:defRPr sz="2300"/>
            </a:lvl3pPr>
            <a:lvl4pPr marL="1828800" lvl="3" indent="-361950" algn="l">
              <a:spcBef>
                <a:spcPts val="420"/>
              </a:spcBef>
              <a:spcAft>
                <a:spcPts val="0"/>
              </a:spcAft>
              <a:buClr>
                <a:schemeClr val="dk1"/>
              </a:buClr>
              <a:buSzPts val="2100"/>
              <a:buChar char="–"/>
              <a:defRPr sz="2100"/>
            </a:lvl4pPr>
            <a:lvl5pPr marL="2286000" lvl="4" indent="-361950" algn="l">
              <a:spcBef>
                <a:spcPts val="420"/>
              </a:spcBef>
              <a:spcAft>
                <a:spcPts val="0"/>
              </a:spcAft>
              <a:buClr>
                <a:schemeClr val="dk1"/>
              </a:buClr>
              <a:buSzPts val="2100"/>
              <a:buChar char="»"/>
              <a:defRPr sz="2100"/>
            </a:lvl5pPr>
            <a:lvl6pPr marL="2743200" lvl="5" indent="-361950" algn="l">
              <a:spcBef>
                <a:spcPts val="420"/>
              </a:spcBef>
              <a:spcAft>
                <a:spcPts val="0"/>
              </a:spcAft>
              <a:buClr>
                <a:schemeClr val="dk1"/>
              </a:buClr>
              <a:buSzPts val="2100"/>
              <a:buChar char="•"/>
              <a:defRPr sz="2100"/>
            </a:lvl6pPr>
            <a:lvl7pPr marL="3200400" lvl="6" indent="-361950" algn="l">
              <a:spcBef>
                <a:spcPts val="420"/>
              </a:spcBef>
              <a:spcAft>
                <a:spcPts val="0"/>
              </a:spcAft>
              <a:buClr>
                <a:schemeClr val="dk1"/>
              </a:buClr>
              <a:buSzPts val="2100"/>
              <a:buChar char="•"/>
              <a:defRPr sz="2100"/>
            </a:lvl7pPr>
            <a:lvl8pPr marL="3657600" lvl="7" indent="-361950" algn="l">
              <a:spcBef>
                <a:spcPts val="420"/>
              </a:spcBef>
              <a:spcAft>
                <a:spcPts val="0"/>
              </a:spcAft>
              <a:buClr>
                <a:schemeClr val="dk1"/>
              </a:buClr>
              <a:buSzPts val="2100"/>
              <a:buChar char="•"/>
              <a:defRPr sz="2100"/>
            </a:lvl8pPr>
            <a:lvl9pPr marL="4114800" lvl="8" indent="-361950" algn="l">
              <a:spcBef>
                <a:spcPts val="420"/>
              </a:spcBef>
              <a:spcAft>
                <a:spcPts val="0"/>
              </a:spcAft>
              <a:buClr>
                <a:schemeClr val="dk1"/>
              </a:buClr>
              <a:buSzPts val="2100"/>
              <a:buChar char="•"/>
              <a:defRPr sz="2100"/>
            </a:lvl9pPr>
          </a:lstStyle>
          <a:p>
            <a:endParaRPr/>
          </a:p>
        </p:txBody>
      </p:sp>
      <p:sp>
        <p:nvSpPr>
          <p:cNvPr id="46" name="Google Shape;46;p8"/>
          <p:cNvSpPr txBox="1">
            <a:spLocks noGrp="1"/>
          </p:cNvSpPr>
          <p:nvPr>
            <p:ph type="dt" idx="10"/>
          </p:nvPr>
        </p:nvSpPr>
        <p:spPr>
          <a:xfrm>
            <a:off x="640080" y="7203864"/>
            <a:ext cx="2987040" cy="413808"/>
          </a:xfrm>
          <a:prstGeom prst="rect">
            <a:avLst/>
          </a:prstGeom>
          <a:noFill/>
          <a:ln>
            <a:noFill/>
          </a:ln>
        </p:spPr>
        <p:txBody>
          <a:bodyPr spcFirstLastPara="1" wrap="square" lIns="117550" tIns="58775" rIns="117550" bIns="587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
          <p:cNvSpPr txBox="1">
            <a:spLocks noGrp="1"/>
          </p:cNvSpPr>
          <p:nvPr>
            <p:ph type="ftr" idx="11"/>
          </p:nvPr>
        </p:nvSpPr>
        <p:spPr>
          <a:xfrm>
            <a:off x="4373880" y="7203864"/>
            <a:ext cx="4053840" cy="413808"/>
          </a:xfrm>
          <a:prstGeom prst="rect">
            <a:avLst/>
          </a:prstGeom>
          <a:noFill/>
          <a:ln>
            <a:noFill/>
          </a:ln>
        </p:spPr>
        <p:txBody>
          <a:bodyPr spcFirstLastPara="1" wrap="square" lIns="117550" tIns="58775" rIns="117550" bIns="587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9174480" y="7203864"/>
            <a:ext cx="2987040" cy="413808"/>
          </a:xfrm>
          <a:prstGeom prst="rect">
            <a:avLst/>
          </a:prstGeom>
          <a:noFill/>
          <a:ln>
            <a:noFill/>
          </a:ln>
        </p:spPr>
        <p:txBody>
          <a:bodyPr spcFirstLastPara="1" wrap="square" lIns="117550" tIns="58775" rIns="117550" bIns="58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640080" y="311256"/>
            <a:ext cx="11521440" cy="1295400"/>
          </a:xfrm>
          <a:prstGeom prst="rect">
            <a:avLst/>
          </a:prstGeom>
          <a:noFill/>
          <a:ln>
            <a:noFill/>
          </a:ln>
        </p:spPr>
        <p:txBody>
          <a:bodyPr spcFirstLastPara="1" wrap="square" lIns="117550" tIns="58775" rIns="117550" bIns="5877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
          <p:cNvSpPr txBox="1">
            <a:spLocks noGrp="1"/>
          </p:cNvSpPr>
          <p:nvPr>
            <p:ph type="dt" idx="10"/>
          </p:nvPr>
        </p:nvSpPr>
        <p:spPr>
          <a:xfrm>
            <a:off x="640080" y="7203864"/>
            <a:ext cx="2987040" cy="413808"/>
          </a:xfrm>
          <a:prstGeom prst="rect">
            <a:avLst/>
          </a:prstGeom>
          <a:noFill/>
          <a:ln>
            <a:noFill/>
          </a:ln>
        </p:spPr>
        <p:txBody>
          <a:bodyPr spcFirstLastPara="1" wrap="square" lIns="117550" tIns="58775" rIns="117550" bIns="587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373880" y="7203864"/>
            <a:ext cx="4053840" cy="413808"/>
          </a:xfrm>
          <a:prstGeom prst="rect">
            <a:avLst/>
          </a:prstGeom>
          <a:noFill/>
          <a:ln>
            <a:noFill/>
          </a:ln>
        </p:spPr>
        <p:txBody>
          <a:bodyPr spcFirstLastPara="1" wrap="square" lIns="117550" tIns="58775" rIns="117550" bIns="587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9174480" y="7203864"/>
            <a:ext cx="2987040" cy="413808"/>
          </a:xfrm>
          <a:prstGeom prst="rect">
            <a:avLst/>
          </a:prstGeom>
          <a:noFill/>
          <a:ln>
            <a:noFill/>
          </a:ln>
        </p:spPr>
        <p:txBody>
          <a:bodyPr spcFirstLastPara="1" wrap="square" lIns="117550" tIns="58775" rIns="117550" bIns="58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0"/>
          <p:cNvSpPr txBox="1">
            <a:spLocks noGrp="1"/>
          </p:cNvSpPr>
          <p:nvPr>
            <p:ph type="dt" idx="10"/>
          </p:nvPr>
        </p:nvSpPr>
        <p:spPr>
          <a:xfrm>
            <a:off x="640080" y="7203864"/>
            <a:ext cx="2987040" cy="413808"/>
          </a:xfrm>
          <a:prstGeom prst="rect">
            <a:avLst/>
          </a:prstGeom>
          <a:noFill/>
          <a:ln>
            <a:noFill/>
          </a:ln>
        </p:spPr>
        <p:txBody>
          <a:bodyPr spcFirstLastPara="1" wrap="square" lIns="117550" tIns="58775" rIns="117550" bIns="587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4373880" y="7203864"/>
            <a:ext cx="4053840" cy="413808"/>
          </a:xfrm>
          <a:prstGeom prst="rect">
            <a:avLst/>
          </a:prstGeom>
          <a:noFill/>
          <a:ln>
            <a:noFill/>
          </a:ln>
        </p:spPr>
        <p:txBody>
          <a:bodyPr spcFirstLastPara="1" wrap="square" lIns="117550" tIns="58775" rIns="117550" bIns="587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9174480" y="7203864"/>
            <a:ext cx="2987040" cy="413808"/>
          </a:xfrm>
          <a:prstGeom prst="rect">
            <a:avLst/>
          </a:prstGeom>
          <a:noFill/>
          <a:ln>
            <a:noFill/>
          </a:ln>
        </p:spPr>
        <p:txBody>
          <a:bodyPr spcFirstLastPara="1" wrap="square" lIns="117550" tIns="58775" rIns="117550" bIns="58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40081" y="309457"/>
            <a:ext cx="4211638" cy="1316990"/>
          </a:xfrm>
          <a:prstGeom prst="rect">
            <a:avLst/>
          </a:prstGeom>
          <a:noFill/>
          <a:ln>
            <a:noFill/>
          </a:ln>
        </p:spPr>
        <p:txBody>
          <a:bodyPr spcFirstLastPara="1" wrap="square" lIns="117550" tIns="58775" rIns="117550" bIns="58775" anchor="b" anchorCtr="0">
            <a:normAutofit/>
          </a:bodyPr>
          <a:lstStyle>
            <a:lvl1pPr lvl="0" algn="l">
              <a:spcBef>
                <a:spcPts val="0"/>
              </a:spcBef>
              <a:spcAft>
                <a:spcPts val="0"/>
              </a:spcAft>
              <a:buClr>
                <a:schemeClr val="dk1"/>
              </a:buClr>
              <a:buSzPts val="2600"/>
              <a:buFont typeface="Calibri"/>
              <a:buNone/>
              <a:defRPr sz="2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5005070" y="309457"/>
            <a:ext cx="7156450" cy="6633528"/>
          </a:xfrm>
          <a:prstGeom prst="rect">
            <a:avLst/>
          </a:prstGeom>
          <a:noFill/>
          <a:ln>
            <a:noFill/>
          </a:ln>
        </p:spPr>
        <p:txBody>
          <a:bodyPr spcFirstLastPara="1" wrap="square" lIns="117550" tIns="58775" rIns="117550" bIns="58775" anchor="t" anchorCtr="0">
            <a:normAutofit/>
          </a:bodyPr>
          <a:lstStyle>
            <a:lvl1pPr marL="457200" lvl="0" indent="-488950" algn="l">
              <a:spcBef>
                <a:spcPts val="820"/>
              </a:spcBef>
              <a:spcAft>
                <a:spcPts val="0"/>
              </a:spcAft>
              <a:buClr>
                <a:schemeClr val="dk1"/>
              </a:buClr>
              <a:buSzPts val="4100"/>
              <a:buChar char="•"/>
              <a:defRPr sz="4100"/>
            </a:lvl1pPr>
            <a:lvl2pPr marL="914400" lvl="1" indent="-457200" algn="l">
              <a:spcBef>
                <a:spcPts val="720"/>
              </a:spcBef>
              <a:spcAft>
                <a:spcPts val="0"/>
              </a:spcAft>
              <a:buClr>
                <a:schemeClr val="dk1"/>
              </a:buClr>
              <a:buSzPts val="3600"/>
              <a:buChar char="–"/>
              <a:defRPr sz="3600"/>
            </a:lvl2pPr>
            <a:lvl3pPr marL="1371600" lvl="2" indent="-425450" algn="l">
              <a:spcBef>
                <a:spcPts val="620"/>
              </a:spcBef>
              <a:spcAft>
                <a:spcPts val="0"/>
              </a:spcAft>
              <a:buClr>
                <a:schemeClr val="dk1"/>
              </a:buClr>
              <a:buSzPts val="3100"/>
              <a:buChar char="•"/>
              <a:defRPr sz="31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61" name="Google Shape;61;p11"/>
          <p:cNvSpPr txBox="1">
            <a:spLocks noGrp="1"/>
          </p:cNvSpPr>
          <p:nvPr>
            <p:ph type="body" idx="2"/>
          </p:nvPr>
        </p:nvSpPr>
        <p:spPr>
          <a:xfrm>
            <a:off x="640081" y="1626447"/>
            <a:ext cx="4211638" cy="5316538"/>
          </a:xfrm>
          <a:prstGeom prst="rect">
            <a:avLst/>
          </a:prstGeom>
          <a:noFill/>
          <a:ln>
            <a:noFill/>
          </a:ln>
        </p:spPr>
        <p:txBody>
          <a:bodyPr spcFirstLastPara="1" wrap="square" lIns="117550" tIns="58775" rIns="117550" bIns="58775" anchor="t" anchorCtr="0">
            <a:normAutofit/>
          </a:bodyPr>
          <a:lstStyle>
            <a:lvl1pPr marL="457200" lvl="0" indent="-228600" algn="l">
              <a:spcBef>
                <a:spcPts val="360"/>
              </a:spcBef>
              <a:spcAft>
                <a:spcPts val="0"/>
              </a:spcAft>
              <a:buClr>
                <a:schemeClr val="dk1"/>
              </a:buClr>
              <a:buSzPts val="1800"/>
              <a:buNone/>
              <a:defRPr sz="1800"/>
            </a:lvl1pPr>
            <a:lvl2pPr marL="914400" lvl="1" indent="-228600" algn="l">
              <a:spcBef>
                <a:spcPts val="300"/>
              </a:spcBef>
              <a:spcAft>
                <a:spcPts val="0"/>
              </a:spcAft>
              <a:buClr>
                <a:schemeClr val="dk1"/>
              </a:buClr>
              <a:buSzPts val="1500"/>
              <a:buNone/>
              <a:defRPr sz="1500"/>
            </a:lvl2pPr>
            <a:lvl3pPr marL="1371600" lvl="2" indent="-228600" algn="l">
              <a:spcBef>
                <a:spcPts val="260"/>
              </a:spcBef>
              <a:spcAft>
                <a:spcPts val="0"/>
              </a:spcAft>
              <a:buClr>
                <a:schemeClr val="dk1"/>
              </a:buClr>
              <a:buSzPts val="1300"/>
              <a:buNone/>
              <a:defRPr sz="1300"/>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62" name="Google Shape;62;p11"/>
          <p:cNvSpPr txBox="1">
            <a:spLocks noGrp="1"/>
          </p:cNvSpPr>
          <p:nvPr>
            <p:ph type="dt" idx="10"/>
          </p:nvPr>
        </p:nvSpPr>
        <p:spPr>
          <a:xfrm>
            <a:off x="640080" y="7203864"/>
            <a:ext cx="2987040" cy="413808"/>
          </a:xfrm>
          <a:prstGeom prst="rect">
            <a:avLst/>
          </a:prstGeom>
          <a:noFill/>
          <a:ln>
            <a:noFill/>
          </a:ln>
        </p:spPr>
        <p:txBody>
          <a:bodyPr spcFirstLastPara="1" wrap="square" lIns="117550" tIns="58775" rIns="117550" bIns="587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4373880" y="7203864"/>
            <a:ext cx="4053840" cy="413808"/>
          </a:xfrm>
          <a:prstGeom prst="rect">
            <a:avLst/>
          </a:prstGeom>
          <a:noFill/>
          <a:ln>
            <a:noFill/>
          </a:ln>
        </p:spPr>
        <p:txBody>
          <a:bodyPr spcFirstLastPara="1" wrap="square" lIns="117550" tIns="58775" rIns="117550" bIns="587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9174480" y="7203864"/>
            <a:ext cx="2987040" cy="413808"/>
          </a:xfrm>
          <a:prstGeom prst="rect">
            <a:avLst/>
          </a:prstGeom>
          <a:noFill/>
          <a:ln>
            <a:noFill/>
          </a:ln>
        </p:spPr>
        <p:txBody>
          <a:bodyPr spcFirstLastPara="1" wrap="square" lIns="117550" tIns="58775" rIns="117550" bIns="58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2509203" y="5440680"/>
            <a:ext cx="7680960" cy="642303"/>
          </a:xfrm>
          <a:prstGeom prst="rect">
            <a:avLst/>
          </a:prstGeom>
          <a:noFill/>
          <a:ln>
            <a:noFill/>
          </a:ln>
        </p:spPr>
        <p:txBody>
          <a:bodyPr spcFirstLastPara="1" wrap="square" lIns="117550" tIns="58775" rIns="117550" bIns="58775" anchor="b" anchorCtr="0">
            <a:normAutofit/>
          </a:bodyPr>
          <a:lstStyle>
            <a:lvl1pPr lvl="0" algn="l">
              <a:spcBef>
                <a:spcPts val="0"/>
              </a:spcBef>
              <a:spcAft>
                <a:spcPts val="0"/>
              </a:spcAft>
              <a:buClr>
                <a:schemeClr val="dk1"/>
              </a:buClr>
              <a:buSzPts val="2600"/>
              <a:buFont typeface="Calibri"/>
              <a:buNone/>
              <a:defRPr sz="2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a:spLocks noGrp="1"/>
          </p:cNvSpPr>
          <p:nvPr>
            <p:ph type="pic" idx="2"/>
          </p:nvPr>
        </p:nvSpPr>
        <p:spPr>
          <a:xfrm>
            <a:off x="2509203" y="694478"/>
            <a:ext cx="7680960" cy="4663440"/>
          </a:xfrm>
          <a:prstGeom prst="rect">
            <a:avLst/>
          </a:prstGeom>
          <a:noFill/>
          <a:ln>
            <a:noFill/>
          </a:ln>
        </p:spPr>
      </p:sp>
      <p:sp>
        <p:nvSpPr>
          <p:cNvPr id="68" name="Google Shape;68;p12"/>
          <p:cNvSpPr txBox="1">
            <a:spLocks noGrp="1"/>
          </p:cNvSpPr>
          <p:nvPr>
            <p:ph type="body" idx="1"/>
          </p:nvPr>
        </p:nvSpPr>
        <p:spPr>
          <a:xfrm>
            <a:off x="2509203" y="6082983"/>
            <a:ext cx="7680960" cy="912177"/>
          </a:xfrm>
          <a:prstGeom prst="rect">
            <a:avLst/>
          </a:prstGeom>
          <a:noFill/>
          <a:ln>
            <a:noFill/>
          </a:ln>
        </p:spPr>
        <p:txBody>
          <a:bodyPr spcFirstLastPara="1" wrap="square" lIns="117550" tIns="58775" rIns="117550" bIns="58775" anchor="t" anchorCtr="0">
            <a:normAutofit/>
          </a:bodyPr>
          <a:lstStyle>
            <a:lvl1pPr marL="457200" lvl="0" indent="-228600" algn="l">
              <a:spcBef>
                <a:spcPts val="360"/>
              </a:spcBef>
              <a:spcAft>
                <a:spcPts val="0"/>
              </a:spcAft>
              <a:buClr>
                <a:schemeClr val="dk1"/>
              </a:buClr>
              <a:buSzPts val="1800"/>
              <a:buNone/>
              <a:defRPr sz="1800"/>
            </a:lvl1pPr>
            <a:lvl2pPr marL="914400" lvl="1" indent="-228600" algn="l">
              <a:spcBef>
                <a:spcPts val="300"/>
              </a:spcBef>
              <a:spcAft>
                <a:spcPts val="0"/>
              </a:spcAft>
              <a:buClr>
                <a:schemeClr val="dk1"/>
              </a:buClr>
              <a:buSzPts val="1500"/>
              <a:buNone/>
              <a:defRPr sz="1500"/>
            </a:lvl2pPr>
            <a:lvl3pPr marL="1371600" lvl="2" indent="-228600" algn="l">
              <a:spcBef>
                <a:spcPts val="260"/>
              </a:spcBef>
              <a:spcAft>
                <a:spcPts val="0"/>
              </a:spcAft>
              <a:buClr>
                <a:schemeClr val="dk1"/>
              </a:buClr>
              <a:buSzPts val="1300"/>
              <a:buNone/>
              <a:defRPr sz="1300"/>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69" name="Google Shape;69;p12"/>
          <p:cNvSpPr txBox="1">
            <a:spLocks noGrp="1"/>
          </p:cNvSpPr>
          <p:nvPr>
            <p:ph type="dt" idx="10"/>
          </p:nvPr>
        </p:nvSpPr>
        <p:spPr>
          <a:xfrm>
            <a:off x="640080" y="7203864"/>
            <a:ext cx="2987040" cy="413808"/>
          </a:xfrm>
          <a:prstGeom prst="rect">
            <a:avLst/>
          </a:prstGeom>
          <a:noFill/>
          <a:ln>
            <a:noFill/>
          </a:ln>
        </p:spPr>
        <p:txBody>
          <a:bodyPr spcFirstLastPara="1" wrap="square" lIns="117550" tIns="58775" rIns="117550" bIns="587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4373880" y="7203864"/>
            <a:ext cx="4053840" cy="413808"/>
          </a:xfrm>
          <a:prstGeom prst="rect">
            <a:avLst/>
          </a:prstGeom>
          <a:noFill/>
          <a:ln>
            <a:noFill/>
          </a:ln>
        </p:spPr>
        <p:txBody>
          <a:bodyPr spcFirstLastPara="1" wrap="square" lIns="117550" tIns="58775" rIns="117550" bIns="587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9174480" y="7203864"/>
            <a:ext cx="2987040" cy="413808"/>
          </a:xfrm>
          <a:prstGeom prst="rect">
            <a:avLst/>
          </a:prstGeom>
          <a:noFill/>
          <a:ln>
            <a:noFill/>
          </a:ln>
        </p:spPr>
        <p:txBody>
          <a:bodyPr spcFirstLastPara="1" wrap="square" lIns="117550" tIns="58775" rIns="117550" bIns="58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640080" y="311256"/>
            <a:ext cx="11521440" cy="1295400"/>
          </a:xfrm>
          <a:prstGeom prst="rect">
            <a:avLst/>
          </a:prstGeom>
          <a:noFill/>
          <a:ln>
            <a:noFill/>
          </a:ln>
        </p:spPr>
        <p:txBody>
          <a:bodyPr spcFirstLastPara="1" wrap="square" lIns="117550" tIns="58775" rIns="117550" bIns="5877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3836088" y="-1382448"/>
            <a:ext cx="5129425" cy="11521440"/>
          </a:xfrm>
          <a:prstGeom prst="rect">
            <a:avLst/>
          </a:prstGeom>
          <a:noFill/>
          <a:ln>
            <a:noFill/>
          </a:ln>
        </p:spPr>
        <p:txBody>
          <a:bodyPr spcFirstLastPara="1" wrap="square" lIns="117550" tIns="58775" rIns="117550" bIns="5877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640080" y="7203864"/>
            <a:ext cx="2987040" cy="413808"/>
          </a:xfrm>
          <a:prstGeom prst="rect">
            <a:avLst/>
          </a:prstGeom>
          <a:noFill/>
          <a:ln>
            <a:noFill/>
          </a:ln>
        </p:spPr>
        <p:txBody>
          <a:bodyPr spcFirstLastPara="1" wrap="square" lIns="117550" tIns="58775" rIns="117550" bIns="587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4373880" y="7203864"/>
            <a:ext cx="4053840" cy="413808"/>
          </a:xfrm>
          <a:prstGeom prst="rect">
            <a:avLst/>
          </a:prstGeom>
          <a:noFill/>
          <a:ln>
            <a:noFill/>
          </a:ln>
        </p:spPr>
        <p:txBody>
          <a:bodyPr spcFirstLastPara="1" wrap="square" lIns="117550" tIns="58775" rIns="117550" bIns="587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9174480" y="7203864"/>
            <a:ext cx="2987040" cy="413808"/>
          </a:xfrm>
          <a:prstGeom prst="rect">
            <a:avLst/>
          </a:prstGeom>
          <a:noFill/>
          <a:ln>
            <a:noFill/>
          </a:ln>
        </p:spPr>
        <p:txBody>
          <a:bodyPr spcFirstLastPara="1" wrap="square" lIns="117550" tIns="58775" rIns="117550" bIns="58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640080" y="311256"/>
            <a:ext cx="11521440" cy="1295400"/>
          </a:xfrm>
          <a:prstGeom prst="rect">
            <a:avLst/>
          </a:prstGeom>
          <a:noFill/>
          <a:ln>
            <a:noFill/>
          </a:ln>
        </p:spPr>
        <p:txBody>
          <a:bodyPr spcFirstLastPara="1" wrap="square" lIns="117550" tIns="58775" rIns="117550" bIns="58775" anchor="ctr" anchorCtr="0">
            <a:normAutofit/>
          </a:bodyPr>
          <a:lstStyle>
            <a:lvl1pPr marR="0" lvl="0" algn="ctr" rtl="0">
              <a:spcBef>
                <a:spcPts val="0"/>
              </a:spcBef>
              <a:spcAft>
                <a:spcPts val="0"/>
              </a:spcAft>
              <a:buClr>
                <a:schemeClr val="dk1"/>
              </a:buClr>
              <a:buSzPts val="5700"/>
              <a:buFont typeface="Calibri"/>
              <a:buNone/>
              <a:defRPr sz="57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640080" y="1813560"/>
            <a:ext cx="11521440" cy="5129425"/>
          </a:xfrm>
          <a:prstGeom prst="rect">
            <a:avLst/>
          </a:prstGeom>
          <a:noFill/>
          <a:ln>
            <a:noFill/>
          </a:ln>
        </p:spPr>
        <p:txBody>
          <a:bodyPr spcFirstLastPara="1" wrap="square" lIns="117550" tIns="58775" rIns="117550" bIns="58775" anchor="t" anchorCtr="0">
            <a:normAutofit/>
          </a:bodyPr>
          <a:lstStyle>
            <a:lvl1pPr marL="457200" marR="0" lvl="0" indent="-488950" algn="l" rtl="0">
              <a:spcBef>
                <a:spcPts val="820"/>
              </a:spcBef>
              <a:spcAft>
                <a:spcPts val="0"/>
              </a:spcAft>
              <a:buClr>
                <a:schemeClr val="dk1"/>
              </a:buClr>
              <a:buSzPts val="4100"/>
              <a:buFont typeface="Arial"/>
              <a:buChar char="•"/>
              <a:defRPr sz="4100" b="0" i="0" u="none" strike="noStrike" cap="none">
                <a:solidFill>
                  <a:schemeClr val="dk1"/>
                </a:solidFill>
                <a:latin typeface="Calibri"/>
                <a:ea typeface="Calibri"/>
                <a:cs typeface="Calibri"/>
                <a:sym typeface="Calibri"/>
              </a:defRPr>
            </a:lvl1pPr>
            <a:lvl2pPr marL="914400" marR="0" lvl="1"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spcBef>
                <a:spcPts val="62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640080" y="7203864"/>
            <a:ext cx="2987040" cy="413808"/>
          </a:xfrm>
          <a:prstGeom prst="rect">
            <a:avLst/>
          </a:prstGeom>
          <a:noFill/>
          <a:ln>
            <a:noFill/>
          </a:ln>
        </p:spPr>
        <p:txBody>
          <a:bodyPr spcFirstLastPara="1" wrap="square" lIns="117550" tIns="58775" rIns="117550" bIns="58775" anchor="ctr" anchorCtr="0">
            <a:noAutofit/>
          </a:bodyPr>
          <a:lstStyle>
            <a:lvl1pPr marR="0" lvl="0" algn="l" rtl="0">
              <a:spcBef>
                <a:spcPts val="0"/>
              </a:spcBef>
              <a:spcAft>
                <a:spcPts val="0"/>
              </a:spcAft>
              <a:buSzPts val="1400"/>
              <a:buNone/>
              <a:defRPr sz="15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4373880" y="7203864"/>
            <a:ext cx="4053840" cy="413808"/>
          </a:xfrm>
          <a:prstGeom prst="rect">
            <a:avLst/>
          </a:prstGeom>
          <a:noFill/>
          <a:ln>
            <a:noFill/>
          </a:ln>
        </p:spPr>
        <p:txBody>
          <a:bodyPr spcFirstLastPara="1" wrap="square" lIns="117550" tIns="58775" rIns="117550" bIns="58775" anchor="ctr" anchorCtr="0">
            <a:noAutofit/>
          </a:bodyPr>
          <a:lstStyle>
            <a:lvl1pPr marR="0" lvl="0" algn="ctr" rtl="0">
              <a:spcBef>
                <a:spcPts val="0"/>
              </a:spcBef>
              <a:spcAft>
                <a:spcPts val="0"/>
              </a:spcAft>
              <a:buSzPts val="1400"/>
              <a:buNone/>
              <a:defRPr sz="15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9174480" y="7203864"/>
            <a:ext cx="2987040" cy="413808"/>
          </a:xfrm>
          <a:prstGeom prst="rect">
            <a:avLst/>
          </a:prstGeom>
          <a:noFill/>
          <a:ln>
            <a:noFill/>
          </a:ln>
        </p:spPr>
        <p:txBody>
          <a:bodyPr spcFirstLastPara="1" wrap="square" lIns="117550" tIns="58775" rIns="117550" bIns="58775" anchor="ctr" anchorCtr="0">
            <a:noAutofit/>
          </a:bodyPr>
          <a:lstStyle>
            <a:lvl1pPr marL="0" marR="0" lvl="0" indent="0" algn="r" rtl="0">
              <a:spcBef>
                <a:spcPts val="0"/>
              </a:spcBef>
              <a:buNone/>
              <a:defRPr sz="1500" b="0" i="0" u="none" strike="noStrike" cap="none">
                <a:solidFill>
                  <a:srgbClr val="888888"/>
                </a:solidFill>
                <a:latin typeface="Calibri"/>
                <a:ea typeface="Calibri"/>
                <a:cs typeface="Calibri"/>
                <a:sym typeface="Calibri"/>
              </a:defRPr>
            </a:lvl1pPr>
            <a:lvl2pPr marL="0" marR="0" lvl="1" indent="0" algn="r" rtl="0">
              <a:spcBef>
                <a:spcPts val="0"/>
              </a:spcBef>
              <a:buNone/>
              <a:defRPr sz="1500" b="0" i="0" u="none" strike="noStrike" cap="none">
                <a:solidFill>
                  <a:srgbClr val="888888"/>
                </a:solidFill>
                <a:latin typeface="Calibri"/>
                <a:ea typeface="Calibri"/>
                <a:cs typeface="Calibri"/>
                <a:sym typeface="Calibri"/>
              </a:defRPr>
            </a:lvl2pPr>
            <a:lvl3pPr marL="0" marR="0" lvl="2" indent="0" algn="r" rtl="0">
              <a:spcBef>
                <a:spcPts val="0"/>
              </a:spcBef>
              <a:buNone/>
              <a:defRPr sz="1500" b="0" i="0" u="none" strike="noStrike" cap="none">
                <a:solidFill>
                  <a:srgbClr val="888888"/>
                </a:solidFill>
                <a:latin typeface="Calibri"/>
                <a:ea typeface="Calibri"/>
                <a:cs typeface="Calibri"/>
                <a:sym typeface="Calibri"/>
              </a:defRPr>
            </a:lvl3pPr>
            <a:lvl4pPr marL="0" marR="0" lvl="3" indent="0" algn="r" rtl="0">
              <a:spcBef>
                <a:spcPts val="0"/>
              </a:spcBef>
              <a:buNone/>
              <a:defRPr sz="1500" b="0" i="0" u="none" strike="noStrike" cap="none">
                <a:solidFill>
                  <a:srgbClr val="888888"/>
                </a:solidFill>
                <a:latin typeface="Calibri"/>
                <a:ea typeface="Calibri"/>
                <a:cs typeface="Calibri"/>
                <a:sym typeface="Calibri"/>
              </a:defRPr>
            </a:lvl4pPr>
            <a:lvl5pPr marL="0" marR="0" lvl="4" indent="0" algn="r" rtl="0">
              <a:spcBef>
                <a:spcPts val="0"/>
              </a:spcBef>
              <a:buNone/>
              <a:defRPr sz="1500" b="0" i="0" u="none" strike="noStrike" cap="none">
                <a:solidFill>
                  <a:srgbClr val="888888"/>
                </a:solidFill>
                <a:latin typeface="Calibri"/>
                <a:ea typeface="Calibri"/>
                <a:cs typeface="Calibri"/>
                <a:sym typeface="Calibri"/>
              </a:defRPr>
            </a:lvl5pPr>
            <a:lvl6pPr marL="0" marR="0" lvl="5" indent="0" algn="r" rtl="0">
              <a:spcBef>
                <a:spcPts val="0"/>
              </a:spcBef>
              <a:buNone/>
              <a:defRPr sz="1500" b="0" i="0" u="none" strike="noStrike" cap="none">
                <a:solidFill>
                  <a:srgbClr val="888888"/>
                </a:solidFill>
                <a:latin typeface="Calibri"/>
                <a:ea typeface="Calibri"/>
                <a:cs typeface="Calibri"/>
                <a:sym typeface="Calibri"/>
              </a:defRPr>
            </a:lvl6pPr>
            <a:lvl7pPr marL="0" marR="0" lvl="6" indent="0" algn="r" rtl="0">
              <a:spcBef>
                <a:spcPts val="0"/>
              </a:spcBef>
              <a:buNone/>
              <a:defRPr sz="1500" b="0" i="0" u="none" strike="noStrike" cap="none">
                <a:solidFill>
                  <a:srgbClr val="888888"/>
                </a:solidFill>
                <a:latin typeface="Calibri"/>
                <a:ea typeface="Calibri"/>
                <a:cs typeface="Calibri"/>
                <a:sym typeface="Calibri"/>
              </a:defRPr>
            </a:lvl7pPr>
            <a:lvl8pPr marL="0" marR="0" lvl="7" indent="0" algn="r" rtl="0">
              <a:spcBef>
                <a:spcPts val="0"/>
              </a:spcBef>
              <a:buNone/>
              <a:defRPr sz="1500" b="0" i="0" u="none" strike="noStrike" cap="none">
                <a:solidFill>
                  <a:srgbClr val="888888"/>
                </a:solidFill>
                <a:latin typeface="Calibri"/>
                <a:ea typeface="Calibri"/>
                <a:cs typeface="Calibri"/>
                <a:sym typeface="Calibri"/>
              </a:defRPr>
            </a:lvl8pPr>
            <a:lvl9pPr marL="0" marR="0" lvl="8" indent="0" algn="r" rtl="0">
              <a:spcBef>
                <a:spcPts val="0"/>
              </a:spcBef>
              <a:buNone/>
              <a:defRPr sz="1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doe.virginia.gov/teaching-learning-assessment/specialized-instruction/adult-education/grants-funding" TargetMode="External"/><Relationship Id="rId5" Type="http://schemas.openxmlformats.org/officeDocument/2006/relationships/hyperlink" Target="mailto:OAEL@doe.virginia.gov" TargetMode="External"/><Relationship Id="rId4" Type="http://schemas.openxmlformats.org/officeDocument/2006/relationships/image" Target="../media/image2.png"/><Relationship Id="rId9" Type="http://schemas.openxmlformats.org/officeDocument/2006/relationships/image" Target="../media/image5.jp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bls.gov/oes/current/oes_va.htm"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doe.virginia.gov/home/showpublisheddocument/35170/638054875429430000" TargetMode="External"/><Relationship Id="rId4" Type="http://schemas.openxmlformats.org/officeDocument/2006/relationships/hyperlink" Target="https://virginiaworks.com/_docs/Publications/LMI-Publications/VA-Jobs-Outlook/PDF/2026-Jobs-Outlook.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102" name="Google Shape;102;p1"/>
          <p:cNvSpPr txBox="1"/>
          <p:nvPr/>
        </p:nvSpPr>
        <p:spPr>
          <a:xfrm>
            <a:off x="196422" y="291304"/>
            <a:ext cx="36576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n-US" sz="1600" b="1" i="1" dirty="0">
                <a:solidFill>
                  <a:schemeClr val="tx1"/>
                </a:solidFill>
                <a:latin typeface="Georgia" panose="02040502050405020303" pitchFamily="18" charset="0"/>
                <a:ea typeface="Times New Roman"/>
                <a:cs typeface="Times New Roman"/>
                <a:sym typeface="Times New Roman"/>
              </a:rPr>
              <a:t>Virginia embraces four strategic goals for the workforce system. These goals are: </a:t>
            </a:r>
            <a:endParaRPr lang="en-US" sz="1600" b="1" i="1" u="none" strike="noStrike" cap="none" dirty="0">
              <a:solidFill>
                <a:schemeClr val="tx1"/>
              </a:solidFill>
              <a:latin typeface="Times New Roman"/>
              <a:ea typeface="Times New Roman"/>
              <a:cs typeface="Times New Roman"/>
              <a:sym typeface="Times New Roman"/>
            </a:endParaRPr>
          </a:p>
        </p:txBody>
      </p:sp>
      <p:sp>
        <p:nvSpPr>
          <p:cNvPr id="11" name="Google Shape;90;p1">
            <a:extLst>
              <a:ext uri="{FF2B5EF4-FFF2-40B4-BE49-F238E27FC236}">
                <a16:creationId xmlns:a16="http://schemas.microsoft.com/office/drawing/2014/main" id="{78652AE7-3BF3-81ED-BE2F-656CA9AF760C}"/>
              </a:ext>
              <a:ext uri="{C183D7F6-B498-43B3-948B-1728B52AA6E4}">
                <adec:decorative xmlns:adec="http://schemas.microsoft.com/office/drawing/2017/decorative" val="0"/>
              </a:ext>
            </a:extLst>
          </p:cNvPr>
          <p:cNvSpPr/>
          <p:nvPr/>
        </p:nvSpPr>
        <p:spPr>
          <a:xfrm>
            <a:off x="189934" y="1221711"/>
            <a:ext cx="3893364" cy="1463040"/>
          </a:xfrm>
          <a:prstGeom prst="round2DiagRect">
            <a:avLst/>
          </a:prstGeom>
          <a:solidFill>
            <a:srgbClr val="1B4388"/>
          </a:solidFill>
          <a:ln>
            <a:noFill/>
          </a:ln>
          <a:effectLst>
            <a:outerShdw blurRad="63500" sx="102000" sy="102000" algn="ctr" rotWithShape="0">
              <a:prstClr val="black">
                <a:alpha val="40000"/>
              </a:prstClr>
            </a:outerShdw>
          </a:effectLst>
          <a:scene3d>
            <a:camera prst="orthographicFront"/>
            <a:lightRig rig="threePt" dir="t"/>
          </a:scene3d>
          <a:sp3d>
            <a:bevelT/>
          </a:sp3d>
        </p:spPr>
        <p:txBody>
          <a:bodyPr spcFirstLastPara="1" wrap="square" lIns="91425" tIns="45700" rIns="91425" bIns="45700" anchor="ctr" anchorCtr="0">
            <a:noAutofit/>
          </a:bodyPr>
          <a:lstStyle/>
          <a:p>
            <a:r>
              <a:rPr lang="en-US" sz="1600" i="1" u="none" strike="noStrike" cap="none" dirty="0">
                <a:solidFill>
                  <a:schemeClr val="bg1"/>
                </a:solidFill>
                <a:latin typeface="Georgia" panose="02040502050405020303" pitchFamily="18" charset="0"/>
                <a:ea typeface="Times New Roman"/>
                <a:cs typeface="Times New Roman"/>
                <a:sym typeface="Times New Roman"/>
              </a:rPr>
              <a:t>Goal 1: Prepare Virginia’s workers for current and future career pathways that provide competitive wages. </a:t>
            </a:r>
            <a:endParaRPr lang="en-US" sz="1600" i="1" dirty="0">
              <a:solidFill>
                <a:schemeClr val="bg1"/>
              </a:solidFill>
              <a:latin typeface="Georgia" panose="02040502050405020303" pitchFamily="18" charset="0"/>
              <a:ea typeface="Times New Roman"/>
              <a:cs typeface="Times New Roman"/>
              <a:sym typeface="Times New Roman"/>
            </a:endParaRPr>
          </a:p>
        </p:txBody>
      </p:sp>
      <p:sp>
        <p:nvSpPr>
          <p:cNvPr id="10" name="Google Shape;89;p1">
            <a:extLst>
              <a:ext uri="{FF2B5EF4-FFF2-40B4-BE49-F238E27FC236}">
                <a16:creationId xmlns:a16="http://schemas.microsoft.com/office/drawing/2014/main" id="{13C549BE-B0A2-2CC0-D8B1-9C15B4309F3D}"/>
              </a:ext>
              <a:ext uri="{C183D7F6-B498-43B3-948B-1728B52AA6E4}">
                <adec:decorative xmlns:adec="http://schemas.microsoft.com/office/drawing/2017/decorative" val="0"/>
              </a:ext>
            </a:extLst>
          </p:cNvPr>
          <p:cNvSpPr/>
          <p:nvPr/>
        </p:nvSpPr>
        <p:spPr>
          <a:xfrm>
            <a:off x="196422" y="2741338"/>
            <a:ext cx="3893364" cy="1463040"/>
          </a:xfrm>
          <a:prstGeom prst="round2DiagRect">
            <a:avLst/>
          </a:prstGeom>
          <a:solidFill>
            <a:srgbClr val="287151"/>
          </a:solidFill>
          <a:ln>
            <a:noFill/>
          </a:ln>
          <a:effectLst>
            <a:outerShdw blurRad="50800" dist="38100" dir="16200000" rotWithShape="0">
              <a:prstClr val="black">
                <a:alpha val="40000"/>
              </a:prstClr>
            </a:outerShdw>
          </a:effectLst>
          <a:scene3d>
            <a:camera prst="orthographicFront"/>
            <a:lightRig rig="threePt" dir="t"/>
          </a:scene3d>
          <a:sp3d>
            <a:bevelT/>
          </a:sp3d>
        </p:spPr>
        <p:txBody>
          <a:bodyPr spcFirstLastPara="1" wrap="square" lIns="91425" tIns="45700" rIns="91425" bIns="45700" anchor="ctr" anchorCtr="0">
            <a:noAutofit/>
          </a:bodyPr>
          <a:lstStyle/>
          <a:p>
            <a:pPr marL="0" marR="0" lvl="0" indent="0" rtl="0">
              <a:spcBef>
                <a:spcPts val="0"/>
              </a:spcBef>
              <a:spcAft>
                <a:spcPts val="0"/>
              </a:spcAft>
              <a:buNone/>
            </a:pPr>
            <a:r>
              <a:rPr lang="en-US" sz="1600" b="0" i="1" u="none" strike="noStrike" cap="none" dirty="0">
                <a:solidFill>
                  <a:schemeClr val="lt1"/>
                </a:solidFill>
                <a:latin typeface="Georgia" panose="02040502050405020303" pitchFamily="18" charset="0"/>
                <a:ea typeface="Calibri"/>
                <a:cs typeface="Calibri"/>
                <a:sym typeface="Calibri"/>
              </a:rPr>
              <a:t>Goal 2: Deliver workforce services that support business growth in Virginia’s leading-edge economy. </a:t>
            </a:r>
          </a:p>
        </p:txBody>
      </p:sp>
      <p:sp>
        <p:nvSpPr>
          <p:cNvPr id="12" name="Google Shape;91;p1">
            <a:extLst>
              <a:ext uri="{FF2B5EF4-FFF2-40B4-BE49-F238E27FC236}">
                <a16:creationId xmlns:a16="http://schemas.microsoft.com/office/drawing/2014/main" id="{4487FB52-C2AB-69AA-5351-65C63FE80D67}"/>
              </a:ext>
              <a:ext uri="{C183D7F6-B498-43B3-948B-1728B52AA6E4}">
                <adec:decorative xmlns:adec="http://schemas.microsoft.com/office/drawing/2017/decorative" val="0"/>
              </a:ext>
            </a:extLst>
          </p:cNvPr>
          <p:cNvSpPr/>
          <p:nvPr/>
        </p:nvSpPr>
        <p:spPr>
          <a:xfrm>
            <a:off x="189934" y="4246677"/>
            <a:ext cx="3893364" cy="1463040"/>
          </a:xfrm>
          <a:prstGeom prst="round2DiagRect">
            <a:avLst/>
          </a:prstGeom>
          <a:solidFill>
            <a:srgbClr val="1B4388"/>
          </a:solidFill>
          <a:ln>
            <a:noFill/>
          </a:ln>
          <a:effectLst>
            <a:outerShdw blurRad="63500" sx="102000" sy="102000" algn="ctr" rotWithShape="0">
              <a:prstClr val="black">
                <a:alpha val="40000"/>
              </a:prstClr>
            </a:outerShdw>
          </a:effectLst>
          <a:scene3d>
            <a:camera prst="orthographicFront"/>
            <a:lightRig rig="threePt" dir="t"/>
          </a:scene3d>
          <a:sp3d>
            <a:bevelT/>
          </a:sp3d>
        </p:spPr>
        <p:txBody>
          <a:bodyPr spcFirstLastPara="1" wrap="square" lIns="91425" tIns="45700" rIns="91425" bIns="45700" anchor="ctr" anchorCtr="0">
            <a:noAutofit/>
          </a:bodyPr>
          <a:lstStyle/>
          <a:p>
            <a:pPr marL="0" marR="0" lvl="0" indent="0" rtl="0">
              <a:spcBef>
                <a:spcPts val="0"/>
              </a:spcBef>
              <a:spcAft>
                <a:spcPts val="0"/>
              </a:spcAft>
              <a:buNone/>
            </a:pPr>
            <a:r>
              <a:rPr lang="en-US" sz="1600" i="1" u="none" strike="noStrike" cap="none" dirty="0">
                <a:solidFill>
                  <a:schemeClr val="lt1"/>
                </a:solidFill>
                <a:latin typeface="Georgia" panose="02040502050405020303" pitchFamily="18" charset="0"/>
                <a:ea typeface="Calibri"/>
                <a:cs typeface="Calibri"/>
                <a:sym typeface="Calibri"/>
              </a:rPr>
              <a:t>Goal 3: Provide outreach and recruitment services that increase awareness and access to Virginia’s workforce development ecosystem. </a:t>
            </a:r>
          </a:p>
        </p:txBody>
      </p:sp>
      <p:sp>
        <p:nvSpPr>
          <p:cNvPr id="13" name="Google Shape;92;p1">
            <a:extLst>
              <a:ext uri="{FF2B5EF4-FFF2-40B4-BE49-F238E27FC236}">
                <a16:creationId xmlns:a16="http://schemas.microsoft.com/office/drawing/2014/main" id="{04D6CADF-6E6B-5709-1745-58DC254FB20C}"/>
              </a:ext>
              <a:ext uri="{C183D7F6-B498-43B3-948B-1728B52AA6E4}">
                <adec:decorative xmlns:adec="http://schemas.microsoft.com/office/drawing/2017/decorative" val="0"/>
              </a:ext>
            </a:extLst>
          </p:cNvPr>
          <p:cNvSpPr/>
          <p:nvPr/>
        </p:nvSpPr>
        <p:spPr>
          <a:xfrm>
            <a:off x="189934" y="5766302"/>
            <a:ext cx="3893364" cy="1554480"/>
          </a:xfrm>
          <a:prstGeom prst="round2DiagRect">
            <a:avLst/>
          </a:prstGeom>
          <a:solidFill>
            <a:srgbClr val="287151"/>
          </a:solidFill>
          <a:ln>
            <a:noFill/>
          </a:ln>
          <a:effectLst>
            <a:outerShdw blurRad="63500" sx="102000" sy="102000" algn="ctr" rotWithShape="0">
              <a:prstClr val="black">
                <a:alpha val="40000"/>
              </a:prstClr>
            </a:outerShdw>
          </a:effectLst>
          <a:scene3d>
            <a:camera prst="orthographicFront"/>
            <a:lightRig rig="threePt" dir="t"/>
          </a:scene3d>
          <a:sp3d>
            <a:bevelT/>
          </a:sp3d>
        </p:spPr>
        <p:txBody>
          <a:bodyPr spcFirstLastPara="1" wrap="square" lIns="91425" tIns="45700" rIns="91425" bIns="45700" anchor="ctr" anchorCtr="0">
            <a:noAutofit/>
          </a:bodyPr>
          <a:lstStyle/>
          <a:p>
            <a:r>
              <a:rPr lang="en-US" sz="1600" i="1" u="none" strike="noStrike" cap="none" dirty="0">
                <a:solidFill>
                  <a:schemeClr val="bg1"/>
                </a:solidFill>
                <a:latin typeface="Georgia" panose="02040502050405020303" pitchFamily="18" charset="0"/>
                <a:ea typeface="Times New Roman"/>
                <a:cs typeface="Times New Roman"/>
                <a:sym typeface="Times New Roman"/>
              </a:rPr>
              <a:t>Goal 4: Reduce workforce system barriers through dynamic collaboration, coordination, and communication with Virginia Works as the hub-and-spoke model.</a:t>
            </a:r>
            <a:endParaRPr lang="en-US" sz="1600" i="1" dirty="0">
              <a:solidFill>
                <a:schemeClr val="bg1"/>
              </a:solidFill>
              <a:latin typeface="Georgia" panose="02040502050405020303" pitchFamily="18" charset="0"/>
              <a:ea typeface="Times New Roman"/>
              <a:cs typeface="Times New Roman"/>
              <a:sym typeface="Times New Roman"/>
            </a:endParaRPr>
          </a:p>
        </p:txBody>
      </p:sp>
      <p:pic>
        <p:nvPicPr>
          <p:cNvPr id="3" name="Picture 2">
            <a:extLst>
              <a:ext uri="{FF2B5EF4-FFF2-40B4-BE49-F238E27FC236}">
                <a16:creationId xmlns:a16="http://schemas.microsoft.com/office/drawing/2014/main" id="{1053AECF-F9B8-4A93-948C-438636BAD6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45275" y="768660"/>
            <a:ext cx="1911050" cy="1309272"/>
          </a:xfrm>
          <a:prstGeom prst="rect">
            <a:avLst/>
          </a:prstGeom>
        </p:spPr>
      </p:pic>
      <p:pic>
        <p:nvPicPr>
          <p:cNvPr id="8" name="Picture 7">
            <a:extLst>
              <a:ext uri="{FF2B5EF4-FFF2-40B4-BE49-F238E27FC236}">
                <a16:creationId xmlns:a16="http://schemas.microsoft.com/office/drawing/2014/main" id="{9CE01B02-AEF8-E333-F41E-F8A8A07B725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841584" y="2689851"/>
            <a:ext cx="3118432" cy="548640"/>
          </a:xfrm>
          <a:prstGeom prst="rect">
            <a:avLst/>
          </a:prstGeom>
        </p:spPr>
      </p:pic>
      <p:sp>
        <p:nvSpPr>
          <p:cNvPr id="100" name="Google Shape;100;p1"/>
          <p:cNvSpPr txBox="1"/>
          <p:nvPr/>
        </p:nvSpPr>
        <p:spPr>
          <a:xfrm>
            <a:off x="5105400" y="4287885"/>
            <a:ext cx="2286481"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000000"/>
                </a:solidFill>
                <a:latin typeface="Georgia"/>
                <a:ea typeface="Georgia"/>
                <a:cs typeface="Georgia"/>
                <a:sym typeface="Georgia"/>
              </a:rPr>
              <a:t>Virginia Department </a:t>
            </a:r>
            <a:endParaRPr dirty="0"/>
          </a:p>
          <a:p>
            <a:pPr marL="0" marR="0" lvl="0" indent="0" algn="ctr" rtl="0">
              <a:spcBef>
                <a:spcPts val="0"/>
              </a:spcBef>
              <a:spcAft>
                <a:spcPts val="0"/>
              </a:spcAft>
              <a:buNone/>
            </a:pPr>
            <a:r>
              <a:rPr lang="en-US" sz="1200" b="0" i="0" u="none" strike="noStrike" cap="none" dirty="0">
                <a:solidFill>
                  <a:srgbClr val="000000"/>
                </a:solidFill>
                <a:latin typeface="Georgia"/>
                <a:ea typeface="Georgia"/>
                <a:cs typeface="Georgia"/>
                <a:sym typeface="Georgia"/>
              </a:rPr>
              <a:t>of Education</a:t>
            </a:r>
            <a:endParaRPr dirty="0"/>
          </a:p>
          <a:p>
            <a:pPr marL="0" marR="0" lvl="0" indent="0" algn="ctr" rtl="0">
              <a:spcBef>
                <a:spcPts val="0"/>
              </a:spcBef>
              <a:spcAft>
                <a:spcPts val="0"/>
              </a:spcAft>
              <a:buNone/>
            </a:pPr>
            <a:r>
              <a:rPr lang="en-US" sz="1200" b="0" i="0" u="none" strike="noStrike" cap="none" dirty="0">
                <a:solidFill>
                  <a:srgbClr val="000000"/>
                </a:solidFill>
                <a:latin typeface="Georgia"/>
                <a:ea typeface="Georgia"/>
                <a:cs typeface="Georgia"/>
                <a:sym typeface="Georgia"/>
              </a:rPr>
              <a:t>Office of Career, Technical, and Adult Education</a:t>
            </a:r>
            <a:endParaRPr dirty="0"/>
          </a:p>
          <a:p>
            <a:pPr marL="0" marR="0" lvl="0" indent="0" algn="ctr" rtl="0">
              <a:spcBef>
                <a:spcPts val="0"/>
              </a:spcBef>
              <a:spcAft>
                <a:spcPts val="0"/>
              </a:spcAft>
              <a:buNone/>
            </a:pPr>
            <a:endParaRPr sz="1200" b="0" i="0" u="none" strike="noStrike" cap="none" dirty="0">
              <a:solidFill>
                <a:srgbClr val="000000"/>
              </a:solidFill>
              <a:latin typeface="Georgia"/>
              <a:ea typeface="Georgia"/>
              <a:cs typeface="Georgia"/>
              <a:sym typeface="Georgia"/>
            </a:endParaRPr>
          </a:p>
          <a:p>
            <a:pPr marL="0" marR="0" lvl="0" indent="0" algn="ctr" rtl="0">
              <a:spcBef>
                <a:spcPts val="0"/>
              </a:spcBef>
              <a:spcAft>
                <a:spcPts val="0"/>
              </a:spcAft>
              <a:buNone/>
            </a:pPr>
            <a:r>
              <a:rPr lang="en-US" sz="1200" b="0" i="0" u="sng" strike="noStrike" cap="none" dirty="0">
                <a:solidFill>
                  <a:srgbClr val="0070C0"/>
                </a:solidFill>
                <a:latin typeface="Georgia"/>
                <a:ea typeface="Georgia"/>
                <a:cs typeface="Georgia"/>
                <a:sym typeface="Georgia"/>
                <a:hlinkClick r:id="rId5">
                  <a:extLst>
                    <a:ext uri="{A12FA001-AC4F-418D-AE19-62706E023703}">
                      <ahyp:hlinkClr xmlns:ahyp="http://schemas.microsoft.com/office/drawing/2018/hyperlinkcolor" val="tx"/>
                    </a:ext>
                  </a:extLst>
                </a:hlinkClick>
              </a:rPr>
              <a:t>OAEL@doe.virginia.gov</a:t>
            </a:r>
            <a:endParaRPr sz="1200" b="0" i="0" u="none" strike="noStrike" cap="none" dirty="0">
              <a:solidFill>
                <a:srgbClr val="0070C0"/>
              </a:solidFill>
              <a:latin typeface="Georgia"/>
              <a:ea typeface="Georgia"/>
              <a:cs typeface="Georgia"/>
              <a:sym typeface="Georgia"/>
            </a:endParaRPr>
          </a:p>
          <a:p>
            <a:pPr marL="0" marR="0" lvl="0" indent="0" algn="ctr" rtl="0">
              <a:spcBef>
                <a:spcPts val="0"/>
              </a:spcBef>
              <a:spcAft>
                <a:spcPts val="0"/>
              </a:spcAft>
              <a:buNone/>
            </a:pPr>
            <a:r>
              <a:rPr lang="en-US" sz="1200" b="0" i="0" u="none" strike="noStrike" cap="none" dirty="0">
                <a:solidFill>
                  <a:srgbClr val="000000"/>
                </a:solidFill>
                <a:latin typeface="Georgia"/>
                <a:ea typeface="Georgia"/>
                <a:cs typeface="Georgia"/>
                <a:sym typeface="Georgia"/>
              </a:rPr>
              <a:t>(804) </a:t>
            </a:r>
            <a:r>
              <a:rPr lang="en-US" sz="1200" dirty="0">
                <a:latin typeface="Georgia"/>
                <a:ea typeface="Georgia"/>
                <a:cs typeface="Georgia"/>
                <a:sym typeface="Georgia"/>
              </a:rPr>
              <a:t>774-2377</a:t>
            </a:r>
            <a:endParaRPr dirty="0"/>
          </a:p>
        </p:txBody>
      </p:sp>
      <p:sp>
        <p:nvSpPr>
          <p:cNvPr id="98" name="Google Shape;98;p1">
            <a:extLst>
              <a:ext uri="{C183D7F6-B498-43B3-948B-1728B52AA6E4}">
                <adec:decorative xmlns:adec="http://schemas.microsoft.com/office/drawing/2017/decorative" val="1"/>
              </a:ext>
            </a:extLst>
          </p:cNvPr>
          <p:cNvSpPr/>
          <p:nvPr/>
        </p:nvSpPr>
        <p:spPr>
          <a:xfrm>
            <a:off x="4829040" y="3646684"/>
            <a:ext cx="2667000" cy="2612847"/>
          </a:xfrm>
          <a:prstGeom prst="ellipse">
            <a:avLst/>
          </a:prstGeom>
          <a:noFill/>
          <a:ln w="25400" cap="flat" cmpd="sng">
            <a:solidFill>
              <a:srgbClr val="F18C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Georgia"/>
              <a:ea typeface="Georgia"/>
              <a:cs typeface="Georgia"/>
              <a:sym typeface="Georgia"/>
            </a:endParaRPr>
          </a:p>
        </p:txBody>
      </p:sp>
      <p:sp>
        <p:nvSpPr>
          <p:cNvPr id="99" name="Google Shape;99;p1">
            <a:extLst>
              <a:ext uri="{C183D7F6-B498-43B3-948B-1728B52AA6E4}">
                <adec:decorative xmlns:adec="http://schemas.microsoft.com/office/drawing/2017/decorative" val="1"/>
              </a:ext>
            </a:extLst>
          </p:cNvPr>
          <p:cNvSpPr/>
          <p:nvPr/>
        </p:nvSpPr>
        <p:spPr>
          <a:xfrm>
            <a:off x="4915973" y="3705520"/>
            <a:ext cx="2667000" cy="2612847"/>
          </a:xfrm>
          <a:prstGeom prst="ellipse">
            <a:avLst/>
          </a:prstGeom>
          <a:noFill/>
          <a:ln w="25400" cap="flat" cmpd="sng">
            <a:solidFill>
              <a:srgbClr val="1B43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Georgia"/>
              <a:ea typeface="Georgia"/>
              <a:cs typeface="Georgia"/>
              <a:sym typeface="Georgia"/>
            </a:endParaRPr>
          </a:p>
        </p:txBody>
      </p:sp>
      <p:sp>
        <p:nvSpPr>
          <p:cNvPr id="6" name="TextBox 5">
            <a:extLst>
              <a:ext uri="{FF2B5EF4-FFF2-40B4-BE49-F238E27FC236}">
                <a16:creationId xmlns:a16="http://schemas.microsoft.com/office/drawing/2014/main" id="{A0DCD862-DC0F-149E-8D54-B38F63BA0BB2}"/>
              </a:ext>
            </a:extLst>
          </p:cNvPr>
          <p:cNvSpPr txBox="1"/>
          <p:nvPr/>
        </p:nvSpPr>
        <p:spPr>
          <a:xfrm>
            <a:off x="5105400" y="6682904"/>
            <a:ext cx="1260876" cy="769441"/>
          </a:xfrm>
          <a:prstGeom prst="rect">
            <a:avLst/>
          </a:prstGeom>
          <a:noFill/>
        </p:spPr>
        <p:txBody>
          <a:bodyPr wrap="square" rtlCol="0">
            <a:spAutoFit/>
          </a:bodyPr>
          <a:lstStyle/>
          <a:p>
            <a:pPr algn="r"/>
            <a:r>
              <a:rPr lang="en-US" sz="1100" dirty="0">
                <a:latin typeface="Georgia" panose="02040502050405020303" pitchFamily="18" charset="0"/>
                <a:ea typeface="Malgun Gothic" panose="020B0503020000020004" pitchFamily="34" charset="-127"/>
              </a:rPr>
              <a:t>Scan or click the QR Code to get this and more fact sheets.</a:t>
            </a:r>
            <a:endParaRPr lang="en-US" sz="1100" b="1" dirty="0">
              <a:solidFill>
                <a:srgbClr val="002060"/>
              </a:solidFill>
              <a:latin typeface="Georgia" panose="02040502050405020303" pitchFamily="18" charset="0"/>
              <a:ea typeface="Malgun Gothic" panose="020B0503020000020004" pitchFamily="34" charset="-127"/>
            </a:endParaRPr>
          </a:p>
        </p:txBody>
      </p:sp>
      <p:pic>
        <p:nvPicPr>
          <p:cNvPr id="2" name="Picture 1" descr="QR Code that leads to the Adult Education homepage">
            <a:hlinkClick r:id="rId6"/>
            <a:extLst>
              <a:ext uri="{FF2B5EF4-FFF2-40B4-BE49-F238E27FC236}">
                <a16:creationId xmlns:a16="http://schemas.microsoft.com/office/drawing/2014/main" id="{80CE96FB-604B-0F4A-2E62-24D45D897937}"/>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3404" y="6677248"/>
            <a:ext cx="800443" cy="800443"/>
          </a:xfrm>
          <a:prstGeom prst="rect">
            <a:avLst/>
          </a:prstGeom>
        </p:spPr>
      </p:pic>
      <p:sp>
        <p:nvSpPr>
          <p:cNvPr id="7" name="TextBox 6">
            <a:extLst>
              <a:ext uri="{FF2B5EF4-FFF2-40B4-BE49-F238E27FC236}">
                <a16:creationId xmlns:a16="http://schemas.microsoft.com/office/drawing/2014/main" id="{787FE8F0-1097-07A4-D4C4-9B8ACC7F08F4}"/>
              </a:ext>
              <a:ext uri="{C183D7F6-B498-43B3-948B-1728B52AA6E4}">
                <adec:decorative xmlns:adec="http://schemas.microsoft.com/office/drawing/2017/decorative" val="1"/>
              </a:ext>
            </a:extLst>
          </p:cNvPr>
          <p:cNvSpPr txBox="1"/>
          <p:nvPr/>
        </p:nvSpPr>
        <p:spPr>
          <a:xfrm>
            <a:off x="4634115" y="7528947"/>
            <a:ext cx="38985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65000"/>
                  </a:prstClr>
                </a:solidFill>
                <a:effectLst/>
                <a:uLnTx/>
                <a:uFillTx/>
                <a:latin typeface="Calibri"/>
                <a:ea typeface="+mn-ea"/>
                <a:cs typeface="+mn-cs"/>
              </a:rPr>
              <a:t>2024</a:t>
            </a:r>
          </a:p>
        </p:txBody>
      </p:sp>
      <p:sp>
        <p:nvSpPr>
          <p:cNvPr id="101" name="Google Shape;101;p1"/>
          <p:cNvSpPr txBox="1">
            <a:spLocks noGrp="1"/>
          </p:cNvSpPr>
          <p:nvPr>
            <p:ph type="title" idx="4294967295"/>
          </p:nvPr>
        </p:nvSpPr>
        <p:spPr>
          <a:xfrm>
            <a:off x="8803770" y="323195"/>
            <a:ext cx="3789566" cy="110795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a:ln>
                  <a:noFill/>
                </a:ln>
                <a:solidFill>
                  <a:srgbClr val="1B4388"/>
                </a:solidFill>
                <a:uLnTx/>
                <a:uFillTx/>
                <a:latin typeface="Georgia"/>
                <a:ea typeface="Georgia"/>
                <a:cs typeface="Georgia"/>
                <a:sym typeface="Georgia"/>
              </a:rPr>
              <a:t>Adult Education’s Role </a:t>
            </a:r>
            <a:endParaRPr kumimoji="0" lang="en-US" sz="2200" b="0" i="0" u="none" strike="noStrike" kern="0" cap="none" spc="0" normalizeH="0" baseline="0" noProof="0" dirty="0">
              <a:ln>
                <a:noFill/>
              </a:ln>
              <a:solidFill>
                <a:srgbClr val="1B4388"/>
              </a:solidFill>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a:ln>
                  <a:noFill/>
                </a:ln>
                <a:solidFill>
                  <a:srgbClr val="1B4388"/>
                </a:solidFill>
                <a:uLnTx/>
                <a:uFillTx/>
                <a:latin typeface="Georgia"/>
                <a:ea typeface="Georgia"/>
                <a:cs typeface="Georgia"/>
                <a:sym typeface="Georgia"/>
              </a:rPr>
              <a:t>in the Workforce Development System</a:t>
            </a:r>
            <a:endParaRPr kumimoji="0" lang="en-US" sz="2200" b="0" i="0" u="none" strike="noStrike" kern="0" cap="none" spc="0" normalizeH="0" baseline="0" noProof="0" dirty="0">
              <a:ln>
                <a:noFill/>
              </a:ln>
              <a:solidFill>
                <a:srgbClr val="1B4388"/>
              </a:solidFill>
              <a:uLnTx/>
              <a:uFillTx/>
              <a:latin typeface="Arial"/>
              <a:ea typeface="Arial"/>
              <a:cs typeface="Arial"/>
              <a:sym typeface="Arial"/>
            </a:endParaRPr>
          </a:p>
        </p:txBody>
      </p:sp>
      <p:sp>
        <p:nvSpPr>
          <p:cNvPr id="97" name="Google Shape;97;p1">
            <a:extLst>
              <a:ext uri="{C183D7F6-B498-43B3-948B-1728B52AA6E4}">
                <adec:decorative xmlns:adec="http://schemas.microsoft.com/office/drawing/2017/decorative" val="1"/>
              </a:ext>
            </a:extLst>
          </p:cNvPr>
          <p:cNvSpPr/>
          <p:nvPr/>
        </p:nvSpPr>
        <p:spPr>
          <a:xfrm rot="10800000">
            <a:off x="8798576" y="1631235"/>
            <a:ext cx="3794760" cy="1992724"/>
          </a:xfrm>
          <a:prstGeom prst="snip2DiagRect">
            <a:avLst/>
          </a:prstGeom>
          <a:blipFill rotWithShape="0">
            <a:blip r:embed="rId8">
              <a:alphaModFix/>
            </a:blip>
            <a:stretch>
              <a:fillRect/>
            </a:stretch>
          </a:blipFill>
          <a:ln w="19050" cmpd="dbl">
            <a:noFill/>
            <a:prstDash val="solid"/>
          </a:ln>
          <a:effectLst>
            <a:reflection blurRad="6350" stA="52000" endA="300" endPos="12000" dir="5400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300" b="0" i="0" u="none" strike="noStrike" cap="none" dirty="0">
                <a:solidFill>
                  <a:schemeClr val="lt1"/>
                </a:solidFill>
                <a:latin typeface="Calibri"/>
                <a:ea typeface="Calibri"/>
                <a:cs typeface="Calibri"/>
                <a:sym typeface="Calibri"/>
              </a:rPr>
              <a:t>				</a:t>
            </a:r>
          </a:p>
        </p:txBody>
      </p:sp>
      <p:sp>
        <p:nvSpPr>
          <p:cNvPr id="93" name="Google Shape;93;p1">
            <a:extLst>
              <a:ext uri="{C183D7F6-B498-43B3-948B-1728B52AA6E4}">
                <adec:decorative xmlns:adec="http://schemas.microsoft.com/office/drawing/2017/decorative" val="1"/>
              </a:ext>
            </a:extLst>
          </p:cNvPr>
          <p:cNvSpPr/>
          <p:nvPr/>
        </p:nvSpPr>
        <p:spPr>
          <a:xfrm flipH="1">
            <a:off x="8818055" y="3945856"/>
            <a:ext cx="3794760" cy="2468880"/>
          </a:xfrm>
          <a:prstGeom prst="snip2DiagRect">
            <a:avLst/>
          </a:prstGeom>
          <a:gradFill flip="none" rotWithShape="1">
            <a:gsLst>
              <a:gs pos="0">
                <a:srgbClr val="287151">
                  <a:shade val="30000"/>
                  <a:satMod val="115000"/>
                </a:srgbClr>
              </a:gs>
              <a:gs pos="50000">
                <a:srgbClr val="287151">
                  <a:shade val="67500"/>
                  <a:satMod val="115000"/>
                </a:srgbClr>
              </a:gs>
              <a:gs pos="100000">
                <a:srgbClr val="287151">
                  <a:shade val="100000"/>
                  <a:satMod val="115000"/>
                </a:srgbClr>
              </a:gs>
            </a:gsLst>
            <a:path path="circle">
              <a:fillToRect l="50000" t="50000" r="50000" b="50000"/>
            </a:path>
            <a:tileRect/>
          </a:gradFill>
          <a:ln w="12700">
            <a:solidFill>
              <a:srgbClr val="F18C20"/>
            </a:solidFill>
          </a:ln>
          <a:effectLst>
            <a:outerShdw blurRad="50800" dist="38100" dir="8100000" algn="tr"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300" b="0" i="0" u="none" strike="noStrike" cap="none">
              <a:solidFill>
                <a:schemeClr val="lt1"/>
              </a:solidFill>
              <a:latin typeface="Calibri"/>
              <a:ea typeface="Calibri"/>
              <a:cs typeface="Calibri"/>
              <a:sym typeface="Calibri"/>
            </a:endParaRPr>
          </a:p>
        </p:txBody>
      </p:sp>
      <p:sp>
        <p:nvSpPr>
          <p:cNvPr id="95" name="Google Shape;95;p1"/>
          <p:cNvSpPr txBox="1"/>
          <p:nvPr/>
        </p:nvSpPr>
        <p:spPr>
          <a:xfrm>
            <a:off x="8880630" y="4184490"/>
            <a:ext cx="3794760" cy="2133877"/>
          </a:xfrm>
          <a:prstGeom prst="rect">
            <a:avLst/>
          </a:prstGeom>
          <a:noFill/>
          <a:ln>
            <a:noFill/>
          </a:ln>
        </p:spPr>
        <p:txBody>
          <a:bodyPr spcFirstLastPara="1" wrap="square" lIns="91425" tIns="45700" rIns="91425" bIns="45700" anchor="t" anchorCtr="0">
            <a:spAutoFit/>
          </a:bodyPr>
          <a:lstStyle/>
          <a:p>
            <a:pPr marL="0" marR="0">
              <a:spcBef>
                <a:spcPts val="0"/>
              </a:spcBef>
              <a:spcAft>
                <a:spcPts val="800"/>
              </a:spcAft>
            </a:pPr>
            <a:r>
              <a:rPr lang="en-US" sz="1050" i="1" dirty="0">
                <a:solidFill>
                  <a:schemeClr val="bg1"/>
                </a:solidFill>
                <a:effectLst/>
                <a:latin typeface="Georgia" panose="02040502050405020303" pitchFamily="18" charset="0"/>
                <a:ea typeface="Times New Roman" panose="02020603050405020304" pitchFamily="18" charset="0"/>
              </a:rPr>
              <a:t>Virginia’s nation leading workforce ecosystem will equip Virginians with the skills they need and enable employers to attract, grow, and retain them – ensuring the future of a thriving Commonwealth. In parallel with the stand-up of Virginia Works, we will accelerate the coordination, enhancement, and future-readiness of the Commonwealth’s many workforce programs and stakeholders across the government and broader ecosystem through a formal process. </a:t>
            </a:r>
            <a:endParaRPr sz="1050" i="1" dirty="0">
              <a:solidFill>
                <a:schemeClr val="bg1"/>
              </a:solidFill>
              <a:latin typeface="Georgia" panose="02040502050405020303" pitchFamily="18" charset="0"/>
            </a:endParaRPr>
          </a:p>
          <a:p>
            <a:pPr marL="0" marR="0" lvl="0" indent="0" algn="ctr" rtl="0">
              <a:spcBef>
                <a:spcPts val="0"/>
              </a:spcBef>
              <a:spcAft>
                <a:spcPts val="0"/>
              </a:spcAft>
              <a:buNone/>
            </a:pPr>
            <a:r>
              <a:rPr lang="en-US" sz="1050" b="0" i="1" u="none" strike="noStrike" cap="none" dirty="0">
                <a:solidFill>
                  <a:schemeClr val="lt1"/>
                </a:solidFill>
                <a:latin typeface="Georgia"/>
                <a:ea typeface="Georgia"/>
                <a:cs typeface="Georgia"/>
                <a:sym typeface="Georgia"/>
              </a:rPr>
              <a:t>Vision statement from the Workforce Innovation and Opportunity Act (WIOA) Combined State Plan for the Commonwealth of Virginia 2024-2027</a:t>
            </a:r>
            <a:endParaRPr sz="1050" b="0" i="0" u="none" strike="noStrike" cap="none" dirty="0">
              <a:solidFill>
                <a:schemeClr val="lt1"/>
              </a:solidFill>
              <a:latin typeface="Georgia"/>
              <a:ea typeface="Georgia"/>
              <a:cs typeface="Georgia"/>
              <a:sym typeface="Georgia"/>
            </a:endParaRPr>
          </a:p>
        </p:txBody>
      </p:sp>
      <p:pic>
        <p:nvPicPr>
          <p:cNvPr id="5" name="Picture 4">
            <a:extLst>
              <a:ext uri="{FF2B5EF4-FFF2-40B4-BE49-F238E27FC236}">
                <a16:creationId xmlns:a16="http://schemas.microsoft.com/office/drawing/2014/main" id="{336CCDBC-1BF3-4AD0-8BCB-C212695872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35326" y="6560290"/>
            <a:ext cx="1302068" cy="892055"/>
          </a:xfrm>
          <a:prstGeom prst="rect">
            <a:avLst/>
          </a:prstGeom>
        </p:spPr>
      </p:pic>
      <p:pic>
        <p:nvPicPr>
          <p:cNvPr id="4" name="Picture 3">
            <a:extLst>
              <a:ext uri="{FF2B5EF4-FFF2-40B4-BE49-F238E27FC236}">
                <a16:creationId xmlns:a16="http://schemas.microsoft.com/office/drawing/2014/main" id="{1F6F61ED-EF00-7463-9158-28EB5526BDA0}"/>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0514288" y="6717574"/>
            <a:ext cx="1975274" cy="5774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2" name="Google Shape;112;p2" descr="Did you know? Adult education providers teach academic and employability skills that lead to higher wages, transition learners to further education and training, increase learners’ English language proficiency, and help parents become more involved in their children’s education."/>
          <p:cNvSpPr>
            <a:spLocks noGrp="1"/>
          </p:cNvSpPr>
          <p:nvPr>
            <p:ph type="title" idx="4294967295"/>
          </p:nvPr>
        </p:nvSpPr>
        <p:spPr>
          <a:xfrm>
            <a:off x="252918" y="154415"/>
            <a:ext cx="2209801" cy="1546577"/>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dk1"/>
              </a:buClr>
              <a:buSzPts val="1050"/>
              <a:buFont typeface="Georgia"/>
              <a:buNone/>
              <a:tabLst/>
              <a:defRPr/>
            </a:pPr>
            <a:r>
              <a:rPr kumimoji="0" lang="en-US" sz="1050" b="1" i="1" u="none" strike="noStrike" kern="0" cap="none" spc="0" normalizeH="0" baseline="0" noProof="0" dirty="0">
                <a:ln>
                  <a:noFill/>
                </a:ln>
                <a:solidFill>
                  <a:schemeClr val="dk1"/>
                </a:solidFill>
                <a:effectLst/>
                <a:uLnTx/>
                <a:uFillTx/>
                <a:latin typeface="Georgia"/>
                <a:ea typeface="Georgia"/>
                <a:cs typeface="Georgia"/>
                <a:sym typeface="Georgia"/>
              </a:rPr>
              <a:t>Did you know? </a:t>
            </a:r>
            <a:r>
              <a:rPr kumimoji="0" lang="en-US" sz="1050" b="0" i="0" u="none" strike="noStrike" kern="0" cap="none" spc="0" normalizeH="0" baseline="0" noProof="0" dirty="0">
                <a:ln>
                  <a:noFill/>
                </a:ln>
                <a:solidFill>
                  <a:schemeClr val="dk1"/>
                </a:solidFill>
                <a:effectLst/>
                <a:uLnTx/>
                <a:uFillTx/>
                <a:latin typeface="Georgia"/>
                <a:ea typeface="Georgia"/>
                <a:cs typeface="Georgia"/>
                <a:sym typeface="Georgia"/>
              </a:rPr>
              <a:t>Adult education providers teach academic and employability skills that lead to higher wages, transition learners to further education and training, increase learners’ English language proficiency, and help parents become more involved in their children’s education.</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6" name="Google Shape;116;p2"/>
          <p:cNvSpPr txBox="1"/>
          <p:nvPr/>
        </p:nvSpPr>
        <p:spPr>
          <a:xfrm>
            <a:off x="252918" y="1692976"/>
            <a:ext cx="3861882" cy="9925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dirty="0">
                <a:solidFill>
                  <a:schemeClr val="dk1"/>
                </a:solidFill>
                <a:latin typeface="Georgia"/>
                <a:ea typeface="Georgia"/>
                <a:cs typeface="Georgia"/>
                <a:sym typeface="Georgia"/>
              </a:rPr>
              <a:t>Workers with a high school diploma or GED</a:t>
            </a:r>
            <a:r>
              <a:rPr lang="en-US" sz="1050" baseline="30000" dirty="0">
                <a:solidFill>
                  <a:schemeClr val="dk1"/>
                </a:solidFill>
                <a:latin typeface="Georgia"/>
                <a:ea typeface="Georgia"/>
                <a:cs typeface="Georgia"/>
                <a:sym typeface="Georgia"/>
              </a:rPr>
              <a:t>®</a:t>
            </a:r>
            <a:r>
              <a:rPr lang="en-US" sz="1050" dirty="0">
                <a:solidFill>
                  <a:schemeClr val="dk1"/>
                </a:solidFill>
                <a:latin typeface="Georgia"/>
                <a:ea typeface="Georgia"/>
                <a:cs typeface="Georgia"/>
                <a:sym typeface="Georgia"/>
              </a:rPr>
              <a:t> credential can earn on average $9,000 more per year than those without, and workers with an occupational credential can earn even more.</a:t>
            </a:r>
            <a:endParaRPr dirty="0"/>
          </a:p>
          <a:p>
            <a:pPr marL="0" marR="0" lvl="0" indent="0" algn="l" rtl="0">
              <a:spcBef>
                <a:spcPts val="0"/>
              </a:spcBef>
              <a:spcAft>
                <a:spcPts val="0"/>
              </a:spcAft>
              <a:buNone/>
            </a:pPr>
            <a:endParaRPr sz="600" dirty="0">
              <a:solidFill>
                <a:schemeClr val="dk1"/>
              </a:solidFill>
              <a:latin typeface="Georgia"/>
              <a:ea typeface="Georgia"/>
              <a:cs typeface="Georgia"/>
              <a:sym typeface="Georgia"/>
            </a:endParaRPr>
          </a:p>
          <a:p>
            <a:pPr marL="0" marR="0" lvl="0" indent="0" algn="l" rtl="0">
              <a:spcBef>
                <a:spcPts val="0"/>
              </a:spcBef>
              <a:spcAft>
                <a:spcPts val="0"/>
              </a:spcAft>
              <a:buNone/>
            </a:pPr>
            <a:r>
              <a:rPr lang="en-US" sz="1050" dirty="0">
                <a:solidFill>
                  <a:schemeClr val="dk1"/>
                </a:solidFill>
                <a:latin typeface="Georgia"/>
                <a:ea typeface="Georgia"/>
                <a:cs typeface="Georgia"/>
                <a:sym typeface="Georgia"/>
              </a:rPr>
              <a:t>Training is offered in high-demand, well-paying occupations:</a:t>
            </a:r>
            <a:endParaRPr sz="1050" dirty="0">
              <a:solidFill>
                <a:schemeClr val="dk1"/>
              </a:solidFill>
              <a:latin typeface="Georgia"/>
              <a:ea typeface="Georgia"/>
              <a:cs typeface="Georgia"/>
              <a:sym typeface="Georgia"/>
            </a:endParaRPr>
          </a:p>
        </p:txBody>
      </p:sp>
      <p:graphicFrame>
        <p:nvGraphicFramePr>
          <p:cNvPr id="111" name="Google Shape;111;p2"/>
          <p:cNvGraphicFramePr/>
          <p:nvPr>
            <p:extLst>
              <p:ext uri="{D42A27DB-BD31-4B8C-83A1-F6EECF244321}">
                <p14:modId xmlns:p14="http://schemas.microsoft.com/office/powerpoint/2010/main" val="1611730905"/>
              </p:ext>
            </p:extLst>
          </p:nvPr>
        </p:nvGraphicFramePr>
        <p:xfrm>
          <a:off x="252916" y="2732246"/>
          <a:ext cx="3709500" cy="2525525"/>
        </p:xfrm>
        <a:graphic>
          <a:graphicData uri="http://schemas.openxmlformats.org/drawingml/2006/table">
            <a:tbl>
              <a:tblPr firstRow="1" firstCol="1" bandRow="1">
                <a:noFill/>
                <a:tableStyleId>{150334A6-A4F0-4809-819A-31C49BE31459}</a:tableStyleId>
              </a:tblPr>
              <a:tblGrid>
                <a:gridCol w="1724850">
                  <a:extLst>
                    <a:ext uri="{9D8B030D-6E8A-4147-A177-3AD203B41FA5}">
                      <a16:colId xmlns:a16="http://schemas.microsoft.com/office/drawing/2014/main" val="20000"/>
                    </a:ext>
                  </a:extLst>
                </a:gridCol>
                <a:gridCol w="992325">
                  <a:extLst>
                    <a:ext uri="{9D8B030D-6E8A-4147-A177-3AD203B41FA5}">
                      <a16:colId xmlns:a16="http://schemas.microsoft.com/office/drawing/2014/main" val="20001"/>
                    </a:ext>
                  </a:extLst>
                </a:gridCol>
                <a:gridCol w="992325">
                  <a:extLst>
                    <a:ext uri="{9D8B030D-6E8A-4147-A177-3AD203B41FA5}">
                      <a16:colId xmlns:a16="http://schemas.microsoft.com/office/drawing/2014/main" val="20002"/>
                    </a:ext>
                  </a:extLst>
                </a:gridCol>
              </a:tblGrid>
              <a:tr h="895425">
                <a:tc>
                  <a:txBody>
                    <a:bodyPr/>
                    <a:lstStyle/>
                    <a:p>
                      <a:pPr marL="80010" marR="0" lvl="0" indent="0" algn="ctr" rtl="0">
                        <a:spcBef>
                          <a:spcPts val="0"/>
                        </a:spcBef>
                        <a:spcAft>
                          <a:spcPts val="0"/>
                        </a:spcAft>
                        <a:buNone/>
                      </a:pPr>
                      <a:r>
                        <a:rPr lang="en-US" sz="1200" u="none" strike="noStrike" cap="none" dirty="0">
                          <a:latin typeface="Georgia"/>
                          <a:ea typeface="Georgia"/>
                          <a:cs typeface="Georgia"/>
                          <a:sym typeface="Georgia"/>
                        </a:rPr>
                        <a:t>Industries</a:t>
                      </a:r>
                      <a:endParaRPr sz="1200" b="1" u="none" strike="noStrike" cap="none" dirty="0">
                        <a:solidFill>
                          <a:schemeClr val="lt1"/>
                        </a:solidFill>
                        <a:latin typeface="Georgia"/>
                        <a:ea typeface="Georgia"/>
                        <a:cs typeface="Georgia"/>
                        <a:sym typeface="Georgia"/>
                      </a:endParaRPr>
                    </a:p>
                  </a:txBody>
                  <a:tcPr marL="68575" marR="68575" marT="0" marB="0" anchor="ctr" anchorCtr="1">
                    <a:solidFill>
                      <a:srgbClr val="287151"/>
                    </a:solidFill>
                  </a:tcPr>
                </a:tc>
                <a:tc>
                  <a:txBody>
                    <a:bodyPr/>
                    <a:lstStyle/>
                    <a:p>
                      <a:pPr marL="80010" marR="0" lvl="0" indent="0" algn="ctr" rtl="0">
                        <a:spcBef>
                          <a:spcPts val="0"/>
                        </a:spcBef>
                        <a:spcAft>
                          <a:spcPts val="0"/>
                        </a:spcAft>
                        <a:buNone/>
                      </a:pPr>
                      <a:r>
                        <a:rPr lang="en-US" sz="1000" u="none" strike="noStrike" cap="none" dirty="0">
                          <a:latin typeface="Georgia"/>
                          <a:ea typeface="Georgia"/>
                          <a:cs typeface="Georgia"/>
                          <a:sym typeface="Georgia"/>
                        </a:rPr>
                        <a:t>Average Hourly Wage in Virginia</a:t>
                      </a:r>
                      <a:r>
                        <a:rPr lang="en-US" sz="1000" b="0" dirty="0">
                          <a:latin typeface="Georgia"/>
                          <a:ea typeface="Georgia"/>
                          <a:cs typeface="Georgia"/>
                          <a:sym typeface="Georgia"/>
                        </a:rPr>
                        <a:t>*</a:t>
                      </a:r>
                      <a:endParaRPr sz="1200" b="0" u="none" strike="noStrike" cap="none" dirty="0">
                        <a:solidFill>
                          <a:schemeClr val="lt1"/>
                        </a:solidFill>
                        <a:latin typeface="Georgia"/>
                        <a:ea typeface="Georgia"/>
                        <a:cs typeface="Georgia"/>
                        <a:sym typeface="Georgia"/>
                      </a:endParaRPr>
                    </a:p>
                  </a:txBody>
                  <a:tcPr marL="68575" marR="68575" marT="0" marB="0" anchor="ctr" anchorCtr="1">
                    <a:solidFill>
                      <a:srgbClr val="1B4388"/>
                    </a:solidFill>
                  </a:tcPr>
                </a:tc>
                <a:tc>
                  <a:txBody>
                    <a:bodyPr/>
                    <a:lstStyle/>
                    <a:p>
                      <a:pPr marL="80010" marR="0" lvl="0" indent="0" algn="ctr" rtl="0">
                        <a:spcBef>
                          <a:spcPts val="0"/>
                        </a:spcBef>
                        <a:spcAft>
                          <a:spcPts val="0"/>
                        </a:spcAft>
                        <a:buNone/>
                      </a:pPr>
                      <a:r>
                        <a:rPr lang="en-US" sz="1000" u="none" strike="noStrike" cap="none" dirty="0">
                          <a:latin typeface="Georgia"/>
                          <a:ea typeface="Georgia"/>
                          <a:cs typeface="Georgia"/>
                          <a:sym typeface="Georgia"/>
                        </a:rPr>
                        <a:t>Projected Number of Positions in</a:t>
                      </a:r>
                      <a:endParaRPr sz="1200" u="none" strike="noStrike" cap="none" dirty="0">
                        <a:latin typeface="Georgia"/>
                        <a:ea typeface="Georgia"/>
                        <a:cs typeface="Georgia"/>
                        <a:sym typeface="Georgia"/>
                      </a:endParaRPr>
                    </a:p>
                    <a:p>
                      <a:pPr marL="80010" marR="0" lvl="0" indent="0" algn="ctr" rtl="0">
                        <a:spcBef>
                          <a:spcPts val="0"/>
                        </a:spcBef>
                        <a:spcAft>
                          <a:spcPts val="0"/>
                        </a:spcAft>
                        <a:buNone/>
                      </a:pPr>
                      <a:r>
                        <a:rPr lang="en-US" sz="1000" u="none" strike="noStrike" cap="none" dirty="0">
                          <a:latin typeface="Georgia"/>
                          <a:ea typeface="Georgia"/>
                          <a:cs typeface="Georgia"/>
                          <a:sym typeface="Georgia"/>
                        </a:rPr>
                        <a:t>Virginia by 2026</a:t>
                      </a:r>
                      <a:r>
                        <a:rPr lang="en-US" sz="1000" b="0" u="none" strike="noStrike" cap="none" dirty="0">
                          <a:latin typeface="Georgia"/>
                          <a:ea typeface="Georgia"/>
                          <a:cs typeface="Georgia"/>
                          <a:sym typeface="Georgia"/>
                        </a:rPr>
                        <a:t>**</a:t>
                      </a:r>
                      <a:endParaRPr sz="1200" b="0" u="none" strike="noStrike" cap="none" dirty="0">
                        <a:solidFill>
                          <a:schemeClr val="lt1"/>
                        </a:solidFill>
                        <a:latin typeface="Georgia"/>
                        <a:ea typeface="Georgia"/>
                        <a:cs typeface="Georgia"/>
                        <a:sym typeface="Georgia"/>
                      </a:endParaRPr>
                    </a:p>
                  </a:txBody>
                  <a:tcPr marL="68575" marR="68575" marT="0" marB="0" anchor="ctr" anchorCtr="1">
                    <a:solidFill>
                      <a:srgbClr val="1B4388"/>
                    </a:solidFill>
                  </a:tcPr>
                </a:tc>
                <a:extLst>
                  <a:ext uri="{0D108BD9-81ED-4DB2-BD59-A6C34878D82A}">
                    <a16:rowId xmlns:a16="http://schemas.microsoft.com/office/drawing/2014/main" val="10000"/>
                  </a:ext>
                </a:extLst>
              </a:tr>
              <a:tr h="337475">
                <a:tc>
                  <a:txBody>
                    <a:bodyPr/>
                    <a:lstStyle/>
                    <a:p>
                      <a:pPr marL="80010" marR="0" lvl="0" indent="0" algn="l" rtl="0">
                        <a:spcBef>
                          <a:spcPts val="0"/>
                        </a:spcBef>
                        <a:spcAft>
                          <a:spcPts val="0"/>
                        </a:spcAft>
                        <a:buNone/>
                      </a:pPr>
                      <a:r>
                        <a:rPr lang="en-US" sz="1050" b="0" u="none" strike="noStrike" cap="none" dirty="0">
                          <a:latin typeface="Georgia"/>
                          <a:ea typeface="Georgia"/>
                          <a:cs typeface="Georgia"/>
                          <a:sym typeface="Georgia"/>
                        </a:rPr>
                        <a:t>Accommodations and Food Service</a:t>
                      </a:r>
                      <a:endParaRPr sz="1050" b="0" u="none" strike="noStrike" cap="none" dirty="0">
                        <a:solidFill>
                          <a:schemeClr val="lt1"/>
                        </a:solidFill>
                        <a:latin typeface="Georgia"/>
                        <a:ea typeface="Georgia"/>
                        <a:cs typeface="Georgia"/>
                        <a:sym typeface="Georgia"/>
                      </a:endParaRPr>
                    </a:p>
                  </a:txBody>
                  <a:tcPr marL="68575" marR="68575" marT="0" marB="0" anchor="ctr">
                    <a:solidFill>
                      <a:srgbClr val="287151"/>
                    </a:solidFill>
                  </a:tcPr>
                </a:tc>
                <a:tc>
                  <a:txBody>
                    <a:bodyPr/>
                    <a:lstStyle/>
                    <a:p>
                      <a:pPr marL="80010" marR="0" lvl="0" indent="0" algn="ctr" rtl="0">
                        <a:spcBef>
                          <a:spcPts val="0"/>
                        </a:spcBef>
                        <a:spcAft>
                          <a:spcPts val="0"/>
                        </a:spcAft>
                        <a:buNone/>
                      </a:pPr>
                      <a:r>
                        <a:rPr lang="en-US" sz="1100" u="none" strike="noStrike" cap="none" dirty="0">
                          <a:latin typeface="Georgia"/>
                          <a:ea typeface="Georgia"/>
                          <a:cs typeface="Georgia"/>
                          <a:sym typeface="Georgia"/>
                        </a:rPr>
                        <a:t>$</a:t>
                      </a:r>
                      <a:r>
                        <a:rPr lang="en-US" sz="1100" dirty="0">
                          <a:latin typeface="Georgia"/>
                          <a:ea typeface="Georgia"/>
                          <a:cs typeface="Georgia"/>
                          <a:sym typeface="Georgia"/>
                        </a:rPr>
                        <a:t>13.22</a:t>
                      </a:r>
                      <a:endParaRPr sz="1100" u="none" strike="noStrike" cap="none" dirty="0">
                        <a:latin typeface="Georgia"/>
                        <a:ea typeface="Georgia"/>
                        <a:cs typeface="Georgia"/>
                        <a:sym typeface="Georgia"/>
                      </a:endParaRPr>
                    </a:p>
                  </a:txBody>
                  <a:tcPr marL="68575" marR="68575" marT="0" marB="0" anchor="ctr"/>
                </a:tc>
                <a:tc>
                  <a:txBody>
                    <a:bodyPr/>
                    <a:lstStyle/>
                    <a:p>
                      <a:pPr marL="80010" marR="0" lvl="0" indent="0" algn="ctr" rtl="0">
                        <a:spcBef>
                          <a:spcPts val="0"/>
                        </a:spcBef>
                        <a:spcAft>
                          <a:spcPts val="0"/>
                        </a:spcAft>
                        <a:buNone/>
                      </a:pPr>
                      <a:r>
                        <a:rPr lang="en-US" sz="1100" u="none" strike="noStrike" cap="none" dirty="0">
                          <a:latin typeface="Georgia"/>
                          <a:ea typeface="Georgia"/>
                          <a:cs typeface="Georgia"/>
                          <a:sym typeface="Georgia"/>
                        </a:rPr>
                        <a:t>27,388</a:t>
                      </a:r>
                      <a:endParaRPr sz="1100" u="none" strike="noStrike" cap="none" dirty="0">
                        <a:latin typeface="Georgia"/>
                        <a:ea typeface="Georgia"/>
                        <a:cs typeface="Georgia"/>
                        <a:sym typeface="Georgia"/>
                      </a:endParaRPr>
                    </a:p>
                  </a:txBody>
                  <a:tcPr marL="68575" marR="68575" marT="0" marB="0" anchor="ctr"/>
                </a:tc>
                <a:extLst>
                  <a:ext uri="{0D108BD9-81ED-4DB2-BD59-A6C34878D82A}">
                    <a16:rowId xmlns:a16="http://schemas.microsoft.com/office/drawing/2014/main" val="10001"/>
                  </a:ext>
                </a:extLst>
              </a:tr>
              <a:tr h="270175">
                <a:tc>
                  <a:txBody>
                    <a:bodyPr/>
                    <a:lstStyle/>
                    <a:p>
                      <a:pPr marL="80010" marR="0" lvl="0" indent="0" algn="l" rtl="0">
                        <a:spcBef>
                          <a:spcPts val="0"/>
                        </a:spcBef>
                        <a:spcAft>
                          <a:spcPts val="0"/>
                        </a:spcAft>
                        <a:buNone/>
                      </a:pPr>
                      <a:r>
                        <a:rPr lang="en-US" sz="1050" b="0" u="none" strike="noStrike" cap="none" dirty="0">
                          <a:latin typeface="Georgia"/>
                          <a:ea typeface="Georgia"/>
                          <a:cs typeface="Georgia"/>
                          <a:sym typeface="Georgia"/>
                        </a:rPr>
                        <a:t>Construction</a:t>
                      </a:r>
                      <a:endParaRPr sz="1050" b="0" u="none" strike="noStrike" cap="none" dirty="0">
                        <a:solidFill>
                          <a:schemeClr val="lt1"/>
                        </a:solidFill>
                        <a:latin typeface="Georgia"/>
                        <a:ea typeface="Georgia"/>
                        <a:cs typeface="Georgia"/>
                        <a:sym typeface="Georgia"/>
                      </a:endParaRPr>
                    </a:p>
                  </a:txBody>
                  <a:tcPr marL="68575" marR="68575" marT="0" marB="0" anchor="ctr">
                    <a:solidFill>
                      <a:srgbClr val="287151"/>
                    </a:solidFill>
                  </a:tcPr>
                </a:tc>
                <a:tc>
                  <a:txBody>
                    <a:bodyPr/>
                    <a:lstStyle/>
                    <a:p>
                      <a:pPr marL="80010" marR="0" lvl="0" indent="0" algn="ctr" rtl="0">
                        <a:spcBef>
                          <a:spcPts val="0"/>
                        </a:spcBef>
                        <a:spcAft>
                          <a:spcPts val="0"/>
                        </a:spcAft>
                        <a:buNone/>
                      </a:pPr>
                      <a:r>
                        <a:rPr lang="en-US" sz="1100" u="none" strike="noStrike" cap="none" dirty="0">
                          <a:latin typeface="Georgia"/>
                          <a:ea typeface="Georgia"/>
                          <a:cs typeface="Georgia"/>
                          <a:sym typeface="Georgia"/>
                        </a:rPr>
                        <a:t>$</a:t>
                      </a:r>
                      <a:r>
                        <a:rPr lang="en-US" sz="1100" dirty="0">
                          <a:latin typeface="Georgia"/>
                          <a:ea typeface="Georgia"/>
                          <a:cs typeface="Georgia"/>
                          <a:sym typeface="Georgia"/>
                        </a:rPr>
                        <a:t>22.65</a:t>
                      </a:r>
                      <a:endParaRPr sz="1100" u="none" strike="noStrike" cap="none" dirty="0">
                        <a:latin typeface="Georgia"/>
                        <a:ea typeface="Georgia"/>
                        <a:cs typeface="Georgia"/>
                        <a:sym typeface="Georgia"/>
                      </a:endParaRPr>
                    </a:p>
                  </a:txBody>
                  <a:tcPr marL="68575" marR="68575" marT="0" marB="0" anchor="ctr"/>
                </a:tc>
                <a:tc>
                  <a:txBody>
                    <a:bodyPr/>
                    <a:lstStyle/>
                    <a:p>
                      <a:pPr marL="80010" marR="0" lvl="0" indent="0" algn="ctr" rtl="0">
                        <a:spcBef>
                          <a:spcPts val="0"/>
                        </a:spcBef>
                        <a:spcAft>
                          <a:spcPts val="0"/>
                        </a:spcAft>
                        <a:buNone/>
                      </a:pPr>
                      <a:r>
                        <a:rPr lang="en-US" sz="1100" u="none" strike="noStrike" cap="none" dirty="0">
                          <a:latin typeface="Georgia"/>
                          <a:ea typeface="Georgia"/>
                          <a:cs typeface="Georgia"/>
                          <a:sym typeface="Georgia"/>
                        </a:rPr>
                        <a:t>15,526</a:t>
                      </a:r>
                      <a:endParaRPr sz="1100" u="none" strike="noStrike" cap="none" dirty="0">
                        <a:latin typeface="Georgia"/>
                        <a:ea typeface="Georgia"/>
                        <a:cs typeface="Georgia"/>
                        <a:sym typeface="Georgia"/>
                      </a:endParaRPr>
                    </a:p>
                  </a:txBody>
                  <a:tcPr marL="68575" marR="68575" marT="0" marB="0" anchor="ctr"/>
                </a:tc>
                <a:extLst>
                  <a:ext uri="{0D108BD9-81ED-4DB2-BD59-A6C34878D82A}">
                    <a16:rowId xmlns:a16="http://schemas.microsoft.com/office/drawing/2014/main" val="10002"/>
                  </a:ext>
                </a:extLst>
              </a:tr>
              <a:tr h="241050">
                <a:tc>
                  <a:txBody>
                    <a:bodyPr/>
                    <a:lstStyle/>
                    <a:p>
                      <a:pPr marL="80010" marR="0" lvl="0" indent="0" algn="l" rtl="0">
                        <a:spcBef>
                          <a:spcPts val="0"/>
                        </a:spcBef>
                        <a:spcAft>
                          <a:spcPts val="0"/>
                        </a:spcAft>
                        <a:buNone/>
                      </a:pPr>
                      <a:r>
                        <a:rPr lang="en-US" sz="1050" b="0" u="none" strike="noStrike" cap="none" dirty="0">
                          <a:latin typeface="Georgia"/>
                          <a:ea typeface="Georgia"/>
                          <a:cs typeface="Georgia"/>
                          <a:sym typeface="Georgia"/>
                        </a:rPr>
                        <a:t>Education</a:t>
                      </a:r>
                      <a:endParaRPr sz="1050" b="0" u="none" strike="noStrike" cap="none" dirty="0">
                        <a:solidFill>
                          <a:schemeClr val="lt1"/>
                        </a:solidFill>
                        <a:latin typeface="Georgia"/>
                        <a:ea typeface="Georgia"/>
                        <a:cs typeface="Georgia"/>
                        <a:sym typeface="Georgia"/>
                      </a:endParaRPr>
                    </a:p>
                  </a:txBody>
                  <a:tcPr marL="68575" marR="68575" marT="0" marB="0" anchor="ctr">
                    <a:solidFill>
                      <a:srgbClr val="287151"/>
                    </a:solidFill>
                  </a:tcPr>
                </a:tc>
                <a:tc>
                  <a:txBody>
                    <a:bodyPr/>
                    <a:lstStyle/>
                    <a:p>
                      <a:pPr marL="80010" marR="0" lvl="0" indent="0" algn="ctr" rtl="0">
                        <a:spcBef>
                          <a:spcPts val="0"/>
                        </a:spcBef>
                        <a:spcAft>
                          <a:spcPts val="0"/>
                        </a:spcAft>
                        <a:buNone/>
                      </a:pPr>
                      <a:r>
                        <a:rPr lang="en-US" sz="1100" u="none" strike="noStrike" cap="none" dirty="0">
                          <a:latin typeface="Georgia"/>
                          <a:ea typeface="Georgia"/>
                          <a:cs typeface="Georgia"/>
                          <a:sym typeface="Georgia"/>
                        </a:rPr>
                        <a:t>$</a:t>
                      </a:r>
                      <a:r>
                        <a:rPr lang="en-US" sz="1100" dirty="0">
                          <a:latin typeface="Georgia"/>
                          <a:ea typeface="Georgia"/>
                          <a:cs typeface="Georgia"/>
                          <a:sym typeface="Georgia"/>
                        </a:rPr>
                        <a:t>22.55</a:t>
                      </a:r>
                      <a:endParaRPr sz="1100" u="none" strike="noStrike" cap="none" dirty="0">
                        <a:latin typeface="Georgia"/>
                        <a:ea typeface="Georgia"/>
                        <a:cs typeface="Georgia"/>
                        <a:sym typeface="Georgia"/>
                      </a:endParaRPr>
                    </a:p>
                  </a:txBody>
                  <a:tcPr marL="68575" marR="68575" marT="0" marB="0" anchor="ctr"/>
                </a:tc>
                <a:tc>
                  <a:txBody>
                    <a:bodyPr/>
                    <a:lstStyle/>
                    <a:p>
                      <a:pPr marL="80010" marR="0" lvl="0" indent="0" algn="ctr" rtl="0">
                        <a:spcBef>
                          <a:spcPts val="0"/>
                        </a:spcBef>
                        <a:spcAft>
                          <a:spcPts val="0"/>
                        </a:spcAft>
                        <a:buNone/>
                      </a:pPr>
                      <a:r>
                        <a:rPr lang="en-US" sz="1100" u="none" strike="noStrike" cap="none" dirty="0">
                          <a:latin typeface="Georgia"/>
                          <a:ea typeface="Georgia"/>
                          <a:cs typeface="Georgia"/>
                          <a:sym typeface="Georgia"/>
                        </a:rPr>
                        <a:t>41,433</a:t>
                      </a:r>
                      <a:endParaRPr sz="1100" u="none" strike="noStrike" cap="none" dirty="0">
                        <a:latin typeface="Georgia"/>
                        <a:ea typeface="Georgia"/>
                        <a:cs typeface="Georgia"/>
                        <a:sym typeface="Georgia"/>
                      </a:endParaRPr>
                    </a:p>
                  </a:txBody>
                  <a:tcPr marL="68575" marR="68575" marT="0" marB="0" anchor="ctr"/>
                </a:tc>
                <a:extLst>
                  <a:ext uri="{0D108BD9-81ED-4DB2-BD59-A6C34878D82A}">
                    <a16:rowId xmlns:a16="http://schemas.microsoft.com/office/drawing/2014/main" val="10003"/>
                  </a:ext>
                </a:extLst>
              </a:tr>
              <a:tr h="337475">
                <a:tc>
                  <a:txBody>
                    <a:bodyPr/>
                    <a:lstStyle/>
                    <a:p>
                      <a:pPr marL="80010" marR="0" lvl="0" indent="0" algn="l" rtl="0">
                        <a:spcBef>
                          <a:spcPts val="0"/>
                        </a:spcBef>
                        <a:spcAft>
                          <a:spcPts val="0"/>
                        </a:spcAft>
                        <a:buNone/>
                      </a:pPr>
                      <a:r>
                        <a:rPr lang="en-US" sz="1050" b="0" u="none" strike="noStrike" cap="none" dirty="0">
                          <a:latin typeface="Georgia"/>
                          <a:ea typeface="Georgia"/>
                          <a:cs typeface="Georgia"/>
                          <a:sym typeface="Georgia"/>
                        </a:rPr>
                        <a:t>Health Care and Social Assistance</a:t>
                      </a:r>
                      <a:endParaRPr sz="1050" b="0" u="none" strike="noStrike" cap="none" dirty="0">
                        <a:solidFill>
                          <a:schemeClr val="lt1"/>
                        </a:solidFill>
                        <a:latin typeface="Georgia"/>
                        <a:ea typeface="Georgia"/>
                        <a:cs typeface="Georgia"/>
                        <a:sym typeface="Georgia"/>
                      </a:endParaRPr>
                    </a:p>
                  </a:txBody>
                  <a:tcPr marL="68575" marR="68575" marT="0" marB="0" anchor="ctr">
                    <a:solidFill>
                      <a:srgbClr val="287151"/>
                    </a:solidFill>
                  </a:tcPr>
                </a:tc>
                <a:tc>
                  <a:txBody>
                    <a:bodyPr/>
                    <a:lstStyle/>
                    <a:p>
                      <a:pPr marL="80010" marR="0" lvl="0" indent="0" algn="ctr" rtl="0">
                        <a:spcBef>
                          <a:spcPts val="0"/>
                        </a:spcBef>
                        <a:spcAft>
                          <a:spcPts val="0"/>
                        </a:spcAft>
                        <a:buNone/>
                      </a:pPr>
                      <a:r>
                        <a:rPr lang="en-US" sz="1100" u="none" strike="noStrike" cap="none" dirty="0">
                          <a:latin typeface="Georgia"/>
                          <a:ea typeface="Georgia"/>
                          <a:cs typeface="Georgia"/>
                          <a:sym typeface="Georgia"/>
                        </a:rPr>
                        <a:t>$14.28</a:t>
                      </a:r>
                      <a:endParaRPr sz="1100" u="none" strike="noStrike" cap="none" dirty="0">
                        <a:latin typeface="Georgia"/>
                        <a:ea typeface="Georgia"/>
                        <a:cs typeface="Georgia"/>
                        <a:sym typeface="Georgia"/>
                      </a:endParaRPr>
                    </a:p>
                  </a:txBody>
                  <a:tcPr marL="68575" marR="68575" marT="0" marB="0" anchor="ctr"/>
                </a:tc>
                <a:tc>
                  <a:txBody>
                    <a:bodyPr/>
                    <a:lstStyle/>
                    <a:p>
                      <a:pPr marL="80010" marR="0" lvl="0" indent="0" algn="ctr" rtl="0">
                        <a:spcBef>
                          <a:spcPts val="0"/>
                        </a:spcBef>
                        <a:spcAft>
                          <a:spcPts val="0"/>
                        </a:spcAft>
                        <a:buNone/>
                      </a:pPr>
                      <a:r>
                        <a:rPr lang="en-US" sz="1100" u="none" strike="noStrike" cap="none" dirty="0">
                          <a:latin typeface="Georgia"/>
                          <a:ea typeface="Georgia"/>
                          <a:cs typeface="Georgia"/>
                          <a:sym typeface="Georgia"/>
                        </a:rPr>
                        <a:t>113,151</a:t>
                      </a:r>
                      <a:endParaRPr sz="1100" u="none" strike="noStrike" cap="none" dirty="0">
                        <a:latin typeface="Georgia"/>
                        <a:ea typeface="Georgia"/>
                        <a:cs typeface="Georgia"/>
                        <a:sym typeface="Georgia"/>
                      </a:endParaRPr>
                    </a:p>
                  </a:txBody>
                  <a:tcPr marL="68575" marR="68575" marT="0" marB="0" anchor="ctr"/>
                </a:tc>
                <a:extLst>
                  <a:ext uri="{0D108BD9-81ED-4DB2-BD59-A6C34878D82A}">
                    <a16:rowId xmlns:a16="http://schemas.microsoft.com/office/drawing/2014/main" val="10004"/>
                  </a:ext>
                </a:extLst>
              </a:tr>
              <a:tr h="224975">
                <a:tc>
                  <a:txBody>
                    <a:bodyPr/>
                    <a:lstStyle/>
                    <a:p>
                      <a:pPr marL="80010" marR="0" lvl="0" indent="0" algn="l" rtl="0">
                        <a:spcBef>
                          <a:spcPts val="0"/>
                        </a:spcBef>
                        <a:spcAft>
                          <a:spcPts val="0"/>
                        </a:spcAft>
                        <a:buNone/>
                      </a:pPr>
                      <a:r>
                        <a:rPr lang="en-US" sz="1050" b="0" u="none" strike="noStrike" cap="none" dirty="0">
                          <a:latin typeface="Georgia"/>
                          <a:ea typeface="Georgia"/>
                          <a:cs typeface="Georgia"/>
                          <a:sym typeface="Georgia"/>
                        </a:rPr>
                        <a:t>Information Technology</a:t>
                      </a:r>
                      <a:endParaRPr sz="1050" b="0" u="none" strike="noStrike" cap="none" dirty="0">
                        <a:solidFill>
                          <a:schemeClr val="lt1"/>
                        </a:solidFill>
                        <a:latin typeface="Georgia"/>
                        <a:ea typeface="Georgia"/>
                        <a:cs typeface="Georgia"/>
                        <a:sym typeface="Georgia"/>
                      </a:endParaRPr>
                    </a:p>
                  </a:txBody>
                  <a:tcPr marL="68575" marR="68575" marT="0" marB="0" anchor="ctr">
                    <a:solidFill>
                      <a:srgbClr val="287151"/>
                    </a:solidFill>
                  </a:tcPr>
                </a:tc>
                <a:tc>
                  <a:txBody>
                    <a:bodyPr/>
                    <a:lstStyle/>
                    <a:p>
                      <a:pPr marL="80010" marR="0" lvl="0" indent="0" algn="ctr" rtl="0">
                        <a:spcBef>
                          <a:spcPts val="0"/>
                        </a:spcBef>
                        <a:spcAft>
                          <a:spcPts val="0"/>
                        </a:spcAft>
                        <a:buNone/>
                      </a:pPr>
                      <a:r>
                        <a:rPr lang="en-US" sz="1100" u="none" strike="noStrike" cap="none" dirty="0">
                          <a:latin typeface="Georgia"/>
                          <a:ea typeface="Georgia"/>
                          <a:cs typeface="Georgia"/>
                          <a:sym typeface="Georgia"/>
                        </a:rPr>
                        <a:t>$</a:t>
                      </a:r>
                      <a:r>
                        <a:rPr lang="en-US" sz="1100" dirty="0">
                          <a:latin typeface="Georgia"/>
                          <a:ea typeface="Georgia"/>
                          <a:cs typeface="Georgia"/>
                          <a:sym typeface="Georgia"/>
                        </a:rPr>
                        <a:t>54.50</a:t>
                      </a:r>
                      <a:endParaRPr sz="1100" u="none" strike="noStrike" cap="none" dirty="0">
                        <a:latin typeface="Georgia"/>
                        <a:ea typeface="Georgia"/>
                        <a:cs typeface="Georgia"/>
                        <a:sym typeface="Georgia"/>
                      </a:endParaRPr>
                    </a:p>
                  </a:txBody>
                  <a:tcPr marL="68575" marR="68575" marT="0" marB="0" anchor="ctr"/>
                </a:tc>
                <a:tc>
                  <a:txBody>
                    <a:bodyPr/>
                    <a:lstStyle/>
                    <a:p>
                      <a:pPr marL="80010" marR="0" lvl="0" indent="0" algn="ctr" rtl="0">
                        <a:spcBef>
                          <a:spcPts val="0"/>
                        </a:spcBef>
                        <a:spcAft>
                          <a:spcPts val="0"/>
                        </a:spcAft>
                        <a:buNone/>
                      </a:pPr>
                      <a:r>
                        <a:rPr lang="en-US" sz="1100" u="none" strike="noStrike" cap="none" dirty="0">
                          <a:latin typeface="Georgia"/>
                          <a:ea typeface="Georgia"/>
                          <a:cs typeface="Georgia"/>
                          <a:sym typeface="Georgia"/>
                        </a:rPr>
                        <a:t>72,621</a:t>
                      </a:r>
                      <a:endParaRPr sz="1100" u="none" strike="noStrike" cap="none" dirty="0">
                        <a:latin typeface="Georgia"/>
                        <a:ea typeface="Georgia"/>
                        <a:cs typeface="Georgia"/>
                        <a:sym typeface="Georgia"/>
                      </a:endParaRPr>
                    </a:p>
                  </a:txBody>
                  <a:tcPr marL="68575" marR="68575" marT="0" marB="0" anchor="ctr"/>
                </a:tc>
                <a:extLst>
                  <a:ext uri="{0D108BD9-81ED-4DB2-BD59-A6C34878D82A}">
                    <a16:rowId xmlns:a16="http://schemas.microsoft.com/office/drawing/2014/main" val="10005"/>
                  </a:ext>
                </a:extLst>
              </a:tr>
              <a:tr h="218950">
                <a:tc>
                  <a:txBody>
                    <a:bodyPr/>
                    <a:lstStyle/>
                    <a:p>
                      <a:pPr marL="80010" marR="0" lvl="0" indent="0" algn="l" rtl="0">
                        <a:spcBef>
                          <a:spcPts val="0"/>
                        </a:spcBef>
                        <a:spcAft>
                          <a:spcPts val="0"/>
                        </a:spcAft>
                        <a:buNone/>
                      </a:pPr>
                      <a:r>
                        <a:rPr lang="en-US" sz="1050" b="0" u="none" strike="noStrike" cap="none" dirty="0">
                          <a:latin typeface="Georgia"/>
                          <a:ea typeface="Georgia"/>
                          <a:cs typeface="Georgia"/>
                          <a:sym typeface="Georgia"/>
                        </a:rPr>
                        <a:t>Retail Trade</a:t>
                      </a:r>
                      <a:endParaRPr sz="1050" b="0" u="none" strike="noStrike" cap="none" dirty="0">
                        <a:solidFill>
                          <a:schemeClr val="lt1"/>
                        </a:solidFill>
                        <a:latin typeface="Georgia"/>
                        <a:ea typeface="Georgia"/>
                        <a:cs typeface="Georgia"/>
                        <a:sym typeface="Georgia"/>
                      </a:endParaRPr>
                    </a:p>
                  </a:txBody>
                  <a:tcPr marL="68575" marR="68575" marT="0" marB="0" anchor="ctr">
                    <a:solidFill>
                      <a:srgbClr val="287151"/>
                    </a:solidFill>
                  </a:tcPr>
                </a:tc>
                <a:tc>
                  <a:txBody>
                    <a:bodyPr/>
                    <a:lstStyle/>
                    <a:p>
                      <a:pPr marL="80010" marR="0" lvl="0" indent="0" algn="ctr" rtl="0">
                        <a:spcBef>
                          <a:spcPts val="0"/>
                        </a:spcBef>
                        <a:spcAft>
                          <a:spcPts val="0"/>
                        </a:spcAft>
                        <a:buNone/>
                      </a:pPr>
                      <a:r>
                        <a:rPr lang="en-US" sz="1100" u="none" strike="noStrike" cap="none" dirty="0">
                          <a:latin typeface="Georgia"/>
                          <a:ea typeface="Georgia"/>
                          <a:cs typeface="Georgia"/>
                          <a:sym typeface="Georgia"/>
                        </a:rPr>
                        <a:t>$</a:t>
                      </a:r>
                      <a:r>
                        <a:rPr lang="en-US" sz="1100" dirty="0">
                          <a:latin typeface="Georgia"/>
                          <a:ea typeface="Georgia"/>
                          <a:cs typeface="Georgia"/>
                          <a:sym typeface="Georgia"/>
                        </a:rPr>
                        <a:t>13.61</a:t>
                      </a:r>
                      <a:endParaRPr sz="1100" u="none" strike="noStrike" cap="none" dirty="0">
                        <a:latin typeface="Georgia"/>
                        <a:ea typeface="Georgia"/>
                        <a:cs typeface="Georgia"/>
                        <a:sym typeface="Georgia"/>
                      </a:endParaRPr>
                    </a:p>
                  </a:txBody>
                  <a:tcPr marL="68575" marR="68575" marT="0" marB="0" anchor="ctr"/>
                </a:tc>
                <a:tc>
                  <a:txBody>
                    <a:bodyPr/>
                    <a:lstStyle/>
                    <a:p>
                      <a:pPr marL="80010" marR="0" lvl="0" indent="0" algn="ctr" rtl="0">
                        <a:spcBef>
                          <a:spcPts val="0"/>
                        </a:spcBef>
                        <a:spcAft>
                          <a:spcPts val="0"/>
                        </a:spcAft>
                        <a:buNone/>
                      </a:pPr>
                      <a:r>
                        <a:rPr lang="en-US" sz="1100" u="none" strike="noStrike" cap="none" dirty="0">
                          <a:latin typeface="Georgia"/>
                          <a:ea typeface="Georgia"/>
                          <a:cs typeface="Georgia"/>
                          <a:sym typeface="Georgia"/>
                        </a:rPr>
                        <a:t>17,374</a:t>
                      </a:r>
                      <a:endParaRPr sz="1100" u="none" strike="noStrike" cap="none" dirty="0">
                        <a:latin typeface="Georgia"/>
                        <a:ea typeface="Georgia"/>
                        <a:cs typeface="Georgia"/>
                        <a:sym typeface="Georgia"/>
                      </a:endParaRPr>
                    </a:p>
                  </a:txBody>
                  <a:tcPr marL="68575" marR="68575" marT="0" marB="0" anchor="ctr"/>
                </a:tc>
                <a:extLst>
                  <a:ext uri="{0D108BD9-81ED-4DB2-BD59-A6C34878D82A}">
                    <a16:rowId xmlns:a16="http://schemas.microsoft.com/office/drawing/2014/main" val="10006"/>
                  </a:ext>
                </a:extLst>
              </a:tr>
            </a:tbl>
          </a:graphicData>
        </a:graphic>
      </p:graphicFrame>
      <p:sp>
        <p:nvSpPr>
          <p:cNvPr id="113" name="Google Shape;113;p2"/>
          <p:cNvSpPr txBox="1"/>
          <p:nvPr/>
        </p:nvSpPr>
        <p:spPr>
          <a:xfrm>
            <a:off x="252916" y="5338794"/>
            <a:ext cx="3738000" cy="2321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i="1" dirty="0">
                <a:solidFill>
                  <a:srgbClr val="000000"/>
                </a:solidFill>
                <a:latin typeface="Georgia"/>
                <a:ea typeface="Georgia"/>
                <a:cs typeface="Georgia"/>
                <a:sym typeface="Georgia"/>
              </a:rPr>
              <a:t>Our participants are:</a:t>
            </a:r>
            <a:endParaRPr dirty="0"/>
          </a:p>
          <a:p>
            <a:pPr marL="0" marR="0" lvl="0" indent="0" algn="l" rtl="0">
              <a:spcBef>
                <a:spcPts val="0"/>
              </a:spcBef>
              <a:spcAft>
                <a:spcPts val="0"/>
              </a:spcAft>
              <a:buNone/>
            </a:pPr>
            <a:endParaRPr sz="600" dirty="0">
              <a:solidFill>
                <a:srgbClr val="000000"/>
              </a:solidFill>
              <a:latin typeface="Georgia"/>
              <a:ea typeface="Georgia"/>
              <a:cs typeface="Georgia"/>
              <a:sym typeface="Georgia"/>
            </a:endParaRPr>
          </a:p>
          <a:p>
            <a:pPr marL="115888" marR="0" lvl="0" indent="-115888" algn="l" rtl="0">
              <a:spcBef>
                <a:spcPts val="0"/>
              </a:spcBef>
              <a:spcAft>
                <a:spcPts val="400"/>
              </a:spcAft>
              <a:buClr>
                <a:srgbClr val="000000"/>
              </a:buClr>
              <a:buSzPts val="1050"/>
              <a:buFont typeface="Arial"/>
              <a:buChar char="•"/>
            </a:pPr>
            <a:r>
              <a:rPr lang="en-US" sz="1050" b="1" dirty="0">
                <a:solidFill>
                  <a:srgbClr val="000000"/>
                </a:solidFill>
                <a:latin typeface="Georgia"/>
                <a:ea typeface="Georgia"/>
                <a:cs typeface="Georgia"/>
                <a:sym typeface="Georgia"/>
              </a:rPr>
              <a:t>Workers,</a:t>
            </a:r>
            <a:r>
              <a:rPr lang="en-US" sz="1050" dirty="0">
                <a:solidFill>
                  <a:srgbClr val="000000"/>
                </a:solidFill>
                <a:latin typeface="Georgia"/>
                <a:ea typeface="Georgia"/>
                <a:cs typeface="Georgia"/>
                <a:sym typeface="Georgia"/>
              </a:rPr>
              <a:t> with more than 50 percent of our students reporting being employed</a:t>
            </a:r>
            <a:endParaRPr sz="200" dirty="0">
              <a:solidFill>
                <a:srgbClr val="000000"/>
              </a:solidFill>
              <a:latin typeface="Georgia"/>
              <a:ea typeface="Georgia"/>
              <a:cs typeface="Georgia"/>
              <a:sym typeface="Georgia"/>
            </a:endParaRPr>
          </a:p>
          <a:p>
            <a:pPr marL="115888" marR="0" lvl="0" indent="-115888" algn="l" rtl="0">
              <a:spcBef>
                <a:spcPts val="0"/>
              </a:spcBef>
              <a:spcAft>
                <a:spcPts val="400"/>
              </a:spcAft>
              <a:buClr>
                <a:srgbClr val="000000"/>
              </a:buClr>
              <a:buSzPts val="1050"/>
              <a:buFont typeface="Arial"/>
              <a:buChar char="•"/>
            </a:pPr>
            <a:r>
              <a:rPr lang="en-US" sz="1050" b="1" dirty="0">
                <a:solidFill>
                  <a:srgbClr val="000000"/>
                </a:solidFill>
                <a:latin typeface="Georgia"/>
                <a:ea typeface="Georgia"/>
                <a:cs typeface="Georgia"/>
                <a:sym typeface="Georgia"/>
              </a:rPr>
              <a:t>Lifelong learners, </a:t>
            </a:r>
            <a:r>
              <a:rPr lang="en-US" sz="1050" dirty="0">
                <a:solidFill>
                  <a:srgbClr val="000000"/>
                </a:solidFill>
                <a:latin typeface="Georgia"/>
                <a:ea typeface="Georgia"/>
                <a:cs typeface="Georgia"/>
                <a:sym typeface="Georgia"/>
              </a:rPr>
              <a:t>enrolling in postsecondary education and training during and after leaving the program</a:t>
            </a:r>
            <a:endParaRPr sz="200" dirty="0">
              <a:solidFill>
                <a:srgbClr val="000000"/>
              </a:solidFill>
              <a:latin typeface="Georgia"/>
              <a:ea typeface="Georgia"/>
              <a:cs typeface="Georgia"/>
              <a:sym typeface="Georgia"/>
            </a:endParaRPr>
          </a:p>
          <a:p>
            <a:pPr marL="115888" marR="0" lvl="0" indent="-115888" algn="l" rtl="0">
              <a:spcBef>
                <a:spcPts val="0"/>
              </a:spcBef>
              <a:spcAft>
                <a:spcPts val="400"/>
              </a:spcAft>
              <a:buClr>
                <a:srgbClr val="000000"/>
              </a:buClr>
              <a:buSzPts val="1050"/>
              <a:buFont typeface="Arial"/>
              <a:buChar char="•"/>
            </a:pPr>
            <a:r>
              <a:rPr lang="en-US" sz="1050" b="1" dirty="0">
                <a:solidFill>
                  <a:srgbClr val="000000"/>
                </a:solidFill>
                <a:latin typeface="Georgia"/>
                <a:ea typeface="Georgia"/>
                <a:cs typeface="Georgia"/>
                <a:sym typeface="Georgia"/>
              </a:rPr>
              <a:t>Work-ready,</a:t>
            </a:r>
            <a:r>
              <a:rPr lang="en-US" sz="1050" dirty="0">
                <a:solidFill>
                  <a:srgbClr val="000000"/>
                </a:solidFill>
                <a:latin typeface="Georgia"/>
                <a:ea typeface="Georgia"/>
                <a:cs typeface="Georgia"/>
                <a:sym typeface="Georgia"/>
              </a:rPr>
              <a:t> equipped with valuable workplace preparation skills such as critical thinking, digital literacy, self-management, and employability skills </a:t>
            </a:r>
            <a:endParaRPr sz="200" b="1" dirty="0">
              <a:solidFill>
                <a:srgbClr val="000000"/>
              </a:solidFill>
              <a:latin typeface="Georgia"/>
              <a:ea typeface="Georgia"/>
              <a:cs typeface="Georgia"/>
              <a:sym typeface="Georgia"/>
            </a:endParaRPr>
          </a:p>
          <a:p>
            <a:pPr marL="115887" marR="0" lvl="0" indent="-115887" algn="l" rtl="0">
              <a:spcBef>
                <a:spcPts val="0"/>
              </a:spcBef>
              <a:spcAft>
                <a:spcPts val="400"/>
              </a:spcAft>
              <a:buClr>
                <a:srgbClr val="000000"/>
              </a:buClr>
              <a:buSzPts val="1050"/>
              <a:buFont typeface="Arial"/>
              <a:buChar char="•"/>
            </a:pPr>
            <a:r>
              <a:rPr lang="en-US" sz="1050" b="1" dirty="0">
                <a:solidFill>
                  <a:srgbClr val="000000"/>
                </a:solidFill>
                <a:latin typeface="Georgia"/>
                <a:ea typeface="Georgia"/>
                <a:cs typeface="Georgia"/>
                <a:sym typeface="Georgia"/>
              </a:rPr>
              <a:t>The workforce of today, </a:t>
            </a:r>
            <a:r>
              <a:rPr lang="en-US" sz="1050" dirty="0">
                <a:solidFill>
                  <a:srgbClr val="000000"/>
                </a:solidFill>
                <a:latin typeface="Georgia"/>
                <a:ea typeface="Georgia"/>
                <a:cs typeface="Georgia"/>
                <a:sym typeface="Georgia"/>
              </a:rPr>
              <a:t>gaining additional skills and valued credentials to put to use immediately </a:t>
            </a:r>
            <a:endParaRPr sz="1050" dirty="0">
              <a:latin typeface="Georgia"/>
              <a:ea typeface="Georgia"/>
              <a:cs typeface="Georgia"/>
              <a:sym typeface="Georgia"/>
            </a:endParaRPr>
          </a:p>
          <a:p>
            <a:pPr marL="0" marR="0" lvl="0" indent="0" algn="l" rtl="0">
              <a:spcBef>
                <a:spcPts val="0"/>
              </a:spcBef>
              <a:spcAft>
                <a:spcPts val="0"/>
              </a:spcAft>
              <a:buNone/>
            </a:pPr>
            <a:r>
              <a:rPr lang="en-US" sz="1000" u="sng" dirty="0">
                <a:solidFill>
                  <a:schemeClr val="hlink"/>
                </a:solidFill>
                <a:latin typeface="Georgia"/>
                <a:ea typeface="Georgia"/>
                <a:cs typeface="Georgia"/>
                <a:sym typeface="Georgia"/>
                <a:hlinkClick r:id="rId3"/>
              </a:rPr>
              <a:t>*U.S. Bureau of Labor Statistics</a:t>
            </a:r>
            <a:endParaRPr sz="1000" dirty="0">
              <a:latin typeface="Georgia"/>
              <a:ea typeface="Georgia"/>
              <a:cs typeface="Georgia"/>
              <a:sym typeface="Georgia"/>
            </a:endParaRPr>
          </a:p>
          <a:p>
            <a:pPr marL="0" marR="0" lvl="0" indent="0" algn="l" rtl="0">
              <a:spcBef>
                <a:spcPts val="0"/>
              </a:spcBef>
              <a:spcAft>
                <a:spcPts val="0"/>
              </a:spcAft>
              <a:buNone/>
            </a:pPr>
            <a:r>
              <a:rPr lang="en-US" sz="1000" u="sng" dirty="0">
                <a:solidFill>
                  <a:schemeClr val="hlink"/>
                </a:solidFill>
                <a:latin typeface="Georgia"/>
                <a:ea typeface="Georgia"/>
                <a:cs typeface="Georgia"/>
                <a:sym typeface="Georgia"/>
                <a:hlinkClick r:id="rId4"/>
              </a:rPr>
              <a:t>**Virginia Jobs Outlook 2026 (VEC)</a:t>
            </a:r>
            <a:endParaRPr sz="1000" dirty="0">
              <a:latin typeface="Georgia"/>
              <a:ea typeface="Georgia"/>
              <a:cs typeface="Georgia"/>
              <a:sym typeface="Georgia"/>
            </a:endParaRPr>
          </a:p>
        </p:txBody>
      </p:sp>
      <p:sp>
        <p:nvSpPr>
          <p:cNvPr id="110" name="Google Shape;110;p2"/>
          <p:cNvSpPr txBox="1"/>
          <p:nvPr/>
        </p:nvSpPr>
        <p:spPr>
          <a:xfrm>
            <a:off x="4650675" y="200292"/>
            <a:ext cx="3738000" cy="35547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u="none" strike="noStrike" cap="none" dirty="0">
                <a:solidFill>
                  <a:schemeClr val="tx1"/>
                </a:solidFill>
                <a:latin typeface="Georgia"/>
                <a:ea typeface="Georgia"/>
                <a:cs typeface="Georgia"/>
                <a:sym typeface="Georgia"/>
              </a:rPr>
              <a:t>Educational preparation for improved literacy, numeracy, and English language proficiency is a key to a better quality of life. According to the 2016-2020 American Community Survey, over </a:t>
            </a:r>
            <a:r>
              <a:rPr lang="en-US" sz="1100" dirty="0">
                <a:solidFill>
                  <a:schemeClr val="tx1"/>
                </a:solidFill>
                <a:latin typeface="Georgia"/>
                <a:ea typeface="Georgia"/>
                <a:cs typeface="Georgia"/>
                <a:sym typeface="Georgia"/>
              </a:rPr>
              <a:t>64</a:t>
            </a:r>
            <a:r>
              <a:rPr lang="en-US" sz="1100" b="0" i="0" u="none" strike="noStrike" cap="none" dirty="0">
                <a:solidFill>
                  <a:schemeClr val="tx1"/>
                </a:solidFill>
                <a:latin typeface="Georgia"/>
                <a:ea typeface="Georgia"/>
                <a:cs typeface="Georgia"/>
                <a:sym typeface="Georgia"/>
              </a:rPr>
              <a:t>0,000 Virginia adults do not have a high school diploma or high school equivalency credential, and many more lack literacy in key areas such as math or workforce preparation skills.</a:t>
            </a:r>
            <a:endParaRPr sz="1100" dirty="0">
              <a:solidFill>
                <a:schemeClr val="tx1"/>
              </a:solidFill>
              <a:latin typeface="Georgia"/>
              <a:ea typeface="Georgia"/>
              <a:cs typeface="Georgia"/>
              <a:sym typeface="Georgia"/>
            </a:endParaRPr>
          </a:p>
          <a:p>
            <a:pPr marL="0" marR="0" lvl="0" indent="0" algn="l" rtl="0">
              <a:spcBef>
                <a:spcPts val="0"/>
              </a:spcBef>
              <a:spcAft>
                <a:spcPts val="0"/>
              </a:spcAft>
              <a:buNone/>
            </a:pPr>
            <a:r>
              <a:rPr lang="en-US" sz="1100" dirty="0">
                <a:solidFill>
                  <a:schemeClr val="tx1"/>
                </a:solidFill>
                <a:latin typeface="Georgia"/>
                <a:ea typeface="Georgia"/>
                <a:cs typeface="Georgia"/>
                <a:sym typeface="Georgia"/>
              </a:rPr>
              <a:t> </a:t>
            </a:r>
            <a:endParaRPr sz="1100" dirty="0">
              <a:solidFill>
                <a:schemeClr val="tx1"/>
              </a:solidFill>
              <a:latin typeface="Georgia"/>
              <a:ea typeface="Georgia"/>
              <a:cs typeface="Georgia"/>
              <a:sym typeface="Georgia"/>
            </a:endParaRPr>
          </a:p>
          <a:p>
            <a:pPr>
              <a:spcAft>
                <a:spcPts val="600"/>
              </a:spcAft>
            </a:pPr>
            <a:r>
              <a:rPr lang="en-US" sz="1100" b="1" i="1" dirty="0">
                <a:solidFill>
                  <a:schemeClr val="tx1"/>
                </a:solidFill>
                <a:latin typeface="Georgia" panose="02040502050405020303" pitchFamily="18" charset="0"/>
              </a:rPr>
              <a:t>How Can Adult Education Support Businesses and Workforce Development?</a:t>
            </a:r>
            <a:endParaRPr lang="en-US" sz="1100" dirty="0">
              <a:solidFill>
                <a:schemeClr val="tx1"/>
              </a:solidFill>
              <a:latin typeface="Georgia" panose="02040502050405020303" pitchFamily="18" charset="0"/>
            </a:endParaRPr>
          </a:p>
          <a:p>
            <a:pPr marL="0" marR="0" lvl="0" indent="0" algn="l" rtl="0">
              <a:spcBef>
                <a:spcPts val="0"/>
              </a:spcBef>
              <a:spcAft>
                <a:spcPts val="0"/>
              </a:spcAft>
              <a:buNone/>
            </a:pPr>
            <a:r>
              <a:rPr lang="en-US" sz="1100" dirty="0">
                <a:solidFill>
                  <a:schemeClr val="tx1"/>
                </a:solidFill>
                <a:latin typeface="Georgia"/>
                <a:ea typeface="Georgia"/>
                <a:cs typeface="Georgia"/>
                <a:sym typeface="Georgia"/>
              </a:rPr>
              <a:t>Adult education providers can design customized solutions to meet local business needs: </a:t>
            </a:r>
            <a:endParaRPr sz="1100" dirty="0">
              <a:solidFill>
                <a:schemeClr val="tx1"/>
              </a:solidFill>
              <a:latin typeface="Georgia"/>
              <a:ea typeface="Georgia"/>
              <a:cs typeface="Georgia"/>
              <a:sym typeface="Georgia"/>
            </a:endParaRPr>
          </a:p>
          <a:p>
            <a:pPr marL="457200" marR="0" lvl="0" indent="-298450" algn="l" rtl="0">
              <a:spcBef>
                <a:spcPts val="0"/>
              </a:spcBef>
              <a:spcAft>
                <a:spcPts val="0"/>
              </a:spcAft>
              <a:buSzPts val="1100"/>
              <a:buFont typeface="Georgia"/>
              <a:buChar char="●"/>
            </a:pPr>
            <a:r>
              <a:rPr lang="en-US" sz="1100" dirty="0">
                <a:solidFill>
                  <a:schemeClr val="tx1"/>
                </a:solidFill>
                <a:latin typeface="Georgia"/>
                <a:ea typeface="Georgia"/>
                <a:cs typeface="Georgia"/>
                <a:sym typeface="Georgia"/>
              </a:rPr>
              <a:t>integrated education and training or pre-apprenticeship programs; </a:t>
            </a:r>
            <a:endParaRPr sz="1100" dirty="0">
              <a:solidFill>
                <a:schemeClr val="tx1"/>
              </a:solidFill>
              <a:latin typeface="Georgia"/>
              <a:ea typeface="Georgia"/>
              <a:cs typeface="Georgia"/>
              <a:sym typeface="Georgia"/>
            </a:endParaRPr>
          </a:p>
          <a:p>
            <a:pPr marL="457200" marR="0" lvl="0" indent="-298450" algn="l" rtl="0">
              <a:spcBef>
                <a:spcPts val="0"/>
              </a:spcBef>
              <a:spcAft>
                <a:spcPts val="0"/>
              </a:spcAft>
              <a:buSzPts val="1100"/>
              <a:buFont typeface="Georgia"/>
              <a:buChar char="●"/>
            </a:pPr>
            <a:r>
              <a:rPr lang="en-US" sz="1100" dirty="0">
                <a:solidFill>
                  <a:schemeClr val="tx1"/>
                </a:solidFill>
                <a:latin typeface="Georgia"/>
                <a:ea typeface="Georgia"/>
                <a:cs typeface="Georgia"/>
                <a:sym typeface="Georgia"/>
              </a:rPr>
              <a:t>offer classes at worksites to improve employees’ academic skills, workforce preparation, and English language proficiency; and </a:t>
            </a:r>
            <a:endParaRPr sz="1100" dirty="0">
              <a:solidFill>
                <a:schemeClr val="tx1"/>
              </a:solidFill>
              <a:latin typeface="Georgia"/>
              <a:ea typeface="Georgia"/>
              <a:cs typeface="Georgia"/>
              <a:sym typeface="Georgia"/>
            </a:endParaRPr>
          </a:p>
          <a:p>
            <a:pPr marL="457200" marR="0" lvl="0" indent="-298450" algn="l" rtl="0">
              <a:spcBef>
                <a:spcPts val="0"/>
              </a:spcBef>
              <a:spcAft>
                <a:spcPts val="0"/>
              </a:spcAft>
              <a:buSzPts val="1100"/>
              <a:buFont typeface="Georgia"/>
              <a:buChar char="●"/>
            </a:pPr>
            <a:r>
              <a:rPr lang="en-US" sz="1100" dirty="0">
                <a:solidFill>
                  <a:schemeClr val="tx1"/>
                </a:solidFill>
                <a:latin typeface="Georgia"/>
                <a:ea typeface="Georgia"/>
                <a:cs typeface="Georgia"/>
                <a:sym typeface="Georgia"/>
              </a:rPr>
              <a:t>connect local businesses with adults who are work-ready, lifelong learners. </a:t>
            </a:r>
            <a:endParaRPr sz="1100" dirty="0">
              <a:solidFill>
                <a:schemeClr val="tx1"/>
              </a:solidFill>
              <a:latin typeface="Georgia"/>
              <a:ea typeface="Georgia"/>
              <a:cs typeface="Georgia"/>
              <a:sym typeface="Georgia"/>
            </a:endParaRPr>
          </a:p>
          <a:p>
            <a:pPr marL="0" marR="0" lvl="0" indent="0" algn="l" rtl="0">
              <a:spcBef>
                <a:spcPts val="0"/>
              </a:spcBef>
              <a:spcAft>
                <a:spcPts val="0"/>
              </a:spcAft>
              <a:buNone/>
            </a:pPr>
            <a:endParaRPr sz="1100" dirty="0">
              <a:latin typeface="Georgia"/>
              <a:ea typeface="Georgia"/>
              <a:cs typeface="Georgia"/>
              <a:sym typeface="Georgia"/>
            </a:endParaRPr>
          </a:p>
        </p:txBody>
      </p:sp>
      <p:grpSp>
        <p:nvGrpSpPr>
          <p:cNvPr id="4" name="Group 3">
            <a:extLst>
              <a:ext uri="{FF2B5EF4-FFF2-40B4-BE49-F238E27FC236}">
                <a16:creationId xmlns:a16="http://schemas.microsoft.com/office/drawing/2014/main" id="{74C80D58-6518-39DC-E297-4E0A7DFC02BE}"/>
              </a:ext>
              <a:ext uri="{C183D7F6-B498-43B3-948B-1728B52AA6E4}">
                <adec:decorative xmlns:adec="http://schemas.microsoft.com/office/drawing/2017/decorative" val="1"/>
              </a:ext>
            </a:extLst>
          </p:cNvPr>
          <p:cNvGrpSpPr/>
          <p:nvPr/>
        </p:nvGrpSpPr>
        <p:grpSpPr>
          <a:xfrm>
            <a:off x="4576574" y="4704684"/>
            <a:ext cx="3886200" cy="2867288"/>
            <a:chOff x="4565025" y="4656080"/>
            <a:chExt cx="3886200" cy="2867288"/>
          </a:xfrm>
        </p:grpSpPr>
        <p:sp>
          <p:nvSpPr>
            <p:cNvPr id="123" name="Google Shape;123;p2"/>
            <p:cNvSpPr/>
            <p:nvPr/>
          </p:nvSpPr>
          <p:spPr>
            <a:xfrm>
              <a:off x="4565025" y="4729697"/>
              <a:ext cx="3886200" cy="2708221"/>
            </a:xfrm>
            <a:prstGeom prst="rect">
              <a:avLst/>
            </a:prstGeom>
            <a:noFill/>
            <a:ln w="25400" cap="flat" cmpd="sng">
              <a:solidFill>
                <a:srgbClr val="1B43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124" name="Google Shape;124;p2"/>
            <p:cNvSpPr/>
            <p:nvPr/>
          </p:nvSpPr>
          <p:spPr>
            <a:xfrm>
              <a:off x="4641225" y="4656080"/>
              <a:ext cx="3733800" cy="2867288"/>
            </a:xfrm>
            <a:prstGeom prst="rect">
              <a:avLst/>
            </a:prstGeom>
            <a:noFill/>
            <a:ln w="25400" cap="flat" cmpd="sng">
              <a:solidFill>
                <a:srgbClr val="9F274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00">
                <a:solidFill>
                  <a:schemeClr val="lt1"/>
                </a:solidFill>
                <a:latin typeface="Calibri"/>
                <a:ea typeface="Calibri"/>
                <a:cs typeface="Calibri"/>
                <a:sym typeface="Calibri"/>
              </a:endParaRPr>
            </a:p>
          </p:txBody>
        </p:sp>
      </p:grpSp>
      <p:sp>
        <p:nvSpPr>
          <p:cNvPr id="5" name="TextBox 4" descr=" &#10;Our providers serve local employers’ talent needs by:&#10;&#10;Providing job information and access to thousands of job seekers&#10;Designing integrated education and training programs with local employers to fill current openings&#10;Serving on all local workforce development boards, on regional Business Services Teams, and in all comprehensive Virginia Career Works Centers&#10;">
            <a:extLst>
              <a:ext uri="{FF2B5EF4-FFF2-40B4-BE49-F238E27FC236}">
                <a16:creationId xmlns:a16="http://schemas.microsoft.com/office/drawing/2014/main" id="{CD5D873C-5CFD-4B0F-9C88-64DA92BACF0B}"/>
              </a:ext>
            </a:extLst>
          </p:cNvPr>
          <p:cNvSpPr txBox="1"/>
          <p:nvPr/>
        </p:nvSpPr>
        <p:spPr>
          <a:xfrm>
            <a:off x="4681274" y="4793324"/>
            <a:ext cx="3550787" cy="2793072"/>
          </a:xfrm>
          <a:prstGeom prst="rect">
            <a:avLst/>
          </a:prstGeom>
          <a:noFill/>
          <a:ln>
            <a:noFill/>
          </a:ln>
        </p:spPr>
        <p:txBody>
          <a:bodyPr wrap="square" rtlCol="0">
            <a:spAutoFit/>
          </a:bodyPr>
          <a:lstStyle/>
          <a:p>
            <a:pPr marL="0" marR="0" lvl="0" indent="0" algn="ctr" rtl="0">
              <a:spcBef>
                <a:spcPts val="0"/>
              </a:spcBef>
              <a:spcAft>
                <a:spcPts val="0"/>
              </a:spcAft>
              <a:buNone/>
            </a:pPr>
            <a:r>
              <a:rPr lang="en-US" sz="1100" dirty="0">
                <a:solidFill>
                  <a:srgbClr val="000000"/>
                </a:solidFill>
                <a:latin typeface="Georgia" panose="02040502050405020303" pitchFamily="18" charset="0"/>
                <a:ea typeface="Georgia"/>
                <a:cs typeface="Georgia"/>
                <a:sym typeface="Georgia"/>
              </a:rPr>
              <a:t> </a:t>
            </a:r>
          </a:p>
          <a:p>
            <a:pPr marL="0" marR="0" lvl="0" indent="0" algn="l" rtl="0">
              <a:spcBef>
                <a:spcPts val="0"/>
              </a:spcBef>
              <a:spcAft>
                <a:spcPts val="0"/>
              </a:spcAft>
              <a:buNone/>
            </a:pPr>
            <a:r>
              <a:rPr lang="en-US" sz="1100" b="1" i="1" dirty="0">
                <a:solidFill>
                  <a:schemeClr val="dk1"/>
                </a:solidFill>
                <a:latin typeface="Georgia" panose="02040502050405020303" pitchFamily="18" charset="0"/>
                <a:ea typeface="Georgia"/>
                <a:cs typeface="Georgia"/>
                <a:sym typeface="Georgia"/>
              </a:rPr>
              <a:t>Our providers serve local employers’ talent needs by:</a:t>
            </a:r>
            <a:endParaRPr lang="en-US" sz="1100" dirty="0">
              <a:latin typeface="Georgia" panose="02040502050405020303" pitchFamily="18" charset="0"/>
            </a:endParaRPr>
          </a:p>
          <a:p>
            <a:pPr marL="0" marR="0" lvl="0" indent="0" algn="l" rtl="0">
              <a:spcBef>
                <a:spcPts val="0"/>
              </a:spcBef>
              <a:spcAft>
                <a:spcPts val="0"/>
              </a:spcAft>
              <a:buNone/>
            </a:pPr>
            <a:endParaRPr lang="en-US" sz="1100" b="1" dirty="0">
              <a:solidFill>
                <a:schemeClr val="dk1"/>
              </a:solidFill>
              <a:latin typeface="Georgia" panose="02040502050405020303" pitchFamily="18" charset="0"/>
              <a:ea typeface="Georgia"/>
              <a:cs typeface="Georgia"/>
              <a:sym typeface="Georgia"/>
            </a:endParaRPr>
          </a:p>
          <a:p>
            <a:pPr marL="347663" marR="0" lvl="0" indent="-115888" algn="l" rtl="0">
              <a:spcBef>
                <a:spcPts val="0"/>
              </a:spcBef>
              <a:spcAft>
                <a:spcPts val="0"/>
              </a:spcAft>
              <a:buClr>
                <a:schemeClr val="dk1"/>
              </a:buClr>
              <a:buSzPts val="1100"/>
              <a:buFont typeface="Arial"/>
              <a:buChar char="•"/>
            </a:pPr>
            <a:r>
              <a:rPr lang="en-US" sz="1100" dirty="0">
                <a:solidFill>
                  <a:schemeClr val="dk1"/>
                </a:solidFill>
                <a:latin typeface="Georgia" panose="02040502050405020303" pitchFamily="18" charset="0"/>
                <a:ea typeface="Georgia"/>
                <a:cs typeface="Georgia"/>
                <a:sym typeface="Georgia"/>
              </a:rPr>
              <a:t>Providing job information and access to thousands of job seekers</a:t>
            </a:r>
            <a:endParaRPr lang="en-US" sz="1100" dirty="0">
              <a:latin typeface="Georgia" panose="02040502050405020303" pitchFamily="18" charset="0"/>
            </a:endParaRPr>
          </a:p>
          <a:p>
            <a:pPr marL="347663" marR="0" lvl="0" indent="-115888" algn="l" rtl="0">
              <a:spcBef>
                <a:spcPts val="0"/>
              </a:spcBef>
              <a:spcAft>
                <a:spcPts val="0"/>
              </a:spcAft>
              <a:buClr>
                <a:schemeClr val="dk1"/>
              </a:buClr>
              <a:buSzPts val="1100"/>
              <a:buFont typeface="Arial"/>
              <a:buChar char="•"/>
            </a:pPr>
            <a:r>
              <a:rPr lang="en-US" sz="1100" dirty="0">
                <a:solidFill>
                  <a:schemeClr val="dk1"/>
                </a:solidFill>
                <a:latin typeface="Georgia" panose="02040502050405020303" pitchFamily="18" charset="0"/>
                <a:ea typeface="Georgia"/>
                <a:cs typeface="Georgia"/>
                <a:sym typeface="Georgia"/>
              </a:rPr>
              <a:t>Designing integrated education and training programs with local employers to fill current openings</a:t>
            </a:r>
            <a:endParaRPr lang="en-US" sz="1100" dirty="0">
              <a:latin typeface="Georgia" panose="02040502050405020303" pitchFamily="18" charset="0"/>
            </a:endParaRPr>
          </a:p>
          <a:p>
            <a:pPr marL="347663" marR="0" lvl="0" indent="-115888" algn="l" rtl="0">
              <a:spcBef>
                <a:spcPts val="0"/>
              </a:spcBef>
              <a:spcAft>
                <a:spcPts val="0"/>
              </a:spcAft>
              <a:buClr>
                <a:schemeClr val="dk1"/>
              </a:buClr>
              <a:buSzPts val="1100"/>
              <a:buFont typeface="Arial"/>
              <a:buChar char="•"/>
            </a:pPr>
            <a:r>
              <a:rPr lang="en-US" sz="1100" dirty="0">
                <a:solidFill>
                  <a:schemeClr val="dk1"/>
                </a:solidFill>
                <a:latin typeface="Georgia" panose="02040502050405020303" pitchFamily="18" charset="0"/>
                <a:ea typeface="Georgia"/>
                <a:cs typeface="Georgia"/>
                <a:sym typeface="Georgia"/>
              </a:rPr>
              <a:t>Serving on all local workforce development boards, on regional Business Services Teams, and in all comprehensive Virginia Career Works Centers</a:t>
            </a:r>
            <a:endParaRPr lang="en-US" sz="1100" dirty="0">
              <a:latin typeface="Georgia" panose="02040502050405020303" pitchFamily="18" charset="0"/>
            </a:endParaRPr>
          </a:p>
          <a:p>
            <a:pPr marL="0" marR="0" lvl="0" indent="0" algn="l" rtl="0">
              <a:spcBef>
                <a:spcPts val="0"/>
              </a:spcBef>
              <a:spcAft>
                <a:spcPts val="0"/>
              </a:spcAft>
              <a:buNone/>
            </a:pPr>
            <a:endParaRPr lang="en-US" sz="1100" dirty="0">
              <a:solidFill>
                <a:schemeClr val="dk1"/>
              </a:solidFill>
              <a:latin typeface="Georgia" panose="02040502050405020303" pitchFamily="18" charset="0"/>
              <a:ea typeface="Georgia"/>
              <a:cs typeface="Georgia"/>
              <a:sym typeface="Georgia"/>
            </a:endParaRPr>
          </a:p>
          <a:p>
            <a:pPr marL="0" marR="0" lvl="0" indent="0" algn="l" rtl="0">
              <a:spcBef>
                <a:spcPts val="0"/>
              </a:spcBef>
              <a:spcAft>
                <a:spcPts val="0"/>
              </a:spcAft>
              <a:buNone/>
            </a:pPr>
            <a:r>
              <a:rPr lang="en-US" sz="1050" dirty="0">
                <a:solidFill>
                  <a:schemeClr val="dk1"/>
                </a:solidFill>
                <a:latin typeface="Georgia" panose="02040502050405020303" pitchFamily="18" charset="0"/>
                <a:ea typeface="Georgia"/>
                <a:cs typeface="Georgia"/>
                <a:sym typeface="Georgia"/>
              </a:rPr>
              <a:t>See the </a:t>
            </a:r>
            <a:r>
              <a:rPr lang="en-US" sz="1050" b="1" u="sng" dirty="0">
                <a:solidFill>
                  <a:srgbClr val="0000FF"/>
                </a:solidFill>
                <a:latin typeface="Georgia" panose="02040502050405020303" pitchFamily="18" charset="0"/>
                <a:ea typeface="Georgia"/>
                <a:cs typeface="Georgia"/>
                <a:sym typeface="Georgia"/>
                <a:hlinkClick r:id="rId5">
                  <a:extLst>
                    <a:ext uri="{A12FA001-AC4F-418D-AE19-62706E023703}">
                      <ahyp:hlinkClr xmlns:ahyp="http://schemas.microsoft.com/office/drawing/2018/hyperlinkcolor" val="tx"/>
                    </a:ext>
                  </a:extLst>
                </a:hlinkClick>
              </a:rPr>
              <a:t>Adult Education Administrators Directory</a:t>
            </a:r>
            <a:endParaRPr lang="en-US" sz="1050" b="1" dirty="0">
              <a:solidFill>
                <a:schemeClr val="dk1"/>
              </a:solidFill>
              <a:latin typeface="Georgia" panose="02040502050405020303" pitchFamily="18" charset="0"/>
              <a:ea typeface="Georgia"/>
              <a:cs typeface="Georgia"/>
              <a:sym typeface="Georgia"/>
            </a:endParaRPr>
          </a:p>
          <a:p>
            <a:endParaRPr lang="en-US" sz="1100" dirty="0">
              <a:latin typeface="Georgia" panose="02040502050405020303" pitchFamily="18" charset="0"/>
            </a:endParaRPr>
          </a:p>
        </p:txBody>
      </p:sp>
      <p:sp>
        <p:nvSpPr>
          <p:cNvPr id="109" name="Google Shape;109;p2">
            <a:extLst>
              <a:ext uri="{C183D7F6-B498-43B3-948B-1728B52AA6E4}">
                <adec:decorative xmlns:adec="http://schemas.microsoft.com/office/drawing/2017/decorative" val="1"/>
              </a:ext>
            </a:extLst>
          </p:cNvPr>
          <p:cNvSpPr/>
          <p:nvPr/>
        </p:nvSpPr>
        <p:spPr>
          <a:xfrm>
            <a:off x="8985284" y="2926355"/>
            <a:ext cx="3813900" cy="2667000"/>
          </a:xfrm>
          <a:prstGeom prst="roundRect">
            <a:avLst>
              <a:gd name="adj" fmla="val 16667"/>
            </a:avLst>
          </a:prstGeom>
          <a:blipFill rotWithShape="1">
            <a:blip r:embed="rId6">
              <a:alphaModFix amt="20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00" b="0" i="0" u="none" strike="noStrike" cap="none" dirty="0">
              <a:solidFill>
                <a:schemeClr val="lt1"/>
              </a:solidFill>
              <a:latin typeface="Calibri"/>
              <a:ea typeface="Calibri"/>
              <a:cs typeface="Calibri"/>
              <a:sym typeface="Calibri"/>
            </a:endParaRPr>
          </a:p>
        </p:txBody>
      </p:sp>
      <p:sp>
        <p:nvSpPr>
          <p:cNvPr id="114" name="Google Shape;114;p2"/>
          <p:cNvSpPr txBox="1"/>
          <p:nvPr/>
        </p:nvSpPr>
        <p:spPr>
          <a:xfrm>
            <a:off x="9011037" y="282200"/>
            <a:ext cx="3733800" cy="7083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1" dirty="0">
                <a:solidFill>
                  <a:schemeClr val="tx1"/>
                </a:solidFill>
                <a:latin typeface="Georgia"/>
                <a:ea typeface="Georgia"/>
                <a:cs typeface="Georgia"/>
                <a:sym typeface="Georgia"/>
              </a:rPr>
              <a:t>Between July 1, 2018 and June 30, 2023, Virginia adult education reported:</a:t>
            </a:r>
            <a:endParaRPr sz="1200" dirty="0">
              <a:solidFill>
                <a:schemeClr val="tx1"/>
              </a:solidFill>
            </a:endParaRPr>
          </a:p>
          <a:p>
            <a:pPr marL="0" marR="0" lvl="0" indent="0" algn="l" rtl="0">
              <a:spcBef>
                <a:spcPts val="0"/>
              </a:spcBef>
              <a:spcAft>
                <a:spcPts val="0"/>
              </a:spcAft>
              <a:buNone/>
            </a:pPr>
            <a:endParaRPr sz="800" dirty="0">
              <a:solidFill>
                <a:schemeClr val="tx1"/>
              </a:solidFill>
              <a:latin typeface="Georgia"/>
              <a:ea typeface="Georgia"/>
              <a:cs typeface="Georgia"/>
              <a:sym typeface="Georgia"/>
            </a:endParaRPr>
          </a:p>
          <a:p>
            <a:pPr marL="342900" marR="0" lvl="0" indent="-111125" algn="l" rtl="0">
              <a:spcBef>
                <a:spcPts val="0"/>
              </a:spcBef>
              <a:spcAft>
                <a:spcPts val="400"/>
              </a:spcAft>
              <a:buClr>
                <a:schemeClr val="dk1"/>
              </a:buClr>
              <a:buSzPts val="1100"/>
              <a:buFont typeface="Arial"/>
              <a:buChar char="•"/>
            </a:pPr>
            <a:r>
              <a:rPr lang="en-US" sz="1100" b="1" dirty="0">
                <a:solidFill>
                  <a:schemeClr val="tx1"/>
                </a:solidFill>
                <a:latin typeface="Georgia"/>
                <a:ea typeface="Georgia"/>
                <a:cs typeface="Georgia"/>
                <a:sym typeface="Georgia"/>
              </a:rPr>
              <a:t>77,160 participants</a:t>
            </a:r>
            <a:r>
              <a:rPr lang="en-US" sz="1100" dirty="0">
                <a:solidFill>
                  <a:schemeClr val="tx1"/>
                </a:solidFill>
                <a:latin typeface="Georgia"/>
                <a:ea typeface="Georgia"/>
                <a:cs typeface="Georgia"/>
                <a:sym typeface="Georgia"/>
              </a:rPr>
              <a:t>; most in their prime working years</a:t>
            </a:r>
            <a:endParaRPr sz="200" dirty="0">
              <a:solidFill>
                <a:schemeClr val="tx1"/>
              </a:solidFill>
              <a:latin typeface="Georgia"/>
              <a:ea typeface="Georgia"/>
              <a:cs typeface="Georgia"/>
              <a:sym typeface="Georgia"/>
            </a:endParaRPr>
          </a:p>
          <a:p>
            <a:pPr marL="342900" marR="0" lvl="0" indent="-111125" algn="l" rtl="0">
              <a:spcBef>
                <a:spcPts val="0"/>
              </a:spcBef>
              <a:spcAft>
                <a:spcPts val="400"/>
              </a:spcAft>
              <a:buClr>
                <a:schemeClr val="dk1"/>
              </a:buClr>
              <a:buSzPts val="1100"/>
              <a:buFont typeface="Arial"/>
              <a:buChar char="•"/>
            </a:pPr>
            <a:r>
              <a:rPr lang="en-US" sz="1100" b="1" i="0" u="none" strike="noStrike" dirty="0">
                <a:solidFill>
                  <a:srgbClr val="000000"/>
                </a:solidFill>
                <a:effectLst/>
                <a:latin typeface="Georgia" panose="02040502050405020303" pitchFamily="18" charset="0"/>
              </a:rPr>
              <a:t>3,159</a:t>
            </a:r>
            <a:r>
              <a:rPr lang="en-US" sz="1100" dirty="0">
                <a:latin typeface="Georgia" panose="02040502050405020303" pitchFamily="18" charset="0"/>
              </a:rPr>
              <a:t> </a:t>
            </a:r>
            <a:r>
              <a:rPr lang="en-US" sz="1100" dirty="0">
                <a:solidFill>
                  <a:schemeClr val="tx1"/>
                </a:solidFill>
                <a:latin typeface="Georgia"/>
                <a:ea typeface="Georgia"/>
                <a:cs typeface="Georgia"/>
                <a:sym typeface="Georgia"/>
              </a:rPr>
              <a:t>high school equivalency credentials (e.g. GED</a:t>
            </a:r>
            <a:r>
              <a:rPr lang="en-US" sz="1100" baseline="30000" dirty="0">
                <a:solidFill>
                  <a:schemeClr val="tx1"/>
                </a:solidFill>
                <a:latin typeface="Georgia"/>
                <a:ea typeface="Georgia"/>
                <a:cs typeface="Georgia"/>
                <a:sym typeface="Georgia"/>
              </a:rPr>
              <a:t>®</a:t>
            </a:r>
            <a:r>
              <a:rPr lang="en-US" sz="1100" dirty="0">
                <a:solidFill>
                  <a:schemeClr val="tx1"/>
                </a:solidFill>
                <a:latin typeface="Georgia"/>
                <a:ea typeface="Georgia"/>
                <a:cs typeface="Georgia"/>
                <a:sym typeface="Georgia"/>
              </a:rPr>
              <a:t> and adult high school diploma) earned</a:t>
            </a:r>
            <a:endParaRPr sz="1100" dirty="0">
              <a:solidFill>
                <a:schemeClr val="tx1"/>
              </a:solidFill>
              <a:latin typeface="Georgia"/>
              <a:ea typeface="Georgia"/>
              <a:cs typeface="Georgia"/>
              <a:sym typeface="Georgia"/>
            </a:endParaRPr>
          </a:p>
          <a:p>
            <a:pPr marL="342900" marR="0" lvl="0" indent="-111125" algn="l" rtl="0">
              <a:spcBef>
                <a:spcPts val="0"/>
              </a:spcBef>
              <a:spcAft>
                <a:spcPts val="400"/>
              </a:spcAft>
              <a:buClr>
                <a:schemeClr val="dk1"/>
              </a:buClr>
              <a:buSzPts val="1100"/>
              <a:buFont typeface="Georgia"/>
              <a:buChar char="•"/>
            </a:pPr>
            <a:r>
              <a:rPr lang="en-US" sz="1100" b="1" dirty="0">
                <a:solidFill>
                  <a:schemeClr val="tx1"/>
                </a:solidFill>
                <a:latin typeface="Georgia"/>
                <a:ea typeface="Georgia"/>
                <a:cs typeface="Georgia"/>
                <a:sym typeface="Georgia"/>
              </a:rPr>
              <a:t>1,582 </a:t>
            </a:r>
            <a:r>
              <a:rPr lang="en-US" sz="1100" dirty="0">
                <a:solidFill>
                  <a:schemeClr val="tx1"/>
                </a:solidFill>
                <a:latin typeface="Georgia"/>
                <a:ea typeface="Georgia"/>
                <a:cs typeface="Georgia"/>
                <a:sym typeface="Georgia"/>
              </a:rPr>
              <a:t>participants who transitioned to postsecondary education</a:t>
            </a:r>
            <a:endParaRPr sz="1100" dirty="0">
              <a:solidFill>
                <a:schemeClr val="tx1"/>
              </a:solidFill>
              <a:latin typeface="Georgia"/>
              <a:ea typeface="Georgia"/>
              <a:cs typeface="Georgia"/>
              <a:sym typeface="Georgia"/>
            </a:endParaRPr>
          </a:p>
          <a:p>
            <a:pPr marL="342900" marR="0" lvl="0" indent="-111125" algn="l" rtl="0">
              <a:spcBef>
                <a:spcPts val="0"/>
              </a:spcBef>
              <a:spcAft>
                <a:spcPts val="400"/>
              </a:spcAft>
              <a:buClr>
                <a:schemeClr val="dk1"/>
              </a:buClr>
              <a:buSzPts val="1100"/>
              <a:buFont typeface="Arial"/>
              <a:buChar char="•"/>
            </a:pPr>
            <a:r>
              <a:rPr lang="en-US" sz="1100" b="1" dirty="0">
                <a:solidFill>
                  <a:schemeClr val="tx1"/>
                </a:solidFill>
                <a:latin typeface="Georgia"/>
                <a:ea typeface="Georgia"/>
                <a:cs typeface="Georgia"/>
                <a:sym typeface="Georgia"/>
              </a:rPr>
              <a:t>6,562</a:t>
            </a:r>
            <a:r>
              <a:rPr lang="en-US" sz="1100" dirty="0">
                <a:solidFill>
                  <a:schemeClr val="tx1"/>
                </a:solidFill>
                <a:latin typeface="Georgia"/>
                <a:ea typeface="Georgia"/>
                <a:cs typeface="Georgia"/>
                <a:sym typeface="Georgia"/>
              </a:rPr>
              <a:t> participants who made gains in academic and career readiness skills </a:t>
            </a:r>
            <a:endParaRPr sz="200" dirty="0">
              <a:solidFill>
                <a:schemeClr val="tx1"/>
              </a:solidFill>
              <a:latin typeface="Georgia"/>
              <a:ea typeface="Georgia"/>
              <a:cs typeface="Georgia"/>
              <a:sym typeface="Georgia"/>
            </a:endParaRPr>
          </a:p>
          <a:p>
            <a:pPr marL="342900" marR="0" lvl="0" indent="-111125" algn="l" rtl="0">
              <a:spcBef>
                <a:spcPts val="0"/>
              </a:spcBef>
              <a:spcAft>
                <a:spcPts val="400"/>
              </a:spcAft>
              <a:buClr>
                <a:schemeClr val="dk1"/>
              </a:buClr>
              <a:buSzPts val="1100"/>
              <a:buFont typeface="Arial"/>
              <a:buChar char="•"/>
            </a:pPr>
            <a:r>
              <a:rPr lang="en-US" sz="1100" dirty="0">
                <a:solidFill>
                  <a:schemeClr val="tx1"/>
                </a:solidFill>
                <a:latin typeface="Georgia"/>
                <a:ea typeface="Georgia"/>
                <a:cs typeface="Georgia"/>
                <a:sym typeface="Georgia"/>
              </a:rPr>
              <a:t>Over</a:t>
            </a:r>
            <a:r>
              <a:rPr lang="en-US" sz="1100" b="1" dirty="0">
                <a:solidFill>
                  <a:schemeClr val="tx1"/>
                </a:solidFill>
                <a:latin typeface="Georgia"/>
                <a:ea typeface="Georgia"/>
                <a:cs typeface="Georgia"/>
                <a:sym typeface="Georgia"/>
              </a:rPr>
              <a:t> 13,912</a:t>
            </a:r>
            <a:r>
              <a:rPr lang="en-US" sz="1100" dirty="0">
                <a:solidFill>
                  <a:schemeClr val="tx1"/>
                </a:solidFill>
                <a:latin typeface="Georgia"/>
                <a:ea typeface="Georgia"/>
                <a:cs typeface="Georgia"/>
                <a:sym typeface="Georgia"/>
              </a:rPr>
              <a:t> participants who made gains in English language proficiency </a:t>
            </a:r>
            <a:endParaRPr sz="1100" dirty="0">
              <a:solidFill>
                <a:schemeClr val="tx1"/>
              </a:solidFill>
              <a:latin typeface="Georgia"/>
              <a:ea typeface="Georgia"/>
              <a:cs typeface="Georgia"/>
              <a:sym typeface="Georgia"/>
            </a:endParaRPr>
          </a:p>
          <a:p>
            <a:pPr marL="342900" marR="0" lvl="0" indent="-111125" algn="l" rtl="0">
              <a:spcBef>
                <a:spcPts val="0"/>
              </a:spcBef>
              <a:spcAft>
                <a:spcPts val="400"/>
              </a:spcAft>
              <a:buClr>
                <a:schemeClr val="dk1"/>
              </a:buClr>
              <a:buSzPts val="1100"/>
              <a:buFont typeface="Georgia"/>
              <a:buChar char="•"/>
            </a:pPr>
            <a:r>
              <a:rPr lang="en-US" sz="1100" b="1" dirty="0">
                <a:solidFill>
                  <a:schemeClr val="tx1"/>
                </a:solidFill>
                <a:latin typeface="Georgia"/>
                <a:ea typeface="Georgia"/>
                <a:cs typeface="Georgia"/>
                <a:sym typeface="Georgia"/>
              </a:rPr>
              <a:t>6,619 </a:t>
            </a:r>
            <a:r>
              <a:rPr lang="en-US" sz="1100" dirty="0">
                <a:solidFill>
                  <a:schemeClr val="tx1"/>
                </a:solidFill>
                <a:latin typeface="Georgia"/>
                <a:ea typeface="Georgia"/>
                <a:cs typeface="Georgia"/>
                <a:sym typeface="Georgia"/>
              </a:rPr>
              <a:t>participants participated in integrated education and training (IET) programs that lead to an industry-recognized credential</a:t>
            </a:r>
          </a:p>
          <a:p>
            <a:pPr marL="342900" marR="0" lvl="0" indent="-111125" algn="l" rtl="0">
              <a:spcBef>
                <a:spcPts val="0"/>
              </a:spcBef>
              <a:spcAft>
                <a:spcPts val="400"/>
              </a:spcAft>
              <a:buClr>
                <a:schemeClr val="dk1"/>
              </a:buClr>
              <a:buSzPts val="1100"/>
              <a:buFont typeface="Georgia"/>
              <a:buChar char="•"/>
            </a:pPr>
            <a:r>
              <a:rPr lang="en-US" sz="1100" b="1" dirty="0">
                <a:solidFill>
                  <a:schemeClr val="tx1"/>
                </a:solidFill>
                <a:latin typeface="Georgia"/>
                <a:ea typeface="Georgia"/>
                <a:cs typeface="Georgia"/>
                <a:sym typeface="Georgia"/>
              </a:rPr>
              <a:t>2,973 </a:t>
            </a:r>
            <a:r>
              <a:rPr lang="en-US" sz="1100" dirty="0">
                <a:solidFill>
                  <a:schemeClr val="tx1"/>
                </a:solidFill>
                <a:latin typeface="Georgia"/>
                <a:ea typeface="Georgia"/>
                <a:cs typeface="Georgia"/>
                <a:sym typeface="Georgia"/>
              </a:rPr>
              <a:t>participants served in correctional facilities</a:t>
            </a:r>
          </a:p>
          <a:p>
            <a:pPr marL="231775" marR="0" lvl="0" indent="0" algn="l" rtl="0">
              <a:spcBef>
                <a:spcPts val="0"/>
              </a:spcBef>
              <a:spcAft>
                <a:spcPts val="0"/>
              </a:spcAft>
              <a:buNone/>
            </a:pPr>
            <a:r>
              <a:rPr lang="en-US" sz="1100" dirty="0">
                <a:solidFill>
                  <a:schemeClr val="tx1"/>
                </a:solidFill>
                <a:latin typeface="Georgia"/>
                <a:ea typeface="Georgia"/>
                <a:cs typeface="Georgia"/>
                <a:sym typeface="Georgia"/>
              </a:rPr>
              <a:t> </a:t>
            </a:r>
          </a:p>
          <a:p>
            <a:pPr marL="0" marR="0" lvl="0" indent="0" algn="l" rtl="0">
              <a:spcBef>
                <a:spcPts val="0"/>
              </a:spcBef>
              <a:spcAft>
                <a:spcPts val="0"/>
              </a:spcAft>
              <a:buNone/>
            </a:pPr>
            <a:r>
              <a:rPr lang="en-US" sz="1200" b="1" i="1" dirty="0">
                <a:solidFill>
                  <a:schemeClr val="tx1"/>
                </a:solidFill>
                <a:latin typeface="Georgia"/>
                <a:ea typeface="Georgia"/>
                <a:cs typeface="Georgia"/>
                <a:sym typeface="Georgia"/>
              </a:rPr>
              <a:t>Our instructors are:</a:t>
            </a:r>
            <a:endParaRPr sz="1200" dirty="0">
              <a:solidFill>
                <a:schemeClr val="tx1"/>
              </a:solidFill>
            </a:endParaRPr>
          </a:p>
          <a:p>
            <a:pPr marL="0" marR="0" lvl="0" indent="0" algn="l" rtl="0">
              <a:spcBef>
                <a:spcPts val="0"/>
              </a:spcBef>
              <a:spcAft>
                <a:spcPts val="0"/>
              </a:spcAft>
              <a:buNone/>
            </a:pPr>
            <a:endParaRPr sz="700" dirty="0">
              <a:solidFill>
                <a:schemeClr val="tx1"/>
              </a:solidFill>
              <a:latin typeface="Georgia"/>
              <a:ea typeface="Georgia"/>
              <a:cs typeface="Georgia"/>
              <a:sym typeface="Georgia"/>
            </a:endParaRPr>
          </a:p>
          <a:p>
            <a:pPr marL="285750" marR="0">
              <a:spcBef>
                <a:spcPts val="0"/>
              </a:spcBef>
              <a:spcAft>
                <a:spcPts val="1200"/>
              </a:spcAft>
            </a:pPr>
            <a:r>
              <a:rPr lang="en-US" sz="1100" dirty="0">
                <a:solidFill>
                  <a:srgbClr val="000000"/>
                </a:solidFill>
                <a:effectLst/>
                <a:latin typeface="Georgia" panose="02040502050405020303" pitchFamily="18" charset="0"/>
                <a:ea typeface="Times New Roman" panose="02020603050405020304" pitchFamily="18" charset="0"/>
              </a:rPr>
              <a:t>Experienced, dedicated, and trained, offering flexible instruction to help adults meet their goals.</a:t>
            </a:r>
            <a:endParaRPr lang="en-US" sz="1100" dirty="0">
              <a:solidFill>
                <a:schemeClr val="tx1"/>
              </a:solidFill>
              <a:latin typeface="Georgia"/>
              <a:ea typeface="Georgia"/>
              <a:cs typeface="Georgia"/>
              <a:sym typeface="Georgia"/>
            </a:endParaRPr>
          </a:p>
          <a:p>
            <a:pPr marL="0" marR="0" lvl="0" indent="0" algn="l" rtl="0">
              <a:spcBef>
                <a:spcPts val="0"/>
              </a:spcBef>
              <a:spcAft>
                <a:spcPts val="0"/>
              </a:spcAft>
              <a:buNone/>
            </a:pPr>
            <a:r>
              <a:rPr lang="en-US" sz="1200" b="1" i="1" dirty="0">
                <a:solidFill>
                  <a:schemeClr val="tx1"/>
                </a:solidFill>
                <a:latin typeface="Georgia"/>
                <a:ea typeface="Georgia"/>
                <a:cs typeface="Georgia"/>
                <a:sym typeface="Georgia"/>
              </a:rPr>
              <a:t>Our partners include:</a:t>
            </a:r>
            <a:endParaRPr sz="1200" dirty="0">
              <a:solidFill>
                <a:schemeClr val="tx1"/>
              </a:solidFill>
            </a:endParaRPr>
          </a:p>
          <a:p>
            <a:pPr marL="0" marR="0" lvl="0" indent="0" algn="l" rtl="0">
              <a:spcBef>
                <a:spcPts val="0"/>
              </a:spcBef>
              <a:spcAft>
                <a:spcPts val="0"/>
              </a:spcAft>
              <a:buNone/>
            </a:pPr>
            <a:endParaRPr sz="800" dirty="0">
              <a:solidFill>
                <a:schemeClr val="tx1"/>
              </a:solidFill>
              <a:latin typeface="Georgia"/>
              <a:ea typeface="Georgia"/>
              <a:cs typeface="Georgia"/>
              <a:sym typeface="Georgia"/>
            </a:endParaRPr>
          </a:p>
          <a:p>
            <a:pPr marL="342900" marR="0" lvl="0" indent="-111125" algn="l" rtl="0">
              <a:spcBef>
                <a:spcPts val="0"/>
              </a:spcBef>
              <a:spcAft>
                <a:spcPts val="0"/>
              </a:spcAft>
              <a:buClr>
                <a:schemeClr val="dk1"/>
              </a:buClr>
              <a:buSzPts val="1100"/>
              <a:buFont typeface="Arial"/>
              <a:buChar char="•"/>
            </a:pPr>
            <a:r>
              <a:rPr lang="en-US" sz="1100" dirty="0">
                <a:solidFill>
                  <a:schemeClr val="tx1"/>
                </a:solidFill>
                <a:latin typeface="Georgia"/>
                <a:ea typeface="Georgia"/>
                <a:cs typeface="Georgia"/>
                <a:sym typeface="Georgia"/>
              </a:rPr>
              <a:t>Regional workforce development boards and operators of the Virginia Career Works Centers</a:t>
            </a:r>
            <a:endParaRPr dirty="0">
              <a:solidFill>
                <a:schemeClr val="tx1"/>
              </a:solidFill>
            </a:endParaRPr>
          </a:p>
          <a:p>
            <a:pPr marL="231775" marR="0" lvl="0" indent="0" algn="l" rtl="0">
              <a:spcBef>
                <a:spcPts val="0"/>
              </a:spcBef>
              <a:spcAft>
                <a:spcPts val="0"/>
              </a:spcAft>
              <a:buNone/>
            </a:pPr>
            <a:endParaRPr sz="600" dirty="0">
              <a:solidFill>
                <a:schemeClr val="tx1"/>
              </a:solidFill>
              <a:latin typeface="Georgia"/>
              <a:ea typeface="Georgia"/>
              <a:cs typeface="Georgia"/>
              <a:sym typeface="Georgia"/>
            </a:endParaRPr>
          </a:p>
          <a:p>
            <a:pPr marL="342900" marR="0" lvl="0" indent="-111125" algn="l" rtl="0">
              <a:spcBef>
                <a:spcPts val="0"/>
              </a:spcBef>
              <a:spcAft>
                <a:spcPts val="0"/>
              </a:spcAft>
              <a:buClr>
                <a:schemeClr val="dk1"/>
              </a:buClr>
              <a:buSzPts val="1100"/>
              <a:buFont typeface="Arial"/>
              <a:buChar char="•"/>
            </a:pPr>
            <a:r>
              <a:rPr lang="en-US" sz="1100" dirty="0">
                <a:solidFill>
                  <a:schemeClr val="tx1"/>
                </a:solidFill>
                <a:latin typeface="Georgia"/>
                <a:ea typeface="Georgia"/>
                <a:cs typeface="Georgia"/>
                <a:sym typeface="Georgia"/>
              </a:rPr>
              <a:t>State partners such as the Virginia Department of Workforce Development and Advancement, the Virginia Community College System, the Department for Aging and Rehabilitative Services, the Department for the Blind and Visually Impaired, the Virginia Employment Commission, and the Department of Social Services </a:t>
            </a:r>
            <a:endParaRPr sz="1100" dirty="0">
              <a:solidFill>
                <a:schemeClr val="tx1"/>
              </a:solidFill>
              <a:latin typeface="Georgia"/>
              <a:ea typeface="Georgia"/>
              <a:cs typeface="Georgia"/>
              <a:sym typeface="Georgia"/>
            </a:endParaRPr>
          </a:p>
          <a:p>
            <a:pPr marL="342900" marR="0" lvl="0" indent="-73025" algn="l" rtl="0">
              <a:spcBef>
                <a:spcPts val="0"/>
              </a:spcBef>
              <a:spcAft>
                <a:spcPts val="0"/>
              </a:spcAft>
              <a:buClr>
                <a:schemeClr val="dk1"/>
              </a:buClr>
              <a:buSzPts val="600"/>
              <a:buFont typeface="Arial"/>
              <a:buNone/>
            </a:pPr>
            <a:endParaRPr sz="600" dirty="0">
              <a:solidFill>
                <a:schemeClr val="tx1"/>
              </a:solidFill>
              <a:latin typeface="Georgia"/>
              <a:ea typeface="Georgia"/>
              <a:cs typeface="Georgia"/>
              <a:sym typeface="Georgia"/>
            </a:endParaRPr>
          </a:p>
          <a:p>
            <a:pPr marL="342900" marR="0" lvl="0" indent="-111125" algn="l" rtl="0">
              <a:spcBef>
                <a:spcPts val="0"/>
              </a:spcBef>
              <a:spcAft>
                <a:spcPts val="0"/>
              </a:spcAft>
              <a:buClr>
                <a:schemeClr val="dk1"/>
              </a:buClr>
              <a:buSzPts val="1100"/>
              <a:buFont typeface="Arial"/>
              <a:buChar char="•"/>
            </a:pPr>
            <a:r>
              <a:rPr lang="en-US" sz="1100" dirty="0">
                <a:solidFill>
                  <a:schemeClr val="tx1"/>
                </a:solidFill>
                <a:latin typeface="Georgia"/>
                <a:ea typeface="Georgia"/>
                <a:cs typeface="Georgia"/>
                <a:sym typeface="Georgia"/>
              </a:rPr>
              <a:t>Community non-profit service organizations such as Goodwill Industries, the United Way, and local literacy volunteer chapters</a:t>
            </a:r>
            <a:endParaRPr dirty="0">
              <a:solidFill>
                <a:schemeClr val="tx1"/>
              </a:solidFill>
            </a:endParaRPr>
          </a:p>
          <a:p>
            <a:pPr marL="342900" marR="0" lvl="0" indent="-73025" algn="l" rtl="0">
              <a:spcBef>
                <a:spcPts val="0"/>
              </a:spcBef>
              <a:spcAft>
                <a:spcPts val="0"/>
              </a:spcAft>
              <a:buClr>
                <a:schemeClr val="dk1"/>
              </a:buClr>
              <a:buSzPts val="600"/>
              <a:buFont typeface="Arial"/>
              <a:buNone/>
            </a:pPr>
            <a:endParaRPr sz="600" dirty="0">
              <a:solidFill>
                <a:schemeClr val="tx1"/>
              </a:solidFill>
              <a:latin typeface="Georgia"/>
              <a:ea typeface="Georgia"/>
              <a:cs typeface="Georgia"/>
              <a:sym typeface="Georgia"/>
            </a:endParaRPr>
          </a:p>
          <a:p>
            <a:pPr marL="342900" marR="0" lvl="0" indent="-111125" algn="l" rtl="0">
              <a:spcBef>
                <a:spcPts val="0"/>
              </a:spcBef>
              <a:spcAft>
                <a:spcPts val="0"/>
              </a:spcAft>
              <a:buClr>
                <a:schemeClr val="dk1"/>
              </a:buClr>
              <a:buSzPts val="1100"/>
              <a:buFont typeface="Arial"/>
              <a:buChar char="•"/>
            </a:pPr>
            <a:r>
              <a:rPr lang="en-US" sz="1100" dirty="0">
                <a:solidFill>
                  <a:schemeClr val="tx1"/>
                </a:solidFill>
                <a:highlight>
                  <a:schemeClr val="lt1"/>
                </a:highlight>
                <a:latin typeface="Georgia"/>
                <a:ea typeface="Georgia"/>
                <a:cs typeface="Georgia"/>
                <a:sym typeface="Georgia"/>
              </a:rPr>
              <a:t>Local employers and job recruiters</a:t>
            </a:r>
            <a:endParaRPr dirty="0">
              <a:solidFill>
                <a:schemeClr val="tx1"/>
              </a:solidFill>
              <a:highlight>
                <a:schemeClr val="lt1"/>
              </a:highlight>
            </a:endParaRPr>
          </a:p>
        </p:txBody>
      </p:sp>
      <p:sp>
        <p:nvSpPr>
          <p:cNvPr id="115" name="Google Shape;115;p2">
            <a:extLst>
              <a:ext uri="{C183D7F6-B498-43B3-948B-1728B52AA6E4}">
                <adec:decorative xmlns:adec="http://schemas.microsoft.com/office/drawing/2017/decorative" val="1"/>
              </a:ext>
            </a:extLst>
          </p:cNvPr>
          <p:cNvSpPr/>
          <p:nvPr/>
        </p:nvSpPr>
        <p:spPr>
          <a:xfrm>
            <a:off x="2543175" y="154415"/>
            <a:ext cx="1447800" cy="1408455"/>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38100" cap="flat" cmpd="sng">
            <a:solidFill>
              <a:srgbClr val="F18C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29744BE2-5B78-2FBE-6D36-45F2A6216CE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728968" y="3700875"/>
            <a:ext cx="3343663" cy="58826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904</Words>
  <Application>Microsoft Office PowerPoint</Application>
  <PresentationFormat>Custom</PresentationFormat>
  <Paragraphs>92</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Georgia</vt:lpstr>
      <vt:lpstr>Times New Roman</vt:lpstr>
      <vt:lpstr>Office Theme</vt:lpstr>
      <vt:lpstr>Adult Education’s Role  in the Workforce Development System</vt:lpstr>
      <vt:lpstr>Did you know? Adult education providers teach academic and employability skills that lead to higher wages, transition learners to further education and training, increase learners’ English language proficiency, and help parents become more involved in their children’s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Deputy, Sarah (DOE)</dc:creator>
  <cp:lastModifiedBy>Deputy, Sarah (DOE)</cp:lastModifiedBy>
  <cp:revision>68</cp:revision>
  <cp:lastPrinted>2024-03-04T15:27:18Z</cp:lastPrinted>
  <dcterms:created xsi:type="dcterms:W3CDTF">2019-06-03T12:41:08Z</dcterms:created>
  <dcterms:modified xsi:type="dcterms:W3CDTF">2024-03-19T20:43:46Z</dcterms:modified>
</cp:coreProperties>
</file>