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handoutMasterIdLst>
    <p:handoutMasterId r:id="rId98"/>
  </p:handoutMasterIdLst>
  <p:sldIdLst>
    <p:sldId id="299" r:id="rId2"/>
    <p:sldId id="314" r:id="rId3"/>
    <p:sldId id="426" r:id="rId4"/>
    <p:sldId id="329" r:id="rId5"/>
    <p:sldId id="330" r:id="rId6"/>
    <p:sldId id="427" r:id="rId7"/>
    <p:sldId id="331" r:id="rId8"/>
    <p:sldId id="319" r:id="rId9"/>
    <p:sldId id="320" r:id="rId10"/>
    <p:sldId id="321" r:id="rId11"/>
    <p:sldId id="327" r:id="rId12"/>
    <p:sldId id="323" r:id="rId13"/>
    <p:sldId id="324" r:id="rId14"/>
    <p:sldId id="325" r:id="rId15"/>
    <p:sldId id="326" r:id="rId16"/>
    <p:sldId id="339" r:id="rId17"/>
    <p:sldId id="336" r:id="rId18"/>
    <p:sldId id="340" r:id="rId19"/>
    <p:sldId id="402" r:id="rId20"/>
    <p:sldId id="377" r:id="rId21"/>
    <p:sldId id="376" r:id="rId22"/>
    <p:sldId id="353" r:id="rId23"/>
    <p:sldId id="354" r:id="rId24"/>
    <p:sldId id="399" r:id="rId25"/>
    <p:sldId id="347" r:id="rId26"/>
    <p:sldId id="361" r:id="rId27"/>
    <p:sldId id="369" r:id="rId28"/>
    <p:sldId id="370" r:id="rId29"/>
    <p:sldId id="392" r:id="rId30"/>
    <p:sldId id="414" r:id="rId31"/>
    <p:sldId id="360" r:id="rId32"/>
    <p:sldId id="349" r:id="rId33"/>
    <p:sldId id="394" r:id="rId34"/>
    <p:sldId id="400" r:id="rId35"/>
    <p:sldId id="418" r:id="rId36"/>
    <p:sldId id="350" r:id="rId37"/>
    <p:sldId id="332" r:id="rId38"/>
    <p:sldId id="343" r:id="rId39"/>
    <p:sldId id="346" r:id="rId40"/>
    <p:sldId id="423" r:id="rId41"/>
    <p:sldId id="344" r:id="rId42"/>
    <p:sldId id="345" r:id="rId43"/>
    <p:sldId id="333" r:id="rId44"/>
    <p:sldId id="397" r:id="rId45"/>
    <p:sldId id="407" r:id="rId46"/>
    <p:sldId id="389" r:id="rId47"/>
    <p:sldId id="308" r:id="rId48"/>
    <p:sldId id="378" r:id="rId49"/>
    <p:sldId id="351" r:id="rId50"/>
    <p:sldId id="395" r:id="rId51"/>
    <p:sldId id="396" r:id="rId52"/>
    <p:sldId id="383" r:id="rId53"/>
    <p:sldId id="382" r:id="rId54"/>
    <p:sldId id="401" r:id="rId55"/>
    <p:sldId id="385" r:id="rId56"/>
    <p:sldId id="384" r:id="rId57"/>
    <p:sldId id="390" r:id="rId58"/>
    <p:sldId id="410" r:id="rId59"/>
    <p:sldId id="416" r:id="rId60"/>
    <p:sldId id="381" r:id="rId61"/>
    <p:sldId id="379" r:id="rId62"/>
    <p:sldId id="380" r:id="rId63"/>
    <p:sldId id="375" r:id="rId64"/>
    <p:sldId id="374" r:id="rId65"/>
    <p:sldId id="391" r:id="rId66"/>
    <p:sldId id="359" r:id="rId67"/>
    <p:sldId id="368" r:id="rId68"/>
    <p:sldId id="386" r:id="rId69"/>
    <p:sldId id="387" r:id="rId70"/>
    <p:sldId id="408" r:id="rId71"/>
    <p:sldId id="417" r:id="rId72"/>
    <p:sldId id="364" r:id="rId73"/>
    <p:sldId id="365" r:id="rId74"/>
    <p:sldId id="366" r:id="rId75"/>
    <p:sldId id="393" r:id="rId76"/>
    <p:sldId id="335" r:id="rId77"/>
    <p:sldId id="352" r:id="rId78"/>
    <p:sldId id="413" r:id="rId79"/>
    <p:sldId id="428" r:id="rId80"/>
    <p:sldId id="432" r:id="rId81"/>
    <p:sldId id="433" r:id="rId82"/>
    <p:sldId id="430" r:id="rId83"/>
    <p:sldId id="424" r:id="rId84"/>
    <p:sldId id="425" r:id="rId85"/>
    <p:sldId id="388" r:id="rId86"/>
    <p:sldId id="419" r:id="rId87"/>
    <p:sldId id="415" r:id="rId88"/>
    <p:sldId id="431" r:id="rId89"/>
    <p:sldId id="420" r:id="rId90"/>
    <p:sldId id="371" r:id="rId91"/>
    <p:sldId id="406" r:id="rId92"/>
    <p:sldId id="338" r:id="rId93"/>
    <p:sldId id="334" r:id="rId94"/>
    <p:sldId id="421" r:id="rId95"/>
    <p:sldId id="422"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Department of Education" initials="VDOE" lastIdx="3" clrIdx="0">
    <p:extLst>
      <p:ext uri="{19B8F6BF-5375-455C-9EA6-DF929625EA0E}">
        <p15:presenceInfo xmlns:p15="http://schemas.microsoft.com/office/powerpoint/2012/main" userId="Virginia Department of Education" providerId="None"/>
      </p:ext>
    </p:extLst>
  </p:cmAuthor>
  <p:cmAuthor id="2" name="Katherine Ringley" initials="KR" lastIdx="22" clrIdx="1">
    <p:extLst>
      <p:ext uri="{19B8F6BF-5375-455C-9EA6-DF929625EA0E}">
        <p15:presenceInfo xmlns:p15="http://schemas.microsoft.com/office/powerpoint/2012/main" userId="Katherine Ringley" providerId="None"/>
      </p:ext>
    </p:extLst>
  </p:cmAuthor>
  <p:cmAuthor id="3" name="VITA Program" initials="VP" lastIdx="38" clrIdx="2">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043" autoAdjust="0"/>
    <p:restoredTop sz="80591" autoAdjust="0"/>
  </p:normalViewPr>
  <p:slideViewPr>
    <p:cSldViewPr>
      <p:cViewPr varScale="1">
        <p:scale>
          <a:sx n="55" d="100"/>
          <a:sy n="55" d="100"/>
        </p:scale>
        <p:origin x="516" y="32"/>
      </p:cViewPr>
      <p:guideLst>
        <p:guide orient="horz" pos="1620"/>
        <p:guide pos="2880"/>
      </p:guideLst>
    </p:cSldViewPr>
  </p:slideViewPr>
  <p:notesTextViewPr>
    <p:cViewPr>
      <p:scale>
        <a:sx n="1" d="1"/>
        <a:sy n="1" d="1"/>
      </p:scale>
      <p:origin x="0" y="0"/>
    </p:cViewPr>
  </p:notesTextViewPr>
  <p:sorterViewPr>
    <p:cViewPr>
      <p:scale>
        <a:sx n="120" d="100"/>
        <a:sy n="120" d="100"/>
      </p:scale>
      <p:origin x="0" y="-33416"/>
    </p:cViewPr>
  </p:sorterViewPr>
  <p:notesViewPr>
    <p:cSldViewPr>
      <p:cViewPr varScale="1">
        <p:scale>
          <a:sx n="93" d="100"/>
          <a:sy n="93" d="100"/>
        </p:scale>
        <p:origin x="189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8C0205-C7F4-4145-8C2B-B019238DF152}" type="datetimeFigureOut">
              <a:rPr lang="en-US" smtClean="0"/>
              <a:t>7/24/2023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1ADA9E-06E5-4312-B612-8B3104405BC5}" type="slidenum">
              <a:rPr lang="en-US" smtClean="0"/>
              <a:t>‹#›</a:t>
            </a:fld>
            <a:endParaRPr lang="en-US"/>
          </a:p>
        </p:txBody>
      </p:sp>
    </p:spTree>
    <p:extLst>
      <p:ext uri="{BB962C8B-B14F-4D97-AF65-F5344CB8AC3E}">
        <p14:creationId xmlns:p14="http://schemas.microsoft.com/office/powerpoint/2010/main" val="2045775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7/24/2023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a:p>
        </p:txBody>
      </p:sp>
    </p:spTree>
    <p:extLst>
      <p:ext uri="{BB962C8B-B14F-4D97-AF65-F5344CB8AC3E}">
        <p14:creationId xmlns:p14="http://schemas.microsoft.com/office/powerpoint/2010/main" val="3668183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example shows how one school division uses performance assessments to measure skills in one content area. This is not meant to imply that performance assessments are the only type of assessment that should be used to measure learning,</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24</a:t>
            </a:fld>
            <a:endParaRPr lang="en-US"/>
          </a:p>
        </p:txBody>
      </p:sp>
    </p:spTree>
    <p:extLst>
      <p:ext uri="{BB962C8B-B14F-4D97-AF65-F5344CB8AC3E}">
        <p14:creationId xmlns:p14="http://schemas.microsoft.com/office/powerpoint/2010/main" val="211119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25</a:t>
            </a:fld>
            <a:endParaRPr lang="en-US"/>
          </a:p>
        </p:txBody>
      </p:sp>
    </p:spTree>
    <p:extLst>
      <p:ext uri="{BB962C8B-B14F-4D97-AF65-F5344CB8AC3E}">
        <p14:creationId xmlns:p14="http://schemas.microsoft.com/office/powerpoint/2010/main" val="165834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26</a:t>
            </a:fld>
            <a:endParaRPr lang="en-US"/>
          </a:p>
        </p:txBody>
      </p:sp>
    </p:spTree>
    <p:extLst>
      <p:ext uri="{BB962C8B-B14F-4D97-AF65-F5344CB8AC3E}">
        <p14:creationId xmlns:p14="http://schemas.microsoft.com/office/powerpoint/2010/main" val="2102294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27</a:t>
            </a:fld>
            <a:endParaRPr lang="en-US"/>
          </a:p>
        </p:txBody>
      </p:sp>
    </p:spTree>
    <p:extLst>
      <p:ext uri="{BB962C8B-B14F-4D97-AF65-F5344CB8AC3E}">
        <p14:creationId xmlns:p14="http://schemas.microsoft.com/office/powerpoint/2010/main" val="247423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28</a:t>
            </a:fld>
            <a:endParaRPr lang="en-US"/>
          </a:p>
        </p:txBody>
      </p:sp>
    </p:spTree>
    <p:extLst>
      <p:ext uri="{BB962C8B-B14F-4D97-AF65-F5344CB8AC3E}">
        <p14:creationId xmlns:p14="http://schemas.microsoft.com/office/powerpoint/2010/main" val="3413151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29</a:t>
            </a:fld>
            <a:endParaRPr lang="en-US"/>
          </a:p>
        </p:txBody>
      </p:sp>
    </p:spTree>
    <p:extLst>
      <p:ext uri="{BB962C8B-B14F-4D97-AF65-F5344CB8AC3E}">
        <p14:creationId xmlns:p14="http://schemas.microsoft.com/office/powerpoint/2010/main" val="1137662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30</a:t>
            </a:fld>
            <a:endParaRPr lang="en-US"/>
          </a:p>
        </p:txBody>
      </p:sp>
    </p:spTree>
    <p:extLst>
      <p:ext uri="{BB962C8B-B14F-4D97-AF65-F5344CB8AC3E}">
        <p14:creationId xmlns:p14="http://schemas.microsoft.com/office/powerpoint/2010/main" val="2065358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31</a:t>
            </a:fld>
            <a:endParaRPr lang="en-US"/>
          </a:p>
        </p:txBody>
      </p:sp>
    </p:spTree>
    <p:extLst>
      <p:ext uri="{BB962C8B-B14F-4D97-AF65-F5344CB8AC3E}">
        <p14:creationId xmlns:p14="http://schemas.microsoft.com/office/powerpoint/2010/main" val="3995570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these data could</a:t>
            </a:r>
            <a:r>
              <a:rPr lang="en-US" baseline="0" dirty="0"/>
              <a:t> be diagnostic, formative, or summative. This slide does not only refer to SOL test data or data from benchmark tests, for example, but is meant to encompass all assessment data.</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32</a:t>
            </a:fld>
            <a:endParaRPr lang="en-US"/>
          </a:p>
        </p:txBody>
      </p:sp>
    </p:spTree>
    <p:extLst>
      <p:ext uri="{BB962C8B-B14F-4D97-AF65-F5344CB8AC3E}">
        <p14:creationId xmlns:p14="http://schemas.microsoft.com/office/powerpoint/2010/main" val="1588033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33</a:t>
            </a:fld>
            <a:endParaRPr lang="en-US"/>
          </a:p>
        </p:txBody>
      </p:sp>
    </p:spTree>
    <p:extLst>
      <p:ext uri="{BB962C8B-B14F-4D97-AF65-F5344CB8AC3E}">
        <p14:creationId xmlns:p14="http://schemas.microsoft.com/office/powerpoint/2010/main" val="174884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a:t>
            </a:fld>
            <a:endParaRPr lang="en-US"/>
          </a:p>
        </p:txBody>
      </p:sp>
    </p:spTree>
    <p:extLst>
      <p:ext uri="{BB962C8B-B14F-4D97-AF65-F5344CB8AC3E}">
        <p14:creationId xmlns:p14="http://schemas.microsoft.com/office/powerpoint/2010/main" val="2783417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34</a:t>
            </a:fld>
            <a:endParaRPr lang="en-US"/>
          </a:p>
        </p:txBody>
      </p:sp>
    </p:spTree>
    <p:extLst>
      <p:ext uri="{BB962C8B-B14F-4D97-AF65-F5344CB8AC3E}">
        <p14:creationId xmlns:p14="http://schemas.microsoft.com/office/powerpoint/2010/main" val="1329648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36</a:t>
            </a:fld>
            <a:endParaRPr lang="en-US"/>
          </a:p>
        </p:txBody>
      </p:sp>
    </p:spTree>
    <p:extLst>
      <p:ext uri="{BB962C8B-B14F-4D97-AF65-F5344CB8AC3E}">
        <p14:creationId xmlns:p14="http://schemas.microsoft.com/office/powerpoint/2010/main" val="471686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38</a:t>
            </a:fld>
            <a:endParaRPr lang="en-US"/>
          </a:p>
        </p:txBody>
      </p:sp>
    </p:spTree>
    <p:extLst>
      <p:ext uri="{BB962C8B-B14F-4D97-AF65-F5344CB8AC3E}">
        <p14:creationId xmlns:p14="http://schemas.microsoft.com/office/powerpoint/2010/main" val="3467812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39</a:t>
            </a:fld>
            <a:endParaRPr lang="en-US"/>
          </a:p>
        </p:txBody>
      </p:sp>
    </p:spTree>
    <p:extLst>
      <p:ext uri="{BB962C8B-B14F-4D97-AF65-F5344CB8AC3E}">
        <p14:creationId xmlns:p14="http://schemas.microsoft.com/office/powerpoint/2010/main" val="3084112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40</a:t>
            </a:fld>
            <a:endParaRPr lang="en-US"/>
          </a:p>
        </p:txBody>
      </p:sp>
    </p:spTree>
    <p:extLst>
      <p:ext uri="{BB962C8B-B14F-4D97-AF65-F5344CB8AC3E}">
        <p14:creationId xmlns:p14="http://schemas.microsoft.com/office/powerpoint/2010/main" val="1992583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a:t>
            </a:r>
            <a:r>
              <a:rPr lang="en-US" baseline="0" dirty="0"/>
              <a:t> the information shared by Chesapeake Public Schools, click on the hyperlink,  download the .zip file, and then open the </a:t>
            </a:r>
            <a:r>
              <a:rPr lang="en-US" baseline="0"/>
              <a:t>compressed folder.</a:t>
            </a:r>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41</a:t>
            </a:fld>
            <a:endParaRPr lang="en-US"/>
          </a:p>
        </p:txBody>
      </p:sp>
    </p:spTree>
    <p:extLst>
      <p:ext uri="{BB962C8B-B14F-4D97-AF65-F5344CB8AC3E}">
        <p14:creationId xmlns:p14="http://schemas.microsoft.com/office/powerpoint/2010/main" val="3210421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42</a:t>
            </a:fld>
            <a:endParaRPr lang="en-US"/>
          </a:p>
        </p:txBody>
      </p:sp>
    </p:spTree>
    <p:extLst>
      <p:ext uri="{BB962C8B-B14F-4D97-AF65-F5344CB8AC3E}">
        <p14:creationId xmlns:p14="http://schemas.microsoft.com/office/powerpoint/2010/main" val="275877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43</a:t>
            </a:fld>
            <a:endParaRPr lang="en-US"/>
          </a:p>
        </p:txBody>
      </p:sp>
    </p:spTree>
    <p:extLst>
      <p:ext uri="{BB962C8B-B14F-4D97-AF65-F5344CB8AC3E}">
        <p14:creationId xmlns:p14="http://schemas.microsoft.com/office/powerpoint/2010/main" val="1073867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44</a:t>
            </a:fld>
            <a:endParaRPr lang="en-US"/>
          </a:p>
        </p:txBody>
      </p:sp>
    </p:spTree>
    <p:extLst>
      <p:ext uri="{BB962C8B-B14F-4D97-AF65-F5344CB8AC3E}">
        <p14:creationId xmlns:p14="http://schemas.microsoft.com/office/powerpoint/2010/main" val="4098420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45</a:t>
            </a:fld>
            <a:endParaRPr lang="en-US"/>
          </a:p>
        </p:txBody>
      </p:sp>
    </p:spTree>
    <p:extLst>
      <p:ext uri="{BB962C8B-B14F-4D97-AF65-F5344CB8AC3E}">
        <p14:creationId xmlns:p14="http://schemas.microsoft.com/office/powerpoint/2010/main" val="151344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9</a:t>
            </a:fld>
            <a:endParaRPr lang="en-US"/>
          </a:p>
        </p:txBody>
      </p:sp>
    </p:spTree>
    <p:extLst>
      <p:ext uri="{BB962C8B-B14F-4D97-AF65-F5344CB8AC3E}">
        <p14:creationId xmlns:p14="http://schemas.microsoft.com/office/powerpoint/2010/main" val="272408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46</a:t>
            </a:fld>
            <a:endParaRPr lang="en-US"/>
          </a:p>
        </p:txBody>
      </p:sp>
    </p:spTree>
    <p:extLst>
      <p:ext uri="{BB962C8B-B14F-4D97-AF65-F5344CB8AC3E}">
        <p14:creationId xmlns:p14="http://schemas.microsoft.com/office/powerpoint/2010/main" val="1607555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47</a:t>
            </a:fld>
            <a:endParaRPr lang="en-US"/>
          </a:p>
        </p:txBody>
      </p:sp>
    </p:spTree>
    <p:extLst>
      <p:ext uri="{BB962C8B-B14F-4D97-AF65-F5344CB8AC3E}">
        <p14:creationId xmlns:p14="http://schemas.microsoft.com/office/powerpoint/2010/main" val="2671010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48</a:t>
            </a:fld>
            <a:endParaRPr lang="en-US"/>
          </a:p>
        </p:txBody>
      </p:sp>
    </p:spTree>
    <p:extLst>
      <p:ext uri="{BB962C8B-B14F-4D97-AF65-F5344CB8AC3E}">
        <p14:creationId xmlns:p14="http://schemas.microsoft.com/office/powerpoint/2010/main" val="1573797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49</a:t>
            </a:fld>
            <a:endParaRPr lang="en-US"/>
          </a:p>
        </p:txBody>
      </p:sp>
    </p:spTree>
    <p:extLst>
      <p:ext uri="{BB962C8B-B14F-4D97-AF65-F5344CB8AC3E}">
        <p14:creationId xmlns:p14="http://schemas.microsoft.com/office/powerpoint/2010/main" val="230343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50</a:t>
            </a:fld>
            <a:endParaRPr lang="en-US"/>
          </a:p>
        </p:txBody>
      </p:sp>
    </p:spTree>
    <p:extLst>
      <p:ext uri="{BB962C8B-B14F-4D97-AF65-F5344CB8AC3E}">
        <p14:creationId xmlns:p14="http://schemas.microsoft.com/office/powerpoint/2010/main" val="690447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51</a:t>
            </a:fld>
            <a:endParaRPr lang="en-US"/>
          </a:p>
        </p:txBody>
      </p:sp>
    </p:spTree>
    <p:extLst>
      <p:ext uri="{BB962C8B-B14F-4D97-AF65-F5344CB8AC3E}">
        <p14:creationId xmlns:p14="http://schemas.microsoft.com/office/powerpoint/2010/main" val="4061723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52</a:t>
            </a:fld>
            <a:endParaRPr lang="en-US"/>
          </a:p>
        </p:txBody>
      </p:sp>
    </p:spTree>
    <p:extLst>
      <p:ext uri="{BB962C8B-B14F-4D97-AF65-F5344CB8AC3E}">
        <p14:creationId xmlns:p14="http://schemas.microsoft.com/office/powerpoint/2010/main" val="3353548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access the linked Performance Assessment Teacher Planning Template,</a:t>
            </a:r>
            <a:r>
              <a:rPr lang="en-US" baseline="0" dirty="0"/>
              <a:t> </a:t>
            </a:r>
            <a:r>
              <a:rPr lang="en-US" dirty="0"/>
              <a:t>right click on the sample and choose Document </a:t>
            </a:r>
            <a:r>
              <a:rPr lang="en-US" u="sng" dirty="0"/>
              <a:t>O</a:t>
            </a:r>
            <a:r>
              <a:rPr lang="en-US" dirty="0"/>
              <a:t>bject. Select </a:t>
            </a:r>
            <a:r>
              <a:rPr lang="en-US" u="sng" dirty="0"/>
              <a:t>O</a:t>
            </a:r>
            <a:r>
              <a:rPr lang="en-US" dirty="0"/>
              <a:t>pen and the Word version of this</a:t>
            </a:r>
            <a:r>
              <a:rPr lang="en-US" baseline="0" dirty="0"/>
              <a:t> document will become available.</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53</a:t>
            </a:fld>
            <a:endParaRPr lang="en-US"/>
          </a:p>
        </p:txBody>
      </p:sp>
    </p:spTree>
    <p:extLst>
      <p:ext uri="{BB962C8B-B14F-4D97-AF65-F5344CB8AC3E}">
        <p14:creationId xmlns:p14="http://schemas.microsoft.com/office/powerpoint/2010/main" val="1368420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54</a:t>
            </a:fld>
            <a:endParaRPr lang="en-US"/>
          </a:p>
        </p:txBody>
      </p:sp>
    </p:spTree>
    <p:extLst>
      <p:ext uri="{BB962C8B-B14F-4D97-AF65-F5344CB8AC3E}">
        <p14:creationId xmlns:p14="http://schemas.microsoft.com/office/powerpoint/2010/main" val="1185071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55</a:t>
            </a:fld>
            <a:endParaRPr lang="en-US"/>
          </a:p>
        </p:txBody>
      </p:sp>
    </p:spTree>
    <p:extLst>
      <p:ext uri="{BB962C8B-B14F-4D97-AF65-F5344CB8AC3E}">
        <p14:creationId xmlns:p14="http://schemas.microsoft.com/office/powerpoint/2010/main" val="413326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a:p>
        </p:txBody>
      </p:sp>
    </p:spTree>
    <p:extLst>
      <p:ext uri="{BB962C8B-B14F-4D97-AF65-F5344CB8AC3E}">
        <p14:creationId xmlns:p14="http://schemas.microsoft.com/office/powerpoint/2010/main" val="3309881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56</a:t>
            </a:fld>
            <a:endParaRPr lang="en-US"/>
          </a:p>
        </p:txBody>
      </p:sp>
    </p:spTree>
    <p:extLst>
      <p:ext uri="{BB962C8B-B14F-4D97-AF65-F5344CB8AC3E}">
        <p14:creationId xmlns:p14="http://schemas.microsoft.com/office/powerpoint/2010/main" val="3380589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57</a:t>
            </a:fld>
            <a:endParaRPr lang="en-US"/>
          </a:p>
        </p:txBody>
      </p:sp>
    </p:spTree>
    <p:extLst>
      <p:ext uri="{BB962C8B-B14F-4D97-AF65-F5344CB8AC3E}">
        <p14:creationId xmlns:p14="http://schemas.microsoft.com/office/powerpoint/2010/main" val="135046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58</a:t>
            </a:fld>
            <a:endParaRPr lang="en-US"/>
          </a:p>
        </p:txBody>
      </p:sp>
    </p:spTree>
    <p:extLst>
      <p:ext uri="{BB962C8B-B14F-4D97-AF65-F5344CB8AC3E}">
        <p14:creationId xmlns:p14="http://schemas.microsoft.com/office/powerpoint/2010/main" val="7746935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59</a:t>
            </a:fld>
            <a:endParaRPr lang="en-US"/>
          </a:p>
        </p:txBody>
      </p:sp>
    </p:spTree>
    <p:extLst>
      <p:ext uri="{BB962C8B-B14F-4D97-AF65-F5344CB8AC3E}">
        <p14:creationId xmlns:p14="http://schemas.microsoft.com/office/powerpoint/2010/main" val="25194802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60</a:t>
            </a:fld>
            <a:endParaRPr lang="en-US"/>
          </a:p>
        </p:txBody>
      </p:sp>
    </p:spTree>
    <p:extLst>
      <p:ext uri="{BB962C8B-B14F-4D97-AF65-F5344CB8AC3E}">
        <p14:creationId xmlns:p14="http://schemas.microsoft.com/office/powerpoint/2010/main" val="2874814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the linked Vertical Alignment document right click on the sample and choose Document </a:t>
            </a:r>
            <a:r>
              <a:rPr lang="en-US" u="sng" dirty="0"/>
              <a:t>O</a:t>
            </a:r>
            <a:r>
              <a:rPr lang="en-US" dirty="0"/>
              <a:t>bject. Select </a:t>
            </a:r>
            <a:r>
              <a:rPr lang="en-US" u="sng" dirty="0"/>
              <a:t>O</a:t>
            </a:r>
            <a:r>
              <a:rPr lang="en-US" dirty="0"/>
              <a:t>pen and the Word version of this</a:t>
            </a:r>
            <a:r>
              <a:rPr lang="en-US" baseline="0" dirty="0"/>
              <a:t> document will become available.</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61</a:t>
            </a:fld>
            <a:endParaRPr lang="en-US"/>
          </a:p>
        </p:txBody>
      </p:sp>
    </p:spTree>
    <p:extLst>
      <p:ext uri="{BB962C8B-B14F-4D97-AF65-F5344CB8AC3E}">
        <p14:creationId xmlns:p14="http://schemas.microsoft.com/office/powerpoint/2010/main" val="672246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access the linked Vertical Alignment document right click on the US I sample from slide 61 and choose Document </a:t>
            </a:r>
            <a:r>
              <a:rPr lang="en-US" u="sng" dirty="0"/>
              <a:t>O</a:t>
            </a:r>
            <a:r>
              <a:rPr lang="en-US" dirty="0"/>
              <a:t>bject. Select </a:t>
            </a:r>
            <a:r>
              <a:rPr lang="en-US" u="sng" dirty="0"/>
              <a:t>O</a:t>
            </a:r>
            <a:r>
              <a:rPr lang="en-US" dirty="0"/>
              <a:t>pen and the Word version of this</a:t>
            </a:r>
            <a:r>
              <a:rPr lang="en-US" baseline="0" dirty="0"/>
              <a:t> document will become available.</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62</a:t>
            </a:fld>
            <a:endParaRPr lang="en-US"/>
          </a:p>
        </p:txBody>
      </p:sp>
    </p:spTree>
    <p:extLst>
      <p:ext uri="{BB962C8B-B14F-4D97-AF65-F5344CB8AC3E}">
        <p14:creationId xmlns:p14="http://schemas.microsoft.com/office/powerpoint/2010/main" val="18836849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63</a:t>
            </a:fld>
            <a:endParaRPr lang="en-US"/>
          </a:p>
        </p:txBody>
      </p:sp>
    </p:spTree>
    <p:extLst>
      <p:ext uri="{BB962C8B-B14F-4D97-AF65-F5344CB8AC3E}">
        <p14:creationId xmlns:p14="http://schemas.microsoft.com/office/powerpoint/2010/main" val="8518912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64</a:t>
            </a:fld>
            <a:endParaRPr lang="en-US"/>
          </a:p>
        </p:txBody>
      </p:sp>
    </p:spTree>
    <p:extLst>
      <p:ext uri="{BB962C8B-B14F-4D97-AF65-F5344CB8AC3E}">
        <p14:creationId xmlns:p14="http://schemas.microsoft.com/office/powerpoint/2010/main" val="1032727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65</a:t>
            </a:fld>
            <a:endParaRPr lang="en-US"/>
          </a:p>
        </p:txBody>
      </p:sp>
    </p:spTree>
    <p:extLst>
      <p:ext uri="{BB962C8B-B14F-4D97-AF65-F5344CB8AC3E}">
        <p14:creationId xmlns:p14="http://schemas.microsoft.com/office/powerpoint/2010/main" val="260020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17</a:t>
            </a:fld>
            <a:endParaRPr lang="en-US"/>
          </a:p>
        </p:txBody>
      </p:sp>
    </p:spTree>
    <p:extLst>
      <p:ext uri="{BB962C8B-B14F-4D97-AF65-F5344CB8AC3E}">
        <p14:creationId xmlns:p14="http://schemas.microsoft.com/office/powerpoint/2010/main" val="23608685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66</a:t>
            </a:fld>
            <a:endParaRPr lang="en-US"/>
          </a:p>
        </p:txBody>
      </p:sp>
    </p:spTree>
    <p:extLst>
      <p:ext uri="{BB962C8B-B14F-4D97-AF65-F5344CB8AC3E}">
        <p14:creationId xmlns:p14="http://schemas.microsoft.com/office/powerpoint/2010/main" val="33333414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69</a:t>
            </a:fld>
            <a:endParaRPr lang="en-US"/>
          </a:p>
        </p:txBody>
      </p:sp>
    </p:spTree>
    <p:extLst>
      <p:ext uri="{BB962C8B-B14F-4D97-AF65-F5344CB8AC3E}">
        <p14:creationId xmlns:p14="http://schemas.microsoft.com/office/powerpoint/2010/main" val="5580753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72</a:t>
            </a:fld>
            <a:endParaRPr lang="en-US"/>
          </a:p>
        </p:txBody>
      </p:sp>
    </p:spTree>
    <p:extLst>
      <p:ext uri="{BB962C8B-B14F-4D97-AF65-F5344CB8AC3E}">
        <p14:creationId xmlns:p14="http://schemas.microsoft.com/office/powerpoint/2010/main" val="10031831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75</a:t>
            </a:fld>
            <a:endParaRPr lang="en-US"/>
          </a:p>
        </p:txBody>
      </p:sp>
    </p:spTree>
    <p:extLst>
      <p:ext uri="{BB962C8B-B14F-4D97-AF65-F5344CB8AC3E}">
        <p14:creationId xmlns:p14="http://schemas.microsoft.com/office/powerpoint/2010/main" val="8112531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76</a:t>
            </a:fld>
            <a:endParaRPr lang="en-US"/>
          </a:p>
        </p:txBody>
      </p:sp>
    </p:spTree>
    <p:extLst>
      <p:ext uri="{BB962C8B-B14F-4D97-AF65-F5344CB8AC3E}">
        <p14:creationId xmlns:p14="http://schemas.microsoft.com/office/powerpoint/2010/main" val="22665150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79</a:t>
            </a:fld>
            <a:endParaRPr lang="en-US"/>
          </a:p>
        </p:txBody>
      </p:sp>
    </p:spTree>
    <p:extLst>
      <p:ext uri="{BB962C8B-B14F-4D97-AF65-F5344CB8AC3E}">
        <p14:creationId xmlns:p14="http://schemas.microsoft.com/office/powerpoint/2010/main" val="30674513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85</a:t>
            </a:fld>
            <a:endParaRPr lang="en-US"/>
          </a:p>
        </p:txBody>
      </p:sp>
    </p:spTree>
    <p:extLst>
      <p:ext uri="{BB962C8B-B14F-4D97-AF65-F5344CB8AC3E}">
        <p14:creationId xmlns:p14="http://schemas.microsoft.com/office/powerpoint/2010/main" val="14353093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87</a:t>
            </a:fld>
            <a:endParaRPr lang="en-US"/>
          </a:p>
        </p:txBody>
      </p:sp>
    </p:spTree>
    <p:extLst>
      <p:ext uri="{BB962C8B-B14F-4D97-AF65-F5344CB8AC3E}">
        <p14:creationId xmlns:p14="http://schemas.microsoft.com/office/powerpoint/2010/main" val="34763618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91</a:t>
            </a:fld>
            <a:endParaRPr lang="en-US"/>
          </a:p>
        </p:txBody>
      </p:sp>
    </p:spTree>
    <p:extLst>
      <p:ext uri="{BB962C8B-B14F-4D97-AF65-F5344CB8AC3E}">
        <p14:creationId xmlns:p14="http://schemas.microsoft.com/office/powerpoint/2010/main" val="23721241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93</a:t>
            </a:fld>
            <a:endParaRPr lang="en-US"/>
          </a:p>
        </p:txBody>
      </p:sp>
    </p:spTree>
    <p:extLst>
      <p:ext uri="{BB962C8B-B14F-4D97-AF65-F5344CB8AC3E}">
        <p14:creationId xmlns:p14="http://schemas.microsoft.com/office/powerpoint/2010/main" val="284245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62FBEA2-4504-465C-B12D-8B709E2A88A9}" type="slidenum">
              <a:rPr lang="en-US" smtClean="0"/>
              <a:t>18</a:t>
            </a:fld>
            <a:endParaRPr lang="en-US"/>
          </a:p>
        </p:txBody>
      </p:sp>
    </p:spTree>
    <p:extLst>
      <p:ext uri="{BB962C8B-B14F-4D97-AF65-F5344CB8AC3E}">
        <p14:creationId xmlns:p14="http://schemas.microsoft.com/office/powerpoint/2010/main" val="2267780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94</a:t>
            </a:fld>
            <a:endParaRPr lang="en-US"/>
          </a:p>
        </p:txBody>
      </p:sp>
    </p:spTree>
    <p:extLst>
      <p:ext uri="{BB962C8B-B14F-4D97-AF65-F5344CB8AC3E}">
        <p14:creationId xmlns:p14="http://schemas.microsoft.com/office/powerpoint/2010/main" val="378318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19</a:t>
            </a:fld>
            <a:endParaRPr lang="en-US"/>
          </a:p>
        </p:txBody>
      </p:sp>
    </p:spTree>
    <p:extLst>
      <p:ext uri="{BB962C8B-B14F-4D97-AF65-F5344CB8AC3E}">
        <p14:creationId xmlns:p14="http://schemas.microsoft.com/office/powerpoint/2010/main" val="254332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20</a:t>
            </a:fld>
            <a:endParaRPr lang="en-US"/>
          </a:p>
        </p:txBody>
      </p:sp>
    </p:spTree>
    <p:extLst>
      <p:ext uri="{BB962C8B-B14F-4D97-AF65-F5344CB8AC3E}">
        <p14:creationId xmlns:p14="http://schemas.microsoft.com/office/powerpoint/2010/main" val="1078370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21</a:t>
            </a:fld>
            <a:endParaRPr lang="en-US"/>
          </a:p>
        </p:txBody>
      </p:sp>
    </p:spTree>
    <p:extLst>
      <p:ext uri="{BB962C8B-B14F-4D97-AF65-F5344CB8AC3E}">
        <p14:creationId xmlns:p14="http://schemas.microsoft.com/office/powerpoint/2010/main" val="3946587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chemeClr val="tx1">
              <a:lumMod val="95000"/>
              <a:lumOff val="5000"/>
            </a:schemeClr>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39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2" y="3"/>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741829"/>
          </a:xfrm>
          <a:prstGeom prst="rect">
            <a:avLst/>
          </a:prstGeom>
          <a:solidFill>
            <a:schemeClr val="tx1"/>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819150"/>
            <a:ext cx="8229600" cy="35052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37515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2" y="3"/>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741829"/>
          </a:xfrm>
          <a:prstGeom prst="rect">
            <a:avLst/>
          </a:prstGeom>
          <a:no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819150"/>
            <a:ext cx="8229600" cy="35052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48054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title"/>
          </p:nvPr>
        </p:nvSpPr>
        <p:spPr>
          <a:xfrm>
            <a:off x="0" y="971551"/>
            <a:ext cx="9144000" cy="1371599"/>
          </a:xfrm>
          <a:prstGeom prst="rect">
            <a:avLst/>
          </a:prstGeom>
          <a:noFill/>
        </p:spPr>
        <p:txBody>
          <a:bodyPr anchor="b"/>
          <a:lstStyle>
            <a:lvl1pPr>
              <a:defRPr b="1">
                <a:solidFill>
                  <a:schemeClr val="tx1"/>
                </a:solidFill>
              </a:defRPr>
            </a:lvl1pPr>
          </a:lstStyle>
          <a:p>
            <a:r>
              <a:rPr lang="en-US" dirty="0"/>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4033212"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895351"/>
            <a:ext cx="4033212" cy="34832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38862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047750"/>
            <a:ext cx="38100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902" y="895350"/>
            <a:ext cx="8825697" cy="3429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619062" y="4495087"/>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5777698" y="4654698"/>
            <a:ext cx="470702"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A3BA662-FE18-4FD4-9A53-B2CA0A2E752A}" type="slidenum">
              <a:rPr lang="en-US" sz="1600" smtClean="0">
                <a:solidFill>
                  <a:schemeClr val="bg1"/>
                </a:solidFill>
              </a:rPr>
              <a:pPr algn="ctr"/>
              <a:t>‹#›</a:t>
            </a:fld>
            <a:endParaRPr lang="en-US" sz="2000" dirty="0">
              <a:solidFill>
                <a:schemeClr val="bg1"/>
              </a:solidFill>
            </a:endParaRPr>
          </a:p>
        </p:txBody>
      </p:sp>
      <p:sp>
        <p:nvSpPr>
          <p:cNvPr id="2" name="Title Placeholder 1"/>
          <p:cNvSpPr>
            <a:spLocks noGrp="1"/>
          </p:cNvSpPr>
          <p:nvPr>
            <p:ph type="title"/>
          </p:nvPr>
        </p:nvSpPr>
        <p:spPr>
          <a:xfrm>
            <a:off x="0" y="6350"/>
            <a:ext cx="9143999" cy="762000"/>
          </a:xfrm>
          <a:prstGeom prst="rect">
            <a:avLst/>
          </a:prstGeom>
        </p:spPr>
        <p:txBody>
          <a:bodyPr vert="horz" lIns="91440" tIns="45720" rIns="91440" bIns="45720" rtlCol="0" anchor="ctr">
            <a:normAutofit/>
          </a:bodyPr>
          <a:lstStyle/>
          <a:p>
            <a:r>
              <a:rPr lang="en-US" dirty="0"/>
              <a:t>Click to edit Master title style</a:t>
            </a:r>
          </a:p>
        </p:txBody>
      </p:sp>
      <p:sp>
        <p:nvSpPr>
          <p:cNvPr id="4" name="TextBox 3"/>
          <p:cNvSpPr txBox="1"/>
          <p:nvPr userDrawn="1"/>
        </p:nvSpPr>
        <p:spPr>
          <a:xfrm>
            <a:off x="25400" y="4561185"/>
            <a:ext cx="4775200" cy="461665"/>
          </a:xfrm>
          <a:prstGeom prst="rect">
            <a:avLst/>
          </a:prstGeom>
          <a:noFill/>
        </p:spPr>
        <p:txBody>
          <a:bodyPr wrap="square" rtlCol="0">
            <a:spAutoFit/>
          </a:bodyPr>
          <a:lstStyle/>
          <a:p>
            <a:r>
              <a:rPr lang="en-US" sz="1200" baseline="0" dirty="0">
                <a:solidFill>
                  <a:srgbClr val="FFFFFF"/>
                </a:solidFill>
              </a:rPr>
              <a:t>Department of Student Assessment, Accountability &amp; ESEA Programs</a:t>
            </a:r>
          </a:p>
          <a:p>
            <a:r>
              <a:rPr lang="en-US" sz="1200" baseline="0" dirty="0">
                <a:solidFill>
                  <a:srgbClr val="FFFFFF"/>
                </a:solidFill>
              </a:rPr>
              <a:t>Department of Learning </a:t>
            </a:r>
            <a:r>
              <a:rPr lang="en-US" sz="1200" baseline="0">
                <a:solidFill>
                  <a:srgbClr val="FFFFFF"/>
                </a:solidFill>
              </a:rPr>
              <a:t>and Innovation</a:t>
            </a:r>
            <a:endParaRPr lang="en-US" sz="1200" baseline="0" dirty="0">
              <a:solidFill>
                <a:srgbClr val="FFFFFF"/>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84" r:id="rId1"/>
    <p:sldLayoutId id="2147483695" r:id="rId2"/>
    <p:sldLayoutId id="2147483681" r:id="rId3"/>
    <p:sldLayoutId id="2147483696" r:id="rId4"/>
    <p:sldLayoutId id="2147483649" r:id="rId5"/>
    <p:sldLayoutId id="2147483661" r:id="rId6"/>
    <p:sldLayoutId id="2147483686" r:id="rId7"/>
    <p:sldLayoutId id="2147483652" r:id="rId8"/>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4B4nr3GkOUhAfNPQtUdUF_Nh6DIWb4f7nAwAC5AJiVk/edit?usp=drive_web"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spreadsheets/d/1dfER9UuzCFXWqL3aOGxTvCzGlVyuc66o259wU3Xv6AM/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document/d/1GnX3ypCpvulN0GfACUb-2wqTnrbPzK8ZFSri9D4m5ug/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document/d/1p9MX2DmsR7z37CpudbCGzMku6Lb14LvRed6zWiTtWUA/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doe.virginia.gov/home/showdocument?id=20586"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drive.google.com/open?id=13jdKH5BOO1b32CcgKogNnqYdoGCbojoG"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goochlandschools.org/instruction/assessment/"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www.k12albemarle.org/acps/staff/performance-tasks/Documents/Assessment%20for%20Quality%20Learning%20-%20FAQ.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gcps1.com/Page/1246"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www.gcps1.com/Page/1246"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docs.google.com/document/d/1ImaB3D4oM8mNMmT-UMKbihEl4DJoQuYZ7e39G7MG-RI/edit?usp=sharing"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doe.virginia.gov/home/showdocument?id=20592"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english-reading-literacy/literacy/comprehensive-literacy-webinar-serie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8.x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docs.google.com/document/d/1E5alU9_cgI45RYSXVV7MIcMxqW2Kqkz1SdqLPJ3-WTU/edit?usp=sharing"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hyperlink" Target="https://docs.google.com/document/d/1E5alU9_cgI45RYSXVV7MIcMxqW2Kqkz1SdqLPJ3-WTU/edit?usp=sharing"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rive.google.com/file/d/1UR7gD9yo7Hc1wRvptNH-2gG4ShwZOQ7I/view"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doe.virginia.gov/home/showpublisheddocument/10695/638030759974770000" TargetMode="Externa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s://drive.google.com/file/d/1qvqssoPsYitHwm4roOVDCJiSi5ZXGsEx/view"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s://www.doe.virginia.gov/home/showdocument?id=20574"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science/assessment-resources"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www.doe.virginia.gov/home/showdocument?id=20610"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https://www.youtube.com/watch?v=eu32lYB5CcI&amp;list=PLRTyI0-OTuVMaAv0G4qKgYTveauoTBz-z&amp;index=6"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hyperlink" Target="https://www.doe.virginia.gov/teaching-learning-assessment/k-12-standards-instruction/history-and-social-science/professional-learning/2017-sol-institutes"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hyperlink" Target="mailto:Christonya.Brown@doe.virginia.gov" TargetMode="External"/><Relationship Id="rId4" Type="http://schemas.openxmlformats.org/officeDocument/2006/relationships/hyperlink" Target="mailto:Jill.Nogueras@doe.virginia.gov" TargetMode="External"/></Relationships>
</file>

<file path=ppt/slides/_rels/slide95.xml.rels><?xml version="1.0" encoding="UTF-8" standalone="yes"?>
<Relationships xmlns="http://schemas.openxmlformats.org/package/2006/relationships"><Relationship Id="rId2" Type="http://schemas.openxmlformats.org/officeDocument/2006/relationships/hyperlink" Target="mailto:Anne.Petersen@doe.virginia.gov"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2495550"/>
            <a:ext cx="8382000" cy="1981200"/>
          </a:xfrm>
        </p:spPr>
        <p:txBody>
          <a:bodyPr>
            <a:normAutofit lnSpcReduction="10000"/>
          </a:bodyPr>
          <a:lstStyle/>
          <a:p>
            <a:r>
              <a:rPr lang="en-US" dirty="0"/>
              <a:t>May 29, 2020 Webinar</a:t>
            </a:r>
          </a:p>
          <a:p>
            <a:endParaRPr lang="en-US" dirty="0"/>
          </a:p>
          <a:p>
            <a:r>
              <a:rPr lang="en-US" i="1" dirty="0"/>
              <a:t>This presentation will be emailed to those registered for the webinar.</a:t>
            </a:r>
          </a:p>
        </p:txBody>
      </p:sp>
      <p:sp>
        <p:nvSpPr>
          <p:cNvPr id="4" name="Title 3"/>
          <p:cNvSpPr>
            <a:spLocks noGrp="1"/>
          </p:cNvSpPr>
          <p:nvPr>
            <p:ph type="title"/>
          </p:nvPr>
        </p:nvSpPr>
        <p:spPr>
          <a:xfrm>
            <a:off x="-12700" y="819151"/>
            <a:ext cx="9144000" cy="1371599"/>
          </a:xfrm>
        </p:spPr>
        <p:txBody>
          <a:bodyPr>
            <a:normAutofit fontScale="90000"/>
          </a:bodyPr>
          <a:lstStyle/>
          <a:p>
            <a:r>
              <a:rPr lang="en-US" dirty="0"/>
              <a:t>2019-2020 Balanced Assessment Plan</a:t>
            </a:r>
            <a:br>
              <a:rPr lang="en-US" dirty="0"/>
            </a:br>
            <a:r>
              <a:rPr lang="en-US" dirty="0"/>
              <a:t>Desk Reviews: </a:t>
            </a:r>
            <a:br>
              <a:rPr lang="en-US" dirty="0"/>
            </a:br>
            <a:r>
              <a:rPr lang="en-US" dirty="0"/>
              <a:t>Findings and Recommendations</a:t>
            </a:r>
          </a:p>
        </p:txBody>
      </p:sp>
    </p:spTree>
    <p:extLst>
      <p:ext uri="{BB962C8B-B14F-4D97-AF65-F5344CB8AC3E}">
        <p14:creationId xmlns:p14="http://schemas.microsoft.com/office/powerpoint/2010/main" val="134568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614"/>
            <a:ext cx="9144000" cy="818027"/>
          </a:xfrm>
        </p:spPr>
        <p:txBody>
          <a:bodyPr>
            <a:noAutofit/>
          </a:bodyPr>
          <a:lstStyle/>
          <a:p>
            <a:r>
              <a:rPr lang="en-US" sz="3900" dirty="0"/>
              <a:t>Guiding Questions or “Look </a:t>
            </a:r>
            <a:r>
              <a:rPr lang="en-US" sz="3900" dirty="0" err="1"/>
              <a:t>Fors</a:t>
            </a:r>
            <a:r>
              <a:rPr lang="en-US" sz="3900" dirty="0"/>
              <a:t>” (1 of 6)</a:t>
            </a:r>
          </a:p>
        </p:txBody>
      </p:sp>
      <p:sp>
        <p:nvSpPr>
          <p:cNvPr id="3" name="Content Placeholder 2"/>
          <p:cNvSpPr>
            <a:spLocks noGrp="1"/>
          </p:cNvSpPr>
          <p:nvPr>
            <p:ph idx="1"/>
          </p:nvPr>
        </p:nvSpPr>
        <p:spPr>
          <a:xfrm>
            <a:off x="76200" y="742948"/>
            <a:ext cx="8927385" cy="3429002"/>
          </a:xfrm>
        </p:spPr>
        <p:txBody>
          <a:bodyPr>
            <a:noAutofit/>
          </a:bodyPr>
          <a:lstStyle/>
          <a:p>
            <a:pPr marL="0" indent="0">
              <a:buNone/>
            </a:pPr>
            <a:r>
              <a:rPr lang="en-US" sz="2800" dirty="0"/>
              <a:t>The guiding questions or “look </a:t>
            </a:r>
            <a:r>
              <a:rPr lang="en-US" sz="2800" dirty="0" err="1"/>
              <a:t>fors</a:t>
            </a:r>
            <a:r>
              <a:rPr lang="en-US" sz="2800" dirty="0"/>
              <a:t>” used by reviewers addressed the requirements for Balanced Assessment Plans and the practices that are encouraged but not required.</a:t>
            </a:r>
          </a:p>
          <a:p>
            <a:pPr marL="0" indent="0">
              <a:buNone/>
            </a:pPr>
            <a:endParaRPr lang="en-US" sz="2800" dirty="0"/>
          </a:p>
          <a:p>
            <a:pPr marL="0" indent="0">
              <a:buNone/>
            </a:pPr>
            <a:r>
              <a:rPr lang="en-US" sz="2800" dirty="0"/>
              <a:t>Guiding questions for required information:</a:t>
            </a:r>
          </a:p>
          <a:p>
            <a:r>
              <a:rPr lang="en-US" sz="2800" dirty="0"/>
              <a:t>What evidence is provided that all Standards of Learning (SOL) content and SOL skills are being measured?</a:t>
            </a:r>
          </a:p>
        </p:txBody>
      </p:sp>
    </p:spTree>
    <p:extLst>
      <p:ext uri="{BB962C8B-B14F-4D97-AF65-F5344CB8AC3E}">
        <p14:creationId xmlns:p14="http://schemas.microsoft.com/office/powerpoint/2010/main" val="224825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a:t>Indicate the types of local alternative assessments (LAA) documented in the plan.</a:t>
            </a:r>
          </a:p>
          <a:p>
            <a:pPr lvl="1">
              <a:lnSpc>
                <a:spcPct val="90000"/>
              </a:lnSpc>
            </a:pPr>
            <a:r>
              <a:rPr lang="en-US" dirty="0"/>
              <a:t>Formative/ summative/ diagnostic/ interim?</a:t>
            </a:r>
          </a:p>
          <a:p>
            <a:pPr lvl="1">
              <a:lnSpc>
                <a:spcPct val="90000"/>
              </a:lnSpc>
            </a:pPr>
            <a:r>
              <a:rPr lang="en-US" dirty="0"/>
              <a:t>Information about item types?</a:t>
            </a:r>
          </a:p>
          <a:p>
            <a:pPr lvl="1">
              <a:lnSpc>
                <a:spcPct val="90000"/>
              </a:lnSpc>
            </a:pPr>
            <a:r>
              <a:rPr lang="en-US" dirty="0"/>
              <a:t>From the information included, does it appear that the assessment type used is a good fit for the skills and content being measured? (This may be more easily answered by reviewing assessment samples.)</a:t>
            </a:r>
          </a:p>
          <a:p>
            <a:pPr marL="0" indent="0">
              <a:buNone/>
            </a:pPr>
            <a:endParaRPr lang="en-US" sz="2800" dirty="0"/>
          </a:p>
        </p:txBody>
      </p:sp>
      <p:sp>
        <p:nvSpPr>
          <p:cNvPr id="4" name="Title 1"/>
          <p:cNvSpPr>
            <a:spLocks noGrp="1"/>
          </p:cNvSpPr>
          <p:nvPr>
            <p:ph type="title"/>
          </p:nvPr>
        </p:nvSpPr>
        <p:spPr/>
        <p:txBody>
          <a:bodyPr>
            <a:normAutofit/>
          </a:bodyPr>
          <a:lstStyle/>
          <a:p>
            <a:r>
              <a:rPr lang="en-US" sz="3900" dirty="0"/>
              <a:t>Guiding Questions or “Look </a:t>
            </a:r>
            <a:r>
              <a:rPr lang="en-US" sz="3900" dirty="0" err="1"/>
              <a:t>Fors</a:t>
            </a:r>
            <a:r>
              <a:rPr lang="en-US" sz="3900" dirty="0"/>
              <a:t>” (2 of 6) </a:t>
            </a:r>
          </a:p>
        </p:txBody>
      </p:sp>
    </p:spTree>
    <p:extLst>
      <p:ext uri="{BB962C8B-B14F-4D97-AF65-F5344CB8AC3E}">
        <p14:creationId xmlns:p14="http://schemas.microsoft.com/office/powerpoint/2010/main" val="2659526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What evidence is provided that the division supports effective use of daily ongoing formative assessment practices in the classroom?</a:t>
            </a:r>
          </a:p>
          <a:p>
            <a:r>
              <a:rPr lang="en-US" dirty="0"/>
              <a:t>What evidence is provided that the division is using assessment data to inform instruction and support deeper learning for students? </a:t>
            </a:r>
          </a:p>
        </p:txBody>
      </p:sp>
      <p:sp>
        <p:nvSpPr>
          <p:cNvPr id="4" name="Title 1"/>
          <p:cNvSpPr>
            <a:spLocks noGrp="1"/>
          </p:cNvSpPr>
          <p:nvPr>
            <p:ph type="title"/>
          </p:nvPr>
        </p:nvSpPr>
        <p:spPr/>
        <p:txBody>
          <a:bodyPr>
            <a:normAutofit/>
          </a:bodyPr>
          <a:lstStyle/>
          <a:p>
            <a:r>
              <a:rPr lang="en-US" sz="3900" dirty="0"/>
              <a:t>Guiding Questions or “Look </a:t>
            </a:r>
            <a:r>
              <a:rPr lang="en-US" sz="3900" dirty="0" err="1"/>
              <a:t>Fors</a:t>
            </a:r>
            <a:r>
              <a:rPr lang="en-US" sz="3900" dirty="0"/>
              <a:t>” (3 of 6)</a:t>
            </a:r>
          </a:p>
        </p:txBody>
      </p:sp>
    </p:spTree>
    <p:extLst>
      <p:ext uri="{BB962C8B-B14F-4D97-AF65-F5344CB8AC3E}">
        <p14:creationId xmlns:p14="http://schemas.microsoft.com/office/powerpoint/2010/main" val="324013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For divisions that also submitted Local Alternative Assessment Plans for 2014-2015, look for evidence of progress in implementing performance assessments.</a:t>
            </a:r>
          </a:p>
          <a:p>
            <a:r>
              <a:rPr lang="en-US" dirty="0"/>
              <a:t>List elements of the plan that reflect best practice and could serve as examples or models to support other school divisions. </a:t>
            </a:r>
          </a:p>
        </p:txBody>
      </p:sp>
      <p:sp>
        <p:nvSpPr>
          <p:cNvPr id="4" name="Title 1"/>
          <p:cNvSpPr>
            <a:spLocks noGrp="1"/>
          </p:cNvSpPr>
          <p:nvPr>
            <p:ph type="title"/>
          </p:nvPr>
        </p:nvSpPr>
        <p:spPr/>
        <p:txBody>
          <a:bodyPr>
            <a:normAutofit/>
          </a:bodyPr>
          <a:lstStyle/>
          <a:p>
            <a:r>
              <a:rPr lang="en-US" sz="3900" dirty="0"/>
              <a:t>Guiding Questions or “Look </a:t>
            </a:r>
            <a:r>
              <a:rPr lang="en-US" sz="3900" dirty="0" err="1"/>
              <a:t>Fors</a:t>
            </a:r>
            <a:r>
              <a:rPr lang="en-US" sz="3900" dirty="0"/>
              <a:t>” (4 of 6)</a:t>
            </a:r>
          </a:p>
        </p:txBody>
      </p:sp>
    </p:spTree>
    <p:extLst>
      <p:ext uri="{BB962C8B-B14F-4D97-AF65-F5344CB8AC3E}">
        <p14:creationId xmlns:p14="http://schemas.microsoft.com/office/powerpoint/2010/main" val="2355271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a:t>Guiding Questions or “Look </a:t>
            </a:r>
            <a:r>
              <a:rPr lang="en-US" sz="3900" dirty="0" err="1"/>
              <a:t>Fors</a:t>
            </a:r>
            <a:r>
              <a:rPr lang="en-US" sz="3900" dirty="0"/>
              <a:t>” (5 of 6)</a:t>
            </a:r>
          </a:p>
        </p:txBody>
      </p:sp>
      <p:sp>
        <p:nvSpPr>
          <p:cNvPr id="3" name="Content Placeholder 2"/>
          <p:cNvSpPr>
            <a:spLocks noGrp="1"/>
          </p:cNvSpPr>
          <p:nvPr>
            <p:ph idx="1"/>
          </p:nvPr>
        </p:nvSpPr>
        <p:spPr/>
        <p:txBody>
          <a:bodyPr>
            <a:normAutofit/>
          </a:bodyPr>
          <a:lstStyle/>
          <a:p>
            <a:r>
              <a:rPr lang="en-US" dirty="0"/>
              <a:t>Guiding questions for practices that are encouraged but not required:</a:t>
            </a:r>
          </a:p>
          <a:p>
            <a:pPr lvl="1"/>
            <a:r>
              <a:rPr lang="en-US" sz="3200" dirty="0"/>
              <a:t>If the division submitted a completed Assessment Inventory, note any questions or areas to highlight.</a:t>
            </a:r>
          </a:p>
          <a:p>
            <a:pPr lvl="1"/>
            <a:r>
              <a:rPr lang="en-US" sz="3200" dirty="0"/>
              <a:t>Note evidence of opportunities for students to demonstrate the 5C’s.</a:t>
            </a:r>
          </a:p>
          <a:p>
            <a:endParaRPr lang="en-US" dirty="0"/>
          </a:p>
        </p:txBody>
      </p:sp>
    </p:spTree>
    <p:extLst>
      <p:ext uri="{BB962C8B-B14F-4D97-AF65-F5344CB8AC3E}">
        <p14:creationId xmlns:p14="http://schemas.microsoft.com/office/powerpoint/2010/main" val="1781109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19150"/>
            <a:ext cx="8927385" cy="3429002"/>
          </a:xfrm>
        </p:spPr>
        <p:txBody>
          <a:bodyPr>
            <a:normAutofit/>
          </a:bodyPr>
          <a:lstStyle/>
          <a:p>
            <a:r>
              <a:rPr lang="en-US" dirty="0"/>
              <a:t>Note assessment innovation in other (non-LAA) courses that has been included in the plan or other information about innovation in instruction/assessment.</a:t>
            </a:r>
          </a:p>
          <a:p>
            <a:r>
              <a:rPr lang="en-US" dirty="0"/>
              <a:t>Has the division included optional information within plan that reflects best practice, which would be helpful as examples for other divisions? </a:t>
            </a:r>
          </a:p>
        </p:txBody>
      </p:sp>
      <p:sp>
        <p:nvSpPr>
          <p:cNvPr id="4" name="Title 1"/>
          <p:cNvSpPr txBox="1">
            <a:spLocks noGrp="1"/>
          </p:cNvSpPr>
          <p:nvPr>
            <p:ph type="title"/>
          </p:nvPr>
        </p:nvSpPr>
        <p:spPr>
          <a:prstGeom prst="rect">
            <a:avLst/>
          </a:prstGeom>
          <a:solidFill>
            <a:srgbClr val="FFFFFF"/>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3900" dirty="0"/>
              <a:t>Guiding Questions or “Look </a:t>
            </a:r>
            <a:r>
              <a:rPr lang="en-US" sz="3900" dirty="0" err="1"/>
              <a:t>Fors</a:t>
            </a:r>
            <a:r>
              <a:rPr lang="en-US" sz="3900" dirty="0"/>
              <a:t>” (6 of 6)</a:t>
            </a:r>
          </a:p>
        </p:txBody>
      </p:sp>
    </p:spTree>
    <p:extLst>
      <p:ext uri="{BB962C8B-B14F-4D97-AF65-F5344CB8AC3E}">
        <p14:creationId xmlns:p14="http://schemas.microsoft.com/office/powerpoint/2010/main" val="87112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Findings from the Desk Reviews </a:t>
            </a:r>
          </a:p>
          <a:p>
            <a:r>
              <a:rPr lang="en-US" dirty="0"/>
              <a:t>and Examples from School Divisions</a:t>
            </a:r>
          </a:p>
        </p:txBody>
      </p:sp>
      <p:sp>
        <p:nvSpPr>
          <p:cNvPr id="3" name="Title 2"/>
          <p:cNvSpPr>
            <a:spLocks noGrp="1"/>
          </p:cNvSpPr>
          <p:nvPr>
            <p:ph type="title"/>
          </p:nvPr>
        </p:nvSpPr>
        <p:spPr>
          <a:xfrm>
            <a:off x="0" y="4552"/>
            <a:ext cx="9144000" cy="857250"/>
          </a:xfrm>
        </p:spPr>
        <p:txBody>
          <a:bodyPr/>
          <a:lstStyle/>
          <a:p>
            <a:r>
              <a:rPr lang="en-US" dirty="0">
                <a:solidFill>
                  <a:schemeClr val="tx1"/>
                </a:solidFill>
              </a:rPr>
              <a:t>..</a:t>
            </a:r>
          </a:p>
        </p:txBody>
      </p:sp>
    </p:spTree>
    <p:extLst>
      <p:ext uri="{BB962C8B-B14F-4D97-AF65-F5344CB8AC3E}">
        <p14:creationId xmlns:p14="http://schemas.microsoft.com/office/powerpoint/2010/main" val="1850067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1"/>
            <a:ext cx="9144000" cy="914400"/>
          </a:xfrm>
        </p:spPr>
        <p:txBody>
          <a:bodyPr>
            <a:noAutofit/>
          </a:bodyPr>
          <a:lstStyle/>
          <a:p>
            <a:r>
              <a:rPr lang="en-US" sz="3600" dirty="0"/>
              <a:t>Performance Assessment for Each Reporting Category/Strand</a:t>
            </a:r>
          </a:p>
        </p:txBody>
      </p:sp>
      <p:sp>
        <p:nvSpPr>
          <p:cNvPr id="3" name="Content Placeholder 2"/>
          <p:cNvSpPr>
            <a:spLocks noGrp="1"/>
          </p:cNvSpPr>
          <p:nvPr>
            <p:ph idx="1"/>
          </p:nvPr>
        </p:nvSpPr>
        <p:spPr>
          <a:xfrm>
            <a:off x="0" y="1276348"/>
            <a:ext cx="9296400" cy="3429002"/>
          </a:xfrm>
        </p:spPr>
        <p:txBody>
          <a:bodyPr>
            <a:normAutofit lnSpcReduction="10000"/>
          </a:bodyPr>
          <a:lstStyle/>
          <a:p>
            <a:pPr>
              <a:lnSpc>
                <a:spcPct val="80000"/>
              </a:lnSpc>
            </a:pPr>
            <a:r>
              <a:rPr lang="en-US" sz="2800" dirty="0"/>
              <a:t>The original guidelines for LAAs suggested that school divisions administer LAAs for each reporting category or strand in the pertinent SOL.</a:t>
            </a:r>
          </a:p>
          <a:p>
            <a:pPr>
              <a:lnSpc>
                <a:spcPct val="80000"/>
              </a:lnSpc>
            </a:pPr>
            <a:r>
              <a:rPr lang="en-US" sz="2800" dirty="0"/>
              <a:t>Finding: It is best practice to use larger “chunks” of connected content focused on big ideas as the basis for performance assessments.</a:t>
            </a:r>
          </a:p>
          <a:p>
            <a:pPr lvl="1">
              <a:lnSpc>
                <a:spcPct val="80000"/>
              </a:lnSpc>
            </a:pPr>
            <a:r>
              <a:rPr lang="en-US" sz="2400" dirty="0"/>
              <a:t>School divisions shared, through interviews and their Balanced Assessment Plans, that some content is more appropriate to assess with performance assessment while other content is better assessed through a traditional summative assessment. </a:t>
            </a:r>
          </a:p>
        </p:txBody>
      </p:sp>
    </p:spTree>
    <p:extLst>
      <p:ext uri="{BB962C8B-B14F-4D97-AF65-F5344CB8AC3E}">
        <p14:creationId xmlns:p14="http://schemas.microsoft.com/office/powerpoint/2010/main" val="2473041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Document How the SOL Are Assessed</a:t>
            </a:r>
          </a:p>
        </p:txBody>
      </p:sp>
      <p:sp>
        <p:nvSpPr>
          <p:cNvPr id="3" name="Content Placeholder 2"/>
          <p:cNvSpPr>
            <a:spLocks noGrp="1"/>
          </p:cNvSpPr>
          <p:nvPr>
            <p:ph idx="1"/>
          </p:nvPr>
        </p:nvSpPr>
        <p:spPr>
          <a:xfrm>
            <a:off x="76200" y="819150"/>
            <a:ext cx="8927385" cy="3429002"/>
          </a:xfrm>
        </p:spPr>
        <p:txBody>
          <a:bodyPr>
            <a:noAutofit/>
          </a:bodyPr>
          <a:lstStyle/>
          <a:p>
            <a:pPr marL="0" indent="0">
              <a:buNone/>
            </a:pPr>
            <a:r>
              <a:rPr lang="en-US" sz="2400" dirty="0"/>
              <a:t>BAP are expected to provide evidence that each Standard of Learning is assessed in some manner.</a:t>
            </a:r>
          </a:p>
          <a:p>
            <a:r>
              <a:rPr lang="en-US" sz="2400" dirty="0"/>
              <a:t>All SOL skills and content for the course should be documented, and the type of assessment used to gauge understanding of each should be included.</a:t>
            </a:r>
          </a:p>
          <a:p>
            <a:r>
              <a:rPr lang="en-US" sz="2400" dirty="0"/>
              <a:t>Many plans only documented SOL that are assessed through performance assessment. </a:t>
            </a:r>
          </a:p>
          <a:p>
            <a:pPr lvl="1"/>
            <a:r>
              <a:rPr lang="en-US" sz="2400" i="1" dirty="0"/>
              <a:t>During interviews, divisions shared that other SOL not documented in their BAPs were assessed through teacher-created unit tests, formative assessments, etc. </a:t>
            </a:r>
          </a:p>
          <a:p>
            <a:pPr lvl="1"/>
            <a:endParaRPr lang="en-US" sz="2400" dirty="0"/>
          </a:p>
          <a:p>
            <a:pPr lvl="1"/>
            <a:endParaRPr lang="en-US" sz="2400" dirty="0"/>
          </a:p>
        </p:txBody>
      </p:sp>
    </p:spTree>
    <p:extLst>
      <p:ext uri="{BB962C8B-B14F-4D97-AF65-F5344CB8AC3E}">
        <p14:creationId xmlns:p14="http://schemas.microsoft.com/office/powerpoint/2010/main" val="180824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SOL </a:t>
            </a:r>
          </a:p>
        </p:txBody>
      </p:sp>
      <p:sp>
        <p:nvSpPr>
          <p:cNvPr id="3" name="Content Placeholder 2"/>
          <p:cNvSpPr>
            <a:spLocks noGrp="1"/>
          </p:cNvSpPr>
          <p:nvPr>
            <p:ph idx="1"/>
          </p:nvPr>
        </p:nvSpPr>
        <p:spPr>
          <a:xfrm>
            <a:off x="76200" y="1047748"/>
            <a:ext cx="8927385" cy="3429002"/>
          </a:xfrm>
        </p:spPr>
        <p:txBody>
          <a:bodyPr>
            <a:normAutofit/>
          </a:bodyPr>
          <a:lstStyle/>
          <a:p>
            <a:r>
              <a:rPr lang="en-US" sz="2400" dirty="0"/>
              <a:t>The following slides provide examples of evidence that school divisions assess the SOL, along with the types of assessments.</a:t>
            </a:r>
          </a:p>
          <a:p>
            <a:pPr lvl="1"/>
            <a:r>
              <a:rPr lang="en-US" sz="2400" dirty="0"/>
              <a:t>Examples are included to assist school divisions but are not meant to suggest divisions must use any specific template, model, or format. </a:t>
            </a:r>
          </a:p>
          <a:p>
            <a:r>
              <a:rPr lang="en-US" sz="2400" dirty="0"/>
              <a:t>Examples throughout this presentation are not meant to suggest that local plans should be changed, but consider if these examples can be used to inform future plans.</a:t>
            </a:r>
          </a:p>
        </p:txBody>
      </p:sp>
    </p:spTree>
    <p:extLst>
      <p:ext uri="{BB962C8B-B14F-4D97-AF65-F5344CB8AC3E}">
        <p14:creationId xmlns:p14="http://schemas.microsoft.com/office/powerpoint/2010/main" val="367770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20000"/>
          </a:bodyPr>
          <a:lstStyle/>
          <a:p>
            <a:r>
              <a:rPr lang="en-US" dirty="0"/>
              <a:t>Selections and Submissions</a:t>
            </a:r>
          </a:p>
          <a:p>
            <a:r>
              <a:rPr lang="en-US" dirty="0"/>
              <a:t>Expectations and Review Process</a:t>
            </a:r>
          </a:p>
          <a:p>
            <a:r>
              <a:rPr lang="en-US" dirty="0"/>
              <a:t>Findings from the Desk Reviews and Examples from School Divisions</a:t>
            </a:r>
          </a:p>
          <a:p>
            <a:r>
              <a:rPr lang="en-US" dirty="0"/>
              <a:t>Best Practices and More Examples from School Divisions</a:t>
            </a:r>
          </a:p>
          <a:p>
            <a:r>
              <a:rPr lang="en-US" dirty="0"/>
              <a:t>What is going well? What is challenging?</a:t>
            </a:r>
          </a:p>
          <a:p>
            <a:r>
              <a:rPr lang="en-US" dirty="0"/>
              <a:t>Expectations Moving Forward, Additional Content Resources, and Recommendations</a:t>
            </a:r>
          </a:p>
          <a:p>
            <a:endParaRPr lang="en-US" dirty="0"/>
          </a:p>
          <a:p>
            <a:endParaRPr lang="en-US" dirty="0"/>
          </a:p>
        </p:txBody>
      </p:sp>
    </p:spTree>
    <p:extLst>
      <p:ext uri="{BB962C8B-B14F-4D97-AF65-F5344CB8AC3E}">
        <p14:creationId xmlns:p14="http://schemas.microsoft.com/office/powerpoint/2010/main" val="1052166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Document All SOL: Carroll County</a:t>
            </a:r>
          </a:p>
        </p:txBody>
      </p:sp>
      <p:sp>
        <p:nvSpPr>
          <p:cNvPr id="2" name="Content Placeholder 1"/>
          <p:cNvSpPr>
            <a:spLocks noGrp="1"/>
          </p:cNvSpPr>
          <p:nvPr>
            <p:ph idx="1"/>
          </p:nvPr>
        </p:nvSpPr>
        <p:spPr/>
        <p:txBody>
          <a:bodyPr/>
          <a:lstStyle/>
          <a:p>
            <a:r>
              <a:rPr lang="en-US" dirty="0"/>
              <a:t>The following table is an at-a-glance view of the main SOL strands, including skills, and how they are being assessed throughout the year.</a:t>
            </a:r>
          </a:p>
          <a:p>
            <a:r>
              <a:rPr lang="en-US" dirty="0"/>
              <a:t>This table illustrates a variety of assessment types and project based outcomes.</a:t>
            </a:r>
          </a:p>
          <a:p>
            <a:pPr lvl="1"/>
            <a:endParaRPr lang="en-US" dirty="0"/>
          </a:p>
        </p:txBody>
      </p:sp>
    </p:spTree>
    <p:extLst>
      <p:ext uri="{BB962C8B-B14F-4D97-AF65-F5344CB8AC3E}">
        <p14:creationId xmlns:p14="http://schemas.microsoft.com/office/powerpoint/2010/main" val="150400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Carroll County Sample</a:t>
            </a:r>
          </a:p>
        </p:txBody>
      </p:sp>
      <p:pic>
        <p:nvPicPr>
          <p:cNvPr id="2" name="Content Placeholder 1" descr="The image on this slide is a 6 column table with columns from left to right indentifying the: column 1 the SOL taught, column 2 the method of assessment, column 3 If performance based, please provide a title of assessment, column 4 if performance based, please provide a 2-3 sentence description of assessment, column 5 if performance based, do you assess the student using a rubric, colunm 6 special notes that didn't fit in one of the other boxes."/>
          <p:cNvPicPr>
            <a:picLocks noGrp="1" noChangeAspect="1"/>
          </p:cNvPicPr>
          <p:nvPr>
            <p:ph idx="1"/>
          </p:nvPr>
        </p:nvPicPr>
        <p:blipFill>
          <a:blip r:embed="rId3"/>
          <a:stretch>
            <a:fillRect/>
          </a:stretch>
        </p:blipFill>
        <p:spPr>
          <a:xfrm>
            <a:off x="260159" y="790183"/>
            <a:ext cx="7887083" cy="3436134"/>
          </a:xfrm>
          <a:prstGeom prst="rect">
            <a:avLst/>
          </a:prstGeom>
        </p:spPr>
      </p:pic>
    </p:spTree>
    <p:extLst>
      <p:ext uri="{BB962C8B-B14F-4D97-AF65-F5344CB8AC3E}">
        <p14:creationId xmlns:p14="http://schemas.microsoft.com/office/powerpoint/2010/main" val="4244091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57150"/>
            <a:ext cx="8991600" cy="857250"/>
          </a:xfrm>
        </p:spPr>
        <p:txBody>
          <a:bodyPr>
            <a:normAutofit fontScale="90000"/>
          </a:bodyPr>
          <a:lstStyle/>
          <a:p>
            <a:r>
              <a:rPr lang="en-US" dirty="0"/>
              <a:t>Document All SOL: Staunton City (1 of 2)</a:t>
            </a:r>
          </a:p>
        </p:txBody>
      </p:sp>
      <p:pic>
        <p:nvPicPr>
          <p:cNvPr id="7" name="Content Placeholder 6" descr="A screenshot of a four column table. Columns read left to right: Focus Standards, Mentor Texts, Recommended Activities and Formative Assessments, and Alternative Assessments: Required in Portfolio. " title="Staunton City Example"/>
          <p:cNvPicPr>
            <a:picLocks noGrp="1" noChangeAspect="1"/>
          </p:cNvPicPr>
          <p:nvPr>
            <p:ph sz="half" idx="1"/>
          </p:nvPr>
        </p:nvPicPr>
        <p:blipFill>
          <a:blip r:embed="rId2"/>
          <a:stretch>
            <a:fillRect/>
          </a:stretch>
        </p:blipFill>
        <p:spPr>
          <a:xfrm>
            <a:off x="192344" y="1047750"/>
            <a:ext cx="4303456" cy="2893375"/>
          </a:xfrm>
          <a:prstGeom prst="rect">
            <a:avLst/>
          </a:prstGeom>
        </p:spPr>
      </p:pic>
      <p:sp>
        <p:nvSpPr>
          <p:cNvPr id="6" name="Content Placeholder 5"/>
          <p:cNvSpPr>
            <a:spLocks noGrp="1"/>
          </p:cNvSpPr>
          <p:nvPr>
            <p:ph sz="half" idx="2"/>
          </p:nvPr>
        </p:nvSpPr>
        <p:spPr>
          <a:xfrm>
            <a:off x="4648200" y="914400"/>
            <a:ext cx="4419600" cy="3409951"/>
          </a:xfrm>
        </p:spPr>
        <p:txBody>
          <a:bodyPr>
            <a:normAutofit/>
          </a:bodyPr>
          <a:lstStyle/>
          <a:p>
            <a:r>
              <a:rPr lang="en-US" dirty="0"/>
              <a:t>Staunton City’s </a:t>
            </a:r>
            <a:r>
              <a:rPr lang="en-US" dirty="0">
                <a:hlinkClick r:id="rId3"/>
              </a:rPr>
              <a:t>Balanced Assessment Plan for Grade 5 Writing</a:t>
            </a:r>
            <a:r>
              <a:rPr lang="en-US" dirty="0"/>
              <a:t> documents all SOL for the content area.</a:t>
            </a:r>
          </a:p>
        </p:txBody>
      </p:sp>
      <p:sp>
        <p:nvSpPr>
          <p:cNvPr id="2" name="TextBox 1">
            <a:extLst>
              <a:ext uri="{FF2B5EF4-FFF2-40B4-BE49-F238E27FC236}">
                <a16:creationId xmlns:a16="http://schemas.microsoft.com/office/drawing/2014/main" id="{16ACECC6-F2E6-83C4-11C4-772128C90277}"/>
              </a:ext>
            </a:extLst>
          </p:cNvPr>
          <p:cNvSpPr txBox="1"/>
          <p:nvPr/>
        </p:nvSpPr>
        <p:spPr>
          <a:xfrm>
            <a:off x="4495800" y="2724150"/>
            <a:ext cx="4303456" cy="1200329"/>
          </a:xfrm>
          <a:prstGeom prst="rect">
            <a:avLst/>
          </a:prstGeom>
          <a:solidFill>
            <a:srgbClr val="FFFF00"/>
          </a:solidFill>
        </p:spPr>
        <p:txBody>
          <a:bodyPr wrap="square" rtlCol="0">
            <a:spAutoFit/>
          </a:bodyPr>
          <a:lstStyle/>
          <a:p>
            <a:r>
              <a:rPr lang="en-US"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3859176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3810000" y="914400"/>
            <a:ext cx="5334000" cy="3409951"/>
          </a:xfrm>
        </p:spPr>
        <p:txBody>
          <a:bodyPr>
            <a:noAutofit/>
          </a:bodyPr>
          <a:lstStyle/>
          <a:p>
            <a:r>
              <a:rPr lang="en-US" sz="2400" dirty="0"/>
              <a:t>The SOL in this example are color coded to show the quarter in which the content will be taught and assessed.</a:t>
            </a:r>
          </a:p>
          <a:p>
            <a:r>
              <a:rPr lang="en-US" sz="2400" dirty="0"/>
              <a:t>During the interview, participants from Staunton City stated that “layering the content” helped students to build skills in writing. Attention was paid to teaching the specific content at strategic times.</a:t>
            </a:r>
          </a:p>
        </p:txBody>
      </p:sp>
      <p:pic>
        <p:nvPicPr>
          <p:cNvPr id="3" name="Content Placeholder 2" descr="A screenshot of the Focus Standards section of the balanced assessment plan, demonstrating that all standards for SOL 5.9 are included under the heading." title="Focus Standards from Staunton City"/>
          <p:cNvPicPr>
            <a:picLocks noGrp="1" noChangeAspect="1"/>
          </p:cNvPicPr>
          <p:nvPr>
            <p:ph sz="half" idx="1"/>
          </p:nvPr>
        </p:nvPicPr>
        <p:blipFill>
          <a:blip r:embed="rId2"/>
          <a:stretch>
            <a:fillRect/>
          </a:stretch>
        </p:blipFill>
        <p:spPr>
          <a:xfrm>
            <a:off x="228601" y="1123950"/>
            <a:ext cx="3505199" cy="2819400"/>
          </a:xfrm>
          <a:prstGeom prst="rect">
            <a:avLst/>
          </a:prstGeom>
        </p:spPr>
      </p:pic>
      <p:sp>
        <p:nvSpPr>
          <p:cNvPr id="7" name="Title 3"/>
          <p:cNvSpPr>
            <a:spLocks noGrp="1"/>
          </p:cNvSpPr>
          <p:nvPr>
            <p:ph type="title"/>
          </p:nvPr>
        </p:nvSpPr>
        <p:spPr>
          <a:xfrm>
            <a:off x="152400" y="57150"/>
            <a:ext cx="8839200" cy="857250"/>
          </a:xfrm>
        </p:spPr>
        <p:txBody>
          <a:bodyPr>
            <a:normAutofit fontScale="90000"/>
          </a:bodyPr>
          <a:lstStyle/>
          <a:p>
            <a:r>
              <a:rPr lang="en-US" dirty="0"/>
              <a:t>Document All SOL: Staunton City (2 of 2)</a:t>
            </a:r>
          </a:p>
        </p:txBody>
      </p:sp>
      <p:sp>
        <p:nvSpPr>
          <p:cNvPr id="2" name="TextBox 1">
            <a:extLst>
              <a:ext uri="{FF2B5EF4-FFF2-40B4-BE49-F238E27FC236}">
                <a16:creationId xmlns:a16="http://schemas.microsoft.com/office/drawing/2014/main" id="{CB097D94-1605-E97C-1BEC-6AED942BFE61}"/>
              </a:ext>
            </a:extLst>
          </p:cNvPr>
          <p:cNvSpPr txBox="1"/>
          <p:nvPr/>
        </p:nvSpPr>
        <p:spPr>
          <a:xfrm>
            <a:off x="1981200" y="4344848"/>
            <a:ext cx="4303456" cy="646331"/>
          </a:xfrm>
          <a:prstGeom prst="rect">
            <a:avLst/>
          </a:prstGeom>
          <a:solidFill>
            <a:srgbClr val="FFFF00"/>
          </a:solidFill>
        </p:spPr>
        <p:txBody>
          <a:bodyPr wrap="square" rtlCol="0">
            <a:spAutoFit/>
          </a:bodyPr>
          <a:lstStyle/>
          <a:p>
            <a:r>
              <a:rPr lang="en-US" sz="1200"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3955219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Documenting the Assessment of Skills: Danville</a:t>
            </a:r>
          </a:p>
        </p:txBody>
      </p:sp>
      <p:sp>
        <p:nvSpPr>
          <p:cNvPr id="3" name="Content Placeholder 2"/>
          <p:cNvSpPr>
            <a:spLocks noGrp="1"/>
          </p:cNvSpPr>
          <p:nvPr>
            <p:ph idx="1"/>
          </p:nvPr>
        </p:nvSpPr>
        <p:spPr>
          <a:xfrm>
            <a:off x="76201" y="895350"/>
            <a:ext cx="3352799" cy="3599899"/>
          </a:xfrm>
        </p:spPr>
        <p:txBody>
          <a:bodyPr>
            <a:normAutofit/>
          </a:bodyPr>
          <a:lstStyle/>
          <a:p>
            <a:pPr marL="0" indent="0">
              <a:buNone/>
            </a:pPr>
            <a:r>
              <a:rPr lang="en-US" sz="2400" dirty="0"/>
              <a:t>Danville Public Schools created a table to document when each of the history skills is formally measured through performance assessment. </a:t>
            </a:r>
            <a:r>
              <a:rPr lang="en-US" sz="2400" dirty="0">
                <a:hlinkClick r:id="rId3"/>
              </a:rPr>
              <a:t>Tables</a:t>
            </a:r>
            <a:r>
              <a:rPr lang="en-US" sz="2400" dirty="0"/>
              <a:t> within the plan also detail assessment types administered.</a:t>
            </a:r>
          </a:p>
        </p:txBody>
      </p:sp>
      <p:pic>
        <p:nvPicPr>
          <p:cNvPr id="4" name="Picture 3" descr="This is an image of Danville City Schools' table of history skills that are assessed via performance assessments administered during each quarter for USII."/>
          <p:cNvPicPr>
            <a:picLocks noChangeAspect="1"/>
          </p:cNvPicPr>
          <p:nvPr/>
        </p:nvPicPr>
        <p:blipFill>
          <a:blip r:embed="rId4"/>
          <a:stretch>
            <a:fillRect/>
          </a:stretch>
        </p:blipFill>
        <p:spPr>
          <a:xfrm>
            <a:off x="3429000" y="819150"/>
            <a:ext cx="5590838" cy="3599898"/>
          </a:xfrm>
          <a:prstGeom prst="rect">
            <a:avLst/>
          </a:prstGeom>
          <a:ln>
            <a:solidFill>
              <a:schemeClr val="tx1"/>
            </a:solidFill>
          </a:ln>
        </p:spPr>
      </p:pic>
      <p:sp>
        <p:nvSpPr>
          <p:cNvPr id="5" name="TextBox 4">
            <a:extLst>
              <a:ext uri="{FF2B5EF4-FFF2-40B4-BE49-F238E27FC236}">
                <a16:creationId xmlns:a16="http://schemas.microsoft.com/office/drawing/2014/main" id="{B8A7171B-D917-85CB-9D8E-5E310C30A4C6}"/>
              </a:ext>
            </a:extLst>
          </p:cNvPr>
          <p:cNvSpPr txBox="1"/>
          <p:nvPr/>
        </p:nvSpPr>
        <p:spPr>
          <a:xfrm>
            <a:off x="1981200" y="4344848"/>
            <a:ext cx="4303456" cy="646331"/>
          </a:xfrm>
          <a:prstGeom prst="rect">
            <a:avLst/>
          </a:prstGeom>
          <a:solidFill>
            <a:srgbClr val="FFFF00"/>
          </a:solidFill>
        </p:spPr>
        <p:txBody>
          <a:bodyPr wrap="square" rtlCol="0">
            <a:spAutoFit/>
          </a:bodyPr>
          <a:lstStyle/>
          <a:p>
            <a:r>
              <a:rPr lang="en-US" sz="1200"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399307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Documenting Assessment and Item Types</a:t>
            </a:r>
          </a:p>
        </p:txBody>
      </p:sp>
      <p:sp>
        <p:nvSpPr>
          <p:cNvPr id="3" name="Content Placeholder 2"/>
          <p:cNvSpPr>
            <a:spLocks noGrp="1"/>
          </p:cNvSpPr>
          <p:nvPr>
            <p:ph idx="1"/>
          </p:nvPr>
        </p:nvSpPr>
        <p:spPr/>
        <p:txBody>
          <a:bodyPr/>
          <a:lstStyle/>
          <a:p>
            <a:r>
              <a:rPr lang="en-US" dirty="0"/>
              <a:t>Balanced Assessment Plans should include evidence of a variety of assessment types to assess all skills.</a:t>
            </a:r>
          </a:p>
          <a:p>
            <a:r>
              <a:rPr lang="en-US" dirty="0"/>
              <a:t>Attention should be given to the type of assessment that would be most appropriate for a specific skill or content piece.</a:t>
            </a:r>
          </a:p>
        </p:txBody>
      </p:sp>
    </p:spTree>
    <p:extLst>
      <p:ext uri="{BB962C8B-B14F-4D97-AF65-F5344CB8AC3E}">
        <p14:creationId xmlns:p14="http://schemas.microsoft.com/office/powerpoint/2010/main" val="1753002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Assessment Variety: Lunenburg Co.</a:t>
            </a:r>
          </a:p>
        </p:txBody>
      </p:sp>
      <p:sp>
        <p:nvSpPr>
          <p:cNvPr id="3" name="Content Placeholder 2"/>
          <p:cNvSpPr>
            <a:spLocks noGrp="1"/>
          </p:cNvSpPr>
          <p:nvPr>
            <p:ph idx="1"/>
          </p:nvPr>
        </p:nvSpPr>
        <p:spPr/>
        <p:txBody>
          <a:bodyPr>
            <a:noAutofit/>
          </a:bodyPr>
          <a:lstStyle/>
          <a:p>
            <a:pPr lvl="0">
              <a:lnSpc>
                <a:spcPts val="2600"/>
              </a:lnSpc>
            </a:pPr>
            <a:r>
              <a:rPr lang="en-US" sz="2400" dirty="0"/>
              <a:t>According to Lunenburg County’s Balanced Assessment Plan narrative:</a:t>
            </a:r>
          </a:p>
          <a:p>
            <a:pPr lvl="1">
              <a:lnSpc>
                <a:spcPts val="2600"/>
              </a:lnSpc>
            </a:pPr>
            <a:r>
              <a:rPr lang="en-US" sz="2400" dirty="0"/>
              <a:t>“[T]he use of multiple, complementary assessments at various milestone points over the school year allows more valid and reliable evidence of student learning….”</a:t>
            </a:r>
          </a:p>
          <a:p>
            <a:pPr lvl="1">
              <a:lnSpc>
                <a:spcPts val="2600"/>
              </a:lnSpc>
            </a:pPr>
            <a:r>
              <a:rPr lang="en-US" sz="2400" dirty="0"/>
              <a:t>“[Because] some essential intended learning outcomes are broad in scope but of lower cognitive levels…some [assessments] would best take the form select-response assessments (i.e., multiple choice question and technology-enhanced items).” </a:t>
            </a:r>
          </a:p>
        </p:txBody>
      </p:sp>
    </p:spTree>
    <p:extLst>
      <p:ext uri="{BB962C8B-B14F-4D97-AF65-F5344CB8AC3E}">
        <p14:creationId xmlns:p14="http://schemas.microsoft.com/office/powerpoint/2010/main" val="584141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144000" cy="857250"/>
          </a:xfrm>
        </p:spPr>
        <p:txBody>
          <a:bodyPr>
            <a:noAutofit/>
          </a:bodyPr>
          <a:lstStyle/>
          <a:p>
            <a:r>
              <a:rPr lang="en-US" sz="4000" dirty="0"/>
              <a:t>Assessment Variety: Frederick Co. (1 of 2)</a:t>
            </a:r>
          </a:p>
        </p:txBody>
      </p:sp>
      <p:sp>
        <p:nvSpPr>
          <p:cNvPr id="5" name="Content Placeholder 4"/>
          <p:cNvSpPr>
            <a:spLocks noGrp="1"/>
          </p:cNvSpPr>
          <p:nvPr>
            <p:ph sz="half" idx="2"/>
          </p:nvPr>
        </p:nvSpPr>
        <p:spPr>
          <a:xfrm>
            <a:off x="4648200" y="1200152"/>
            <a:ext cx="4419600" cy="3124199"/>
          </a:xfrm>
        </p:spPr>
        <p:txBody>
          <a:bodyPr>
            <a:normAutofit fontScale="92500" lnSpcReduction="10000"/>
          </a:bodyPr>
          <a:lstStyle/>
          <a:p>
            <a:r>
              <a:rPr lang="en-US" dirty="0"/>
              <a:t>Provided by Frederick County, the </a:t>
            </a:r>
            <a:r>
              <a:rPr lang="en-US" dirty="0">
                <a:hlinkClick r:id="rId3"/>
              </a:rPr>
              <a:t>Balanced Assessment Plan for US History, Civics, and Economics to 1865</a:t>
            </a:r>
            <a:r>
              <a:rPr lang="en-US" dirty="0"/>
              <a:t> structured information into four columns: Unit Topic, Essential Questions, SOL, and Assessments.</a:t>
            </a:r>
          </a:p>
        </p:txBody>
      </p:sp>
      <p:pic>
        <p:nvPicPr>
          <p:cNvPr id="4" name="Content Placeholder 3" descr="A screenshot of a four column table. The columns are titled: Unit Topic, Essential Questions, USHI Standards of Learning, and Assessments." title="Frederick County Example"/>
          <p:cNvPicPr>
            <a:picLocks noGrp="1" noChangeAspect="1"/>
          </p:cNvPicPr>
          <p:nvPr>
            <p:ph sz="half" idx="1"/>
          </p:nvPr>
        </p:nvPicPr>
        <p:blipFill>
          <a:blip r:embed="rId4"/>
          <a:stretch>
            <a:fillRect/>
          </a:stretch>
        </p:blipFill>
        <p:spPr>
          <a:xfrm>
            <a:off x="457200" y="1021740"/>
            <a:ext cx="4114800" cy="3302610"/>
          </a:xfrm>
          <a:prstGeom prst="rect">
            <a:avLst/>
          </a:prstGeom>
        </p:spPr>
      </p:pic>
      <p:sp>
        <p:nvSpPr>
          <p:cNvPr id="3" name="TextBox 2">
            <a:extLst>
              <a:ext uri="{FF2B5EF4-FFF2-40B4-BE49-F238E27FC236}">
                <a16:creationId xmlns:a16="http://schemas.microsoft.com/office/drawing/2014/main" id="{70032FDE-5C0B-6CAE-CD8A-26D3A140A4AB}"/>
              </a:ext>
            </a:extLst>
          </p:cNvPr>
          <p:cNvSpPr txBox="1"/>
          <p:nvPr/>
        </p:nvSpPr>
        <p:spPr>
          <a:xfrm>
            <a:off x="1981200" y="4344848"/>
            <a:ext cx="4303456" cy="646331"/>
          </a:xfrm>
          <a:prstGeom prst="rect">
            <a:avLst/>
          </a:prstGeom>
          <a:solidFill>
            <a:srgbClr val="FFFF00"/>
          </a:solidFill>
        </p:spPr>
        <p:txBody>
          <a:bodyPr wrap="square" rtlCol="0">
            <a:spAutoFit/>
          </a:bodyPr>
          <a:lstStyle/>
          <a:p>
            <a:r>
              <a:rPr lang="en-US" sz="1200"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1857946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normAutofit/>
          </a:bodyPr>
          <a:lstStyle/>
          <a:p>
            <a:r>
              <a:rPr lang="en-US" sz="2700" dirty="0"/>
              <a:t>The Assessments column is broken into three rows to show the diagnostic, formative, and summative assessments that will be used for each unit topic.</a:t>
            </a:r>
          </a:p>
        </p:txBody>
      </p:sp>
      <p:pic>
        <p:nvPicPr>
          <p:cNvPr id="6" name="Content Placeholder 5" descr="A screenshot to show the Assessments column of the plan. Assessments are in three rows: Diagnostic Assessments, Formative Assessments, and Summative Assessments." title="Assessments for Frederick County"/>
          <p:cNvPicPr>
            <a:picLocks noGrp="1" noChangeAspect="1"/>
          </p:cNvPicPr>
          <p:nvPr>
            <p:ph sz="half" idx="1"/>
          </p:nvPr>
        </p:nvPicPr>
        <p:blipFill>
          <a:blip r:embed="rId3"/>
          <a:stretch>
            <a:fillRect/>
          </a:stretch>
        </p:blipFill>
        <p:spPr>
          <a:xfrm>
            <a:off x="914400" y="1030065"/>
            <a:ext cx="3200400" cy="3294285"/>
          </a:xfrm>
          <a:prstGeom prst="rect">
            <a:avLst/>
          </a:prstGeom>
        </p:spPr>
      </p:pic>
      <p:sp>
        <p:nvSpPr>
          <p:cNvPr id="7" name="Title 1"/>
          <p:cNvSpPr>
            <a:spLocks noGrp="1"/>
          </p:cNvSpPr>
          <p:nvPr>
            <p:ph type="title"/>
          </p:nvPr>
        </p:nvSpPr>
        <p:spPr>
          <a:xfrm>
            <a:off x="0" y="57150"/>
            <a:ext cx="9144000" cy="857250"/>
          </a:xfrm>
        </p:spPr>
        <p:txBody>
          <a:bodyPr>
            <a:noAutofit/>
          </a:bodyPr>
          <a:lstStyle/>
          <a:p>
            <a:r>
              <a:rPr lang="en-US" sz="4000" dirty="0"/>
              <a:t>Assessment Variety: Frederick Co. (2 of 2)</a:t>
            </a:r>
          </a:p>
        </p:txBody>
      </p:sp>
    </p:spTree>
    <p:extLst>
      <p:ext uri="{BB962C8B-B14F-4D97-AF65-F5344CB8AC3E}">
        <p14:creationId xmlns:p14="http://schemas.microsoft.com/office/powerpoint/2010/main" val="4255929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1" y="1047748"/>
            <a:ext cx="3581400" cy="4191002"/>
          </a:xfrm>
        </p:spPr>
        <p:txBody>
          <a:bodyPr>
            <a:normAutofit/>
          </a:bodyPr>
          <a:lstStyle/>
          <a:p>
            <a:pPr marL="0" indent="0">
              <a:buNone/>
            </a:pPr>
            <a:r>
              <a:rPr lang="en-US" sz="2200" dirty="0"/>
              <a:t>Brunswick County Public Schools used existing monthly </a:t>
            </a:r>
            <a:r>
              <a:rPr lang="en-US" sz="2200" dirty="0">
                <a:hlinkClick r:id="rId3"/>
              </a:rPr>
              <a:t>pacing guides </a:t>
            </a:r>
            <a:r>
              <a:rPr lang="en-US" sz="2200" dirty="0"/>
              <a:t>that cover all SOL as the basis for its Balanced Assessment Plans. The plan indicates if assessments are used as formative or summative measures, and it contains information about different types of items that are administered to students during the year.</a:t>
            </a:r>
          </a:p>
        </p:txBody>
      </p:sp>
      <p:sp>
        <p:nvSpPr>
          <p:cNvPr id="6" name="Title 5"/>
          <p:cNvSpPr>
            <a:spLocks noGrp="1"/>
          </p:cNvSpPr>
          <p:nvPr>
            <p:ph type="title"/>
          </p:nvPr>
        </p:nvSpPr>
        <p:spPr>
          <a:xfrm>
            <a:off x="0" y="77323"/>
            <a:ext cx="9144000" cy="818027"/>
          </a:xfrm>
        </p:spPr>
        <p:txBody>
          <a:bodyPr>
            <a:noAutofit/>
          </a:bodyPr>
          <a:lstStyle/>
          <a:p>
            <a:r>
              <a:rPr lang="en-US" sz="3600" dirty="0"/>
              <a:t>Documenting Coverage of SOL and </a:t>
            </a:r>
            <a:br>
              <a:rPr lang="en-US" sz="3600" dirty="0"/>
            </a:br>
            <a:r>
              <a:rPr lang="en-US" sz="3600" dirty="0"/>
              <a:t>Variety of Assessment and Item Types</a:t>
            </a:r>
          </a:p>
        </p:txBody>
      </p:sp>
      <p:pic>
        <p:nvPicPr>
          <p:cNvPr id="3" name="Picture 2" descr="Image shows monthly pacing guide for grade 3 history. For each month, the SOL taught, type of assessment administered, and types of assessment items provided are shown."/>
          <p:cNvPicPr>
            <a:picLocks noChangeAspect="1"/>
          </p:cNvPicPr>
          <p:nvPr/>
        </p:nvPicPr>
        <p:blipFill rotWithShape="1">
          <a:blip r:embed="rId4"/>
          <a:srcRect l="1374" t="1821" r="2432"/>
          <a:stretch/>
        </p:blipFill>
        <p:spPr>
          <a:xfrm>
            <a:off x="3733800" y="1053689"/>
            <a:ext cx="5334001" cy="4108861"/>
          </a:xfrm>
          <a:prstGeom prst="rect">
            <a:avLst/>
          </a:prstGeom>
          <a:ln>
            <a:solidFill>
              <a:schemeClr val="tx1"/>
            </a:solidFill>
          </a:ln>
        </p:spPr>
      </p:pic>
      <p:sp>
        <p:nvSpPr>
          <p:cNvPr id="2" name="TextBox 1">
            <a:extLst>
              <a:ext uri="{FF2B5EF4-FFF2-40B4-BE49-F238E27FC236}">
                <a16:creationId xmlns:a16="http://schemas.microsoft.com/office/drawing/2014/main" id="{EC79441B-2EF9-4DF7-0B94-B41C3A63B104}"/>
              </a:ext>
            </a:extLst>
          </p:cNvPr>
          <p:cNvSpPr txBox="1"/>
          <p:nvPr/>
        </p:nvSpPr>
        <p:spPr>
          <a:xfrm>
            <a:off x="4038600" y="4248150"/>
            <a:ext cx="4303456" cy="646331"/>
          </a:xfrm>
          <a:prstGeom prst="rect">
            <a:avLst/>
          </a:prstGeom>
          <a:solidFill>
            <a:srgbClr val="FFFF00"/>
          </a:solidFill>
        </p:spPr>
        <p:txBody>
          <a:bodyPr wrap="square" rtlCol="0">
            <a:spAutoFit/>
          </a:bodyPr>
          <a:lstStyle/>
          <a:p>
            <a:r>
              <a:rPr lang="en-US" sz="1200"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267192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Selections and Submissions</a:t>
            </a:r>
          </a:p>
        </p:txBody>
      </p:sp>
      <p:sp>
        <p:nvSpPr>
          <p:cNvPr id="3" name="Title 2"/>
          <p:cNvSpPr>
            <a:spLocks noGrp="1"/>
          </p:cNvSpPr>
          <p:nvPr>
            <p:ph type="title"/>
          </p:nvPr>
        </p:nvSpPr>
        <p:spPr/>
        <p:txBody>
          <a:bodyPr/>
          <a:lstStyle/>
          <a:p>
            <a:r>
              <a:rPr lang="en-US" dirty="0">
                <a:solidFill>
                  <a:schemeClr val="tx1"/>
                </a:solidFill>
              </a:rPr>
              <a:t>v</a:t>
            </a:r>
          </a:p>
        </p:txBody>
      </p:sp>
    </p:spTree>
    <p:extLst>
      <p:ext uri="{BB962C8B-B14F-4D97-AF65-F5344CB8AC3E}">
        <p14:creationId xmlns:p14="http://schemas.microsoft.com/office/powerpoint/2010/main" val="315882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Documenting Formative Assessment </a:t>
            </a:r>
          </a:p>
        </p:txBody>
      </p:sp>
      <p:sp>
        <p:nvSpPr>
          <p:cNvPr id="3" name="Content Placeholder 2" descr="Lunenburg County Public Schools Balanced Assessment Plan includes examples of specific methods used to gather formative assessment data in different content areas. &#10;" title="Documenting Formative Assessment"/>
          <p:cNvSpPr>
            <a:spLocks noGrp="1"/>
          </p:cNvSpPr>
          <p:nvPr>
            <p:ph idx="1"/>
          </p:nvPr>
        </p:nvSpPr>
        <p:spPr>
          <a:xfrm>
            <a:off x="108307" y="1047750"/>
            <a:ext cx="4474980" cy="3810000"/>
          </a:xfrm>
        </p:spPr>
        <p:txBody>
          <a:bodyPr>
            <a:normAutofit/>
          </a:bodyPr>
          <a:lstStyle/>
          <a:p>
            <a:pPr marL="0" indent="0">
              <a:buNone/>
            </a:pPr>
            <a:r>
              <a:rPr lang="en-US" sz="2400" dirty="0"/>
              <a:t>Lunenburg County Public Schools Balanced Assessment Plan includes examples of specific methods used to gather formative assessment data in different content areas. </a:t>
            </a:r>
          </a:p>
        </p:txBody>
      </p:sp>
      <p:pic>
        <p:nvPicPr>
          <p:cNvPr id="6" name="Picture 5" descr="Image from Lunenburg's Balanced Assessment Plan for grade 3 science indicates that formative assessment is ongoing. Specific types of formative assessment are noted: exit tickets and student response cards." title="Grade 3 Science Formative Assessment- Lunenburg"/>
          <p:cNvPicPr>
            <a:picLocks noChangeAspect="1"/>
          </p:cNvPicPr>
          <p:nvPr/>
        </p:nvPicPr>
        <p:blipFill>
          <a:blip r:embed="rId3"/>
          <a:stretch>
            <a:fillRect/>
          </a:stretch>
        </p:blipFill>
        <p:spPr>
          <a:xfrm>
            <a:off x="4648200" y="1123238"/>
            <a:ext cx="4412571" cy="3049218"/>
          </a:xfrm>
          <a:prstGeom prst="rect">
            <a:avLst/>
          </a:prstGeom>
          <a:ln>
            <a:solidFill>
              <a:schemeClr val="tx1"/>
            </a:solidFill>
          </a:ln>
        </p:spPr>
      </p:pic>
      <p:pic>
        <p:nvPicPr>
          <p:cNvPr id="10" name="Picture 9" descr="Image from Lunenburg's plan for grade 5 writing shows types of formative assessment used throughout the year." title="Grade 5 Writing Formative Assessment"/>
          <p:cNvPicPr>
            <a:picLocks noChangeAspect="1"/>
          </p:cNvPicPr>
          <p:nvPr/>
        </p:nvPicPr>
        <p:blipFill>
          <a:blip r:embed="rId4"/>
          <a:stretch>
            <a:fillRect/>
          </a:stretch>
        </p:blipFill>
        <p:spPr>
          <a:xfrm>
            <a:off x="28575" y="3139802"/>
            <a:ext cx="4474980" cy="1413151"/>
          </a:xfrm>
          <a:prstGeom prst="rect">
            <a:avLst/>
          </a:prstGeom>
          <a:ln>
            <a:solidFill>
              <a:schemeClr val="tx1"/>
            </a:solidFill>
          </a:ln>
        </p:spPr>
      </p:pic>
    </p:spTree>
    <p:extLst>
      <p:ext uri="{BB962C8B-B14F-4D97-AF65-F5344CB8AC3E}">
        <p14:creationId xmlns:p14="http://schemas.microsoft.com/office/powerpoint/2010/main" val="3450710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8027"/>
          </a:xfrm>
        </p:spPr>
        <p:txBody>
          <a:bodyPr>
            <a:normAutofit/>
          </a:bodyPr>
          <a:lstStyle/>
          <a:p>
            <a:r>
              <a:rPr lang="en-US" dirty="0"/>
              <a:t>Formative Assessment: Staunton City</a:t>
            </a:r>
          </a:p>
        </p:txBody>
      </p:sp>
      <p:sp>
        <p:nvSpPr>
          <p:cNvPr id="3" name="Content Placeholder 2"/>
          <p:cNvSpPr>
            <a:spLocks noGrp="1"/>
          </p:cNvSpPr>
          <p:nvPr>
            <p:ph idx="1"/>
          </p:nvPr>
        </p:nvSpPr>
        <p:spPr>
          <a:xfrm>
            <a:off x="76201" y="895351"/>
            <a:ext cx="8915400" cy="3429002"/>
          </a:xfrm>
        </p:spPr>
        <p:txBody>
          <a:bodyPr>
            <a:noAutofit/>
          </a:bodyPr>
          <a:lstStyle/>
          <a:p>
            <a:pPr>
              <a:lnSpc>
                <a:spcPts val="2400"/>
              </a:lnSpc>
              <a:spcBef>
                <a:spcPts val="0"/>
              </a:spcBef>
            </a:pPr>
            <a:r>
              <a:rPr lang="en-US" sz="2600" dirty="0"/>
              <a:t>During the interview process, participants from Staunton City stated that instruction was modified in order to prepare students for the different types of assessments they would receive.</a:t>
            </a:r>
          </a:p>
          <a:p>
            <a:pPr lvl="1">
              <a:lnSpc>
                <a:spcPts val="2400"/>
              </a:lnSpc>
              <a:spcBef>
                <a:spcPts val="0"/>
              </a:spcBef>
            </a:pPr>
            <a:r>
              <a:rPr lang="en-US" sz="2600" dirty="0"/>
              <a:t>Participants described breaking the Grade 5 Writing rubric into pieces so that instruction can be layered throughout the year based on specific features of the rubric. This helps with assigned vs. taught writing – </a:t>
            </a:r>
            <a:r>
              <a:rPr lang="en-US" sz="2600" b="1" dirty="0"/>
              <a:t>students receive direct instruction and formative assessment in writing</a:t>
            </a:r>
            <a:r>
              <a:rPr lang="en-US" sz="2600" dirty="0"/>
              <a:t>.</a:t>
            </a:r>
          </a:p>
          <a:p>
            <a:pPr lvl="1">
              <a:lnSpc>
                <a:spcPts val="2400"/>
              </a:lnSpc>
              <a:spcBef>
                <a:spcPts val="0"/>
              </a:spcBef>
            </a:pPr>
            <a:r>
              <a:rPr lang="en-US" sz="2600" dirty="0"/>
              <a:t>“[Students] have to have the background and skills before they can do the work.”</a:t>
            </a:r>
            <a:endParaRPr lang="en-US" sz="2600" i="1" dirty="0"/>
          </a:p>
        </p:txBody>
      </p:sp>
    </p:spTree>
    <p:extLst>
      <p:ext uri="{BB962C8B-B14F-4D97-AF65-F5344CB8AC3E}">
        <p14:creationId xmlns:p14="http://schemas.microsoft.com/office/powerpoint/2010/main" val="1145127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523"/>
            <a:ext cx="9144000" cy="818027"/>
          </a:xfrm>
        </p:spPr>
        <p:txBody>
          <a:bodyPr>
            <a:noAutofit/>
          </a:bodyPr>
          <a:lstStyle/>
          <a:p>
            <a:r>
              <a:rPr lang="en-US" sz="3600" dirty="0"/>
              <a:t>Using Data to Inform Instruction </a:t>
            </a:r>
            <a:br>
              <a:rPr lang="en-US" sz="3600" dirty="0"/>
            </a:br>
            <a:r>
              <a:rPr lang="en-US" sz="3600" dirty="0"/>
              <a:t>and Support Deeper Learning</a:t>
            </a:r>
          </a:p>
        </p:txBody>
      </p:sp>
      <p:sp>
        <p:nvSpPr>
          <p:cNvPr id="3" name="Content Placeholder 2"/>
          <p:cNvSpPr>
            <a:spLocks noGrp="1"/>
          </p:cNvSpPr>
          <p:nvPr>
            <p:ph idx="1"/>
          </p:nvPr>
        </p:nvSpPr>
        <p:spPr>
          <a:xfrm>
            <a:off x="0" y="1200148"/>
            <a:ext cx="9143999" cy="3276602"/>
          </a:xfrm>
        </p:spPr>
        <p:txBody>
          <a:bodyPr>
            <a:noAutofit/>
          </a:bodyPr>
          <a:lstStyle/>
          <a:p>
            <a:pPr marL="0" indent="0">
              <a:lnSpc>
                <a:spcPct val="80000"/>
              </a:lnSpc>
              <a:buNone/>
            </a:pPr>
            <a:r>
              <a:rPr lang="en-US" sz="2400" dirty="0"/>
              <a:t>Data collected from assessments should be used intentionally to inform instruction and support deeper learning. </a:t>
            </a:r>
          </a:p>
          <a:p>
            <a:pPr>
              <a:lnSpc>
                <a:spcPct val="80000"/>
              </a:lnSpc>
            </a:pPr>
            <a:r>
              <a:rPr lang="en-US" sz="2400" dirty="0"/>
              <a:t>Participants in interviews discussed examining data to determine if the assessment was appropriate to measuring the skill or content and to determine how to modify instruction to support student learning.</a:t>
            </a:r>
          </a:p>
          <a:p>
            <a:pPr>
              <a:lnSpc>
                <a:spcPct val="80000"/>
              </a:lnSpc>
            </a:pPr>
            <a:r>
              <a:rPr lang="en-US" sz="2400" dirty="0"/>
              <a:t>Examples of effective use of assessment data included determining a more effective pacing for units and lessons, breaking tasks into smaller pieces, adjusting tasks for equity and accessibility, and providing professional development to assist content teachers.</a:t>
            </a:r>
          </a:p>
          <a:p>
            <a:pPr>
              <a:lnSpc>
                <a:spcPct val="80000"/>
              </a:lnSpc>
            </a:pPr>
            <a:endParaRPr lang="en-US" sz="2400" dirty="0"/>
          </a:p>
          <a:p>
            <a:pPr>
              <a:lnSpc>
                <a:spcPct val="80000"/>
              </a:lnSpc>
            </a:pPr>
            <a:endParaRPr lang="en-US" sz="2400" dirty="0"/>
          </a:p>
          <a:p>
            <a:pPr>
              <a:lnSpc>
                <a:spcPct val="80000"/>
              </a:lnSpc>
            </a:pPr>
            <a:endParaRPr lang="en-US" sz="2400" dirty="0"/>
          </a:p>
        </p:txBody>
      </p:sp>
    </p:spTree>
    <p:extLst>
      <p:ext uri="{BB962C8B-B14F-4D97-AF65-F5344CB8AC3E}">
        <p14:creationId xmlns:p14="http://schemas.microsoft.com/office/powerpoint/2010/main" val="1702010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Informing Instruction: Fredericksburg</a:t>
            </a:r>
          </a:p>
        </p:txBody>
      </p:sp>
      <p:sp>
        <p:nvSpPr>
          <p:cNvPr id="5" name="Content Placeholder 4"/>
          <p:cNvSpPr>
            <a:spLocks noGrp="1"/>
          </p:cNvSpPr>
          <p:nvPr>
            <p:ph idx="1"/>
          </p:nvPr>
        </p:nvSpPr>
        <p:spPr>
          <a:xfrm>
            <a:off x="76200" y="971548"/>
            <a:ext cx="8927385" cy="3429002"/>
          </a:xfrm>
        </p:spPr>
        <p:txBody>
          <a:bodyPr>
            <a:normAutofit fontScale="92500" lnSpcReduction="20000"/>
          </a:bodyPr>
          <a:lstStyle/>
          <a:p>
            <a:r>
              <a:rPr lang="en-US" dirty="0"/>
              <a:t>Fredericksburg realized the value of having teachers “frontload” certain information or skills at the beginning of a course so that students are better able to take a concept or questions and explore for learning.</a:t>
            </a:r>
          </a:p>
          <a:p>
            <a:pPr lvl="1"/>
            <a:r>
              <a:rPr lang="en-US" dirty="0"/>
              <a:t>It is best practice to allow for teacher collaboration and input as Balanced Assessment Plans are created and revised. As teachers are practicing formative assessment in the classroom, they are equipped to identify what works and what needs adjusting. </a:t>
            </a:r>
          </a:p>
          <a:p>
            <a:endParaRPr lang="en-US" dirty="0"/>
          </a:p>
        </p:txBody>
      </p:sp>
    </p:spTree>
    <p:extLst>
      <p:ext uri="{BB962C8B-B14F-4D97-AF65-F5344CB8AC3E}">
        <p14:creationId xmlns:p14="http://schemas.microsoft.com/office/powerpoint/2010/main" val="2624290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Shifting Practice: Danville</a:t>
            </a:r>
          </a:p>
        </p:txBody>
      </p:sp>
      <p:sp>
        <p:nvSpPr>
          <p:cNvPr id="3" name="Content Placeholder 2"/>
          <p:cNvSpPr>
            <a:spLocks noGrp="1"/>
          </p:cNvSpPr>
          <p:nvPr>
            <p:ph idx="1"/>
          </p:nvPr>
        </p:nvSpPr>
        <p:spPr>
          <a:xfrm>
            <a:off x="76200" y="895350"/>
            <a:ext cx="4876800" cy="4095750"/>
          </a:xfrm>
        </p:spPr>
        <p:txBody>
          <a:bodyPr>
            <a:normAutofit/>
          </a:bodyPr>
          <a:lstStyle/>
          <a:p>
            <a:pPr marL="0" indent="0">
              <a:buNone/>
            </a:pPr>
            <a:r>
              <a:rPr lang="en-US" sz="2800" dirty="0"/>
              <a:t>Danville Public Schools’ Balanced Assessment Plans for history included information shared during professional development. These events focused on the instructional shifts needed to prepare students for success on performance assessments.</a:t>
            </a:r>
          </a:p>
        </p:txBody>
      </p:sp>
      <p:pic>
        <p:nvPicPr>
          <p:cNvPr id="4" name="Picture 3" descr="This image is taken from Danville City Schools Balanced Assessmen Plans. The slide shows a picture of the Virginia Studies Curriculum Framework from the 2015 History Standards of Learning. The text on the page says &quot;The new 2015 HSS Standards lend themselves to Performance Assessments! We teach content through the skills in Standard 1.&quot;"/>
          <p:cNvPicPr>
            <a:picLocks noChangeAspect="1"/>
          </p:cNvPicPr>
          <p:nvPr/>
        </p:nvPicPr>
        <p:blipFill>
          <a:blip r:embed="rId3"/>
          <a:stretch>
            <a:fillRect/>
          </a:stretch>
        </p:blipFill>
        <p:spPr>
          <a:xfrm>
            <a:off x="4842336" y="895350"/>
            <a:ext cx="4225464" cy="3446141"/>
          </a:xfrm>
          <a:prstGeom prst="rect">
            <a:avLst/>
          </a:prstGeom>
          <a:ln>
            <a:solidFill>
              <a:schemeClr val="tx1"/>
            </a:solidFill>
          </a:ln>
        </p:spPr>
      </p:pic>
    </p:spTree>
    <p:extLst>
      <p:ext uri="{BB962C8B-B14F-4D97-AF65-F5344CB8AC3E}">
        <p14:creationId xmlns:p14="http://schemas.microsoft.com/office/powerpoint/2010/main" val="2928823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Modifying Instruction: Radford City</a:t>
            </a:r>
          </a:p>
        </p:txBody>
      </p:sp>
      <p:pic>
        <p:nvPicPr>
          <p:cNvPr id="5" name="Content Placeholder 4" descr="A screenshot of the section in Radford City's Balanced Assessment Plan that outlines best practice in preparing students for wriitng performance assessment tasks. " title="Modifying Instruction: Radford City"/>
          <p:cNvPicPr>
            <a:picLocks noGrp="1" noChangeAspect="1"/>
          </p:cNvPicPr>
          <p:nvPr>
            <p:ph sz="half" idx="1"/>
          </p:nvPr>
        </p:nvPicPr>
        <p:blipFill>
          <a:blip r:embed="rId2"/>
          <a:stretch>
            <a:fillRect/>
          </a:stretch>
        </p:blipFill>
        <p:spPr>
          <a:xfrm>
            <a:off x="30528" y="1123950"/>
            <a:ext cx="4389072" cy="2862831"/>
          </a:xfrm>
          <a:prstGeom prst="rect">
            <a:avLst/>
          </a:prstGeom>
        </p:spPr>
      </p:pic>
      <p:sp>
        <p:nvSpPr>
          <p:cNvPr id="4" name="Content Placeholder 3"/>
          <p:cNvSpPr>
            <a:spLocks noGrp="1"/>
          </p:cNvSpPr>
          <p:nvPr>
            <p:ph sz="half" idx="2"/>
          </p:nvPr>
        </p:nvSpPr>
        <p:spPr>
          <a:xfrm>
            <a:off x="4572000" y="1063228"/>
            <a:ext cx="4343400" cy="3261123"/>
          </a:xfrm>
        </p:spPr>
        <p:txBody>
          <a:bodyPr>
            <a:noAutofit/>
          </a:bodyPr>
          <a:lstStyle/>
          <a:p>
            <a:pPr marL="0" indent="0">
              <a:lnSpc>
                <a:spcPct val="80000"/>
              </a:lnSpc>
              <a:buNone/>
            </a:pPr>
            <a:r>
              <a:rPr lang="en-US" sz="2400" dirty="0"/>
              <a:t>The Balanced Assessment Plan for Grade 5 Writing in Radford City included a section of best practice in preparing students for writing performance tasks. The section includes important information such as integrating grammar with writing instruction throughout the year and using mentor texts to teach writing.</a:t>
            </a:r>
          </a:p>
        </p:txBody>
      </p:sp>
    </p:spTree>
    <p:extLst>
      <p:ext uri="{BB962C8B-B14F-4D97-AF65-F5344CB8AC3E}">
        <p14:creationId xmlns:p14="http://schemas.microsoft.com/office/powerpoint/2010/main" val="2791746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Comparing BAPs to 2014-2015 LAA Plans </a:t>
            </a:r>
          </a:p>
        </p:txBody>
      </p:sp>
      <p:sp>
        <p:nvSpPr>
          <p:cNvPr id="3" name="Content Placeholder 2"/>
          <p:cNvSpPr>
            <a:spLocks noGrp="1"/>
          </p:cNvSpPr>
          <p:nvPr>
            <p:ph idx="1"/>
          </p:nvPr>
        </p:nvSpPr>
        <p:spPr>
          <a:xfrm>
            <a:off x="0" y="829770"/>
            <a:ext cx="8927385" cy="3429002"/>
          </a:xfrm>
        </p:spPr>
        <p:txBody>
          <a:bodyPr/>
          <a:lstStyle/>
          <a:p>
            <a:r>
              <a:rPr lang="en-US" dirty="0"/>
              <a:t>Reviewers noted that most school divisions have developed and implemented additional performance assessments since 2014-2015.</a:t>
            </a:r>
          </a:p>
          <a:p>
            <a:r>
              <a:rPr lang="en-US" dirty="0"/>
              <a:t>In some school divisions, changes in school and division-level leadership has influenced the rate and type of progress made since 2014-2015.</a:t>
            </a:r>
          </a:p>
          <a:p>
            <a:endParaRPr lang="en-US" dirty="0"/>
          </a:p>
        </p:txBody>
      </p:sp>
    </p:spTree>
    <p:extLst>
      <p:ext uri="{BB962C8B-B14F-4D97-AF65-F5344CB8AC3E}">
        <p14:creationId xmlns:p14="http://schemas.microsoft.com/office/powerpoint/2010/main" val="1953632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Best Practices and </a:t>
            </a:r>
          </a:p>
          <a:p>
            <a:r>
              <a:rPr lang="en-US" dirty="0"/>
              <a:t>More Examples from School Divisions</a:t>
            </a:r>
          </a:p>
        </p:txBody>
      </p:sp>
      <p:sp>
        <p:nvSpPr>
          <p:cNvPr id="3" name="Title 2"/>
          <p:cNvSpPr>
            <a:spLocks noGrp="1"/>
          </p:cNvSpPr>
          <p:nvPr>
            <p:ph type="title"/>
          </p:nvPr>
        </p:nvSpPr>
        <p:spPr/>
        <p:txBody>
          <a:bodyPr/>
          <a:lstStyle/>
          <a:p>
            <a:r>
              <a:rPr lang="en-US" dirty="0">
                <a:solidFill>
                  <a:schemeClr val="tx1"/>
                </a:solidFill>
              </a:rPr>
              <a:t>.</a:t>
            </a:r>
          </a:p>
        </p:txBody>
      </p:sp>
    </p:spTree>
    <p:extLst>
      <p:ext uri="{BB962C8B-B14F-4D97-AF65-F5344CB8AC3E}">
        <p14:creationId xmlns:p14="http://schemas.microsoft.com/office/powerpoint/2010/main" val="2406419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Conducting an Assessment Inventory</a:t>
            </a:r>
          </a:p>
        </p:txBody>
      </p:sp>
      <p:sp>
        <p:nvSpPr>
          <p:cNvPr id="3" name="Content Placeholder 2"/>
          <p:cNvSpPr>
            <a:spLocks noGrp="1"/>
          </p:cNvSpPr>
          <p:nvPr>
            <p:ph idx="1"/>
          </p:nvPr>
        </p:nvSpPr>
        <p:spPr/>
        <p:txBody>
          <a:bodyPr>
            <a:normAutofit/>
          </a:bodyPr>
          <a:lstStyle/>
          <a:p>
            <a:r>
              <a:rPr lang="en-US" dirty="0"/>
              <a:t>Conducting an assessment inventory is a best practice that is encouraged but not required.</a:t>
            </a:r>
          </a:p>
          <a:p>
            <a:r>
              <a:rPr lang="en-US" dirty="0"/>
              <a:t>An inventory of all assessments administered to students K-12 provides a comprehensive picture that assists with deliberate decision-making when developing the BAP.</a:t>
            </a:r>
          </a:p>
        </p:txBody>
      </p:sp>
    </p:spTree>
    <p:extLst>
      <p:ext uri="{BB962C8B-B14F-4D97-AF65-F5344CB8AC3E}">
        <p14:creationId xmlns:p14="http://schemas.microsoft.com/office/powerpoint/2010/main" val="1828663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conduct an assessment inventory?</a:t>
            </a:r>
          </a:p>
        </p:txBody>
      </p:sp>
      <p:sp>
        <p:nvSpPr>
          <p:cNvPr id="5" name="Content Placeholder 2"/>
          <p:cNvSpPr>
            <a:spLocks noGrp="1"/>
          </p:cNvSpPr>
          <p:nvPr>
            <p:ph idx="1"/>
          </p:nvPr>
        </p:nvSpPr>
        <p:spPr>
          <a:xfrm>
            <a:off x="76201" y="590550"/>
            <a:ext cx="8686800" cy="3733800"/>
          </a:xfrm>
        </p:spPr>
        <p:txBody>
          <a:bodyPr>
            <a:noAutofit/>
          </a:bodyPr>
          <a:lstStyle/>
          <a:p>
            <a:pPr marL="0" indent="0">
              <a:buNone/>
            </a:pPr>
            <a:r>
              <a:rPr lang="en-US" sz="2400" dirty="0"/>
              <a:t>An assessment inventory may:</a:t>
            </a:r>
          </a:p>
          <a:p>
            <a:pPr>
              <a:lnSpc>
                <a:spcPct val="80000"/>
              </a:lnSpc>
            </a:pPr>
            <a:r>
              <a:rPr lang="en-US" sz="2400" dirty="0"/>
              <a:t>Identify assessments that do not serve the intended purpose;</a:t>
            </a:r>
          </a:p>
          <a:p>
            <a:pPr>
              <a:lnSpc>
                <a:spcPct val="80000"/>
              </a:lnSpc>
            </a:pPr>
            <a:r>
              <a:rPr lang="en-US" sz="2400" dirty="0"/>
              <a:t>Ensure each assessment provides useful data that justifies the instructional time required for its administration;</a:t>
            </a:r>
          </a:p>
          <a:p>
            <a:pPr>
              <a:lnSpc>
                <a:spcPct val="80000"/>
              </a:lnSpc>
            </a:pPr>
            <a:r>
              <a:rPr lang="en-US" sz="2400" dirty="0"/>
              <a:t>Identify redundancies where assessments should be considered for elimination; </a:t>
            </a:r>
          </a:p>
          <a:p>
            <a:pPr>
              <a:lnSpc>
                <a:spcPct val="80000"/>
              </a:lnSpc>
            </a:pPr>
            <a:r>
              <a:rPr lang="en-US" sz="2400" dirty="0"/>
              <a:t>Identify gaps where measures are needed for certain content or skills; and</a:t>
            </a:r>
          </a:p>
          <a:p>
            <a:pPr>
              <a:lnSpc>
                <a:spcPct val="80000"/>
              </a:lnSpc>
            </a:pPr>
            <a:r>
              <a:rPr lang="en-US" sz="2400" dirty="0"/>
              <a:t>Identify professional development needed to support teachers on using data to inform instruction.</a:t>
            </a:r>
          </a:p>
          <a:p>
            <a:pPr marL="0" indent="0">
              <a:buNone/>
            </a:pPr>
            <a:r>
              <a:rPr lang="en-US" sz="2400" dirty="0"/>
              <a:t>The </a:t>
            </a:r>
            <a:r>
              <a:rPr lang="en-US" sz="2400" dirty="0">
                <a:hlinkClick r:id="rId3"/>
              </a:rPr>
              <a:t>Assessment Inventory Tool </a:t>
            </a:r>
            <a:r>
              <a:rPr lang="en-US" sz="2400" dirty="0"/>
              <a:t>is a sample available for use.</a:t>
            </a:r>
          </a:p>
        </p:txBody>
      </p:sp>
    </p:spTree>
    <p:extLst>
      <p:ext uri="{BB962C8B-B14F-4D97-AF65-F5344CB8AC3E}">
        <p14:creationId xmlns:p14="http://schemas.microsoft.com/office/powerpoint/2010/main" val="2693754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0"/>
            <a:ext cx="9144000" cy="818027"/>
          </a:xfrm>
        </p:spPr>
        <p:txBody>
          <a:bodyPr/>
          <a:lstStyle/>
          <a:p>
            <a:r>
              <a:rPr lang="en-US" dirty="0"/>
              <a:t>Selection Process</a:t>
            </a:r>
          </a:p>
        </p:txBody>
      </p:sp>
      <p:sp>
        <p:nvSpPr>
          <p:cNvPr id="3" name="Content Placeholder 2"/>
          <p:cNvSpPr>
            <a:spLocks noGrp="1"/>
          </p:cNvSpPr>
          <p:nvPr>
            <p:ph idx="1"/>
          </p:nvPr>
        </p:nvSpPr>
        <p:spPr/>
        <p:txBody>
          <a:bodyPr>
            <a:normAutofit lnSpcReduction="10000"/>
          </a:bodyPr>
          <a:lstStyle/>
          <a:p>
            <a:r>
              <a:rPr lang="en-US" dirty="0"/>
              <a:t>The Virginia Department of Education (VDOE) selected 24 school divisions for review.</a:t>
            </a:r>
          </a:p>
          <a:p>
            <a:pPr lvl="1"/>
            <a:r>
              <a:rPr lang="en-US" dirty="0"/>
              <a:t>Three divisions from each Superintendent’s Region were selected to represent a variety of types (e.g., rural, city, suburb, town, large, small, distant, fringe).</a:t>
            </a:r>
          </a:p>
          <a:p>
            <a:pPr lvl="1"/>
            <a:r>
              <a:rPr lang="en-US" dirty="0"/>
              <a:t>Selection also included one division from each region that also participated in the Local Alternative Assessment desk reviews conducted for 2014-2015.</a:t>
            </a:r>
          </a:p>
        </p:txBody>
      </p:sp>
    </p:spTree>
    <p:extLst>
      <p:ext uri="{BB962C8B-B14F-4D97-AF65-F5344CB8AC3E}">
        <p14:creationId xmlns:p14="http://schemas.microsoft.com/office/powerpoint/2010/main" val="4166018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Impact of an Assessment Inventory</a:t>
            </a:r>
          </a:p>
        </p:txBody>
      </p:sp>
      <p:sp>
        <p:nvSpPr>
          <p:cNvPr id="3" name="Content Placeholder 2"/>
          <p:cNvSpPr>
            <a:spLocks noGrp="1"/>
          </p:cNvSpPr>
          <p:nvPr>
            <p:ph idx="1"/>
          </p:nvPr>
        </p:nvSpPr>
        <p:spPr>
          <a:xfrm>
            <a:off x="228600" y="847725"/>
            <a:ext cx="8610600" cy="2486025"/>
          </a:xfrm>
        </p:spPr>
        <p:txBody>
          <a:bodyPr>
            <a:noAutofit/>
          </a:bodyPr>
          <a:lstStyle/>
          <a:p>
            <a:pPr marL="0" indent="0">
              <a:buNone/>
            </a:pPr>
            <a:r>
              <a:rPr lang="en-US" sz="2400" dirty="0"/>
              <a:t>The BAP Narrative for Rockbridge County Public Schools referenced the use of a K-12 Assessment Inventory (including an outline of types of assessments and use of data for instruction) in evolving from the division’s former Local Alternative Assessment Plan.</a:t>
            </a:r>
          </a:p>
          <a:p>
            <a:r>
              <a:rPr lang="en-US" sz="2400" dirty="0"/>
              <a:t>“Once the assessment list was generated, the team…outlined how the data would be used to guide future instruction.”</a:t>
            </a:r>
          </a:p>
        </p:txBody>
      </p:sp>
      <p:pic>
        <p:nvPicPr>
          <p:cNvPr id="7" name="Picture 6" descr="This is an image of some text from Rockbridge County Public Schools' Balanced Assessment Plan that describes the use of its K-12 Assessment Inventory in helping to create the division's plan."/>
          <p:cNvPicPr>
            <a:picLocks noChangeAspect="1"/>
          </p:cNvPicPr>
          <p:nvPr/>
        </p:nvPicPr>
        <p:blipFill>
          <a:blip r:embed="rId3"/>
          <a:stretch>
            <a:fillRect/>
          </a:stretch>
        </p:blipFill>
        <p:spPr>
          <a:xfrm>
            <a:off x="838200" y="3152775"/>
            <a:ext cx="7210425" cy="1247775"/>
          </a:xfrm>
          <a:prstGeom prst="rect">
            <a:avLst/>
          </a:prstGeom>
          <a:ln>
            <a:solidFill>
              <a:schemeClr val="accent1"/>
            </a:solidFill>
          </a:ln>
        </p:spPr>
      </p:pic>
    </p:spTree>
    <p:extLst>
      <p:ext uri="{BB962C8B-B14F-4D97-AF65-F5344CB8AC3E}">
        <p14:creationId xmlns:p14="http://schemas.microsoft.com/office/powerpoint/2010/main" val="3245561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52548"/>
            <a:ext cx="2514600" cy="3429002"/>
          </a:xfrm>
        </p:spPr>
        <p:txBody>
          <a:bodyPr>
            <a:normAutofit/>
          </a:bodyPr>
          <a:lstStyle/>
          <a:p>
            <a:pPr marL="0" indent="0">
              <a:buNone/>
            </a:pPr>
            <a:r>
              <a:rPr lang="en-US" sz="2400" dirty="0">
                <a:hlinkClick r:id="rId3"/>
              </a:rPr>
              <a:t>Chesapeake Public Schools’ Balanced Assessment Plan </a:t>
            </a:r>
            <a:r>
              <a:rPr lang="en-US" sz="2400" dirty="0"/>
              <a:t>provides an overview of the results from its inventory of K-5 assessments.</a:t>
            </a:r>
          </a:p>
        </p:txBody>
      </p:sp>
      <p:sp>
        <p:nvSpPr>
          <p:cNvPr id="4" name="Title 1"/>
          <p:cNvSpPr>
            <a:spLocks noGrp="1"/>
          </p:cNvSpPr>
          <p:nvPr>
            <p:ph type="title"/>
          </p:nvPr>
        </p:nvSpPr>
        <p:spPr/>
        <p:txBody>
          <a:bodyPr>
            <a:normAutofit/>
          </a:bodyPr>
          <a:lstStyle/>
          <a:p>
            <a:r>
              <a:rPr lang="en-US" sz="3600" dirty="0"/>
              <a:t>Assessment Inventory Example</a:t>
            </a:r>
          </a:p>
        </p:txBody>
      </p:sp>
      <p:pic>
        <p:nvPicPr>
          <p:cNvPr id="5" name="Picture 4" descr="Image of table showing the assessments administered to CPS student K-5. Table is separated into assessments that are required by the state, required by the division, and those that are Universal screeners." title="Chesapeake Public Schools K-5 Assessment Summary"/>
          <p:cNvPicPr>
            <a:picLocks noChangeAspect="1"/>
          </p:cNvPicPr>
          <p:nvPr/>
        </p:nvPicPr>
        <p:blipFill>
          <a:blip r:embed="rId4"/>
          <a:stretch>
            <a:fillRect/>
          </a:stretch>
        </p:blipFill>
        <p:spPr>
          <a:xfrm>
            <a:off x="2636202" y="895350"/>
            <a:ext cx="6367384" cy="3962399"/>
          </a:xfrm>
          <a:prstGeom prst="rect">
            <a:avLst/>
          </a:prstGeom>
        </p:spPr>
      </p:pic>
      <p:sp>
        <p:nvSpPr>
          <p:cNvPr id="2" name="TextBox 1">
            <a:extLst>
              <a:ext uri="{FF2B5EF4-FFF2-40B4-BE49-F238E27FC236}">
                <a16:creationId xmlns:a16="http://schemas.microsoft.com/office/drawing/2014/main" id="{B732E90A-C5E9-4E0B-75E4-357CE615BEFF}"/>
              </a:ext>
            </a:extLst>
          </p:cNvPr>
          <p:cNvSpPr txBox="1"/>
          <p:nvPr/>
        </p:nvSpPr>
        <p:spPr>
          <a:xfrm>
            <a:off x="268544" y="4287619"/>
            <a:ext cx="4303456" cy="646331"/>
          </a:xfrm>
          <a:prstGeom prst="rect">
            <a:avLst/>
          </a:prstGeom>
          <a:solidFill>
            <a:srgbClr val="FFFF00"/>
          </a:solidFill>
        </p:spPr>
        <p:txBody>
          <a:bodyPr wrap="square" rtlCol="0">
            <a:spAutoFit/>
          </a:bodyPr>
          <a:lstStyle/>
          <a:p>
            <a:r>
              <a:rPr lang="en-US" sz="1200"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2871299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Grade Level Assessment Summary Example </a:t>
            </a:r>
          </a:p>
        </p:txBody>
      </p:sp>
      <p:sp>
        <p:nvSpPr>
          <p:cNvPr id="3" name="Content Placeholder 2"/>
          <p:cNvSpPr>
            <a:spLocks noGrp="1"/>
          </p:cNvSpPr>
          <p:nvPr>
            <p:ph idx="1"/>
          </p:nvPr>
        </p:nvSpPr>
        <p:spPr>
          <a:xfrm>
            <a:off x="76201" y="1123948"/>
            <a:ext cx="2568772" cy="3429002"/>
          </a:xfrm>
        </p:spPr>
        <p:txBody>
          <a:bodyPr>
            <a:normAutofit/>
          </a:bodyPr>
          <a:lstStyle/>
          <a:p>
            <a:pPr marL="0" indent="0">
              <a:buNone/>
            </a:pPr>
            <a:r>
              <a:rPr lang="en-US" sz="2400" dirty="0"/>
              <a:t>Chesapeake Public Schools’ Balanced Assessment Plan also illustrates the general time frame for each assessment administered at a grade level. </a:t>
            </a:r>
          </a:p>
        </p:txBody>
      </p:sp>
      <p:pic>
        <p:nvPicPr>
          <p:cNvPr id="4" name="Picture 3" descr="Image shows the assessments administered to grade 3 students in the fall, mid-year, and spring. (From Chesapeake Public Schools)" title="Grade 3 Assessments (Chesapeake Public Schools)"/>
          <p:cNvPicPr>
            <a:picLocks noChangeAspect="1"/>
          </p:cNvPicPr>
          <p:nvPr/>
        </p:nvPicPr>
        <p:blipFill>
          <a:blip r:embed="rId3"/>
          <a:stretch>
            <a:fillRect/>
          </a:stretch>
        </p:blipFill>
        <p:spPr>
          <a:xfrm>
            <a:off x="2606873" y="971550"/>
            <a:ext cx="6328133" cy="4006378"/>
          </a:xfrm>
          <a:prstGeom prst="rect">
            <a:avLst/>
          </a:prstGeom>
        </p:spPr>
      </p:pic>
    </p:spTree>
    <p:extLst>
      <p:ext uri="{BB962C8B-B14F-4D97-AF65-F5344CB8AC3E}">
        <p14:creationId xmlns:p14="http://schemas.microsoft.com/office/powerpoint/2010/main" val="2992753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Information with Stakeholders</a:t>
            </a:r>
          </a:p>
        </p:txBody>
      </p:sp>
      <p:sp>
        <p:nvSpPr>
          <p:cNvPr id="3" name="Content Placeholder 2"/>
          <p:cNvSpPr>
            <a:spLocks noGrp="1"/>
          </p:cNvSpPr>
          <p:nvPr>
            <p:ph idx="1"/>
          </p:nvPr>
        </p:nvSpPr>
        <p:spPr/>
        <p:txBody>
          <a:bodyPr>
            <a:normAutofit fontScale="92500" lnSpcReduction="20000"/>
          </a:bodyPr>
          <a:lstStyle/>
          <a:p>
            <a:r>
              <a:rPr lang="en-US" dirty="0"/>
              <a:t>Sharing Balanced Assessment Plans and information about assessment practices with stakeholders (school staff, parents, community members, etc.) is a best practice that is encouraged but not required.</a:t>
            </a:r>
          </a:p>
          <a:p>
            <a:r>
              <a:rPr lang="en-US" dirty="0"/>
              <a:t>These plans could be used to build common understanding of assessment types and purposes while also informing families about some of the assessments that will be administered to their children.</a:t>
            </a:r>
          </a:p>
        </p:txBody>
      </p:sp>
    </p:spTree>
    <p:extLst>
      <p:ext uri="{BB962C8B-B14F-4D97-AF65-F5344CB8AC3E}">
        <p14:creationId xmlns:p14="http://schemas.microsoft.com/office/powerpoint/2010/main" val="4279996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Sharing Information: Roanoke County</a:t>
            </a:r>
          </a:p>
        </p:txBody>
      </p:sp>
      <p:sp>
        <p:nvSpPr>
          <p:cNvPr id="3" name="Content Placeholder 2"/>
          <p:cNvSpPr>
            <a:spLocks noGrp="1"/>
          </p:cNvSpPr>
          <p:nvPr>
            <p:ph idx="1"/>
          </p:nvPr>
        </p:nvSpPr>
        <p:spPr/>
        <p:txBody>
          <a:bodyPr/>
          <a:lstStyle/>
          <a:p>
            <a:r>
              <a:rPr lang="en-US" dirty="0"/>
              <a:t>Participants from the Roanoke County interview shared that they had a Curriculum, Instruction, and Assessment conference and a Parent Adjunct Committee (teachers and parents) to discuss the current state of instruction and assessment.  </a:t>
            </a:r>
          </a:p>
          <a:p>
            <a:r>
              <a:rPr lang="en-US" dirty="0"/>
              <a:t>All schools responded with very constructive conversations.</a:t>
            </a:r>
          </a:p>
        </p:txBody>
      </p:sp>
    </p:spTree>
    <p:extLst>
      <p:ext uri="{BB962C8B-B14F-4D97-AF65-F5344CB8AC3E}">
        <p14:creationId xmlns:p14="http://schemas.microsoft.com/office/powerpoint/2010/main" val="2215880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Chronicling the Past and Road Forward</a:t>
            </a:r>
          </a:p>
        </p:txBody>
      </p:sp>
      <p:sp>
        <p:nvSpPr>
          <p:cNvPr id="3" name="Content Placeholder 2"/>
          <p:cNvSpPr>
            <a:spLocks noGrp="1"/>
          </p:cNvSpPr>
          <p:nvPr>
            <p:ph idx="1"/>
          </p:nvPr>
        </p:nvSpPr>
        <p:spPr>
          <a:xfrm>
            <a:off x="5181600" y="742950"/>
            <a:ext cx="3657600" cy="4070413"/>
          </a:xfrm>
        </p:spPr>
        <p:txBody>
          <a:bodyPr>
            <a:noAutofit/>
          </a:bodyPr>
          <a:lstStyle/>
          <a:p>
            <a:pPr marL="0" indent="0">
              <a:buNone/>
            </a:pPr>
            <a:r>
              <a:rPr lang="en-US" sz="2400" dirty="0"/>
              <a:t>Included as a part of its </a:t>
            </a:r>
            <a:r>
              <a:rPr lang="en-US" sz="2400" dirty="0">
                <a:hlinkClick r:id="rId3"/>
              </a:rPr>
              <a:t>Assessment Webpage</a:t>
            </a:r>
            <a:r>
              <a:rPr lang="en-US" sz="2400" dirty="0"/>
              <a:t>, Goochland County Public Schools provides public information for stakeholders related to its history and future with balanced assessments and efforts to increase a student-focused balance.</a:t>
            </a:r>
          </a:p>
        </p:txBody>
      </p:sp>
      <p:pic>
        <p:nvPicPr>
          <p:cNvPr id="6" name="Picture 5" descr="This is an image of some text from Goochland County Public Schools' assessment webpage that highlights the division's history and planned future with balanced assessments."/>
          <p:cNvPicPr>
            <a:picLocks noChangeAspect="1"/>
          </p:cNvPicPr>
          <p:nvPr/>
        </p:nvPicPr>
        <p:blipFill>
          <a:blip r:embed="rId4"/>
          <a:stretch>
            <a:fillRect/>
          </a:stretch>
        </p:blipFill>
        <p:spPr>
          <a:xfrm>
            <a:off x="228601" y="895350"/>
            <a:ext cx="4800600" cy="3244787"/>
          </a:xfrm>
          <a:prstGeom prst="rect">
            <a:avLst/>
          </a:prstGeom>
          <a:ln>
            <a:solidFill>
              <a:srgbClr val="000000"/>
            </a:solidFill>
          </a:ln>
        </p:spPr>
      </p:pic>
      <p:sp>
        <p:nvSpPr>
          <p:cNvPr id="4" name="TextBox 3">
            <a:extLst>
              <a:ext uri="{FF2B5EF4-FFF2-40B4-BE49-F238E27FC236}">
                <a16:creationId xmlns:a16="http://schemas.microsoft.com/office/drawing/2014/main" id="{6C662E2F-1616-EE54-32F1-894E7EC77D8B}"/>
              </a:ext>
            </a:extLst>
          </p:cNvPr>
          <p:cNvSpPr txBox="1"/>
          <p:nvPr/>
        </p:nvSpPr>
        <p:spPr>
          <a:xfrm>
            <a:off x="1981200" y="4344848"/>
            <a:ext cx="4303456" cy="646331"/>
          </a:xfrm>
          <a:prstGeom prst="rect">
            <a:avLst/>
          </a:prstGeom>
          <a:solidFill>
            <a:srgbClr val="FFFF00"/>
          </a:solidFill>
        </p:spPr>
        <p:txBody>
          <a:bodyPr wrap="square" rtlCol="0">
            <a:spAutoFit/>
          </a:bodyPr>
          <a:lstStyle/>
          <a:p>
            <a:r>
              <a:rPr lang="en-US" sz="1200"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3680176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18027"/>
          </a:xfrm>
        </p:spPr>
        <p:txBody>
          <a:bodyPr>
            <a:noAutofit/>
          </a:bodyPr>
          <a:lstStyle/>
          <a:p>
            <a:r>
              <a:rPr lang="en-US" sz="3600" dirty="0"/>
              <a:t>Building Understanding: Albemarle County</a:t>
            </a:r>
          </a:p>
        </p:txBody>
      </p:sp>
      <p:pic>
        <p:nvPicPr>
          <p:cNvPr id="4" name="Picture 3" descr="Image shows the FAQ document available on Albemarle County Public Schools' website.&#10;"/>
          <p:cNvPicPr>
            <a:picLocks noChangeAspect="1"/>
          </p:cNvPicPr>
          <p:nvPr/>
        </p:nvPicPr>
        <p:blipFill rotWithShape="1">
          <a:blip r:embed="rId3"/>
          <a:srcRect l="3030" r="3032" b="7227"/>
          <a:stretch/>
        </p:blipFill>
        <p:spPr>
          <a:xfrm>
            <a:off x="152400" y="742949"/>
            <a:ext cx="4876800" cy="3634659"/>
          </a:xfrm>
          <a:prstGeom prst="rect">
            <a:avLst/>
          </a:prstGeom>
          <a:ln>
            <a:solidFill>
              <a:schemeClr val="tx1"/>
            </a:solidFill>
          </a:ln>
        </p:spPr>
      </p:pic>
      <p:sp>
        <p:nvSpPr>
          <p:cNvPr id="5" name="Content Placeholder 2"/>
          <p:cNvSpPr>
            <a:spLocks noGrp="1"/>
          </p:cNvSpPr>
          <p:nvPr>
            <p:ph idx="1"/>
          </p:nvPr>
        </p:nvSpPr>
        <p:spPr>
          <a:xfrm>
            <a:off x="5181600" y="742951"/>
            <a:ext cx="3810000" cy="3733800"/>
          </a:xfrm>
        </p:spPr>
        <p:txBody>
          <a:bodyPr>
            <a:normAutofit/>
          </a:bodyPr>
          <a:lstStyle/>
          <a:p>
            <a:pPr marL="0" indent="0">
              <a:buNone/>
            </a:pPr>
            <a:r>
              <a:rPr lang="en-US" sz="2800" dirty="0"/>
              <a:t>Albemarle County Public Schools shares information about performance tasks administered to students in each grade level on its website, including </a:t>
            </a:r>
            <a:r>
              <a:rPr lang="en-US" sz="2800" dirty="0">
                <a:hlinkClick r:id="rId4"/>
              </a:rPr>
              <a:t>FAQ for ACPS Performance Tasks</a:t>
            </a:r>
            <a:r>
              <a:rPr lang="en-US" sz="2800" dirty="0"/>
              <a:t>.</a:t>
            </a:r>
          </a:p>
        </p:txBody>
      </p:sp>
      <p:sp>
        <p:nvSpPr>
          <p:cNvPr id="3" name="TextBox 2">
            <a:extLst>
              <a:ext uri="{FF2B5EF4-FFF2-40B4-BE49-F238E27FC236}">
                <a16:creationId xmlns:a16="http://schemas.microsoft.com/office/drawing/2014/main" id="{2C880B92-41EE-4820-FDE4-3F14E283BAA2}"/>
              </a:ext>
            </a:extLst>
          </p:cNvPr>
          <p:cNvSpPr txBox="1"/>
          <p:nvPr/>
        </p:nvSpPr>
        <p:spPr>
          <a:xfrm>
            <a:off x="1981200" y="4344848"/>
            <a:ext cx="4303456" cy="646331"/>
          </a:xfrm>
          <a:prstGeom prst="rect">
            <a:avLst/>
          </a:prstGeom>
          <a:solidFill>
            <a:srgbClr val="FFFF00"/>
          </a:solidFill>
        </p:spPr>
        <p:txBody>
          <a:bodyPr wrap="square" rtlCol="0">
            <a:spAutoFit/>
          </a:bodyPr>
          <a:lstStyle/>
          <a:p>
            <a:r>
              <a:rPr lang="en-US" sz="1200"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2624381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5077"/>
            <a:ext cx="9144000" cy="818027"/>
          </a:xfrm>
        </p:spPr>
        <p:txBody>
          <a:bodyPr>
            <a:normAutofit/>
          </a:bodyPr>
          <a:lstStyle/>
          <a:p>
            <a:r>
              <a:rPr lang="en-US" dirty="0"/>
              <a:t>A Tool for Sharing Information</a:t>
            </a:r>
          </a:p>
        </p:txBody>
      </p:sp>
      <p:sp>
        <p:nvSpPr>
          <p:cNvPr id="3" name="Content Placeholder 2"/>
          <p:cNvSpPr>
            <a:spLocks noGrp="1"/>
          </p:cNvSpPr>
          <p:nvPr>
            <p:ph idx="1"/>
          </p:nvPr>
        </p:nvSpPr>
        <p:spPr>
          <a:xfrm>
            <a:off x="5486400" y="939737"/>
            <a:ext cx="3657600" cy="4070413"/>
          </a:xfrm>
        </p:spPr>
        <p:txBody>
          <a:bodyPr>
            <a:noAutofit/>
          </a:bodyPr>
          <a:lstStyle/>
          <a:p>
            <a:pPr marL="0" indent="0">
              <a:buNone/>
            </a:pPr>
            <a:r>
              <a:rPr lang="en-US" sz="2400" dirty="0">
                <a:hlinkClick r:id="rId3"/>
              </a:rPr>
              <a:t>Greensville County Public Schools</a:t>
            </a:r>
            <a:r>
              <a:rPr lang="en-US" sz="2400" dirty="0"/>
              <a:t> provides Balanced Assessment Plans on its website. In addition to describing specific plans for each LAA content area, this comprehensive document shares general information about balanced assessment with the community.</a:t>
            </a:r>
            <a:endParaRPr lang="en-US" sz="2400" dirty="0">
              <a:solidFill>
                <a:srgbClr val="FF0000"/>
              </a:solidFill>
            </a:endParaRPr>
          </a:p>
        </p:txBody>
      </p:sp>
      <p:pic>
        <p:nvPicPr>
          <p:cNvPr id="5" name="Picture 4" descr="This is an image of the Table of Contents from the Balanced Assessment Plan shared by Grennsville County Public Schools."/>
          <p:cNvPicPr>
            <a:picLocks noChangeAspect="1"/>
          </p:cNvPicPr>
          <p:nvPr/>
        </p:nvPicPr>
        <p:blipFill rotWithShape="1">
          <a:blip r:embed="rId4"/>
          <a:srcRect l="2611" r="2102"/>
          <a:stretch/>
        </p:blipFill>
        <p:spPr>
          <a:xfrm>
            <a:off x="0" y="1036749"/>
            <a:ext cx="5426848" cy="3878150"/>
          </a:xfrm>
          <a:prstGeom prst="rect">
            <a:avLst/>
          </a:prstGeom>
          <a:ln>
            <a:solidFill>
              <a:schemeClr val="tx1"/>
            </a:solidFill>
          </a:ln>
        </p:spPr>
      </p:pic>
      <p:sp>
        <p:nvSpPr>
          <p:cNvPr id="4" name="TextBox 3">
            <a:extLst>
              <a:ext uri="{FF2B5EF4-FFF2-40B4-BE49-F238E27FC236}">
                <a16:creationId xmlns:a16="http://schemas.microsoft.com/office/drawing/2014/main" id="{7B412B1D-3063-5B31-E294-9A6011E3F083}"/>
              </a:ext>
            </a:extLst>
          </p:cNvPr>
          <p:cNvSpPr txBox="1"/>
          <p:nvPr/>
        </p:nvSpPr>
        <p:spPr>
          <a:xfrm>
            <a:off x="1981200" y="4344848"/>
            <a:ext cx="4303456" cy="646331"/>
          </a:xfrm>
          <a:prstGeom prst="rect">
            <a:avLst/>
          </a:prstGeom>
          <a:solidFill>
            <a:srgbClr val="FFFF00"/>
          </a:solidFill>
        </p:spPr>
        <p:txBody>
          <a:bodyPr wrap="square" rtlCol="0">
            <a:spAutoFit/>
          </a:bodyPr>
          <a:lstStyle/>
          <a:p>
            <a:r>
              <a:rPr lang="en-US" sz="1200"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2524345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2"/>
            <a:ext cx="9144000" cy="1275228"/>
          </a:xfrm>
        </p:spPr>
        <p:txBody>
          <a:bodyPr>
            <a:normAutofit fontScale="90000"/>
          </a:bodyPr>
          <a:lstStyle/>
          <a:p>
            <a:r>
              <a:rPr lang="en-US" dirty="0"/>
              <a:t>Greensville Stakeholder Communication</a:t>
            </a:r>
            <a:br>
              <a:rPr lang="en-US" dirty="0"/>
            </a:br>
            <a:r>
              <a:rPr lang="en-US" dirty="0"/>
              <a:t>Best Practice</a:t>
            </a:r>
          </a:p>
        </p:txBody>
      </p:sp>
      <p:sp>
        <p:nvSpPr>
          <p:cNvPr id="5" name="Content Placeholder 4"/>
          <p:cNvSpPr>
            <a:spLocks noGrp="1"/>
          </p:cNvSpPr>
          <p:nvPr>
            <p:ph idx="1"/>
          </p:nvPr>
        </p:nvSpPr>
        <p:spPr>
          <a:xfrm>
            <a:off x="76200" y="1276349"/>
            <a:ext cx="8927385" cy="3048003"/>
          </a:xfrm>
        </p:spPr>
        <p:txBody>
          <a:bodyPr>
            <a:normAutofit fontScale="77500" lnSpcReduction="20000"/>
          </a:bodyPr>
          <a:lstStyle/>
          <a:p>
            <a:r>
              <a:rPr lang="en-US" dirty="0"/>
              <a:t>This plan is posted on the school division website making it readily available for view by all stakeholders (staff, students, parents, and community members).</a:t>
            </a:r>
          </a:p>
          <a:p>
            <a:r>
              <a:rPr lang="en-US" dirty="0"/>
              <a:t>The </a:t>
            </a:r>
            <a:r>
              <a:rPr lang="en-US" dirty="0">
                <a:hlinkClick r:id="rId3"/>
              </a:rPr>
              <a:t>published plan</a:t>
            </a:r>
            <a:r>
              <a:rPr lang="en-US" dirty="0"/>
              <a:t> provides a comprehensive overview including:</a:t>
            </a:r>
          </a:p>
          <a:p>
            <a:pPr lvl="1"/>
            <a:r>
              <a:rPr lang="en-US" dirty="0"/>
              <a:t>an overview of the different types of assessment, </a:t>
            </a:r>
          </a:p>
          <a:p>
            <a:pPr lvl="1"/>
            <a:r>
              <a:rPr lang="en-US" dirty="0"/>
              <a:t>an assessment inventory for the division,</a:t>
            </a:r>
          </a:p>
          <a:p>
            <a:pPr lvl="1"/>
            <a:r>
              <a:rPr lang="en-US" dirty="0"/>
              <a:t>the plan for assessment across each required content area,</a:t>
            </a:r>
          </a:p>
          <a:p>
            <a:pPr lvl="1"/>
            <a:r>
              <a:rPr lang="en-US" dirty="0"/>
              <a:t>rubrics used for scoring assessments, and</a:t>
            </a:r>
          </a:p>
          <a:p>
            <a:pPr lvl="1"/>
            <a:r>
              <a:rPr lang="en-US" dirty="0"/>
              <a:t>the Virginia Quality Criteria Review Tool.</a:t>
            </a:r>
          </a:p>
        </p:txBody>
      </p:sp>
      <p:sp>
        <p:nvSpPr>
          <p:cNvPr id="2" name="TextBox 1">
            <a:extLst>
              <a:ext uri="{FF2B5EF4-FFF2-40B4-BE49-F238E27FC236}">
                <a16:creationId xmlns:a16="http://schemas.microsoft.com/office/drawing/2014/main" id="{F33048C6-0FCE-A2E2-093F-404F7D713A7C}"/>
              </a:ext>
            </a:extLst>
          </p:cNvPr>
          <p:cNvSpPr txBox="1"/>
          <p:nvPr/>
        </p:nvSpPr>
        <p:spPr>
          <a:xfrm>
            <a:off x="1981200" y="4344848"/>
            <a:ext cx="4303456" cy="646331"/>
          </a:xfrm>
          <a:prstGeom prst="rect">
            <a:avLst/>
          </a:prstGeom>
          <a:solidFill>
            <a:srgbClr val="FFFF00"/>
          </a:solidFill>
        </p:spPr>
        <p:txBody>
          <a:bodyPr wrap="square" rtlCol="0">
            <a:spAutoFit/>
          </a:bodyPr>
          <a:lstStyle/>
          <a:p>
            <a:r>
              <a:rPr lang="en-US" sz="1200"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1048778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Documenting Opportunities for the 5C’s</a:t>
            </a:r>
          </a:p>
        </p:txBody>
      </p:sp>
      <p:sp>
        <p:nvSpPr>
          <p:cNvPr id="3" name="Content Placeholder 2"/>
          <p:cNvSpPr>
            <a:spLocks noGrp="1"/>
          </p:cNvSpPr>
          <p:nvPr>
            <p:ph idx="1"/>
          </p:nvPr>
        </p:nvSpPr>
        <p:spPr>
          <a:xfrm>
            <a:off x="76200" y="819150"/>
            <a:ext cx="8927385" cy="3581399"/>
          </a:xfrm>
        </p:spPr>
        <p:txBody>
          <a:bodyPr>
            <a:noAutofit/>
          </a:bodyPr>
          <a:lstStyle/>
          <a:p>
            <a:pPr>
              <a:lnSpc>
                <a:spcPct val="80000"/>
              </a:lnSpc>
            </a:pPr>
            <a:r>
              <a:rPr lang="en-US" sz="2400" dirty="0"/>
              <a:t>Balanced Assessment Plans should move toward documenting the opportunities for students to demonstrate the 5C’s:</a:t>
            </a:r>
          </a:p>
          <a:p>
            <a:pPr lvl="1">
              <a:lnSpc>
                <a:spcPct val="80000"/>
              </a:lnSpc>
            </a:pPr>
            <a:r>
              <a:rPr lang="en-US" sz="2400" dirty="0"/>
              <a:t>Critical thinking		</a:t>
            </a:r>
          </a:p>
          <a:p>
            <a:pPr lvl="1">
              <a:lnSpc>
                <a:spcPct val="80000"/>
              </a:lnSpc>
            </a:pPr>
            <a:r>
              <a:rPr lang="en-US" sz="2400" dirty="0"/>
              <a:t>Creative thinking</a:t>
            </a:r>
          </a:p>
          <a:p>
            <a:pPr lvl="1">
              <a:lnSpc>
                <a:spcPct val="80000"/>
              </a:lnSpc>
            </a:pPr>
            <a:r>
              <a:rPr lang="en-US" sz="2400" dirty="0"/>
              <a:t>Collaboration</a:t>
            </a:r>
          </a:p>
          <a:p>
            <a:pPr lvl="1">
              <a:lnSpc>
                <a:spcPct val="80000"/>
              </a:lnSpc>
            </a:pPr>
            <a:r>
              <a:rPr lang="en-US" sz="2400" dirty="0"/>
              <a:t>Communication</a:t>
            </a:r>
          </a:p>
          <a:p>
            <a:pPr lvl="1">
              <a:lnSpc>
                <a:spcPct val="80000"/>
              </a:lnSpc>
            </a:pPr>
            <a:r>
              <a:rPr lang="en-US" sz="2400" dirty="0"/>
              <a:t>Citizenship</a:t>
            </a:r>
          </a:p>
          <a:p>
            <a:pPr>
              <a:lnSpc>
                <a:spcPct val="80000"/>
              </a:lnSpc>
            </a:pPr>
            <a:r>
              <a:rPr lang="en-US" sz="2400" dirty="0"/>
              <a:t>Students K-12 need experiences that allow them to practice and demonstrate the 5C’s in order to build these skills and meet expectations described by the Profile of a Virginia Graduate.</a:t>
            </a:r>
          </a:p>
        </p:txBody>
      </p:sp>
    </p:spTree>
    <p:extLst>
      <p:ext uri="{BB962C8B-B14F-4D97-AF65-F5344CB8AC3E}">
        <p14:creationId xmlns:p14="http://schemas.microsoft.com/office/powerpoint/2010/main" val="137524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95350"/>
            <a:ext cx="8927385" cy="3657599"/>
          </a:xfrm>
        </p:spPr>
        <p:txBody>
          <a:bodyPr>
            <a:normAutofit/>
          </a:bodyPr>
          <a:lstStyle/>
          <a:p>
            <a:r>
              <a:rPr lang="en-US" sz="2400" dirty="0"/>
              <a:t>VDOE asked each school division to submit Balanced Assessment Plans (BAPs) for two specified local alternative assessment areas.</a:t>
            </a:r>
          </a:p>
          <a:p>
            <a:r>
              <a:rPr lang="en-US" sz="2400" dirty="0"/>
              <a:t>Balanced Assessment Plans submitted:</a:t>
            </a:r>
          </a:p>
          <a:p>
            <a:pPr lvl="1"/>
            <a:r>
              <a:rPr lang="en-US" sz="2400" dirty="0"/>
              <a:t>Grade 3 History: 9 plans</a:t>
            </a:r>
          </a:p>
          <a:p>
            <a:pPr lvl="1"/>
            <a:r>
              <a:rPr lang="en-US" sz="2400" dirty="0"/>
              <a:t>Grade 3 Science: 10 plans</a:t>
            </a:r>
          </a:p>
          <a:p>
            <a:pPr lvl="1"/>
            <a:r>
              <a:rPr lang="en-US" sz="2400" dirty="0"/>
              <a:t>Grade 5 Writing: 10 plans</a:t>
            </a:r>
          </a:p>
          <a:p>
            <a:pPr lvl="1"/>
            <a:r>
              <a:rPr lang="en-US" sz="2400" dirty="0"/>
              <a:t>U.S. History to 1865: 9 plans</a:t>
            </a:r>
          </a:p>
          <a:p>
            <a:pPr lvl="1"/>
            <a:r>
              <a:rPr lang="en-US" sz="2400" dirty="0"/>
              <a:t>U.S. History: 1865 to the Present: 10 plans</a:t>
            </a:r>
          </a:p>
          <a:p>
            <a:pPr lvl="1"/>
            <a:endParaRPr lang="en-US" sz="2400" dirty="0"/>
          </a:p>
        </p:txBody>
      </p:sp>
      <p:sp>
        <p:nvSpPr>
          <p:cNvPr id="4" name="Title 1"/>
          <p:cNvSpPr>
            <a:spLocks noGrp="1"/>
          </p:cNvSpPr>
          <p:nvPr>
            <p:ph type="title"/>
          </p:nvPr>
        </p:nvSpPr>
        <p:spPr/>
        <p:txBody>
          <a:bodyPr/>
          <a:lstStyle/>
          <a:p>
            <a:r>
              <a:rPr lang="en-US" dirty="0"/>
              <a:t>Balanced Assessment Plans Submitted</a:t>
            </a:r>
          </a:p>
        </p:txBody>
      </p:sp>
    </p:spTree>
    <p:extLst>
      <p:ext uri="{BB962C8B-B14F-4D97-AF65-F5344CB8AC3E}">
        <p14:creationId xmlns:p14="http://schemas.microsoft.com/office/powerpoint/2010/main" val="2490880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95350"/>
            <a:ext cx="9067800" cy="3581399"/>
          </a:xfrm>
        </p:spPr>
        <p:txBody>
          <a:bodyPr>
            <a:normAutofit fontScale="85000" lnSpcReduction="20000"/>
          </a:bodyPr>
          <a:lstStyle/>
          <a:p>
            <a:r>
              <a:rPr lang="en-US" dirty="0"/>
              <a:t>Radford City Schools has implemented Project Lead the Way (PLTW) in the elementary grades. School division leaders reported:</a:t>
            </a:r>
          </a:p>
          <a:p>
            <a:pPr lvl="1"/>
            <a:r>
              <a:rPr lang="en-US" dirty="0"/>
              <a:t>This program promotes and requires hands-on and highly engaging learning experiences,  and students have opportunities that allow them to discover, experiment, reflect, evaluate and reimagine. </a:t>
            </a:r>
          </a:p>
          <a:p>
            <a:pPr lvl="1"/>
            <a:r>
              <a:rPr lang="en-US" dirty="0"/>
              <a:t>Students are required to demonstrate what they have learned through real world problem solving and authentic presentations of learning.  These trainings and teacher observations during the PLTW lessons have shown teachers what really motivates students. </a:t>
            </a:r>
          </a:p>
        </p:txBody>
      </p:sp>
      <p:sp>
        <p:nvSpPr>
          <p:cNvPr id="5" name="Title 1"/>
          <p:cNvSpPr>
            <a:spLocks noGrp="1"/>
          </p:cNvSpPr>
          <p:nvPr>
            <p:ph type="title"/>
          </p:nvPr>
        </p:nvSpPr>
        <p:spPr/>
        <p:txBody>
          <a:bodyPr>
            <a:normAutofit fontScale="90000"/>
          </a:bodyPr>
          <a:lstStyle/>
          <a:p>
            <a:r>
              <a:rPr lang="en-US" dirty="0"/>
              <a:t>Opportunities for 5C’s: Radford (1 of 2)</a:t>
            </a:r>
          </a:p>
        </p:txBody>
      </p:sp>
    </p:spTree>
    <p:extLst>
      <p:ext uri="{BB962C8B-B14F-4D97-AF65-F5344CB8AC3E}">
        <p14:creationId xmlns:p14="http://schemas.microsoft.com/office/powerpoint/2010/main" val="2930718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Opportunities for 5C’s: Radford (2 of 2)</a:t>
            </a:r>
          </a:p>
        </p:txBody>
      </p:sp>
      <p:sp>
        <p:nvSpPr>
          <p:cNvPr id="3" name="Content Placeholder 2"/>
          <p:cNvSpPr>
            <a:spLocks noGrp="1"/>
          </p:cNvSpPr>
          <p:nvPr>
            <p:ph idx="1"/>
          </p:nvPr>
        </p:nvSpPr>
        <p:spPr/>
        <p:txBody>
          <a:bodyPr>
            <a:normAutofit fontScale="92500"/>
          </a:bodyPr>
          <a:lstStyle/>
          <a:p>
            <a:r>
              <a:rPr lang="en-US" dirty="0"/>
              <a:t>Radford City Schools is developing a survey for students and families to offer all stakeholders a better idea of what assessments are most favored and which ones demonstrate acquisition of the 5C’s. </a:t>
            </a:r>
          </a:p>
          <a:p>
            <a:pPr lvl="1"/>
            <a:r>
              <a:rPr lang="en-US" dirty="0"/>
              <a:t>Radford’s attention to student demonstration of the 5C’s is shared with stakeholders, which is an example of best practice and evidence of the division’s commitment to the Profile of a Virginia Graduate. </a:t>
            </a:r>
          </a:p>
        </p:txBody>
      </p:sp>
    </p:spTree>
    <p:extLst>
      <p:ext uri="{BB962C8B-B14F-4D97-AF65-F5344CB8AC3E}">
        <p14:creationId xmlns:p14="http://schemas.microsoft.com/office/powerpoint/2010/main" val="3776835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2"/>
            <a:ext cx="9144000" cy="1275228"/>
          </a:xfrm>
        </p:spPr>
        <p:txBody>
          <a:bodyPr>
            <a:normAutofit fontScale="90000"/>
          </a:bodyPr>
          <a:lstStyle/>
          <a:p>
            <a:r>
              <a:rPr lang="en-US" dirty="0"/>
              <a:t>Opportunities for the 5C’s: Spotsylvania</a:t>
            </a:r>
          </a:p>
        </p:txBody>
      </p:sp>
      <p:sp>
        <p:nvSpPr>
          <p:cNvPr id="5" name="Content Placeholder 4"/>
          <p:cNvSpPr>
            <a:spLocks noGrp="1"/>
          </p:cNvSpPr>
          <p:nvPr>
            <p:ph idx="1"/>
          </p:nvPr>
        </p:nvSpPr>
        <p:spPr>
          <a:xfrm>
            <a:off x="76200" y="1200150"/>
            <a:ext cx="8927385" cy="3200401"/>
          </a:xfrm>
        </p:spPr>
        <p:txBody>
          <a:bodyPr>
            <a:normAutofit fontScale="85000" lnSpcReduction="20000"/>
          </a:bodyPr>
          <a:lstStyle/>
          <a:p>
            <a:r>
              <a:rPr lang="en-US" dirty="0"/>
              <a:t>Spotsylvania County Public Schools used a planning template that provided a structured approach to creating performance assessments.</a:t>
            </a:r>
          </a:p>
          <a:p>
            <a:r>
              <a:rPr lang="en-US" dirty="0"/>
              <a:t>The inclusion of links to examples within each criterion section assists teachers as they become familiar with the planning process.</a:t>
            </a:r>
          </a:p>
          <a:p>
            <a:r>
              <a:rPr lang="en-US" dirty="0"/>
              <a:t>The individual criterion sections ensure each performance assessment address those areas necessary for a quality assessment, including opportunities for students to demonstrate the 5C’s.</a:t>
            </a:r>
          </a:p>
        </p:txBody>
      </p:sp>
    </p:spTree>
    <p:extLst>
      <p:ext uri="{BB962C8B-B14F-4D97-AF65-F5344CB8AC3E}">
        <p14:creationId xmlns:p14="http://schemas.microsoft.com/office/powerpoint/2010/main" val="1433288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2"/>
            <a:ext cx="4876800" cy="1808628"/>
          </a:xfrm>
        </p:spPr>
        <p:txBody>
          <a:bodyPr>
            <a:normAutofit fontScale="90000"/>
          </a:bodyPr>
          <a:lstStyle/>
          <a:p>
            <a:r>
              <a:rPr lang="en-US" dirty="0"/>
              <a:t>Spotsylvania County Public Schools Sample</a:t>
            </a:r>
          </a:p>
        </p:txBody>
      </p:sp>
      <p:pic>
        <p:nvPicPr>
          <p:cNvPr id="5" name="Content Placeholder 4" descr="Performance Assessment Teacher Planning Template image. This image shows 5 of the 7 criterion on the planning template. This image is hyperlinked to the original Google Doc for ease of use.">
            <a:hlinkClick r:id="rId3"/>
          </p:cNvPr>
          <p:cNvPicPr>
            <a:picLocks noGrp="1" noChangeAspect="1"/>
          </p:cNvPicPr>
          <p:nvPr>
            <p:ph idx="1"/>
          </p:nvPr>
        </p:nvPicPr>
        <p:blipFill>
          <a:blip r:embed="rId4"/>
          <a:stretch>
            <a:fillRect/>
          </a:stretch>
        </p:blipFill>
        <p:spPr>
          <a:xfrm>
            <a:off x="5136577" y="88136"/>
            <a:ext cx="3916347" cy="5004717"/>
          </a:xfrm>
          <a:prstGeom prst="rect">
            <a:avLst/>
          </a:prstGeom>
          <a:ln>
            <a:solidFill>
              <a:schemeClr val="bg1">
                <a:lumMod val="65000"/>
              </a:schemeClr>
            </a:solidFill>
          </a:ln>
        </p:spPr>
      </p:pic>
      <p:pic>
        <p:nvPicPr>
          <p:cNvPr id="3" name="Picture 2" descr="This is an exerpt from the teacher planning template section on standards or intended learning outcomes. This section provides allows the teachers to check which of the 21st Century Skills are being assessed."/>
          <p:cNvPicPr>
            <a:picLocks noChangeAspect="1"/>
          </p:cNvPicPr>
          <p:nvPr/>
        </p:nvPicPr>
        <p:blipFill>
          <a:blip r:embed="rId5"/>
          <a:stretch>
            <a:fillRect/>
          </a:stretch>
        </p:blipFill>
        <p:spPr>
          <a:xfrm>
            <a:off x="85780" y="2552044"/>
            <a:ext cx="4960571" cy="771943"/>
          </a:xfrm>
          <a:prstGeom prst="rect">
            <a:avLst/>
          </a:prstGeom>
        </p:spPr>
      </p:pic>
      <p:sp>
        <p:nvSpPr>
          <p:cNvPr id="2" name="TextBox 1">
            <a:extLst>
              <a:ext uri="{FF2B5EF4-FFF2-40B4-BE49-F238E27FC236}">
                <a16:creationId xmlns:a16="http://schemas.microsoft.com/office/drawing/2014/main" id="{36E9A3AD-C0D8-4EBC-71CF-6A514991CCB0}"/>
              </a:ext>
            </a:extLst>
          </p:cNvPr>
          <p:cNvSpPr txBox="1"/>
          <p:nvPr/>
        </p:nvSpPr>
        <p:spPr>
          <a:xfrm>
            <a:off x="286672" y="4324350"/>
            <a:ext cx="4303456" cy="646331"/>
          </a:xfrm>
          <a:prstGeom prst="rect">
            <a:avLst/>
          </a:prstGeom>
          <a:solidFill>
            <a:srgbClr val="FFFF00"/>
          </a:solidFill>
        </p:spPr>
        <p:txBody>
          <a:bodyPr wrap="square" rtlCol="0">
            <a:spAutoFit/>
          </a:bodyPr>
          <a:lstStyle/>
          <a:p>
            <a:r>
              <a:rPr lang="en-US" sz="1200"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3835036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18027"/>
          </a:xfrm>
        </p:spPr>
        <p:txBody>
          <a:bodyPr>
            <a:noAutofit/>
          </a:bodyPr>
          <a:lstStyle/>
          <a:p>
            <a:r>
              <a:rPr lang="en-US" sz="3900" dirty="0"/>
              <a:t>Best Practice: Accessible Format</a:t>
            </a:r>
          </a:p>
        </p:txBody>
      </p:sp>
      <p:sp>
        <p:nvSpPr>
          <p:cNvPr id="3" name="Content Placeholder 2"/>
          <p:cNvSpPr>
            <a:spLocks noGrp="1"/>
          </p:cNvSpPr>
          <p:nvPr>
            <p:ph idx="1"/>
          </p:nvPr>
        </p:nvSpPr>
        <p:spPr>
          <a:xfrm>
            <a:off x="76200" y="895351"/>
            <a:ext cx="8686800" cy="1142999"/>
          </a:xfrm>
        </p:spPr>
        <p:txBody>
          <a:bodyPr>
            <a:noAutofit/>
          </a:bodyPr>
          <a:lstStyle/>
          <a:p>
            <a:pPr marL="0" indent="0">
              <a:buNone/>
            </a:pPr>
            <a:r>
              <a:rPr lang="en-US" sz="2400" dirty="0"/>
              <a:t>Essex County Public Schools created easily understood spreadsheets that provide a brief description, a time frame, and the type of assessment used.  Plans differentiate between project based learning and performance assessments. Writing across the curriculum is an expectation.</a:t>
            </a:r>
          </a:p>
        </p:txBody>
      </p:sp>
      <p:pic>
        <p:nvPicPr>
          <p:cNvPr id="4" name="Picture 3" descr="This image is one portion of the Balanced Assessment Plan for grade 3 history shared by Essex County Public Schools."/>
          <p:cNvPicPr>
            <a:picLocks noChangeAspect="1"/>
          </p:cNvPicPr>
          <p:nvPr/>
        </p:nvPicPr>
        <p:blipFill rotWithShape="1">
          <a:blip r:embed="rId3"/>
          <a:srcRect t="3191"/>
          <a:stretch/>
        </p:blipFill>
        <p:spPr>
          <a:xfrm>
            <a:off x="306897" y="2870747"/>
            <a:ext cx="8151303" cy="2215603"/>
          </a:xfrm>
          <a:prstGeom prst="rect">
            <a:avLst/>
          </a:prstGeom>
          <a:ln>
            <a:solidFill>
              <a:schemeClr val="tx1"/>
            </a:solidFill>
          </a:ln>
        </p:spPr>
      </p:pic>
    </p:spTree>
    <p:extLst>
      <p:ext uri="{BB962C8B-B14F-4D97-AF65-F5344CB8AC3E}">
        <p14:creationId xmlns:p14="http://schemas.microsoft.com/office/powerpoint/2010/main" val="444944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Best Practice: Implementation Stages</a:t>
            </a:r>
          </a:p>
        </p:txBody>
      </p:sp>
      <p:sp>
        <p:nvSpPr>
          <p:cNvPr id="5" name="Content Placeholder 4"/>
          <p:cNvSpPr>
            <a:spLocks noGrp="1"/>
          </p:cNvSpPr>
          <p:nvPr>
            <p:ph idx="1"/>
          </p:nvPr>
        </p:nvSpPr>
        <p:spPr/>
        <p:txBody>
          <a:bodyPr>
            <a:normAutofit fontScale="85000" lnSpcReduction="10000"/>
          </a:bodyPr>
          <a:lstStyle/>
          <a:p>
            <a:r>
              <a:rPr lang="en-US" dirty="0"/>
              <a:t>Using the </a:t>
            </a:r>
            <a:r>
              <a:rPr lang="en-US" dirty="0">
                <a:hlinkClick r:id="rId3"/>
              </a:rPr>
              <a:t>Framework for Local Alternative Assessment (LAA) Implementation</a:t>
            </a:r>
            <a:r>
              <a:rPr lang="en-US" dirty="0"/>
              <a:t> provided by VDOE, York County developed a local framework to identify what work:</a:t>
            </a:r>
          </a:p>
          <a:p>
            <a:pPr lvl="1"/>
            <a:r>
              <a:rPr lang="en-US" dirty="0"/>
              <a:t>is completed,</a:t>
            </a:r>
          </a:p>
          <a:p>
            <a:pPr lvl="1"/>
            <a:r>
              <a:rPr lang="en-US" dirty="0"/>
              <a:t>still needs to be completed, and </a:t>
            </a:r>
          </a:p>
          <a:p>
            <a:pPr lvl="1"/>
            <a:r>
              <a:rPr lang="en-US" dirty="0"/>
              <a:t>should be continued.</a:t>
            </a:r>
          </a:p>
          <a:p>
            <a:r>
              <a:rPr lang="en-US" dirty="0"/>
              <a:t>“…a framework for assessing action steps completed and those to be completed in order to make sufficient progress toward our implementation goals.”</a:t>
            </a:r>
          </a:p>
        </p:txBody>
      </p:sp>
    </p:spTree>
    <p:extLst>
      <p:ext uri="{BB962C8B-B14F-4D97-AF65-F5344CB8AC3E}">
        <p14:creationId xmlns:p14="http://schemas.microsoft.com/office/powerpoint/2010/main" val="1967254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2"/>
            <a:ext cx="4900484" cy="1961028"/>
          </a:xfrm>
        </p:spPr>
        <p:txBody>
          <a:bodyPr/>
          <a:lstStyle/>
          <a:p>
            <a:r>
              <a:rPr lang="en-US" dirty="0"/>
              <a:t>York County Schools Sample</a:t>
            </a:r>
          </a:p>
        </p:txBody>
      </p:sp>
      <p:pic>
        <p:nvPicPr>
          <p:cNvPr id="2" name="Content Placeholder 1" descr="This framework is broken in to sections based the Local Alternative Assessment Stages: Develop, Administer, Use, Account, and Institutionalize &amp; Innovate. Within each section the division identifies the work that is Completed, work they need To Do, and work that needs to Continue."/>
          <p:cNvPicPr>
            <a:picLocks noGrp="1" noChangeAspect="1"/>
          </p:cNvPicPr>
          <p:nvPr>
            <p:ph idx="1"/>
          </p:nvPr>
        </p:nvPicPr>
        <p:blipFill>
          <a:blip r:embed="rId3"/>
          <a:stretch>
            <a:fillRect/>
          </a:stretch>
        </p:blipFill>
        <p:spPr>
          <a:xfrm>
            <a:off x="4900484" y="72322"/>
            <a:ext cx="4168061" cy="5004717"/>
          </a:xfrm>
          <a:prstGeom prst="rect">
            <a:avLst/>
          </a:prstGeom>
        </p:spPr>
      </p:pic>
    </p:spTree>
    <p:extLst>
      <p:ext uri="{BB962C8B-B14F-4D97-AF65-F5344CB8AC3E}">
        <p14:creationId xmlns:p14="http://schemas.microsoft.com/office/powerpoint/2010/main" val="3146588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 Use Available Materials</a:t>
            </a:r>
          </a:p>
        </p:txBody>
      </p:sp>
      <p:sp>
        <p:nvSpPr>
          <p:cNvPr id="3" name="Content Placeholder 2"/>
          <p:cNvSpPr>
            <a:spLocks noGrp="1"/>
          </p:cNvSpPr>
          <p:nvPr>
            <p:ph idx="1"/>
          </p:nvPr>
        </p:nvSpPr>
        <p:spPr>
          <a:xfrm>
            <a:off x="76200" y="971551"/>
            <a:ext cx="3886200" cy="3733799"/>
          </a:xfrm>
        </p:spPr>
        <p:txBody>
          <a:bodyPr>
            <a:normAutofit/>
          </a:bodyPr>
          <a:lstStyle/>
          <a:p>
            <a:pPr marL="0" indent="0">
              <a:buNone/>
            </a:pPr>
            <a:r>
              <a:rPr lang="en-US" sz="2400" dirty="0"/>
              <a:t>Bland County Public Schools completed the Balanced Assessment Plan by modifying its pacing guide for USI to include assessment types. Additionally, opportunities for writing across the curriculum and for critical thinking are evident in this plan.</a:t>
            </a:r>
          </a:p>
        </p:txBody>
      </p:sp>
      <p:pic>
        <p:nvPicPr>
          <p:cNvPr id="5" name="Picture 4" descr="Image of Balanced Assessment Plan and Pacing Guide from Bland County Public Schools shows assessments provided furing the 4th quarter to students in USI, including information about SOL. Information indicating that students will write to define and to describe is highlighted to illustrate opportunities for writing across the curriculum."/>
          <p:cNvPicPr>
            <a:picLocks noChangeAspect="1"/>
          </p:cNvPicPr>
          <p:nvPr/>
        </p:nvPicPr>
        <p:blipFill>
          <a:blip r:embed="rId3"/>
          <a:stretch>
            <a:fillRect/>
          </a:stretch>
        </p:blipFill>
        <p:spPr>
          <a:xfrm>
            <a:off x="4191000" y="742950"/>
            <a:ext cx="4419600" cy="3135010"/>
          </a:xfrm>
          <a:prstGeom prst="rect">
            <a:avLst/>
          </a:prstGeom>
        </p:spPr>
      </p:pic>
    </p:spTree>
    <p:extLst>
      <p:ext uri="{BB962C8B-B14F-4D97-AF65-F5344CB8AC3E}">
        <p14:creationId xmlns:p14="http://schemas.microsoft.com/office/powerpoint/2010/main" val="38975631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1275226"/>
          </a:xfrm>
        </p:spPr>
        <p:txBody>
          <a:bodyPr>
            <a:normAutofit fontScale="90000"/>
          </a:bodyPr>
          <a:lstStyle/>
          <a:p>
            <a:r>
              <a:rPr lang="en-US" dirty="0"/>
              <a:t>Best Practice: </a:t>
            </a:r>
            <a:br>
              <a:rPr lang="en-US" dirty="0"/>
            </a:br>
            <a:r>
              <a:rPr lang="en-US" dirty="0"/>
              <a:t>Cross-Curricular and Vertical Alignment</a:t>
            </a:r>
          </a:p>
        </p:txBody>
      </p:sp>
      <p:sp>
        <p:nvSpPr>
          <p:cNvPr id="3" name="Content Placeholder 2"/>
          <p:cNvSpPr>
            <a:spLocks noGrp="1"/>
          </p:cNvSpPr>
          <p:nvPr>
            <p:ph idx="1"/>
          </p:nvPr>
        </p:nvSpPr>
        <p:spPr>
          <a:xfrm>
            <a:off x="76200" y="1352548"/>
            <a:ext cx="8927385" cy="3429002"/>
          </a:xfrm>
        </p:spPr>
        <p:txBody>
          <a:bodyPr/>
          <a:lstStyle/>
          <a:p>
            <a:r>
              <a:rPr lang="en-US" dirty="0"/>
              <a:t>School divisions are encouraged to incorporate opportunities for cross-curricular assessments and to use alignment between and among courses to inform these opportunities.</a:t>
            </a:r>
          </a:p>
        </p:txBody>
      </p:sp>
    </p:spTree>
    <p:extLst>
      <p:ext uri="{BB962C8B-B14F-4D97-AF65-F5344CB8AC3E}">
        <p14:creationId xmlns:p14="http://schemas.microsoft.com/office/powerpoint/2010/main" val="1201925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1275226"/>
          </a:xfrm>
          <a:solidFill>
            <a:schemeClr val="bg1"/>
          </a:solidFill>
        </p:spPr>
        <p:txBody>
          <a:bodyPr>
            <a:normAutofit/>
          </a:bodyPr>
          <a:lstStyle/>
          <a:p>
            <a:r>
              <a:rPr lang="en-US" sz="3600" dirty="0">
                <a:solidFill>
                  <a:schemeClr val="tx1"/>
                </a:solidFill>
              </a:rPr>
              <a:t>VDOE Resources to Support</a:t>
            </a:r>
            <a:br>
              <a:rPr lang="en-US" sz="3600" dirty="0">
                <a:solidFill>
                  <a:schemeClr val="tx1"/>
                </a:solidFill>
              </a:rPr>
            </a:br>
            <a:r>
              <a:rPr lang="en-US" sz="3600" dirty="0">
                <a:solidFill>
                  <a:schemeClr val="tx1"/>
                </a:solidFill>
              </a:rPr>
              <a:t>Cross-Curricular and Vertical Alignment</a:t>
            </a:r>
          </a:p>
        </p:txBody>
      </p:sp>
      <p:sp>
        <p:nvSpPr>
          <p:cNvPr id="3" name="Content Placeholder 2"/>
          <p:cNvSpPr>
            <a:spLocks noGrp="1"/>
          </p:cNvSpPr>
          <p:nvPr>
            <p:ph idx="1"/>
          </p:nvPr>
        </p:nvSpPr>
        <p:spPr>
          <a:xfrm>
            <a:off x="76200" y="1352548"/>
            <a:ext cx="8927385" cy="3429002"/>
          </a:xfrm>
        </p:spPr>
        <p:txBody>
          <a:bodyPr>
            <a:normAutofit/>
          </a:bodyPr>
          <a:lstStyle/>
          <a:p>
            <a:r>
              <a:rPr lang="en-US" sz="2400" dirty="0"/>
              <a:t> VDOE skills progression charts assist in determining alignment within and across disciplines.</a:t>
            </a:r>
          </a:p>
          <a:p>
            <a:r>
              <a:rPr lang="en-US" sz="2400" dirty="0"/>
              <a:t>Related VDOE </a:t>
            </a:r>
            <a:r>
              <a:rPr lang="en-US" sz="2400" dirty="0">
                <a:hlinkClick r:id="rId3"/>
              </a:rPr>
              <a:t>Comprehensive Literacy Webinar Series </a:t>
            </a:r>
            <a:r>
              <a:rPr lang="en-US" sz="2400" dirty="0"/>
              <a:t>topics include:</a:t>
            </a:r>
          </a:p>
          <a:p>
            <a:pPr lvl="1"/>
            <a:r>
              <a:rPr lang="en-US" sz="2400" dirty="0"/>
              <a:t>Balanced Assessment: Middle School Writing in the History Classroom</a:t>
            </a:r>
          </a:p>
          <a:p>
            <a:pPr lvl="1"/>
            <a:r>
              <a:rPr lang="en-US" sz="2400" dirty="0"/>
              <a:t>Interdisciplinary Collaboration: Integrating the English standards into other content areas</a:t>
            </a:r>
          </a:p>
          <a:p>
            <a:pPr lvl="1"/>
            <a:endParaRPr lang="en-US" sz="2400" dirty="0"/>
          </a:p>
        </p:txBody>
      </p:sp>
    </p:spTree>
    <p:extLst>
      <p:ext uri="{BB962C8B-B14F-4D97-AF65-F5344CB8AC3E}">
        <p14:creationId xmlns:p14="http://schemas.microsoft.com/office/powerpoint/2010/main" val="393245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Expectations and Review Process</a:t>
            </a:r>
          </a:p>
        </p:txBody>
      </p:sp>
      <p:sp>
        <p:nvSpPr>
          <p:cNvPr id="3" name="Title 2"/>
          <p:cNvSpPr>
            <a:spLocks noGrp="1"/>
          </p:cNvSpPr>
          <p:nvPr>
            <p:ph type="title"/>
          </p:nvPr>
        </p:nvSpPr>
        <p:spPr/>
        <p:txBody>
          <a:bodyPr/>
          <a:lstStyle/>
          <a:p>
            <a:r>
              <a:rPr lang="en-US" dirty="0">
                <a:solidFill>
                  <a:schemeClr val="tx1"/>
                </a:solidFill>
              </a:rPr>
              <a:t>x</a:t>
            </a:r>
          </a:p>
        </p:txBody>
      </p:sp>
    </p:spTree>
    <p:extLst>
      <p:ext uri="{BB962C8B-B14F-4D97-AF65-F5344CB8AC3E}">
        <p14:creationId xmlns:p14="http://schemas.microsoft.com/office/powerpoint/2010/main" val="1823307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2"/>
            <a:ext cx="9144000" cy="1275228"/>
          </a:xfrm>
        </p:spPr>
        <p:txBody>
          <a:bodyPr>
            <a:normAutofit fontScale="90000"/>
          </a:bodyPr>
          <a:lstStyle/>
          <a:p>
            <a:r>
              <a:rPr lang="en-US" dirty="0"/>
              <a:t>Prince William Vertical Alignment </a:t>
            </a:r>
            <a:br>
              <a:rPr lang="en-US" dirty="0"/>
            </a:br>
            <a:r>
              <a:rPr lang="en-US" dirty="0"/>
              <a:t>Best Practice</a:t>
            </a:r>
          </a:p>
        </p:txBody>
      </p:sp>
      <p:sp>
        <p:nvSpPr>
          <p:cNvPr id="5" name="Content Placeholder 4"/>
          <p:cNvSpPr>
            <a:spLocks noGrp="1"/>
          </p:cNvSpPr>
          <p:nvPr>
            <p:ph idx="1"/>
          </p:nvPr>
        </p:nvSpPr>
        <p:spPr>
          <a:xfrm>
            <a:off x="0" y="1276350"/>
            <a:ext cx="9144000" cy="3200399"/>
          </a:xfrm>
        </p:spPr>
        <p:txBody>
          <a:bodyPr>
            <a:normAutofit fontScale="85000" lnSpcReduction="20000"/>
          </a:bodyPr>
          <a:lstStyle/>
          <a:p>
            <a:r>
              <a:rPr lang="en-US" dirty="0"/>
              <a:t>“The Vertical Alignment Guide for each course outlines learning targets students work to master by the end of the academic year. Each Guide contains learning targets focused on SOL skills, as well as learning targets focused on disciplinary writing. Also, each Guide contains sample student responses aligned to each learning target to provide teachers with exemplars of the end goal.”</a:t>
            </a:r>
          </a:p>
          <a:p>
            <a:r>
              <a:rPr lang="en-US" dirty="0"/>
              <a:t>Deliberate planning within the content area provides an enriching learning experience as the students build upon content and skill mastery from one year to the next.</a:t>
            </a:r>
          </a:p>
        </p:txBody>
      </p:sp>
    </p:spTree>
    <p:extLst>
      <p:ext uri="{BB962C8B-B14F-4D97-AF65-F5344CB8AC3E}">
        <p14:creationId xmlns:p14="http://schemas.microsoft.com/office/powerpoint/2010/main" val="33022497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05978"/>
            <a:ext cx="9144000" cy="857250"/>
          </a:xfrm>
        </p:spPr>
        <p:txBody>
          <a:bodyPr>
            <a:noAutofit/>
          </a:bodyPr>
          <a:lstStyle/>
          <a:p>
            <a:r>
              <a:rPr lang="en-US" sz="3600" dirty="0"/>
              <a:t>Prince William County Public Schools </a:t>
            </a:r>
            <a:br>
              <a:rPr lang="en-US" sz="3600" dirty="0"/>
            </a:br>
            <a:r>
              <a:rPr lang="en-US" sz="3600" dirty="0"/>
              <a:t>Sample: US I</a:t>
            </a:r>
          </a:p>
        </p:txBody>
      </p:sp>
      <p:pic>
        <p:nvPicPr>
          <p:cNvPr id="9" name="Content Placeholder 8" descr="Examples of student responses demonstrate how elements from vertical alignment can be used when evaluating a task."/>
          <p:cNvPicPr>
            <a:picLocks noGrp="1" noChangeAspect="1"/>
          </p:cNvPicPr>
          <p:nvPr>
            <p:ph sz="half" idx="2"/>
          </p:nvPr>
        </p:nvPicPr>
        <p:blipFill>
          <a:blip r:embed="rId3"/>
          <a:stretch>
            <a:fillRect/>
          </a:stretch>
        </p:blipFill>
        <p:spPr>
          <a:xfrm>
            <a:off x="4651059" y="1203662"/>
            <a:ext cx="4416958" cy="3230543"/>
          </a:xfrm>
          <a:prstGeom prst="rect">
            <a:avLst/>
          </a:prstGeom>
        </p:spPr>
      </p:pic>
      <p:graphicFrame>
        <p:nvGraphicFramePr>
          <p:cNvPr id="5" name="Content Placeholder 4" descr="This is a linked Historical Thinking Vertical Alignment for US History I that shows from left to right the grade level, what students shoud be able to do, and the historical argument. To view the entire document right click and select Document, then Open and it will be viewable in Word.&#10;"/>
          <p:cNvGraphicFramePr>
            <a:graphicFrameLocks noGrp="1" noChangeAspect="1"/>
          </p:cNvGraphicFramePr>
          <p:nvPr>
            <p:ph sz="half" idx="1"/>
            <p:extLst>
              <p:ext uri="{D42A27DB-BD31-4B8C-83A1-F6EECF244321}">
                <p14:modId xmlns:p14="http://schemas.microsoft.com/office/powerpoint/2010/main" val="4087311865"/>
              </p:ext>
            </p:extLst>
          </p:nvPr>
        </p:nvGraphicFramePr>
        <p:xfrm>
          <a:off x="86410" y="1070295"/>
          <a:ext cx="4735577" cy="3404625"/>
        </p:xfrm>
        <a:graphic>
          <a:graphicData uri="http://schemas.openxmlformats.org/presentationml/2006/ole">
            <mc:AlternateContent xmlns:mc="http://schemas.openxmlformats.org/markup-compatibility/2006">
              <mc:Choice xmlns:v="urn:schemas-microsoft-com:vml" Requires="v">
                <p:oleObj name="Document" r:id="rId4" imgW="9157110" imgH="6580992" progId="Word.Document.12">
                  <p:embed/>
                </p:oleObj>
              </mc:Choice>
              <mc:Fallback>
                <p:oleObj name="Document" r:id="rId4" imgW="9157110" imgH="6580992" progId="Word.Document.12">
                  <p:embed/>
                  <p:pic>
                    <p:nvPicPr>
                      <p:cNvPr id="0" name=""/>
                      <p:cNvPicPr/>
                      <p:nvPr/>
                    </p:nvPicPr>
                    <p:blipFill>
                      <a:blip r:embed="rId5"/>
                      <a:stretch>
                        <a:fillRect/>
                      </a:stretch>
                    </p:blipFill>
                    <p:spPr>
                      <a:xfrm>
                        <a:off x="86410" y="1070295"/>
                        <a:ext cx="4735577" cy="3404625"/>
                      </a:xfrm>
                      <a:prstGeom prst="rect">
                        <a:avLst/>
                      </a:prstGeom>
                    </p:spPr>
                  </p:pic>
                </p:oleObj>
              </mc:Fallback>
            </mc:AlternateContent>
          </a:graphicData>
        </a:graphic>
      </p:graphicFrame>
    </p:spTree>
    <p:extLst>
      <p:ext uri="{BB962C8B-B14F-4D97-AF65-F5344CB8AC3E}">
        <p14:creationId xmlns:p14="http://schemas.microsoft.com/office/powerpoint/2010/main" val="4145297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1020"/>
            <a:ext cx="9144000" cy="857250"/>
          </a:xfrm>
        </p:spPr>
        <p:txBody>
          <a:bodyPr/>
          <a:lstStyle/>
          <a:p>
            <a:r>
              <a:rPr lang="en-US" dirty="0"/>
              <a:t>Prince William County Sample US II</a:t>
            </a:r>
          </a:p>
        </p:txBody>
      </p:sp>
      <p:pic>
        <p:nvPicPr>
          <p:cNvPr id="5" name="Content Placeholder 4" descr="Examples of student responses demonstrate how elements from vertical alignment can be used when evaluating a task."/>
          <p:cNvPicPr>
            <a:picLocks noGrp="1" noChangeAspect="1"/>
          </p:cNvPicPr>
          <p:nvPr>
            <p:ph sz="half" idx="2"/>
          </p:nvPr>
        </p:nvPicPr>
        <p:blipFill>
          <a:blip r:embed="rId3"/>
          <a:stretch>
            <a:fillRect/>
          </a:stretch>
        </p:blipFill>
        <p:spPr>
          <a:xfrm>
            <a:off x="4634871" y="1285862"/>
            <a:ext cx="4416958" cy="3163772"/>
          </a:xfrm>
          <a:prstGeom prst="rect">
            <a:avLst/>
          </a:prstGeom>
        </p:spPr>
      </p:pic>
      <p:pic>
        <p:nvPicPr>
          <p:cNvPr id="8" name="Content Placeholder 6" descr="Historical Thinking Vertical Alignment for US History II that shows from left to right the grade level, what students shoud be able to do, and the historical argument."/>
          <p:cNvPicPr>
            <a:picLocks noGrp="1" noChangeAspect="1"/>
          </p:cNvPicPr>
          <p:nvPr>
            <p:ph sz="half" idx="1"/>
          </p:nvPr>
        </p:nvPicPr>
        <p:blipFill>
          <a:blip r:embed="rId4"/>
          <a:stretch>
            <a:fillRect/>
          </a:stretch>
        </p:blipFill>
        <p:spPr>
          <a:xfrm>
            <a:off x="80451" y="1364323"/>
            <a:ext cx="4416958" cy="3006848"/>
          </a:xfrm>
          <a:prstGeom prst="rect">
            <a:avLst/>
          </a:prstGeom>
        </p:spPr>
      </p:pic>
    </p:spTree>
    <p:extLst>
      <p:ext uri="{BB962C8B-B14F-4D97-AF65-F5344CB8AC3E}">
        <p14:creationId xmlns:p14="http://schemas.microsoft.com/office/powerpoint/2010/main" val="1677073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3523"/>
            <a:ext cx="9144000" cy="818027"/>
          </a:xfrm>
        </p:spPr>
        <p:txBody>
          <a:bodyPr>
            <a:noAutofit/>
          </a:bodyPr>
          <a:lstStyle/>
          <a:p>
            <a:r>
              <a:rPr lang="en-US" sz="3600" dirty="0"/>
              <a:t>Accomack County Public Schools Best Practice: Writing Across the Curriculum</a:t>
            </a:r>
          </a:p>
        </p:txBody>
      </p:sp>
      <p:sp>
        <p:nvSpPr>
          <p:cNvPr id="5" name="Content Placeholder 4"/>
          <p:cNvSpPr>
            <a:spLocks noGrp="1"/>
          </p:cNvSpPr>
          <p:nvPr>
            <p:ph idx="1"/>
          </p:nvPr>
        </p:nvSpPr>
        <p:spPr>
          <a:xfrm>
            <a:off x="76200" y="1123948"/>
            <a:ext cx="8927385" cy="3429002"/>
          </a:xfrm>
        </p:spPr>
        <p:txBody>
          <a:bodyPr>
            <a:normAutofit/>
          </a:bodyPr>
          <a:lstStyle/>
          <a:p>
            <a:r>
              <a:rPr lang="en-US" sz="2800" dirty="0"/>
              <a:t>One of the performance assessments in history/social science incorporates written essays and is completed in conjunction with the English classes.</a:t>
            </a:r>
          </a:p>
          <a:p>
            <a:r>
              <a:rPr lang="en-US" sz="2800" dirty="0"/>
              <a:t>This practice allows for students to see a connection between two content areas and enables content area experts to assist students with varying aspects of the assessment.</a:t>
            </a:r>
          </a:p>
        </p:txBody>
      </p:sp>
    </p:spTree>
    <p:extLst>
      <p:ext uri="{BB962C8B-B14F-4D97-AF65-F5344CB8AC3E}">
        <p14:creationId xmlns:p14="http://schemas.microsoft.com/office/powerpoint/2010/main" val="15752486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Accomack County Public Schools Sample</a:t>
            </a:r>
          </a:p>
        </p:txBody>
      </p:sp>
      <p:pic>
        <p:nvPicPr>
          <p:cNvPr id="6" name="Content Placeholder 5" descr="This portion of a balanced assessment plan illustrates the inclusion of writing across the curriculum as part of the US History II performance assessment."/>
          <p:cNvPicPr>
            <a:picLocks noGrp="1" noChangeAspect="1"/>
          </p:cNvPicPr>
          <p:nvPr>
            <p:ph idx="1"/>
          </p:nvPr>
        </p:nvPicPr>
        <p:blipFill rotWithShape="1">
          <a:blip r:embed="rId3"/>
          <a:srcRect l="19663" r="1945"/>
          <a:stretch/>
        </p:blipFill>
        <p:spPr>
          <a:xfrm>
            <a:off x="84991" y="1041892"/>
            <a:ext cx="8906609" cy="3434858"/>
          </a:xfrm>
          <a:prstGeom prst="rect">
            <a:avLst/>
          </a:prstGeom>
          <a:ln>
            <a:solidFill>
              <a:schemeClr val="tx1"/>
            </a:solidFill>
          </a:ln>
        </p:spPr>
      </p:pic>
    </p:spTree>
    <p:extLst>
      <p:ext uri="{BB962C8B-B14F-4D97-AF65-F5344CB8AC3E}">
        <p14:creationId xmlns:p14="http://schemas.microsoft.com/office/powerpoint/2010/main" val="2546217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Best Practice: Embedding SOL Skills</a:t>
            </a:r>
          </a:p>
        </p:txBody>
      </p:sp>
      <p:sp>
        <p:nvSpPr>
          <p:cNvPr id="3" name="Content Placeholder 2"/>
          <p:cNvSpPr>
            <a:spLocks noGrp="1"/>
          </p:cNvSpPr>
          <p:nvPr>
            <p:ph idx="1"/>
          </p:nvPr>
        </p:nvSpPr>
        <p:spPr>
          <a:xfrm>
            <a:off x="4655606" y="666750"/>
            <a:ext cx="4412194" cy="4267200"/>
          </a:xfrm>
        </p:spPr>
        <p:txBody>
          <a:bodyPr>
            <a:noAutofit/>
          </a:bodyPr>
          <a:lstStyle/>
          <a:p>
            <a:pPr marL="0" indent="0">
              <a:buNone/>
            </a:pPr>
            <a:r>
              <a:rPr lang="en-US" sz="2600" dirty="0"/>
              <a:t>Orange County Public Schools assesses grade 3 history by historical era and administers at least one performance assessment per reporting category. Some assessments are required, but others are chosen by teachers. Most skills are embedded within assessments for historical eras rather than measured separately.</a:t>
            </a:r>
          </a:p>
        </p:txBody>
      </p:sp>
      <p:pic>
        <p:nvPicPr>
          <p:cNvPr id="4" name="Picture 3" descr="Image of grade 3 history plan shows that assessments are developed by historical era/ reporting category and skills are usually embedded within assessments for historical eras rather than assessed separately. Teachers are required to administer some assessments but also may choose other assessments from a menu of options."/>
          <p:cNvPicPr>
            <a:picLocks noChangeAspect="1"/>
          </p:cNvPicPr>
          <p:nvPr/>
        </p:nvPicPr>
        <p:blipFill rotWithShape="1">
          <a:blip r:embed="rId3"/>
          <a:srcRect l="3289" t="8900" r="1137" b="1332"/>
          <a:stretch/>
        </p:blipFill>
        <p:spPr>
          <a:xfrm>
            <a:off x="83606" y="819150"/>
            <a:ext cx="4488394" cy="3597420"/>
          </a:xfrm>
          <a:prstGeom prst="rect">
            <a:avLst/>
          </a:prstGeom>
          <a:ln>
            <a:solidFill>
              <a:schemeClr val="tx1"/>
            </a:solidFill>
          </a:ln>
        </p:spPr>
      </p:pic>
    </p:spTree>
    <p:extLst>
      <p:ext uri="{BB962C8B-B14F-4D97-AF65-F5344CB8AC3E}">
        <p14:creationId xmlns:p14="http://schemas.microsoft.com/office/powerpoint/2010/main" val="2447739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 Teacher Collaboration</a:t>
            </a:r>
          </a:p>
        </p:txBody>
      </p:sp>
      <p:sp>
        <p:nvSpPr>
          <p:cNvPr id="3" name="Content Placeholder 2"/>
          <p:cNvSpPr>
            <a:spLocks noGrp="1"/>
          </p:cNvSpPr>
          <p:nvPr>
            <p:ph idx="1"/>
          </p:nvPr>
        </p:nvSpPr>
        <p:spPr/>
        <p:txBody>
          <a:bodyPr>
            <a:normAutofit lnSpcReduction="10000"/>
          </a:bodyPr>
          <a:lstStyle/>
          <a:p>
            <a:r>
              <a:rPr lang="en-US" dirty="0"/>
              <a:t>Best practice: Teacher collaboration within and across divisions is strongly encouraged. </a:t>
            </a:r>
          </a:p>
          <a:p>
            <a:pPr lvl="1"/>
            <a:r>
              <a:rPr lang="en-US" dirty="0"/>
              <a:t>Participants from some divisions noted that their process went smoothly because of teacher input. </a:t>
            </a:r>
          </a:p>
          <a:p>
            <a:pPr lvl="1"/>
            <a:r>
              <a:rPr lang="en-US" dirty="0"/>
              <a:t>The addition of balanced assessment blended in smoothly with the processes the schools already had in place and when balanced assessment was seen as part of the process, not as something extra to do. </a:t>
            </a:r>
          </a:p>
        </p:txBody>
      </p:sp>
    </p:spTree>
    <p:extLst>
      <p:ext uri="{BB962C8B-B14F-4D97-AF65-F5344CB8AC3E}">
        <p14:creationId xmlns:p14="http://schemas.microsoft.com/office/powerpoint/2010/main" val="3940122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 Regional Cooperation</a:t>
            </a:r>
          </a:p>
        </p:txBody>
      </p:sp>
      <p:sp>
        <p:nvSpPr>
          <p:cNvPr id="3" name="Content Placeholder 2"/>
          <p:cNvSpPr>
            <a:spLocks noGrp="1"/>
          </p:cNvSpPr>
          <p:nvPr>
            <p:ph idx="1"/>
          </p:nvPr>
        </p:nvSpPr>
        <p:spPr>
          <a:xfrm>
            <a:off x="76201" y="895351"/>
            <a:ext cx="8610600" cy="3429002"/>
          </a:xfrm>
        </p:spPr>
        <p:txBody>
          <a:bodyPr>
            <a:normAutofit fontScale="85000" lnSpcReduction="10000"/>
          </a:bodyPr>
          <a:lstStyle/>
          <a:p>
            <a:r>
              <a:rPr lang="en-US" dirty="0"/>
              <a:t>Best practice: Participate in regional cooperation when possible, as there are benefits to sharing work across divisions. </a:t>
            </a:r>
          </a:p>
          <a:p>
            <a:pPr lvl="1"/>
            <a:r>
              <a:rPr lang="en-US" dirty="0"/>
              <a:t>Many participants in the Balanced Assessment Plan Desk Review interviews mentioned the importance of regional cooperation as they developed and implemented their plans. </a:t>
            </a:r>
          </a:p>
          <a:p>
            <a:pPr lvl="1"/>
            <a:r>
              <a:rPr lang="en-US" dirty="0"/>
              <a:t>For example, division personnel from Frederick County noted that the format for their Balanced Assessment Plan was shared by Alexandria City during a Region 4 meeting. </a:t>
            </a:r>
          </a:p>
        </p:txBody>
      </p:sp>
    </p:spTree>
    <p:extLst>
      <p:ext uri="{BB962C8B-B14F-4D97-AF65-F5344CB8AC3E}">
        <p14:creationId xmlns:p14="http://schemas.microsoft.com/office/powerpoint/2010/main" val="8993056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 Continuous Improvement</a:t>
            </a:r>
          </a:p>
        </p:txBody>
      </p:sp>
      <p:sp>
        <p:nvSpPr>
          <p:cNvPr id="3" name="Content Placeholder 2"/>
          <p:cNvSpPr>
            <a:spLocks noGrp="1"/>
          </p:cNvSpPr>
          <p:nvPr>
            <p:ph idx="1"/>
          </p:nvPr>
        </p:nvSpPr>
        <p:spPr/>
        <p:txBody>
          <a:bodyPr>
            <a:normAutofit/>
          </a:bodyPr>
          <a:lstStyle/>
          <a:p>
            <a:r>
              <a:rPr lang="en-US" dirty="0"/>
              <a:t>Best practice: Incorporating balanced assessment practices to support deeper learning and inform instruction is best approached as a process for continuous improvement that includes regular and ongoing opportunities for teachers and leaders to provide feedback.</a:t>
            </a:r>
          </a:p>
          <a:p>
            <a:pPr marL="0" indent="0">
              <a:buNone/>
            </a:pPr>
            <a:endParaRPr lang="en-US" dirty="0"/>
          </a:p>
        </p:txBody>
      </p:sp>
    </p:spTree>
    <p:extLst>
      <p:ext uri="{BB962C8B-B14F-4D97-AF65-F5344CB8AC3E}">
        <p14:creationId xmlns:p14="http://schemas.microsoft.com/office/powerpoint/2010/main" val="23835507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220200" cy="818027"/>
          </a:xfrm>
        </p:spPr>
        <p:txBody>
          <a:bodyPr>
            <a:noAutofit/>
          </a:bodyPr>
          <a:lstStyle/>
          <a:p>
            <a:r>
              <a:rPr lang="en-US" sz="3600" dirty="0"/>
              <a:t>Adopting a Continuous Improvement Approach</a:t>
            </a:r>
          </a:p>
        </p:txBody>
      </p:sp>
      <p:sp>
        <p:nvSpPr>
          <p:cNvPr id="3" name="Content Placeholder 2"/>
          <p:cNvSpPr>
            <a:spLocks noGrp="1"/>
          </p:cNvSpPr>
          <p:nvPr>
            <p:ph idx="1"/>
          </p:nvPr>
        </p:nvSpPr>
        <p:spPr>
          <a:xfrm>
            <a:off x="-76200" y="742950"/>
            <a:ext cx="9067800" cy="3657600"/>
          </a:xfrm>
        </p:spPr>
        <p:txBody>
          <a:bodyPr>
            <a:noAutofit/>
          </a:bodyPr>
          <a:lstStyle/>
          <a:p>
            <a:pPr>
              <a:lnSpc>
                <a:spcPct val="90000"/>
              </a:lnSpc>
            </a:pPr>
            <a:r>
              <a:rPr lang="en-US" sz="2400" dirty="0"/>
              <a:t>School divisions are at different stages of implementation. Those with turnover in division- and school-level leadership reported more challenges with consistent implementation than divisions with stable leadership.</a:t>
            </a:r>
          </a:p>
          <a:p>
            <a:pPr>
              <a:lnSpc>
                <a:spcPct val="90000"/>
              </a:lnSpc>
            </a:pPr>
            <a:r>
              <a:rPr lang="en-US" sz="2400" dirty="0"/>
              <a:t>Division leaders in </a:t>
            </a:r>
            <a:r>
              <a:rPr lang="en-US" sz="2400" dirty="0">
                <a:hlinkClick r:id="rId3"/>
              </a:rPr>
              <a:t>Brunswick County Public Schools </a:t>
            </a:r>
            <a:r>
              <a:rPr lang="en-US" sz="2400" dirty="0"/>
              <a:t>have adopted thoughtful plan aimed at continuous improvement that includes face-to-face meetings with teachers, reassessing priorities, working with principals, providing professional development for teachers to meet their current needs, developing additional performance tasks, and re-evaluating existing performance tasks using the Quality Criteria Tool.</a:t>
            </a:r>
          </a:p>
          <a:p>
            <a:pPr marL="0" indent="0">
              <a:lnSpc>
                <a:spcPct val="90000"/>
              </a:lnSpc>
              <a:buNone/>
            </a:pPr>
            <a:endParaRPr lang="en-US" sz="2400" dirty="0"/>
          </a:p>
          <a:p>
            <a:endParaRPr lang="en-US" sz="2400" dirty="0"/>
          </a:p>
        </p:txBody>
      </p:sp>
      <p:sp>
        <p:nvSpPr>
          <p:cNvPr id="4" name="TextBox 3">
            <a:extLst>
              <a:ext uri="{FF2B5EF4-FFF2-40B4-BE49-F238E27FC236}">
                <a16:creationId xmlns:a16="http://schemas.microsoft.com/office/drawing/2014/main" id="{DE60CC50-AA83-7D42-CF7D-4C6B71CEADCA}"/>
              </a:ext>
            </a:extLst>
          </p:cNvPr>
          <p:cNvSpPr txBox="1"/>
          <p:nvPr/>
        </p:nvSpPr>
        <p:spPr>
          <a:xfrm>
            <a:off x="1981200" y="4344848"/>
            <a:ext cx="4303456" cy="646331"/>
          </a:xfrm>
          <a:prstGeom prst="rect">
            <a:avLst/>
          </a:prstGeom>
          <a:solidFill>
            <a:srgbClr val="FFFF00"/>
          </a:solidFill>
        </p:spPr>
        <p:txBody>
          <a:bodyPr wrap="square" rtlCol="0">
            <a:spAutoFit/>
          </a:bodyPr>
          <a:lstStyle/>
          <a:p>
            <a:r>
              <a:rPr lang="en-US" sz="1200"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359573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Process</a:t>
            </a:r>
          </a:p>
        </p:txBody>
      </p:sp>
      <p:sp>
        <p:nvSpPr>
          <p:cNvPr id="3" name="Content Placeholder 2"/>
          <p:cNvSpPr>
            <a:spLocks noGrp="1"/>
          </p:cNvSpPr>
          <p:nvPr>
            <p:ph idx="1"/>
          </p:nvPr>
        </p:nvSpPr>
        <p:spPr/>
        <p:txBody>
          <a:bodyPr/>
          <a:lstStyle/>
          <a:p>
            <a:r>
              <a:rPr lang="en-US" dirty="0"/>
              <a:t>VDOE staff from the offices of Student Assessment, Humanities, and STEM &amp; Innovation reviewed each plan submitted.</a:t>
            </a:r>
          </a:p>
          <a:p>
            <a:r>
              <a:rPr lang="en-US" dirty="0"/>
              <a:t>VDOE requested telephone interviews with each school division to discuss local processes and learn more about successes and challenges.</a:t>
            </a:r>
          </a:p>
          <a:p>
            <a:endParaRPr lang="en-US" dirty="0"/>
          </a:p>
        </p:txBody>
      </p:sp>
    </p:spTree>
    <p:extLst>
      <p:ext uri="{BB962C8B-B14F-4D97-AF65-F5344CB8AC3E}">
        <p14:creationId xmlns:p14="http://schemas.microsoft.com/office/powerpoint/2010/main" val="1425883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7323"/>
            <a:ext cx="9144000" cy="818027"/>
          </a:xfrm>
        </p:spPr>
        <p:txBody>
          <a:bodyPr>
            <a:noAutofit/>
          </a:bodyPr>
          <a:lstStyle/>
          <a:p>
            <a:r>
              <a:rPr lang="en-US" sz="3600" dirty="0"/>
              <a:t>Continuous Improvement: </a:t>
            </a:r>
            <a:br>
              <a:rPr lang="en-US" sz="3600" dirty="0"/>
            </a:br>
            <a:r>
              <a:rPr lang="en-US" sz="3600" dirty="0"/>
              <a:t>Richmond Public Schools</a:t>
            </a:r>
          </a:p>
        </p:txBody>
      </p:sp>
      <p:sp>
        <p:nvSpPr>
          <p:cNvPr id="5" name="Content Placeholder 4"/>
          <p:cNvSpPr>
            <a:spLocks noGrp="1"/>
          </p:cNvSpPr>
          <p:nvPr>
            <p:ph idx="1"/>
          </p:nvPr>
        </p:nvSpPr>
        <p:spPr>
          <a:xfrm>
            <a:off x="0" y="1123948"/>
            <a:ext cx="9104586" cy="3429002"/>
          </a:xfrm>
        </p:spPr>
        <p:txBody>
          <a:bodyPr>
            <a:noAutofit/>
          </a:bodyPr>
          <a:lstStyle/>
          <a:p>
            <a:pPr>
              <a:lnSpc>
                <a:spcPct val="80000"/>
              </a:lnSpc>
            </a:pPr>
            <a:r>
              <a:rPr lang="en-US" sz="2400" dirty="0"/>
              <a:t>Richmond Public School leaders aligned resources and embedded performance assessment opportunities into curriculum guide. They continue working to evolve tasks and improve the assessments so students may demonstrate their learning. </a:t>
            </a:r>
          </a:p>
          <a:p>
            <a:pPr lvl="1">
              <a:lnSpc>
                <a:spcPct val="80000"/>
              </a:lnSpc>
            </a:pPr>
            <a:r>
              <a:rPr lang="en-US" sz="2400" dirty="0"/>
              <a:t>They discussed looking at student work to make decisions:</a:t>
            </a:r>
          </a:p>
          <a:p>
            <a:pPr lvl="2">
              <a:lnSpc>
                <a:spcPct val="80000"/>
              </a:lnSpc>
            </a:pPr>
            <a:r>
              <a:rPr lang="en-US" dirty="0"/>
              <a:t>What should this have looked like? </a:t>
            </a:r>
          </a:p>
          <a:p>
            <a:pPr lvl="2">
              <a:lnSpc>
                <a:spcPct val="80000"/>
              </a:lnSpc>
            </a:pPr>
            <a:r>
              <a:rPr lang="en-US" dirty="0"/>
              <a:t>What assessment should it have been?</a:t>
            </a:r>
          </a:p>
          <a:p>
            <a:pPr lvl="2">
              <a:lnSpc>
                <a:spcPct val="80000"/>
              </a:lnSpc>
            </a:pPr>
            <a:r>
              <a:rPr lang="en-US" dirty="0"/>
              <a:t>How can we take the content and embed it in writing tasks, so that it is a part of instruction and not a special event? </a:t>
            </a:r>
          </a:p>
        </p:txBody>
      </p:sp>
    </p:spTree>
    <p:extLst>
      <p:ext uri="{BB962C8B-B14F-4D97-AF65-F5344CB8AC3E}">
        <p14:creationId xmlns:p14="http://schemas.microsoft.com/office/powerpoint/2010/main" val="1139630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a:t>Best Practice: Reviewing Tasks</a:t>
            </a:r>
          </a:p>
        </p:txBody>
      </p:sp>
      <p:pic>
        <p:nvPicPr>
          <p:cNvPr id="5" name="Content Placeholder 4" descr="A screenshot of the planning template for Richmond City. The table has four columns titled: Date, Task, Responsible Party, and Resources Needed/Notes." title="Best Practice: Reviewing Tasks"/>
          <p:cNvPicPr>
            <a:picLocks noGrp="1" noChangeAspect="1"/>
          </p:cNvPicPr>
          <p:nvPr>
            <p:ph sz="half" idx="1"/>
          </p:nvPr>
        </p:nvPicPr>
        <p:blipFill>
          <a:blip r:embed="rId2"/>
          <a:stretch>
            <a:fillRect/>
          </a:stretch>
        </p:blipFill>
        <p:spPr>
          <a:xfrm>
            <a:off x="220765" y="990601"/>
            <a:ext cx="4198835" cy="3297756"/>
          </a:xfrm>
          <a:prstGeom prst="rect">
            <a:avLst/>
          </a:prstGeom>
        </p:spPr>
      </p:pic>
      <p:sp>
        <p:nvSpPr>
          <p:cNvPr id="4" name="Content Placeholder 3"/>
          <p:cNvSpPr>
            <a:spLocks noGrp="1"/>
          </p:cNvSpPr>
          <p:nvPr>
            <p:ph sz="half" idx="2"/>
          </p:nvPr>
        </p:nvSpPr>
        <p:spPr>
          <a:xfrm>
            <a:off x="4419600" y="1007541"/>
            <a:ext cx="4495800" cy="3280815"/>
          </a:xfrm>
        </p:spPr>
        <p:txBody>
          <a:bodyPr>
            <a:noAutofit/>
          </a:bodyPr>
          <a:lstStyle/>
          <a:p>
            <a:pPr>
              <a:lnSpc>
                <a:spcPct val="80000"/>
              </a:lnSpc>
            </a:pPr>
            <a:r>
              <a:rPr lang="en-US" sz="2400" dirty="0"/>
              <a:t>An example planning template from Richmond Public Schools shows continuous review and revision for Grade 5 Writing tasks and implementation. This planning template identifies the date and task to complete as well as the people involved and the additional resources needed for staff to complete the work. </a:t>
            </a:r>
          </a:p>
        </p:txBody>
      </p:sp>
    </p:spTree>
    <p:extLst>
      <p:ext uri="{BB962C8B-B14F-4D97-AF65-F5344CB8AC3E}">
        <p14:creationId xmlns:p14="http://schemas.microsoft.com/office/powerpoint/2010/main" val="6235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18027"/>
          </a:xfrm>
        </p:spPr>
        <p:txBody>
          <a:bodyPr>
            <a:noAutofit/>
          </a:bodyPr>
          <a:lstStyle/>
          <a:p>
            <a:r>
              <a:rPr lang="en-US" sz="3700" dirty="0"/>
              <a:t>Continuous Improvement: Lunenburg (1 of 3)</a:t>
            </a:r>
          </a:p>
        </p:txBody>
      </p:sp>
      <p:sp>
        <p:nvSpPr>
          <p:cNvPr id="3" name="Content Placeholder 2"/>
          <p:cNvSpPr>
            <a:spLocks noGrp="1"/>
          </p:cNvSpPr>
          <p:nvPr>
            <p:ph idx="1"/>
          </p:nvPr>
        </p:nvSpPr>
        <p:spPr>
          <a:xfrm>
            <a:off x="76200" y="895351"/>
            <a:ext cx="8915399" cy="3429002"/>
          </a:xfrm>
        </p:spPr>
        <p:txBody>
          <a:bodyPr>
            <a:normAutofit fontScale="85000" lnSpcReduction="10000"/>
          </a:bodyPr>
          <a:lstStyle/>
          <a:p>
            <a:r>
              <a:rPr lang="en-US" dirty="0"/>
              <a:t>“In the fall of 2015, selected sub-group of teachers and administrators from across the region were recruited to continue the work of developing PAs with the aim of making available an inventory of 20 or more high-quality PAs.”  </a:t>
            </a:r>
          </a:p>
          <a:p>
            <a:r>
              <a:rPr lang="en-US" dirty="0"/>
              <a:t>“The work of this design team has focused on (1) identifying rigorous and relevant subject-area standards that would be amenable to assessment with PAs, (2) ensuring that PAs meet requirements for state accountability, and (3) designing PAs that are of high quality PAs.”</a:t>
            </a:r>
          </a:p>
          <a:p>
            <a:endParaRPr lang="en-US" dirty="0"/>
          </a:p>
        </p:txBody>
      </p:sp>
    </p:spTree>
    <p:extLst>
      <p:ext uri="{BB962C8B-B14F-4D97-AF65-F5344CB8AC3E}">
        <p14:creationId xmlns:p14="http://schemas.microsoft.com/office/powerpoint/2010/main" val="25996362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700" dirty="0"/>
              <a:t>Continuous Improvement: Lunenburg (2 of 3)</a:t>
            </a:r>
          </a:p>
        </p:txBody>
      </p:sp>
      <p:sp>
        <p:nvSpPr>
          <p:cNvPr id="6" name="Content Placeholder 5"/>
          <p:cNvSpPr>
            <a:spLocks noGrp="1"/>
          </p:cNvSpPr>
          <p:nvPr>
            <p:ph idx="1"/>
          </p:nvPr>
        </p:nvSpPr>
        <p:spPr>
          <a:xfrm>
            <a:off x="76200" y="819149"/>
            <a:ext cx="8927385" cy="3505204"/>
          </a:xfrm>
        </p:spPr>
        <p:txBody>
          <a:bodyPr>
            <a:noAutofit/>
          </a:bodyPr>
          <a:lstStyle/>
          <a:p>
            <a:pPr>
              <a:lnSpc>
                <a:spcPts val="2600"/>
              </a:lnSpc>
            </a:pPr>
            <a:r>
              <a:rPr lang="en-US" sz="2800" dirty="0"/>
              <a:t>The </a:t>
            </a:r>
            <a:r>
              <a:rPr lang="en-US" sz="2800" i="1" dirty="0"/>
              <a:t>Vision for the Use of LAAs in Region 8 and Lunenburg  County Public Schools</a:t>
            </a:r>
            <a:r>
              <a:rPr lang="en-US" sz="2800" dirty="0"/>
              <a:t> section includes information that acknowledges plans for the future as well as recognition of places where collaboration within the school and division is a key element to future success. </a:t>
            </a:r>
          </a:p>
          <a:p>
            <a:pPr>
              <a:lnSpc>
                <a:spcPts val="2600"/>
              </a:lnSpc>
            </a:pPr>
            <a:r>
              <a:rPr lang="en-US" sz="2800" dirty="0"/>
              <a:t>“Teachers have the expertise … to create and use LAAs that can serve as valid, reliable, and innovative alternatives to conventional accountability assessments. However, because the work … is complex, it requires time and collaboration.”</a:t>
            </a:r>
          </a:p>
        </p:txBody>
      </p:sp>
    </p:spTree>
    <p:extLst>
      <p:ext uri="{BB962C8B-B14F-4D97-AF65-F5344CB8AC3E}">
        <p14:creationId xmlns:p14="http://schemas.microsoft.com/office/powerpoint/2010/main" val="23613914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700" dirty="0"/>
              <a:t>Continuous Improvement: Lunenburg (3 of 3)</a:t>
            </a:r>
          </a:p>
        </p:txBody>
      </p:sp>
      <p:sp>
        <p:nvSpPr>
          <p:cNvPr id="6" name="Content Placeholder 5"/>
          <p:cNvSpPr>
            <a:spLocks noGrp="1"/>
          </p:cNvSpPr>
          <p:nvPr>
            <p:ph idx="1"/>
          </p:nvPr>
        </p:nvSpPr>
        <p:spPr/>
        <p:txBody>
          <a:bodyPr>
            <a:noAutofit/>
          </a:bodyPr>
          <a:lstStyle/>
          <a:p>
            <a:pPr>
              <a:lnSpc>
                <a:spcPts val="2800"/>
              </a:lnSpc>
              <a:spcBef>
                <a:spcPts val="0"/>
              </a:spcBef>
            </a:pPr>
            <a:r>
              <a:rPr lang="en-US" sz="2800" dirty="0"/>
              <a:t>“The use of authentic assessments can drive the increased use of innovative instructional practices, which can lead in turn to more meaningful and relevant learning experiences and outcomes for students.  However, such changes require the shared understanding of instructional leaders in order to facilitate changes at the classroom level.”</a:t>
            </a:r>
          </a:p>
        </p:txBody>
      </p:sp>
    </p:spTree>
    <p:extLst>
      <p:ext uri="{BB962C8B-B14F-4D97-AF65-F5344CB8AC3E}">
        <p14:creationId xmlns:p14="http://schemas.microsoft.com/office/powerpoint/2010/main" val="14667555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067800" cy="818027"/>
          </a:xfrm>
        </p:spPr>
        <p:txBody>
          <a:bodyPr/>
          <a:lstStyle/>
          <a:p>
            <a:r>
              <a:rPr lang="en-US" dirty="0"/>
              <a:t>Best Practice: Providing an Overview</a:t>
            </a:r>
          </a:p>
        </p:txBody>
      </p:sp>
      <p:pic>
        <p:nvPicPr>
          <p:cNvPr id="4" name="Content Placeholder 3" descr="Image of the Balanced Assessment Plan overview shared by Brunswick County Public Schools."/>
          <p:cNvPicPr>
            <a:picLocks noGrp="1" noChangeAspect="1"/>
          </p:cNvPicPr>
          <p:nvPr>
            <p:ph idx="1"/>
          </p:nvPr>
        </p:nvPicPr>
        <p:blipFill rotWithShape="1">
          <a:blip r:embed="rId3"/>
          <a:srcRect t="3116"/>
          <a:stretch/>
        </p:blipFill>
        <p:spPr>
          <a:xfrm>
            <a:off x="5477207" y="860342"/>
            <a:ext cx="3285793" cy="4169980"/>
          </a:xfrm>
          <a:prstGeom prst="rect">
            <a:avLst/>
          </a:prstGeom>
          <a:ln>
            <a:solidFill>
              <a:schemeClr val="tx1"/>
            </a:solidFill>
          </a:ln>
        </p:spPr>
      </p:pic>
      <p:sp>
        <p:nvSpPr>
          <p:cNvPr id="5" name="TextBox 4"/>
          <p:cNvSpPr txBox="1"/>
          <p:nvPr/>
        </p:nvSpPr>
        <p:spPr>
          <a:xfrm>
            <a:off x="152400" y="943242"/>
            <a:ext cx="5029200" cy="4154984"/>
          </a:xfrm>
          <a:prstGeom prst="rect">
            <a:avLst/>
          </a:prstGeom>
          <a:noFill/>
        </p:spPr>
        <p:txBody>
          <a:bodyPr wrap="square" rtlCol="0">
            <a:spAutoFit/>
          </a:bodyPr>
          <a:lstStyle/>
          <a:p>
            <a:r>
              <a:rPr lang="en-US" sz="2400" dirty="0"/>
              <a:t>An overview of Balanced Assessment Plans provides an opportunity for school divisions to share goals, priorities, and plans for the upcoming year(s).  </a:t>
            </a:r>
            <a:r>
              <a:rPr lang="en-US" sz="2400" dirty="0">
                <a:hlinkClick r:id="rId4"/>
              </a:rPr>
              <a:t>Brunswick County Public Schools</a:t>
            </a:r>
            <a:r>
              <a:rPr lang="en-US" sz="2400" dirty="0"/>
              <a:t> tied its Balanced Assessment Plan to the division’s mission and vision, and its ongoing commitments to technology, formative assessment, and quality performance assessments are explained.</a:t>
            </a:r>
          </a:p>
        </p:txBody>
      </p:sp>
      <p:sp>
        <p:nvSpPr>
          <p:cNvPr id="3" name="TextBox 2">
            <a:extLst>
              <a:ext uri="{FF2B5EF4-FFF2-40B4-BE49-F238E27FC236}">
                <a16:creationId xmlns:a16="http://schemas.microsoft.com/office/drawing/2014/main" id="{9BAAB56A-531C-5B7C-F2EF-4E63DA7BFD54}"/>
              </a:ext>
            </a:extLst>
          </p:cNvPr>
          <p:cNvSpPr txBox="1"/>
          <p:nvPr/>
        </p:nvSpPr>
        <p:spPr>
          <a:xfrm>
            <a:off x="5196975" y="4371397"/>
            <a:ext cx="3794625" cy="646331"/>
          </a:xfrm>
          <a:prstGeom prst="rect">
            <a:avLst/>
          </a:prstGeom>
          <a:solidFill>
            <a:srgbClr val="FFFF00"/>
          </a:solidFill>
        </p:spPr>
        <p:txBody>
          <a:bodyPr wrap="square" rtlCol="0">
            <a:spAutoFit/>
          </a:bodyPr>
          <a:lstStyle/>
          <a:p>
            <a:r>
              <a:rPr lang="en-US" sz="1200"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13729324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 Allowing for Student Choice</a:t>
            </a:r>
          </a:p>
        </p:txBody>
      </p:sp>
      <p:sp>
        <p:nvSpPr>
          <p:cNvPr id="3" name="Content Placeholder 2"/>
          <p:cNvSpPr>
            <a:spLocks noGrp="1"/>
          </p:cNvSpPr>
          <p:nvPr>
            <p:ph idx="1"/>
          </p:nvPr>
        </p:nvSpPr>
        <p:spPr/>
        <p:txBody>
          <a:bodyPr>
            <a:normAutofit fontScale="92500"/>
          </a:bodyPr>
          <a:lstStyle/>
          <a:p>
            <a:r>
              <a:rPr lang="en-US" dirty="0"/>
              <a:t>Provide students choice in how they will demonstrate their understanding.</a:t>
            </a:r>
          </a:p>
          <a:p>
            <a:pPr lvl="1"/>
            <a:r>
              <a:rPr lang="en-US" dirty="0"/>
              <a:t>Choice can increase interest and engagement for students.</a:t>
            </a:r>
          </a:p>
          <a:p>
            <a:pPr lvl="1"/>
            <a:r>
              <a:rPr lang="en-US" dirty="0"/>
              <a:t>Students may apply different skills from the 5C’s when completing different products.</a:t>
            </a:r>
          </a:p>
          <a:p>
            <a:pPr lvl="1"/>
            <a:r>
              <a:rPr lang="en-US" dirty="0"/>
              <a:t>Products should be consistent with expectations in the rubric and allow for the highest level of achievement described in the rubric.</a:t>
            </a:r>
          </a:p>
        </p:txBody>
      </p:sp>
    </p:spTree>
    <p:extLst>
      <p:ext uri="{BB962C8B-B14F-4D97-AF65-F5344CB8AC3E}">
        <p14:creationId xmlns:p14="http://schemas.microsoft.com/office/powerpoint/2010/main" val="13405809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18027"/>
          </a:xfrm>
        </p:spPr>
        <p:txBody>
          <a:bodyPr>
            <a:noAutofit/>
          </a:bodyPr>
          <a:lstStyle/>
          <a:p>
            <a:r>
              <a:rPr lang="en-US" sz="3600" dirty="0"/>
              <a:t>Encouraged Practice: </a:t>
            </a:r>
            <a:br>
              <a:rPr lang="en-US" sz="3600" dirty="0"/>
            </a:br>
            <a:r>
              <a:rPr lang="en-US" sz="3600" dirty="0"/>
              <a:t>Assessment Innovation in Other Courses</a:t>
            </a:r>
          </a:p>
        </p:txBody>
      </p:sp>
      <p:sp>
        <p:nvSpPr>
          <p:cNvPr id="3" name="Content Placeholder 2"/>
          <p:cNvSpPr>
            <a:spLocks noGrp="1"/>
          </p:cNvSpPr>
          <p:nvPr>
            <p:ph idx="1"/>
          </p:nvPr>
        </p:nvSpPr>
        <p:spPr>
          <a:xfrm>
            <a:off x="76200" y="1047750"/>
            <a:ext cx="8927385" cy="3657600"/>
          </a:xfrm>
        </p:spPr>
        <p:txBody>
          <a:bodyPr>
            <a:normAutofit/>
          </a:bodyPr>
          <a:lstStyle/>
          <a:p>
            <a:r>
              <a:rPr lang="en-US" sz="2400" dirty="0"/>
              <a:t>School divisions are encouraged to include information about balanced assessment and instruction in other (non-LAA) courses in Balanced Assessment Plans.</a:t>
            </a:r>
          </a:p>
          <a:p>
            <a:r>
              <a:rPr lang="en-US" sz="2400" dirty="0"/>
              <a:t>This might include:</a:t>
            </a:r>
          </a:p>
          <a:p>
            <a:pPr lvl="1"/>
            <a:r>
              <a:rPr lang="en-US" sz="2400" dirty="0"/>
              <a:t>Description of performance tasks used in other areas</a:t>
            </a:r>
          </a:p>
          <a:p>
            <a:pPr lvl="1"/>
            <a:r>
              <a:rPr lang="en-US" sz="2400" dirty="0"/>
              <a:t>Information about professional learning for teachers focused on using rubrics to score tasks  </a:t>
            </a:r>
          </a:p>
          <a:p>
            <a:pPr lvl="1"/>
            <a:r>
              <a:rPr lang="en-US" sz="2400" dirty="0"/>
              <a:t>Descriptions of cross-curricular task development and implementation </a:t>
            </a:r>
          </a:p>
          <a:p>
            <a:pPr marL="0" indent="0">
              <a:buNone/>
            </a:pPr>
            <a:endParaRPr lang="en-US" sz="2400" dirty="0"/>
          </a:p>
        </p:txBody>
      </p:sp>
    </p:spTree>
    <p:extLst>
      <p:ext uri="{BB962C8B-B14F-4D97-AF65-F5344CB8AC3E}">
        <p14:creationId xmlns:p14="http://schemas.microsoft.com/office/powerpoint/2010/main" val="12923711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323"/>
            <a:ext cx="9144000" cy="818027"/>
          </a:xfrm>
        </p:spPr>
        <p:txBody>
          <a:bodyPr>
            <a:noAutofit/>
          </a:bodyPr>
          <a:lstStyle/>
          <a:p>
            <a:r>
              <a:rPr lang="en-US" sz="3600" dirty="0"/>
              <a:t>Documenting Balanced </a:t>
            </a:r>
            <a:br>
              <a:rPr lang="en-US" sz="3600" dirty="0"/>
            </a:br>
            <a:r>
              <a:rPr lang="en-US" sz="3600" dirty="0"/>
              <a:t>Assessment in Other Courses</a:t>
            </a:r>
          </a:p>
        </p:txBody>
      </p:sp>
      <p:sp>
        <p:nvSpPr>
          <p:cNvPr id="3" name="Content Placeholder 2"/>
          <p:cNvSpPr>
            <a:spLocks noGrp="1"/>
          </p:cNvSpPr>
          <p:nvPr>
            <p:ph idx="1"/>
          </p:nvPr>
        </p:nvSpPr>
        <p:spPr>
          <a:xfrm>
            <a:off x="0" y="1047750"/>
            <a:ext cx="9220200" cy="3429002"/>
          </a:xfrm>
        </p:spPr>
        <p:txBody>
          <a:bodyPr>
            <a:normAutofit/>
          </a:bodyPr>
          <a:lstStyle/>
          <a:p>
            <a:pPr marL="0" indent="0">
              <a:buNone/>
            </a:pPr>
            <a:r>
              <a:rPr lang="en-US" sz="2400" dirty="0"/>
              <a:t>Danville’s plan describes high school history teachers’ professional learning on performance assessment. Teachers focused on “</a:t>
            </a:r>
            <a:r>
              <a:rPr lang="en-US" sz="2400" dirty="0">
                <a:hlinkClick r:id="rId2"/>
              </a:rPr>
              <a:t>Overcoming Barriers</a:t>
            </a:r>
            <a:r>
              <a:rPr lang="en-US" sz="2400" dirty="0"/>
              <a:t> to Implement High Quality Performance Assessments” (from 2019 History &amp; Social Science Deeper Learning Conferences) and worked together on next steps for implementation.</a:t>
            </a:r>
          </a:p>
        </p:txBody>
      </p:sp>
      <p:pic>
        <p:nvPicPr>
          <p:cNvPr id="7" name="Picture 6" descr="Image of description from Danville's fall 2019 professional development for high school history teachers. Description for grades 9-12 states &quot;Focus on 'Overcoming Barriers' slides presentation; become comfortable with VDOE PAs (9-11) and establish when to give it (S1, or S2, or both), create a list of questions and further PD needed on PAs, make and take ONE other PA." title="Performance Assessment Conversation and Overcoming Barriers"/>
          <p:cNvPicPr>
            <a:picLocks noChangeAspect="1"/>
          </p:cNvPicPr>
          <p:nvPr/>
        </p:nvPicPr>
        <p:blipFill>
          <a:blip r:embed="rId3"/>
          <a:stretch>
            <a:fillRect/>
          </a:stretch>
        </p:blipFill>
        <p:spPr>
          <a:xfrm>
            <a:off x="304800" y="3009900"/>
            <a:ext cx="7610475" cy="1390650"/>
          </a:xfrm>
          <a:prstGeom prst="rect">
            <a:avLst/>
          </a:prstGeom>
        </p:spPr>
      </p:pic>
      <p:sp>
        <p:nvSpPr>
          <p:cNvPr id="4" name="TextBox 3">
            <a:extLst>
              <a:ext uri="{FF2B5EF4-FFF2-40B4-BE49-F238E27FC236}">
                <a16:creationId xmlns:a16="http://schemas.microsoft.com/office/drawing/2014/main" id="{DADC1180-4F30-5636-D9BE-FC80116D6D03}"/>
              </a:ext>
            </a:extLst>
          </p:cNvPr>
          <p:cNvSpPr txBox="1"/>
          <p:nvPr/>
        </p:nvSpPr>
        <p:spPr>
          <a:xfrm>
            <a:off x="1981200" y="4344848"/>
            <a:ext cx="4303456" cy="646331"/>
          </a:xfrm>
          <a:prstGeom prst="rect">
            <a:avLst/>
          </a:prstGeom>
          <a:solidFill>
            <a:srgbClr val="FFFF00"/>
          </a:solidFill>
        </p:spPr>
        <p:txBody>
          <a:bodyPr wrap="square" rtlCol="0">
            <a:spAutoFit/>
          </a:bodyPr>
          <a:lstStyle/>
          <a:p>
            <a:r>
              <a:rPr lang="en-US" sz="1200"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41051982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523"/>
            <a:ext cx="9144000" cy="818027"/>
          </a:xfrm>
        </p:spPr>
        <p:txBody>
          <a:bodyPr>
            <a:normAutofit fontScale="90000"/>
          </a:bodyPr>
          <a:lstStyle/>
          <a:p>
            <a:r>
              <a:rPr lang="en-US" dirty="0"/>
              <a:t> Innovations in Balanced Assessment: </a:t>
            </a:r>
            <a:br>
              <a:rPr lang="en-US" dirty="0"/>
            </a:br>
            <a:r>
              <a:rPr lang="en-US" dirty="0"/>
              <a:t>Cornerstone Performance Tasks</a:t>
            </a:r>
          </a:p>
        </p:txBody>
      </p:sp>
      <p:sp>
        <p:nvSpPr>
          <p:cNvPr id="3" name="Content Placeholder 2"/>
          <p:cNvSpPr>
            <a:spLocks noGrp="1"/>
          </p:cNvSpPr>
          <p:nvPr>
            <p:ph idx="1"/>
          </p:nvPr>
        </p:nvSpPr>
        <p:spPr>
          <a:xfrm>
            <a:off x="76200" y="1200148"/>
            <a:ext cx="8927385" cy="3429002"/>
          </a:xfrm>
        </p:spPr>
        <p:txBody>
          <a:bodyPr>
            <a:normAutofit/>
          </a:bodyPr>
          <a:lstStyle/>
          <a:p>
            <a:r>
              <a:rPr lang="en-US" sz="2400" dirty="0"/>
              <a:t>Henry County Public Schools embeds links in its Assessment Inventory to Balanced Assessment Plans for LAA areas and to Cornerstone Performance Tasks administered to all K-12 students.</a:t>
            </a:r>
          </a:p>
          <a:p>
            <a:pPr marL="0" indent="0">
              <a:buNone/>
            </a:pPr>
            <a:endParaRPr lang="en-US" sz="2400" dirty="0"/>
          </a:p>
        </p:txBody>
      </p:sp>
      <p:pic>
        <p:nvPicPr>
          <p:cNvPr id="5" name="Picture 4" descr="Image shows the portion of Henry County Public Schools' Assessment Inventory that illustrates innovation in assessment practices. " title="HCPS Cornerstone Performance Tasks"/>
          <p:cNvPicPr>
            <a:picLocks noChangeAspect="1"/>
          </p:cNvPicPr>
          <p:nvPr/>
        </p:nvPicPr>
        <p:blipFill>
          <a:blip r:embed="rId3"/>
          <a:stretch>
            <a:fillRect/>
          </a:stretch>
        </p:blipFill>
        <p:spPr>
          <a:xfrm>
            <a:off x="762000" y="2343150"/>
            <a:ext cx="6967538" cy="1994309"/>
          </a:xfrm>
          <a:prstGeom prst="rect">
            <a:avLst/>
          </a:prstGeom>
        </p:spPr>
      </p:pic>
    </p:spTree>
    <p:extLst>
      <p:ext uri="{BB962C8B-B14F-4D97-AF65-F5344CB8AC3E}">
        <p14:creationId xmlns:p14="http://schemas.microsoft.com/office/powerpoint/2010/main" val="4477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normAutofit fontScale="97500"/>
          </a:bodyPr>
          <a:lstStyle/>
          <a:p>
            <a:r>
              <a:rPr lang="en-US" dirty="0"/>
              <a:t>Information detailed in </a:t>
            </a:r>
            <a:r>
              <a:rPr lang="en-US" dirty="0">
                <a:hlinkClick r:id="rId2"/>
              </a:rPr>
              <a:t>Superintendent’s Memo No. 181-19</a:t>
            </a:r>
            <a:r>
              <a:rPr lang="en-US" dirty="0"/>
              <a:t> and its attachment, “Overview: Balanced Assessment Plans,” set expectations for these desk reviews.</a:t>
            </a:r>
          </a:p>
          <a:p>
            <a:pPr marL="0" indent="0">
              <a:buNone/>
            </a:pPr>
            <a:endParaRPr lang="en-US" dirty="0"/>
          </a:p>
        </p:txBody>
      </p:sp>
      <p:sp>
        <p:nvSpPr>
          <p:cNvPr id="5" name="Title 1"/>
          <p:cNvSpPr>
            <a:spLocks noGrp="1"/>
          </p:cNvSpPr>
          <p:nvPr>
            <p:ph type="title"/>
          </p:nvPr>
        </p:nvSpPr>
        <p:spPr/>
        <p:txBody>
          <a:bodyPr>
            <a:normAutofit fontScale="90000"/>
          </a:bodyPr>
          <a:lstStyle/>
          <a:p>
            <a:r>
              <a:rPr lang="en-US" dirty="0"/>
              <a:t>What did we expect to see in the plans?</a:t>
            </a:r>
          </a:p>
        </p:txBody>
      </p:sp>
    </p:spTree>
    <p:extLst>
      <p:ext uri="{BB962C8B-B14F-4D97-AF65-F5344CB8AC3E}">
        <p14:creationId xmlns:p14="http://schemas.microsoft.com/office/powerpoint/2010/main" val="3240024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a:hlinkClick r:id="rId2"/>
              </a:rPr>
              <a:t>Cornerstone One-Pager</a:t>
            </a:r>
            <a:r>
              <a:rPr lang="en-US" dirty="0"/>
              <a:t>”</a:t>
            </a:r>
          </a:p>
        </p:txBody>
      </p:sp>
      <p:sp>
        <p:nvSpPr>
          <p:cNvPr id="3" name="Content Placeholder 2"/>
          <p:cNvSpPr>
            <a:spLocks noGrp="1"/>
          </p:cNvSpPr>
          <p:nvPr>
            <p:ph idx="1"/>
          </p:nvPr>
        </p:nvSpPr>
        <p:spPr/>
        <p:txBody>
          <a:bodyPr>
            <a:normAutofit lnSpcReduction="10000"/>
          </a:bodyPr>
          <a:lstStyle/>
          <a:p>
            <a:r>
              <a:rPr lang="en-US" dirty="0"/>
              <a:t>Administered across all content areas as summative assessments for units of study</a:t>
            </a:r>
          </a:p>
          <a:p>
            <a:r>
              <a:rPr lang="en-US" dirty="0"/>
              <a:t>Scored with rubrics designed to measure skills and knowledge</a:t>
            </a:r>
          </a:p>
          <a:p>
            <a:r>
              <a:rPr lang="en-US" dirty="0"/>
              <a:t>Allow students to demonstrate their learning in novel ways with real-world connections</a:t>
            </a:r>
          </a:p>
          <a:p>
            <a:r>
              <a:rPr lang="en-US" dirty="0"/>
              <a:t>Do not impact a student’s average in the class</a:t>
            </a:r>
          </a:p>
          <a:p>
            <a:pPr lvl="1"/>
            <a:endParaRPr lang="en-US" dirty="0"/>
          </a:p>
        </p:txBody>
      </p:sp>
      <p:sp>
        <p:nvSpPr>
          <p:cNvPr id="4" name="TextBox 3">
            <a:extLst>
              <a:ext uri="{FF2B5EF4-FFF2-40B4-BE49-F238E27FC236}">
                <a16:creationId xmlns:a16="http://schemas.microsoft.com/office/drawing/2014/main" id="{56776283-495F-668C-C44E-FB2B75733E05}"/>
              </a:ext>
            </a:extLst>
          </p:cNvPr>
          <p:cNvSpPr txBox="1"/>
          <p:nvPr/>
        </p:nvSpPr>
        <p:spPr>
          <a:xfrm>
            <a:off x="1981200" y="4344848"/>
            <a:ext cx="4303456" cy="646331"/>
          </a:xfrm>
          <a:prstGeom prst="rect">
            <a:avLst/>
          </a:prstGeom>
          <a:solidFill>
            <a:srgbClr val="FFFF00"/>
          </a:solidFill>
        </p:spPr>
        <p:txBody>
          <a:bodyPr wrap="square" rtlCol="0">
            <a:spAutoFit/>
          </a:bodyPr>
          <a:lstStyle/>
          <a:p>
            <a:r>
              <a:rPr lang="en-US" sz="1200" dirty="0"/>
              <a:t>Note: Some links in documents provided by school divisions in 2020 may no longer work. Please contact the school division if you have questions.</a:t>
            </a:r>
          </a:p>
        </p:txBody>
      </p:sp>
    </p:spTree>
    <p:extLst>
      <p:ext uri="{BB962C8B-B14F-4D97-AF65-F5344CB8AC3E}">
        <p14:creationId xmlns:p14="http://schemas.microsoft.com/office/powerpoint/2010/main" val="26963501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523"/>
            <a:ext cx="9144000" cy="818027"/>
          </a:xfrm>
        </p:spPr>
        <p:txBody>
          <a:bodyPr>
            <a:noAutofit/>
          </a:bodyPr>
          <a:lstStyle/>
          <a:p>
            <a:r>
              <a:rPr lang="en-US" sz="3600" dirty="0"/>
              <a:t>Cornerstone Task Units and Timeline: </a:t>
            </a:r>
            <a:br>
              <a:rPr lang="en-US" sz="3600" dirty="0"/>
            </a:br>
            <a:r>
              <a:rPr lang="en-US" sz="3600" dirty="0"/>
              <a:t>Grades 6-12, Henry County Public Schools</a:t>
            </a:r>
          </a:p>
        </p:txBody>
      </p:sp>
      <p:pic>
        <p:nvPicPr>
          <p:cNvPr id="4" name="Picture 3" descr="Image shows when cornerstone tasks in high school courses are administered and the topics of each unit." title="Cornerstone image from HCPS"/>
          <p:cNvPicPr>
            <a:picLocks noChangeAspect="1"/>
          </p:cNvPicPr>
          <p:nvPr/>
        </p:nvPicPr>
        <p:blipFill>
          <a:blip r:embed="rId2"/>
          <a:stretch>
            <a:fillRect/>
          </a:stretch>
        </p:blipFill>
        <p:spPr>
          <a:xfrm>
            <a:off x="1219200" y="1113722"/>
            <a:ext cx="5943600" cy="4015807"/>
          </a:xfrm>
          <a:prstGeom prst="rect">
            <a:avLst/>
          </a:prstGeom>
          <a:ln>
            <a:solidFill>
              <a:schemeClr val="tx1"/>
            </a:solidFill>
          </a:ln>
        </p:spPr>
      </p:pic>
    </p:spTree>
    <p:extLst>
      <p:ext uri="{BB962C8B-B14F-4D97-AF65-F5344CB8AC3E}">
        <p14:creationId xmlns:p14="http://schemas.microsoft.com/office/powerpoint/2010/main" val="32728890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What is going well?</a:t>
            </a:r>
          </a:p>
          <a:p>
            <a:r>
              <a:rPr lang="en-US" dirty="0"/>
              <a:t>What is challenging?</a:t>
            </a:r>
          </a:p>
        </p:txBody>
      </p:sp>
      <p:sp>
        <p:nvSpPr>
          <p:cNvPr id="3" name="Title 2"/>
          <p:cNvSpPr>
            <a:spLocks noGrp="1"/>
          </p:cNvSpPr>
          <p:nvPr>
            <p:ph type="title"/>
          </p:nvPr>
        </p:nvSpPr>
        <p:spPr/>
        <p:txBody>
          <a:bodyPr/>
          <a:lstStyle/>
          <a:p>
            <a:r>
              <a:rPr lang="en-US" dirty="0">
                <a:solidFill>
                  <a:schemeClr val="tx1"/>
                </a:solidFill>
              </a:rPr>
              <a:t>c</a:t>
            </a:r>
          </a:p>
        </p:txBody>
      </p:sp>
    </p:spTree>
    <p:extLst>
      <p:ext uri="{BB962C8B-B14F-4D97-AF65-F5344CB8AC3E}">
        <p14:creationId xmlns:p14="http://schemas.microsoft.com/office/powerpoint/2010/main" val="15697284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is going well? (1 of 2)</a:t>
            </a:r>
          </a:p>
        </p:txBody>
      </p:sp>
      <p:sp>
        <p:nvSpPr>
          <p:cNvPr id="5" name="Content Placeholder 4"/>
          <p:cNvSpPr>
            <a:spLocks noGrp="1"/>
          </p:cNvSpPr>
          <p:nvPr>
            <p:ph idx="1"/>
          </p:nvPr>
        </p:nvSpPr>
        <p:spPr>
          <a:xfrm>
            <a:off x="76200" y="895350"/>
            <a:ext cx="9067800" cy="3657599"/>
          </a:xfrm>
        </p:spPr>
        <p:txBody>
          <a:bodyPr>
            <a:normAutofit/>
          </a:bodyPr>
          <a:lstStyle/>
          <a:p>
            <a:r>
              <a:rPr lang="en-US" sz="2400" dirty="0"/>
              <a:t>Students are more engaged and not just repeating memorized facts. They have the opportunity to apply their learning, be creative, and show understanding in different ways.</a:t>
            </a:r>
          </a:p>
          <a:p>
            <a:r>
              <a:rPr lang="en-US" sz="2400" dirty="0"/>
              <a:t>Grade levels and departments within schools are collaborating to create performance based assessments. </a:t>
            </a:r>
          </a:p>
          <a:p>
            <a:r>
              <a:rPr lang="en-US" sz="2400" dirty="0"/>
              <a:t>Instructional leaders meeting with groups of teachers regularly (professional learning communities) has been an effective way to influence changes in instruction that need to occur.</a:t>
            </a:r>
          </a:p>
          <a:p>
            <a:r>
              <a:rPr lang="en-US" sz="2400" dirty="0"/>
              <a:t>Some regions and divisions are collaborating.</a:t>
            </a:r>
          </a:p>
          <a:p>
            <a:pPr marL="0" indent="0">
              <a:buNone/>
            </a:pPr>
            <a:endParaRPr lang="en-US" sz="2400" dirty="0"/>
          </a:p>
          <a:p>
            <a:endParaRPr lang="en-US" sz="2400" dirty="0"/>
          </a:p>
        </p:txBody>
      </p:sp>
    </p:spTree>
    <p:extLst>
      <p:ext uri="{BB962C8B-B14F-4D97-AF65-F5344CB8AC3E}">
        <p14:creationId xmlns:p14="http://schemas.microsoft.com/office/powerpoint/2010/main" val="22613706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is going well? (2 of 2)</a:t>
            </a:r>
          </a:p>
        </p:txBody>
      </p:sp>
      <p:sp>
        <p:nvSpPr>
          <p:cNvPr id="5" name="Content Placeholder 4"/>
          <p:cNvSpPr>
            <a:spLocks noGrp="1"/>
          </p:cNvSpPr>
          <p:nvPr>
            <p:ph idx="1"/>
          </p:nvPr>
        </p:nvSpPr>
        <p:spPr>
          <a:xfrm>
            <a:off x="76200" y="895350"/>
            <a:ext cx="9067800" cy="3657599"/>
          </a:xfrm>
        </p:spPr>
        <p:txBody>
          <a:bodyPr>
            <a:normAutofit/>
          </a:bodyPr>
          <a:lstStyle/>
          <a:p>
            <a:r>
              <a:rPr lang="en-US" sz="2400" dirty="0"/>
              <a:t>Teachers are invested and eager for more professional learning. “Having teachers in the room and giving them time to think about it creates buy in and builds capacity.”</a:t>
            </a:r>
          </a:p>
          <a:p>
            <a:r>
              <a:rPr lang="en-US" sz="2400" dirty="0"/>
              <a:t>Building a cohort of teacher experts has worked well. Some divisions have used content or instructional coaches to support the development of these teacher experts.</a:t>
            </a:r>
          </a:p>
          <a:p>
            <a:r>
              <a:rPr lang="en-US" sz="2400" dirty="0"/>
              <a:t>Using performance tasks during instruction helps prepare students to show their learning on the summative assessment.</a:t>
            </a:r>
          </a:p>
          <a:p>
            <a:pPr marL="0" indent="0">
              <a:buNone/>
            </a:pPr>
            <a:endParaRPr lang="en-US" sz="2400" dirty="0"/>
          </a:p>
          <a:p>
            <a:endParaRPr lang="en-US" sz="2400" dirty="0"/>
          </a:p>
        </p:txBody>
      </p:sp>
    </p:spTree>
    <p:extLst>
      <p:ext uri="{BB962C8B-B14F-4D97-AF65-F5344CB8AC3E}">
        <p14:creationId xmlns:p14="http://schemas.microsoft.com/office/powerpoint/2010/main" val="19813230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challenges? (1 of 2)</a:t>
            </a:r>
          </a:p>
        </p:txBody>
      </p:sp>
      <p:sp>
        <p:nvSpPr>
          <p:cNvPr id="3" name="Content Placeholder 2"/>
          <p:cNvSpPr>
            <a:spLocks noGrp="1"/>
          </p:cNvSpPr>
          <p:nvPr>
            <p:ph idx="1"/>
          </p:nvPr>
        </p:nvSpPr>
        <p:spPr>
          <a:xfrm>
            <a:off x="76200" y="895351"/>
            <a:ext cx="8991600" cy="3429002"/>
          </a:xfrm>
        </p:spPr>
        <p:txBody>
          <a:bodyPr>
            <a:normAutofit/>
          </a:bodyPr>
          <a:lstStyle/>
          <a:p>
            <a:r>
              <a:rPr lang="en-US" sz="2400" dirty="0"/>
              <a:t>Many school divisions shared that time is a challenge. This includes:</a:t>
            </a:r>
          </a:p>
          <a:p>
            <a:pPr lvl="1"/>
            <a:r>
              <a:rPr lang="en-US" sz="2400" dirty="0"/>
              <a:t>Finding time to meet with teachers, especially at elementary</a:t>
            </a:r>
          </a:p>
          <a:p>
            <a:pPr lvl="1"/>
            <a:r>
              <a:rPr lang="en-US" sz="2400" dirty="0"/>
              <a:t>Ensuring adequate time is devoted to instruction in core content areas that no longer have an SOL test (K-5)</a:t>
            </a:r>
          </a:p>
          <a:p>
            <a:pPr lvl="1"/>
            <a:r>
              <a:rPr lang="en-US" sz="2400" dirty="0"/>
              <a:t>Providing ongoing professional development without overburdening teachers’ time</a:t>
            </a:r>
          </a:p>
          <a:p>
            <a:r>
              <a:rPr lang="en-US" sz="2400" dirty="0"/>
              <a:t>Finding time to pull teachers out of class for training is difficulty, and the lack of substitutes compounds this.</a:t>
            </a:r>
          </a:p>
          <a:p>
            <a:pPr lvl="1"/>
            <a:endParaRPr lang="en-US" sz="2400" dirty="0"/>
          </a:p>
        </p:txBody>
      </p:sp>
    </p:spTree>
    <p:extLst>
      <p:ext uri="{BB962C8B-B14F-4D97-AF65-F5344CB8AC3E}">
        <p14:creationId xmlns:p14="http://schemas.microsoft.com/office/powerpoint/2010/main" val="18686586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challenges? (2 of 2)</a:t>
            </a:r>
          </a:p>
        </p:txBody>
      </p:sp>
      <p:sp>
        <p:nvSpPr>
          <p:cNvPr id="3" name="Content Placeholder 2"/>
          <p:cNvSpPr>
            <a:spLocks noGrp="1"/>
          </p:cNvSpPr>
          <p:nvPr>
            <p:ph idx="1"/>
          </p:nvPr>
        </p:nvSpPr>
        <p:spPr/>
        <p:txBody>
          <a:bodyPr>
            <a:normAutofit/>
          </a:bodyPr>
          <a:lstStyle/>
          <a:p>
            <a:r>
              <a:rPr lang="en-US" sz="2400" dirty="0"/>
              <a:t>There are not enough examples of good tasks.</a:t>
            </a:r>
          </a:p>
          <a:p>
            <a:r>
              <a:rPr lang="en-US" sz="2400" dirty="0"/>
              <a:t>In schools with struggles in reading and/or mathematics achievement, it can be challenging for school administrators to value and protect time for core content instruction in science and history. Professional learning opportunities are not always available or encouraged across core content areas.</a:t>
            </a:r>
          </a:p>
          <a:p>
            <a:r>
              <a:rPr lang="en-US" sz="2400" dirty="0"/>
              <a:t>There are not enough training opportunities for teachers. If there is not already some capacity for this work, it is difficult to build and sustain without ongoing training opportunities.</a:t>
            </a:r>
          </a:p>
          <a:p>
            <a:endParaRPr lang="en-US" sz="2400" dirty="0"/>
          </a:p>
        </p:txBody>
      </p:sp>
    </p:spTree>
    <p:extLst>
      <p:ext uri="{BB962C8B-B14F-4D97-AF65-F5344CB8AC3E}">
        <p14:creationId xmlns:p14="http://schemas.microsoft.com/office/powerpoint/2010/main" val="186235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Funding</a:t>
            </a:r>
          </a:p>
        </p:txBody>
      </p:sp>
      <p:sp>
        <p:nvSpPr>
          <p:cNvPr id="3" name="Content Placeholder 2"/>
          <p:cNvSpPr>
            <a:spLocks noGrp="1"/>
          </p:cNvSpPr>
          <p:nvPr>
            <p:ph idx="1"/>
          </p:nvPr>
        </p:nvSpPr>
        <p:spPr>
          <a:xfrm>
            <a:off x="76200" y="819150"/>
            <a:ext cx="8991600" cy="3429002"/>
          </a:xfrm>
        </p:spPr>
        <p:txBody>
          <a:bodyPr>
            <a:normAutofit/>
          </a:bodyPr>
          <a:lstStyle/>
          <a:p>
            <a:r>
              <a:rPr lang="en-US" dirty="0"/>
              <a:t>Many school divisions shared that funding is also a  challenge. This includes:</a:t>
            </a:r>
          </a:p>
          <a:p>
            <a:pPr lvl="1"/>
            <a:r>
              <a:rPr lang="en-US" dirty="0"/>
              <a:t>Providing substitutes to cover classes during scoring events, task development events, etc.</a:t>
            </a:r>
          </a:p>
          <a:p>
            <a:pPr lvl="1"/>
            <a:r>
              <a:rPr lang="en-US" dirty="0"/>
              <a:t>Providing substitutes for ongoing professional development </a:t>
            </a:r>
          </a:p>
          <a:p>
            <a:pPr lvl="1"/>
            <a:r>
              <a:rPr lang="en-US" dirty="0"/>
              <a:t>Providing funding for curriculum and assessment work</a:t>
            </a:r>
          </a:p>
          <a:p>
            <a:pPr lvl="1"/>
            <a:endParaRPr lang="en-US" dirty="0"/>
          </a:p>
        </p:txBody>
      </p:sp>
    </p:spTree>
    <p:extLst>
      <p:ext uri="{BB962C8B-B14F-4D97-AF65-F5344CB8AC3E}">
        <p14:creationId xmlns:p14="http://schemas.microsoft.com/office/powerpoint/2010/main" val="19458734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Grading vs. Scoring</a:t>
            </a:r>
          </a:p>
        </p:txBody>
      </p:sp>
      <p:sp>
        <p:nvSpPr>
          <p:cNvPr id="3" name="Content Placeholder 2"/>
          <p:cNvSpPr>
            <a:spLocks noGrp="1"/>
          </p:cNvSpPr>
          <p:nvPr>
            <p:ph idx="1"/>
          </p:nvPr>
        </p:nvSpPr>
        <p:spPr/>
        <p:txBody>
          <a:bodyPr/>
          <a:lstStyle/>
          <a:p>
            <a:r>
              <a:rPr lang="en-US" dirty="0"/>
              <a:t>Using rubrics to score performance tasks is new for many teachers.</a:t>
            </a:r>
          </a:p>
          <a:p>
            <a:r>
              <a:rPr lang="en-US" dirty="0"/>
              <a:t>Shifting from grading work to scoring work and/or from a percent correct or letter grade to a rubric score with descriptive feedback is difficult.</a:t>
            </a:r>
          </a:p>
          <a:p>
            <a:r>
              <a:rPr lang="en-US" dirty="0"/>
              <a:t>Materials to support school divisions with this work would </a:t>
            </a:r>
            <a:r>
              <a:rPr lang="en-US"/>
              <a:t>be beneficial.</a:t>
            </a:r>
            <a:endParaRPr lang="en-US" dirty="0"/>
          </a:p>
        </p:txBody>
      </p:sp>
    </p:spTree>
    <p:extLst>
      <p:ext uri="{BB962C8B-B14F-4D97-AF65-F5344CB8AC3E}">
        <p14:creationId xmlns:p14="http://schemas.microsoft.com/office/powerpoint/2010/main" val="13232936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a:t>Expectations Moving Forward,</a:t>
            </a:r>
          </a:p>
          <a:p>
            <a:r>
              <a:rPr lang="en-US" dirty="0"/>
              <a:t>Additional Content Resources </a:t>
            </a:r>
          </a:p>
          <a:p>
            <a:r>
              <a:rPr lang="en-US" dirty="0"/>
              <a:t>and Recommendations</a:t>
            </a:r>
          </a:p>
        </p:txBody>
      </p:sp>
      <p:sp>
        <p:nvSpPr>
          <p:cNvPr id="3" name="Title 2"/>
          <p:cNvSpPr>
            <a:spLocks noGrp="1"/>
          </p:cNvSpPr>
          <p:nvPr>
            <p:ph type="title"/>
          </p:nvPr>
        </p:nvSpPr>
        <p:spPr/>
        <p:txBody>
          <a:bodyPr/>
          <a:lstStyle/>
          <a:p>
            <a:r>
              <a:rPr lang="en-US" dirty="0">
                <a:solidFill>
                  <a:schemeClr val="tx1"/>
                </a:solidFill>
              </a:rPr>
              <a:t>&gt;</a:t>
            </a:r>
          </a:p>
        </p:txBody>
      </p:sp>
    </p:spTree>
    <p:extLst>
      <p:ext uri="{BB962C8B-B14F-4D97-AF65-F5344CB8AC3E}">
        <p14:creationId xmlns:p14="http://schemas.microsoft.com/office/powerpoint/2010/main" val="95136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guided VDOE’s review?</a:t>
            </a:r>
          </a:p>
        </p:txBody>
      </p:sp>
      <p:sp>
        <p:nvSpPr>
          <p:cNvPr id="6" name="Content Placeholder 2"/>
          <p:cNvSpPr>
            <a:spLocks noGrp="1"/>
          </p:cNvSpPr>
          <p:nvPr>
            <p:ph idx="1"/>
          </p:nvPr>
        </p:nvSpPr>
        <p:spPr>
          <a:xfrm>
            <a:off x="194492" y="895350"/>
            <a:ext cx="8927385" cy="3429002"/>
          </a:xfrm>
        </p:spPr>
        <p:txBody>
          <a:bodyPr>
            <a:normAutofit fontScale="85000" lnSpcReduction="10000"/>
          </a:bodyPr>
          <a:lstStyle/>
          <a:p>
            <a:r>
              <a:rPr lang="en-US" dirty="0"/>
              <a:t>Purpose: </a:t>
            </a:r>
          </a:p>
          <a:p>
            <a:pPr lvl="1"/>
            <a:r>
              <a:rPr lang="en-US" dirty="0"/>
              <a:t>Reviewers looked for evidence that shows</a:t>
            </a:r>
          </a:p>
          <a:p>
            <a:pPr lvl="2"/>
            <a:r>
              <a:rPr lang="en-US" sz="2800" dirty="0"/>
              <a:t>expectations for BAPs are understood and</a:t>
            </a:r>
          </a:p>
          <a:p>
            <a:pPr lvl="2"/>
            <a:r>
              <a:rPr lang="en-US" sz="2800" dirty="0"/>
              <a:t>expectations for BAPs are being met.</a:t>
            </a:r>
          </a:p>
          <a:p>
            <a:pPr lvl="1"/>
            <a:r>
              <a:rPr lang="en-US" dirty="0"/>
              <a:t>What examples could be used to support other school divisions?</a:t>
            </a:r>
          </a:p>
          <a:p>
            <a:r>
              <a:rPr lang="en-US" dirty="0"/>
              <a:t>Process: Reviewers from the Department of Learning and from the Office of Student Assessment used a series of guiding questions or “look </a:t>
            </a:r>
            <a:r>
              <a:rPr lang="en-US" dirty="0" err="1"/>
              <a:t>fors</a:t>
            </a:r>
            <a:r>
              <a:rPr lang="en-US" dirty="0"/>
              <a:t>” to document evidence found within each plan.</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919506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2"/>
            <a:ext cx="9144000" cy="1351428"/>
          </a:xfrm>
        </p:spPr>
        <p:txBody>
          <a:bodyPr>
            <a:normAutofit fontScale="90000"/>
          </a:bodyPr>
          <a:lstStyle/>
          <a:p>
            <a:r>
              <a:rPr lang="en-US" dirty="0"/>
              <a:t>Moving Forward with Balanced Assessment Plans: Expectations</a:t>
            </a:r>
          </a:p>
        </p:txBody>
      </p:sp>
      <p:sp>
        <p:nvSpPr>
          <p:cNvPr id="5" name="Content Placeholder 4"/>
          <p:cNvSpPr>
            <a:spLocks noGrp="1"/>
          </p:cNvSpPr>
          <p:nvPr>
            <p:ph idx="1"/>
          </p:nvPr>
        </p:nvSpPr>
        <p:spPr>
          <a:xfrm>
            <a:off x="76200" y="1428749"/>
            <a:ext cx="8927385" cy="2895603"/>
          </a:xfrm>
        </p:spPr>
        <p:txBody>
          <a:bodyPr>
            <a:normAutofit fontScale="92500" lnSpcReduction="10000"/>
          </a:bodyPr>
          <a:lstStyle/>
          <a:p>
            <a:r>
              <a:rPr lang="en-US" sz="2400" dirty="0"/>
              <a:t>No changes will be made in the expectations for Balanced Assessment Plans for 2020-2021.</a:t>
            </a:r>
          </a:p>
          <a:p>
            <a:pPr lvl="1"/>
            <a:r>
              <a:rPr lang="en-US" sz="2400" i="1" dirty="0"/>
              <a:t>Guidelines for Local Alternative Assessments for 2018-2019 through 2019-2020</a:t>
            </a:r>
          </a:p>
          <a:p>
            <a:pPr lvl="1"/>
            <a:r>
              <a:rPr lang="en-US" sz="2400" dirty="0">
                <a:hlinkClick r:id="rId2"/>
              </a:rPr>
              <a:t>Overview of Balanced Assessment Plans (Superintendent’s Memo 181-19)</a:t>
            </a:r>
            <a:endParaRPr lang="en-US" sz="2400" dirty="0"/>
          </a:p>
          <a:p>
            <a:r>
              <a:rPr lang="en-US" sz="2600" dirty="0"/>
              <a:t>Continue ongoing work to use a balanced approach and a variety of local alternative assessments that inform instruction and support deeper learning through the 2021-2022 school year.</a:t>
            </a:r>
          </a:p>
        </p:txBody>
      </p:sp>
    </p:spTree>
    <p:extLst>
      <p:ext uri="{BB962C8B-B14F-4D97-AF65-F5344CB8AC3E}">
        <p14:creationId xmlns:p14="http://schemas.microsoft.com/office/powerpoint/2010/main" val="38098963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Grade 3 Science Performance Assessments</a:t>
            </a:r>
          </a:p>
        </p:txBody>
      </p:sp>
      <p:sp>
        <p:nvSpPr>
          <p:cNvPr id="3" name="Content Placeholder 2"/>
          <p:cNvSpPr>
            <a:spLocks noGrp="1"/>
          </p:cNvSpPr>
          <p:nvPr>
            <p:ph idx="1"/>
          </p:nvPr>
        </p:nvSpPr>
        <p:spPr>
          <a:xfrm>
            <a:off x="76200" y="742950"/>
            <a:ext cx="8927385" cy="3581403"/>
          </a:xfrm>
        </p:spPr>
        <p:txBody>
          <a:bodyPr>
            <a:normAutofit/>
          </a:bodyPr>
          <a:lstStyle/>
          <a:p>
            <a:r>
              <a:rPr lang="en-US" sz="2800" dirty="0"/>
              <a:t>School divisions are encouraged to incorporate performance tasks that:</a:t>
            </a:r>
          </a:p>
          <a:p>
            <a:pPr lvl="1"/>
            <a:r>
              <a:rPr lang="en-US" sz="2400" dirty="0"/>
              <a:t>measure subject-matter proficiency</a:t>
            </a:r>
          </a:p>
          <a:p>
            <a:pPr lvl="1"/>
            <a:r>
              <a:rPr lang="en-US" sz="2400" dirty="0"/>
              <a:t>require students to apply the content and skills they have learned</a:t>
            </a:r>
          </a:p>
          <a:p>
            <a:pPr lvl="1"/>
            <a:r>
              <a:rPr lang="en-US" sz="2400" dirty="0"/>
              <a:t>present opportunities for students to demonstrate acquisition of the “Five C’s”</a:t>
            </a:r>
          </a:p>
          <a:p>
            <a:r>
              <a:rPr lang="en-US" sz="2800" dirty="0">
                <a:hlinkClick r:id="rId3"/>
              </a:rPr>
              <a:t>Sample Grade 3 Science Performance Assessments</a:t>
            </a:r>
            <a:endParaRPr lang="en-US" sz="2800" dirty="0"/>
          </a:p>
          <a:p>
            <a:pPr marL="457200" lvl="1" indent="0">
              <a:buNone/>
            </a:pPr>
            <a:endParaRPr lang="en-US" sz="2400" dirty="0"/>
          </a:p>
        </p:txBody>
      </p:sp>
    </p:spTree>
    <p:extLst>
      <p:ext uri="{BB962C8B-B14F-4D97-AF65-F5344CB8AC3E}">
        <p14:creationId xmlns:p14="http://schemas.microsoft.com/office/powerpoint/2010/main" val="34308912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144000" cy="818027"/>
          </a:xfrm>
        </p:spPr>
        <p:txBody>
          <a:bodyPr>
            <a:normAutofit fontScale="90000"/>
          </a:bodyPr>
          <a:lstStyle/>
          <a:p>
            <a:r>
              <a:rPr lang="en-US" dirty="0"/>
              <a:t>Grade 5 </a:t>
            </a:r>
            <a:r>
              <a:rPr lang="en-US" sz="4000" dirty="0"/>
              <a:t>Writing</a:t>
            </a:r>
            <a:r>
              <a:rPr lang="en-US" dirty="0"/>
              <a:t> Performance Assessments</a:t>
            </a:r>
          </a:p>
        </p:txBody>
      </p:sp>
      <p:sp>
        <p:nvSpPr>
          <p:cNvPr id="3" name="Content Placeholder 2"/>
          <p:cNvSpPr>
            <a:spLocks noGrp="1"/>
          </p:cNvSpPr>
          <p:nvPr>
            <p:ph idx="1"/>
          </p:nvPr>
        </p:nvSpPr>
        <p:spPr>
          <a:xfrm>
            <a:off x="76200" y="971548"/>
            <a:ext cx="8927385" cy="3429002"/>
          </a:xfrm>
        </p:spPr>
        <p:txBody>
          <a:bodyPr>
            <a:normAutofit/>
          </a:bodyPr>
          <a:lstStyle/>
          <a:p>
            <a:r>
              <a:rPr lang="en-US" sz="2600" dirty="0"/>
              <a:t>A comprehensive literacy approach to instruction and assessment in Grade 5 Writing is best practice.</a:t>
            </a:r>
          </a:p>
          <a:p>
            <a:r>
              <a:rPr lang="en-US" sz="2600" dirty="0"/>
              <a:t>School divisions are encouraged to develop tasks in which students write about their reading and write across the curriculum.</a:t>
            </a:r>
          </a:p>
          <a:p>
            <a:r>
              <a:rPr lang="en-US" sz="2600" dirty="0"/>
              <a:t>See the </a:t>
            </a:r>
            <a:r>
              <a:rPr lang="en-US" sz="2600" dirty="0">
                <a:hlinkClick r:id="rId2"/>
              </a:rPr>
              <a:t>Menu of Grade 5 Writing Options </a:t>
            </a:r>
            <a:r>
              <a:rPr lang="en-US" sz="2600" dirty="0"/>
              <a:t>for suggestions that can be altered to fit local needs.</a:t>
            </a:r>
          </a:p>
        </p:txBody>
      </p:sp>
    </p:spTree>
    <p:extLst>
      <p:ext uri="{BB962C8B-B14F-4D97-AF65-F5344CB8AC3E}">
        <p14:creationId xmlns:p14="http://schemas.microsoft.com/office/powerpoint/2010/main" val="32709952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971550"/>
          </a:xfrm>
        </p:spPr>
        <p:txBody>
          <a:bodyPr>
            <a:noAutofit/>
          </a:bodyPr>
          <a:lstStyle/>
          <a:p>
            <a:r>
              <a:rPr lang="en-US" sz="3200" dirty="0"/>
              <a:t>History and Social Science Performance Assessments</a:t>
            </a:r>
          </a:p>
        </p:txBody>
      </p:sp>
      <p:sp>
        <p:nvSpPr>
          <p:cNvPr id="3" name="Content Placeholder 2"/>
          <p:cNvSpPr>
            <a:spLocks noGrp="1"/>
          </p:cNvSpPr>
          <p:nvPr>
            <p:ph idx="1"/>
          </p:nvPr>
        </p:nvSpPr>
        <p:spPr>
          <a:xfrm>
            <a:off x="0" y="742950"/>
            <a:ext cx="9144000" cy="3962400"/>
          </a:xfrm>
        </p:spPr>
        <p:txBody>
          <a:bodyPr>
            <a:noAutofit/>
          </a:bodyPr>
          <a:lstStyle/>
          <a:p>
            <a:r>
              <a:rPr lang="en-US" sz="2400" dirty="0"/>
              <a:t>Strategies for creating tasks that integrate middle school writing skills with history content and skills are included in the </a:t>
            </a:r>
            <a:r>
              <a:rPr lang="en-US" sz="2400" dirty="0">
                <a:hlinkClick r:id="rId3"/>
              </a:rPr>
              <a:t>Balanced Assessment: Middle School Writing in the History Classroom </a:t>
            </a:r>
            <a:r>
              <a:rPr lang="en-US" sz="2400" dirty="0"/>
              <a:t>webinar. </a:t>
            </a:r>
          </a:p>
          <a:p>
            <a:r>
              <a:rPr lang="en-US" sz="2400" dirty="0"/>
              <a:t>Improving student achievement through quality instruction is the overarching goal of professional development offerings.</a:t>
            </a:r>
          </a:p>
          <a:p>
            <a:pPr lvl="1"/>
            <a:r>
              <a:rPr lang="en-US" sz="2400" dirty="0"/>
              <a:t>The VDOE 2019 Deeper Learning Conferences for History and Social Science (HSS) focused on performance tasks and assessments and scoring those student products (contact VDOE History and Social Science instruction for these materials).</a:t>
            </a:r>
          </a:p>
          <a:p>
            <a:pPr lvl="1"/>
            <a:r>
              <a:rPr lang="en-US" sz="2400" dirty="0">
                <a:hlinkClick r:id="rId4"/>
              </a:rPr>
              <a:t>2017 HSS SOL Institutes </a:t>
            </a:r>
            <a:r>
              <a:rPr lang="en-US" sz="2400" dirty="0"/>
              <a:t>focused on skills emphasized in the 2015 HSS SOL, which will lead to the development of performance assessments.</a:t>
            </a:r>
          </a:p>
          <a:p>
            <a:endParaRPr lang="en-US" sz="2400" dirty="0"/>
          </a:p>
        </p:txBody>
      </p:sp>
    </p:spTree>
    <p:extLst>
      <p:ext uri="{BB962C8B-B14F-4D97-AF65-F5344CB8AC3E}">
        <p14:creationId xmlns:p14="http://schemas.microsoft.com/office/powerpoint/2010/main" val="3024665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Contact Us! (1 of 2)</a:t>
            </a:r>
          </a:p>
        </p:txBody>
      </p:sp>
      <p:sp>
        <p:nvSpPr>
          <p:cNvPr id="3" name="Content Placeholder 2"/>
          <p:cNvSpPr>
            <a:spLocks noGrp="1"/>
          </p:cNvSpPr>
          <p:nvPr>
            <p:ph idx="1"/>
          </p:nvPr>
        </p:nvSpPr>
        <p:spPr/>
        <p:txBody>
          <a:bodyPr>
            <a:normAutofit/>
          </a:bodyPr>
          <a:lstStyle/>
          <a:p>
            <a:r>
              <a:rPr lang="en-US" sz="2800" dirty="0"/>
              <a:t>Office of Student Assessment</a:t>
            </a:r>
          </a:p>
          <a:p>
            <a:pPr lvl="1"/>
            <a:r>
              <a:rPr lang="en-US" dirty="0">
                <a:hlinkClick r:id="rId3"/>
              </a:rPr>
              <a:t>student_assessment@doe.virginia.gov</a:t>
            </a:r>
            <a:endParaRPr lang="en-US" dirty="0"/>
          </a:p>
          <a:p>
            <a:r>
              <a:rPr lang="en-US" sz="2800" dirty="0"/>
              <a:t>Office of Humanities</a:t>
            </a:r>
          </a:p>
          <a:p>
            <a:pPr lvl="1"/>
            <a:r>
              <a:rPr lang="en-US" dirty="0"/>
              <a:t>Jill </a:t>
            </a:r>
            <a:r>
              <a:rPr lang="en-US" dirty="0" err="1"/>
              <a:t>Nogueras</a:t>
            </a:r>
            <a:r>
              <a:rPr lang="en-US" dirty="0"/>
              <a:t>, Coordinator of English, </a:t>
            </a:r>
            <a:r>
              <a:rPr lang="en-US" dirty="0">
                <a:hlinkClick r:id="rId4"/>
              </a:rPr>
              <a:t>Jill.Nogueras@doe.virginia.gov</a:t>
            </a:r>
            <a:endParaRPr lang="en-US" dirty="0"/>
          </a:p>
          <a:p>
            <a:pPr lvl="1"/>
            <a:r>
              <a:rPr lang="en-US" dirty="0" err="1"/>
              <a:t>Christonya</a:t>
            </a:r>
            <a:r>
              <a:rPr lang="en-US" dirty="0"/>
              <a:t> Brown, History &amp; Social Science Education Coordinator, </a:t>
            </a:r>
            <a:r>
              <a:rPr lang="en-US" dirty="0">
                <a:hlinkClick r:id="rId5"/>
              </a:rPr>
              <a:t>Christonya.Brown@doe.virginia.gov</a:t>
            </a:r>
            <a:endParaRPr lang="en-US" dirty="0"/>
          </a:p>
          <a:p>
            <a:pPr marL="457200" lvl="1" indent="0">
              <a:buNone/>
            </a:pP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4588393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Contact Us! (2 of 2)</a:t>
            </a:r>
          </a:p>
        </p:txBody>
      </p:sp>
      <p:sp>
        <p:nvSpPr>
          <p:cNvPr id="3" name="Content Placeholder 2"/>
          <p:cNvSpPr>
            <a:spLocks noGrp="1"/>
          </p:cNvSpPr>
          <p:nvPr>
            <p:ph idx="1"/>
          </p:nvPr>
        </p:nvSpPr>
        <p:spPr/>
        <p:txBody>
          <a:bodyPr/>
          <a:lstStyle/>
          <a:p>
            <a:r>
              <a:rPr lang="en-US" dirty="0"/>
              <a:t>Office of STEM and Innovation</a:t>
            </a:r>
          </a:p>
          <a:p>
            <a:pPr lvl="1"/>
            <a:r>
              <a:rPr lang="en-US" dirty="0"/>
              <a:t>Anne Petersen, </a:t>
            </a:r>
            <a:r>
              <a:rPr lang="en-US" dirty="0" err="1"/>
              <a:t>Ph.D</a:t>
            </a:r>
            <a:r>
              <a:rPr lang="en-US" dirty="0"/>
              <a:t>, Science Coordinator, </a:t>
            </a:r>
            <a:r>
              <a:rPr lang="en-US" dirty="0">
                <a:hlinkClick r:id="rId2"/>
              </a:rPr>
              <a:t>Anne.Petersen@doe.virginia.gov</a:t>
            </a:r>
            <a:endParaRPr lang="en-US" dirty="0"/>
          </a:p>
          <a:p>
            <a:pPr lvl="1"/>
            <a:r>
              <a:rPr lang="en-US" dirty="0"/>
              <a:t>Tina </a:t>
            </a:r>
            <a:r>
              <a:rPr lang="en-US" dirty="0" err="1"/>
              <a:t>Mazzacane</a:t>
            </a:r>
            <a:r>
              <a:rPr lang="en-US" dirty="0"/>
              <a:t>, Mathematics Coordinator, Tina.Mazzacane@doe.virginia.gov</a:t>
            </a:r>
          </a:p>
        </p:txBody>
      </p:sp>
    </p:spTree>
    <p:extLst>
      <p:ext uri="{BB962C8B-B14F-4D97-AF65-F5344CB8AC3E}">
        <p14:creationId xmlns:p14="http://schemas.microsoft.com/office/powerpoint/2010/main" val="3672182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6761</TotalTime>
  <Words>5859</Words>
  <Application>Microsoft Office PowerPoint</Application>
  <PresentationFormat>On-screen Show (16:9)</PresentationFormat>
  <Paragraphs>416</Paragraphs>
  <Slides>95</Slides>
  <Notes>60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99" baseType="lpstr">
      <vt:lpstr>Arial</vt:lpstr>
      <vt:lpstr>Calibri</vt:lpstr>
      <vt:lpstr>Office Theme</vt:lpstr>
      <vt:lpstr>Document</vt:lpstr>
      <vt:lpstr>2019-2020 Balanced Assessment Plan Desk Reviews:  Findings and Recommendations</vt:lpstr>
      <vt:lpstr>Agenda</vt:lpstr>
      <vt:lpstr>v</vt:lpstr>
      <vt:lpstr>Selection Process</vt:lpstr>
      <vt:lpstr>Balanced Assessment Plans Submitted</vt:lpstr>
      <vt:lpstr>x</vt:lpstr>
      <vt:lpstr>General Process</vt:lpstr>
      <vt:lpstr>What did we expect to see in the plans?</vt:lpstr>
      <vt:lpstr>What guided VDOE’s review?</vt:lpstr>
      <vt:lpstr>Guiding Questions or “Look Fors” (1 of 6)</vt:lpstr>
      <vt:lpstr>Guiding Questions or “Look Fors” (2 of 6) </vt:lpstr>
      <vt:lpstr>Guiding Questions or “Look Fors” (3 of 6)</vt:lpstr>
      <vt:lpstr>Guiding Questions or “Look Fors” (4 of 6)</vt:lpstr>
      <vt:lpstr>Guiding Questions or “Look Fors” (5 of 6)</vt:lpstr>
      <vt:lpstr>Guiding Questions or “Look Fors” (6 of 6)</vt:lpstr>
      <vt:lpstr>..</vt:lpstr>
      <vt:lpstr>Performance Assessment for Each Reporting Category/Strand</vt:lpstr>
      <vt:lpstr>Document How the SOL Are Assessed</vt:lpstr>
      <vt:lpstr>Documenting SOL </vt:lpstr>
      <vt:lpstr>Document All SOL: Carroll County</vt:lpstr>
      <vt:lpstr>Carroll County Sample</vt:lpstr>
      <vt:lpstr>Document All SOL: Staunton City (1 of 2)</vt:lpstr>
      <vt:lpstr>Document All SOL: Staunton City (2 of 2)</vt:lpstr>
      <vt:lpstr>Documenting the Assessment of Skills: Danville</vt:lpstr>
      <vt:lpstr>Documenting Assessment and Item Types</vt:lpstr>
      <vt:lpstr>Assessment Variety: Lunenburg Co.</vt:lpstr>
      <vt:lpstr>Assessment Variety: Frederick Co. (1 of 2)</vt:lpstr>
      <vt:lpstr>Assessment Variety: Frederick Co. (2 of 2)</vt:lpstr>
      <vt:lpstr>Documenting Coverage of SOL and  Variety of Assessment and Item Types</vt:lpstr>
      <vt:lpstr>Documenting Formative Assessment </vt:lpstr>
      <vt:lpstr>Formative Assessment: Staunton City</vt:lpstr>
      <vt:lpstr>Using Data to Inform Instruction  and Support Deeper Learning</vt:lpstr>
      <vt:lpstr>Informing Instruction: Fredericksburg</vt:lpstr>
      <vt:lpstr>Shifting Practice: Danville</vt:lpstr>
      <vt:lpstr>Modifying Instruction: Radford City</vt:lpstr>
      <vt:lpstr>Comparing BAPs to 2014-2015 LAA Plans </vt:lpstr>
      <vt:lpstr>.</vt:lpstr>
      <vt:lpstr>Conducting an Assessment Inventory</vt:lpstr>
      <vt:lpstr>Why conduct an assessment inventory?</vt:lpstr>
      <vt:lpstr>The Impact of an Assessment Inventory</vt:lpstr>
      <vt:lpstr>Assessment Inventory Example</vt:lpstr>
      <vt:lpstr>Grade Level Assessment Summary Example </vt:lpstr>
      <vt:lpstr>Sharing Information with Stakeholders</vt:lpstr>
      <vt:lpstr>Sharing Information: Roanoke County</vt:lpstr>
      <vt:lpstr>Chronicling the Past and Road Forward</vt:lpstr>
      <vt:lpstr>Building Understanding: Albemarle County</vt:lpstr>
      <vt:lpstr>A Tool for Sharing Information</vt:lpstr>
      <vt:lpstr>Greensville Stakeholder Communication Best Practice</vt:lpstr>
      <vt:lpstr>Documenting Opportunities for the 5C’s</vt:lpstr>
      <vt:lpstr>Opportunities for 5C’s: Radford (1 of 2)</vt:lpstr>
      <vt:lpstr>Opportunities for 5C’s: Radford (2 of 2)</vt:lpstr>
      <vt:lpstr>Opportunities for the 5C’s: Spotsylvania</vt:lpstr>
      <vt:lpstr>Spotsylvania County Public Schools Sample</vt:lpstr>
      <vt:lpstr>Best Practice: Accessible Format</vt:lpstr>
      <vt:lpstr>Best Practice: Implementation Stages</vt:lpstr>
      <vt:lpstr>York County Schools Sample</vt:lpstr>
      <vt:lpstr>Best Practice: Use Available Materials</vt:lpstr>
      <vt:lpstr>Best Practice:  Cross-Curricular and Vertical Alignment</vt:lpstr>
      <vt:lpstr>VDOE Resources to Support Cross-Curricular and Vertical Alignment</vt:lpstr>
      <vt:lpstr>Prince William Vertical Alignment  Best Practice</vt:lpstr>
      <vt:lpstr>Prince William County Public Schools  Sample: US I</vt:lpstr>
      <vt:lpstr>Prince William County Sample US II</vt:lpstr>
      <vt:lpstr>Accomack County Public Schools Best Practice: Writing Across the Curriculum</vt:lpstr>
      <vt:lpstr>Accomack County Public Schools Sample</vt:lpstr>
      <vt:lpstr>Best Practice: Embedding SOL Skills</vt:lpstr>
      <vt:lpstr>Best Practice: Teacher Collaboration</vt:lpstr>
      <vt:lpstr>Best Practice: Regional Cooperation</vt:lpstr>
      <vt:lpstr>Best Practice: Continuous Improvement</vt:lpstr>
      <vt:lpstr>Adopting a Continuous Improvement Approach</vt:lpstr>
      <vt:lpstr>Continuous Improvement:  Richmond Public Schools</vt:lpstr>
      <vt:lpstr>Best Practice: Reviewing Tasks</vt:lpstr>
      <vt:lpstr>Continuous Improvement: Lunenburg (1 of 3)</vt:lpstr>
      <vt:lpstr>Continuous Improvement: Lunenburg (2 of 3)</vt:lpstr>
      <vt:lpstr>Continuous Improvement: Lunenburg (3 of 3)</vt:lpstr>
      <vt:lpstr>Best Practice: Providing an Overview</vt:lpstr>
      <vt:lpstr>Best Practice: Allowing for Student Choice</vt:lpstr>
      <vt:lpstr>Encouraged Practice:  Assessment Innovation in Other Courses</vt:lpstr>
      <vt:lpstr>Documenting Balanced  Assessment in Other Courses</vt:lpstr>
      <vt:lpstr> Innovations in Balanced Assessment:  Cornerstone Performance Tasks</vt:lpstr>
      <vt:lpstr>“Cornerstone One-Pager”</vt:lpstr>
      <vt:lpstr>Cornerstone Task Units and Timeline:  Grades 6-12, Henry County Public Schools</vt:lpstr>
      <vt:lpstr>c</vt:lpstr>
      <vt:lpstr>What is going well? (1 of 2)</vt:lpstr>
      <vt:lpstr>What is going well? (2 of 2)</vt:lpstr>
      <vt:lpstr>What are the challenges? (1 of 2)</vt:lpstr>
      <vt:lpstr>What are the challenges? (2 of 2)</vt:lpstr>
      <vt:lpstr>Challenges: Funding</vt:lpstr>
      <vt:lpstr>Challenges: Grading vs. Scoring</vt:lpstr>
      <vt:lpstr>&gt;</vt:lpstr>
      <vt:lpstr>Moving Forward with Balanced Assessment Plans: Expectations</vt:lpstr>
      <vt:lpstr>Grade 3 Science Performance Assessments</vt:lpstr>
      <vt:lpstr>Grade 5 Writing Performance Assessments</vt:lpstr>
      <vt:lpstr>History and Social Science Performance Assessments</vt:lpstr>
      <vt:lpstr>Questions? Contact Us! (1 of 2)</vt:lpstr>
      <vt:lpstr>Questions? Contact Us! (2 of 2)</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balanced-assessment-plan-desk-reviews-webinar</dc:title>
  <dc:creator>crb29104</dc:creator>
  <cp:lastModifiedBy>Cook, Holli (DOE)</cp:lastModifiedBy>
  <cp:revision>248</cp:revision>
  <dcterms:created xsi:type="dcterms:W3CDTF">2019-02-13T14:37:28Z</dcterms:created>
  <dcterms:modified xsi:type="dcterms:W3CDTF">2023-07-24T15:15:28Z</dcterms:modified>
</cp:coreProperties>
</file>