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45"/>
  </p:notesMasterIdLst>
  <p:sldIdLst>
    <p:sldId id="256" r:id="rId3"/>
    <p:sldId id="257" r:id="rId4"/>
    <p:sldId id="258" r:id="rId5"/>
    <p:sldId id="259" r:id="rId6"/>
    <p:sldId id="260" r:id="rId7"/>
    <p:sldId id="261" r:id="rId8"/>
    <p:sldId id="297" r:id="rId9"/>
    <p:sldId id="262" r:id="rId10"/>
    <p:sldId id="263" r:id="rId11"/>
    <p:sldId id="264" r:id="rId12"/>
    <p:sldId id="265" r:id="rId13"/>
    <p:sldId id="266" r:id="rId14"/>
    <p:sldId id="267" r:id="rId15"/>
    <p:sldId id="268" r:id="rId16"/>
    <p:sldId id="269" r:id="rId17"/>
    <p:sldId id="270"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8" r:id="rId37"/>
    <p:sldId id="290" r:id="rId38"/>
    <p:sldId id="291" r:id="rId39"/>
    <p:sldId id="292" r:id="rId40"/>
    <p:sldId id="293" r:id="rId41"/>
    <p:sldId id="294" r:id="rId42"/>
    <p:sldId id="295" r:id="rId43"/>
    <p:sldId id="296"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Georgia" panose="02040502050405020303" pitchFamily="18" charset="0"/>
      <p:regular r:id="rId50"/>
      <p:bold r:id="rId51"/>
      <p:italic r:id="rId52"/>
      <p:boldItalic r:id="rId53"/>
    </p:embeddedFont>
    <p:embeddedFont>
      <p:font typeface="Trebuchet MS" panose="020B0603020202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jMDnRaBJND7SkGczQ7I+wPQGIMh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erine Ringley" initials="" lastIdx="8" clrIdx="0"/>
  <p:cmAuthor id="1" name="Holli Cook" initials="" lastIdx="3" clrIdx="1"/>
  <p:cmAuthor id="2" name="Adam Bennett" initials="" lastIdx="1" clrIdx="2"/>
  <p:cmAuthor id="3" name="Anne Petersen" initials="" lastIdx="1" clrIdx="3"/>
  <p:cmAuthor id="4" name="Christopher Tsitsera" initials="" lastIdx="1" clrIdx="4"/>
  <p:cmAuthor id="5" name="VITA Program" initials="VP" lastIdx="1" clrIdx="5">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504" autoAdjust="0"/>
  </p:normalViewPr>
  <p:slideViewPr>
    <p:cSldViewPr snapToGrid="0">
      <p:cViewPr varScale="1">
        <p:scale>
          <a:sx n="33" d="100"/>
          <a:sy n="33" d="100"/>
        </p:scale>
        <p:origin x="1604"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66"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63" name="Google Shape;16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71" name="Google Shape;17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79" name="Google Shape;17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4" name="Google Shape;19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08" name="Google Shape;20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lang="en-US" dirty="0"/>
          </a:p>
        </p:txBody>
      </p:sp>
      <p:sp>
        <p:nvSpPr>
          <p:cNvPr id="224" name="Google Shape;22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32" name="Google Shape;23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40" name="Google Shape;24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6d52d1470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6d52d14707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16d52d14707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100"/>
              <a:buFont typeface="Arial"/>
              <a:buNone/>
            </a:pPr>
            <a:endParaRPr dirty="0"/>
          </a:p>
        </p:txBody>
      </p:sp>
      <p:sp>
        <p:nvSpPr>
          <p:cNvPr id="256" name="Google Shape;256;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64" name="Google Shape;264;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72" name="Google Shape;27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9" name="Google Shape;27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6d52d14707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6" name="Google Shape;286;g16d52d14707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6d52d14707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16d52d14707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6d52d1470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6d52d14707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8" name="Google Shape;308;g16d52d14707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6" name="Google Shape;31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24" name="Google Shape;324;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2" name="Google Shape;332;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deadline has been extended to December 2, 2022 due to the technical difficulties and need for individualized follow-up meetings</a:t>
            </a:r>
            <a:r>
              <a:rPr lang="en-US" baseline="0" dirty="0"/>
              <a:t> with various groups.</a:t>
            </a:r>
            <a:endParaRPr dirty="0"/>
          </a:p>
        </p:txBody>
      </p:sp>
      <p:sp>
        <p:nvSpPr>
          <p:cNvPr id="345" name="Google Shape;34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5" name="Google Shape;34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9765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53" name="Google Shape;35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0" name="Google Shape;36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lang="en-US" baseline="0" dirty="0"/>
          </a:p>
        </p:txBody>
      </p:sp>
      <p:sp>
        <p:nvSpPr>
          <p:cNvPr id="117" name="Google Shape;11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25" name="Google Shape;12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33" name="Google Shape;1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761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41" name="Google Shape;14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49" name="Google Shape;14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bg>
      <p:bgPr>
        <a:gradFill>
          <a:gsLst>
            <a:gs pos="0">
              <a:srgbClr val="3E588E"/>
            </a:gs>
            <a:gs pos="50000">
              <a:srgbClr val="1D417D"/>
            </a:gs>
            <a:gs pos="100000">
              <a:srgbClr val="003064"/>
            </a:gs>
          </a:gsLst>
          <a:lin ang="5400000" scaled="0"/>
        </a:gradFill>
        <a:effectLst/>
      </p:bgPr>
    </p:bg>
    <p:spTree>
      <p:nvGrpSpPr>
        <p:cNvPr id="1" name="Shape 14"/>
        <p:cNvGrpSpPr/>
        <p:nvPr/>
      </p:nvGrpSpPr>
      <p:grpSpPr>
        <a:xfrm>
          <a:off x="0" y="0"/>
          <a:ext cx="0" cy="0"/>
          <a:chOff x="0" y="0"/>
          <a:chExt cx="0" cy="0"/>
        </a:xfrm>
      </p:grpSpPr>
      <p:sp>
        <p:nvSpPr>
          <p:cNvPr id="15" name="Google Shape;15;p16" descr="VDOE Logo"/>
          <p:cNvSpPr/>
          <p:nvPr/>
        </p:nvSpPr>
        <p:spPr>
          <a:xfrm>
            <a:off x="2020701" y="81460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6"/>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16"/>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
        <p:nvSpPr>
          <p:cNvPr id="19" name="Google Shape;19;p16"/>
          <p:cNvSpPr txBox="1"/>
          <p:nvPr/>
        </p:nvSpPr>
        <p:spPr>
          <a:xfrm>
            <a:off x="816884"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Calibri"/>
                <a:ea typeface="Calibri"/>
                <a:cs typeface="Calibri"/>
                <a:sym typeface="Calibri"/>
              </a:rPr>
              <a:t>Office of Student Assessment</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Calibri"/>
                <a:ea typeface="Calibri"/>
                <a:cs typeface="Calibri"/>
                <a:sym typeface="Calibri"/>
              </a:rPr>
              <a:t>Office of Humanities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Calibri"/>
                <a:ea typeface="Calibri"/>
                <a:cs typeface="Calibri"/>
                <a:sym typeface="Calibri"/>
              </a:rPr>
              <a:t>Office of STEM and Innovation</a:t>
            </a:r>
            <a:endParaRPr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73"/>
        <p:cNvGrpSpPr/>
        <p:nvPr/>
      </p:nvGrpSpPr>
      <p:grpSpPr>
        <a:xfrm>
          <a:off x="0" y="0"/>
          <a:ext cx="0" cy="0"/>
          <a:chOff x="0" y="0"/>
          <a:chExt cx="0" cy="0"/>
        </a:xfrm>
      </p:grpSpPr>
      <p:sp>
        <p:nvSpPr>
          <p:cNvPr id="74" name="Google Shape;74;p2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2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8"/>
          <p:cNvSpPr txBox="1"/>
          <p:nvPr/>
        </p:nvSpPr>
        <p:spPr>
          <a:xfrm>
            <a:off x="89067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Student Assessment</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Humanities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STEM and Innovation</a:t>
            </a:r>
            <a:endParaRPr sz="1200" b="0" i="0" u="none" strike="noStrike" cap="none">
              <a:solidFill>
                <a:srgbClr val="001E3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9"/>
        <p:cNvGrpSpPr/>
        <p:nvPr/>
      </p:nvGrpSpPr>
      <p:grpSpPr>
        <a:xfrm>
          <a:off x="0" y="0"/>
          <a:ext cx="0" cy="0"/>
          <a:chOff x="0" y="0"/>
          <a:chExt cx="0" cy="0"/>
        </a:xfrm>
      </p:grpSpPr>
      <p:sp>
        <p:nvSpPr>
          <p:cNvPr id="80" name="Google Shape;80;p29"/>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9"/>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 name="Google Shape;82;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9"/>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4" name="Google Shape;84;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29"/>
          <p:cNvSpPr txBox="1"/>
          <p:nvPr/>
        </p:nvSpPr>
        <p:spPr>
          <a:xfrm>
            <a:off x="89067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Student Assessment</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Humanities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STEM and Innovation</a:t>
            </a:r>
            <a:endParaRPr sz="1200" b="0" i="0" u="none" strike="noStrike" cap="none">
              <a:solidFill>
                <a:srgbClr val="001E3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7"/>
        <p:cNvGrpSpPr/>
        <p:nvPr/>
      </p:nvGrpSpPr>
      <p:grpSpPr>
        <a:xfrm>
          <a:off x="0" y="0"/>
          <a:ext cx="0" cy="0"/>
          <a:chOff x="0" y="0"/>
          <a:chExt cx="0" cy="0"/>
        </a:xfrm>
      </p:grpSpPr>
      <p:sp>
        <p:nvSpPr>
          <p:cNvPr id="88" name="Google Shape;88;p30"/>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30"/>
          <p:cNvSpPr txBox="1"/>
          <p:nvPr/>
        </p:nvSpPr>
        <p:spPr>
          <a:xfrm>
            <a:off x="89067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Student Assessment</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Humanities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STEM and Innovation</a:t>
            </a:r>
            <a:endParaRPr sz="1200" b="0" i="0" u="none" strike="noStrike" cap="none">
              <a:solidFill>
                <a:srgbClr val="001E3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31"/>
          <p:cNvSpPr txBox="1"/>
          <p:nvPr/>
        </p:nvSpPr>
        <p:spPr>
          <a:xfrm>
            <a:off x="89067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Student Assessment</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Humanities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STEM and Innovation</a:t>
            </a:r>
            <a:endParaRPr sz="1200" b="0" i="0" u="none" strike="noStrike" cap="none">
              <a:solidFill>
                <a:srgbClr val="001E3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solidFill>
                  <a:srgbClr val="020202"/>
                </a:solidFill>
              </a:defRPr>
            </a:lvl1pPr>
            <a:lvl2pPr marL="914400" lvl="1" indent="-342900" algn="l">
              <a:lnSpc>
                <a:spcPct val="90000"/>
              </a:lnSpc>
              <a:spcBef>
                <a:spcPts val="500"/>
              </a:spcBef>
              <a:spcAft>
                <a:spcPts val="0"/>
              </a:spcAft>
              <a:buSzPts val="1800"/>
              <a:buFont typeface="Courier New"/>
              <a:buChar char="o"/>
              <a:defRPr>
                <a:solidFill>
                  <a:srgbClr val="060606"/>
                </a:solidFill>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18"/>
          <p:cNvSpPr txBox="1"/>
          <p:nvPr/>
        </p:nvSpPr>
        <p:spPr>
          <a:xfrm>
            <a:off x="89067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Student Assessment</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Humanities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STEM and Innovation</a:t>
            </a:r>
            <a:endParaRPr sz="1200" b="0" i="0" u="none" strike="noStrike" cap="none">
              <a:solidFill>
                <a:srgbClr val="001E3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30"/>
        <p:cNvGrpSpPr/>
        <p:nvPr/>
      </p:nvGrpSpPr>
      <p:grpSpPr>
        <a:xfrm>
          <a:off x="0" y="0"/>
          <a:ext cx="0" cy="0"/>
          <a:chOff x="0" y="0"/>
          <a:chExt cx="0" cy="0"/>
        </a:xfrm>
      </p:grpSpPr>
      <p:sp>
        <p:nvSpPr>
          <p:cNvPr id="31" name="Google Shape;31;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3" name="Google Shape;3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20"/>
          <p:cNvSpPr txBox="1"/>
          <p:nvPr/>
        </p:nvSpPr>
        <p:spPr>
          <a:xfrm>
            <a:off x="89067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Calibri"/>
                <a:ea typeface="Calibri"/>
                <a:cs typeface="Calibri"/>
                <a:sym typeface="Calibri"/>
              </a:rPr>
              <a:t>Office of Student Assessment</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Calibri"/>
                <a:ea typeface="Calibri"/>
                <a:cs typeface="Calibri"/>
                <a:sym typeface="Calibri"/>
              </a:rPr>
              <a:t>Office of Humanities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Calibri"/>
                <a:ea typeface="Calibri"/>
                <a:cs typeface="Calibri"/>
                <a:sym typeface="Calibri"/>
              </a:rPr>
              <a:t>Office of STEM and Innovation</a:t>
            </a:r>
            <a:endParaRPr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
        <p:cNvGrpSpPr/>
        <p:nvPr/>
      </p:nvGrpSpPr>
      <p:grpSpPr>
        <a:xfrm>
          <a:off x="0" y="0"/>
          <a:ext cx="0" cy="0"/>
          <a:chOff x="0" y="0"/>
          <a:chExt cx="0" cy="0"/>
        </a:xfrm>
      </p:grpSpPr>
      <p:sp>
        <p:nvSpPr>
          <p:cNvPr id="36" name="Google Shape;3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4"/>
          <p:cNvSpPr>
            <a:spLocks noGrp="1"/>
          </p:cNvSpPr>
          <p:nvPr>
            <p:ph type="pic" idx="2"/>
          </p:nvPr>
        </p:nvSpPr>
        <p:spPr>
          <a:xfrm>
            <a:off x="5183188" y="987425"/>
            <a:ext cx="6172200" cy="4873625"/>
          </a:xfrm>
          <a:prstGeom prst="rect">
            <a:avLst/>
          </a:prstGeom>
          <a:noFill/>
          <a:ln>
            <a:noFill/>
          </a:ln>
        </p:spPr>
      </p:sp>
      <p:sp>
        <p:nvSpPr>
          <p:cNvPr id="38" name="Google Shape;3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 name="Google Shape;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24"/>
          <p:cNvSpPr txBox="1"/>
          <p:nvPr/>
        </p:nvSpPr>
        <p:spPr>
          <a:xfrm>
            <a:off x="89067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Student Assessment</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Humanities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STEM and Innovation</a:t>
            </a:r>
            <a:endParaRPr sz="1200" b="0" i="0" u="none" strike="noStrike" cap="none">
              <a:solidFill>
                <a:srgbClr val="001E3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41"/>
        <p:cNvGrpSpPr/>
        <p:nvPr/>
      </p:nvGrpSpPr>
      <p:grpSpPr>
        <a:xfrm>
          <a:off x="0" y="0"/>
          <a:ext cx="0" cy="0"/>
          <a:chOff x="0" y="0"/>
          <a:chExt cx="0" cy="0"/>
        </a:xfrm>
      </p:grpSpPr>
      <p:sp>
        <p:nvSpPr>
          <p:cNvPr id="42" name="Google Shape;42;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5"/>
          <p:cNvSpPr>
            <a:spLocks noGrp="1"/>
          </p:cNvSpPr>
          <p:nvPr>
            <p:ph type="pic" idx="2"/>
          </p:nvPr>
        </p:nvSpPr>
        <p:spPr>
          <a:xfrm>
            <a:off x="5183188" y="987425"/>
            <a:ext cx="6172200" cy="2259209"/>
          </a:xfrm>
          <a:prstGeom prst="rect">
            <a:avLst/>
          </a:prstGeom>
          <a:noFill/>
          <a:ln>
            <a:noFill/>
          </a:ln>
        </p:spPr>
      </p:sp>
      <p:sp>
        <p:nvSpPr>
          <p:cNvPr id="44" name="Google Shape;44;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25"/>
          <p:cNvSpPr>
            <a:spLocks noGrp="1"/>
          </p:cNvSpPr>
          <p:nvPr>
            <p:ph type="pic" idx="3"/>
          </p:nvPr>
        </p:nvSpPr>
        <p:spPr>
          <a:xfrm>
            <a:off x="5183188" y="3451509"/>
            <a:ext cx="2970212" cy="2259209"/>
          </a:xfrm>
          <a:prstGeom prst="rect">
            <a:avLst/>
          </a:prstGeom>
          <a:noFill/>
          <a:ln>
            <a:noFill/>
          </a:ln>
        </p:spPr>
      </p:sp>
      <p:sp>
        <p:nvSpPr>
          <p:cNvPr id="47" name="Google Shape;47;p25"/>
          <p:cNvSpPr>
            <a:spLocks noGrp="1"/>
          </p:cNvSpPr>
          <p:nvPr>
            <p:ph type="pic" idx="4"/>
          </p:nvPr>
        </p:nvSpPr>
        <p:spPr>
          <a:xfrm>
            <a:off x="8383588" y="3451508"/>
            <a:ext cx="2970212" cy="2259209"/>
          </a:xfrm>
          <a:prstGeom prst="rect">
            <a:avLst/>
          </a:prstGeom>
          <a:noFill/>
          <a:ln>
            <a:noFill/>
          </a:ln>
        </p:spPr>
      </p:sp>
      <p:sp>
        <p:nvSpPr>
          <p:cNvPr id="48" name="Google Shape;48;p25"/>
          <p:cNvSpPr txBox="1"/>
          <p:nvPr/>
        </p:nvSpPr>
        <p:spPr>
          <a:xfrm>
            <a:off x="89067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Student Assessment</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Humanities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STEM and Innovation</a:t>
            </a:r>
            <a:endParaRPr sz="1200" b="0" i="0" u="none" strike="noStrike" cap="none">
              <a:solidFill>
                <a:srgbClr val="001E3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13"/>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3"/>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13"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13"/>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6"/>
        <p:cNvGrpSpPr/>
        <p:nvPr/>
      </p:nvGrpSpPr>
      <p:grpSpPr>
        <a:xfrm>
          <a:off x="0" y="0"/>
          <a:ext cx="0" cy="0"/>
          <a:chOff x="0" y="0"/>
          <a:chExt cx="0" cy="0"/>
        </a:xfrm>
      </p:grpSpPr>
      <p:sp>
        <p:nvSpPr>
          <p:cNvPr id="57" name="Google Shape;57;p26"/>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6"/>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26"/>
          <p:cNvSpPr txBox="1"/>
          <p:nvPr/>
        </p:nvSpPr>
        <p:spPr>
          <a:xfrm>
            <a:off x="89067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Student Assessment</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Humanities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1E38"/>
                </a:solidFill>
                <a:latin typeface="Calibri"/>
                <a:ea typeface="Calibri"/>
                <a:cs typeface="Calibri"/>
                <a:sym typeface="Calibri"/>
              </a:rPr>
              <a:t>Office of STEM and Innovation</a:t>
            </a:r>
            <a:endParaRPr sz="1200" b="0" i="0" u="none" strike="noStrike" cap="none">
              <a:solidFill>
                <a:srgbClr val="001E3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61"/>
        <p:cNvGrpSpPr/>
        <p:nvPr/>
      </p:nvGrpSpPr>
      <p:grpSpPr>
        <a:xfrm>
          <a:off x="0" y="0"/>
          <a:ext cx="0" cy="0"/>
          <a:chOff x="0" y="0"/>
          <a:chExt cx="0" cy="0"/>
        </a:xfrm>
      </p:grpSpPr>
      <p:sp>
        <p:nvSpPr>
          <p:cNvPr id="62" name="Google Shape;62;p15"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1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65" name="Google Shape;6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1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
        <p:nvSpPr>
          <p:cNvPr id="67" name="Google Shape;67;p15"/>
          <p:cNvSpPr txBox="1"/>
          <p:nvPr/>
        </p:nvSpPr>
        <p:spPr>
          <a:xfrm>
            <a:off x="89067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Calibri"/>
                <a:ea typeface="Calibri"/>
                <a:cs typeface="Calibri"/>
                <a:sym typeface="Calibri"/>
              </a:rPr>
              <a:t>Office of Student Assessment</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Calibri"/>
                <a:ea typeface="Calibri"/>
                <a:cs typeface="Calibri"/>
                <a:sym typeface="Calibri"/>
              </a:rPr>
              <a:t>Office of Humanities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Calibri"/>
                <a:ea typeface="Calibri"/>
                <a:cs typeface="Calibri"/>
                <a:sym typeface="Calibri"/>
              </a:rPr>
              <a:t>Office of STEM and Innovation</a:t>
            </a:r>
            <a:endParaRPr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68"/>
        <p:cNvGrpSpPr/>
        <p:nvPr/>
      </p:nvGrpSpPr>
      <p:grpSpPr>
        <a:xfrm>
          <a:off x="0" y="0"/>
          <a:ext cx="0" cy="0"/>
          <a:chOff x="0" y="0"/>
          <a:chExt cx="0" cy="0"/>
        </a:xfrm>
      </p:grpSpPr>
      <p:sp>
        <p:nvSpPr>
          <p:cNvPr id="69" name="Google Shape;69;p27"/>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27"/>
          <p:cNvSpPr txBox="1"/>
          <p:nvPr/>
        </p:nvSpPr>
        <p:spPr>
          <a:xfrm>
            <a:off x="89067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Calibri"/>
                <a:ea typeface="Calibri"/>
                <a:cs typeface="Calibri"/>
                <a:sym typeface="Calibri"/>
              </a:rPr>
              <a:t>Office of Student Assessment</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Calibri"/>
                <a:ea typeface="Calibri"/>
                <a:cs typeface="Calibri"/>
                <a:sym typeface="Calibri"/>
              </a:rPr>
              <a:t>Office of Humanities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Calibri"/>
                <a:ea typeface="Calibri"/>
                <a:cs typeface="Calibri"/>
                <a:sym typeface="Calibri"/>
              </a:rPr>
              <a:t>Office of STEM and Innovation</a:t>
            </a:r>
            <a:endParaRPr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4"/>
          <p:cNvSpPr txBox="1">
            <a:spLocks noGrp="1"/>
          </p:cNvSpPr>
          <p:nvPr>
            <p:ph type="ftr" idx="11"/>
          </p:nvPr>
        </p:nvSpPr>
        <p:spPr>
          <a:xfrm>
            <a:off x="89067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12"/>
          <p:cNvSpPr txBox="1">
            <a:spLocks noGrp="1"/>
          </p:cNvSpPr>
          <p:nvPr>
            <p:ph type="ftr" idx="11"/>
          </p:nvPr>
        </p:nvSpPr>
        <p:spPr>
          <a:xfrm>
            <a:off x="89067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virginia.gov/about-vdoe/virginia-school-directori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doe.virginia.gov/home/showdocument?id=2058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oe.virginia.gov/about-vdoe/glossary-of-education-term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3teachers.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aw.lis.virginia.gov/vacode/22.1-253.13: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oe.virginia.gov/home/showdocument?id=2115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doe.virginia.gov/home/showpublisheddocument/9100/638025945635630000" TargetMode="External"/><Relationship Id="rId4" Type="http://schemas.openxmlformats.org/officeDocument/2006/relationships/hyperlink" Target="https://doe.virginia.gov/administrators/superintendents_memos/2021/214-21b.doc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ctrTitle"/>
          </p:nvPr>
        </p:nvSpPr>
        <p:spPr>
          <a:xfrm>
            <a:off x="838199" y="2121500"/>
            <a:ext cx="7587343" cy="2387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Georgia"/>
              <a:buNone/>
            </a:pPr>
            <a:r>
              <a:rPr lang="en-US"/>
              <a:t>Local Alternative Assessments and Balanced Assessment Plans in 2022-2023 and Beyond</a:t>
            </a:r>
            <a:endParaRPr/>
          </a:p>
        </p:txBody>
      </p:sp>
      <p:sp>
        <p:nvSpPr>
          <p:cNvPr id="99" name="Google Shape;99;p2"/>
          <p:cNvSpPr txBox="1">
            <a:spLocks noGrp="1"/>
          </p:cNvSpPr>
          <p:nvPr>
            <p:ph type="subTitle" idx="1"/>
          </p:nvPr>
        </p:nvSpPr>
        <p:spPr>
          <a:xfrm>
            <a:off x="838200" y="4626821"/>
            <a:ext cx="5255100" cy="165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a:t>October 24, 2022, Webinar</a:t>
            </a:r>
            <a:endParaRPr/>
          </a:p>
          <a:p>
            <a:pPr marL="0" lvl="0" indent="0" algn="l" rtl="0">
              <a:lnSpc>
                <a:spcPct val="90000"/>
              </a:lnSpc>
              <a:spcBef>
                <a:spcPts val="0"/>
              </a:spcBef>
              <a:spcAft>
                <a:spcPts val="0"/>
              </a:spcAft>
              <a:buSzPts val="2400"/>
              <a:buNone/>
            </a:pPr>
            <a:endParaRPr i="1"/>
          </a:p>
        </p:txBody>
      </p:sp>
      <p:sp>
        <p:nvSpPr>
          <p:cNvPr id="100" name="Google Shape;100;p2"/>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Georgia"/>
              <a:buNone/>
            </a:pPr>
            <a:r>
              <a:rPr lang="en-US"/>
              <a:t>Desk Review Selection </a:t>
            </a:r>
            <a:br>
              <a:rPr lang="en-US"/>
            </a:br>
            <a:r>
              <a:rPr lang="en-US"/>
              <a:t>and Process</a:t>
            </a:r>
            <a:endParaRPr/>
          </a:p>
        </p:txBody>
      </p:sp>
      <p:sp>
        <p:nvSpPr>
          <p:cNvPr id="159" name="Google Shape;15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4"/>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Selection for Desk Review</a:t>
            </a:r>
            <a:endParaRPr/>
          </a:p>
        </p:txBody>
      </p:sp>
      <p:sp>
        <p:nvSpPr>
          <p:cNvPr id="166" name="Google Shape;166;p34"/>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457200" lvl="0" indent="-361950" algn="l" rtl="0">
              <a:spcBef>
                <a:spcPts val="800"/>
              </a:spcBef>
              <a:spcAft>
                <a:spcPts val="0"/>
              </a:spcAft>
              <a:buClr>
                <a:schemeClr val="dk1"/>
              </a:buClr>
              <a:buSzPts val="3100"/>
              <a:buChar char="•"/>
            </a:pPr>
            <a:r>
              <a:rPr lang="en-US" sz="3100"/>
              <a:t>VDOE developed a plan to ensure that </a:t>
            </a:r>
            <a:r>
              <a:rPr lang="en-US" sz="3100" b="1"/>
              <a:t>all school divisions will participate</a:t>
            </a:r>
            <a:r>
              <a:rPr lang="en-US" sz="3100"/>
              <a:t> in desk review at least one time within a five-year cycle.</a:t>
            </a:r>
            <a:endParaRPr sz="3100"/>
          </a:p>
          <a:p>
            <a:pPr marL="457200" lvl="0" indent="-361950" algn="l" rtl="0">
              <a:spcBef>
                <a:spcPts val="800"/>
              </a:spcBef>
              <a:spcAft>
                <a:spcPts val="0"/>
              </a:spcAft>
              <a:buClr>
                <a:schemeClr val="dk1"/>
              </a:buClr>
              <a:buSzPts val="3100"/>
              <a:buChar char="•"/>
            </a:pPr>
            <a:r>
              <a:rPr lang="en-US" sz="3100"/>
              <a:t>School divisions selected for LAA desk reviews </a:t>
            </a:r>
            <a:r>
              <a:rPr lang="en-US" sz="3100" b="1"/>
              <a:t>may also</a:t>
            </a:r>
            <a:r>
              <a:rPr lang="en-US" sz="3100"/>
              <a:t> be selected for EITHER:</a:t>
            </a:r>
            <a:endParaRPr sz="3100"/>
          </a:p>
          <a:p>
            <a:pPr marL="914400" lvl="1" indent="-381000" algn="l" rtl="0">
              <a:spcBef>
                <a:spcPts val="400"/>
              </a:spcBef>
              <a:spcAft>
                <a:spcPts val="0"/>
              </a:spcAft>
              <a:buClr>
                <a:schemeClr val="dk1"/>
              </a:buClr>
              <a:buSzPts val="2400"/>
              <a:buChar char="o"/>
            </a:pPr>
            <a:r>
              <a:rPr lang="en-US" sz="2800"/>
              <a:t>Verified Credit Plan desk reviews OR</a:t>
            </a:r>
            <a:endParaRPr sz="2800"/>
          </a:p>
          <a:p>
            <a:pPr marL="914400" lvl="1" indent="-381000" algn="l" rtl="0">
              <a:spcBef>
                <a:spcPts val="400"/>
              </a:spcBef>
              <a:spcAft>
                <a:spcPts val="0"/>
              </a:spcAft>
              <a:buClr>
                <a:schemeClr val="dk1"/>
              </a:buClr>
              <a:buSzPts val="2400"/>
              <a:buChar char="o"/>
            </a:pPr>
            <a:r>
              <a:rPr lang="en-US" sz="2800"/>
              <a:t>Locally Awarded Verified Credit (LAVC) Plan desk reviews.</a:t>
            </a:r>
            <a:endParaRPr sz="3000"/>
          </a:p>
        </p:txBody>
      </p:sp>
      <p:sp>
        <p:nvSpPr>
          <p:cNvPr id="167" name="Google Shape;16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5"/>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25 School Divisions Sampled</a:t>
            </a:r>
            <a:endParaRPr/>
          </a:p>
        </p:txBody>
      </p:sp>
      <p:sp>
        <p:nvSpPr>
          <p:cNvPr id="174" name="Google Shape;174;p35"/>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a:t>Region I: 3 divisions</a:t>
            </a:r>
            <a:endParaRPr/>
          </a:p>
          <a:p>
            <a:pPr marL="457200" lvl="0" indent="-342900" algn="l" rtl="0">
              <a:lnSpc>
                <a:spcPct val="90000"/>
              </a:lnSpc>
              <a:spcBef>
                <a:spcPts val="1000"/>
              </a:spcBef>
              <a:spcAft>
                <a:spcPts val="0"/>
              </a:spcAft>
              <a:buSzPts val="2800"/>
              <a:buChar char="•"/>
            </a:pPr>
            <a:r>
              <a:rPr lang="en-US"/>
              <a:t>Region II : 3 divisions</a:t>
            </a:r>
            <a:endParaRPr/>
          </a:p>
          <a:p>
            <a:pPr marL="457200" lvl="0" indent="-342900" algn="l" rtl="0">
              <a:lnSpc>
                <a:spcPct val="90000"/>
              </a:lnSpc>
              <a:spcBef>
                <a:spcPts val="1000"/>
              </a:spcBef>
              <a:spcAft>
                <a:spcPts val="0"/>
              </a:spcAft>
              <a:buSzPts val="2800"/>
              <a:buChar char="•"/>
            </a:pPr>
            <a:r>
              <a:rPr lang="en-US"/>
              <a:t>Region III: 3 divisions</a:t>
            </a:r>
            <a:endParaRPr/>
          </a:p>
          <a:p>
            <a:pPr marL="457200" lvl="0" indent="-342900" algn="l" rtl="0">
              <a:lnSpc>
                <a:spcPct val="90000"/>
              </a:lnSpc>
              <a:spcBef>
                <a:spcPts val="1000"/>
              </a:spcBef>
              <a:spcAft>
                <a:spcPts val="0"/>
              </a:spcAft>
              <a:buSzPts val="2800"/>
              <a:buChar char="•"/>
            </a:pPr>
            <a:r>
              <a:rPr lang="en-US"/>
              <a:t>Region IV: 3 divisions</a:t>
            </a:r>
            <a:endParaRPr/>
          </a:p>
          <a:p>
            <a:pPr marL="457200" lvl="0" indent="-342900" algn="l" rtl="0">
              <a:lnSpc>
                <a:spcPct val="90000"/>
              </a:lnSpc>
              <a:spcBef>
                <a:spcPts val="1000"/>
              </a:spcBef>
              <a:spcAft>
                <a:spcPts val="0"/>
              </a:spcAft>
              <a:buSzPts val="2800"/>
              <a:buChar char="•"/>
            </a:pPr>
            <a:r>
              <a:rPr lang="en-US"/>
              <a:t>Region V: 3 divisions</a:t>
            </a:r>
            <a:endParaRPr/>
          </a:p>
          <a:p>
            <a:pPr marL="457200" lvl="0" indent="-342900" algn="l" rtl="0">
              <a:lnSpc>
                <a:spcPct val="90000"/>
              </a:lnSpc>
              <a:spcBef>
                <a:spcPts val="1000"/>
              </a:spcBef>
              <a:spcAft>
                <a:spcPts val="0"/>
              </a:spcAft>
              <a:buSzPts val="2800"/>
              <a:buChar char="•"/>
            </a:pPr>
            <a:r>
              <a:rPr lang="en-US"/>
              <a:t>Region VI: 3 divisions</a:t>
            </a:r>
            <a:endParaRPr/>
          </a:p>
          <a:p>
            <a:pPr marL="457200" lvl="0" indent="-342900" algn="l" rtl="0">
              <a:lnSpc>
                <a:spcPct val="90000"/>
              </a:lnSpc>
              <a:spcBef>
                <a:spcPts val="1000"/>
              </a:spcBef>
              <a:spcAft>
                <a:spcPts val="0"/>
              </a:spcAft>
              <a:buSzPts val="2800"/>
              <a:buChar char="•"/>
            </a:pPr>
            <a:r>
              <a:rPr lang="en-US"/>
              <a:t>Region VII: 4 divisions</a:t>
            </a:r>
            <a:endParaRPr/>
          </a:p>
          <a:p>
            <a:pPr marL="457200" lvl="0" indent="-342900" algn="l" rtl="0">
              <a:lnSpc>
                <a:spcPct val="90000"/>
              </a:lnSpc>
              <a:spcBef>
                <a:spcPts val="1000"/>
              </a:spcBef>
              <a:spcAft>
                <a:spcPts val="0"/>
              </a:spcAft>
              <a:buSzPts val="2800"/>
              <a:buChar char="•"/>
            </a:pPr>
            <a:r>
              <a:rPr lang="en-US"/>
              <a:t>Region VIII: 3 divisions</a:t>
            </a:r>
            <a:endParaRPr/>
          </a:p>
        </p:txBody>
      </p:sp>
      <p:sp>
        <p:nvSpPr>
          <p:cNvPr id="175" name="Google Shape;17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6"/>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Locale Descriptions*</a:t>
            </a:r>
            <a:endParaRPr/>
          </a:p>
        </p:txBody>
      </p:sp>
      <p:sp>
        <p:nvSpPr>
          <p:cNvPr id="182" name="Google Shape;182;p36"/>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2600"/>
              <a:buNone/>
            </a:pPr>
            <a:r>
              <a:rPr lang="en-US" sz="2600"/>
              <a:t>City, Large: 1</a:t>
            </a:r>
            <a:endParaRPr/>
          </a:p>
          <a:p>
            <a:pPr marL="114300" lvl="0" indent="0" algn="l" rtl="0">
              <a:lnSpc>
                <a:spcPct val="90000"/>
              </a:lnSpc>
              <a:spcBef>
                <a:spcPts val="1000"/>
              </a:spcBef>
              <a:spcAft>
                <a:spcPts val="0"/>
              </a:spcAft>
              <a:buSzPts val="2600"/>
              <a:buNone/>
            </a:pPr>
            <a:r>
              <a:rPr lang="en-US" sz="2600"/>
              <a:t>City, Middle: 1</a:t>
            </a:r>
            <a:endParaRPr/>
          </a:p>
          <a:p>
            <a:pPr marL="114300" lvl="0" indent="0" algn="l" rtl="0">
              <a:lnSpc>
                <a:spcPct val="90000"/>
              </a:lnSpc>
              <a:spcBef>
                <a:spcPts val="1000"/>
              </a:spcBef>
              <a:spcAft>
                <a:spcPts val="0"/>
              </a:spcAft>
              <a:buSzPts val="2600"/>
              <a:buNone/>
            </a:pPr>
            <a:r>
              <a:rPr lang="en-US" sz="2600"/>
              <a:t>City, Small: 3</a:t>
            </a:r>
            <a:endParaRPr/>
          </a:p>
          <a:p>
            <a:pPr marL="114300" lvl="0" indent="0" algn="l" rtl="0">
              <a:lnSpc>
                <a:spcPct val="90000"/>
              </a:lnSpc>
              <a:spcBef>
                <a:spcPts val="1000"/>
              </a:spcBef>
              <a:spcAft>
                <a:spcPts val="0"/>
              </a:spcAft>
              <a:buSzPts val="2600"/>
              <a:buNone/>
            </a:pPr>
            <a:r>
              <a:rPr lang="en-US" sz="2600"/>
              <a:t>Town, Distant: 3</a:t>
            </a:r>
            <a:endParaRPr sz="2600"/>
          </a:p>
          <a:p>
            <a:pPr marL="114300" lvl="0" indent="0" algn="l" rtl="0">
              <a:lnSpc>
                <a:spcPct val="90000"/>
              </a:lnSpc>
              <a:spcBef>
                <a:spcPts val="1000"/>
              </a:spcBef>
              <a:spcAft>
                <a:spcPts val="0"/>
              </a:spcAft>
              <a:buSzPts val="2600"/>
              <a:buNone/>
            </a:pPr>
            <a:r>
              <a:rPr lang="en-US" sz="2600"/>
              <a:t>Town, Remote: 1</a:t>
            </a:r>
            <a:endParaRPr/>
          </a:p>
          <a:p>
            <a:pPr marL="114300" lvl="0" indent="0" algn="l" rtl="0">
              <a:lnSpc>
                <a:spcPct val="90000"/>
              </a:lnSpc>
              <a:spcBef>
                <a:spcPts val="1000"/>
              </a:spcBef>
              <a:spcAft>
                <a:spcPts val="0"/>
              </a:spcAft>
              <a:buSzPts val="2600"/>
              <a:buNone/>
            </a:pPr>
            <a:r>
              <a:rPr lang="en-US" sz="2600"/>
              <a:t>Rural, Distant: 7</a:t>
            </a:r>
            <a:endParaRPr/>
          </a:p>
          <a:p>
            <a:pPr marL="114300" lvl="0" indent="0" algn="l" rtl="0">
              <a:lnSpc>
                <a:spcPct val="90000"/>
              </a:lnSpc>
              <a:spcBef>
                <a:spcPts val="1000"/>
              </a:spcBef>
              <a:spcAft>
                <a:spcPts val="0"/>
              </a:spcAft>
              <a:buSzPts val="2600"/>
              <a:buNone/>
            </a:pPr>
            <a:r>
              <a:rPr lang="en-US" sz="2600"/>
              <a:t>Rural, Fringe: 5</a:t>
            </a:r>
            <a:endParaRPr/>
          </a:p>
          <a:p>
            <a:pPr marL="114300" lvl="0" indent="0" algn="l" rtl="0">
              <a:lnSpc>
                <a:spcPct val="90000"/>
              </a:lnSpc>
              <a:spcBef>
                <a:spcPts val="1000"/>
              </a:spcBef>
              <a:spcAft>
                <a:spcPts val="0"/>
              </a:spcAft>
              <a:buSzPts val="2600"/>
              <a:buNone/>
            </a:pPr>
            <a:r>
              <a:rPr lang="en-US" sz="2600"/>
              <a:t>Rural, Remote: 3</a:t>
            </a:r>
            <a:endParaRPr/>
          </a:p>
          <a:p>
            <a:pPr marL="114300" lvl="0" indent="0" algn="l" rtl="0">
              <a:lnSpc>
                <a:spcPct val="90000"/>
              </a:lnSpc>
              <a:spcBef>
                <a:spcPts val="1000"/>
              </a:spcBef>
              <a:spcAft>
                <a:spcPts val="0"/>
              </a:spcAft>
              <a:buSzPts val="2600"/>
              <a:buNone/>
            </a:pPr>
            <a:r>
              <a:rPr lang="en-US" sz="2600"/>
              <a:t>Suburb, Large: 1</a:t>
            </a:r>
            <a:endParaRPr/>
          </a:p>
          <a:p>
            <a:pPr marL="114300" lvl="0" indent="0" algn="l" rtl="0">
              <a:lnSpc>
                <a:spcPct val="90000"/>
              </a:lnSpc>
              <a:spcBef>
                <a:spcPts val="1000"/>
              </a:spcBef>
              <a:spcAft>
                <a:spcPts val="0"/>
              </a:spcAft>
              <a:buSzPts val="2800"/>
              <a:buNone/>
            </a:pPr>
            <a:endParaRPr/>
          </a:p>
        </p:txBody>
      </p:sp>
      <p:sp>
        <p:nvSpPr>
          <p:cNvPr id="183" name="Google Shape;1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
        <p:nvSpPr>
          <p:cNvPr id="184" name="Google Shape;184;p36"/>
          <p:cNvSpPr txBox="1"/>
          <p:nvPr/>
        </p:nvSpPr>
        <p:spPr>
          <a:xfrm>
            <a:off x="5815584" y="2249424"/>
            <a:ext cx="3986784"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chemeClr val="accent3"/>
                </a:solidFill>
                <a:latin typeface="Calibri"/>
                <a:ea typeface="Calibri"/>
                <a:cs typeface="Calibri"/>
                <a:sym typeface="Calibri"/>
              </a:rPr>
              <a:t>*School Division Locale Descriptions are available on the </a:t>
            </a:r>
            <a:r>
              <a:rPr lang="en-US" sz="2800" b="0" i="0" u="sng" strike="noStrike" cap="none" dirty="0">
                <a:solidFill>
                  <a:schemeClr val="hlink"/>
                </a:solidFill>
                <a:latin typeface="Calibri"/>
                <a:ea typeface="Calibri"/>
                <a:cs typeface="Calibri"/>
                <a:sym typeface="Calibri"/>
                <a:hlinkClick r:id="rId3"/>
              </a:rPr>
              <a:t>Virginia School Directories page</a:t>
            </a:r>
            <a:r>
              <a:rPr lang="en-US" sz="2800" b="0" i="0" strike="noStrike" cap="none" dirty="0">
                <a:solidFill>
                  <a:schemeClr val="hlink"/>
                </a:solidFill>
                <a:latin typeface="Calibri"/>
                <a:ea typeface="Calibri"/>
                <a:cs typeface="Calibri"/>
                <a:sym typeface="Calibri"/>
                <a:hlinkClick r:id="rId3"/>
              </a:rPr>
              <a:t> </a:t>
            </a:r>
            <a:r>
              <a:rPr lang="en-US" sz="2800" b="0" i="0" u="none" strike="noStrike" cap="none" dirty="0">
                <a:solidFill>
                  <a:schemeClr val="accent3"/>
                </a:solidFill>
                <a:latin typeface="Calibri"/>
                <a:ea typeface="Calibri"/>
                <a:cs typeface="Calibri"/>
                <a:sym typeface="Calibri"/>
              </a:rPr>
              <a:t>of the VDOE website.</a:t>
            </a:r>
            <a:endParaRPr sz="2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7"/>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Documentation Reviewed</a:t>
            </a:r>
            <a:endParaRPr/>
          </a:p>
        </p:txBody>
      </p:sp>
      <p:sp>
        <p:nvSpPr>
          <p:cNvPr id="190" name="Google Shape;190;p37"/>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b="1"/>
              <a:t>Balanced Assessment Plan(s)</a:t>
            </a:r>
            <a:r>
              <a:rPr lang="en-US"/>
              <a:t>: Does the plan document that the division adheres to the </a:t>
            </a:r>
            <a:r>
              <a:rPr lang="en-US" i="1"/>
              <a:t>Guidelines</a:t>
            </a:r>
            <a:r>
              <a:rPr lang="en-US"/>
              <a:t>?</a:t>
            </a:r>
            <a:endParaRPr/>
          </a:p>
          <a:p>
            <a:pPr marL="457200" lvl="0" indent="-342900" algn="l" rtl="0">
              <a:lnSpc>
                <a:spcPct val="90000"/>
              </a:lnSpc>
              <a:spcBef>
                <a:spcPts val="1000"/>
              </a:spcBef>
              <a:spcAft>
                <a:spcPts val="0"/>
              </a:spcAft>
              <a:buSzPts val="2800"/>
              <a:buChar char="•"/>
            </a:pPr>
            <a:r>
              <a:rPr lang="en-US" b="1"/>
              <a:t>Assessment inventory</a:t>
            </a:r>
            <a:r>
              <a:rPr lang="en-US"/>
              <a:t>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optional</a:t>
            </a:r>
            <a:r>
              <a:rPr lang="en-US"/>
              <a:t> but encouraged, conducted between 2019 and 2022): Are divisions using this suggested practice? If so, how are results being used?</a:t>
            </a:r>
            <a:endParaRPr/>
          </a:p>
          <a:p>
            <a:pPr marL="457200" lvl="0" indent="-342900" algn="l" rtl="0">
              <a:lnSpc>
                <a:spcPct val="90000"/>
              </a:lnSpc>
              <a:spcBef>
                <a:spcPts val="1000"/>
              </a:spcBef>
              <a:spcAft>
                <a:spcPts val="0"/>
              </a:spcAft>
              <a:buSzPts val="2800"/>
              <a:buChar char="•"/>
            </a:pPr>
            <a:r>
              <a:rPr lang="en-US" b="1"/>
              <a:t>Fillable form responses</a:t>
            </a:r>
            <a:r>
              <a:rPr lang="en-US"/>
              <a:t>: How does the division describe its support for local alternative assessments? What innovations, successes, and challenges are described?</a:t>
            </a:r>
            <a:endParaRPr/>
          </a:p>
          <a:p>
            <a:pPr marL="457200" lvl="0" indent="-165100" algn="l" rtl="0">
              <a:lnSpc>
                <a:spcPct val="90000"/>
              </a:lnSpc>
              <a:spcBef>
                <a:spcPts val="1000"/>
              </a:spcBef>
              <a:spcAft>
                <a:spcPts val="0"/>
              </a:spcAft>
              <a:buSzPts val="2800"/>
              <a:buNone/>
            </a:pPr>
            <a:endParaRPr/>
          </a:p>
        </p:txBody>
      </p:sp>
      <p:sp>
        <p:nvSpPr>
          <p:cNvPr id="191" name="Google Shape;19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Samples Requested</a:t>
            </a:r>
            <a:endParaRPr/>
          </a:p>
        </p:txBody>
      </p:sp>
      <p:sp>
        <p:nvSpPr>
          <p:cNvPr id="197" name="Google Shape;197;p38"/>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en-US"/>
              <a:t>Two examples of local performance assessments or tasks and all ancillary materials for each assessment</a:t>
            </a:r>
            <a:endParaRPr/>
          </a:p>
          <a:p>
            <a:pPr marL="457200" lvl="0" indent="-406400" algn="l" rtl="0">
              <a:lnSpc>
                <a:spcPct val="90000"/>
              </a:lnSpc>
              <a:spcBef>
                <a:spcPts val="0"/>
              </a:spcBef>
              <a:spcAft>
                <a:spcPts val="0"/>
              </a:spcAft>
              <a:buSzPts val="2800"/>
              <a:buChar char="•"/>
            </a:pPr>
            <a:r>
              <a:rPr lang="en-US"/>
              <a:t>Samples of scored student responses that correspond to one of the local performance assessments or tasks submitted</a:t>
            </a:r>
            <a:endParaRPr/>
          </a:p>
          <a:p>
            <a:pPr marL="914400" lvl="1" indent="-342900" algn="l" rtl="0">
              <a:lnSpc>
                <a:spcPct val="90000"/>
              </a:lnSpc>
              <a:spcBef>
                <a:spcPts val="0"/>
              </a:spcBef>
              <a:spcAft>
                <a:spcPts val="0"/>
              </a:spcAft>
              <a:buSzPts val="1800"/>
              <a:buChar char="o"/>
            </a:pPr>
            <a:r>
              <a:rPr lang="en-US"/>
              <a:t>At least one scored student response that represents each score point of the common rubric</a:t>
            </a:r>
            <a:endParaRPr/>
          </a:p>
          <a:p>
            <a:pPr marL="914400" lvl="1" indent="-342900" algn="l" rtl="0">
              <a:lnSpc>
                <a:spcPct val="90000"/>
              </a:lnSpc>
              <a:spcBef>
                <a:spcPts val="0"/>
              </a:spcBef>
              <a:spcAft>
                <a:spcPts val="0"/>
              </a:spcAft>
              <a:buSzPts val="1800"/>
              <a:buChar char="o"/>
            </a:pPr>
            <a:r>
              <a:rPr lang="en-US"/>
              <a:t>All personally identifiable information is to be removed</a:t>
            </a:r>
            <a:endParaRPr/>
          </a:p>
          <a:p>
            <a:pPr marL="457200" lvl="0" indent="-406400" algn="l" rtl="0">
              <a:lnSpc>
                <a:spcPct val="90000"/>
              </a:lnSpc>
              <a:spcBef>
                <a:spcPts val="0"/>
              </a:spcBef>
              <a:spcAft>
                <a:spcPts val="0"/>
              </a:spcAft>
              <a:buSzPts val="2800"/>
              <a:buChar char="•"/>
            </a:pPr>
            <a:r>
              <a:rPr lang="en-US"/>
              <a:t>An example of communication that shows how the division reports information to parents/guardians about their child’s performance on local alternative assessments</a:t>
            </a:r>
            <a:endParaRPr/>
          </a:p>
        </p:txBody>
      </p:sp>
      <p:sp>
        <p:nvSpPr>
          <p:cNvPr id="198" name="Google Shape;19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Georgia"/>
              <a:buNone/>
            </a:pPr>
            <a:r>
              <a:rPr lang="en-US"/>
              <a:t>Findings </a:t>
            </a:r>
            <a:br>
              <a:rPr lang="en-US"/>
            </a:br>
            <a:r>
              <a:rPr lang="en-US"/>
              <a:t>and Recommendations</a:t>
            </a:r>
            <a:endParaRPr/>
          </a:p>
        </p:txBody>
      </p:sp>
      <p:sp>
        <p:nvSpPr>
          <p:cNvPr id="204" name="Google Shape;20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Process Improvements</a:t>
            </a:r>
            <a:endParaRPr/>
          </a:p>
        </p:txBody>
      </p:sp>
      <p:sp>
        <p:nvSpPr>
          <p:cNvPr id="211" name="Google Shape;211;p39"/>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a:t>Based on feedback from VDOE staff regarding their experience with the documents reviewed, VDOE is changing its method for collecting information provided by school divisions. </a:t>
            </a:r>
            <a:endParaRPr/>
          </a:p>
          <a:p>
            <a:pPr marL="457200" lvl="0" indent="-342900" algn="l" rtl="0">
              <a:lnSpc>
                <a:spcPct val="90000"/>
              </a:lnSpc>
              <a:spcBef>
                <a:spcPts val="1000"/>
              </a:spcBef>
              <a:spcAft>
                <a:spcPts val="0"/>
              </a:spcAft>
              <a:buSzPts val="2800"/>
              <a:buChar char="•"/>
            </a:pPr>
            <a:r>
              <a:rPr lang="en-US"/>
              <a:t>VDOE has updated the desk review form. It will be provided to all divisions to:</a:t>
            </a:r>
            <a:endParaRPr/>
          </a:p>
          <a:p>
            <a:pPr marL="914400" lvl="1" indent="-342900" algn="l" rtl="0">
              <a:lnSpc>
                <a:spcPct val="90000"/>
              </a:lnSpc>
              <a:spcBef>
                <a:spcPts val="500"/>
              </a:spcBef>
              <a:spcAft>
                <a:spcPts val="0"/>
              </a:spcAft>
              <a:buSzPts val="1800"/>
              <a:buChar char="o"/>
            </a:pPr>
            <a:r>
              <a:rPr lang="en-US"/>
              <a:t>Encourage a planning cycle that is reflective and continuous.</a:t>
            </a:r>
            <a:endParaRPr/>
          </a:p>
          <a:p>
            <a:pPr marL="914400" lvl="1" indent="-342900" algn="l" rtl="0">
              <a:lnSpc>
                <a:spcPct val="90000"/>
              </a:lnSpc>
              <a:spcBef>
                <a:spcPts val="500"/>
              </a:spcBef>
              <a:spcAft>
                <a:spcPts val="0"/>
              </a:spcAft>
              <a:buSzPts val="1800"/>
              <a:buChar char="o"/>
            </a:pPr>
            <a:r>
              <a:rPr lang="en-US"/>
              <a:t>Help divisions anticipate what will be needed when selected for review.</a:t>
            </a:r>
            <a:endParaRPr/>
          </a:p>
          <a:p>
            <a:pPr marL="457200" lvl="0" indent="-342900" algn="l" rtl="0">
              <a:lnSpc>
                <a:spcPct val="90000"/>
              </a:lnSpc>
              <a:spcBef>
                <a:spcPts val="1000"/>
              </a:spcBef>
              <a:spcAft>
                <a:spcPts val="0"/>
              </a:spcAft>
              <a:buSzPts val="2800"/>
              <a:buChar char="•"/>
            </a:pPr>
            <a:r>
              <a:rPr lang="en-US"/>
              <a:t>VDOE will provide specific feedback to school divisions involved in these desk reviews moving forward. </a:t>
            </a:r>
            <a:endParaRPr/>
          </a:p>
        </p:txBody>
      </p:sp>
      <p:sp>
        <p:nvSpPr>
          <p:cNvPr id="212" name="Google Shape;21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dirty="0"/>
              <a:t>General Findings</a:t>
            </a:r>
            <a:r>
              <a:rPr lang="en-US" sz="2400" dirty="0"/>
              <a:t> (1 of 3)</a:t>
            </a:r>
            <a:r>
              <a:rPr lang="en-US" dirty="0"/>
              <a:t>  </a:t>
            </a:r>
            <a:endParaRPr dirty="0"/>
          </a:p>
        </p:txBody>
      </p:sp>
      <p:sp>
        <p:nvSpPr>
          <p:cNvPr id="227" name="Google Shape;227;p40"/>
          <p:cNvSpPr txBox="1">
            <a:spLocks noGrp="1"/>
          </p:cNvSpPr>
          <p:nvPr>
            <p:ph type="body" idx="1"/>
          </p:nvPr>
        </p:nvSpPr>
        <p:spPr>
          <a:xfrm>
            <a:off x="838200" y="1458930"/>
            <a:ext cx="10664952" cy="4718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dirty="0"/>
              <a:t>Each division that participated in the desk reviews administered one or more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common</a:t>
            </a:r>
            <a:r>
              <a:rPr lang="en-US" dirty="0"/>
              <a:t> performance assessments/tasks (administered to all students in the course), </a:t>
            </a:r>
            <a:r>
              <a:rPr lang="en-US" b="1" dirty="0"/>
              <a:t>which is best practice.</a:t>
            </a:r>
            <a:endParaRPr b="1" dirty="0"/>
          </a:p>
          <a:p>
            <a:pPr marL="457200" lvl="0" indent="-342900" algn="l" rtl="0">
              <a:lnSpc>
                <a:spcPct val="90000"/>
              </a:lnSpc>
              <a:spcBef>
                <a:spcPts val="1000"/>
              </a:spcBef>
              <a:spcAft>
                <a:spcPts val="0"/>
              </a:spcAft>
              <a:buSzPts val="2800"/>
              <a:buChar char="•"/>
            </a:pPr>
            <a:r>
              <a:rPr lang="en-US" dirty="0"/>
              <a:t>Organizational formats sometimes made it difficult for VDOE to determine how evidence aligned to expectations in the </a:t>
            </a:r>
            <a:r>
              <a:rPr lang="en-US" i="1" dirty="0"/>
              <a:t>Guidelines. </a:t>
            </a:r>
          </a:p>
          <a:p>
            <a:pPr marL="457200" lvl="0" indent="-342900" algn="l" rtl="0">
              <a:lnSpc>
                <a:spcPct val="90000"/>
              </a:lnSpc>
              <a:spcBef>
                <a:spcPts val="1000"/>
              </a:spcBef>
              <a:spcAft>
                <a:spcPts val="0"/>
              </a:spcAft>
              <a:buSzPts val="2800"/>
              <a:buChar char="•"/>
            </a:pPr>
            <a:r>
              <a:rPr lang="en-US" u="sng" dirty="0"/>
              <a:t>Recommendations:</a:t>
            </a:r>
            <a:endParaRPr u="sng" dirty="0"/>
          </a:p>
          <a:p>
            <a:pPr marL="914400" lvl="1" indent="-342900" algn="l" rtl="0">
              <a:lnSpc>
                <a:spcPct val="90000"/>
              </a:lnSpc>
              <a:spcBef>
                <a:spcPts val="500"/>
              </a:spcBef>
              <a:spcAft>
                <a:spcPts val="0"/>
              </a:spcAft>
              <a:buSzPts val="1800"/>
              <a:buChar char="o"/>
            </a:pPr>
            <a:r>
              <a:rPr lang="en-US" dirty="0"/>
              <a:t>Clearly document that all SOL are taught and assessed.</a:t>
            </a:r>
            <a:endParaRPr dirty="0"/>
          </a:p>
          <a:p>
            <a:pPr marL="914400" lvl="1" indent="-342900" algn="l" rtl="0">
              <a:lnSpc>
                <a:spcPct val="90000"/>
              </a:lnSpc>
              <a:spcBef>
                <a:spcPts val="500"/>
              </a:spcBef>
              <a:spcAft>
                <a:spcPts val="0"/>
              </a:spcAft>
              <a:buSzPts val="1800"/>
              <a:buChar char="o"/>
            </a:pPr>
            <a:r>
              <a:rPr lang="en-US" dirty="0"/>
              <a:t>Be clear about the types of assessments included in the BAP, with the knowledge that a variety of assessment types are required to measure a variety of knowledge and skills and that performance assessments can be formative or summative. </a:t>
            </a:r>
            <a:endParaRPr dirty="0"/>
          </a:p>
        </p:txBody>
      </p:sp>
      <p:sp>
        <p:nvSpPr>
          <p:cNvPr id="228" name="Google Shape;22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1"/>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dirty="0"/>
              <a:t>General Findings</a:t>
            </a:r>
            <a:r>
              <a:rPr lang="en-US" sz="2400" dirty="0"/>
              <a:t> (2 of 3)</a:t>
            </a:r>
            <a:r>
              <a:rPr lang="en-US" dirty="0"/>
              <a:t>  </a:t>
            </a:r>
            <a:endParaRPr dirty="0"/>
          </a:p>
        </p:txBody>
      </p:sp>
      <p:sp>
        <p:nvSpPr>
          <p:cNvPr id="235" name="Google Shape;235;p41"/>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dirty="0"/>
              <a:t>Within the same division, Balanced Assessment Plans for different content subjects are sometimes inconsistent.</a:t>
            </a:r>
            <a:endParaRPr dirty="0"/>
          </a:p>
          <a:p>
            <a:pPr marL="914400" lvl="1" indent="-342900" algn="l" rtl="0">
              <a:lnSpc>
                <a:spcPct val="90000"/>
              </a:lnSpc>
              <a:spcBef>
                <a:spcPts val="500"/>
              </a:spcBef>
              <a:spcAft>
                <a:spcPts val="0"/>
              </a:spcAft>
              <a:buSzPts val="1800"/>
              <a:buChar char="o"/>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Some subjects have greater variety of assessments documented than others within the same division.</a:t>
            </a:r>
            <a:endParaRPr dirty="0"/>
          </a:p>
          <a:p>
            <a:pPr marL="914400" lvl="1" indent="-342900" algn="l" rtl="0">
              <a:lnSpc>
                <a:spcPct val="90000"/>
              </a:lnSpc>
              <a:spcBef>
                <a:spcPts val="500"/>
              </a:spcBef>
              <a:spcAft>
                <a:spcPts val="0"/>
              </a:spcAft>
              <a:buSzPts val="1800"/>
              <a:buChar char="o"/>
            </a:pPr>
            <a:r>
              <a:rPr lang="en-US" dirty="0"/>
              <a:t>Based on documentation, support for teachers (professional development, for example) is inconsistent across content subjects within the same division.</a:t>
            </a:r>
            <a:endParaRPr dirty="0"/>
          </a:p>
          <a:p>
            <a:pPr marL="914400" lvl="0" indent="0" algn="l" rtl="0">
              <a:lnSpc>
                <a:spcPct val="90000"/>
              </a:lnSpc>
              <a:spcBef>
                <a:spcPts val="500"/>
              </a:spcBef>
              <a:spcAft>
                <a:spcPts val="0"/>
              </a:spcAft>
              <a:buNone/>
            </a:pPr>
            <a:endParaRPr dirty="0"/>
          </a:p>
          <a:p>
            <a:pPr marL="0" lvl="0" indent="0" algn="l" rtl="0">
              <a:lnSpc>
                <a:spcPct val="90000"/>
              </a:lnSpc>
              <a:spcBef>
                <a:spcPts val="500"/>
              </a:spcBef>
              <a:spcAft>
                <a:spcPts val="0"/>
              </a:spcAft>
              <a:buNone/>
            </a:pPr>
            <a:r>
              <a:rPr lang="en-US" u="sng" dirty="0"/>
              <a:t>Recommendation:</a:t>
            </a:r>
            <a:endParaRPr u="sng" dirty="0"/>
          </a:p>
          <a:p>
            <a:pPr marL="0" lvl="0" indent="0" algn="l" rtl="0">
              <a:lnSpc>
                <a:spcPct val="90000"/>
              </a:lnSpc>
              <a:spcBef>
                <a:spcPts val="500"/>
              </a:spcBef>
              <a:spcAft>
                <a:spcPts val="0"/>
              </a:spcAft>
              <a:buNone/>
            </a:pPr>
            <a:r>
              <a:rPr lang="en-US" dirty="0"/>
              <a:t>Provide opportunities for instructional specialists from different content areas, teachers, and school leaders to work together on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BAP</a:t>
            </a:r>
            <a:r>
              <a:rPr lang="en-US" dirty="0"/>
              <a:t>.</a:t>
            </a:r>
            <a:endParaRPr dirty="0"/>
          </a:p>
          <a:p>
            <a:pPr marL="571500" lvl="1" indent="0" algn="l" rtl="0">
              <a:lnSpc>
                <a:spcPct val="90000"/>
              </a:lnSpc>
              <a:spcBef>
                <a:spcPts val="500"/>
              </a:spcBef>
              <a:spcAft>
                <a:spcPts val="0"/>
              </a:spcAft>
              <a:buSzPts val="1800"/>
              <a:buNone/>
            </a:pPr>
            <a:endParaRPr dirty="0"/>
          </a:p>
        </p:txBody>
      </p:sp>
      <p:sp>
        <p:nvSpPr>
          <p:cNvPr id="236" name="Google Shape;2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Agenda</a:t>
            </a:r>
            <a:endParaRPr/>
          </a:p>
        </p:txBody>
      </p:sp>
      <p:sp>
        <p:nvSpPr>
          <p:cNvPr id="106" name="Google Shape;106;p4"/>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800"/>
              <a:buChar char="•"/>
            </a:pPr>
            <a:r>
              <a:rPr lang="en-US" dirty="0">
                <a:solidFill>
                  <a:srgbClr val="060606"/>
                </a:solidFill>
              </a:rPr>
              <a:t>Background and Requirements</a:t>
            </a:r>
            <a:endParaRPr dirty="0">
              <a:solidFill>
                <a:srgbClr val="060606"/>
              </a:solidFill>
            </a:endParaRPr>
          </a:p>
          <a:p>
            <a:pPr marL="457200" lvl="0" indent="-457200" algn="l" rtl="0">
              <a:lnSpc>
                <a:spcPct val="90000"/>
              </a:lnSpc>
              <a:spcBef>
                <a:spcPts val="0"/>
              </a:spcBef>
              <a:spcAft>
                <a:spcPts val="0"/>
              </a:spcAft>
              <a:buSzPts val="2800"/>
              <a:buChar char="•"/>
            </a:pPr>
            <a:r>
              <a:rPr lang="en-US" dirty="0">
                <a:solidFill>
                  <a:srgbClr val="060606"/>
                </a:solidFill>
              </a:rPr>
              <a:t>Desk Review Selection and Process</a:t>
            </a:r>
            <a:endParaRPr dirty="0">
              <a:solidFill>
                <a:srgbClr val="060606"/>
              </a:solidFill>
            </a:endParaRPr>
          </a:p>
          <a:p>
            <a:pPr marL="457200" lvl="0" indent="-457200" algn="l" rtl="0">
              <a:lnSpc>
                <a:spcPct val="90000"/>
              </a:lnSpc>
              <a:spcBef>
                <a:spcPts val="0"/>
              </a:spcBef>
              <a:spcAft>
                <a:spcPts val="0"/>
              </a:spcAft>
              <a:buSzPts val="2800"/>
              <a:buChar char="•"/>
            </a:pPr>
            <a:r>
              <a:rPr lang="en-US" dirty="0">
                <a:solidFill>
                  <a:srgbClr val="060606"/>
                </a:solidFill>
              </a:rPr>
              <a:t>Findings and Recommendations</a:t>
            </a:r>
            <a:endParaRPr dirty="0"/>
          </a:p>
          <a:p>
            <a:pPr marL="800100" lvl="1" indent="-342900" algn="l" rtl="0">
              <a:lnSpc>
                <a:spcPct val="90000"/>
              </a:lnSpc>
              <a:spcBef>
                <a:spcPts val="0"/>
              </a:spcBef>
              <a:spcAft>
                <a:spcPts val="0"/>
              </a:spcAft>
              <a:buSzPts val="1800"/>
              <a:buChar char="o"/>
            </a:pPr>
            <a:r>
              <a:rPr lang="en-US" dirty="0"/>
              <a:t>Overarching Feedback </a:t>
            </a:r>
            <a:endParaRPr dirty="0"/>
          </a:p>
          <a:p>
            <a:pPr marL="800100" lvl="1" indent="-342900" algn="l" rtl="0">
              <a:lnSpc>
                <a:spcPct val="90000"/>
              </a:lnSpc>
              <a:spcBef>
                <a:spcPts val="0"/>
              </a:spcBef>
              <a:spcAft>
                <a:spcPts val="0"/>
              </a:spcAft>
              <a:buSzPts val="1800"/>
              <a:buChar char="o"/>
            </a:pPr>
            <a:r>
              <a:rPr lang="en-US" dirty="0"/>
              <a:t>Content-Specific Feedback</a:t>
            </a:r>
            <a:endParaRPr dirty="0"/>
          </a:p>
          <a:p>
            <a:pPr marL="800100" lvl="1" indent="-342900" algn="l" rtl="0">
              <a:lnSpc>
                <a:spcPct val="90000"/>
              </a:lnSpc>
              <a:spcBef>
                <a:spcPts val="0"/>
              </a:spcBef>
              <a:spcAft>
                <a:spcPts val="0"/>
              </a:spcAft>
              <a:buSzPts val="1800"/>
              <a:buChar char="o"/>
            </a:pPr>
            <a:r>
              <a:rPr lang="en-US" dirty="0"/>
              <a:t>Assessment Inventory</a:t>
            </a:r>
            <a:endParaRPr dirty="0"/>
          </a:p>
          <a:p>
            <a:pPr marL="800100" lvl="1" indent="-342900" algn="l" rtl="0">
              <a:lnSpc>
                <a:spcPct val="90000"/>
              </a:lnSpc>
              <a:spcBef>
                <a:spcPts val="0"/>
              </a:spcBef>
              <a:spcAft>
                <a:spcPts val="0"/>
              </a:spcAft>
              <a:buSzPts val="1800"/>
              <a:buChar char="o"/>
            </a:pPr>
            <a:r>
              <a:rPr lang="en-US" dirty="0"/>
              <a:t>Updated Local Alternative Assessment Desk Review Form</a:t>
            </a:r>
            <a:endParaRPr dirty="0"/>
          </a:p>
          <a:p>
            <a:pPr marL="457200" lvl="0" indent="-457200" algn="l" rtl="0">
              <a:lnSpc>
                <a:spcPct val="90000"/>
              </a:lnSpc>
              <a:spcBef>
                <a:spcPts val="0"/>
              </a:spcBef>
              <a:spcAft>
                <a:spcPts val="0"/>
              </a:spcAft>
              <a:buSzPts val="2800"/>
              <a:buChar char="•"/>
            </a:pPr>
            <a:r>
              <a:rPr lang="en-US" dirty="0">
                <a:solidFill>
                  <a:srgbClr val="060606"/>
                </a:solidFill>
              </a:rPr>
              <a:t>Next Steps</a:t>
            </a:r>
            <a:endParaRPr dirty="0"/>
          </a:p>
          <a:p>
            <a:pPr marL="457200" lvl="0" indent="-457200" algn="l" rtl="0">
              <a:lnSpc>
                <a:spcPct val="90000"/>
              </a:lnSpc>
              <a:spcBef>
                <a:spcPts val="0"/>
              </a:spcBef>
              <a:spcAft>
                <a:spcPts val="0"/>
              </a:spcAft>
              <a:buSzPts val="2800"/>
              <a:buChar char="•"/>
            </a:pPr>
            <a:r>
              <a:rPr lang="en-US" dirty="0">
                <a:solidFill>
                  <a:srgbClr val="060606"/>
                </a:solidFill>
              </a:rPr>
              <a:t>Contact Information</a:t>
            </a:r>
            <a:endParaRPr dirty="0">
              <a:solidFill>
                <a:srgbClr val="060606"/>
              </a:solidFill>
            </a:endParaRPr>
          </a:p>
        </p:txBody>
      </p:sp>
      <p:sp>
        <p:nvSpPr>
          <p:cNvPr id="107" name="Google Shape;10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2"/>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dirty="0"/>
              <a:t>General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Findings</a:t>
            </a:r>
            <a:r>
              <a:rPr lang="en-US" sz="2400" dirty="0"/>
              <a:t> (3 of 3)</a:t>
            </a:r>
            <a:r>
              <a:rPr lang="en-US" dirty="0"/>
              <a:t> </a:t>
            </a:r>
            <a:endParaRPr dirty="0"/>
          </a:p>
        </p:txBody>
      </p:sp>
      <p:sp>
        <p:nvSpPr>
          <p:cNvPr id="243" name="Google Shape;243;p42"/>
          <p:cNvSpPr txBox="1">
            <a:spLocks noGrp="1"/>
          </p:cNvSpPr>
          <p:nvPr>
            <p:ph type="body" idx="1"/>
          </p:nvPr>
        </p:nvSpPr>
        <p:spPr>
          <a:xfrm>
            <a:off x="548640" y="1390350"/>
            <a:ext cx="11224260" cy="4718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dirty="0"/>
              <a:t>Divisions (and teachers) are enthusiastic about using more “authentic” and engaging assessments with students but have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concern</a:t>
            </a:r>
            <a:r>
              <a:rPr lang="en-US" dirty="0"/>
              <a:t> about the time required to implement and score performance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assessments</a:t>
            </a:r>
            <a:r>
              <a:rPr lang="en-US" dirty="0"/>
              <a:t>.</a:t>
            </a:r>
          </a:p>
          <a:p>
            <a:pPr marL="457200" lvl="0" indent="-342900" algn="l" rtl="0">
              <a:lnSpc>
                <a:spcPct val="90000"/>
              </a:lnSpc>
              <a:spcBef>
                <a:spcPts val="1000"/>
              </a:spcBef>
              <a:spcAft>
                <a:spcPts val="0"/>
              </a:spcAft>
              <a:buSzPts val="2800"/>
              <a:buChar char="•"/>
            </a:pPr>
            <a:r>
              <a:rPr lang="en-US" u="sng" dirty="0"/>
              <a:t>Recommendations:</a:t>
            </a:r>
          </a:p>
          <a:p>
            <a:pPr lvl="1">
              <a:spcBef>
                <a:spcPts val="1000"/>
              </a:spcBef>
              <a:buSzPts val="2800"/>
              <a:buChar char="•"/>
            </a:pPr>
            <a:r>
              <a:rPr lang="en-US" dirty="0"/>
              <a:t>Include formative performance assessments/tasks that are integrated into instructional units and provide opportunities for students to learn content while also developing and demonstrating skills.</a:t>
            </a:r>
          </a:p>
          <a:p>
            <a:pPr lvl="1">
              <a:spcBef>
                <a:spcPts val="1000"/>
              </a:spcBef>
              <a:buSzPts val="2800"/>
              <a:buChar char="•"/>
            </a:pPr>
            <a:r>
              <a:rPr lang="en-US" dirty="0"/>
              <a:t>Schedule time for scoring during regularly occurring grade level, department, or faculty meetings. </a:t>
            </a:r>
          </a:p>
          <a:p>
            <a:pPr marL="114300" lvl="0" indent="0" algn="l" rtl="0">
              <a:lnSpc>
                <a:spcPct val="90000"/>
              </a:lnSpc>
              <a:spcBef>
                <a:spcPts val="1000"/>
              </a:spcBef>
              <a:spcAft>
                <a:spcPts val="0"/>
              </a:spcAft>
              <a:buSzPts val="2800"/>
              <a:buNone/>
            </a:pPr>
            <a:endParaRPr dirty="0"/>
          </a:p>
          <a:p>
            <a:pPr marL="457200" lvl="0" indent="-165100" algn="l" rtl="0">
              <a:lnSpc>
                <a:spcPct val="90000"/>
              </a:lnSpc>
              <a:spcBef>
                <a:spcPts val="1000"/>
              </a:spcBef>
              <a:spcAft>
                <a:spcPts val="0"/>
              </a:spcAft>
              <a:buSzPts val="2800"/>
              <a:buNone/>
            </a:pPr>
            <a:endParaRPr dirty="0"/>
          </a:p>
          <a:p>
            <a:pPr marL="457200" lvl="0" indent="-165100" algn="l" rtl="0">
              <a:lnSpc>
                <a:spcPct val="90000"/>
              </a:lnSpc>
              <a:spcBef>
                <a:spcPts val="1000"/>
              </a:spcBef>
              <a:spcAft>
                <a:spcPts val="0"/>
              </a:spcAft>
              <a:buSzPts val="2800"/>
              <a:buNone/>
            </a:pPr>
            <a:endParaRPr dirty="0"/>
          </a:p>
        </p:txBody>
      </p:sp>
      <p:sp>
        <p:nvSpPr>
          <p:cNvPr id="244" name="Google Shape;24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6d52d14707_0_1"/>
          <p:cNvSpPr txBox="1">
            <a:spLocks noGrp="1"/>
          </p:cNvSpPr>
          <p:nvPr>
            <p:ph type="title"/>
          </p:nvPr>
        </p:nvSpPr>
        <p:spPr>
          <a:xfrm>
            <a:off x="0" y="152400"/>
            <a:ext cx="12192000" cy="1323900"/>
          </a:xfrm>
          <a:prstGeom prst="rect">
            <a:avLst/>
          </a:prstGeom>
        </p:spPr>
        <p:txBody>
          <a:bodyPr spcFirstLastPara="1" wrap="square" lIns="822950" tIns="45700" rIns="91425" bIns="45700" anchor="b" anchorCtr="0">
            <a:normAutofit fontScale="90000"/>
          </a:bodyPr>
          <a:lstStyle/>
          <a:p>
            <a:pPr marL="0" lvl="0" indent="0" algn="l" rtl="0">
              <a:spcBef>
                <a:spcPts val="0"/>
              </a:spcBef>
              <a:spcAft>
                <a:spcPts val="0"/>
              </a:spcAft>
              <a:buNone/>
            </a:pPr>
            <a:r>
              <a:rPr lang="en-US"/>
              <a:t>General Recommendation: </a:t>
            </a:r>
            <a:endParaRPr/>
          </a:p>
          <a:p>
            <a:pPr marL="0" lvl="0" indent="0" algn="l" rtl="0">
              <a:spcBef>
                <a:spcPts val="0"/>
              </a:spcBef>
              <a:spcAft>
                <a:spcPts val="0"/>
              </a:spcAft>
              <a:buNone/>
            </a:pPr>
            <a:r>
              <a:rPr lang="en-US"/>
              <a:t>Using Scored Samples</a:t>
            </a:r>
            <a:endParaRPr/>
          </a:p>
        </p:txBody>
      </p:sp>
      <p:sp>
        <p:nvSpPr>
          <p:cNvPr id="251" name="Google Shape;251;g16d52d14707_0_1"/>
          <p:cNvSpPr txBox="1">
            <a:spLocks noGrp="1"/>
          </p:cNvSpPr>
          <p:nvPr>
            <p:ph type="body" idx="1"/>
          </p:nvPr>
        </p:nvSpPr>
        <p:spPr>
          <a:xfrm>
            <a:off x="838200" y="1763730"/>
            <a:ext cx="10515600" cy="47181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SzPts val="2800"/>
              <a:buChar char="•"/>
            </a:pPr>
            <a:r>
              <a:rPr lang="en-US" dirty="0"/>
              <a:t>The </a:t>
            </a:r>
            <a:r>
              <a:rPr lang="en-US" i="1" dirty="0"/>
              <a:t>Guidelines </a:t>
            </a:r>
            <a:r>
              <a:rPr lang="en-US" dirty="0"/>
              <a:t>direct school divisions to retain “samples of student responses representing each of the various score points of the rubric.”</a:t>
            </a:r>
            <a:r>
              <a:rPr lang="en-US" i="1" dirty="0"/>
              <a:t> </a:t>
            </a:r>
            <a:endParaRPr dirty="0"/>
          </a:p>
          <a:p>
            <a:pPr marL="457200" lvl="0" indent="-406400" algn="l" rtl="0">
              <a:spcBef>
                <a:spcPts val="1000"/>
              </a:spcBef>
              <a:spcAft>
                <a:spcPts val="0"/>
              </a:spcAft>
              <a:buSzPts val="2800"/>
              <a:buChar char="•"/>
            </a:pPr>
            <a:r>
              <a:rPr lang="en-US" dirty="0"/>
              <a:t>Divisions are encouraged to use scored samples of student responses to local performance tasks in a variety of ways:</a:t>
            </a:r>
            <a:endParaRPr dirty="0"/>
          </a:p>
          <a:p>
            <a:pPr marL="914400" lvl="1" indent="-342900" algn="l" rtl="0">
              <a:spcBef>
                <a:spcPts val="0"/>
              </a:spcBef>
              <a:spcAft>
                <a:spcPts val="0"/>
              </a:spcAft>
              <a:buSzPts val="1800"/>
              <a:buChar char="o"/>
            </a:pPr>
            <a:r>
              <a:rPr lang="en-US" dirty="0"/>
              <a:t>Verify that students will be able to meet the achievement expectations described in the rubric if they fulfill the task requirements</a:t>
            </a:r>
            <a:endParaRPr dirty="0"/>
          </a:p>
          <a:p>
            <a:pPr marL="914400" lvl="1" indent="-342900" algn="l" rtl="0">
              <a:spcBef>
                <a:spcPts val="0"/>
              </a:spcBef>
              <a:spcAft>
                <a:spcPts val="0"/>
              </a:spcAft>
              <a:buSzPts val="1800"/>
              <a:buChar char="o"/>
            </a:pPr>
            <a:r>
              <a:rPr lang="en-US" dirty="0"/>
              <a:t>Compare different scored samples that were assigned the same score</a:t>
            </a:r>
            <a:endParaRPr dirty="0"/>
          </a:p>
          <a:p>
            <a:pPr marL="914400" lvl="1" indent="-342900" algn="l" rtl="0">
              <a:spcBef>
                <a:spcPts val="0"/>
              </a:spcBef>
              <a:spcAft>
                <a:spcPts val="0"/>
              </a:spcAft>
              <a:buSzPts val="1800"/>
              <a:buChar char="o"/>
            </a:pPr>
            <a:r>
              <a:rPr lang="en-US" dirty="0"/>
              <a:t>Select anchor responses to use during training with teachers</a:t>
            </a:r>
            <a:endParaRPr dirty="0"/>
          </a:p>
          <a:p>
            <a:pPr marL="914400" lvl="1" indent="-342900" algn="l" rtl="0">
              <a:spcBef>
                <a:spcPts val="0"/>
              </a:spcBef>
              <a:spcAft>
                <a:spcPts val="0"/>
              </a:spcAft>
              <a:buSzPts val="1800"/>
              <a:buChar char="o"/>
            </a:pPr>
            <a:r>
              <a:rPr lang="en-US" dirty="0"/>
              <a:t>Develop annotations to highlight features of a scored sample to further illustrates the score point in the rubric</a:t>
            </a:r>
            <a:endParaRPr dirty="0"/>
          </a:p>
        </p:txBody>
      </p:sp>
      <p:sp>
        <p:nvSpPr>
          <p:cNvPr id="252" name="Google Shape;252;g16d52d14707_0_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0"/>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fontScale="90000"/>
          </a:bodyPr>
          <a:lstStyle/>
          <a:p>
            <a:pPr marL="0" lvl="0" indent="0" algn="l" rtl="0">
              <a:lnSpc>
                <a:spcPct val="90000"/>
              </a:lnSpc>
              <a:spcBef>
                <a:spcPts val="0"/>
              </a:spcBef>
              <a:spcAft>
                <a:spcPts val="0"/>
              </a:spcAft>
              <a:buClr>
                <a:schemeClr val="dk1"/>
              </a:buClr>
              <a:buSzPct val="111111"/>
              <a:buFont typeface="Georgia"/>
              <a:buNone/>
            </a:pPr>
            <a:r>
              <a:rPr lang="en-US"/>
              <a:t>General Recommendation: </a:t>
            </a:r>
            <a:endParaRPr/>
          </a:p>
          <a:p>
            <a:pPr marL="0" lvl="0" indent="0" algn="l" rtl="0">
              <a:lnSpc>
                <a:spcPct val="90000"/>
              </a:lnSpc>
              <a:spcBef>
                <a:spcPts val="0"/>
              </a:spcBef>
              <a:spcAft>
                <a:spcPts val="0"/>
              </a:spcAft>
              <a:buClr>
                <a:schemeClr val="dk1"/>
              </a:buClr>
              <a:buSzPct val="111111"/>
              <a:buFont typeface="Georgia"/>
              <a:buNone/>
            </a:pPr>
            <a:r>
              <a:rPr lang="en-US"/>
              <a:t>Assessment Inventory</a:t>
            </a:r>
            <a:endParaRPr/>
          </a:p>
        </p:txBody>
      </p:sp>
      <p:sp>
        <p:nvSpPr>
          <p:cNvPr id="259" name="Google Shape;259;p50"/>
          <p:cNvSpPr txBox="1">
            <a:spLocks noGrp="1"/>
          </p:cNvSpPr>
          <p:nvPr>
            <p:ph type="body" idx="1"/>
          </p:nvPr>
        </p:nvSpPr>
        <p:spPr>
          <a:xfrm>
            <a:off x="838200" y="1458930"/>
            <a:ext cx="10911840" cy="4718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School divisions are encouraged to conduct an assessment inventory to support the development of Balanced Assessment Plans.</a:t>
            </a:r>
            <a:endParaRPr dirty="0"/>
          </a:p>
          <a:p>
            <a:pPr marL="457200" lvl="0" indent="-342900" algn="l" rtl="0">
              <a:lnSpc>
                <a:spcPct val="90000"/>
              </a:lnSpc>
              <a:spcBef>
                <a:spcPts val="1000"/>
              </a:spcBef>
              <a:spcAft>
                <a:spcPts val="0"/>
              </a:spcAft>
              <a:buSzPts val="2800"/>
              <a:buChar char="•"/>
            </a:pPr>
            <a:r>
              <a:rPr lang="en-US" dirty="0"/>
              <a:t>The sample </a:t>
            </a:r>
            <a:r>
              <a:rPr lang="en-US" u="sng" dirty="0">
                <a:solidFill>
                  <a:schemeClr val="hlink"/>
                </a:solidFill>
                <a:hlinkClick r:id="rId3"/>
              </a:rPr>
              <a:t>Assessment Inventory Tool</a:t>
            </a:r>
            <a:r>
              <a:rPr lang="en-US" dirty="0"/>
              <a:t> can be used to collect information about the assessments administered to students.</a:t>
            </a:r>
            <a:endParaRPr dirty="0"/>
          </a:p>
          <a:p>
            <a:pPr marL="457200" lvl="0" indent="-342900" algn="l" rtl="0">
              <a:lnSpc>
                <a:spcPct val="90000"/>
              </a:lnSpc>
              <a:spcBef>
                <a:spcPts val="1000"/>
              </a:spcBef>
              <a:spcAft>
                <a:spcPts val="0"/>
              </a:spcAft>
              <a:buSzPts val="2800"/>
              <a:buChar char="•"/>
            </a:pPr>
            <a:r>
              <a:rPr lang="en-US" dirty="0"/>
              <a:t>For assessments the school division chooses to administer (those not required by state or federal regulations), the inventory can be used to:</a:t>
            </a:r>
            <a:endParaRPr dirty="0"/>
          </a:p>
          <a:p>
            <a:pPr marL="914400" lvl="1" indent="-342900" algn="l" rtl="0">
              <a:lnSpc>
                <a:spcPct val="90000"/>
              </a:lnSpc>
              <a:spcBef>
                <a:spcPts val="500"/>
              </a:spcBef>
              <a:spcAft>
                <a:spcPts val="0"/>
              </a:spcAft>
              <a:buSzPts val="1800"/>
              <a:buChar char="o"/>
            </a:pPr>
            <a:r>
              <a:rPr lang="en-US" dirty="0"/>
              <a:t>Confirm that assessments serve their intended purpose,</a:t>
            </a:r>
            <a:endParaRPr dirty="0"/>
          </a:p>
          <a:p>
            <a:pPr marL="914400" lvl="1" indent="-342900" algn="l" rtl="0">
              <a:lnSpc>
                <a:spcPct val="90000"/>
              </a:lnSpc>
              <a:spcBef>
                <a:spcPts val="500"/>
              </a:spcBef>
              <a:spcAft>
                <a:spcPts val="0"/>
              </a:spcAft>
              <a:buSzPts val="1800"/>
              <a:buChar char="o"/>
            </a:pPr>
            <a:r>
              <a:rPr lang="en-US" dirty="0"/>
              <a:t>Ensure that the data are meaningful and worth the loss of instructional time needed to administer the test, and </a:t>
            </a:r>
            <a:endParaRPr dirty="0"/>
          </a:p>
          <a:p>
            <a:pPr marL="914400" lvl="1" indent="-342900" algn="l" rtl="0">
              <a:lnSpc>
                <a:spcPct val="90000"/>
              </a:lnSpc>
              <a:spcBef>
                <a:spcPts val="500"/>
              </a:spcBef>
              <a:spcAft>
                <a:spcPts val="0"/>
              </a:spcAft>
              <a:buSzPts val="1800"/>
              <a:buChar char="o"/>
            </a:pPr>
            <a:r>
              <a:rPr lang="en-US" dirty="0"/>
              <a:t>Identify redundancies or gaps in assessments that need to be addressed. </a:t>
            </a:r>
            <a:endParaRPr dirty="0"/>
          </a:p>
        </p:txBody>
      </p:sp>
      <p:sp>
        <p:nvSpPr>
          <p:cNvPr id="260" name="Google Shape;260;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3"/>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Performance Assessment</a:t>
            </a:r>
            <a:endParaRPr/>
          </a:p>
        </p:txBody>
      </p:sp>
      <p:sp>
        <p:nvSpPr>
          <p:cNvPr id="267" name="Google Shape;267;p43"/>
          <p:cNvSpPr txBox="1">
            <a:spLocks noGrp="1"/>
          </p:cNvSpPr>
          <p:nvPr>
            <p:ph type="body" idx="1"/>
          </p:nvPr>
        </p:nvSpPr>
        <p:spPr>
          <a:xfrm>
            <a:off x="685800" y="1458930"/>
            <a:ext cx="10835640" cy="4718033"/>
          </a:xfrm>
          <a:prstGeom prst="rect">
            <a:avLst/>
          </a:prstGeom>
          <a:noFill/>
          <a:ln>
            <a:noFill/>
          </a:ln>
        </p:spPr>
        <p:txBody>
          <a:bodyPr spcFirstLastPara="1" wrap="square" lIns="91425" tIns="45700" rIns="91425" bIns="45700" anchor="t" anchorCtr="0">
            <a:normAutofit fontScale="92500"/>
          </a:bodyPr>
          <a:lstStyle/>
          <a:p>
            <a:pPr marL="457200" lvl="0" indent="-329565" algn="l" rtl="0">
              <a:lnSpc>
                <a:spcPct val="90000"/>
              </a:lnSpc>
              <a:spcBef>
                <a:spcPts val="1000"/>
              </a:spcBef>
              <a:spcAft>
                <a:spcPts val="0"/>
              </a:spcAft>
              <a:buSzPct val="100000"/>
              <a:buChar char="•"/>
            </a:pPr>
            <a:r>
              <a:rPr lang="en-US"/>
              <a:t>The </a:t>
            </a:r>
            <a:r>
              <a:rPr lang="en-US" i="1"/>
              <a:t>Guidelines </a:t>
            </a:r>
            <a:r>
              <a:rPr lang="en-US"/>
              <a:t>refer to performance tasks and/or performance assessments.</a:t>
            </a:r>
            <a:endParaRPr/>
          </a:p>
          <a:p>
            <a:pPr marL="457200" lvl="0" indent="-329565" algn="l" rtl="0">
              <a:lnSpc>
                <a:spcPct val="90000"/>
              </a:lnSpc>
              <a:spcBef>
                <a:spcPts val="1000"/>
              </a:spcBef>
              <a:spcAft>
                <a:spcPts val="0"/>
              </a:spcAft>
              <a:buSzPct val="100000"/>
              <a:buChar char="•"/>
            </a:pPr>
            <a:r>
              <a:rPr lang="en-US"/>
              <a:t>Performance assessments, performance tasks, projects, and project-based learning are sometimes used interchangeably but are not always the same.</a:t>
            </a:r>
            <a:endParaRPr/>
          </a:p>
          <a:p>
            <a:pPr marL="914400" lvl="1" indent="-378380" algn="l" rtl="0">
              <a:lnSpc>
                <a:spcPct val="90000"/>
              </a:lnSpc>
              <a:spcBef>
                <a:spcPts val="500"/>
              </a:spcBef>
              <a:spcAft>
                <a:spcPts val="0"/>
              </a:spcAft>
              <a:buSzPct val="100000"/>
              <a:buChar char="o"/>
            </a:pPr>
            <a:r>
              <a:rPr lang="en-US" sz="2550"/>
              <a:t>Not all projects are performance assessments or performance tasks. </a:t>
            </a:r>
            <a:endParaRPr sz="2550"/>
          </a:p>
          <a:p>
            <a:pPr marL="914400" lvl="1" indent="-378380" algn="l" rtl="0">
              <a:lnSpc>
                <a:spcPct val="90000"/>
              </a:lnSpc>
              <a:spcBef>
                <a:spcPts val="500"/>
              </a:spcBef>
              <a:spcAft>
                <a:spcPts val="0"/>
              </a:spcAft>
              <a:buSzPct val="100000"/>
              <a:buChar char="o"/>
            </a:pPr>
            <a:r>
              <a:rPr lang="en-US" sz="2550"/>
              <a:t>Performance assessments are typically summative in nature (but not always).</a:t>
            </a:r>
            <a:endParaRPr sz="2550"/>
          </a:p>
          <a:p>
            <a:pPr marL="914400" lvl="1" indent="-378380" algn="l" rtl="0">
              <a:lnSpc>
                <a:spcPct val="90000"/>
              </a:lnSpc>
              <a:spcBef>
                <a:spcPts val="500"/>
              </a:spcBef>
              <a:spcAft>
                <a:spcPts val="0"/>
              </a:spcAft>
              <a:buSzPct val="100000"/>
              <a:buChar char="o"/>
            </a:pPr>
            <a:r>
              <a:rPr lang="en-US" sz="2550"/>
              <a:t>Formative and/or summative performance tasks/assessments can serve as LAA.</a:t>
            </a:r>
            <a:endParaRPr sz="2550"/>
          </a:p>
          <a:p>
            <a:pPr marL="914400" lvl="1" indent="-378380" algn="l" rtl="0">
              <a:lnSpc>
                <a:spcPct val="90000"/>
              </a:lnSpc>
              <a:spcBef>
                <a:spcPts val="500"/>
              </a:spcBef>
              <a:spcAft>
                <a:spcPts val="0"/>
              </a:spcAft>
              <a:buSzPct val="100000"/>
              <a:buChar char="o"/>
            </a:pPr>
            <a:r>
              <a:rPr lang="en-US" sz="2550"/>
              <a:t>Performance tasks and performance assessments that serve as local alternative assessments should be completed at school to the greatest extent possible to ensure access to materials, resources, and instructional support during completion.</a:t>
            </a:r>
            <a:endParaRPr sz="2550"/>
          </a:p>
          <a:p>
            <a:pPr marL="457200" lvl="0" indent="-165100" algn="l" rtl="0">
              <a:lnSpc>
                <a:spcPct val="90000"/>
              </a:lnSpc>
              <a:spcBef>
                <a:spcPts val="1000"/>
              </a:spcBef>
              <a:spcAft>
                <a:spcPts val="0"/>
              </a:spcAft>
              <a:buSzPct val="100000"/>
              <a:buNone/>
            </a:pPr>
            <a:endParaRPr/>
          </a:p>
          <a:p>
            <a:pPr marL="457200" lvl="0" indent="-165100" algn="l" rtl="0">
              <a:lnSpc>
                <a:spcPct val="90000"/>
              </a:lnSpc>
              <a:spcBef>
                <a:spcPts val="1000"/>
              </a:spcBef>
              <a:spcAft>
                <a:spcPts val="0"/>
              </a:spcAft>
              <a:buSzPct val="100000"/>
              <a:buNone/>
            </a:pPr>
            <a:endParaRPr/>
          </a:p>
        </p:txBody>
      </p:sp>
      <p:sp>
        <p:nvSpPr>
          <p:cNvPr id="268" name="Google Shape;26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4"/>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Project-Based Learning</a:t>
            </a:r>
            <a:endParaRPr/>
          </a:p>
        </p:txBody>
      </p:sp>
      <p:sp>
        <p:nvSpPr>
          <p:cNvPr id="275" name="Google Shape;275;p44"/>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SzPts val="2800"/>
              <a:buChar char="•"/>
            </a:pPr>
            <a:r>
              <a:rPr lang="en-US" b="1" dirty="0">
                <a:solidFill>
                  <a:schemeClr val="dk1"/>
                </a:solidFill>
              </a:rPr>
              <a:t>Project-based learning</a:t>
            </a:r>
            <a:r>
              <a:rPr lang="en-US" dirty="0">
                <a:solidFill>
                  <a:schemeClr val="dk1"/>
                </a:solidFill>
              </a:rPr>
              <a:t>  – An educational approach emphasizing creativity and critical thinking which uses broad, complex problems as a method for learning both content and skills. Projects are authentic and generally cross-curricular and require collaboration, either with peers or experts. (from </a:t>
            </a:r>
            <a:r>
              <a:rPr lang="en-US" u="sng" dirty="0">
                <a:solidFill>
                  <a:schemeClr val="dk1"/>
                </a:solidFill>
                <a:hlinkClick r:id="rId3"/>
              </a:rPr>
              <a:t>VDOE Glossary of Education Terms</a:t>
            </a:r>
            <a:r>
              <a:rPr lang="en-US" dirty="0">
                <a:solidFill>
                  <a:schemeClr val="dk1"/>
                </a:solidFill>
              </a:rPr>
              <a:t>)</a:t>
            </a:r>
            <a:endParaRPr dirty="0"/>
          </a:p>
          <a:p>
            <a:pPr marL="914400" lvl="1" indent="-342900" algn="l" rtl="0">
              <a:lnSpc>
                <a:spcPct val="90000"/>
              </a:lnSpc>
              <a:spcBef>
                <a:spcPts val="500"/>
              </a:spcBef>
              <a:spcAft>
                <a:spcPts val="0"/>
              </a:spcAft>
              <a:buSzPts val="1800"/>
              <a:buChar char="o"/>
            </a:pPr>
            <a:r>
              <a:rPr lang="en-US" dirty="0"/>
              <a:t>Project-based learning (PBL) usually includes student choice.</a:t>
            </a:r>
            <a:endParaRPr dirty="0"/>
          </a:p>
          <a:p>
            <a:pPr marL="914400" lvl="1" indent="-342900" algn="l" rtl="0">
              <a:lnSpc>
                <a:spcPct val="90000"/>
              </a:lnSpc>
              <a:spcBef>
                <a:spcPts val="500"/>
              </a:spcBef>
              <a:spcAft>
                <a:spcPts val="0"/>
              </a:spcAft>
              <a:buSzPts val="1800"/>
              <a:buChar char="o"/>
            </a:pPr>
            <a:r>
              <a:rPr lang="en-US" dirty="0"/>
              <a:t>Performance assessment/task completion is usually a component of PBL.</a:t>
            </a:r>
            <a:endParaRPr dirty="0"/>
          </a:p>
          <a:p>
            <a:pPr marL="914400" lvl="1" indent="-342900" algn="l" rtl="0">
              <a:lnSpc>
                <a:spcPct val="90000"/>
              </a:lnSpc>
              <a:spcBef>
                <a:spcPts val="500"/>
              </a:spcBef>
              <a:spcAft>
                <a:spcPts val="0"/>
              </a:spcAft>
              <a:buSzPts val="1800"/>
              <a:buChar char="o"/>
            </a:pPr>
            <a:r>
              <a:rPr lang="en-US" dirty="0"/>
              <a:t>Student-led project-based learning may not align to the SOL that must be taught.</a:t>
            </a:r>
            <a:endParaRPr dirty="0"/>
          </a:p>
          <a:p>
            <a:pPr marL="914400" lvl="1" indent="-342900" algn="l" rtl="0">
              <a:lnSpc>
                <a:spcPct val="90000"/>
              </a:lnSpc>
              <a:spcBef>
                <a:spcPts val="500"/>
              </a:spcBef>
              <a:spcAft>
                <a:spcPts val="0"/>
              </a:spcAft>
              <a:buSzPts val="1800"/>
              <a:buChar char="o"/>
            </a:pPr>
            <a:r>
              <a:rPr lang="en-US" dirty="0"/>
              <a:t>Performance tasks that are part of PBL that also serve as LAA must align to the SOL in content and rigor, and the common rubric is to be used to score task responses.</a:t>
            </a:r>
            <a:endParaRPr dirty="0"/>
          </a:p>
          <a:p>
            <a:pPr marL="457200" lvl="0" indent="-165100" algn="l" rtl="0">
              <a:lnSpc>
                <a:spcPct val="90000"/>
              </a:lnSpc>
              <a:spcBef>
                <a:spcPts val="1000"/>
              </a:spcBef>
              <a:spcAft>
                <a:spcPts val="0"/>
              </a:spcAft>
              <a:buSzPts val="2800"/>
              <a:buNone/>
            </a:pPr>
            <a:endParaRPr dirty="0"/>
          </a:p>
        </p:txBody>
      </p:sp>
      <p:sp>
        <p:nvSpPr>
          <p:cNvPr id="276" name="Google Shape;27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5"/>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Grade 3 Science</a:t>
            </a:r>
            <a:r>
              <a:rPr lang="en-US" sz="2400"/>
              <a:t> (1 of 2)</a:t>
            </a:r>
            <a:endParaRPr sz="2400"/>
          </a:p>
        </p:txBody>
      </p:sp>
      <p:sp>
        <p:nvSpPr>
          <p:cNvPr id="282" name="Google Shape;282;p45"/>
          <p:cNvSpPr txBox="1">
            <a:spLocks noGrp="1"/>
          </p:cNvSpPr>
          <p:nvPr>
            <p:ph type="body" idx="1"/>
          </p:nvPr>
        </p:nvSpPr>
        <p:spPr>
          <a:xfrm>
            <a:off x="838200" y="1298899"/>
            <a:ext cx="10515600" cy="51978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a:t>Overall Strengths</a:t>
            </a:r>
            <a:endParaRPr/>
          </a:p>
          <a:p>
            <a:pPr marL="914400" lvl="1" indent="-422275" algn="l" rtl="0">
              <a:lnSpc>
                <a:spcPct val="90000"/>
              </a:lnSpc>
              <a:spcBef>
                <a:spcPts val="500"/>
              </a:spcBef>
              <a:spcAft>
                <a:spcPts val="0"/>
              </a:spcAft>
              <a:buSzPts val="3050"/>
              <a:buChar char="o"/>
            </a:pPr>
            <a:r>
              <a:rPr lang="en-US" sz="305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There is evidence that students are </a:t>
            </a:r>
            <a:r>
              <a:rPr lang="en-US" sz="3050"/>
              <a:t>using Scientific and Engineering Practices identified in the 2018 </a:t>
            </a:r>
            <a:r>
              <a:rPr lang="en-US" sz="3050" i="1"/>
              <a:t>Science Standards of Learning</a:t>
            </a:r>
            <a:r>
              <a:rPr lang="en-US" sz="3050"/>
              <a:t>.</a:t>
            </a:r>
            <a:endParaRPr sz="3050"/>
          </a:p>
          <a:p>
            <a:pPr marL="914400" lvl="1" indent="-422275" algn="l" rtl="0">
              <a:lnSpc>
                <a:spcPct val="90000"/>
              </a:lnSpc>
              <a:spcBef>
                <a:spcPts val="500"/>
              </a:spcBef>
              <a:spcAft>
                <a:spcPts val="0"/>
              </a:spcAft>
              <a:buSzPts val="3050"/>
              <a:buChar char="o"/>
            </a:pPr>
            <a:r>
              <a:rPr lang="en-US" sz="3050"/>
              <a:t>Performance assessments enable students to demonstrate skills of the discipline that cannot be demonstrated through other types of assessment.</a:t>
            </a:r>
            <a:endParaRPr sz="3050"/>
          </a:p>
          <a:p>
            <a:pPr marL="914400" lvl="1" indent="-228600" algn="l" rtl="0">
              <a:lnSpc>
                <a:spcPct val="90000"/>
              </a:lnSpc>
              <a:spcBef>
                <a:spcPts val="500"/>
              </a:spcBef>
              <a:spcAft>
                <a:spcPts val="0"/>
              </a:spcAft>
              <a:buSzPts val="1800"/>
              <a:buNone/>
            </a:pPr>
            <a:endParaRPr/>
          </a:p>
          <a:p>
            <a:pPr marL="914400" lvl="1" indent="-228600" algn="l" rtl="0">
              <a:lnSpc>
                <a:spcPct val="90000"/>
              </a:lnSpc>
              <a:spcBef>
                <a:spcPts val="500"/>
              </a:spcBef>
              <a:spcAft>
                <a:spcPts val="0"/>
              </a:spcAft>
              <a:buSzPts val="1800"/>
              <a:buNone/>
            </a:pPr>
            <a:endParaRPr/>
          </a:p>
          <a:p>
            <a:pPr marL="914400" lvl="1" indent="-228600" algn="l" rtl="0">
              <a:lnSpc>
                <a:spcPct val="90000"/>
              </a:lnSpc>
              <a:spcBef>
                <a:spcPts val="500"/>
              </a:spcBef>
              <a:spcAft>
                <a:spcPts val="0"/>
              </a:spcAft>
              <a:buSzPts val="1800"/>
              <a:buNone/>
            </a:pPr>
            <a:endParaRPr/>
          </a:p>
          <a:p>
            <a:pPr marL="457200" lvl="0" indent="-165100" algn="l" rtl="0">
              <a:lnSpc>
                <a:spcPct val="90000"/>
              </a:lnSpc>
              <a:spcBef>
                <a:spcPts val="1000"/>
              </a:spcBef>
              <a:spcAft>
                <a:spcPts val="0"/>
              </a:spcAft>
              <a:buSzPts val="2800"/>
              <a:buNone/>
            </a:pPr>
            <a:endParaRPr/>
          </a:p>
        </p:txBody>
      </p:sp>
      <p:sp>
        <p:nvSpPr>
          <p:cNvPr id="283" name="Google Shape;28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16d52d14707_0_22"/>
          <p:cNvSpPr txBox="1">
            <a:spLocks noGrp="1"/>
          </p:cNvSpPr>
          <p:nvPr>
            <p:ph type="title"/>
          </p:nvPr>
        </p:nvSpPr>
        <p:spPr>
          <a:xfrm>
            <a:off x="0" y="0"/>
            <a:ext cx="12192000" cy="1323900"/>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Grade 3 Science</a:t>
            </a:r>
            <a:r>
              <a:rPr lang="en-US" sz="2400"/>
              <a:t> (2 of 2)</a:t>
            </a:r>
            <a:endParaRPr sz="2400"/>
          </a:p>
        </p:txBody>
      </p:sp>
      <p:sp>
        <p:nvSpPr>
          <p:cNvPr id="289" name="Google Shape;289;g16d52d14707_0_22"/>
          <p:cNvSpPr txBox="1">
            <a:spLocks noGrp="1"/>
          </p:cNvSpPr>
          <p:nvPr>
            <p:ph type="body" idx="1"/>
          </p:nvPr>
        </p:nvSpPr>
        <p:spPr>
          <a:xfrm>
            <a:off x="838200" y="1298899"/>
            <a:ext cx="10515600" cy="5197800"/>
          </a:xfrm>
          <a:prstGeom prst="rect">
            <a:avLst/>
          </a:prstGeom>
          <a:noFill/>
          <a:ln>
            <a:noFill/>
          </a:ln>
        </p:spPr>
        <p:txBody>
          <a:bodyPr spcFirstLastPara="1" wrap="square" lIns="91425" tIns="45700" rIns="91425" bIns="45700" anchor="t" anchorCtr="0">
            <a:normAutofit lnSpcReduction="10000"/>
          </a:bodyPr>
          <a:lstStyle/>
          <a:p>
            <a:pPr marL="457200" lvl="0" indent="-329565" algn="l" rtl="0">
              <a:lnSpc>
                <a:spcPct val="90000"/>
              </a:lnSpc>
              <a:spcBef>
                <a:spcPts val="1000"/>
              </a:spcBef>
              <a:spcAft>
                <a:spcPts val="0"/>
              </a:spcAft>
              <a:buSzPct val="100000"/>
              <a:buChar char="•"/>
            </a:pPr>
            <a:r>
              <a:rPr lang="en-US"/>
              <a:t>Opportunities for Growth</a:t>
            </a:r>
            <a:endParaRPr/>
          </a:p>
          <a:p>
            <a:pPr marL="914400" lvl="1" indent="-393065" algn="l" rtl="0">
              <a:lnSpc>
                <a:spcPct val="90000"/>
              </a:lnSpc>
              <a:spcBef>
                <a:spcPts val="500"/>
              </a:spcBef>
              <a:spcAft>
                <a:spcPts val="0"/>
              </a:spcAft>
              <a:buSzPct val="100000"/>
              <a:buChar char="o"/>
            </a:pPr>
            <a:r>
              <a:rPr lang="en-US" sz="2800"/>
              <a:t>Ensure performance assessments are aligned to the concept and cognitive level indicated in the s</a:t>
            </a: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tandards</a:t>
            </a:r>
            <a:r>
              <a:rPr lang="en-US" sz="2800"/>
              <a:t> and Curriculum Framework.</a:t>
            </a:r>
            <a:endParaRPr sz="2800"/>
          </a:p>
          <a:p>
            <a:pPr marL="914400" lvl="1" indent="-393065" algn="l" rtl="0">
              <a:lnSpc>
                <a:spcPct val="90000"/>
              </a:lnSpc>
              <a:spcBef>
                <a:spcPts val="500"/>
              </a:spcBef>
              <a:spcAft>
                <a:spcPts val="0"/>
              </a:spcAft>
              <a:buSzPct val="100000"/>
              <a:buChar char="o"/>
            </a:pPr>
            <a:r>
              <a:rPr lang="en-US" sz="2800"/>
              <a:t>Plan across grade bands to ensure students will have opportunities to demonstrate the skills across those grade bands.</a:t>
            </a:r>
            <a:endParaRPr sz="2800"/>
          </a:p>
          <a:p>
            <a:pPr marL="914400" lvl="1" indent="-393065" algn="l" rtl="0">
              <a:lnSpc>
                <a:spcPct val="90000"/>
              </a:lnSpc>
              <a:spcBef>
                <a:spcPts val="500"/>
              </a:spcBef>
              <a:spcAft>
                <a:spcPts val="0"/>
              </a:spcAft>
              <a:buSzPct val="100000"/>
              <a:buChar char="o"/>
            </a:pPr>
            <a:r>
              <a:rPr lang="en-US" sz="2800"/>
              <a:t>Provide opportunities for teachers to practice scoring together to </a:t>
            </a:r>
            <a:endParaRPr sz="2800"/>
          </a:p>
          <a:p>
            <a:pPr marL="1371600" lvl="2" indent="-393063" algn="l" rtl="0">
              <a:lnSpc>
                <a:spcPct val="90000"/>
              </a:lnSpc>
              <a:spcBef>
                <a:spcPts val="500"/>
              </a:spcBef>
              <a:spcAft>
                <a:spcPts val="0"/>
              </a:spcAft>
              <a:buSzPct val="100000"/>
              <a:buChar char="o"/>
            </a:pPr>
            <a:r>
              <a:rPr lang="en-US" sz="2800"/>
              <a:t>Increase familiarity with the rubrics</a:t>
            </a:r>
            <a:endParaRPr sz="2800"/>
          </a:p>
          <a:p>
            <a:pPr marL="1371600" lvl="2" indent="-393063" algn="l" rtl="0">
              <a:lnSpc>
                <a:spcPct val="90000"/>
              </a:lnSpc>
              <a:spcBef>
                <a:spcPts val="500"/>
              </a:spcBef>
              <a:spcAft>
                <a:spcPts val="0"/>
              </a:spcAft>
              <a:buSzPct val="100000"/>
              <a:buChar char="o"/>
            </a:pPr>
            <a:r>
              <a:rPr lang="en-US" sz="2800"/>
              <a:t>Build common understanding of the “grade band” approach used in the rubrics</a:t>
            </a:r>
            <a:endParaRPr sz="2800"/>
          </a:p>
          <a:p>
            <a:pPr marL="1371600" lvl="2" indent="-393063" algn="l" rtl="0">
              <a:lnSpc>
                <a:spcPct val="90000"/>
              </a:lnSpc>
              <a:spcBef>
                <a:spcPts val="500"/>
              </a:spcBef>
              <a:spcAft>
                <a:spcPts val="0"/>
              </a:spcAft>
              <a:buSzPct val="100000"/>
              <a:buChar char="o"/>
            </a:pPr>
            <a:r>
              <a:rPr lang="en-US" sz="2800"/>
              <a:t>Foster consistency and confidence when scoring</a:t>
            </a:r>
            <a:endParaRPr sz="2800"/>
          </a:p>
          <a:p>
            <a:pPr marL="914400" lvl="1" indent="-228600" algn="l" rtl="0">
              <a:lnSpc>
                <a:spcPct val="90000"/>
              </a:lnSpc>
              <a:spcBef>
                <a:spcPts val="500"/>
              </a:spcBef>
              <a:spcAft>
                <a:spcPts val="0"/>
              </a:spcAft>
              <a:buSzPct val="75000"/>
              <a:buNone/>
            </a:pPr>
            <a:endParaRPr/>
          </a:p>
          <a:p>
            <a:pPr marL="914400" lvl="1" indent="-228600" algn="l" rtl="0">
              <a:lnSpc>
                <a:spcPct val="90000"/>
              </a:lnSpc>
              <a:spcBef>
                <a:spcPts val="500"/>
              </a:spcBef>
              <a:spcAft>
                <a:spcPts val="0"/>
              </a:spcAft>
              <a:buSzPct val="75000"/>
              <a:buNone/>
            </a:pPr>
            <a:endParaRPr/>
          </a:p>
          <a:p>
            <a:pPr marL="914400" lvl="1" indent="-228600" algn="l" rtl="0">
              <a:lnSpc>
                <a:spcPct val="90000"/>
              </a:lnSpc>
              <a:spcBef>
                <a:spcPts val="500"/>
              </a:spcBef>
              <a:spcAft>
                <a:spcPts val="0"/>
              </a:spcAft>
              <a:buSzPct val="75000"/>
              <a:buNone/>
            </a:pPr>
            <a:endParaRPr/>
          </a:p>
          <a:p>
            <a:pPr marL="457200" lvl="0" indent="-165100" algn="l" rtl="0">
              <a:lnSpc>
                <a:spcPct val="90000"/>
              </a:lnSpc>
              <a:spcBef>
                <a:spcPts val="1000"/>
              </a:spcBef>
              <a:spcAft>
                <a:spcPts val="0"/>
              </a:spcAft>
              <a:buSzPct val="100000"/>
              <a:buNone/>
            </a:pPr>
            <a:endParaRPr/>
          </a:p>
        </p:txBody>
      </p:sp>
      <p:sp>
        <p:nvSpPr>
          <p:cNvPr id="290" name="Google Shape;290;g16d52d14707_0_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6"/>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Grade 5 Writing </a:t>
            </a:r>
            <a:r>
              <a:rPr lang="en-US" sz="2400"/>
              <a:t>(1 of 2)</a:t>
            </a:r>
            <a:endParaRPr sz="2400"/>
          </a:p>
        </p:txBody>
      </p:sp>
      <p:sp>
        <p:nvSpPr>
          <p:cNvPr id="296" name="Google Shape;296;p46"/>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a:t>Strengths</a:t>
            </a:r>
            <a:endParaRPr/>
          </a:p>
          <a:p>
            <a:pPr marL="914400" lvl="1" indent="-342900" algn="l" rtl="0">
              <a:lnSpc>
                <a:spcPct val="90000"/>
              </a:lnSpc>
              <a:spcBef>
                <a:spcPts val="500"/>
              </a:spcBef>
              <a:spcAft>
                <a:spcPts val="0"/>
              </a:spcAft>
              <a:buSzPts val="1800"/>
              <a:buChar char="o"/>
            </a:pPr>
            <a:r>
              <a:rPr lang="en-US"/>
              <a:t>There is clear evidence around the expectations and scoring process for the student writing.</a:t>
            </a:r>
            <a:endParaRPr/>
          </a:p>
          <a:p>
            <a:pPr marL="914400" lvl="1" indent="-342900" algn="l" rtl="0">
              <a:lnSpc>
                <a:spcPct val="90000"/>
              </a:lnSpc>
              <a:spcBef>
                <a:spcPts val="500"/>
              </a:spcBef>
              <a:spcAft>
                <a:spcPts val="0"/>
              </a:spcAft>
              <a:buSzPts val="1800"/>
              <a:buChar char="o"/>
            </a:pPr>
            <a:r>
              <a:rPr lang="en-US"/>
              <a:t>There is clear evidence of the integration of the content areas with writing through the LAA.</a:t>
            </a:r>
            <a:endParaRPr/>
          </a:p>
          <a:p>
            <a:pPr marL="457200" lvl="0" indent="0" algn="l" rtl="0">
              <a:lnSpc>
                <a:spcPct val="90000"/>
              </a:lnSpc>
              <a:spcBef>
                <a:spcPts val="1000"/>
              </a:spcBef>
              <a:spcAft>
                <a:spcPts val="0"/>
              </a:spcAft>
              <a:buNone/>
            </a:pPr>
            <a:endParaRPr/>
          </a:p>
        </p:txBody>
      </p:sp>
      <p:sp>
        <p:nvSpPr>
          <p:cNvPr id="297" name="Google Shape;29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6d52d14707_0_28"/>
          <p:cNvSpPr txBox="1">
            <a:spLocks noGrp="1"/>
          </p:cNvSpPr>
          <p:nvPr>
            <p:ph type="title"/>
          </p:nvPr>
        </p:nvSpPr>
        <p:spPr>
          <a:xfrm>
            <a:off x="0" y="0"/>
            <a:ext cx="12192000" cy="1323900"/>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Grade 5 Writing </a:t>
            </a:r>
            <a:r>
              <a:rPr lang="en-US" sz="2400"/>
              <a:t>(2 of 2)</a:t>
            </a:r>
            <a:endParaRPr sz="2400"/>
          </a:p>
        </p:txBody>
      </p:sp>
      <p:sp>
        <p:nvSpPr>
          <p:cNvPr id="303" name="Google Shape;303;g16d52d14707_0_28"/>
          <p:cNvSpPr txBox="1">
            <a:spLocks noGrp="1"/>
          </p:cNvSpPr>
          <p:nvPr>
            <p:ph type="body" idx="1"/>
          </p:nvPr>
        </p:nvSpPr>
        <p:spPr>
          <a:xfrm>
            <a:off x="838200" y="1458930"/>
            <a:ext cx="10515600" cy="47181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a:t>Opportunities for Growth</a:t>
            </a:r>
            <a:endParaRPr/>
          </a:p>
          <a:p>
            <a:pPr marL="914400" lvl="1" indent="-381000" algn="l" rtl="0">
              <a:lnSpc>
                <a:spcPct val="90000"/>
              </a:lnSpc>
              <a:spcBef>
                <a:spcPts val="500"/>
              </a:spcBef>
              <a:spcAft>
                <a:spcPts val="0"/>
              </a:spcAft>
              <a:buSzPts val="2400"/>
              <a:buChar char="o"/>
            </a:pPr>
            <a:r>
              <a:rPr lang="en-US"/>
              <a:t>Document: How are you evaluating ALL of the writing standards? (It cannot just be in one writing sample.)</a:t>
            </a:r>
            <a:endParaRPr/>
          </a:p>
          <a:p>
            <a:pPr marL="914400" lvl="1" indent="-381000" algn="l" rtl="0">
              <a:lnSpc>
                <a:spcPct val="90000"/>
              </a:lnSpc>
              <a:spcBef>
                <a:spcPts val="500"/>
              </a:spcBef>
              <a:spcAft>
                <a:spcPts val="0"/>
              </a:spcAft>
              <a:buSzPts val="2400"/>
              <a:buChar char="o"/>
            </a:pPr>
            <a:r>
              <a:rPr lang="en-US"/>
              <a:t>Increase opportunities for balanced assessment throughout the year. </a:t>
            </a:r>
            <a:endParaRPr/>
          </a:p>
          <a:p>
            <a:pPr marL="914400" lvl="1" indent="-381000" algn="l" rtl="0">
              <a:lnSpc>
                <a:spcPct val="90000"/>
              </a:lnSpc>
              <a:spcBef>
                <a:spcPts val="500"/>
              </a:spcBef>
              <a:spcAft>
                <a:spcPts val="0"/>
              </a:spcAft>
              <a:buSzPts val="2400"/>
              <a:buChar char="o"/>
            </a:pPr>
            <a:r>
              <a:rPr lang="en-US"/>
              <a:t>Best practice: </a:t>
            </a:r>
            <a:endParaRPr>
              <a:solidFill>
                <a:srgbClr val="020202"/>
              </a:solidFill>
            </a:endParaRPr>
          </a:p>
          <a:p>
            <a:pPr marL="1371600" lvl="2" indent="-380998" algn="l" rtl="0">
              <a:lnSpc>
                <a:spcPct val="90000"/>
              </a:lnSpc>
              <a:spcBef>
                <a:spcPts val="500"/>
              </a:spcBef>
              <a:spcAft>
                <a:spcPts val="0"/>
              </a:spcAft>
              <a:buSzPts val="2400"/>
              <a:buChar char="o"/>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Writing opportunities</a:t>
            </a:r>
            <a:r>
              <a:rPr lang="en-US" sz="2400"/>
              <a:t> should be connected to instruction rather than presented as isolated, “stand alone” prompts.</a:t>
            </a:r>
            <a:endParaRPr sz="2400"/>
          </a:p>
          <a:p>
            <a:pPr marL="1371600" lvl="2" indent="-380998" algn="l" rtl="0">
              <a:lnSpc>
                <a:spcPct val="90000"/>
              </a:lnSpc>
              <a:spcBef>
                <a:spcPts val="500"/>
              </a:spcBef>
              <a:spcAft>
                <a:spcPts val="0"/>
              </a:spcAft>
              <a:buSzPts val="2400"/>
              <a:buChar char="o"/>
            </a:pPr>
            <a:r>
              <a:rPr lang="en-US" sz="2400"/>
              <a:t>Provide opportunities for students to write about the fiction and nonfiction text they are reading.</a:t>
            </a:r>
            <a:endParaRPr sz="2400"/>
          </a:p>
        </p:txBody>
      </p:sp>
      <p:sp>
        <p:nvSpPr>
          <p:cNvPr id="304" name="Google Shape;304;g16d52d14707_0_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16d52d14707_0_8"/>
          <p:cNvSpPr txBox="1">
            <a:spLocks noGrp="1"/>
          </p:cNvSpPr>
          <p:nvPr>
            <p:ph type="title"/>
          </p:nvPr>
        </p:nvSpPr>
        <p:spPr>
          <a:xfrm>
            <a:off x="0" y="0"/>
            <a:ext cx="12192000" cy="1323900"/>
          </a:xfrm>
          <a:prstGeom prst="rect">
            <a:avLst/>
          </a:prstGeom>
        </p:spPr>
        <p:txBody>
          <a:bodyPr spcFirstLastPara="1" wrap="square" lIns="822950" tIns="45700" rIns="91425" bIns="45700" anchor="b" anchorCtr="0">
            <a:normAutofit/>
          </a:bodyPr>
          <a:lstStyle/>
          <a:p>
            <a:pPr marL="0" lvl="0" indent="0" algn="l" rtl="0">
              <a:spcBef>
                <a:spcPts val="0"/>
              </a:spcBef>
              <a:spcAft>
                <a:spcPts val="0"/>
              </a:spcAft>
              <a:buNone/>
            </a:pPr>
            <a:r>
              <a:rPr lang="en-US"/>
              <a:t>Grade 5 Writing: Understand Scoring</a:t>
            </a:r>
            <a:endParaRPr/>
          </a:p>
        </p:txBody>
      </p:sp>
      <p:sp>
        <p:nvSpPr>
          <p:cNvPr id="311" name="Google Shape;311;g16d52d14707_0_8"/>
          <p:cNvSpPr txBox="1">
            <a:spLocks noGrp="1"/>
          </p:cNvSpPr>
          <p:nvPr>
            <p:ph type="body" idx="1"/>
          </p:nvPr>
        </p:nvSpPr>
        <p:spPr>
          <a:xfrm>
            <a:off x="838200" y="1458930"/>
            <a:ext cx="10515600" cy="47181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SzPts val="2800"/>
              <a:buChar char="•"/>
            </a:pPr>
            <a:r>
              <a:rPr lang="en-US" dirty="0"/>
              <a:t>Divisions are strongly encouraged to use </a:t>
            </a:r>
            <a:r>
              <a:rPr lang="en-US" i="1" dirty="0"/>
              <a:t>Understand Scoring </a:t>
            </a:r>
            <a:r>
              <a:rPr lang="en-US" dirty="0"/>
              <a:t>for training scorers.</a:t>
            </a:r>
            <a:endParaRPr dirty="0"/>
          </a:p>
          <a:p>
            <a:pPr marL="457200" lvl="0" indent="-406400" algn="l" rtl="0">
              <a:spcBef>
                <a:spcPts val="0"/>
              </a:spcBef>
              <a:spcAft>
                <a:spcPts val="0"/>
              </a:spcAft>
              <a:buSzPts val="2800"/>
              <a:buChar char="•"/>
            </a:pPr>
            <a:r>
              <a:rPr lang="en-US" dirty="0"/>
              <a:t>The anchor papers, annotations, Practice Sets, and Verification Sets were developed to support consistency when using the scoring rubrics for the 2017 </a:t>
            </a:r>
            <a:r>
              <a:rPr lang="en-US" i="1" dirty="0"/>
              <a:t>English SOL.</a:t>
            </a:r>
            <a:endParaRPr i="1" dirty="0"/>
          </a:p>
          <a:p>
            <a:pPr marL="457200" lvl="0" indent="-406400" algn="l" rtl="0">
              <a:spcBef>
                <a:spcPts val="0"/>
              </a:spcBef>
              <a:spcAft>
                <a:spcPts val="0"/>
              </a:spcAft>
              <a:buSzPts val="2800"/>
              <a:buChar char="•"/>
            </a:pPr>
            <a:r>
              <a:rPr lang="en-US" dirty="0"/>
              <a:t>Between August 1, 2021, and June 30, 2022, educators from 29 different Virginia school divisions have engaged with one or more of the Grade 5 Verification Sets in </a:t>
            </a:r>
            <a:r>
              <a:rPr lang="en-US" i="1" dirty="0"/>
              <a:t>Understand Scoring </a:t>
            </a:r>
            <a:r>
              <a:rPr lang="en-US" dirty="0"/>
              <a:t>through registered user accounts.</a:t>
            </a:r>
            <a:endParaRPr dirty="0"/>
          </a:p>
        </p:txBody>
      </p:sp>
      <p:sp>
        <p:nvSpPr>
          <p:cNvPr id="312" name="Google Shape;312;g16d52d14707_0_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Georgia"/>
              <a:buNone/>
            </a:pPr>
            <a:r>
              <a:rPr lang="en-US"/>
              <a:t>Background and Requirements</a:t>
            </a:r>
            <a:endParaRPr/>
          </a:p>
        </p:txBody>
      </p:sp>
      <p:sp>
        <p:nvSpPr>
          <p:cNvPr id="113" name="Google Shape;11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7"/>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Georgia"/>
              <a:buNone/>
            </a:pPr>
            <a:r>
              <a:rPr lang="en-US"/>
              <a:t>History LAA: </a:t>
            </a:r>
            <a:endParaRPr/>
          </a:p>
          <a:p>
            <a:pPr marL="0" lvl="0" indent="0" algn="l" rtl="0">
              <a:lnSpc>
                <a:spcPct val="90000"/>
              </a:lnSpc>
              <a:spcBef>
                <a:spcPts val="0"/>
              </a:spcBef>
              <a:spcAft>
                <a:spcPts val="0"/>
              </a:spcAft>
              <a:buClr>
                <a:schemeClr val="dk1"/>
              </a:buClr>
              <a:buSzPct val="154838"/>
              <a:buFont typeface="Georgia"/>
              <a:buNone/>
            </a:pPr>
            <a:r>
              <a:rPr lang="en-US" sz="3100"/>
              <a:t>Grade 3, US History to 1865, and US History: 1865 to the Present </a:t>
            </a:r>
            <a:r>
              <a:rPr lang="en-US" sz="2400"/>
              <a:t> (1 of 2)</a:t>
            </a:r>
            <a:endParaRPr/>
          </a:p>
        </p:txBody>
      </p:sp>
      <p:sp>
        <p:nvSpPr>
          <p:cNvPr id="319" name="Google Shape;319;p47"/>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dirty="0"/>
              <a:t>Strengths</a:t>
            </a:r>
            <a:endParaRPr dirty="0"/>
          </a:p>
          <a:p>
            <a:pPr marL="914400" lvl="1" indent="-342900" algn="l" rtl="0">
              <a:lnSpc>
                <a:spcPct val="90000"/>
              </a:lnSpc>
              <a:spcBef>
                <a:spcPts val="500"/>
              </a:spcBef>
              <a:spcAft>
                <a:spcPts val="0"/>
              </a:spcAft>
              <a:buSzPts val="1800"/>
              <a:buChar char="o"/>
            </a:pPr>
            <a:r>
              <a:rPr lang="en-US" dirty="0"/>
              <a:t>Using performance tasks has a significant impact on student engagement across the LAA courses.</a:t>
            </a:r>
            <a:endParaRPr dirty="0"/>
          </a:p>
          <a:p>
            <a:pPr marL="914400" lvl="1" indent="-342900" algn="l" rtl="0">
              <a:lnSpc>
                <a:spcPct val="90000"/>
              </a:lnSpc>
              <a:spcBef>
                <a:spcPts val="500"/>
              </a:spcBef>
              <a:spcAft>
                <a:spcPts val="0"/>
              </a:spcAft>
              <a:buSzPts val="1800"/>
              <a:buChar char="o"/>
            </a:pPr>
            <a:r>
              <a:rPr lang="en-US" dirty="0"/>
              <a:t>There is flexibility to spend additional time on content in a course that captures students’ attention and learn more about that content while practicing and developing the historical thinking skills measured in the Core Expectations.</a:t>
            </a:r>
            <a:endParaRPr dirty="0"/>
          </a:p>
          <a:p>
            <a:pPr marL="914400" lvl="1" indent="-342900" algn="l" rtl="0">
              <a:lnSpc>
                <a:spcPct val="90000"/>
              </a:lnSpc>
              <a:spcBef>
                <a:spcPts val="500"/>
              </a:spcBef>
              <a:spcAft>
                <a:spcPts val="0"/>
              </a:spcAft>
              <a:buSzPts val="1800"/>
              <a:buChar char="o"/>
            </a:pPr>
            <a:r>
              <a:rPr lang="en-US" dirty="0"/>
              <a:t>Building administrators and instruction leaders have observed more collaboration and communication about learning among students, between students and teachers (with teachers as facilitators of learning), and between and among teachers when performance tasks are a part of instruction.</a:t>
            </a:r>
            <a:endParaRPr dirty="0"/>
          </a:p>
        </p:txBody>
      </p:sp>
      <p:sp>
        <p:nvSpPr>
          <p:cNvPr id="320" name="Google Shape;32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8"/>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a:t>Opportunities for Growth</a:t>
            </a:r>
            <a:endParaRPr/>
          </a:p>
          <a:p>
            <a:pPr marL="914400" lvl="1" indent="-342900" algn="l" rtl="0">
              <a:lnSpc>
                <a:spcPct val="90000"/>
              </a:lnSpc>
              <a:spcBef>
                <a:spcPts val="500"/>
              </a:spcBef>
              <a:spcAft>
                <a:spcPts val="0"/>
              </a:spcAft>
              <a:buSzPts val="1800"/>
              <a:buChar char="o"/>
            </a:pPr>
            <a:r>
              <a:rPr lang="en-US"/>
              <a:t>Plan across grade bands to ensure students will have opportunities to demonstrate the skills across those grade bands.</a:t>
            </a:r>
            <a:endParaRPr/>
          </a:p>
          <a:p>
            <a:pPr marL="914400" lvl="1" indent="-342900" algn="l" rtl="0">
              <a:lnSpc>
                <a:spcPct val="90000"/>
              </a:lnSpc>
              <a:spcBef>
                <a:spcPts val="500"/>
              </a:spcBef>
              <a:spcAft>
                <a:spcPts val="0"/>
              </a:spcAft>
              <a:buSzPts val="1800"/>
              <a:buChar char="o"/>
            </a:pPr>
            <a:r>
              <a:rPr lang="en-US"/>
              <a:t>Provide opportunities for teachers to practice scoring together to </a:t>
            </a:r>
            <a:endParaRPr/>
          </a:p>
          <a:p>
            <a:pPr marL="1371600" lvl="2" indent="-302894" algn="l" rtl="0">
              <a:lnSpc>
                <a:spcPct val="90000"/>
              </a:lnSpc>
              <a:spcBef>
                <a:spcPts val="500"/>
              </a:spcBef>
              <a:spcAft>
                <a:spcPts val="0"/>
              </a:spcAft>
              <a:buSzPts val="1170"/>
              <a:buChar char="o"/>
            </a:pPr>
            <a:r>
              <a:rPr lang="en-US"/>
              <a:t>Increase familiarity with the rubrics</a:t>
            </a:r>
            <a:endParaRPr/>
          </a:p>
          <a:p>
            <a:pPr marL="1371600" lvl="2" indent="-302894" algn="l" rtl="0">
              <a:lnSpc>
                <a:spcPct val="90000"/>
              </a:lnSpc>
              <a:spcBef>
                <a:spcPts val="500"/>
              </a:spcBef>
              <a:spcAft>
                <a:spcPts val="0"/>
              </a:spcAft>
              <a:buSzPts val="1170"/>
              <a:buChar char="o"/>
            </a:pPr>
            <a:r>
              <a:rPr lang="en-US"/>
              <a:t>Build common understanding of the “grade band” approach used in the rubrics</a:t>
            </a:r>
            <a:endParaRPr/>
          </a:p>
          <a:p>
            <a:pPr marL="1371600" lvl="2" indent="-302894" algn="l" rtl="0">
              <a:lnSpc>
                <a:spcPct val="90000"/>
              </a:lnSpc>
              <a:spcBef>
                <a:spcPts val="500"/>
              </a:spcBef>
              <a:spcAft>
                <a:spcPts val="0"/>
              </a:spcAft>
              <a:buSzPts val="1170"/>
              <a:buChar char="o"/>
            </a:pPr>
            <a:r>
              <a:rPr lang="en-US"/>
              <a:t>Foster consistency and confidence when scoring</a:t>
            </a:r>
            <a:endParaRPr/>
          </a:p>
          <a:p>
            <a:pPr marL="914400" lvl="1" indent="-342900" algn="l" rtl="0">
              <a:lnSpc>
                <a:spcPct val="90000"/>
              </a:lnSpc>
              <a:spcBef>
                <a:spcPts val="500"/>
              </a:spcBef>
              <a:spcAft>
                <a:spcPts val="0"/>
              </a:spcAft>
              <a:buSzPts val="1800"/>
              <a:buChar char="o"/>
            </a:pPr>
            <a:r>
              <a:rPr lang="en-US"/>
              <a:t>Grade 3 History</a:t>
            </a:r>
            <a:endParaRPr/>
          </a:p>
          <a:p>
            <a:pPr marL="1371600" lvl="2" indent="-302894" algn="l" rtl="0">
              <a:lnSpc>
                <a:spcPct val="90000"/>
              </a:lnSpc>
              <a:spcBef>
                <a:spcPts val="500"/>
              </a:spcBef>
              <a:spcAft>
                <a:spcPts val="0"/>
              </a:spcAft>
              <a:buSzPts val="1170"/>
              <a:buChar char="o"/>
            </a:pPr>
            <a:r>
              <a:rPr lang="en-US"/>
              <a:t>Protect instructional time for history and social science instruction in elementary classrooms. </a:t>
            </a:r>
            <a:endParaRPr/>
          </a:p>
          <a:p>
            <a:pPr marL="1371600" lvl="2" indent="-302894" algn="l" rtl="0">
              <a:lnSpc>
                <a:spcPct val="90000"/>
              </a:lnSpc>
              <a:spcBef>
                <a:spcPts val="500"/>
              </a:spcBef>
              <a:spcAft>
                <a:spcPts val="0"/>
              </a:spcAft>
              <a:buSzPts val="1170"/>
              <a:buChar char="o"/>
            </a:pPr>
            <a:r>
              <a:rPr lang="en-US"/>
              <a:t>Divisions report that it is challenging to find quality assessments that are also grade-level appropriate.</a:t>
            </a:r>
            <a:endParaRPr/>
          </a:p>
          <a:p>
            <a:pPr marL="457200" lvl="0" indent="-165100" algn="l" rtl="0">
              <a:lnSpc>
                <a:spcPct val="90000"/>
              </a:lnSpc>
              <a:spcBef>
                <a:spcPts val="1000"/>
              </a:spcBef>
              <a:spcAft>
                <a:spcPts val="0"/>
              </a:spcAft>
              <a:buSzPts val="2800"/>
              <a:buNone/>
            </a:pPr>
            <a:endParaRPr/>
          </a:p>
          <a:p>
            <a:pPr marL="914400" lvl="1" indent="-228600" algn="l" rtl="0">
              <a:lnSpc>
                <a:spcPct val="90000"/>
              </a:lnSpc>
              <a:spcBef>
                <a:spcPts val="500"/>
              </a:spcBef>
              <a:spcAft>
                <a:spcPts val="0"/>
              </a:spcAft>
              <a:buSzPts val="1800"/>
              <a:buNone/>
            </a:pPr>
            <a:endParaRPr/>
          </a:p>
        </p:txBody>
      </p:sp>
      <p:sp>
        <p:nvSpPr>
          <p:cNvPr id="327" name="Google Shape;32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
        <p:nvSpPr>
          <p:cNvPr id="328" name="Google Shape;328;p48"/>
          <p:cNvSpPr txBox="1">
            <a:spLocks noGrp="1"/>
          </p:cNvSpPr>
          <p:nvPr>
            <p:ph type="title"/>
          </p:nvPr>
        </p:nvSpPr>
        <p:spPr>
          <a:xfrm>
            <a:off x="0" y="0"/>
            <a:ext cx="12192000" cy="1323900"/>
          </a:xfrm>
          <a:prstGeom prst="rect">
            <a:avLst/>
          </a:prstGeom>
          <a:noFill/>
          <a:ln>
            <a:noFill/>
          </a:ln>
        </p:spPr>
        <p:txBody>
          <a:bodyPr spcFirstLastPara="1" wrap="square" lIns="822950" tIns="45700" rIns="91425" bIns="45700" anchor="b" anchorCtr="0">
            <a:normAutofit fontScale="90000"/>
          </a:bodyPr>
          <a:lstStyle/>
          <a:p>
            <a:pPr marL="0" lvl="0" indent="0" algn="l" rtl="0">
              <a:spcBef>
                <a:spcPts val="0"/>
              </a:spcBef>
              <a:spcAft>
                <a:spcPts val="0"/>
              </a:spcAft>
              <a:buClr>
                <a:schemeClr val="dk1"/>
              </a:buClr>
              <a:buSzPct val="100000"/>
              <a:buFont typeface="Georgia"/>
              <a:buNone/>
            </a:pPr>
            <a:r>
              <a:rPr lang="en-US"/>
              <a:t>History LAA: </a:t>
            </a:r>
            <a:endParaRPr/>
          </a:p>
          <a:p>
            <a:pPr marL="0" lvl="0" indent="0" algn="l" rtl="0">
              <a:lnSpc>
                <a:spcPct val="90000"/>
              </a:lnSpc>
              <a:spcBef>
                <a:spcPts val="0"/>
              </a:spcBef>
              <a:spcAft>
                <a:spcPts val="0"/>
              </a:spcAft>
              <a:buClr>
                <a:schemeClr val="dk1"/>
              </a:buClr>
              <a:buSzPct val="154838"/>
              <a:buFont typeface="Georgia"/>
              <a:buNone/>
            </a:pPr>
            <a:r>
              <a:rPr lang="en-US" sz="3100"/>
              <a:t>Grade 3, US History to 1865, and US History: 1865 to the Present </a:t>
            </a:r>
            <a:r>
              <a:rPr lang="en-US" sz="2400"/>
              <a:t> (2 of 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9"/>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History LAA: Resources to Consider</a:t>
            </a:r>
            <a:endParaRPr/>
          </a:p>
        </p:txBody>
      </p:sp>
      <p:sp>
        <p:nvSpPr>
          <p:cNvPr id="335" name="Google Shape;335;p49"/>
          <p:cNvSpPr txBox="1">
            <a:spLocks noGrp="1"/>
          </p:cNvSpPr>
          <p:nvPr>
            <p:ph type="body" idx="1"/>
          </p:nvPr>
        </p:nvSpPr>
        <p:spPr>
          <a:xfrm>
            <a:off x="838200" y="1458930"/>
            <a:ext cx="10820400" cy="4718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u="sng">
                <a:solidFill>
                  <a:schemeClr val="hlink"/>
                </a:solidFill>
                <a:hlinkClick r:id="rId3"/>
              </a:rPr>
              <a:t>C3 Teachers</a:t>
            </a:r>
            <a:r>
              <a:rPr lang="en-US"/>
              <a:t> provides resources for the Inquiry Design Model (IDM).</a:t>
            </a:r>
            <a:endParaRPr/>
          </a:p>
          <a:p>
            <a:pPr marL="914400" lvl="1" indent="-342900" algn="l" rtl="0">
              <a:lnSpc>
                <a:spcPct val="90000"/>
              </a:lnSpc>
              <a:spcBef>
                <a:spcPts val="500"/>
              </a:spcBef>
              <a:spcAft>
                <a:spcPts val="0"/>
              </a:spcAft>
              <a:buSzPts val="1800"/>
              <a:buChar char="o"/>
            </a:pPr>
            <a:r>
              <a:rPr lang="en-US"/>
              <a:t>The IDM structure is used in all state-developed performance tasks available for verifying credits in history and social science.</a:t>
            </a:r>
            <a:endParaRPr/>
          </a:p>
          <a:p>
            <a:pPr marL="914400" lvl="1" indent="-342900" algn="l" rtl="0">
              <a:lnSpc>
                <a:spcPct val="90000"/>
              </a:lnSpc>
              <a:spcBef>
                <a:spcPts val="500"/>
              </a:spcBef>
              <a:spcAft>
                <a:spcPts val="0"/>
              </a:spcAft>
              <a:buSzPts val="1800"/>
              <a:buChar char="o"/>
            </a:pPr>
            <a:r>
              <a:rPr lang="en-US"/>
              <a:t>Low-stakes experience with IDM in earlier grades helps prepare students for completing this type of assessment in high school.</a:t>
            </a:r>
            <a:endParaRPr/>
          </a:p>
          <a:p>
            <a:pPr marL="457200" lvl="0" indent="-342900" algn="l" rtl="0">
              <a:lnSpc>
                <a:spcPct val="90000"/>
              </a:lnSpc>
              <a:spcBef>
                <a:spcPts val="0"/>
              </a:spcBef>
              <a:spcAft>
                <a:spcPts val="0"/>
              </a:spcAft>
              <a:buSzPts val="2800"/>
              <a:buChar char="•"/>
            </a:pPr>
            <a:r>
              <a:rPr lang="en-US"/>
              <a:t>Published resources are a starting point for consideration.</a:t>
            </a:r>
            <a:endParaRPr/>
          </a:p>
          <a:p>
            <a:pPr marL="914400" lvl="1" indent="-342900" algn="l" rtl="0">
              <a:lnSpc>
                <a:spcPct val="90000"/>
              </a:lnSpc>
              <a:spcBef>
                <a:spcPts val="500"/>
              </a:spcBef>
              <a:spcAft>
                <a:spcPts val="0"/>
              </a:spcAft>
              <a:buSzPts val="1800"/>
              <a:buChar char="o"/>
            </a:pPr>
            <a:r>
              <a:rPr lang="en-US"/>
              <a:t>Not all tasks available in the C3 Teachers website will be aligned to the Virginia SOL or appropriate for your students as written. </a:t>
            </a:r>
            <a:endParaRPr/>
          </a:p>
          <a:p>
            <a:pPr marL="914400" lvl="1" indent="-342900" algn="l" rtl="0">
              <a:lnSpc>
                <a:spcPct val="90000"/>
              </a:lnSpc>
              <a:spcBef>
                <a:spcPts val="500"/>
              </a:spcBef>
              <a:spcAft>
                <a:spcPts val="0"/>
              </a:spcAft>
              <a:buSzPts val="1800"/>
              <a:buChar char="o"/>
            </a:pPr>
            <a:r>
              <a:rPr lang="en-US"/>
              <a:t>This website is a starting point, but you must determine if available tasks are appropriate or if they can be modified to meet your needs.</a:t>
            </a:r>
            <a:endParaRPr/>
          </a:p>
          <a:p>
            <a:pPr marL="457200" lvl="0" indent="-279400" algn="l" rtl="0">
              <a:lnSpc>
                <a:spcPct val="90000"/>
              </a:lnSpc>
              <a:spcBef>
                <a:spcPts val="500"/>
              </a:spcBef>
              <a:spcAft>
                <a:spcPts val="0"/>
              </a:spcAft>
              <a:buSzPts val="1800"/>
              <a:buChar char="•"/>
            </a:pPr>
            <a:r>
              <a:rPr lang="en-US"/>
              <a:t>A webinar will be held later this fall to dig deeper into this resource and model its use.</a:t>
            </a:r>
            <a:endParaRPr/>
          </a:p>
        </p:txBody>
      </p:sp>
      <p:sp>
        <p:nvSpPr>
          <p:cNvPr id="336" name="Google Shape;336;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Georgia"/>
              <a:buNone/>
            </a:pPr>
            <a:r>
              <a:rPr lang="en-US"/>
              <a:t>Next Steps</a:t>
            </a:r>
            <a:endParaRPr/>
          </a:p>
        </p:txBody>
      </p:sp>
      <p:sp>
        <p:nvSpPr>
          <p:cNvPr id="342" name="Google Shape;34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1"/>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fontScale="90000"/>
          </a:bodyPr>
          <a:lstStyle/>
          <a:p>
            <a:pPr marL="0" lvl="0" indent="0" algn="l" rtl="0">
              <a:lnSpc>
                <a:spcPct val="90000"/>
              </a:lnSpc>
              <a:spcBef>
                <a:spcPts val="0"/>
              </a:spcBef>
              <a:spcAft>
                <a:spcPts val="0"/>
              </a:spcAft>
              <a:buClr>
                <a:schemeClr val="dk1"/>
              </a:buClr>
              <a:buSzPct val="111111"/>
              <a:buFont typeface="Georgia"/>
              <a:buNone/>
            </a:pPr>
            <a:r>
              <a:rPr lang="en-US" dirty="0"/>
              <a:t>Local Alternative Assessment </a:t>
            </a:r>
            <a:br>
              <a:rPr lang="en-US" dirty="0"/>
            </a:br>
            <a:r>
              <a:rPr lang="en-US" dirty="0"/>
              <a:t>Desk Review Form </a:t>
            </a:r>
            <a:r>
              <a:rPr lang="en-US" sz="2400" dirty="0"/>
              <a:t>(1 of 2)</a:t>
            </a:r>
            <a:endParaRPr dirty="0"/>
          </a:p>
        </p:txBody>
      </p:sp>
      <p:sp>
        <p:nvSpPr>
          <p:cNvPr id="348" name="Google Shape;348;p51"/>
          <p:cNvSpPr txBox="1">
            <a:spLocks noGrp="1"/>
          </p:cNvSpPr>
          <p:nvPr>
            <p:ph type="body" idx="1"/>
          </p:nvPr>
        </p:nvSpPr>
        <p:spPr>
          <a:xfrm>
            <a:off x="838200" y="1458930"/>
            <a:ext cx="3560805" cy="4718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dirty="0"/>
              <a:t>Provide feedback on the draft LAA Desk Review Form by Friday, December 2, 2022.</a:t>
            </a:r>
          </a:p>
          <a:p>
            <a:pPr marL="114300" lvl="0" indent="0" algn="l" rtl="0">
              <a:lnSpc>
                <a:spcPct val="90000"/>
              </a:lnSpc>
              <a:spcBef>
                <a:spcPts val="1000"/>
              </a:spcBef>
              <a:spcAft>
                <a:spcPts val="0"/>
              </a:spcAft>
              <a:buSzPts val="2800"/>
              <a:buNone/>
            </a:pPr>
            <a:endParaRPr lang="en-US" dirty="0"/>
          </a:p>
        </p:txBody>
      </p:sp>
      <p:sp>
        <p:nvSpPr>
          <p:cNvPr id="349" name="Google Shape;34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pic>
        <p:nvPicPr>
          <p:cNvPr id="2" name="Picture 1"/>
          <p:cNvPicPr>
            <a:picLocks noChangeAspect="1"/>
          </p:cNvPicPr>
          <p:nvPr/>
        </p:nvPicPr>
        <p:blipFill>
          <a:blip r:embed="rId3"/>
          <a:stretch>
            <a:fillRect/>
          </a:stretch>
        </p:blipFill>
        <p:spPr>
          <a:xfrm>
            <a:off x="5045267" y="1477537"/>
            <a:ext cx="4578585" cy="5143764"/>
          </a:xfrm>
          <a:prstGeom prst="rect">
            <a:avLst/>
          </a:prstGeom>
          <a:ln>
            <a:solidFill>
              <a:schemeClr val="tx1"/>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1"/>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fontScale="90000"/>
          </a:bodyPr>
          <a:lstStyle/>
          <a:p>
            <a:pPr marL="0" lvl="0" indent="0" algn="l" rtl="0">
              <a:lnSpc>
                <a:spcPct val="90000"/>
              </a:lnSpc>
              <a:spcBef>
                <a:spcPts val="0"/>
              </a:spcBef>
              <a:spcAft>
                <a:spcPts val="0"/>
              </a:spcAft>
              <a:buClr>
                <a:schemeClr val="dk1"/>
              </a:buClr>
              <a:buSzPct val="111111"/>
              <a:buFont typeface="Georgia"/>
              <a:buNone/>
            </a:pPr>
            <a:r>
              <a:rPr lang="en-US" dirty="0"/>
              <a:t>Local Alternative Assessment </a:t>
            </a:r>
            <a:br>
              <a:rPr lang="en-US" dirty="0"/>
            </a:br>
            <a:r>
              <a:rPr lang="en-US" dirty="0"/>
              <a:t>Desk Review Form </a:t>
            </a:r>
            <a:r>
              <a:rPr lang="en-US" sz="2400" dirty="0"/>
              <a:t>(2 of 2)</a:t>
            </a:r>
            <a:endParaRPr dirty="0"/>
          </a:p>
        </p:txBody>
      </p:sp>
      <p:sp>
        <p:nvSpPr>
          <p:cNvPr id="348" name="Google Shape;348;p51"/>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dirty="0"/>
              <a:t>Use the desk review form to reflect on your division’s support for local alternative assessments.</a:t>
            </a:r>
            <a:endParaRPr dirty="0"/>
          </a:p>
          <a:p>
            <a:pPr marL="457200" lvl="0" indent="-342900" algn="l" rtl="0">
              <a:lnSpc>
                <a:spcPct val="90000"/>
              </a:lnSpc>
              <a:spcBef>
                <a:spcPts val="1000"/>
              </a:spcBef>
              <a:spcAft>
                <a:spcPts val="0"/>
              </a:spcAft>
              <a:buSzPts val="2800"/>
              <a:buChar char="•"/>
            </a:pPr>
            <a:r>
              <a:rPr lang="en-US" dirty="0"/>
              <a:t>Main ideas: </a:t>
            </a:r>
            <a:endParaRPr dirty="0"/>
          </a:p>
          <a:p>
            <a:pPr marL="914400" lvl="1" indent="-342900" algn="l" rtl="0">
              <a:lnSpc>
                <a:spcPct val="90000"/>
              </a:lnSpc>
              <a:spcBef>
                <a:spcPts val="500"/>
              </a:spcBef>
              <a:spcAft>
                <a:spcPts val="0"/>
              </a:spcAft>
              <a:buSzPts val="1800"/>
              <a:buChar char="o"/>
            </a:pPr>
            <a:r>
              <a:rPr lang="en-US" dirty="0"/>
              <a:t>How does the division support local alternative assessments in the content/subjects where they are required? </a:t>
            </a:r>
            <a:endParaRPr dirty="0"/>
          </a:p>
          <a:p>
            <a:pPr marL="914400" lvl="1" indent="-342900" algn="l" rtl="0">
              <a:lnSpc>
                <a:spcPct val="90000"/>
              </a:lnSpc>
              <a:spcBef>
                <a:spcPts val="500"/>
              </a:spcBef>
              <a:spcAft>
                <a:spcPts val="0"/>
              </a:spcAft>
              <a:buSzPts val="1800"/>
              <a:buChar char="o"/>
            </a:pPr>
            <a:r>
              <a:rPr lang="en-US" dirty="0"/>
              <a:t>What is the best evidence that this is happening within the division?</a:t>
            </a:r>
            <a:endParaRPr dirty="0"/>
          </a:p>
        </p:txBody>
      </p:sp>
      <p:sp>
        <p:nvSpPr>
          <p:cNvPr id="349" name="Google Shape;34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extLst>
      <p:ext uri="{BB962C8B-B14F-4D97-AF65-F5344CB8AC3E}">
        <p14:creationId xmlns:p14="http://schemas.microsoft.com/office/powerpoint/2010/main" val="2519018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2"/>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Reflect and Plan Ahead</a:t>
            </a:r>
            <a:endParaRPr/>
          </a:p>
        </p:txBody>
      </p:sp>
      <p:sp>
        <p:nvSpPr>
          <p:cNvPr id="356" name="Google Shape;356;p52"/>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a:t>Reflect on the Balanced Assessment Plans in your school division separately and as a whole.</a:t>
            </a:r>
            <a:endParaRPr/>
          </a:p>
          <a:p>
            <a:pPr marL="457200" lvl="0" indent="-342900" algn="l" rtl="0">
              <a:lnSpc>
                <a:spcPct val="90000"/>
              </a:lnSpc>
              <a:spcBef>
                <a:spcPts val="1000"/>
              </a:spcBef>
              <a:spcAft>
                <a:spcPts val="0"/>
              </a:spcAft>
              <a:buSzPts val="2800"/>
              <a:buChar char="•"/>
            </a:pPr>
            <a:r>
              <a:rPr lang="en-US"/>
              <a:t>Consider using the Assessment Inventory Tool to inform the next cycle of BAP revisions. </a:t>
            </a:r>
            <a:endParaRPr/>
          </a:p>
          <a:p>
            <a:pPr marL="457200" lvl="0" indent="-342900" algn="l" rtl="0">
              <a:lnSpc>
                <a:spcPct val="90000"/>
              </a:lnSpc>
              <a:spcBef>
                <a:spcPts val="1000"/>
              </a:spcBef>
              <a:spcAft>
                <a:spcPts val="0"/>
              </a:spcAft>
              <a:buSzPts val="2800"/>
              <a:buChar char="•"/>
            </a:pPr>
            <a:r>
              <a:rPr lang="en-US"/>
              <a:t>Review the Local Alternative Assessment Desk Review Form and use it as a tool to reflect on your current BAPs.</a:t>
            </a:r>
            <a:endParaRPr/>
          </a:p>
          <a:p>
            <a:pPr marL="457200" lvl="0" indent="-342900" algn="l" rtl="0">
              <a:lnSpc>
                <a:spcPct val="90000"/>
              </a:lnSpc>
              <a:spcBef>
                <a:spcPts val="1000"/>
              </a:spcBef>
              <a:spcAft>
                <a:spcPts val="0"/>
              </a:spcAft>
              <a:buSzPts val="2800"/>
              <a:buChar char="•"/>
            </a:pPr>
            <a:r>
              <a:rPr lang="en-US"/>
              <a:t>Establish division goal(s) and content/subject goal(s) and plan action steps to meet those goals.</a:t>
            </a:r>
            <a:endParaRPr/>
          </a:p>
          <a:p>
            <a:pPr marL="457200" lvl="0" indent="-165100" algn="l" rtl="0">
              <a:lnSpc>
                <a:spcPct val="90000"/>
              </a:lnSpc>
              <a:spcBef>
                <a:spcPts val="1000"/>
              </a:spcBef>
              <a:spcAft>
                <a:spcPts val="0"/>
              </a:spcAft>
              <a:buSzPts val="2800"/>
              <a:buNone/>
            </a:pPr>
            <a:endParaRPr/>
          </a:p>
        </p:txBody>
      </p:sp>
      <p:sp>
        <p:nvSpPr>
          <p:cNvPr id="357" name="Google Shape;35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3"/>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Next Steps for VDOE</a:t>
            </a:r>
            <a:endParaRPr/>
          </a:p>
        </p:txBody>
      </p:sp>
      <p:sp>
        <p:nvSpPr>
          <p:cNvPr id="363" name="Google Shape;363;p53"/>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a:t>Share the desk review form with Division Directors of Testing and division instructional leaders for each of the LAA content/subject areas.</a:t>
            </a:r>
            <a:endParaRPr/>
          </a:p>
          <a:p>
            <a:pPr marL="457200" lvl="0" indent="-342900" algn="l" rtl="0">
              <a:lnSpc>
                <a:spcPct val="90000"/>
              </a:lnSpc>
              <a:spcBef>
                <a:spcPts val="1000"/>
              </a:spcBef>
              <a:spcAft>
                <a:spcPts val="0"/>
              </a:spcAft>
              <a:buSzPts val="2800"/>
              <a:buChar char="•"/>
            </a:pPr>
            <a:r>
              <a:rPr lang="en-US"/>
              <a:t>Develop additional supports for scoring with the common rubrics for science and for history and social science.</a:t>
            </a:r>
            <a:endParaRPr/>
          </a:p>
          <a:p>
            <a:pPr marL="457200" lvl="0" indent="-342900" algn="l" rtl="0">
              <a:lnSpc>
                <a:spcPct val="90000"/>
              </a:lnSpc>
              <a:spcBef>
                <a:spcPts val="1000"/>
              </a:spcBef>
              <a:spcAft>
                <a:spcPts val="0"/>
              </a:spcAft>
              <a:buSzPts val="2800"/>
              <a:buChar char="•"/>
            </a:pPr>
            <a:r>
              <a:rPr lang="en-US"/>
              <a:t>Provide additional information on resources and tasks for history and social science courses.</a:t>
            </a:r>
            <a:endParaRPr/>
          </a:p>
          <a:p>
            <a:pPr marL="457200" lvl="0" indent="-165100" algn="l" rtl="0">
              <a:lnSpc>
                <a:spcPct val="90000"/>
              </a:lnSpc>
              <a:spcBef>
                <a:spcPts val="1000"/>
              </a:spcBef>
              <a:spcAft>
                <a:spcPts val="0"/>
              </a:spcAft>
              <a:buSzPts val="2800"/>
              <a:buNone/>
            </a:pPr>
            <a:endParaRPr/>
          </a:p>
          <a:p>
            <a:pPr marL="114300" lvl="0" indent="0" algn="l" rtl="0">
              <a:lnSpc>
                <a:spcPct val="90000"/>
              </a:lnSpc>
              <a:spcBef>
                <a:spcPts val="1000"/>
              </a:spcBef>
              <a:spcAft>
                <a:spcPts val="0"/>
              </a:spcAft>
              <a:buSzPts val="2800"/>
              <a:buNone/>
            </a:pPr>
            <a:endParaRPr/>
          </a:p>
        </p:txBody>
      </p:sp>
      <p:sp>
        <p:nvSpPr>
          <p:cNvPr id="364" name="Google Shape;36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Georgia"/>
              <a:buNone/>
            </a:pPr>
            <a:r>
              <a:rPr lang="en-US"/>
              <a:t>Contact Information</a:t>
            </a:r>
            <a:endParaRPr/>
          </a:p>
        </p:txBody>
      </p:sp>
      <p:sp>
        <p:nvSpPr>
          <p:cNvPr id="370" name="Google Shape;370;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5"/>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fontScale="90000"/>
          </a:bodyPr>
          <a:lstStyle/>
          <a:p>
            <a:pPr marL="0" lvl="0" indent="0" algn="l" rtl="0">
              <a:lnSpc>
                <a:spcPct val="90000"/>
              </a:lnSpc>
              <a:spcBef>
                <a:spcPts val="0"/>
              </a:spcBef>
              <a:spcAft>
                <a:spcPts val="0"/>
              </a:spcAft>
              <a:buClr>
                <a:schemeClr val="dk1"/>
              </a:buClr>
              <a:buSzPct val="111111"/>
              <a:buFont typeface="Georgia"/>
              <a:buNone/>
            </a:pPr>
            <a:r>
              <a:rPr lang="en-US"/>
              <a:t>Contact English Language Arts Instruction Staff</a:t>
            </a:r>
            <a:endParaRPr/>
          </a:p>
        </p:txBody>
      </p:sp>
      <p:sp>
        <p:nvSpPr>
          <p:cNvPr id="376" name="Google Shape;376;p55"/>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2800"/>
              <a:buNone/>
            </a:pPr>
            <a:r>
              <a:rPr lang="en-US" dirty="0"/>
              <a:t>Questions about the 2017 </a:t>
            </a:r>
            <a:r>
              <a:rPr lang="en-US" i="1" dirty="0"/>
              <a:t>English Standards of Learning</a:t>
            </a:r>
            <a:r>
              <a:rPr lang="en-US" dirty="0"/>
              <a:t> and using the instructional rubrics within a comprehensive literacy program </a:t>
            </a:r>
            <a:r>
              <a:rPr lang="en-US" dirty="0">
                <a:solidFill>
                  <a:srgbClr val="060606"/>
                </a:solidFill>
              </a:rPr>
              <a:t>should be directed to staff in the Office of Humanities.</a:t>
            </a:r>
            <a:endParaRPr dirty="0"/>
          </a:p>
          <a:p>
            <a:pPr marL="457200" lvl="0" indent="-342900" algn="l" rtl="0">
              <a:lnSpc>
                <a:spcPct val="90000"/>
              </a:lnSpc>
              <a:spcBef>
                <a:spcPts val="1000"/>
              </a:spcBef>
              <a:spcAft>
                <a:spcPts val="0"/>
              </a:spcAft>
              <a:buSzPts val="2800"/>
              <a:buChar char="•"/>
            </a:pPr>
            <a:r>
              <a:rPr lang="en-US" dirty="0">
                <a:solidFill>
                  <a:srgbClr val="060606"/>
                </a:solidFill>
              </a:rPr>
              <a:t>Jill </a:t>
            </a:r>
            <a:r>
              <a:rPr lang="en-US" dirty="0" err="1">
                <a:solidFill>
                  <a:srgbClr val="060606"/>
                </a:solidFill>
              </a:rPr>
              <a:t>Nogueras</a:t>
            </a:r>
            <a:r>
              <a:rPr lang="en-US" dirty="0">
                <a:solidFill>
                  <a:srgbClr val="060606"/>
                </a:solidFill>
              </a:rPr>
              <a:t>, English Coordinator   </a:t>
            </a:r>
            <a:endParaRPr dirty="0">
              <a:solidFill>
                <a:srgbClr val="060606"/>
              </a:solidFill>
            </a:endParaRPr>
          </a:p>
          <a:p>
            <a:pPr marL="0" lvl="0" indent="457200" algn="l" rtl="0">
              <a:lnSpc>
                <a:spcPct val="90000"/>
              </a:lnSpc>
              <a:spcBef>
                <a:spcPts val="0"/>
              </a:spcBef>
              <a:spcAft>
                <a:spcPts val="0"/>
              </a:spcAft>
              <a:buNone/>
            </a:pPr>
            <a:r>
              <a:rPr lang="en-US" dirty="0">
                <a:solidFill>
                  <a:srgbClr val="06060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Jill</a:t>
            </a:r>
            <a:r>
              <a:rPr lang="en-US" dirty="0">
                <a:solidFill>
                  <a:srgbClr val="060606"/>
                </a:solidFill>
              </a:rPr>
              <a:t>.Nogueras@doe.virginia.gov</a:t>
            </a:r>
            <a:endParaRPr dirty="0"/>
          </a:p>
          <a:p>
            <a:pPr marL="457200" lvl="0" indent="-342900" algn="l" rtl="0">
              <a:lnSpc>
                <a:spcPct val="90000"/>
              </a:lnSpc>
              <a:spcBef>
                <a:spcPts val="1000"/>
              </a:spcBef>
              <a:spcAft>
                <a:spcPts val="0"/>
              </a:spcAft>
              <a:buSzPts val="2800"/>
              <a:buChar char="•"/>
            </a:pPr>
            <a:r>
              <a:rPr lang="en-US" dirty="0">
                <a:solidFill>
                  <a:srgbClr val="060606"/>
                </a:solidFill>
              </a:rPr>
              <a:t>Colleen </a:t>
            </a:r>
            <a:r>
              <a:rPr lang="en-US" dirty="0" err="1">
                <a:solidFill>
                  <a:srgbClr val="060606"/>
                </a:solidFill>
              </a:rPr>
              <a:t>Cassada</a:t>
            </a:r>
            <a:r>
              <a:rPr lang="en-US" dirty="0">
                <a:solidFill>
                  <a:srgbClr val="060606"/>
                </a:solidFill>
              </a:rPr>
              <a:t>, Middle School English Specialist Colleen.Cassada@doe.virginia.gov</a:t>
            </a:r>
            <a:endParaRPr dirty="0"/>
          </a:p>
          <a:p>
            <a:pPr marL="457200" lvl="0" indent="-342900" algn="l" rtl="0">
              <a:lnSpc>
                <a:spcPct val="90000"/>
              </a:lnSpc>
              <a:spcBef>
                <a:spcPts val="1000"/>
              </a:spcBef>
              <a:spcAft>
                <a:spcPts val="0"/>
              </a:spcAft>
              <a:buSzPts val="2800"/>
              <a:buChar char="•"/>
            </a:pPr>
            <a:r>
              <a:rPr lang="en-US" dirty="0">
                <a:solidFill>
                  <a:srgbClr val="060606"/>
                </a:solidFill>
              </a:rPr>
              <a:t>Carmen </a:t>
            </a:r>
            <a:r>
              <a:rPr lang="en-US" dirty="0" err="1">
                <a:solidFill>
                  <a:srgbClr val="060606"/>
                </a:solidFill>
              </a:rPr>
              <a:t>Kurek</a:t>
            </a:r>
            <a:r>
              <a:rPr lang="en-US" dirty="0">
                <a:solidFill>
                  <a:srgbClr val="060606"/>
                </a:solidFill>
              </a:rPr>
              <a:t>, Elementary English/Reading Specialist Carmen.Kurek@doe.virginia.gov</a:t>
            </a:r>
            <a:endParaRPr dirty="0"/>
          </a:p>
        </p:txBody>
      </p:sp>
      <p:sp>
        <p:nvSpPr>
          <p:cNvPr id="377" name="Google Shape;37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2014 General Assembly Action </a:t>
            </a:r>
            <a:r>
              <a:rPr lang="en-US" sz="2400"/>
              <a:t>(1 of 3)</a:t>
            </a:r>
            <a:endParaRPr/>
          </a:p>
        </p:txBody>
      </p:sp>
      <p:sp>
        <p:nvSpPr>
          <p:cNvPr id="120" name="Google Shape;120;p1"/>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a:t>The General Assembly enacted legislation that eliminated Standards of Learning (SOL) assessments in:</a:t>
            </a:r>
            <a:endParaRPr/>
          </a:p>
          <a:p>
            <a:pPr marL="914400" lvl="1" indent="-342900" algn="l" rtl="0">
              <a:lnSpc>
                <a:spcPct val="90000"/>
              </a:lnSpc>
              <a:spcBef>
                <a:spcPts val="500"/>
              </a:spcBef>
              <a:spcAft>
                <a:spcPts val="0"/>
              </a:spcAft>
              <a:buSzPts val="1800"/>
              <a:buChar char="o"/>
            </a:pPr>
            <a:r>
              <a:rPr lang="en-US"/>
              <a:t>Grade 3 History</a:t>
            </a:r>
            <a:endParaRPr/>
          </a:p>
          <a:p>
            <a:pPr marL="914400" lvl="1" indent="-342900" algn="l" rtl="0">
              <a:lnSpc>
                <a:spcPct val="90000"/>
              </a:lnSpc>
              <a:spcBef>
                <a:spcPts val="500"/>
              </a:spcBef>
              <a:spcAft>
                <a:spcPts val="0"/>
              </a:spcAft>
              <a:buSzPts val="1800"/>
              <a:buChar char="o"/>
            </a:pPr>
            <a:r>
              <a:rPr lang="en-US"/>
              <a:t>Grade 3 Science</a:t>
            </a:r>
            <a:endParaRPr/>
          </a:p>
          <a:p>
            <a:pPr marL="914400" lvl="1" indent="-342900" algn="l" rtl="0">
              <a:lnSpc>
                <a:spcPct val="90000"/>
              </a:lnSpc>
              <a:spcBef>
                <a:spcPts val="500"/>
              </a:spcBef>
              <a:spcAft>
                <a:spcPts val="0"/>
              </a:spcAft>
              <a:buSzPts val="1800"/>
              <a:buChar char="o"/>
            </a:pPr>
            <a:r>
              <a:rPr lang="en-US"/>
              <a:t>Grade 5 Writing</a:t>
            </a:r>
            <a:endParaRPr/>
          </a:p>
          <a:p>
            <a:pPr marL="914400" lvl="1" indent="-342900" algn="l" rtl="0">
              <a:lnSpc>
                <a:spcPct val="90000"/>
              </a:lnSpc>
              <a:spcBef>
                <a:spcPts val="500"/>
              </a:spcBef>
              <a:spcAft>
                <a:spcPts val="0"/>
              </a:spcAft>
              <a:buSzPts val="1800"/>
              <a:buChar char="o"/>
            </a:pPr>
            <a:r>
              <a:rPr lang="en-US"/>
              <a:t>U.S. History to 1865</a:t>
            </a:r>
            <a:endParaRPr/>
          </a:p>
          <a:p>
            <a:pPr marL="914400" lvl="1" indent="-342900" algn="l" rtl="0">
              <a:lnSpc>
                <a:spcPct val="90000"/>
              </a:lnSpc>
              <a:spcBef>
                <a:spcPts val="500"/>
              </a:spcBef>
              <a:spcAft>
                <a:spcPts val="0"/>
              </a:spcAft>
              <a:buSzPts val="1800"/>
              <a:buChar char="o"/>
            </a:pPr>
            <a:r>
              <a:rPr lang="en-US"/>
              <a:t>U.S. History: 1865 to the Present</a:t>
            </a:r>
            <a:endParaRPr/>
          </a:p>
          <a:p>
            <a:pPr marL="457200" lvl="0" indent="-342900" algn="l" rtl="0">
              <a:lnSpc>
                <a:spcPct val="90000"/>
              </a:lnSpc>
              <a:spcBef>
                <a:spcPts val="1000"/>
              </a:spcBef>
              <a:spcAft>
                <a:spcPts val="0"/>
              </a:spcAft>
              <a:buSzPts val="2800"/>
              <a:buChar char="•"/>
            </a:pPr>
            <a:r>
              <a:rPr lang="en-US"/>
              <a:t>This legislation required school divisions to continue to teach the content and to measure student achievement with local alternative assessments (LAA), including performance assessments.</a:t>
            </a:r>
            <a:endParaRPr/>
          </a:p>
        </p:txBody>
      </p:sp>
      <p:sp>
        <p:nvSpPr>
          <p:cNvPr id="121" name="Google Shape;121;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6"/>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fontScale="90000"/>
          </a:bodyPr>
          <a:lstStyle/>
          <a:p>
            <a:pPr marL="0" lvl="0" indent="0" algn="l" rtl="0">
              <a:lnSpc>
                <a:spcPct val="90000"/>
              </a:lnSpc>
              <a:spcBef>
                <a:spcPts val="0"/>
              </a:spcBef>
              <a:spcAft>
                <a:spcPts val="0"/>
              </a:spcAft>
              <a:buClr>
                <a:schemeClr val="dk1"/>
              </a:buClr>
              <a:buSzPct val="111111"/>
              <a:buFont typeface="Georgia"/>
              <a:buNone/>
            </a:pPr>
            <a:r>
              <a:rPr lang="en-US"/>
              <a:t>Contact History and Social Science Instruction Staff</a:t>
            </a:r>
            <a:endParaRPr/>
          </a:p>
        </p:txBody>
      </p:sp>
      <p:sp>
        <p:nvSpPr>
          <p:cNvPr id="383" name="Google Shape;383;p56"/>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2800"/>
              <a:buNone/>
            </a:pPr>
            <a:r>
              <a:rPr lang="en-US" dirty="0"/>
              <a:t>Questions about the 2015 </a:t>
            </a:r>
            <a:r>
              <a:rPr lang="en-US" i="1" dirty="0"/>
              <a:t>History and Social Science Standards of Learning</a:t>
            </a:r>
            <a:r>
              <a:rPr lang="en-US" dirty="0"/>
              <a:t> and implementing performance tasks during instruction </a:t>
            </a:r>
            <a:r>
              <a:rPr lang="en-US" dirty="0">
                <a:solidFill>
                  <a:srgbClr val="060606"/>
                </a:solidFill>
              </a:rPr>
              <a:t>should be directed to staff in the Office of Humanities.</a:t>
            </a:r>
            <a:endParaRPr dirty="0"/>
          </a:p>
          <a:p>
            <a:pPr marL="457200" lvl="0" indent="-342900" algn="l" rtl="0">
              <a:lnSpc>
                <a:spcPct val="90000"/>
              </a:lnSpc>
              <a:spcBef>
                <a:spcPts val="1000"/>
              </a:spcBef>
              <a:spcAft>
                <a:spcPts val="0"/>
              </a:spcAft>
              <a:buSzPts val="2800"/>
              <a:buChar char="•"/>
            </a:pPr>
            <a:r>
              <a:rPr lang="en-US" dirty="0" err="1">
                <a:solidFill>
                  <a:srgbClr val="060606"/>
                </a:solidFill>
              </a:rPr>
              <a:t>Christonya</a:t>
            </a:r>
            <a:r>
              <a:rPr lang="en-US" dirty="0">
                <a:solidFill>
                  <a:srgbClr val="060606"/>
                </a:solidFill>
              </a:rPr>
              <a:t> Brown, History &amp; Social Science Education Coordinator Christonya.Brown@doe.virginia.gov</a:t>
            </a:r>
            <a:endParaRPr dirty="0"/>
          </a:p>
          <a:p>
            <a:pPr marL="457200" lvl="0" indent="-342900" algn="l" rtl="0">
              <a:lnSpc>
                <a:spcPct val="90000"/>
              </a:lnSpc>
              <a:spcBef>
                <a:spcPts val="1000"/>
              </a:spcBef>
              <a:spcAft>
                <a:spcPts val="0"/>
              </a:spcAft>
              <a:buSzPts val="2800"/>
              <a:buChar char="•"/>
            </a:pPr>
            <a:r>
              <a:rPr lang="en-US" dirty="0">
                <a:solidFill>
                  <a:srgbClr val="060606"/>
                </a:solidFill>
              </a:rPr>
              <a:t>Andrea Emerson, History &amp; Social Science Secondary Specialist Andrea.Emerson@doe.virginia.gov</a:t>
            </a:r>
            <a:endParaRPr dirty="0"/>
          </a:p>
          <a:p>
            <a:pPr marL="457200" lvl="0" indent="-342900" algn="l" rtl="0">
              <a:lnSpc>
                <a:spcPct val="90000"/>
              </a:lnSpc>
              <a:spcBef>
                <a:spcPts val="1000"/>
              </a:spcBef>
              <a:spcAft>
                <a:spcPts val="0"/>
              </a:spcAft>
              <a:buSzPts val="2800"/>
              <a:buChar char="•"/>
            </a:pPr>
            <a:r>
              <a:rPr lang="en-US" dirty="0">
                <a:solidFill>
                  <a:srgbClr val="060606"/>
                </a:solidFill>
              </a:rPr>
              <a:t>Brandi McCracken, Elementary History &amp; Social Science Specialist Brandi.McCracken@doe.virginia.gov</a:t>
            </a:r>
            <a:endParaRPr dirty="0"/>
          </a:p>
        </p:txBody>
      </p:sp>
      <p:sp>
        <p:nvSpPr>
          <p:cNvPr id="384" name="Google Shape;38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7"/>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Contact Science Instruction Staff</a:t>
            </a:r>
            <a:endParaRPr/>
          </a:p>
        </p:txBody>
      </p:sp>
      <p:sp>
        <p:nvSpPr>
          <p:cNvPr id="390" name="Google Shape;390;p57"/>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2800"/>
              <a:buNone/>
            </a:pPr>
            <a:r>
              <a:rPr lang="en-US" dirty="0"/>
              <a:t>Questions about the 2018 </a:t>
            </a:r>
            <a:r>
              <a:rPr lang="en-US" i="1" dirty="0"/>
              <a:t>Science Standards of Learning</a:t>
            </a:r>
            <a:r>
              <a:rPr lang="en-US" dirty="0"/>
              <a:t>, the Science and Engineering Practices Progression, and sample performance assessments provided on the VDOE website </a:t>
            </a:r>
            <a:r>
              <a:rPr lang="en-US" dirty="0">
                <a:solidFill>
                  <a:srgbClr val="060606"/>
                </a:solidFill>
              </a:rPr>
              <a:t>should be directed to staff in the Office of STEM and Innovation:</a:t>
            </a:r>
            <a:endParaRPr dirty="0"/>
          </a:p>
          <a:p>
            <a:pPr marL="457200" lvl="0" indent="-342900" algn="l" rtl="0">
              <a:lnSpc>
                <a:spcPct val="90000"/>
              </a:lnSpc>
              <a:spcBef>
                <a:spcPts val="1000"/>
              </a:spcBef>
              <a:spcAft>
                <a:spcPts val="0"/>
              </a:spcAft>
              <a:buSzPts val="2800"/>
              <a:buChar char="•"/>
            </a:pPr>
            <a:r>
              <a:rPr lang="en-US" dirty="0"/>
              <a:t>Dr. Anne Petersen, Science Coordinator   Anne.Petersen@doe.virginia.gov</a:t>
            </a:r>
            <a:endParaRPr dirty="0"/>
          </a:p>
          <a:p>
            <a:pPr marL="457200" lvl="0" indent="-342900" algn="l" rtl="0">
              <a:lnSpc>
                <a:spcPct val="90000"/>
              </a:lnSpc>
              <a:spcBef>
                <a:spcPts val="1000"/>
              </a:spcBef>
              <a:spcAft>
                <a:spcPts val="0"/>
              </a:spcAft>
              <a:buSzPts val="2800"/>
              <a:buChar char="•"/>
            </a:pPr>
            <a:r>
              <a:rPr lang="en-US" dirty="0">
                <a:solidFill>
                  <a:srgbClr val="060606"/>
                </a:solidFill>
              </a:rPr>
              <a:t>Dr. Myra Thayer, Science </a:t>
            </a:r>
            <a:r>
              <a:rPr lang="en-US" dirty="0">
                <a:solidFill>
                  <a:srgbClr val="06060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Specialist</a:t>
            </a:r>
            <a:r>
              <a:rPr lang="en-US" dirty="0">
                <a:solidFill>
                  <a:srgbClr val="060606"/>
                </a:solidFill>
              </a:rPr>
              <a:t>     </a:t>
            </a:r>
            <a:endParaRPr dirty="0">
              <a:solidFill>
                <a:srgbClr val="060606"/>
              </a:solidFill>
            </a:endParaRPr>
          </a:p>
          <a:p>
            <a:pPr marL="457200" lvl="0" indent="0" algn="l" rtl="0">
              <a:lnSpc>
                <a:spcPct val="90000"/>
              </a:lnSpc>
              <a:spcBef>
                <a:spcPts val="0"/>
              </a:spcBef>
              <a:spcAft>
                <a:spcPts val="0"/>
              </a:spcAft>
              <a:buNone/>
            </a:pPr>
            <a:r>
              <a:rPr lang="en-US" dirty="0">
                <a:solidFill>
                  <a:srgbClr val="060606"/>
                </a:solidFill>
              </a:rPr>
              <a:t>Myra.Thayer@doe.virginia.gov</a:t>
            </a:r>
            <a:endParaRPr dirty="0"/>
          </a:p>
          <a:p>
            <a:pPr marL="457200" lvl="0" indent="-342900" algn="l" rtl="0">
              <a:lnSpc>
                <a:spcPct val="90000"/>
              </a:lnSpc>
              <a:spcBef>
                <a:spcPts val="1000"/>
              </a:spcBef>
              <a:spcAft>
                <a:spcPts val="0"/>
              </a:spcAft>
              <a:buSzPts val="2800"/>
              <a:buChar char="•"/>
            </a:pPr>
            <a:r>
              <a:rPr lang="en-US" dirty="0"/>
              <a:t>Gregory MacDougall, Science Specialist Gregory.MacDougall@doe.virginia.gov</a:t>
            </a:r>
            <a:endParaRPr dirty="0">
              <a:solidFill>
                <a:srgbClr val="060606"/>
              </a:solidFill>
            </a:endParaRPr>
          </a:p>
        </p:txBody>
      </p:sp>
      <p:sp>
        <p:nvSpPr>
          <p:cNvPr id="391" name="Google Shape;39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Contact Student Assessment Staff</a:t>
            </a:r>
            <a:endParaRPr/>
          </a:p>
        </p:txBody>
      </p:sp>
      <p:sp>
        <p:nvSpPr>
          <p:cNvPr id="397" name="Google Shape;397;p58"/>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2800"/>
              <a:buNone/>
            </a:pPr>
            <a:r>
              <a:rPr lang="en-US" dirty="0">
                <a:solidFill>
                  <a:srgbClr val="060606"/>
                </a:solidFill>
              </a:rPr>
              <a:t>Questions related to the </a:t>
            </a:r>
            <a:r>
              <a:rPr lang="en-US" i="1" dirty="0">
                <a:solidFill>
                  <a:srgbClr val="060606"/>
                </a:solidFill>
              </a:rPr>
              <a:t>Guidelines for Local Alternative Assessments: 2021-2022 and Beyond</a:t>
            </a:r>
            <a:r>
              <a:rPr lang="en-US" dirty="0">
                <a:solidFill>
                  <a:srgbClr val="060606"/>
                </a:solidFill>
              </a:rPr>
              <a:t>, the common rubrics used to score responses to local alternative assessments, desk reviews, the expectations for Balanced Assessment Plans, and Standards of Learning testing should be directed to the Office of Student Assessment.</a:t>
            </a:r>
            <a:endParaRPr dirty="0"/>
          </a:p>
          <a:p>
            <a:pPr marL="457200" lvl="0" indent="-342900" algn="l" rtl="0">
              <a:lnSpc>
                <a:spcPct val="90000"/>
              </a:lnSpc>
              <a:spcBef>
                <a:spcPts val="1000"/>
              </a:spcBef>
              <a:spcAft>
                <a:spcPts val="0"/>
              </a:spcAft>
              <a:buSzPts val="2800"/>
              <a:buChar char="•"/>
            </a:pPr>
            <a:r>
              <a:rPr lang="en-US" dirty="0"/>
              <a:t>Student_Assessment@doe.virginia.gov</a:t>
            </a:r>
            <a:endParaRPr dirty="0"/>
          </a:p>
          <a:p>
            <a:pPr marL="457200" lvl="0" indent="-342900" algn="l" rtl="0">
              <a:lnSpc>
                <a:spcPct val="90000"/>
              </a:lnSpc>
              <a:spcBef>
                <a:spcPts val="1000"/>
              </a:spcBef>
              <a:spcAft>
                <a:spcPts val="0"/>
              </a:spcAft>
              <a:buSzPts val="2800"/>
              <a:buChar char="•"/>
            </a:pPr>
            <a:r>
              <a:rPr lang="en-US" dirty="0">
                <a:solidFill>
                  <a:srgbClr val="060606"/>
                </a:solidFill>
              </a:rPr>
              <a:t>(804) 225-2102</a:t>
            </a:r>
            <a:endParaRPr dirty="0"/>
          </a:p>
        </p:txBody>
      </p:sp>
      <p:sp>
        <p:nvSpPr>
          <p:cNvPr id="398" name="Google Shape;39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0"/>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2014 General Assembly Action </a:t>
            </a:r>
            <a:r>
              <a:rPr lang="en-US" sz="2400"/>
              <a:t>(2 of 3)</a:t>
            </a:r>
            <a:endParaRPr/>
          </a:p>
        </p:txBody>
      </p:sp>
      <p:sp>
        <p:nvSpPr>
          <p:cNvPr id="128" name="Google Shape;128;p10"/>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2800"/>
              <a:buChar char="•"/>
            </a:pPr>
            <a:r>
              <a:rPr lang="en-US" dirty="0"/>
              <a:t>This legislation also required school divisions to “certify annually that they have provided instruction and administered an alternative assessment, consistent with Virginia Board of Education guidelines, to students in grades three through eight in each SOL subject area in which the SOL assessment was eliminated.”</a:t>
            </a:r>
            <a:endParaRPr dirty="0"/>
          </a:p>
          <a:p>
            <a:pPr marL="914400" lvl="1" indent="-342900" algn="l" rtl="0">
              <a:lnSpc>
                <a:spcPct val="90000"/>
              </a:lnSpc>
              <a:spcBef>
                <a:spcPts val="500"/>
              </a:spcBef>
              <a:spcAft>
                <a:spcPts val="0"/>
              </a:spcAft>
              <a:buSzPts val="1800"/>
              <a:buChar char="o"/>
            </a:pPr>
            <a:r>
              <a:rPr lang="en-US" dirty="0"/>
              <a:t>Local school boards and division superintendents complete this certification through the annual Standards of Quality compliance assurance.</a:t>
            </a:r>
            <a:endParaRPr dirty="0"/>
          </a:p>
        </p:txBody>
      </p:sp>
      <p:sp>
        <p:nvSpPr>
          <p:cNvPr id="129" name="Google Shape;12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1"/>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2800"/>
              <a:buNone/>
            </a:pPr>
            <a:r>
              <a:rPr lang="en-US" i="1"/>
              <a:t>Such guidelines shall (1) incorporate options for age-appropriate, authentic performance assessments and portfolios with rubrics and other methodologies designed to ensure that students are making adequate academic progress in the subject area and that the Standards of Learning content is being taught; (2) permit and encourage integrated assessments that include multiple subject areas; and (3) emphasize collaboration between teachers to administer and substantiate the assessments and the professional development of teachers to enable them to make the best use of alternative assessments.</a:t>
            </a:r>
            <a:endParaRPr/>
          </a:p>
          <a:p>
            <a:pPr marL="114300" lvl="0" indent="0" algn="l" rtl="0">
              <a:lnSpc>
                <a:spcPct val="90000"/>
              </a:lnSpc>
              <a:spcBef>
                <a:spcPts val="1000"/>
              </a:spcBef>
              <a:spcAft>
                <a:spcPts val="0"/>
              </a:spcAft>
              <a:buSzPts val="2800"/>
              <a:buNone/>
            </a:pPr>
            <a:r>
              <a:rPr lang="en-US"/>
              <a:t>	Taken from the </a:t>
            </a:r>
            <a:r>
              <a:rPr lang="en-US" u="sng">
                <a:solidFill>
                  <a:schemeClr val="hlink"/>
                </a:solidFill>
                <a:hlinkClick r:id="rId3"/>
              </a:rPr>
              <a:t>Code of Virginia, § 22.1-253.13:3. Standard 3</a:t>
            </a:r>
            <a:r>
              <a:rPr lang="en-US"/>
              <a:t>. </a:t>
            </a:r>
            <a:endParaRPr/>
          </a:p>
          <a:p>
            <a:pPr marL="114300" lvl="0" indent="0" algn="l" rtl="0">
              <a:lnSpc>
                <a:spcPct val="90000"/>
              </a:lnSpc>
              <a:spcBef>
                <a:spcPts val="1000"/>
              </a:spcBef>
              <a:spcAft>
                <a:spcPts val="0"/>
              </a:spcAft>
              <a:buSzPts val="2800"/>
              <a:buNone/>
            </a:pPr>
            <a:endParaRPr i="1"/>
          </a:p>
        </p:txBody>
      </p:sp>
      <p:sp>
        <p:nvSpPr>
          <p:cNvPr id="136" name="Google Shape;13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
        <p:nvSpPr>
          <p:cNvPr id="137" name="Google Shape;137;p11"/>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2014 General Assembly Action </a:t>
            </a:r>
            <a:r>
              <a:rPr lang="en-US" sz="2400"/>
              <a:t>(3 of 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a:t>
            </a:r>
            <a:r>
              <a:rPr lang="en-US"/>
              <a:t>Documents for 2022-2023</a:t>
            </a:r>
            <a:endParaRPr lang="en-US" dirty="0"/>
          </a:p>
        </p:txBody>
      </p:sp>
      <p:sp>
        <p:nvSpPr>
          <p:cNvPr id="3" name="Text Placeholder 2"/>
          <p:cNvSpPr>
            <a:spLocks noGrp="1"/>
          </p:cNvSpPr>
          <p:nvPr>
            <p:ph type="body" idx="1"/>
          </p:nvPr>
        </p:nvSpPr>
        <p:spPr/>
        <p:txBody>
          <a:bodyPr/>
          <a:lstStyle/>
          <a:p>
            <a:r>
              <a:rPr lang="en-US" i="1" dirty="0">
                <a:hlinkClick r:id="rId3"/>
              </a:rPr>
              <a:t>Guidelines for Local Alternative Assessments: 2021-2022 and Beyond</a:t>
            </a:r>
            <a:r>
              <a:rPr lang="en-US" i="1" dirty="0"/>
              <a:t>- </a:t>
            </a:r>
            <a:r>
              <a:rPr lang="en-US" dirty="0"/>
              <a:t>provides current guidance for local alternative assessments, as announced in Superintendent’s Memo #214-21</a:t>
            </a:r>
            <a:endParaRPr lang="en-US" i="1" dirty="0">
              <a:hlinkClick r:id="rId4"/>
            </a:endParaRPr>
          </a:p>
          <a:p>
            <a:r>
              <a:rPr lang="en-US" i="1" dirty="0">
                <a:hlinkClick r:id="rId5"/>
              </a:rPr>
              <a:t>Implementation Support for Balanced Assessment Plans</a:t>
            </a:r>
            <a:r>
              <a:rPr lang="en-US" dirty="0">
                <a:hlinkClick r:id="rId5"/>
              </a:rPr>
              <a:t>- </a:t>
            </a:r>
            <a:r>
              <a:rPr lang="en-US" dirty="0"/>
              <a:t>clarifies the requirements for Balanced Assessment Plans and offers suggestions for consideration when developing these plans</a:t>
            </a:r>
            <a:endParaRPr lang="en-US" i="1"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06210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2"/>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The Purpose of Desk Reviews</a:t>
            </a:r>
            <a:endParaRPr/>
          </a:p>
        </p:txBody>
      </p:sp>
      <p:sp>
        <p:nvSpPr>
          <p:cNvPr id="144" name="Google Shape;144;p32"/>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3200"/>
              <a:buNone/>
            </a:pPr>
            <a:r>
              <a:rPr lang="en-US" sz="3200" i="1"/>
              <a:t>The purpose of these reviews will be to determine how local school divisions are verifying that the content is being taught, to determine the types of alternative assessments that are being administered, to identify exemplars of performance assessments that may be shared with other school divisions, and to assist teachers, schools, and school divisions in strengthening their own alternative performance assessments. The reviews will help Department staff to identify “best practices” for sharing with other Virginia school divisions. </a:t>
            </a:r>
            <a:endParaRPr sz="3200" i="1"/>
          </a:p>
        </p:txBody>
      </p:sp>
      <p:sp>
        <p:nvSpPr>
          <p:cNvPr id="145" name="Google Shape;14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3"/>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dk1"/>
              </a:buClr>
              <a:buSzPts val="4800"/>
              <a:buFont typeface="Georgia"/>
              <a:buNone/>
            </a:pPr>
            <a:r>
              <a:rPr lang="en-US"/>
              <a:t>Documentation to Maintain</a:t>
            </a:r>
            <a:endParaRPr/>
          </a:p>
        </p:txBody>
      </p:sp>
      <p:sp>
        <p:nvSpPr>
          <p:cNvPr id="152" name="Google Shape;152;p33"/>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3200"/>
              <a:buNone/>
            </a:pPr>
            <a:r>
              <a:rPr lang="en-US" sz="3200" i="1"/>
              <a:t>Materials retained at the division for possible review should include:</a:t>
            </a:r>
            <a:endParaRPr/>
          </a:p>
          <a:p>
            <a:pPr marL="457200" lvl="0" indent="-342900" algn="l" rtl="0">
              <a:lnSpc>
                <a:spcPct val="90000"/>
              </a:lnSpc>
              <a:spcBef>
                <a:spcPts val="1000"/>
              </a:spcBef>
              <a:spcAft>
                <a:spcPts val="0"/>
              </a:spcAft>
              <a:buSzPts val="3200"/>
              <a:buChar char="•"/>
            </a:pPr>
            <a:r>
              <a:rPr lang="en-US" sz="3200" i="1"/>
              <a:t>Balanced Assessment Plan for each of the five replaced SOL assessments;</a:t>
            </a:r>
            <a:endParaRPr/>
          </a:p>
          <a:p>
            <a:pPr marL="457200" lvl="0" indent="-342900" algn="l" rtl="0">
              <a:lnSpc>
                <a:spcPct val="90000"/>
              </a:lnSpc>
              <a:spcBef>
                <a:spcPts val="1000"/>
              </a:spcBef>
              <a:spcAft>
                <a:spcPts val="0"/>
              </a:spcAft>
              <a:buSzPts val="3200"/>
              <a:buChar char="•"/>
            </a:pPr>
            <a:r>
              <a:rPr lang="en-US" sz="3200" i="1"/>
              <a:t>Copies of assessments administered, including performance tasks; </a:t>
            </a:r>
            <a:endParaRPr/>
          </a:p>
          <a:p>
            <a:pPr marL="457200" lvl="0" indent="-342900" algn="l" rtl="0">
              <a:lnSpc>
                <a:spcPct val="90000"/>
              </a:lnSpc>
              <a:spcBef>
                <a:spcPts val="1000"/>
              </a:spcBef>
              <a:spcAft>
                <a:spcPts val="0"/>
              </a:spcAft>
              <a:buSzPts val="3200"/>
              <a:buChar char="•"/>
            </a:pPr>
            <a:r>
              <a:rPr lang="en-US" sz="3200" i="1"/>
              <a:t>Division-specific material used to train teachers; and</a:t>
            </a:r>
            <a:endParaRPr/>
          </a:p>
          <a:p>
            <a:pPr marL="457200" lvl="0" indent="-342900" algn="l" rtl="0">
              <a:lnSpc>
                <a:spcPct val="90000"/>
              </a:lnSpc>
              <a:spcBef>
                <a:spcPts val="1000"/>
              </a:spcBef>
              <a:spcAft>
                <a:spcPts val="0"/>
              </a:spcAft>
              <a:buSzPts val="3200"/>
              <a:buChar char="•"/>
            </a:pPr>
            <a:r>
              <a:rPr lang="en-US" sz="3200" i="1"/>
              <a:t>Samples of student responses representing each of the various score points of the rubric.</a:t>
            </a:r>
            <a:endParaRPr/>
          </a:p>
        </p:txBody>
      </p:sp>
      <p:sp>
        <p:nvSpPr>
          <p:cNvPr id="153" name="Google Shape;1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3016</Words>
  <Application>Microsoft Office PowerPoint</Application>
  <PresentationFormat>Widescreen</PresentationFormat>
  <Paragraphs>289</Paragraphs>
  <Slides>42</Slides>
  <Notes>42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Georgia</vt:lpstr>
      <vt:lpstr>Arial</vt:lpstr>
      <vt:lpstr>Calibri</vt:lpstr>
      <vt:lpstr>Trebuchet MS</vt:lpstr>
      <vt:lpstr>Courier New</vt:lpstr>
      <vt:lpstr>Office Theme</vt:lpstr>
      <vt:lpstr>Office Theme</vt:lpstr>
      <vt:lpstr>Local Alternative Assessments and Balanced Assessment Plans in 2022-2023 and Beyond</vt:lpstr>
      <vt:lpstr>Agenda</vt:lpstr>
      <vt:lpstr>Background and Requirements</vt:lpstr>
      <vt:lpstr>2014 General Assembly Action (1 of 3)</vt:lpstr>
      <vt:lpstr>2014 General Assembly Action (2 of 3)</vt:lpstr>
      <vt:lpstr>2014 General Assembly Action (3 of 3)</vt:lpstr>
      <vt:lpstr>Guiding Documents for 2022-2023</vt:lpstr>
      <vt:lpstr>The Purpose of Desk Reviews</vt:lpstr>
      <vt:lpstr>Documentation to Maintain</vt:lpstr>
      <vt:lpstr>Desk Review Selection  and Process</vt:lpstr>
      <vt:lpstr>Selection for Desk Review</vt:lpstr>
      <vt:lpstr>25 School Divisions Sampled</vt:lpstr>
      <vt:lpstr>Locale Descriptions*</vt:lpstr>
      <vt:lpstr>Documentation Reviewed</vt:lpstr>
      <vt:lpstr>Samples Requested</vt:lpstr>
      <vt:lpstr>Findings  and Recommendations</vt:lpstr>
      <vt:lpstr>Process Improvements</vt:lpstr>
      <vt:lpstr>General Findings (1 of 3)  </vt:lpstr>
      <vt:lpstr>General Findings (2 of 3)  </vt:lpstr>
      <vt:lpstr>General Findings (3 of 3) </vt:lpstr>
      <vt:lpstr>General Recommendation:  Using Scored Samples</vt:lpstr>
      <vt:lpstr>General Recommendation:  Assessment Inventory</vt:lpstr>
      <vt:lpstr>Performance Assessment</vt:lpstr>
      <vt:lpstr>Project-Based Learning</vt:lpstr>
      <vt:lpstr>Grade 3 Science (1 of 2)</vt:lpstr>
      <vt:lpstr>Grade 3 Science (2 of 2)</vt:lpstr>
      <vt:lpstr>Grade 5 Writing (1 of 2)</vt:lpstr>
      <vt:lpstr>Grade 5 Writing (2 of 2)</vt:lpstr>
      <vt:lpstr>Grade 5 Writing: Understand Scoring</vt:lpstr>
      <vt:lpstr>History LAA:  Grade 3, US History to 1865, and US History: 1865 to the Present  (1 of 2)</vt:lpstr>
      <vt:lpstr>History LAA:  Grade 3, US History to 1865, and US History: 1865 to the Present  (2 of 2)</vt:lpstr>
      <vt:lpstr>History LAA: Resources to Consider</vt:lpstr>
      <vt:lpstr>Next Steps</vt:lpstr>
      <vt:lpstr>Local Alternative Assessment  Desk Review Form (1 of 2)</vt:lpstr>
      <vt:lpstr>Local Alternative Assessment  Desk Review Form (2 of 2)</vt:lpstr>
      <vt:lpstr>Reflect and Plan Ahead</vt:lpstr>
      <vt:lpstr>Next Steps for VDOE</vt:lpstr>
      <vt:lpstr>Contact Information</vt:lpstr>
      <vt:lpstr>Contact English Language Arts Instruction Staff</vt:lpstr>
      <vt:lpstr>Contact History and Social Science Instruction Staff</vt:lpstr>
      <vt:lpstr>Contact Science Instruction Staff</vt:lpstr>
      <vt:lpstr>Contact Student Assessment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Alternative Assessments and Balanced Assessment Plans in 2022-2023 and Beyond</dc:title>
  <dc:creator>VITA Program</dc:creator>
  <cp:lastModifiedBy>Cook, Holli (DOE)</cp:lastModifiedBy>
  <cp:revision>20</cp:revision>
  <dcterms:created xsi:type="dcterms:W3CDTF">2022-07-20T12:39:39Z</dcterms:created>
  <dcterms:modified xsi:type="dcterms:W3CDTF">2023-07-24T15:00:18Z</dcterms:modified>
</cp:coreProperties>
</file>