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2" r:id="rId4"/>
    <p:sldMasterId id="2147483704" r:id="rId5"/>
    <p:sldMasterId id="2147483715" r:id="rId6"/>
    <p:sldMasterId id="2147483726" r:id="rId7"/>
    <p:sldMasterId id="2147483737" r:id="rId8"/>
    <p:sldMasterId id="2147483747" r:id="rId9"/>
    <p:sldMasterId id="2147483758" r:id="rId10"/>
    <p:sldMasterId id="2147483769" r:id="rId11"/>
    <p:sldMasterId id="2147483778" r:id="rId12"/>
    <p:sldMasterId id="2147483787" r:id="rId13"/>
    <p:sldMasterId id="2147483801" r:id="rId14"/>
  </p:sldMasterIdLst>
  <p:notesMasterIdLst>
    <p:notesMasterId r:id="rId157"/>
  </p:notesMasterIdLst>
  <p:sldIdLst>
    <p:sldId id="257" r:id="rId15"/>
    <p:sldId id="258" r:id="rId16"/>
    <p:sldId id="380" r:id="rId17"/>
    <p:sldId id="259" r:id="rId18"/>
    <p:sldId id="260" r:id="rId19"/>
    <p:sldId id="415" r:id="rId20"/>
    <p:sldId id="416" r:id="rId21"/>
    <p:sldId id="261" r:id="rId22"/>
    <p:sldId id="381" r:id="rId23"/>
    <p:sldId id="262" r:id="rId24"/>
    <p:sldId id="263" r:id="rId25"/>
    <p:sldId id="389" r:id="rId26"/>
    <p:sldId id="392" r:id="rId27"/>
    <p:sldId id="393" r:id="rId28"/>
    <p:sldId id="396" r:id="rId29"/>
    <p:sldId id="397" r:id="rId30"/>
    <p:sldId id="398" r:id="rId31"/>
    <p:sldId id="399" r:id="rId32"/>
    <p:sldId id="400" r:id="rId33"/>
    <p:sldId id="414" r:id="rId34"/>
    <p:sldId id="401" r:id="rId35"/>
    <p:sldId id="402" r:id="rId36"/>
    <p:sldId id="403" r:id="rId37"/>
    <p:sldId id="404" r:id="rId38"/>
    <p:sldId id="405" r:id="rId39"/>
    <p:sldId id="406" r:id="rId40"/>
    <p:sldId id="407" r:id="rId41"/>
    <p:sldId id="408" r:id="rId42"/>
    <p:sldId id="409" r:id="rId43"/>
    <p:sldId id="410" r:id="rId44"/>
    <p:sldId id="411" r:id="rId45"/>
    <p:sldId id="412" r:id="rId46"/>
    <p:sldId id="413" r:id="rId47"/>
    <p:sldId id="324" r:id="rId48"/>
    <p:sldId id="325" r:id="rId49"/>
    <p:sldId id="335" r:id="rId50"/>
    <p:sldId id="336" r:id="rId51"/>
    <p:sldId id="337" r:id="rId52"/>
    <p:sldId id="338" r:id="rId53"/>
    <p:sldId id="339" r:id="rId54"/>
    <p:sldId id="340" r:id="rId55"/>
    <p:sldId id="341" r:id="rId56"/>
    <p:sldId id="342" r:id="rId57"/>
    <p:sldId id="343" r:id="rId58"/>
    <p:sldId id="344" r:id="rId59"/>
    <p:sldId id="345" r:id="rId60"/>
    <p:sldId id="346" r:id="rId61"/>
    <p:sldId id="347" r:id="rId62"/>
    <p:sldId id="348" r:id="rId63"/>
    <p:sldId id="349" r:id="rId64"/>
    <p:sldId id="350" r:id="rId65"/>
    <p:sldId id="351" r:id="rId66"/>
    <p:sldId id="352" r:id="rId67"/>
    <p:sldId id="353" r:id="rId68"/>
    <p:sldId id="354" r:id="rId69"/>
    <p:sldId id="355" r:id="rId70"/>
    <p:sldId id="378" r:id="rId71"/>
    <p:sldId id="377"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70" r:id="rId87"/>
    <p:sldId id="371" r:id="rId88"/>
    <p:sldId id="385" r:id="rId89"/>
    <p:sldId id="386" r:id="rId90"/>
    <p:sldId id="383" r:id="rId91"/>
    <p:sldId id="382" r:id="rId92"/>
    <p:sldId id="374" r:id="rId93"/>
    <p:sldId id="375" r:id="rId94"/>
    <p:sldId id="327" r:id="rId95"/>
    <p:sldId id="328" r:id="rId96"/>
    <p:sldId id="329" r:id="rId97"/>
    <p:sldId id="330" r:id="rId98"/>
    <p:sldId id="331" r:id="rId99"/>
    <p:sldId id="333" r:id="rId100"/>
    <p:sldId id="264" r:id="rId101"/>
    <p:sldId id="265" r:id="rId102"/>
    <p:sldId id="266" r:id="rId103"/>
    <p:sldId id="267" r:id="rId104"/>
    <p:sldId id="268" r:id="rId105"/>
    <p:sldId id="269" r:id="rId106"/>
    <p:sldId id="270" r:id="rId107"/>
    <p:sldId id="271" r:id="rId108"/>
    <p:sldId id="272" r:id="rId109"/>
    <p:sldId id="273" r:id="rId110"/>
    <p:sldId id="274" r:id="rId111"/>
    <p:sldId id="275" r:id="rId112"/>
    <p:sldId id="276" r:id="rId113"/>
    <p:sldId id="277" r:id="rId114"/>
    <p:sldId id="278" r:id="rId115"/>
    <p:sldId id="279" r:id="rId116"/>
    <p:sldId id="280" r:id="rId117"/>
    <p:sldId id="281" r:id="rId118"/>
    <p:sldId id="282" r:id="rId119"/>
    <p:sldId id="283" r:id="rId120"/>
    <p:sldId id="284" r:id="rId121"/>
    <p:sldId id="285" r:id="rId122"/>
    <p:sldId id="286" r:id="rId123"/>
    <p:sldId id="288" r:id="rId124"/>
    <p:sldId id="287" r:id="rId125"/>
    <p:sldId id="289" r:id="rId126"/>
    <p:sldId id="290" r:id="rId127"/>
    <p:sldId id="291" r:id="rId128"/>
    <p:sldId id="292" r:id="rId129"/>
    <p:sldId id="300" r:id="rId130"/>
    <p:sldId id="301" r:id="rId131"/>
    <p:sldId id="302" r:id="rId132"/>
    <p:sldId id="303" r:id="rId133"/>
    <p:sldId id="387" r:id="rId134"/>
    <p:sldId id="305" r:id="rId135"/>
    <p:sldId id="306" r:id="rId136"/>
    <p:sldId id="307" r:id="rId137"/>
    <p:sldId id="308" r:id="rId138"/>
    <p:sldId id="309" r:id="rId139"/>
    <p:sldId id="310" r:id="rId140"/>
    <p:sldId id="311" r:id="rId141"/>
    <p:sldId id="312" r:id="rId142"/>
    <p:sldId id="313" r:id="rId143"/>
    <p:sldId id="314" r:id="rId144"/>
    <p:sldId id="315" r:id="rId145"/>
    <p:sldId id="316" r:id="rId146"/>
    <p:sldId id="317" r:id="rId147"/>
    <p:sldId id="318" r:id="rId148"/>
    <p:sldId id="319" r:id="rId149"/>
    <p:sldId id="320" r:id="rId150"/>
    <p:sldId id="321" r:id="rId151"/>
    <p:sldId id="322" r:id="rId152"/>
    <p:sldId id="297" r:id="rId153"/>
    <p:sldId id="298" r:id="rId154"/>
    <p:sldId id="379" r:id="rId155"/>
    <p:sldId id="299" r:id="rId1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7211" autoAdjust="0"/>
  </p:normalViewPr>
  <p:slideViewPr>
    <p:cSldViewPr showGuides="1">
      <p:cViewPr>
        <p:scale>
          <a:sx n="66" d="100"/>
          <a:sy n="66" d="100"/>
        </p:scale>
        <p:origin x="-1422" y="-36"/>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54" Type="http://schemas.openxmlformats.org/officeDocument/2006/relationships/slide" Target="slides/slide140.xml"/><Relationship Id="rId159" Type="http://schemas.openxmlformats.org/officeDocument/2006/relationships/viewProps" Target="viewProps.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slide" Target="slides/slide130.xml"/><Relationship Id="rId149" Type="http://schemas.openxmlformats.org/officeDocument/2006/relationships/slide" Target="slides/slide13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60" Type="http://schemas.openxmlformats.org/officeDocument/2006/relationships/theme" Target="theme/theme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slide" Target="slides/slide118.xml"/><Relationship Id="rId140" Type="http://schemas.openxmlformats.org/officeDocument/2006/relationships/slide" Target="slides/slide126.xml"/><Relationship Id="rId145" Type="http://schemas.openxmlformats.org/officeDocument/2006/relationships/slide" Target="slides/slide131.xml"/><Relationship Id="rId153" Type="http://schemas.openxmlformats.org/officeDocument/2006/relationships/slide" Target="slides/slide139.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slide" Target="slides/slide129.xml"/><Relationship Id="rId148" Type="http://schemas.openxmlformats.org/officeDocument/2006/relationships/slide" Target="slides/slide134.xml"/><Relationship Id="rId151" Type="http://schemas.openxmlformats.org/officeDocument/2006/relationships/slide" Target="slides/slide137.xml"/><Relationship Id="rId156"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notesMaster" Target="notesMasters/notesMaster1.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77C4D0-EFB5-4F53-8F6B-9F8D16C95DD5}" type="datetimeFigureOut">
              <a:rPr lang="en-US" smtClean="0"/>
              <a:t>1/12/2017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04FDB5-7477-4289-9528-B9BEAC27A790}" type="slidenum">
              <a:rPr lang="en-US" smtClean="0"/>
              <a:t>‹#›</a:t>
            </a:fld>
            <a:endParaRPr lang="en-US"/>
          </a:p>
        </p:txBody>
      </p:sp>
    </p:spTree>
    <p:extLst>
      <p:ext uri="{BB962C8B-B14F-4D97-AF65-F5344CB8AC3E}">
        <p14:creationId xmlns:p14="http://schemas.microsoft.com/office/powerpoint/2010/main" val="211024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bit.ly/GeoHist"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360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latin typeface="Times New Roman"/>
                <a:ea typeface="Times New Roman"/>
                <a:cs typeface="Times New Roman"/>
                <a:sym typeface="Times New Roman"/>
              </a:rPr>
              <a:t>Refer Group To Supplemental Documentation on Standard/Skill Language Throughout Presentation</a:t>
            </a:r>
          </a:p>
          <a:p>
            <a:pPr lvl="0">
              <a:spcBef>
                <a:spcPts val="0"/>
              </a:spcBef>
              <a:buNone/>
            </a:pPr>
            <a:endParaRPr dirty="0">
              <a:latin typeface="Times New Roman"/>
              <a:ea typeface="Times New Roman"/>
              <a:cs typeface="Times New Roman"/>
              <a:sym typeface="Times New Roman"/>
            </a:endParaRPr>
          </a:p>
          <a:p>
            <a:pPr lvl="0" rtl="0">
              <a:spcBef>
                <a:spcPts val="0"/>
              </a:spcBef>
              <a:buNone/>
            </a:pPr>
            <a:r>
              <a:rPr lang="en-US" dirty="0">
                <a:latin typeface="Times New Roman"/>
                <a:ea typeface="Times New Roman"/>
                <a:cs typeface="Times New Roman"/>
                <a:sym typeface="Times New Roman"/>
              </a:rPr>
              <a:t>Use Primer Source - </a:t>
            </a:r>
          </a:p>
        </p:txBody>
      </p:sp>
      <p:sp>
        <p:nvSpPr>
          <p:cNvPr id="315" name="Shape 31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16</a:t>
            </a:fld>
            <a:endParaRPr lang="en-US"/>
          </a:p>
        </p:txBody>
      </p:sp>
    </p:spTree>
    <p:extLst>
      <p:ext uri="{BB962C8B-B14F-4D97-AF65-F5344CB8AC3E}">
        <p14:creationId xmlns:p14="http://schemas.microsoft.com/office/powerpoint/2010/main" val="9591526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15" name="Shape 21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112</a:t>
            </a:fld>
            <a:endParaRPr lang="en-US"/>
          </a:p>
        </p:txBody>
      </p:sp>
    </p:spTree>
    <p:extLst>
      <p:ext uri="{BB962C8B-B14F-4D97-AF65-F5344CB8AC3E}">
        <p14:creationId xmlns:p14="http://schemas.microsoft.com/office/powerpoint/2010/main" val="39978426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15" name="Shape 21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113</a:t>
            </a:fld>
            <a:endParaRPr lang="en-US"/>
          </a:p>
        </p:txBody>
      </p:sp>
    </p:spTree>
    <p:extLst>
      <p:ext uri="{BB962C8B-B14F-4D97-AF65-F5344CB8AC3E}">
        <p14:creationId xmlns:p14="http://schemas.microsoft.com/office/powerpoint/2010/main" val="33813663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4" name="Shape 42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5" name="Shape 4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116</a:t>
            </a:fld>
            <a:endParaRPr lang="en-US" sz="1400"/>
          </a:p>
        </p:txBody>
      </p:sp>
    </p:spTree>
    <p:extLst>
      <p:ext uri="{BB962C8B-B14F-4D97-AF65-F5344CB8AC3E}">
        <p14:creationId xmlns:p14="http://schemas.microsoft.com/office/powerpoint/2010/main" val="16992660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3" name="Shape 43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4" name="Shape 4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117</a:t>
            </a:fld>
            <a:endParaRPr lang="en-US" sz="1400"/>
          </a:p>
        </p:txBody>
      </p:sp>
    </p:spTree>
    <p:extLst>
      <p:ext uri="{BB962C8B-B14F-4D97-AF65-F5344CB8AC3E}">
        <p14:creationId xmlns:p14="http://schemas.microsoft.com/office/powerpoint/2010/main" val="31235821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2" name="Shape 44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3" name="Shape 4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118</a:t>
            </a:fld>
            <a:endParaRPr lang="en-US" sz="1400"/>
          </a:p>
        </p:txBody>
      </p:sp>
    </p:spTree>
    <p:extLst>
      <p:ext uri="{BB962C8B-B14F-4D97-AF65-F5344CB8AC3E}">
        <p14:creationId xmlns:p14="http://schemas.microsoft.com/office/powerpoint/2010/main" val="20960893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1" name="Shape 45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2" name="Shape 4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119</a:t>
            </a:fld>
            <a:endParaRPr lang="en-US" sz="1400"/>
          </a:p>
        </p:txBody>
      </p:sp>
    </p:spTree>
    <p:extLst>
      <p:ext uri="{BB962C8B-B14F-4D97-AF65-F5344CB8AC3E}">
        <p14:creationId xmlns:p14="http://schemas.microsoft.com/office/powerpoint/2010/main" val="34500097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2" name="Shape 44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3" name="Shape 4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120</a:t>
            </a:fld>
            <a:endParaRPr lang="en-US" sz="1400"/>
          </a:p>
        </p:txBody>
      </p:sp>
    </p:spTree>
    <p:extLst>
      <p:ext uri="{BB962C8B-B14F-4D97-AF65-F5344CB8AC3E}">
        <p14:creationId xmlns:p14="http://schemas.microsoft.com/office/powerpoint/2010/main" val="20960893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1" name="Shape 47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2" name="Shape 4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121</a:t>
            </a:fld>
            <a:endParaRPr lang="en-US" sz="1400"/>
          </a:p>
        </p:txBody>
      </p:sp>
    </p:spTree>
    <p:extLst>
      <p:ext uri="{BB962C8B-B14F-4D97-AF65-F5344CB8AC3E}">
        <p14:creationId xmlns:p14="http://schemas.microsoft.com/office/powerpoint/2010/main" val="36653741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3" name="Shape 4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122</a:t>
            </a:fld>
            <a:endParaRPr lang="en-US" sz="1400"/>
          </a:p>
        </p:txBody>
      </p:sp>
    </p:spTree>
    <p:extLst>
      <p:ext uri="{BB962C8B-B14F-4D97-AF65-F5344CB8AC3E}">
        <p14:creationId xmlns:p14="http://schemas.microsoft.com/office/powerpoint/2010/main" val="42723118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2" name="Shape 49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3" name="Shape 4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123</a:t>
            </a:fld>
            <a:endParaRPr lang="en-US" sz="1400"/>
          </a:p>
        </p:txBody>
      </p:sp>
    </p:spTree>
    <p:extLst>
      <p:ext uri="{BB962C8B-B14F-4D97-AF65-F5344CB8AC3E}">
        <p14:creationId xmlns:p14="http://schemas.microsoft.com/office/powerpoint/2010/main" val="3272954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24" name="Shape 32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14665022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0" name="Shape 50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01" name="Shape 5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124</a:t>
            </a:fld>
            <a:endParaRPr lang="en-US" sz="1400"/>
          </a:p>
        </p:txBody>
      </p:sp>
    </p:spTree>
    <p:extLst>
      <p:ext uri="{BB962C8B-B14F-4D97-AF65-F5344CB8AC3E}">
        <p14:creationId xmlns:p14="http://schemas.microsoft.com/office/powerpoint/2010/main" val="5636241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8" name="Shape 50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09" name="Shape 5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125</a:t>
            </a:fld>
            <a:endParaRPr lang="en-US" sz="1400"/>
          </a:p>
        </p:txBody>
      </p:sp>
    </p:spTree>
    <p:extLst>
      <p:ext uri="{BB962C8B-B14F-4D97-AF65-F5344CB8AC3E}">
        <p14:creationId xmlns:p14="http://schemas.microsoft.com/office/powerpoint/2010/main" val="11194696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17" name="Shape 5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126</a:t>
            </a:fld>
            <a:endParaRPr lang="en-US" sz="1400"/>
          </a:p>
        </p:txBody>
      </p:sp>
    </p:spTree>
    <p:extLst>
      <p:ext uri="{BB962C8B-B14F-4D97-AF65-F5344CB8AC3E}">
        <p14:creationId xmlns:p14="http://schemas.microsoft.com/office/powerpoint/2010/main" val="31503879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persian</a:t>
            </a:r>
          </a:p>
        </p:txBody>
      </p:sp>
      <p:sp>
        <p:nvSpPr>
          <p:cNvPr id="529" name="Shape 52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127</a:t>
            </a:fld>
            <a:endParaRPr lang="en-US" sz="1400"/>
          </a:p>
        </p:txBody>
      </p:sp>
    </p:spTree>
    <p:extLst>
      <p:ext uri="{BB962C8B-B14F-4D97-AF65-F5344CB8AC3E}">
        <p14:creationId xmlns:p14="http://schemas.microsoft.com/office/powerpoint/2010/main" val="18234284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5" name="Shape 53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arabic</a:t>
            </a:r>
          </a:p>
        </p:txBody>
      </p:sp>
      <p:sp>
        <p:nvSpPr>
          <p:cNvPr id="536" name="Shape 5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128</a:t>
            </a:fld>
            <a:endParaRPr lang="en-US" sz="1400"/>
          </a:p>
        </p:txBody>
      </p:sp>
    </p:spTree>
    <p:extLst>
      <p:ext uri="{BB962C8B-B14F-4D97-AF65-F5344CB8AC3E}">
        <p14:creationId xmlns:p14="http://schemas.microsoft.com/office/powerpoint/2010/main" val="29070640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2" name="Shape 54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ottoman</a:t>
            </a:r>
          </a:p>
        </p:txBody>
      </p:sp>
      <p:sp>
        <p:nvSpPr>
          <p:cNvPr id="543" name="Shape 5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129</a:t>
            </a:fld>
            <a:endParaRPr lang="en-US" sz="1400"/>
          </a:p>
        </p:txBody>
      </p:sp>
    </p:spTree>
    <p:extLst>
      <p:ext uri="{BB962C8B-B14F-4D97-AF65-F5344CB8AC3E}">
        <p14:creationId xmlns:p14="http://schemas.microsoft.com/office/powerpoint/2010/main" val="19518649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Shape 340"/>
          <p:cNvSpPr>
            <a:spLocks noGrp="1" noRot="1" noChangeAspect="1" noTextEdit="1"/>
          </p:cNvSpPr>
          <p:nvPr>
            <p:ph type="sldImg" idx="2"/>
          </p:nvPr>
        </p:nvSpPr>
        <p:spPr>
          <a:noFill/>
          <a:ln>
            <a:headEnd/>
            <a:tailEnd/>
          </a:ln>
        </p:spPr>
      </p:sp>
      <p:sp>
        <p:nvSpPr>
          <p:cNvPr id="72707" name="Shape 34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itchFamily="34" charset="0"/>
              <a:ea typeface="Calibri" pitchFamily="34" charset="0"/>
              <a:cs typeface="Calibri" pitchFamily="34" charset="0"/>
              <a:sym typeface="Calibri" pitchFamily="34" charset="0"/>
            </a:endParaRPr>
          </a:p>
        </p:txBody>
      </p:sp>
      <p:sp>
        <p:nvSpPr>
          <p:cNvPr id="72708" name="Shape 34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fld id="{D50A6B09-2291-4EAD-B5B4-01E57A642ABF}" type="slidenum">
              <a:rPr lang="en-US" altLang="en-US"/>
              <a:pPr algn="l"/>
              <a:t>130</a:t>
            </a:fld>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Shape 349"/>
          <p:cNvSpPr>
            <a:spLocks noGrp="1" noRot="1" noChangeAspect="1" noTextEdit="1"/>
          </p:cNvSpPr>
          <p:nvPr>
            <p:ph type="sldImg" idx="2"/>
          </p:nvPr>
        </p:nvSpPr>
        <p:spPr>
          <a:noFill/>
          <a:ln>
            <a:headEnd/>
            <a:tailEnd/>
          </a:ln>
        </p:spPr>
      </p:sp>
      <p:sp>
        <p:nvSpPr>
          <p:cNvPr id="73731" name="Shape 35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itchFamily="34" charset="0"/>
              <a:ea typeface="Calibri" pitchFamily="34" charset="0"/>
              <a:cs typeface="Calibri" pitchFamily="34" charset="0"/>
              <a:sym typeface="Calibri" pitchFamily="34" charset="0"/>
            </a:endParaRPr>
          </a:p>
        </p:txBody>
      </p:sp>
      <p:sp>
        <p:nvSpPr>
          <p:cNvPr id="73732" name="Shape 35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fld id="{78029E2E-6AF5-40BE-8E9A-C4BC069ACFDA}" type="slidenum">
              <a:rPr lang="en-US" altLang="en-US"/>
              <a:pPr algn="l"/>
              <a:t>131</a:t>
            </a:fld>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Shape 358"/>
          <p:cNvSpPr>
            <a:spLocks noGrp="1" noRot="1" noChangeAspect="1" noTextEdit="1"/>
          </p:cNvSpPr>
          <p:nvPr>
            <p:ph type="sldImg" idx="2"/>
          </p:nvPr>
        </p:nvSpPr>
        <p:spPr>
          <a:noFill/>
          <a:ln>
            <a:headEnd/>
            <a:tailEnd/>
          </a:ln>
        </p:spPr>
      </p:sp>
      <p:sp>
        <p:nvSpPr>
          <p:cNvPr id="74755" name="Shape 35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itchFamily="34" charset="0"/>
              <a:ea typeface="Calibri" pitchFamily="34" charset="0"/>
              <a:cs typeface="Calibri" pitchFamily="34" charset="0"/>
              <a:sym typeface="Calibri" pitchFamily="34" charset="0"/>
            </a:endParaRPr>
          </a:p>
        </p:txBody>
      </p:sp>
      <p:sp>
        <p:nvSpPr>
          <p:cNvPr id="74756" name="Shape 36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buClr>
                <a:srgbClr val="000000"/>
              </a:buClr>
              <a:buFont typeface="Arial" pitchFamily="34" charset="0"/>
              <a:buNone/>
            </a:pPr>
            <a:fld id="{383BECE4-C25A-44E6-86B5-2937AF42A392}" type="slidenum">
              <a:rPr lang="en-US" altLang="en-US"/>
              <a:pPr algn="l">
                <a:buClr>
                  <a:srgbClr val="000000"/>
                </a:buClr>
                <a:buFont typeface="Arial" pitchFamily="34" charset="0"/>
                <a:buNone/>
              </a:pPr>
              <a:t>132</a:t>
            </a:fld>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Shape 367"/>
          <p:cNvSpPr>
            <a:spLocks noGrp="1" noRot="1" noChangeAspect="1" noTextEdit="1"/>
          </p:cNvSpPr>
          <p:nvPr>
            <p:ph type="sldImg" idx="2"/>
          </p:nvPr>
        </p:nvSpPr>
        <p:spPr>
          <a:noFill/>
          <a:ln>
            <a:headEnd/>
            <a:tailEnd/>
          </a:ln>
        </p:spPr>
      </p:sp>
      <p:sp>
        <p:nvSpPr>
          <p:cNvPr id="75779" name="Shape 36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itchFamily="34" charset="0"/>
              <a:ea typeface="Calibri" pitchFamily="34" charset="0"/>
              <a:cs typeface="Calibri" pitchFamily="34" charset="0"/>
              <a:sym typeface="Calibri" pitchFamily="34" charset="0"/>
            </a:endParaRPr>
          </a:p>
        </p:txBody>
      </p:sp>
      <p:sp>
        <p:nvSpPr>
          <p:cNvPr id="75780" name="Shape 36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buClr>
                <a:srgbClr val="000000"/>
              </a:buClr>
              <a:buFont typeface="Arial" pitchFamily="34" charset="0"/>
              <a:buNone/>
            </a:pPr>
            <a:fld id="{7AEBDD36-446B-47BC-8E05-461FA0F6F896}" type="slidenum">
              <a:rPr lang="en-US" altLang="en-US"/>
              <a:pPr algn="l">
                <a:buClr>
                  <a:srgbClr val="000000"/>
                </a:buClr>
                <a:buFont typeface="Arial" pitchFamily="34" charset="0"/>
                <a:buNone/>
              </a:pPr>
              <a:t>133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33" name="Shape 33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8332974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376"/>
          <p:cNvSpPr>
            <a:spLocks noGrp="1" noRot="1" noChangeAspect="1" noTextEdit="1"/>
          </p:cNvSpPr>
          <p:nvPr>
            <p:ph type="sldImg" idx="2"/>
          </p:nvPr>
        </p:nvSpPr>
        <p:spPr>
          <a:noFill/>
          <a:ln>
            <a:headEnd/>
            <a:tailEnd/>
          </a:ln>
        </p:spPr>
      </p:sp>
      <p:sp>
        <p:nvSpPr>
          <p:cNvPr id="76803" name="Shape 37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itchFamily="34" charset="0"/>
              <a:ea typeface="Calibri" pitchFamily="34" charset="0"/>
              <a:cs typeface="Calibri" pitchFamily="34" charset="0"/>
              <a:sym typeface="Calibri" pitchFamily="34" charset="0"/>
            </a:endParaRPr>
          </a:p>
        </p:txBody>
      </p:sp>
      <p:sp>
        <p:nvSpPr>
          <p:cNvPr id="76804" name="Shape 37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fld id="{DE354579-3DDB-48F6-AE15-9BEB796C1A87}" type="slidenum">
              <a:rPr lang="en-US" altLang="en-US"/>
              <a:pPr algn="l"/>
              <a:t>134</a:t>
            </a:fld>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Shape 387"/>
          <p:cNvSpPr>
            <a:spLocks noGrp="1" noRot="1" noChangeAspect="1" noTextEdit="1"/>
          </p:cNvSpPr>
          <p:nvPr>
            <p:ph type="sldImg" idx="2"/>
          </p:nvPr>
        </p:nvSpPr>
        <p:spPr>
          <a:noFill/>
          <a:ln>
            <a:headEnd/>
            <a:tailEnd/>
          </a:ln>
        </p:spPr>
      </p:sp>
      <p:sp>
        <p:nvSpPr>
          <p:cNvPr id="77827" name="Shape 38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itchFamily="34" charset="0"/>
              <a:ea typeface="Calibri" pitchFamily="34" charset="0"/>
              <a:cs typeface="Calibri" pitchFamily="34" charset="0"/>
              <a:sym typeface="Calibri" pitchFamily="34" charset="0"/>
            </a:endParaRPr>
          </a:p>
        </p:txBody>
      </p:sp>
      <p:sp>
        <p:nvSpPr>
          <p:cNvPr id="77828" name="Shape 38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buClr>
                <a:srgbClr val="000000"/>
              </a:buClr>
              <a:buFont typeface="Arial" pitchFamily="34" charset="0"/>
              <a:buNone/>
            </a:pPr>
            <a:fld id="{53D26E84-2503-4D99-B83C-3CE47FF88B5C}" type="slidenum">
              <a:rPr lang="en-US" altLang="en-US"/>
              <a:pPr algn="l">
                <a:buClr>
                  <a:srgbClr val="000000"/>
                </a:buClr>
                <a:buFont typeface="Arial" pitchFamily="34" charset="0"/>
                <a:buNone/>
              </a:pPr>
              <a:t>135</a:t>
            </a:fld>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Shape 396"/>
          <p:cNvSpPr>
            <a:spLocks noGrp="1" noRot="1" noChangeAspect="1" noTextEdit="1"/>
          </p:cNvSpPr>
          <p:nvPr>
            <p:ph type="sldImg" idx="2"/>
          </p:nvPr>
        </p:nvSpPr>
        <p:spPr>
          <a:noFill/>
          <a:ln>
            <a:headEnd/>
            <a:tailEnd/>
          </a:ln>
        </p:spPr>
      </p:sp>
      <p:sp>
        <p:nvSpPr>
          <p:cNvPr id="78851" name="Shape 39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itchFamily="34" charset="0"/>
              <a:ea typeface="Calibri" pitchFamily="34" charset="0"/>
              <a:cs typeface="Calibri" pitchFamily="34" charset="0"/>
              <a:sym typeface="Calibri" pitchFamily="34" charset="0"/>
            </a:endParaRPr>
          </a:p>
        </p:txBody>
      </p:sp>
      <p:sp>
        <p:nvSpPr>
          <p:cNvPr id="78852" name="Shape 39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fld id="{BD2EE5EC-3E69-4B34-87EF-D7113CF1E9EF}" type="slidenum">
              <a:rPr lang="en-US" altLang="en-US"/>
              <a:pPr algn="l"/>
              <a:t>136</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548" name="Shape 54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138</a:t>
            </a:fld>
            <a:endParaRPr lang="en-US"/>
          </a:p>
        </p:txBody>
      </p:sp>
    </p:spTree>
    <p:extLst>
      <p:ext uri="{BB962C8B-B14F-4D97-AF65-F5344CB8AC3E}">
        <p14:creationId xmlns:p14="http://schemas.microsoft.com/office/powerpoint/2010/main" val="296445630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a:defRPr sz="1400" b="1">
                <a:latin typeface="Calibri"/>
                <a:ea typeface="Calibri"/>
                <a:cs typeface="Calibri"/>
                <a:sym typeface="Calibri"/>
              </a:defRPr>
            </a:pPr>
            <a:endParaRPr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5" name="Shape 5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556" name="Shape 55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140</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69532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latin typeface="Baskerville Old Face" charset="0"/>
                <a:ea typeface="Baskerville Old Face" charset="0"/>
                <a:cs typeface="Baskerville Old Face" charset="0"/>
              </a:rPr>
              <a:t>The emphasis here - even though this is VA/US history - is that sources that we know little or nothing about beforehand can be difficult to interpret correctly.  The original image of the German-American Bund seems overtly patriotic and in keeping with what anyone would expect from a war time poster.  The fact that this organization was pro-Nazi and pro-Eugenics is CRITICAL but entirely unknown without additional source information.  </a:t>
            </a:r>
          </a:p>
        </p:txBody>
      </p:sp>
      <p:sp>
        <p:nvSpPr>
          <p:cNvPr id="341" name="Shape 34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1489329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51" name="Shape 35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93903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59" name="Shape 35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spTree>
    <p:extLst>
      <p:ext uri="{BB962C8B-B14F-4D97-AF65-F5344CB8AC3E}">
        <p14:creationId xmlns:p14="http://schemas.microsoft.com/office/powerpoint/2010/main" val="1985850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67" name="Shape 36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23</a:t>
            </a:fld>
            <a:endParaRPr lang="en-US"/>
          </a:p>
        </p:txBody>
      </p:sp>
    </p:spTree>
    <p:extLst>
      <p:ext uri="{BB962C8B-B14F-4D97-AF65-F5344CB8AC3E}">
        <p14:creationId xmlns:p14="http://schemas.microsoft.com/office/powerpoint/2010/main" val="2143239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75" name="Shape 37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extLst>
      <p:ext uri="{BB962C8B-B14F-4D97-AF65-F5344CB8AC3E}">
        <p14:creationId xmlns:p14="http://schemas.microsoft.com/office/powerpoint/2010/main" val="1676762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2071022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1259769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5" name="Shape 6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97" name="Shape 39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27</a:t>
            </a:fld>
            <a:endParaRPr lang="en-US"/>
          </a:p>
        </p:txBody>
      </p:sp>
    </p:spTree>
    <p:extLst>
      <p:ext uri="{BB962C8B-B14F-4D97-AF65-F5344CB8AC3E}">
        <p14:creationId xmlns:p14="http://schemas.microsoft.com/office/powerpoint/2010/main" val="912139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06" name="Shape 40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28</a:t>
            </a:fld>
            <a:endParaRPr lang="en-US"/>
          </a:p>
        </p:txBody>
      </p:sp>
    </p:spTree>
    <p:extLst>
      <p:ext uri="{BB962C8B-B14F-4D97-AF65-F5344CB8AC3E}">
        <p14:creationId xmlns:p14="http://schemas.microsoft.com/office/powerpoint/2010/main" val="1588976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15" name="Shape 41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29</a:t>
            </a:fld>
            <a:endParaRPr lang="en-US"/>
          </a:p>
        </p:txBody>
      </p:sp>
    </p:spTree>
    <p:extLst>
      <p:ext uri="{BB962C8B-B14F-4D97-AF65-F5344CB8AC3E}">
        <p14:creationId xmlns:p14="http://schemas.microsoft.com/office/powerpoint/2010/main" val="1968229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25" name="Shape 42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30</a:t>
            </a:fld>
            <a:endParaRPr lang="en-US"/>
          </a:p>
        </p:txBody>
      </p:sp>
    </p:spTree>
    <p:extLst>
      <p:ext uri="{BB962C8B-B14F-4D97-AF65-F5344CB8AC3E}">
        <p14:creationId xmlns:p14="http://schemas.microsoft.com/office/powerpoint/2010/main" val="196486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35" name="Shape 43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31</a:t>
            </a:fld>
            <a:endParaRPr lang="en-US"/>
          </a:p>
        </p:txBody>
      </p:sp>
    </p:spTree>
    <p:extLst>
      <p:ext uri="{BB962C8B-B14F-4D97-AF65-F5344CB8AC3E}">
        <p14:creationId xmlns:p14="http://schemas.microsoft.com/office/powerpoint/2010/main" val="1662643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44" name="Shape 44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32</a:t>
            </a:fld>
            <a:endParaRPr lang="en-US"/>
          </a:p>
        </p:txBody>
      </p:sp>
    </p:spTree>
    <p:extLst>
      <p:ext uri="{BB962C8B-B14F-4D97-AF65-F5344CB8AC3E}">
        <p14:creationId xmlns:p14="http://schemas.microsoft.com/office/powerpoint/2010/main" val="989787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52" name="Shape 45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33</a:t>
            </a:fld>
            <a:endParaRPr lang="en-US"/>
          </a:p>
        </p:txBody>
      </p:sp>
    </p:spTree>
    <p:extLst>
      <p:ext uri="{BB962C8B-B14F-4D97-AF65-F5344CB8AC3E}">
        <p14:creationId xmlns:p14="http://schemas.microsoft.com/office/powerpoint/2010/main" val="944754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40" name="Shape 24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34</a:t>
            </a:fld>
            <a:endParaRPr lang="en-US"/>
          </a:p>
        </p:txBody>
      </p:sp>
    </p:spTree>
    <p:extLst>
      <p:ext uri="{BB962C8B-B14F-4D97-AF65-F5344CB8AC3E}">
        <p14:creationId xmlns:p14="http://schemas.microsoft.com/office/powerpoint/2010/main" val="2755290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49" name="Shape 24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35</a:t>
            </a:fld>
            <a:endParaRPr lang="en-US"/>
          </a:p>
        </p:txBody>
      </p:sp>
    </p:spTree>
    <p:extLst>
      <p:ext uri="{BB962C8B-B14F-4D97-AF65-F5344CB8AC3E}">
        <p14:creationId xmlns:p14="http://schemas.microsoft.com/office/powerpoint/2010/main" val="2768426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Times New Roman"/>
              <a:buNone/>
            </a:pPr>
            <a:r>
              <a:rPr lang="en-US" sz="1200" b="0" i="0" u="none" strike="noStrike" cap="none">
                <a:solidFill>
                  <a:schemeClr val="dk1"/>
                </a:solidFill>
                <a:latin typeface="Times New Roman"/>
                <a:ea typeface="Times New Roman"/>
                <a:cs typeface="Times New Roman"/>
                <a:sym typeface="Times New Roman"/>
              </a:rPr>
              <a:t> </a:t>
            </a:r>
          </a:p>
        </p:txBody>
      </p:sp>
      <p:sp>
        <p:nvSpPr>
          <p:cNvPr id="285" name="Shape 2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36</a:t>
            </a:fld>
            <a:endParaRPr lang="en-US"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4" name="Shape 2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37</a:t>
            </a:fld>
            <a:endParaRPr lang="en-US"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4" name="Shape 3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38</a:t>
            </a:fld>
            <a:endParaRPr lang="en-US"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3" name="Shape 3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39</a:t>
            </a:fld>
            <a:endParaRPr lang="en-US"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2" name="Shape 32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3" name="Shape 3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40</a:t>
            </a:fld>
            <a:endParaRPr lang="en-US"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3" name="Shape 3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41</a:t>
            </a:fld>
            <a:endParaRPr lang="en-US"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2" name="Shape 3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3" name="Shape 3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42</a:t>
            </a:fld>
            <a:endParaRPr lang="en-US"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2" name="Shape 35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3" name="Shape 3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43</a:t>
            </a:fld>
            <a:endParaRPr lang="en-US"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2" name="Shape 36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Times New Roman"/>
              <a:buNone/>
            </a:pPr>
            <a:r>
              <a:rPr lang="en-US" sz="1200" b="0" i="0" u="none" strike="noStrike" cap="none">
                <a:solidFill>
                  <a:schemeClr val="dk1"/>
                </a:solidFill>
                <a:latin typeface="Times New Roman"/>
                <a:ea typeface="Times New Roman"/>
                <a:cs typeface="Times New Roman"/>
                <a:sym typeface="Times New Roman"/>
              </a:rPr>
              <a:t> </a:t>
            </a:r>
          </a:p>
        </p:txBody>
      </p:sp>
      <p:sp>
        <p:nvSpPr>
          <p:cNvPr id="363" name="Shape 3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44</a:t>
            </a:fld>
            <a:endParaRPr lang="en-US"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1" name="Shape 37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Times New Roman"/>
              <a:buNone/>
            </a:pPr>
            <a:r>
              <a:rPr lang="en-US" sz="1200" b="0" i="0" u="none" strike="noStrike" cap="none">
                <a:solidFill>
                  <a:schemeClr val="dk1"/>
                </a:solidFill>
                <a:latin typeface="Times New Roman"/>
                <a:ea typeface="Times New Roman"/>
                <a:cs typeface="Times New Roman"/>
                <a:sym typeface="Times New Roman"/>
              </a:rPr>
              <a:t> </a:t>
            </a:r>
          </a:p>
        </p:txBody>
      </p:sp>
      <p:sp>
        <p:nvSpPr>
          <p:cNvPr id="372" name="Shape 3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45</a:t>
            </a:fld>
            <a:endParaRPr lang="en-US"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Times New Roman"/>
              <a:buNone/>
            </a:pPr>
            <a:r>
              <a:rPr lang="en-US" sz="1200" b="0" i="0" u="none" strike="noStrike" cap="none">
                <a:solidFill>
                  <a:schemeClr val="dk1"/>
                </a:solidFill>
                <a:latin typeface="Times New Roman"/>
                <a:ea typeface="Times New Roman"/>
                <a:cs typeface="Times New Roman"/>
                <a:sym typeface="Times New Roman"/>
              </a:rPr>
              <a:t> </a:t>
            </a:r>
          </a:p>
        </p:txBody>
      </p:sp>
      <p:sp>
        <p:nvSpPr>
          <p:cNvPr id="381" name="Shape 3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46</a:t>
            </a:fld>
            <a:endParaRPr lang="en-US"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Discussion:</a:t>
            </a:r>
            <a:r>
              <a:rPr lang="en-US" baseline="0" dirty="0">
                <a:latin typeface="Wingdings"/>
                <a:ea typeface="Wingdings"/>
                <a:cs typeface="Wingdings"/>
              </a:rPr>
              <a:t> Conceptual Understanding, Scaffolding the Understanding, Analyzing the Understanding</a:t>
            </a:r>
          </a:p>
          <a:p>
            <a:endParaRPr lang="en-US" baseline="0" dirty="0">
              <a:latin typeface="Wingdings"/>
              <a:ea typeface="Wingdings"/>
              <a:cs typeface="Wingdings"/>
            </a:endParaRPr>
          </a:p>
          <a:p>
            <a:r>
              <a:rPr lang="en-US" baseline="0" dirty="0">
                <a:latin typeface="Wingdings"/>
                <a:ea typeface="Wingdings"/>
                <a:cs typeface="Wingdings"/>
              </a:rPr>
              <a:t>Arrow will rise up upon click after discussion to summarize difference between 2008 and 2015, then skills aligned with English </a:t>
            </a:r>
            <a:r>
              <a:rPr lang="en-US" baseline="0" dirty="0" err="1">
                <a:latin typeface="Wingdings"/>
                <a:ea typeface="Wingdings"/>
                <a:cs typeface="Wingdings"/>
              </a:rPr>
              <a:t>SOLs</a:t>
            </a:r>
            <a:r>
              <a:rPr lang="en-US" baseline="0" dirty="0">
                <a:latin typeface="Wingdings"/>
                <a:ea typeface="Wingdings"/>
                <a:cs typeface="Wingdings"/>
              </a:rPr>
              <a:t>.  Great opportunity for common planning!</a:t>
            </a:r>
          </a:p>
          <a:p>
            <a:endParaRPr lang="en-US" baseline="0" dirty="0">
              <a:latin typeface="Wingdings"/>
              <a:ea typeface="Wingdings"/>
              <a:cs typeface="Wingdings"/>
            </a:endParaRPr>
          </a:p>
          <a:p>
            <a:r>
              <a:rPr lang="en-US" baseline="0" dirty="0">
                <a:latin typeface="Wingdings"/>
                <a:ea typeface="Wingdings"/>
                <a:cs typeface="Wingdings"/>
              </a:rPr>
              <a:t>Purpose of today is to “teach” a lesson demonstrating skill based instruction, moving away from Lecture (Sit and Get)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9" name="Shape 3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0" name="Shape 3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47</a:t>
            </a:fld>
            <a:endParaRPr lang="en-US"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8" name="Shape 39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9" name="Shape 3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48</a:t>
            </a:fld>
            <a:endParaRPr lang="en-US"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7" name="Shape 40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8" name="Shape 4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49</a:t>
            </a:fld>
            <a:endParaRPr lang="en-US"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6" name="Shape 41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50</a:t>
            </a:fld>
            <a:endParaRPr lang="en-US"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5" name="Shape 4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Psalter 1260</a:t>
            </a:r>
          </a:p>
        </p:txBody>
      </p:sp>
      <p:sp>
        <p:nvSpPr>
          <p:cNvPr id="426" name="Shape 4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51</a:t>
            </a:fld>
            <a:endParaRPr lang="en-US"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5" name="Shape 43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Angelino </a:t>
            </a:r>
            <a:r>
              <a:rPr lang="en-US" sz="1200" b="0" i="0" u="none" strike="noStrike" cap="none" dirty="0" err="1">
                <a:solidFill>
                  <a:schemeClr val="dk1"/>
                </a:solidFill>
                <a:latin typeface="Calibri"/>
                <a:ea typeface="Calibri"/>
                <a:cs typeface="Calibri"/>
                <a:sym typeface="Calibri"/>
              </a:rPr>
              <a:t>Dulcert</a:t>
            </a:r>
            <a:r>
              <a:rPr lang="en-US" sz="1200" b="0" i="0" u="none" strike="noStrike" cap="none" dirty="0">
                <a:solidFill>
                  <a:schemeClr val="dk1"/>
                </a:solidFill>
                <a:latin typeface="Calibri"/>
                <a:ea typeface="Calibri"/>
                <a:cs typeface="Calibri"/>
                <a:sym typeface="Calibri"/>
              </a:rPr>
              <a:t> 1339</a:t>
            </a:r>
          </a:p>
        </p:txBody>
      </p:sp>
      <p:sp>
        <p:nvSpPr>
          <p:cNvPr id="436" name="Shape 4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52</a:t>
            </a:fld>
            <a:endParaRPr lang="en-US"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5" name="Shape 44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Martell 1491</a:t>
            </a:r>
          </a:p>
        </p:txBody>
      </p:sp>
      <p:sp>
        <p:nvSpPr>
          <p:cNvPr id="446" name="Shape 4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53</a:t>
            </a:fld>
            <a:endParaRPr lang="en-US" sz="1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5" name="Shape 45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Behaim 1492</a:t>
            </a:r>
          </a:p>
        </p:txBody>
      </p:sp>
      <p:sp>
        <p:nvSpPr>
          <p:cNvPr id="456" name="Shape 45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54</a:t>
            </a:fld>
            <a:endParaRPr lang="en-US"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5" name="Shape 4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Cantino 1502</a:t>
            </a:r>
          </a:p>
        </p:txBody>
      </p:sp>
      <p:sp>
        <p:nvSpPr>
          <p:cNvPr id="466" name="Shape 4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55</a:t>
            </a:fld>
            <a:endParaRPr lang="en-US"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476" name="Shape 4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56</a:t>
            </a:fld>
            <a:endParaRPr lang="en-US" sz="14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2E33D8-6BF3-40C5-82EF-AA93DCF212A3}" type="slidenum">
              <a:rPr lang="en-US" smtClean="0"/>
              <a:pPr>
                <a:defRPr/>
              </a:pPr>
              <a:t>8</a:t>
            </a:fld>
            <a:endParaRPr lang="en-US"/>
          </a:p>
        </p:txBody>
      </p:sp>
    </p:spTree>
    <p:extLst>
      <p:ext uri="{BB962C8B-B14F-4D97-AF65-F5344CB8AC3E}">
        <p14:creationId xmlns:p14="http://schemas.microsoft.com/office/powerpoint/2010/main" val="4203778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8" name="Shape 4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9" name="Shape 48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59</a:t>
            </a:fld>
            <a:endParaRPr lang="en-US"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7" name="Shape 49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8" name="Shape 4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60</a:t>
            </a:fld>
            <a:endParaRPr lang="en-US"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6" name="Shape 5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07" name="Shape 5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61</a:t>
            </a:fld>
            <a:endParaRPr lang="en-US"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16" name="Shape 5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62</a:t>
            </a:fld>
            <a:endParaRPr lang="en-US"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63</a:t>
            </a:fld>
            <a:endParaRPr lang="en-US"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3" name="Shape 53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34" name="Shape 5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64</a:t>
            </a:fld>
            <a:endParaRPr lang="en-US"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is an example of what teachers could use for this activity. I did not include the maps or documents for this activity. </a:t>
            </a:r>
          </a:p>
        </p:txBody>
      </p:sp>
      <p:sp>
        <p:nvSpPr>
          <p:cNvPr id="545" name="Shape 5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65</a:t>
            </a:fld>
            <a:endParaRPr lang="en-US" sz="1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3" name="Shape 55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54" name="Shape 5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66</a:t>
            </a:fld>
            <a:endParaRPr lang="en-US"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2" name="Shape 56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63" name="Shape 5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67</a:t>
            </a:fld>
            <a:endParaRPr lang="en-US"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1" name="Shape 57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72" name="Shape 5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68</a:t>
            </a:fld>
            <a:endParaRPr lang="en-US"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3600" b="0" i="0" u="none" strike="noStrike" cap="none">
                <a:solidFill>
                  <a:srgbClr val="000000"/>
                </a:solidFill>
                <a:latin typeface="Calibri"/>
                <a:ea typeface="Calibri"/>
                <a:cs typeface="Calibri"/>
                <a:sym typeface="Calibri"/>
              </a:rPr>
              <a:t>This change can be found in the  lead-in statements of each standard beginning with the course- United States History to 1865 and continuing through Virginia and United States Government.</a:t>
            </a:r>
          </a:p>
          <a:p>
            <a:pPr marL="0" marR="0" lvl="0" indent="0" algn="l" rtl="0">
              <a:lnSpc>
                <a:spcPct val="90000"/>
              </a:lnSpc>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5" name="Shape 2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9476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0" name="Shape 58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81" name="Shape 5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69</a:t>
            </a:fld>
            <a:endParaRPr lang="en-US" sz="14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9" name="Shape 5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90" name="Shape 5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70</a:t>
            </a:fld>
            <a:endParaRPr lang="en-US"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8" name="Shape 59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99" name="Shape 5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71</a:t>
            </a:fld>
            <a:endParaRPr lang="en-US" sz="14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6" name="Shape 6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07" name="Shape 6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72</a:t>
            </a:fld>
            <a:endParaRPr lang="en-US" sz="14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8" name="Shape 61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persian</a:t>
            </a:r>
          </a:p>
        </p:txBody>
      </p:sp>
      <p:sp>
        <p:nvSpPr>
          <p:cNvPr id="619" name="Shape 6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73</a:t>
            </a:fld>
            <a:endParaRPr lang="en-US" sz="1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5" name="Shape 6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arabic</a:t>
            </a:r>
          </a:p>
        </p:txBody>
      </p:sp>
      <p:sp>
        <p:nvSpPr>
          <p:cNvPr id="626" name="Shape 6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74</a:t>
            </a:fld>
            <a:endParaRPr lang="en-US"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05080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07737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44" name="Shape 6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50" name="Shape 6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99195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66" name="Shape 26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81</a:t>
            </a:fld>
            <a:endParaRPr lang="en-US"/>
          </a:p>
        </p:txBody>
      </p:sp>
    </p:spTree>
    <p:extLst>
      <p:ext uri="{BB962C8B-B14F-4D97-AF65-F5344CB8AC3E}">
        <p14:creationId xmlns:p14="http://schemas.microsoft.com/office/powerpoint/2010/main" val="35432014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74" name="Shape 27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82</a:t>
            </a:fld>
            <a:endParaRPr lang="en-US"/>
          </a:p>
        </p:txBody>
      </p:sp>
    </p:spTree>
    <p:extLst>
      <p:ext uri="{BB962C8B-B14F-4D97-AF65-F5344CB8AC3E}">
        <p14:creationId xmlns:p14="http://schemas.microsoft.com/office/powerpoint/2010/main" val="30969177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82" name="Shape 28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83</a:t>
            </a:fld>
            <a:endParaRPr lang="en-US"/>
          </a:p>
        </p:txBody>
      </p:sp>
    </p:spTree>
    <p:extLst>
      <p:ext uri="{BB962C8B-B14F-4D97-AF65-F5344CB8AC3E}">
        <p14:creationId xmlns:p14="http://schemas.microsoft.com/office/powerpoint/2010/main" val="4494449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91" name="Shape 29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84</a:t>
            </a:fld>
            <a:endParaRPr lang="en-US"/>
          </a:p>
        </p:txBody>
      </p:sp>
    </p:spTree>
    <p:extLst>
      <p:ext uri="{BB962C8B-B14F-4D97-AF65-F5344CB8AC3E}">
        <p14:creationId xmlns:p14="http://schemas.microsoft.com/office/powerpoint/2010/main" val="8760904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99" name="Shape 29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85</a:t>
            </a:fld>
            <a:endParaRPr lang="en-US"/>
          </a:p>
        </p:txBody>
      </p:sp>
    </p:spTree>
    <p:extLst>
      <p:ext uri="{BB962C8B-B14F-4D97-AF65-F5344CB8AC3E}">
        <p14:creationId xmlns:p14="http://schemas.microsoft.com/office/powerpoint/2010/main" val="3505194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15" name="Shape 31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86</a:t>
            </a:fld>
            <a:endParaRPr lang="en-US"/>
          </a:p>
        </p:txBody>
      </p:sp>
    </p:spTree>
    <p:extLst>
      <p:ext uri="{BB962C8B-B14F-4D97-AF65-F5344CB8AC3E}">
        <p14:creationId xmlns:p14="http://schemas.microsoft.com/office/powerpoint/2010/main" val="14254193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84" name="Shape 48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87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1" name="Shape 4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92" name="Shape 49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88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00" name="Shape 50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11" name="Shape 51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90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spTree>
    <p:extLst>
      <p:ext uri="{BB962C8B-B14F-4D97-AF65-F5344CB8AC3E}">
        <p14:creationId xmlns:p14="http://schemas.microsoft.com/office/powerpoint/2010/main" val="19328454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20" name="Shape 52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91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7" name="Shape 5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28" name="Shape 52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92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5" name="Shape 5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36" name="Shape 53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93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62" name="Shape 5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3" name="Shape 5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Shape 5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90" name="Shape 5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4" name="Shape 6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28" name="Shape 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45" name="Shape 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07" name="Shape 30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19744080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59" name="Shape 6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73" name="Shape 6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Shape 6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87" name="Shape 6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Shape 7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01" name="Shape 7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Shape 7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14" name="Shape 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Shape 7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27" name="Shape 7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741" name="Shape 7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49" name="Shape 74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108</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6" name="Shape 7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AutoNum type="arabicParenBoth"/>
            </a:pPr>
            <a:r>
              <a:rPr lang="en-US"/>
              <a:t>Individually or in pairs, have teacher brainstorm topics that would work well with theses skills.  Discuss as a group.  </a:t>
            </a:r>
          </a:p>
          <a:p>
            <a:pPr lvl="0" rtl="0">
              <a:spcBef>
                <a:spcPts val="0"/>
              </a:spcBef>
              <a:buNone/>
            </a:pPr>
            <a:endParaRPr sz="1400" b="1">
              <a:solidFill>
                <a:srgbClr val="FF00FF"/>
              </a:solidFill>
            </a:endParaRPr>
          </a:p>
        </p:txBody>
      </p:sp>
      <p:sp>
        <p:nvSpPr>
          <p:cNvPr id="757" name="Shape 75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109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Layers of Inference Graphic organizer taken from the Virginia Geographic Alliance presentation located at </a:t>
            </a:r>
            <a:r>
              <a:rPr lang="en-US" u="sng" dirty="0">
                <a:solidFill>
                  <a:schemeClr val="hlink"/>
                </a:solidFill>
                <a:hlinkClick r:id="rId3"/>
              </a:rPr>
              <a:t>http://bit.ly/GeoHist</a:t>
            </a:r>
          </a:p>
          <a:p>
            <a:pPr lvl="0">
              <a:spcBef>
                <a:spcPts val="0"/>
              </a:spcBef>
              <a:buNone/>
            </a:pPr>
            <a:endParaRPr dirty="0"/>
          </a:p>
        </p:txBody>
      </p:sp>
      <p:sp>
        <p:nvSpPr>
          <p:cNvPr id="348" name="Shape 34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5"/>
        <p:cNvGrpSpPr/>
        <p:nvPr/>
      </p:nvGrpSpPr>
      <p:grpSpPr>
        <a:xfrm>
          <a:off x="0" y="0"/>
          <a:ext cx="0" cy="0"/>
          <a:chOff x="0" y="0"/>
          <a:chExt cx="0" cy="0"/>
        </a:xfrm>
      </p:grpSpPr>
      <p:sp>
        <p:nvSpPr>
          <p:cNvPr id="16" name="Shape 16"/>
          <p:cNvSpPr/>
          <p:nvPr/>
        </p:nvSpPr>
        <p:spPr>
          <a:xfrm>
            <a:off x="0" y="0"/>
            <a:ext cx="8381999" cy="6858000"/>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7" name="Shape 17"/>
          <p:cNvSpPr/>
          <p:nvPr/>
        </p:nvSpPr>
        <p:spPr>
          <a:xfrm>
            <a:off x="990600" y="1371600"/>
            <a:ext cx="7391399" cy="43434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8" name="Shape 18"/>
          <p:cNvSpPr/>
          <p:nvPr/>
        </p:nvSpPr>
        <p:spPr>
          <a:xfrm>
            <a:off x="990600" y="3657600"/>
            <a:ext cx="7391399" cy="3200399"/>
          </a:xfrm>
          <a:prstGeom prst="rect">
            <a:avLst/>
          </a:prstGeom>
          <a:solidFill>
            <a:schemeClr val="lt1"/>
          </a:solidFill>
          <a:ln>
            <a:noFill/>
          </a:ln>
        </p:spPr>
        <p:txBody>
          <a:bodyPr lIns="91425" tIns="45700" rIns="91425" bIns="45700" anchor="ctr" anchorCtr="0">
            <a:noAutofit/>
          </a:bodyPr>
          <a:lstStyle/>
          <a:p>
            <a:pPr algn="ctr"/>
            <a:endParaRPr kern="0">
              <a:solidFill>
                <a:srgbClr val="000000"/>
              </a:solidFill>
              <a:latin typeface="Times New Roman"/>
              <a:ea typeface="Times New Roman"/>
              <a:cs typeface="Times New Roman"/>
              <a:sym typeface="Times New Roman"/>
            </a:endParaRPr>
          </a:p>
        </p:txBody>
      </p:sp>
      <p:sp>
        <p:nvSpPr>
          <p:cNvPr id="19" name="Shape 19"/>
          <p:cNvSpPr/>
          <p:nvPr/>
        </p:nvSpPr>
        <p:spPr>
          <a:xfrm>
            <a:off x="1524000" y="4419600"/>
            <a:ext cx="6248399" cy="1524000"/>
          </a:xfrm>
          <a:prstGeom prst="rect">
            <a:avLst/>
          </a:prstGeom>
          <a:noFill/>
          <a:ln>
            <a:noFill/>
          </a:ln>
        </p:spPr>
        <p:txBody>
          <a:bodyPr lIns="91425" tIns="45700" rIns="91425" bIns="45700" anchor="ctr" anchorCtr="0">
            <a:noAutofit/>
          </a:bodyPr>
          <a:lstStyle/>
          <a:p>
            <a:pPr algn="ctr">
              <a:buSzPct val="25000"/>
            </a:pPr>
            <a:r>
              <a:rPr lang="en-US" kern="0">
                <a:solidFill>
                  <a:srgbClr val="000000"/>
                </a:solidFill>
                <a:latin typeface="Calibri"/>
                <a:ea typeface="Calibri"/>
                <a:cs typeface="Calibri"/>
                <a:sym typeface="Calibri"/>
              </a:rPr>
              <a:t/>
            </a:r>
            <a:br>
              <a:rPr lang="en-US" kern="0">
                <a:solidFill>
                  <a:srgbClr val="000000"/>
                </a:solidFill>
                <a:latin typeface="Calibri"/>
                <a:ea typeface="Calibri"/>
                <a:cs typeface="Calibri"/>
                <a:sym typeface="Calibri"/>
              </a:rPr>
            </a:br>
            <a:endParaRPr lang="en-US" kern="0">
              <a:solidFill>
                <a:srgbClr val="000000"/>
              </a:solidFill>
              <a:latin typeface="Calibri"/>
              <a:ea typeface="Calibri"/>
              <a:cs typeface="Calibri"/>
              <a:sym typeface="Calibri"/>
            </a:endParaRPr>
          </a:p>
        </p:txBody>
      </p:sp>
      <p:sp>
        <p:nvSpPr>
          <p:cNvPr id="20" name="Shape 20"/>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pic>
        <p:nvPicPr>
          <p:cNvPr id="21" name="Shape 21" descr="VDOE-h-color sm.png"/>
          <p:cNvPicPr preferRelativeResize="0"/>
          <p:nvPr/>
        </p:nvPicPr>
        <p:blipFill rotWithShape="1">
          <a:blip r:embed="rId2">
            <a:alphaModFix/>
          </a:blip>
          <a:srcRect/>
          <a:stretch/>
        </p:blipFill>
        <p:spPr>
          <a:xfrm>
            <a:off x="6019800" y="6324600"/>
            <a:ext cx="2252476" cy="377952"/>
          </a:xfrm>
          <a:prstGeom prst="rect">
            <a:avLst/>
          </a:prstGeom>
          <a:noFill/>
          <a:ln>
            <a:noFill/>
          </a:ln>
        </p:spPr>
      </p:pic>
      <p:sp>
        <p:nvSpPr>
          <p:cNvPr id="22" name="Shape 22"/>
          <p:cNvSpPr txBox="1">
            <a:spLocks noGrp="1"/>
          </p:cNvSpPr>
          <p:nvPr>
            <p:ph type="ctrTitle"/>
          </p:nvPr>
        </p:nvSpPr>
        <p:spPr>
          <a:xfrm>
            <a:off x="1981200" y="2073275"/>
            <a:ext cx="6400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2297722" y="3825875"/>
            <a:ext cx="5169877"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24" name="Shape 24"/>
          <p:cNvPicPr preferRelativeResize="0"/>
          <p:nvPr/>
        </p:nvPicPr>
        <p:blipFill rotWithShape="1">
          <a:blip r:embed="rId3">
            <a:alphaModFix/>
          </a:blip>
          <a:srcRect/>
          <a:stretch/>
        </p:blipFill>
        <p:spPr>
          <a:xfrm>
            <a:off x="-228600" y="152400"/>
            <a:ext cx="2121788" cy="6858000"/>
          </a:xfrm>
          <a:prstGeom prst="rect">
            <a:avLst/>
          </a:prstGeom>
          <a:noFill/>
          <a:ln>
            <a:noFill/>
          </a:ln>
        </p:spPr>
      </p:pic>
    </p:spTree>
    <p:extLst>
      <p:ext uri="{BB962C8B-B14F-4D97-AF65-F5344CB8AC3E}">
        <p14:creationId xmlns:p14="http://schemas.microsoft.com/office/powerpoint/2010/main" val="65916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355846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071664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505052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293985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0803050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623345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dt" idx="10"/>
          </p:nvPr>
        </p:nvSpPr>
        <p:spPr>
          <a:xfrm>
            <a:off x="5105400" y="6553201"/>
            <a:ext cx="838199" cy="15239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kern="0">
              <a:solidFill>
                <a:srgbClr val="000000"/>
              </a:solidFill>
            </a:endParaRPr>
          </a:p>
        </p:txBody>
      </p:sp>
      <p:sp>
        <p:nvSpPr>
          <p:cNvPr id="51" name="Shape 51"/>
          <p:cNvSpPr/>
          <p:nvPr/>
        </p:nvSpPr>
        <p:spPr>
          <a:xfrm>
            <a:off x="4953000" y="6248400"/>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863240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361521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862568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1206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1270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6"/>
            <a:ext cx="381000" cy="365125"/>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8047176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95741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129711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75879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2" y="2133600"/>
            <a:ext cx="7924798"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1" name="Shape 41"/>
          <p:cNvSpPr txBox="1">
            <a:spLocks noGrp="1"/>
          </p:cNvSpPr>
          <p:nvPr>
            <p:ph type="subTitle" idx="1"/>
          </p:nvPr>
        </p:nvSpPr>
        <p:spPr>
          <a:xfrm>
            <a:off x="914401"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720"/>
              </a:spcBef>
              <a:spcAft>
                <a:spcPts val="0"/>
              </a:spcAft>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489769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5" name="Shape 45"/>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905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1"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905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65987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0" name="Shape 50"/>
          <p:cNvSpPr txBox="1">
            <a:spLocks noGrp="1"/>
          </p:cNvSpPr>
          <p:nvPr>
            <p:ph type="dt" idx="10"/>
          </p:nvPr>
        </p:nvSpPr>
        <p:spPr>
          <a:xfrm>
            <a:off x="5105401" y="6553201"/>
            <a:ext cx="838198" cy="1523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1pPr>
            <a:lvl2pPr marL="457200" marR="0" lvl="1"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9pPr>
          </a:lstStyle>
          <a:p>
            <a:pPr>
              <a:buClr>
                <a:srgbClr val="000000"/>
              </a:buClr>
            </a:pPr>
            <a:endParaRPr kern="0">
              <a:solidFill>
                <a:srgbClr val="000000"/>
              </a:solidFill>
            </a:endParaRPr>
          </a:p>
        </p:txBody>
      </p:sp>
      <p:sp>
        <p:nvSpPr>
          <p:cNvPr id="51" name="Shape 51"/>
          <p:cNvSpPr/>
          <p:nvPr/>
        </p:nvSpPr>
        <p:spPr>
          <a:xfrm>
            <a:off x="4953001" y="6248401"/>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buClr>
                <a:srgbClr val="000000"/>
              </a:buClr>
              <a:buFont typeface="Arial"/>
              <a:buNone/>
            </a:pP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851760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1"/>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4" name="Shape 54"/>
          <p:cNvSpPr txBox="1">
            <a:spLocks noGrp="1"/>
          </p:cNvSpPr>
          <p:nvPr>
            <p:ph type="body" idx="1"/>
          </p:nvPr>
        </p:nvSpPr>
        <p:spPr>
          <a:xfrm>
            <a:off x="3575050" y="273051"/>
            <a:ext cx="5111751"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lnSpc>
                <a:spcPct val="100000"/>
              </a:lnSpc>
              <a:spcBef>
                <a:spcPts val="240"/>
              </a:spcBef>
              <a:spcAft>
                <a:spcPts val="0"/>
              </a:spcAft>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lnSpc>
                <a:spcPct val="100000"/>
              </a:lnSpc>
              <a:spcBef>
                <a:spcPts val="200"/>
              </a:spcBef>
              <a:spcAft>
                <a:spcPts val="0"/>
              </a:spcAft>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909613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90"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lnSpc>
                <a:spcPct val="100000"/>
              </a:lnSpc>
              <a:spcBef>
                <a:spcPts val="480"/>
              </a:spcBef>
              <a:spcAft>
                <a:spcPts val="0"/>
              </a:spcAft>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lnSpc>
                <a:spcPct val="100000"/>
              </a:lnSpc>
              <a:spcBef>
                <a:spcPts val="400"/>
              </a:spcBef>
              <a:spcAft>
                <a:spcPts val="0"/>
              </a:spcAft>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lnSpc>
                <a:spcPct val="100000"/>
              </a:lnSpc>
              <a:spcBef>
                <a:spcPts val="400"/>
              </a:spcBef>
              <a:spcAft>
                <a:spcPts val="0"/>
              </a:spcAft>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90"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lnSpc>
                <a:spcPct val="100000"/>
              </a:lnSpc>
              <a:spcBef>
                <a:spcPts val="240"/>
              </a:spcBef>
              <a:spcAft>
                <a:spcPts val="0"/>
              </a:spcAft>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lnSpc>
                <a:spcPct val="100000"/>
              </a:lnSpc>
              <a:spcBef>
                <a:spcPts val="200"/>
              </a:spcBef>
              <a:spcAft>
                <a:spcPts val="0"/>
              </a:spcAft>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090631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B53C3D1-44B4-4322-B9AB-41B564D5D720}" type="datetimeFigureOut">
              <a:rPr lang="en-US" smtClean="0"/>
              <a:pPr/>
              <a:t>1/12/2017</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6D9104C-7343-478B-99F3-115790F1D649}" type="slidenum">
              <a:rPr lang="en-US" smtClean="0"/>
              <a:pPr/>
              <a:t>‹#›</a:t>
            </a:fld>
            <a:endParaRPr lang="en-US"/>
          </a:p>
        </p:txBody>
      </p:sp>
    </p:spTree>
    <p:extLst>
      <p:ext uri="{BB962C8B-B14F-4D97-AF65-F5344CB8AC3E}">
        <p14:creationId xmlns:p14="http://schemas.microsoft.com/office/powerpoint/2010/main" val="24924191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7"/>
        <p:cNvGrpSpPr/>
        <p:nvPr/>
      </p:nvGrpSpPr>
      <p:grpSpPr>
        <a:xfrm>
          <a:off x="0" y="0"/>
          <a:ext cx="0" cy="0"/>
          <a:chOff x="0" y="0"/>
          <a:chExt cx="0" cy="0"/>
        </a:xfrm>
      </p:grpSpPr>
      <p:sp>
        <p:nvSpPr>
          <p:cNvPr id="68" name="Shape 68"/>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Shape 71"/>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Shape 72"/>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17544519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Shape 7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37654471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 name="Shape 81"/>
          <p:cNvSpPr txBox="1">
            <a:spLocks noGrp="1"/>
          </p:cNvSpPr>
          <p:nvPr>
            <p:ph type="body" idx="1"/>
          </p:nvPr>
        </p:nvSpPr>
        <p:spPr>
          <a:xfrm>
            <a:off x="722312" y="2906714"/>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Shape 8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178063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303243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7" name="Shape 87"/>
          <p:cNvSpPr txBox="1">
            <a:spLocks noGrp="1"/>
          </p:cNvSpPr>
          <p:nvPr>
            <p:ph type="body" idx="1"/>
          </p:nvPr>
        </p:nvSpPr>
        <p:spPr>
          <a:xfrm>
            <a:off x="342901" y="2133600"/>
            <a:ext cx="3009899" cy="6034087"/>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2"/>
          </p:nvPr>
        </p:nvSpPr>
        <p:spPr>
          <a:xfrm>
            <a:off x="3505201" y="2133600"/>
            <a:ext cx="3009899" cy="6034087"/>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0" name="Shape 9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1" name="Shape 91"/>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33279429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4" name="Shape 9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body" idx="3"/>
          </p:nvPr>
        </p:nvSpPr>
        <p:spPr>
          <a:xfrm>
            <a:off x="4645026"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body" idx="4"/>
          </p:nvPr>
        </p:nvSpPr>
        <p:spPr>
          <a:xfrm>
            <a:off x="4645026"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9" name="Shape 9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0" name="Shape 10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10057809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3" name="Shape 10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Shape 10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5" name="Shape 10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33147763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6"/>
        <p:cNvGrpSpPr/>
        <p:nvPr/>
      </p:nvGrpSpPr>
      <p:grpSpPr>
        <a:xfrm>
          <a:off x="0" y="0"/>
          <a:ext cx="0" cy="0"/>
          <a:chOff x="0" y="0"/>
          <a:chExt cx="0" cy="0"/>
        </a:xfrm>
      </p:grpSpPr>
      <p:sp>
        <p:nvSpPr>
          <p:cNvPr id="107" name="Shape 107"/>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Shape 108"/>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Shape 109"/>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27586986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2" name="Shape 112"/>
          <p:cNvSpPr txBox="1">
            <a:spLocks noGrp="1"/>
          </p:cNvSpPr>
          <p:nvPr>
            <p:ph type="body" idx="1"/>
          </p:nvPr>
        </p:nvSpPr>
        <p:spPr>
          <a:xfrm>
            <a:off x="3575050" y="273051"/>
            <a:ext cx="5111751"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Shape 11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Shape 116"/>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40999307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1792288" y="4800601"/>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9" name="Shape 119"/>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1"/>
          </p:nvPr>
        </p:nvSpPr>
        <p:spPr>
          <a:xfrm>
            <a:off x="1792288" y="5367339"/>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2" name="Shape 12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3" name="Shape 12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4196755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6" name="Shape 126"/>
          <p:cNvSpPr txBox="1">
            <a:spLocks noGrp="1"/>
          </p:cNvSpPr>
          <p:nvPr>
            <p:ph type="body" idx="1"/>
          </p:nvPr>
        </p:nvSpPr>
        <p:spPr>
          <a:xfrm rot="5400000">
            <a:off x="2309018" y="-251617"/>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8" name="Shape 128"/>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9" name="Shape 129"/>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30109236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rot="5400000">
            <a:off x="1843086" y="3495675"/>
            <a:ext cx="7800975" cy="1543051"/>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2" name="Shape 132"/>
          <p:cNvSpPr txBox="1">
            <a:spLocks noGrp="1"/>
          </p:cNvSpPr>
          <p:nvPr>
            <p:ph type="body" idx="1"/>
          </p:nvPr>
        </p:nvSpPr>
        <p:spPr>
          <a:xfrm rot="5400000">
            <a:off x="-1319211" y="2028825"/>
            <a:ext cx="7800975" cy="447675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4" name="Shape 13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5" name="Shape 13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3876344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5"/>
        <p:cNvGrpSpPr/>
        <p:nvPr/>
      </p:nvGrpSpPr>
      <p:grpSpPr>
        <a:xfrm>
          <a:off x="0" y="0"/>
          <a:ext cx="0" cy="0"/>
          <a:chOff x="0" y="0"/>
          <a:chExt cx="0" cy="0"/>
        </a:xfrm>
      </p:grpSpPr>
      <p:sp>
        <p:nvSpPr>
          <p:cNvPr id="16" name="Shape 16"/>
          <p:cNvSpPr/>
          <p:nvPr/>
        </p:nvSpPr>
        <p:spPr>
          <a:xfrm>
            <a:off x="0" y="0"/>
            <a:ext cx="8381999" cy="6858000"/>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7" name="Shape 17"/>
          <p:cNvSpPr/>
          <p:nvPr/>
        </p:nvSpPr>
        <p:spPr>
          <a:xfrm>
            <a:off x="990600" y="1371600"/>
            <a:ext cx="7391399" cy="43434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8" name="Shape 18"/>
          <p:cNvSpPr/>
          <p:nvPr/>
        </p:nvSpPr>
        <p:spPr>
          <a:xfrm>
            <a:off x="990600" y="3657600"/>
            <a:ext cx="7391399" cy="3200399"/>
          </a:xfrm>
          <a:prstGeom prst="rect">
            <a:avLst/>
          </a:prstGeom>
          <a:solidFill>
            <a:schemeClr val="lt1"/>
          </a:solidFill>
          <a:ln>
            <a:noFill/>
          </a:ln>
        </p:spPr>
        <p:txBody>
          <a:bodyPr lIns="91425" tIns="45700" rIns="91425" bIns="45700" anchor="ctr" anchorCtr="0">
            <a:noAutofit/>
          </a:bodyPr>
          <a:lstStyle/>
          <a:p>
            <a:pPr algn="ctr"/>
            <a:endParaRPr kern="0">
              <a:solidFill>
                <a:srgbClr val="000000"/>
              </a:solidFill>
              <a:latin typeface="Times New Roman"/>
              <a:ea typeface="Times New Roman"/>
              <a:cs typeface="Times New Roman"/>
              <a:sym typeface="Times New Roman"/>
            </a:endParaRPr>
          </a:p>
        </p:txBody>
      </p:sp>
      <p:sp>
        <p:nvSpPr>
          <p:cNvPr id="19" name="Shape 19"/>
          <p:cNvSpPr/>
          <p:nvPr/>
        </p:nvSpPr>
        <p:spPr>
          <a:xfrm>
            <a:off x="1524000" y="4419600"/>
            <a:ext cx="6248399" cy="1524000"/>
          </a:xfrm>
          <a:prstGeom prst="rect">
            <a:avLst/>
          </a:prstGeom>
          <a:noFill/>
          <a:ln>
            <a:noFill/>
          </a:ln>
        </p:spPr>
        <p:txBody>
          <a:bodyPr lIns="91425" tIns="45700" rIns="91425" bIns="45700" anchor="ctr" anchorCtr="0">
            <a:noAutofit/>
          </a:bodyPr>
          <a:lstStyle/>
          <a:p>
            <a:pPr algn="ctr">
              <a:buSzPct val="25000"/>
            </a:pPr>
            <a:r>
              <a:rPr lang="en-US" kern="0">
                <a:solidFill>
                  <a:srgbClr val="000000"/>
                </a:solidFill>
                <a:latin typeface="Calibri"/>
                <a:ea typeface="Calibri"/>
                <a:cs typeface="Calibri"/>
                <a:sym typeface="Calibri"/>
              </a:rPr>
              <a:t/>
            </a:r>
            <a:br>
              <a:rPr lang="en-US" kern="0">
                <a:solidFill>
                  <a:srgbClr val="000000"/>
                </a:solidFill>
                <a:latin typeface="Calibri"/>
                <a:ea typeface="Calibri"/>
                <a:cs typeface="Calibri"/>
                <a:sym typeface="Calibri"/>
              </a:rPr>
            </a:br>
            <a:endParaRPr lang="en-US" kern="0">
              <a:solidFill>
                <a:srgbClr val="000000"/>
              </a:solidFill>
              <a:latin typeface="Calibri"/>
              <a:ea typeface="Calibri"/>
              <a:cs typeface="Calibri"/>
              <a:sym typeface="Calibri"/>
            </a:endParaRPr>
          </a:p>
        </p:txBody>
      </p:sp>
      <p:sp>
        <p:nvSpPr>
          <p:cNvPr id="20" name="Shape 20"/>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pic>
        <p:nvPicPr>
          <p:cNvPr id="21" name="Shape 21" descr="VDOE-h-color sm.png"/>
          <p:cNvPicPr preferRelativeResize="0"/>
          <p:nvPr/>
        </p:nvPicPr>
        <p:blipFill rotWithShape="1">
          <a:blip r:embed="rId2">
            <a:alphaModFix/>
          </a:blip>
          <a:srcRect/>
          <a:stretch/>
        </p:blipFill>
        <p:spPr>
          <a:xfrm>
            <a:off x="6019800" y="6324600"/>
            <a:ext cx="2252476" cy="377952"/>
          </a:xfrm>
          <a:prstGeom prst="rect">
            <a:avLst/>
          </a:prstGeom>
          <a:noFill/>
          <a:ln>
            <a:noFill/>
          </a:ln>
        </p:spPr>
      </p:pic>
      <p:sp>
        <p:nvSpPr>
          <p:cNvPr id="22" name="Shape 22"/>
          <p:cNvSpPr txBox="1">
            <a:spLocks noGrp="1"/>
          </p:cNvSpPr>
          <p:nvPr>
            <p:ph type="ctrTitle"/>
          </p:nvPr>
        </p:nvSpPr>
        <p:spPr>
          <a:xfrm>
            <a:off x="1981200" y="2073275"/>
            <a:ext cx="6400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2297722" y="3825875"/>
            <a:ext cx="5169877"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24" name="Shape 24"/>
          <p:cNvPicPr preferRelativeResize="0"/>
          <p:nvPr/>
        </p:nvPicPr>
        <p:blipFill rotWithShape="1">
          <a:blip r:embed="rId3">
            <a:alphaModFix/>
          </a:blip>
          <a:srcRect/>
          <a:stretch/>
        </p:blipFill>
        <p:spPr>
          <a:xfrm>
            <a:off x="-228600" y="152400"/>
            <a:ext cx="2121788" cy="6858000"/>
          </a:xfrm>
          <a:prstGeom prst="rect">
            <a:avLst/>
          </a:prstGeom>
          <a:noFill/>
          <a:ln>
            <a:noFill/>
          </a:ln>
        </p:spPr>
      </p:pic>
    </p:spTree>
    <p:extLst>
      <p:ext uri="{BB962C8B-B14F-4D97-AF65-F5344CB8AC3E}">
        <p14:creationId xmlns:p14="http://schemas.microsoft.com/office/powerpoint/2010/main" val="17318252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74710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sym typeface="Aria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sym typeface="Aria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pitchFamily="34" charset="0"/>
                <a:sym typeface="Arial"/>
              </a:rPr>
              <a:t/>
            </a:r>
            <a:br>
              <a:rPr lang="en-US" dirty="0">
                <a:solidFill>
                  <a:prstClr val="black"/>
                </a:solidFill>
                <a:latin typeface="Calibri" pitchFamily="34" charset="0"/>
                <a:sym typeface="Arial"/>
              </a:rPr>
            </a:br>
            <a:endParaRPr lang="en-US" dirty="0">
              <a:solidFill>
                <a:prstClr val="black"/>
              </a:solidFill>
              <a:latin typeface="Calibri" pitchFamily="34" charset="0"/>
              <a:sym typeface="Arial"/>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27428537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987853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1_Section Header">
    <p:spTree>
      <p:nvGrpSpPr>
        <p:cNvPr id="1" name="Shape 31"/>
        <p:cNvGrpSpPr/>
        <p:nvPr/>
      </p:nvGrpSpPr>
      <p:grpSpPr>
        <a:xfrm>
          <a:off x="0" y="0"/>
          <a:ext cx="0" cy="0"/>
          <a:chOff x="0" y="0"/>
          <a:chExt cx="0" cy="0"/>
        </a:xfrm>
      </p:grpSpPr>
      <p:sp>
        <p:nvSpPr>
          <p:cNvPr id="32" name="Shape 32"/>
          <p:cNvSpPr/>
          <p:nvPr/>
        </p:nvSpPr>
        <p:spPr>
          <a:xfrm>
            <a:off x="0" y="0"/>
            <a:ext cx="8381999" cy="6248399"/>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33" name="Shape 33"/>
          <p:cNvSpPr/>
          <p:nvPr/>
        </p:nvSpPr>
        <p:spPr>
          <a:xfrm>
            <a:off x="990600" y="1371600"/>
            <a:ext cx="7391399" cy="49530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34" name="Shape 34"/>
          <p:cNvSpPr txBox="1">
            <a:spLocks noGrp="1"/>
          </p:cNvSpPr>
          <p:nvPr>
            <p:ph type="title"/>
          </p:nvPr>
        </p:nvSpPr>
        <p:spPr>
          <a:xfrm>
            <a:off x="1524000" y="3124200"/>
            <a:ext cx="6248399" cy="1295400"/>
          </a:xfrm>
          <a:prstGeom prst="rect">
            <a:avLst/>
          </a:prstGeom>
          <a:noFill/>
          <a:ln>
            <a:noFill/>
          </a:ln>
        </p:spPr>
        <p:txBody>
          <a:bodyPr lIns="91425" tIns="91425" rIns="91425" bIns="91425" anchor="t" anchorCtr="0"/>
          <a:lstStyle>
            <a:lvl1pPr marL="0" marR="0" lvl="0" indent="0" algn="ctr" rtl="0">
              <a:spcBef>
                <a:spcPts val="0"/>
              </a:spcBef>
              <a:spcAft>
                <a:spcPts val="0"/>
              </a:spcAft>
              <a:buClr>
                <a:srgbClr val="7F7F7F"/>
              </a:buClr>
              <a:buFont typeface="Times New Roman"/>
              <a:buNone/>
              <a:defRPr sz="3600" b="1" i="0" u="none" strike="noStrike" cap="none">
                <a:solidFill>
                  <a:srgbClr val="7F7F7F"/>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57756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0831224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5508328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567229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dt" idx="10"/>
          </p:nvPr>
        </p:nvSpPr>
        <p:spPr>
          <a:xfrm>
            <a:off x="5105400" y="6553201"/>
            <a:ext cx="838199" cy="15239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kern="0">
              <a:solidFill>
                <a:srgbClr val="000000"/>
              </a:solidFill>
            </a:endParaRPr>
          </a:p>
        </p:txBody>
      </p:sp>
      <p:sp>
        <p:nvSpPr>
          <p:cNvPr id="51" name="Shape 51"/>
          <p:cNvSpPr/>
          <p:nvPr/>
        </p:nvSpPr>
        <p:spPr>
          <a:xfrm>
            <a:off x="4953000" y="6248400"/>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290092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505660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61276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sym typeface="Aria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580095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753502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865262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a:solidFill>
                  <a:prstClr val="black"/>
                </a:solidFill>
                <a:cs typeface="Arial"/>
                <a:sym typeface="Arial"/>
              </a:rPr>
              <a:pPr/>
              <a:t>1/12/2017</a:t>
            </a:fld>
            <a:endParaRPr lang="en-US" dirty="0">
              <a:solidFill>
                <a:prstClr val="black"/>
              </a:solidFill>
              <a:cs typeface="Arial"/>
              <a:sym typeface="Arial"/>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87736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935501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472488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79206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914400" y="1676400"/>
            <a:ext cx="7315200" cy="36576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4" name="Slide Number Placeholder 5"/>
          <p:cNvSpPr>
            <a:spLocks noGrp="1"/>
          </p:cNvSpPr>
          <p:nvPr>
            <p:ph type="sldNum" sz="quarter" idx="13"/>
          </p:nvPr>
        </p:nvSpPr>
        <p:spPr/>
        <p:txBody>
          <a:bodyPr/>
          <a:lstStyle>
            <a:lvl1pPr>
              <a:defRPr/>
            </a:lvl1pPr>
          </a:lstStyle>
          <a:p>
            <a:pPr>
              <a:defRPr/>
            </a:pPr>
            <a:fld id="{C9886CF0-4A72-40E0-84CA-3248A9E6B0A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394884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84"/>
        <p:cNvGrpSpPr/>
        <p:nvPr/>
      </p:nvGrpSpPr>
      <p:grpSpPr>
        <a:xfrm>
          <a:off x="0" y="0"/>
          <a:ext cx="0" cy="0"/>
          <a:chOff x="0" y="0"/>
          <a:chExt cx="0" cy="0"/>
        </a:xfrm>
      </p:grpSpPr>
      <p:grpSp>
        <p:nvGrpSpPr>
          <p:cNvPr id="85" name="Shape 85"/>
          <p:cNvGrpSpPr/>
          <p:nvPr/>
        </p:nvGrpSpPr>
        <p:grpSpPr>
          <a:xfrm>
            <a:off x="0" y="5204762"/>
            <a:ext cx="9144000" cy="1653192"/>
            <a:chOff x="0" y="3903669"/>
            <a:chExt cx="9144000" cy="1239925"/>
          </a:xfrm>
        </p:grpSpPr>
        <p:sp>
          <p:nvSpPr>
            <p:cNvPr id="86" name="Shape 86"/>
            <p:cNvSpPr/>
            <p:nvPr/>
          </p:nvSpPr>
          <p:spPr>
            <a:xfrm>
              <a:off x="8154895"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87" name="Shape 87"/>
            <p:cNvSpPr/>
            <p:nvPr/>
          </p:nvSpPr>
          <p:spPr>
            <a:xfrm flipH="1">
              <a:off x="6181162"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88" name="Shape 88"/>
            <p:cNvSpPr/>
            <p:nvPr/>
          </p:nvSpPr>
          <p:spPr>
            <a:xfrm>
              <a:off x="7170274" y="3903669"/>
              <a:ext cx="989100" cy="987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89" name="Shape 89"/>
            <p:cNvSpPr/>
            <p:nvPr/>
          </p:nvSpPr>
          <p:spPr>
            <a:xfrm rot="10800000">
              <a:off x="8154757" y="3903682"/>
              <a:ext cx="989100" cy="9879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90" name="Shape 90"/>
            <p:cNvSpPr/>
            <p:nvPr/>
          </p:nvSpPr>
          <p:spPr>
            <a:xfrm>
              <a:off x="0" y="4891594"/>
              <a:ext cx="9144000" cy="252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91" name="Shape 91"/>
          <p:cNvSpPr txBox="1">
            <a:spLocks noGrp="1"/>
          </p:cNvSpPr>
          <p:nvPr>
            <p:ph type="title"/>
          </p:nvPr>
        </p:nvSpPr>
        <p:spPr>
          <a:xfrm>
            <a:off x="311700" y="546666"/>
            <a:ext cx="8520600" cy="8103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2" name="Shape 92"/>
          <p:cNvSpPr txBox="1">
            <a:spLocks noGrp="1"/>
          </p:cNvSpPr>
          <p:nvPr>
            <p:ph type="body" idx="1"/>
          </p:nvPr>
        </p:nvSpPr>
        <p:spPr>
          <a:xfrm>
            <a:off x="311700" y="1639833"/>
            <a:ext cx="8520600" cy="4452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3" name="Shape 93"/>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extLst>
      <p:ext uri="{BB962C8B-B14F-4D97-AF65-F5344CB8AC3E}">
        <p14:creationId xmlns:p14="http://schemas.microsoft.com/office/powerpoint/2010/main" val="2908928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5"/>
        <p:cNvGrpSpPr/>
        <p:nvPr/>
      </p:nvGrpSpPr>
      <p:grpSpPr>
        <a:xfrm>
          <a:off x="0" y="0"/>
          <a:ext cx="0" cy="0"/>
          <a:chOff x="0" y="0"/>
          <a:chExt cx="0" cy="0"/>
        </a:xfrm>
      </p:grpSpPr>
      <p:sp>
        <p:nvSpPr>
          <p:cNvPr id="16" name="Shape 16"/>
          <p:cNvSpPr/>
          <p:nvPr/>
        </p:nvSpPr>
        <p:spPr>
          <a:xfrm>
            <a:off x="0" y="0"/>
            <a:ext cx="8381999" cy="6858000"/>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7" name="Shape 17"/>
          <p:cNvSpPr/>
          <p:nvPr/>
        </p:nvSpPr>
        <p:spPr>
          <a:xfrm>
            <a:off x="990600" y="1371600"/>
            <a:ext cx="7391399" cy="43434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8" name="Shape 18"/>
          <p:cNvSpPr/>
          <p:nvPr/>
        </p:nvSpPr>
        <p:spPr>
          <a:xfrm>
            <a:off x="990600" y="3657600"/>
            <a:ext cx="7391399" cy="3200399"/>
          </a:xfrm>
          <a:prstGeom prst="rect">
            <a:avLst/>
          </a:prstGeom>
          <a:solidFill>
            <a:schemeClr val="lt1"/>
          </a:solidFill>
          <a:ln>
            <a:noFill/>
          </a:ln>
        </p:spPr>
        <p:txBody>
          <a:bodyPr lIns="91425" tIns="45700" rIns="91425" bIns="45700" anchor="ctr" anchorCtr="0">
            <a:noAutofit/>
          </a:bodyPr>
          <a:lstStyle/>
          <a:p>
            <a:pPr algn="ctr"/>
            <a:endParaRPr kern="0">
              <a:solidFill>
                <a:srgbClr val="000000"/>
              </a:solidFill>
              <a:latin typeface="Times New Roman"/>
              <a:ea typeface="Times New Roman"/>
              <a:cs typeface="Times New Roman"/>
              <a:sym typeface="Times New Roman"/>
            </a:endParaRPr>
          </a:p>
        </p:txBody>
      </p:sp>
      <p:sp>
        <p:nvSpPr>
          <p:cNvPr id="19" name="Shape 19"/>
          <p:cNvSpPr/>
          <p:nvPr/>
        </p:nvSpPr>
        <p:spPr>
          <a:xfrm>
            <a:off x="1524000" y="4419600"/>
            <a:ext cx="6248399" cy="1524000"/>
          </a:xfrm>
          <a:prstGeom prst="rect">
            <a:avLst/>
          </a:prstGeom>
          <a:noFill/>
          <a:ln>
            <a:noFill/>
          </a:ln>
        </p:spPr>
        <p:txBody>
          <a:bodyPr lIns="91425" tIns="45700" rIns="91425" bIns="45700" anchor="ctr" anchorCtr="0">
            <a:noAutofit/>
          </a:bodyPr>
          <a:lstStyle/>
          <a:p>
            <a:pPr algn="ctr">
              <a:buSzPct val="25000"/>
            </a:pPr>
            <a:r>
              <a:rPr lang="en-US" kern="0">
                <a:solidFill>
                  <a:srgbClr val="000000"/>
                </a:solidFill>
                <a:latin typeface="Calibri"/>
                <a:ea typeface="Calibri"/>
                <a:cs typeface="Calibri"/>
                <a:sym typeface="Calibri"/>
              </a:rPr>
              <a:t/>
            </a:r>
            <a:br>
              <a:rPr lang="en-US" kern="0">
                <a:solidFill>
                  <a:srgbClr val="000000"/>
                </a:solidFill>
                <a:latin typeface="Calibri"/>
                <a:ea typeface="Calibri"/>
                <a:cs typeface="Calibri"/>
                <a:sym typeface="Calibri"/>
              </a:rPr>
            </a:br>
            <a:endParaRPr lang="en-US" kern="0">
              <a:solidFill>
                <a:srgbClr val="000000"/>
              </a:solidFill>
              <a:latin typeface="Calibri"/>
              <a:ea typeface="Calibri"/>
              <a:cs typeface="Calibri"/>
              <a:sym typeface="Calibri"/>
            </a:endParaRPr>
          </a:p>
        </p:txBody>
      </p:sp>
      <p:sp>
        <p:nvSpPr>
          <p:cNvPr id="20" name="Shape 20"/>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pic>
        <p:nvPicPr>
          <p:cNvPr id="21" name="Shape 21" descr="VDOE-h-color sm.png"/>
          <p:cNvPicPr preferRelativeResize="0"/>
          <p:nvPr/>
        </p:nvPicPr>
        <p:blipFill rotWithShape="1">
          <a:blip r:embed="rId2">
            <a:alphaModFix/>
          </a:blip>
          <a:srcRect/>
          <a:stretch/>
        </p:blipFill>
        <p:spPr>
          <a:xfrm>
            <a:off x="6019800" y="6324600"/>
            <a:ext cx="2252476" cy="377952"/>
          </a:xfrm>
          <a:prstGeom prst="rect">
            <a:avLst/>
          </a:prstGeom>
          <a:noFill/>
          <a:ln>
            <a:noFill/>
          </a:ln>
        </p:spPr>
      </p:pic>
      <p:sp>
        <p:nvSpPr>
          <p:cNvPr id="22" name="Shape 22"/>
          <p:cNvSpPr txBox="1">
            <a:spLocks noGrp="1"/>
          </p:cNvSpPr>
          <p:nvPr>
            <p:ph type="ctrTitle"/>
          </p:nvPr>
        </p:nvSpPr>
        <p:spPr>
          <a:xfrm>
            <a:off x="1981200" y="2073275"/>
            <a:ext cx="6400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2297722" y="3825875"/>
            <a:ext cx="5169877"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24" name="Shape 24"/>
          <p:cNvPicPr preferRelativeResize="0"/>
          <p:nvPr/>
        </p:nvPicPr>
        <p:blipFill rotWithShape="1">
          <a:blip r:embed="rId3">
            <a:alphaModFix/>
          </a:blip>
          <a:srcRect/>
          <a:stretch/>
        </p:blipFill>
        <p:spPr>
          <a:xfrm>
            <a:off x="-228600" y="152400"/>
            <a:ext cx="2121788" cy="6858000"/>
          </a:xfrm>
          <a:prstGeom prst="rect">
            <a:avLst/>
          </a:prstGeom>
          <a:noFill/>
          <a:ln>
            <a:noFill/>
          </a:ln>
        </p:spPr>
      </p:pic>
    </p:spTree>
    <p:extLst>
      <p:ext uri="{BB962C8B-B14F-4D97-AF65-F5344CB8AC3E}">
        <p14:creationId xmlns:p14="http://schemas.microsoft.com/office/powerpoint/2010/main" val="4241680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076645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1012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63213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45563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49467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54531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78279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4384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dt" idx="10"/>
          </p:nvPr>
        </p:nvSpPr>
        <p:spPr>
          <a:xfrm>
            <a:off x="5105400" y="6553201"/>
            <a:ext cx="838199" cy="15239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kern="0">
              <a:solidFill>
                <a:srgbClr val="000000"/>
              </a:solidFill>
            </a:endParaRPr>
          </a:p>
        </p:txBody>
      </p:sp>
      <p:sp>
        <p:nvSpPr>
          <p:cNvPr id="51" name="Shape 51"/>
          <p:cNvSpPr/>
          <p:nvPr/>
        </p:nvSpPr>
        <p:spPr>
          <a:xfrm>
            <a:off x="4953000" y="6248400"/>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26016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14615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99425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09061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6" name="Shape 86"/>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86580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2" name="Shape 92"/>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4160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9" name="Shape 99"/>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11290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6"/>
        <p:cNvGrpSpPr/>
        <p:nvPr/>
      </p:nvGrpSpPr>
      <p:grpSpPr>
        <a:xfrm>
          <a:off x="0" y="0"/>
          <a:ext cx="0" cy="0"/>
          <a:chOff x="0" y="0"/>
          <a:chExt cx="0" cy="0"/>
        </a:xfrm>
      </p:grpSpPr>
      <p:sp>
        <p:nvSpPr>
          <p:cNvPr id="107" name="Shape 10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89258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2" name="Shape 11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24862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9" name="Shape 119"/>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2816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42338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6" name="Shape 126"/>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12008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2" name="Shape 13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77511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5"/>
        <p:cNvGrpSpPr/>
        <p:nvPr/>
      </p:nvGrpSpPr>
      <p:grpSpPr>
        <a:xfrm>
          <a:off x="0" y="0"/>
          <a:ext cx="0" cy="0"/>
          <a:chOff x="0" y="0"/>
          <a:chExt cx="0" cy="0"/>
        </a:xfrm>
      </p:grpSpPr>
      <p:sp>
        <p:nvSpPr>
          <p:cNvPr id="16" name="Shape 16"/>
          <p:cNvSpPr/>
          <p:nvPr/>
        </p:nvSpPr>
        <p:spPr>
          <a:xfrm>
            <a:off x="0" y="0"/>
            <a:ext cx="8381999" cy="6858000"/>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7" name="Shape 17"/>
          <p:cNvSpPr/>
          <p:nvPr/>
        </p:nvSpPr>
        <p:spPr>
          <a:xfrm>
            <a:off x="990600" y="1371600"/>
            <a:ext cx="7391399" cy="43434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8" name="Shape 18"/>
          <p:cNvSpPr/>
          <p:nvPr/>
        </p:nvSpPr>
        <p:spPr>
          <a:xfrm>
            <a:off x="990600" y="3657600"/>
            <a:ext cx="7391399" cy="3200399"/>
          </a:xfrm>
          <a:prstGeom prst="rect">
            <a:avLst/>
          </a:prstGeom>
          <a:solidFill>
            <a:schemeClr val="lt1"/>
          </a:solidFill>
          <a:ln>
            <a:noFill/>
          </a:ln>
        </p:spPr>
        <p:txBody>
          <a:bodyPr lIns="91425" tIns="45700" rIns="91425" bIns="45700" anchor="ctr" anchorCtr="0">
            <a:noAutofit/>
          </a:bodyPr>
          <a:lstStyle/>
          <a:p>
            <a:pPr algn="ctr"/>
            <a:endParaRPr kern="0">
              <a:solidFill>
                <a:srgbClr val="000000"/>
              </a:solidFill>
              <a:latin typeface="Times New Roman"/>
              <a:ea typeface="Times New Roman"/>
              <a:cs typeface="Times New Roman"/>
              <a:sym typeface="Times New Roman"/>
            </a:endParaRPr>
          </a:p>
        </p:txBody>
      </p:sp>
      <p:sp>
        <p:nvSpPr>
          <p:cNvPr id="19" name="Shape 19"/>
          <p:cNvSpPr/>
          <p:nvPr/>
        </p:nvSpPr>
        <p:spPr>
          <a:xfrm>
            <a:off x="1524000" y="4419600"/>
            <a:ext cx="6248399" cy="1524000"/>
          </a:xfrm>
          <a:prstGeom prst="rect">
            <a:avLst/>
          </a:prstGeom>
          <a:noFill/>
          <a:ln>
            <a:noFill/>
          </a:ln>
        </p:spPr>
        <p:txBody>
          <a:bodyPr lIns="91425" tIns="45700" rIns="91425" bIns="45700" anchor="ctr" anchorCtr="0">
            <a:noAutofit/>
          </a:bodyPr>
          <a:lstStyle/>
          <a:p>
            <a:pPr algn="ctr">
              <a:buSzPct val="25000"/>
            </a:pPr>
            <a:r>
              <a:rPr lang="en-US" kern="0">
                <a:solidFill>
                  <a:srgbClr val="000000"/>
                </a:solidFill>
                <a:latin typeface="Calibri"/>
                <a:ea typeface="Calibri"/>
                <a:cs typeface="Calibri"/>
                <a:sym typeface="Calibri"/>
              </a:rPr>
              <a:t/>
            </a:r>
            <a:br>
              <a:rPr lang="en-US" kern="0">
                <a:solidFill>
                  <a:srgbClr val="000000"/>
                </a:solidFill>
                <a:latin typeface="Calibri"/>
                <a:ea typeface="Calibri"/>
                <a:cs typeface="Calibri"/>
                <a:sym typeface="Calibri"/>
              </a:rPr>
            </a:br>
            <a:endParaRPr lang="en-US" kern="0">
              <a:solidFill>
                <a:srgbClr val="000000"/>
              </a:solidFill>
              <a:latin typeface="Calibri"/>
              <a:ea typeface="Calibri"/>
              <a:cs typeface="Calibri"/>
              <a:sym typeface="Calibri"/>
            </a:endParaRPr>
          </a:p>
        </p:txBody>
      </p:sp>
      <p:sp>
        <p:nvSpPr>
          <p:cNvPr id="20" name="Shape 20"/>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pic>
        <p:nvPicPr>
          <p:cNvPr id="21" name="Shape 21" descr="VDOE-h-color sm.png"/>
          <p:cNvPicPr preferRelativeResize="0"/>
          <p:nvPr/>
        </p:nvPicPr>
        <p:blipFill rotWithShape="1">
          <a:blip r:embed="rId2">
            <a:alphaModFix/>
          </a:blip>
          <a:srcRect/>
          <a:stretch/>
        </p:blipFill>
        <p:spPr>
          <a:xfrm>
            <a:off x="6019800" y="6324600"/>
            <a:ext cx="2252476" cy="377952"/>
          </a:xfrm>
          <a:prstGeom prst="rect">
            <a:avLst/>
          </a:prstGeom>
          <a:noFill/>
          <a:ln>
            <a:noFill/>
          </a:ln>
        </p:spPr>
      </p:pic>
      <p:sp>
        <p:nvSpPr>
          <p:cNvPr id="22" name="Shape 22"/>
          <p:cNvSpPr txBox="1">
            <a:spLocks noGrp="1"/>
          </p:cNvSpPr>
          <p:nvPr>
            <p:ph type="ctrTitle"/>
          </p:nvPr>
        </p:nvSpPr>
        <p:spPr>
          <a:xfrm>
            <a:off x="1981200" y="2073275"/>
            <a:ext cx="6400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2297722" y="3825875"/>
            <a:ext cx="5169877"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24" name="Shape 24"/>
          <p:cNvPicPr preferRelativeResize="0"/>
          <p:nvPr/>
        </p:nvPicPr>
        <p:blipFill rotWithShape="1">
          <a:blip r:embed="rId3">
            <a:alphaModFix/>
          </a:blip>
          <a:srcRect/>
          <a:stretch/>
        </p:blipFill>
        <p:spPr>
          <a:xfrm>
            <a:off x="-228600" y="152400"/>
            <a:ext cx="2121788" cy="6858000"/>
          </a:xfrm>
          <a:prstGeom prst="rect">
            <a:avLst/>
          </a:prstGeom>
          <a:noFill/>
          <a:ln>
            <a:noFill/>
          </a:ln>
        </p:spPr>
      </p:pic>
    </p:spTree>
    <p:extLst>
      <p:ext uri="{BB962C8B-B14F-4D97-AF65-F5344CB8AC3E}">
        <p14:creationId xmlns:p14="http://schemas.microsoft.com/office/powerpoint/2010/main" val="12417500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894600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50179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Section Header">
    <p:spTree>
      <p:nvGrpSpPr>
        <p:cNvPr id="1" name="Shape 31"/>
        <p:cNvGrpSpPr/>
        <p:nvPr/>
      </p:nvGrpSpPr>
      <p:grpSpPr>
        <a:xfrm>
          <a:off x="0" y="0"/>
          <a:ext cx="0" cy="0"/>
          <a:chOff x="0" y="0"/>
          <a:chExt cx="0" cy="0"/>
        </a:xfrm>
      </p:grpSpPr>
      <p:sp>
        <p:nvSpPr>
          <p:cNvPr id="32" name="Shape 32"/>
          <p:cNvSpPr/>
          <p:nvPr/>
        </p:nvSpPr>
        <p:spPr>
          <a:xfrm>
            <a:off x="0" y="0"/>
            <a:ext cx="8381999" cy="6248399"/>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33" name="Shape 33"/>
          <p:cNvSpPr/>
          <p:nvPr/>
        </p:nvSpPr>
        <p:spPr>
          <a:xfrm>
            <a:off x="990600" y="1371600"/>
            <a:ext cx="7391399" cy="49530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34" name="Shape 34"/>
          <p:cNvSpPr txBox="1">
            <a:spLocks noGrp="1"/>
          </p:cNvSpPr>
          <p:nvPr>
            <p:ph type="title"/>
          </p:nvPr>
        </p:nvSpPr>
        <p:spPr>
          <a:xfrm>
            <a:off x="1524000" y="3124200"/>
            <a:ext cx="6248399" cy="1295400"/>
          </a:xfrm>
          <a:prstGeom prst="rect">
            <a:avLst/>
          </a:prstGeom>
          <a:noFill/>
          <a:ln>
            <a:noFill/>
          </a:ln>
        </p:spPr>
        <p:txBody>
          <a:bodyPr lIns="91425" tIns="91425" rIns="91425" bIns="91425" anchor="t" anchorCtr="0"/>
          <a:lstStyle>
            <a:lvl1pPr marL="0" marR="0" lvl="0" indent="0" algn="ctr" rtl="0">
              <a:spcBef>
                <a:spcPts val="0"/>
              </a:spcBef>
              <a:spcAft>
                <a:spcPts val="0"/>
              </a:spcAft>
              <a:buClr>
                <a:srgbClr val="7F7F7F"/>
              </a:buClr>
              <a:buFont typeface="Times New Roman"/>
              <a:buNone/>
              <a:defRPr sz="3600" b="1" i="0" u="none" strike="noStrike" cap="none">
                <a:solidFill>
                  <a:srgbClr val="7F7F7F"/>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36925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9975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06935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5456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dt" idx="10"/>
          </p:nvPr>
        </p:nvSpPr>
        <p:spPr>
          <a:xfrm>
            <a:off x="5105400" y="6553201"/>
            <a:ext cx="838199" cy="15239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kern="0">
              <a:solidFill>
                <a:srgbClr val="000000"/>
              </a:solidFill>
            </a:endParaRPr>
          </a:p>
        </p:txBody>
      </p:sp>
      <p:sp>
        <p:nvSpPr>
          <p:cNvPr id="51" name="Shape 51"/>
          <p:cNvSpPr/>
          <p:nvPr/>
        </p:nvSpPr>
        <p:spPr>
          <a:xfrm>
            <a:off x="4953000" y="6248400"/>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2298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22607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00289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53107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5"/>
        <p:cNvGrpSpPr/>
        <p:nvPr/>
      </p:nvGrpSpPr>
      <p:grpSpPr>
        <a:xfrm>
          <a:off x="0" y="0"/>
          <a:ext cx="0" cy="0"/>
          <a:chOff x="0" y="0"/>
          <a:chExt cx="0" cy="0"/>
        </a:xfrm>
      </p:grpSpPr>
      <p:sp>
        <p:nvSpPr>
          <p:cNvPr id="16" name="Shape 16"/>
          <p:cNvSpPr/>
          <p:nvPr/>
        </p:nvSpPr>
        <p:spPr>
          <a:xfrm>
            <a:off x="0" y="0"/>
            <a:ext cx="8381999" cy="6858000"/>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7" name="Shape 17"/>
          <p:cNvSpPr/>
          <p:nvPr/>
        </p:nvSpPr>
        <p:spPr>
          <a:xfrm>
            <a:off x="990600" y="1371600"/>
            <a:ext cx="7391399" cy="43434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8" name="Shape 18"/>
          <p:cNvSpPr/>
          <p:nvPr/>
        </p:nvSpPr>
        <p:spPr>
          <a:xfrm>
            <a:off x="990600" y="3657600"/>
            <a:ext cx="7391399" cy="3200399"/>
          </a:xfrm>
          <a:prstGeom prst="rect">
            <a:avLst/>
          </a:prstGeom>
          <a:solidFill>
            <a:schemeClr val="lt1"/>
          </a:solidFill>
          <a:ln>
            <a:noFill/>
          </a:ln>
        </p:spPr>
        <p:txBody>
          <a:bodyPr lIns="91425" tIns="45700" rIns="91425" bIns="45700" anchor="ctr" anchorCtr="0">
            <a:noAutofit/>
          </a:bodyPr>
          <a:lstStyle/>
          <a:p>
            <a:pPr algn="ctr"/>
            <a:endParaRPr kern="0">
              <a:solidFill>
                <a:srgbClr val="000000"/>
              </a:solidFill>
              <a:latin typeface="Times New Roman"/>
              <a:ea typeface="Times New Roman"/>
              <a:cs typeface="Times New Roman"/>
              <a:sym typeface="Times New Roman"/>
            </a:endParaRPr>
          </a:p>
        </p:txBody>
      </p:sp>
      <p:sp>
        <p:nvSpPr>
          <p:cNvPr id="19" name="Shape 19"/>
          <p:cNvSpPr/>
          <p:nvPr/>
        </p:nvSpPr>
        <p:spPr>
          <a:xfrm>
            <a:off x="1524000" y="4419600"/>
            <a:ext cx="6248399" cy="1524000"/>
          </a:xfrm>
          <a:prstGeom prst="rect">
            <a:avLst/>
          </a:prstGeom>
          <a:noFill/>
          <a:ln>
            <a:noFill/>
          </a:ln>
        </p:spPr>
        <p:txBody>
          <a:bodyPr lIns="91425" tIns="45700" rIns="91425" bIns="45700" anchor="ctr" anchorCtr="0">
            <a:noAutofit/>
          </a:bodyPr>
          <a:lstStyle/>
          <a:p>
            <a:pPr algn="ctr">
              <a:buSzPct val="25000"/>
            </a:pPr>
            <a:r>
              <a:rPr lang="en-US" kern="0">
                <a:solidFill>
                  <a:srgbClr val="000000"/>
                </a:solidFill>
                <a:latin typeface="Calibri"/>
                <a:ea typeface="Calibri"/>
                <a:cs typeface="Calibri"/>
                <a:sym typeface="Calibri"/>
              </a:rPr>
              <a:t/>
            </a:r>
            <a:br>
              <a:rPr lang="en-US" kern="0">
                <a:solidFill>
                  <a:srgbClr val="000000"/>
                </a:solidFill>
                <a:latin typeface="Calibri"/>
                <a:ea typeface="Calibri"/>
                <a:cs typeface="Calibri"/>
                <a:sym typeface="Calibri"/>
              </a:rPr>
            </a:br>
            <a:endParaRPr lang="en-US" kern="0">
              <a:solidFill>
                <a:srgbClr val="000000"/>
              </a:solidFill>
              <a:latin typeface="Calibri"/>
              <a:ea typeface="Calibri"/>
              <a:cs typeface="Calibri"/>
              <a:sym typeface="Calibri"/>
            </a:endParaRPr>
          </a:p>
        </p:txBody>
      </p:sp>
      <p:sp>
        <p:nvSpPr>
          <p:cNvPr id="20" name="Shape 20"/>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pic>
        <p:nvPicPr>
          <p:cNvPr id="21" name="Shape 21" descr="VDOE-h-color sm.png"/>
          <p:cNvPicPr preferRelativeResize="0"/>
          <p:nvPr/>
        </p:nvPicPr>
        <p:blipFill rotWithShape="1">
          <a:blip r:embed="rId2">
            <a:alphaModFix/>
          </a:blip>
          <a:srcRect/>
          <a:stretch/>
        </p:blipFill>
        <p:spPr>
          <a:xfrm>
            <a:off x="6019800" y="6324600"/>
            <a:ext cx="2252476" cy="377952"/>
          </a:xfrm>
          <a:prstGeom prst="rect">
            <a:avLst/>
          </a:prstGeom>
          <a:noFill/>
          <a:ln>
            <a:noFill/>
          </a:ln>
        </p:spPr>
      </p:pic>
      <p:sp>
        <p:nvSpPr>
          <p:cNvPr id="22" name="Shape 22"/>
          <p:cNvSpPr txBox="1">
            <a:spLocks noGrp="1"/>
          </p:cNvSpPr>
          <p:nvPr>
            <p:ph type="ctrTitle"/>
          </p:nvPr>
        </p:nvSpPr>
        <p:spPr>
          <a:xfrm>
            <a:off x="1981200" y="2073275"/>
            <a:ext cx="6400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2297722" y="3825875"/>
            <a:ext cx="5169877"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24" name="Shape 24"/>
          <p:cNvPicPr preferRelativeResize="0"/>
          <p:nvPr/>
        </p:nvPicPr>
        <p:blipFill rotWithShape="1">
          <a:blip r:embed="rId3">
            <a:alphaModFix/>
          </a:blip>
          <a:srcRect/>
          <a:stretch/>
        </p:blipFill>
        <p:spPr>
          <a:xfrm>
            <a:off x="-228600" y="152400"/>
            <a:ext cx="2121788" cy="6858000"/>
          </a:xfrm>
          <a:prstGeom prst="rect">
            <a:avLst/>
          </a:prstGeom>
          <a:noFill/>
          <a:ln>
            <a:noFill/>
          </a:ln>
        </p:spPr>
      </p:pic>
    </p:spTree>
    <p:extLst>
      <p:ext uri="{BB962C8B-B14F-4D97-AF65-F5344CB8AC3E}">
        <p14:creationId xmlns:p14="http://schemas.microsoft.com/office/powerpoint/2010/main" val="1786646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456554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444063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Section Header">
    <p:spTree>
      <p:nvGrpSpPr>
        <p:cNvPr id="1" name="Shape 31"/>
        <p:cNvGrpSpPr/>
        <p:nvPr/>
      </p:nvGrpSpPr>
      <p:grpSpPr>
        <a:xfrm>
          <a:off x="0" y="0"/>
          <a:ext cx="0" cy="0"/>
          <a:chOff x="0" y="0"/>
          <a:chExt cx="0" cy="0"/>
        </a:xfrm>
      </p:grpSpPr>
      <p:sp>
        <p:nvSpPr>
          <p:cNvPr id="32" name="Shape 32"/>
          <p:cNvSpPr/>
          <p:nvPr/>
        </p:nvSpPr>
        <p:spPr>
          <a:xfrm>
            <a:off x="0" y="0"/>
            <a:ext cx="8381999" cy="6248399"/>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33" name="Shape 33"/>
          <p:cNvSpPr/>
          <p:nvPr/>
        </p:nvSpPr>
        <p:spPr>
          <a:xfrm>
            <a:off x="990600" y="1371600"/>
            <a:ext cx="7391399" cy="49530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34" name="Shape 34"/>
          <p:cNvSpPr txBox="1">
            <a:spLocks noGrp="1"/>
          </p:cNvSpPr>
          <p:nvPr>
            <p:ph type="title"/>
          </p:nvPr>
        </p:nvSpPr>
        <p:spPr>
          <a:xfrm>
            <a:off x="1524000" y="3124200"/>
            <a:ext cx="6248399" cy="1295400"/>
          </a:xfrm>
          <a:prstGeom prst="rect">
            <a:avLst/>
          </a:prstGeom>
          <a:noFill/>
          <a:ln>
            <a:noFill/>
          </a:ln>
        </p:spPr>
        <p:txBody>
          <a:bodyPr lIns="91425" tIns="91425" rIns="91425" bIns="91425" anchor="t" anchorCtr="0"/>
          <a:lstStyle>
            <a:lvl1pPr marL="0" marR="0" lvl="0" indent="0" algn="ctr" rtl="0">
              <a:spcBef>
                <a:spcPts val="0"/>
              </a:spcBef>
              <a:spcAft>
                <a:spcPts val="0"/>
              </a:spcAft>
              <a:buClr>
                <a:srgbClr val="7F7F7F"/>
              </a:buClr>
              <a:buFont typeface="Times New Roman"/>
              <a:buNone/>
              <a:defRPr sz="3600" b="1" i="0" u="none" strike="noStrike" cap="none">
                <a:solidFill>
                  <a:srgbClr val="7F7F7F"/>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010333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0125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08989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314165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dt" idx="10"/>
          </p:nvPr>
        </p:nvSpPr>
        <p:spPr>
          <a:xfrm>
            <a:off x="5105400" y="6553201"/>
            <a:ext cx="838199" cy="15239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kern="0">
              <a:solidFill>
                <a:srgbClr val="000000"/>
              </a:solidFill>
            </a:endParaRPr>
          </a:p>
        </p:txBody>
      </p:sp>
      <p:sp>
        <p:nvSpPr>
          <p:cNvPr id="51" name="Shape 51"/>
          <p:cNvSpPr/>
          <p:nvPr/>
        </p:nvSpPr>
        <p:spPr>
          <a:xfrm>
            <a:off x="4953000" y="6248400"/>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79473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77071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895983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96915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5"/>
        <p:cNvGrpSpPr/>
        <p:nvPr/>
      </p:nvGrpSpPr>
      <p:grpSpPr>
        <a:xfrm>
          <a:off x="0" y="0"/>
          <a:ext cx="0" cy="0"/>
          <a:chOff x="0" y="0"/>
          <a:chExt cx="0" cy="0"/>
        </a:xfrm>
      </p:grpSpPr>
      <p:sp>
        <p:nvSpPr>
          <p:cNvPr id="16" name="Shape 16"/>
          <p:cNvSpPr/>
          <p:nvPr/>
        </p:nvSpPr>
        <p:spPr>
          <a:xfrm>
            <a:off x="0" y="0"/>
            <a:ext cx="8381999" cy="6858000"/>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7" name="Shape 17"/>
          <p:cNvSpPr/>
          <p:nvPr/>
        </p:nvSpPr>
        <p:spPr>
          <a:xfrm>
            <a:off x="990600" y="1371600"/>
            <a:ext cx="7391399" cy="43434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8" name="Shape 18"/>
          <p:cNvSpPr/>
          <p:nvPr/>
        </p:nvSpPr>
        <p:spPr>
          <a:xfrm>
            <a:off x="990600" y="3657600"/>
            <a:ext cx="7391399" cy="3200399"/>
          </a:xfrm>
          <a:prstGeom prst="rect">
            <a:avLst/>
          </a:prstGeom>
          <a:solidFill>
            <a:schemeClr val="lt1"/>
          </a:solidFill>
          <a:ln>
            <a:noFill/>
          </a:ln>
        </p:spPr>
        <p:txBody>
          <a:bodyPr lIns="91425" tIns="45700" rIns="91425" bIns="45700" anchor="ctr" anchorCtr="0">
            <a:noAutofit/>
          </a:bodyPr>
          <a:lstStyle/>
          <a:p>
            <a:pPr algn="ctr"/>
            <a:endParaRPr kern="0">
              <a:solidFill>
                <a:srgbClr val="000000"/>
              </a:solidFill>
              <a:latin typeface="Times New Roman"/>
              <a:ea typeface="Times New Roman"/>
              <a:cs typeface="Times New Roman"/>
              <a:sym typeface="Times New Roman"/>
            </a:endParaRPr>
          </a:p>
        </p:txBody>
      </p:sp>
      <p:sp>
        <p:nvSpPr>
          <p:cNvPr id="19" name="Shape 19"/>
          <p:cNvSpPr/>
          <p:nvPr/>
        </p:nvSpPr>
        <p:spPr>
          <a:xfrm>
            <a:off x="1524000" y="4419600"/>
            <a:ext cx="6248399" cy="1524000"/>
          </a:xfrm>
          <a:prstGeom prst="rect">
            <a:avLst/>
          </a:prstGeom>
          <a:noFill/>
          <a:ln>
            <a:noFill/>
          </a:ln>
        </p:spPr>
        <p:txBody>
          <a:bodyPr lIns="91425" tIns="45700" rIns="91425" bIns="45700" anchor="ctr" anchorCtr="0">
            <a:noAutofit/>
          </a:bodyPr>
          <a:lstStyle/>
          <a:p>
            <a:pPr algn="ctr">
              <a:buSzPct val="25000"/>
            </a:pPr>
            <a:r>
              <a:rPr lang="en-US" kern="0">
                <a:solidFill>
                  <a:srgbClr val="000000"/>
                </a:solidFill>
                <a:latin typeface="Calibri"/>
                <a:ea typeface="Calibri"/>
                <a:cs typeface="Calibri"/>
                <a:sym typeface="Calibri"/>
              </a:rPr>
              <a:t/>
            </a:r>
            <a:br>
              <a:rPr lang="en-US" kern="0">
                <a:solidFill>
                  <a:srgbClr val="000000"/>
                </a:solidFill>
                <a:latin typeface="Calibri"/>
                <a:ea typeface="Calibri"/>
                <a:cs typeface="Calibri"/>
                <a:sym typeface="Calibri"/>
              </a:rPr>
            </a:br>
            <a:endParaRPr lang="en-US" kern="0">
              <a:solidFill>
                <a:srgbClr val="000000"/>
              </a:solidFill>
              <a:latin typeface="Calibri"/>
              <a:ea typeface="Calibri"/>
              <a:cs typeface="Calibri"/>
              <a:sym typeface="Calibri"/>
            </a:endParaRPr>
          </a:p>
        </p:txBody>
      </p:sp>
      <p:sp>
        <p:nvSpPr>
          <p:cNvPr id="20" name="Shape 20"/>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pic>
        <p:nvPicPr>
          <p:cNvPr id="21" name="Shape 21" descr="VDOE-h-color sm.png"/>
          <p:cNvPicPr preferRelativeResize="0"/>
          <p:nvPr/>
        </p:nvPicPr>
        <p:blipFill rotWithShape="1">
          <a:blip r:embed="rId2">
            <a:alphaModFix/>
          </a:blip>
          <a:srcRect/>
          <a:stretch/>
        </p:blipFill>
        <p:spPr>
          <a:xfrm>
            <a:off x="6019800" y="6324600"/>
            <a:ext cx="2252476" cy="377952"/>
          </a:xfrm>
          <a:prstGeom prst="rect">
            <a:avLst/>
          </a:prstGeom>
          <a:noFill/>
          <a:ln>
            <a:noFill/>
          </a:ln>
        </p:spPr>
      </p:pic>
      <p:sp>
        <p:nvSpPr>
          <p:cNvPr id="22" name="Shape 22"/>
          <p:cNvSpPr txBox="1">
            <a:spLocks noGrp="1"/>
          </p:cNvSpPr>
          <p:nvPr>
            <p:ph type="ctrTitle"/>
          </p:nvPr>
        </p:nvSpPr>
        <p:spPr>
          <a:xfrm>
            <a:off x="1981200" y="2073275"/>
            <a:ext cx="6400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2297722" y="3825875"/>
            <a:ext cx="5169877"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24" name="Shape 24"/>
          <p:cNvPicPr preferRelativeResize="0"/>
          <p:nvPr/>
        </p:nvPicPr>
        <p:blipFill rotWithShape="1">
          <a:blip r:embed="rId3">
            <a:alphaModFix/>
          </a:blip>
          <a:srcRect/>
          <a:stretch/>
        </p:blipFill>
        <p:spPr>
          <a:xfrm>
            <a:off x="-228600" y="152400"/>
            <a:ext cx="2121788" cy="6858000"/>
          </a:xfrm>
          <a:prstGeom prst="rect">
            <a:avLst/>
          </a:prstGeom>
          <a:noFill/>
          <a:ln>
            <a:noFill/>
          </a:ln>
        </p:spPr>
      </p:pic>
    </p:spTree>
    <p:extLst>
      <p:ext uri="{BB962C8B-B14F-4D97-AF65-F5344CB8AC3E}">
        <p14:creationId xmlns:p14="http://schemas.microsoft.com/office/powerpoint/2010/main" val="4126043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070920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90442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Section Header">
    <p:spTree>
      <p:nvGrpSpPr>
        <p:cNvPr id="1" name="Shape 31"/>
        <p:cNvGrpSpPr/>
        <p:nvPr/>
      </p:nvGrpSpPr>
      <p:grpSpPr>
        <a:xfrm>
          <a:off x="0" y="0"/>
          <a:ext cx="0" cy="0"/>
          <a:chOff x="0" y="0"/>
          <a:chExt cx="0" cy="0"/>
        </a:xfrm>
      </p:grpSpPr>
      <p:sp>
        <p:nvSpPr>
          <p:cNvPr id="32" name="Shape 32"/>
          <p:cNvSpPr/>
          <p:nvPr/>
        </p:nvSpPr>
        <p:spPr>
          <a:xfrm>
            <a:off x="0" y="0"/>
            <a:ext cx="8381999" cy="6248399"/>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33" name="Shape 33"/>
          <p:cNvSpPr/>
          <p:nvPr/>
        </p:nvSpPr>
        <p:spPr>
          <a:xfrm>
            <a:off x="990600" y="1371600"/>
            <a:ext cx="7391399" cy="49530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34" name="Shape 34"/>
          <p:cNvSpPr txBox="1">
            <a:spLocks noGrp="1"/>
          </p:cNvSpPr>
          <p:nvPr>
            <p:ph type="title"/>
          </p:nvPr>
        </p:nvSpPr>
        <p:spPr>
          <a:xfrm>
            <a:off x="1524000" y="3124200"/>
            <a:ext cx="6248399" cy="1295400"/>
          </a:xfrm>
          <a:prstGeom prst="rect">
            <a:avLst/>
          </a:prstGeom>
          <a:noFill/>
          <a:ln>
            <a:noFill/>
          </a:ln>
        </p:spPr>
        <p:txBody>
          <a:bodyPr lIns="91425" tIns="91425" rIns="91425" bIns="91425" anchor="t" anchorCtr="0"/>
          <a:lstStyle>
            <a:lvl1pPr marL="0" marR="0" lvl="0" indent="0" algn="ctr" rtl="0">
              <a:spcBef>
                <a:spcPts val="0"/>
              </a:spcBef>
              <a:spcAft>
                <a:spcPts val="0"/>
              </a:spcAft>
              <a:buClr>
                <a:srgbClr val="7F7F7F"/>
              </a:buClr>
              <a:buFont typeface="Times New Roman"/>
              <a:buNone/>
              <a:defRPr sz="3600" b="1" i="0" u="none" strike="noStrike" cap="none">
                <a:solidFill>
                  <a:srgbClr val="7F7F7F"/>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59753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353984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75401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dt" idx="10"/>
          </p:nvPr>
        </p:nvSpPr>
        <p:spPr>
          <a:xfrm>
            <a:off x="5105400" y="6553201"/>
            <a:ext cx="838199" cy="15239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kern="0">
              <a:solidFill>
                <a:srgbClr val="000000"/>
              </a:solidFill>
            </a:endParaRPr>
          </a:p>
        </p:txBody>
      </p:sp>
      <p:sp>
        <p:nvSpPr>
          <p:cNvPr id="51" name="Shape 51"/>
          <p:cNvSpPr/>
          <p:nvPr/>
        </p:nvSpPr>
        <p:spPr>
          <a:xfrm>
            <a:off x="4953000" y="6248400"/>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273511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5855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12962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322073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5"/>
        <p:cNvGrpSpPr/>
        <p:nvPr/>
      </p:nvGrpSpPr>
      <p:grpSpPr>
        <a:xfrm>
          <a:off x="0" y="0"/>
          <a:ext cx="0" cy="0"/>
          <a:chOff x="0" y="0"/>
          <a:chExt cx="0" cy="0"/>
        </a:xfrm>
      </p:grpSpPr>
      <p:sp>
        <p:nvSpPr>
          <p:cNvPr id="16" name="Shape 16"/>
          <p:cNvSpPr/>
          <p:nvPr/>
        </p:nvSpPr>
        <p:spPr>
          <a:xfrm>
            <a:off x="0" y="0"/>
            <a:ext cx="8381999" cy="6858000"/>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7" name="Shape 17"/>
          <p:cNvSpPr/>
          <p:nvPr/>
        </p:nvSpPr>
        <p:spPr>
          <a:xfrm>
            <a:off x="990600" y="1371600"/>
            <a:ext cx="7391399" cy="43434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8" name="Shape 18"/>
          <p:cNvSpPr/>
          <p:nvPr/>
        </p:nvSpPr>
        <p:spPr>
          <a:xfrm>
            <a:off x="990600" y="3657600"/>
            <a:ext cx="7391399" cy="3200399"/>
          </a:xfrm>
          <a:prstGeom prst="rect">
            <a:avLst/>
          </a:prstGeom>
          <a:solidFill>
            <a:schemeClr val="lt1"/>
          </a:solidFill>
          <a:ln>
            <a:noFill/>
          </a:ln>
        </p:spPr>
        <p:txBody>
          <a:bodyPr lIns="91425" tIns="45700" rIns="91425" bIns="45700" anchor="ctr" anchorCtr="0">
            <a:noAutofit/>
          </a:bodyPr>
          <a:lstStyle/>
          <a:p>
            <a:pPr algn="ctr"/>
            <a:endParaRPr kern="0">
              <a:solidFill>
                <a:srgbClr val="000000"/>
              </a:solidFill>
              <a:latin typeface="Times New Roman"/>
              <a:ea typeface="Times New Roman"/>
              <a:cs typeface="Times New Roman"/>
              <a:sym typeface="Times New Roman"/>
            </a:endParaRPr>
          </a:p>
        </p:txBody>
      </p:sp>
      <p:sp>
        <p:nvSpPr>
          <p:cNvPr id="19" name="Shape 19"/>
          <p:cNvSpPr/>
          <p:nvPr/>
        </p:nvSpPr>
        <p:spPr>
          <a:xfrm>
            <a:off x="1524000" y="4419600"/>
            <a:ext cx="6248399" cy="1524000"/>
          </a:xfrm>
          <a:prstGeom prst="rect">
            <a:avLst/>
          </a:prstGeom>
          <a:noFill/>
          <a:ln>
            <a:noFill/>
          </a:ln>
        </p:spPr>
        <p:txBody>
          <a:bodyPr lIns="91425" tIns="45700" rIns="91425" bIns="45700" anchor="ctr" anchorCtr="0">
            <a:noAutofit/>
          </a:bodyPr>
          <a:lstStyle/>
          <a:p>
            <a:pPr algn="ctr">
              <a:buSzPct val="25000"/>
            </a:pPr>
            <a:r>
              <a:rPr lang="en-US" kern="0">
                <a:solidFill>
                  <a:srgbClr val="000000"/>
                </a:solidFill>
                <a:latin typeface="Calibri"/>
                <a:ea typeface="Calibri"/>
                <a:cs typeface="Calibri"/>
                <a:sym typeface="Calibri"/>
              </a:rPr>
              <a:t/>
            </a:r>
            <a:br>
              <a:rPr lang="en-US" kern="0">
                <a:solidFill>
                  <a:srgbClr val="000000"/>
                </a:solidFill>
                <a:latin typeface="Calibri"/>
                <a:ea typeface="Calibri"/>
                <a:cs typeface="Calibri"/>
                <a:sym typeface="Calibri"/>
              </a:rPr>
            </a:br>
            <a:endParaRPr lang="en-US" kern="0">
              <a:solidFill>
                <a:srgbClr val="000000"/>
              </a:solidFill>
              <a:latin typeface="Calibri"/>
              <a:ea typeface="Calibri"/>
              <a:cs typeface="Calibri"/>
              <a:sym typeface="Calibri"/>
            </a:endParaRPr>
          </a:p>
        </p:txBody>
      </p:sp>
      <p:sp>
        <p:nvSpPr>
          <p:cNvPr id="20" name="Shape 20"/>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pic>
        <p:nvPicPr>
          <p:cNvPr id="21" name="Shape 21" descr="VDOE-h-color sm.png"/>
          <p:cNvPicPr preferRelativeResize="0"/>
          <p:nvPr/>
        </p:nvPicPr>
        <p:blipFill rotWithShape="1">
          <a:blip r:embed="rId2">
            <a:alphaModFix/>
          </a:blip>
          <a:srcRect/>
          <a:stretch/>
        </p:blipFill>
        <p:spPr>
          <a:xfrm>
            <a:off x="6019800" y="6324600"/>
            <a:ext cx="2252476" cy="377952"/>
          </a:xfrm>
          <a:prstGeom prst="rect">
            <a:avLst/>
          </a:prstGeom>
          <a:noFill/>
          <a:ln>
            <a:noFill/>
          </a:ln>
        </p:spPr>
      </p:pic>
      <p:sp>
        <p:nvSpPr>
          <p:cNvPr id="22" name="Shape 22"/>
          <p:cNvSpPr txBox="1">
            <a:spLocks noGrp="1"/>
          </p:cNvSpPr>
          <p:nvPr>
            <p:ph type="ctrTitle"/>
          </p:nvPr>
        </p:nvSpPr>
        <p:spPr>
          <a:xfrm>
            <a:off x="1981200" y="2073275"/>
            <a:ext cx="6400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2297722" y="3825875"/>
            <a:ext cx="5169877"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24" name="Shape 24"/>
          <p:cNvPicPr preferRelativeResize="0"/>
          <p:nvPr/>
        </p:nvPicPr>
        <p:blipFill rotWithShape="1">
          <a:blip r:embed="rId3">
            <a:alphaModFix/>
          </a:blip>
          <a:srcRect/>
          <a:stretch/>
        </p:blipFill>
        <p:spPr>
          <a:xfrm>
            <a:off x="-228600" y="152400"/>
            <a:ext cx="2121788" cy="6858000"/>
          </a:xfrm>
          <a:prstGeom prst="rect">
            <a:avLst/>
          </a:prstGeom>
          <a:noFill/>
          <a:ln>
            <a:noFill/>
          </a:ln>
        </p:spPr>
      </p:pic>
    </p:spTree>
    <p:extLst>
      <p:ext uri="{BB962C8B-B14F-4D97-AF65-F5344CB8AC3E}">
        <p14:creationId xmlns:p14="http://schemas.microsoft.com/office/powerpoint/2010/main" val="15729784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836631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58408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56913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426667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603092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462942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84520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dt" idx="10"/>
          </p:nvPr>
        </p:nvSpPr>
        <p:spPr>
          <a:xfrm>
            <a:off x="5105400" y="6553201"/>
            <a:ext cx="838199" cy="15239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kern="0">
              <a:solidFill>
                <a:srgbClr val="000000"/>
              </a:solidFill>
            </a:endParaRPr>
          </a:p>
        </p:txBody>
      </p:sp>
      <p:sp>
        <p:nvSpPr>
          <p:cNvPr id="51" name="Shape 51"/>
          <p:cNvSpPr/>
          <p:nvPr/>
        </p:nvSpPr>
        <p:spPr>
          <a:xfrm>
            <a:off x="4953000" y="6248400"/>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3140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763125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230"/>
        <p:cNvGrpSpPr/>
        <p:nvPr/>
      </p:nvGrpSpPr>
      <p:grpSpPr>
        <a:xfrm>
          <a:off x="0" y="0"/>
          <a:ext cx="0" cy="0"/>
          <a:chOff x="0" y="0"/>
          <a:chExt cx="0" cy="0"/>
        </a:xfrm>
      </p:grpSpPr>
      <p:sp>
        <p:nvSpPr>
          <p:cNvPr id="231" name="Shape 231"/>
          <p:cNvSpPr/>
          <p:nvPr/>
        </p:nvSpPr>
        <p:spPr>
          <a:xfrm>
            <a:off x="0" y="0"/>
            <a:ext cx="8382000" cy="6858000"/>
          </a:xfrm>
          <a:prstGeom prst="rect">
            <a:avLst/>
          </a:prstGeom>
          <a:gradFill>
            <a:gsLst>
              <a:gs pos="0">
                <a:srgbClr val="97B4E4"/>
              </a:gs>
              <a:gs pos="50000">
                <a:srgbClr val="BFCFEC"/>
              </a:gs>
              <a:gs pos="100000">
                <a:srgbClr val="E0E8F4"/>
              </a:gs>
            </a:gsLst>
            <a:lin ang="5400012" scaled="0"/>
          </a:gradFill>
          <a:ln>
            <a:noFill/>
          </a:ln>
        </p:spPr>
        <p:txBody>
          <a:bodyPr lIns="91425" tIns="45700" rIns="91425" bIns="45700" anchor="ctr" anchorCtr="0">
            <a:noAutofit/>
          </a:bodyPr>
          <a:lstStyle/>
          <a:p>
            <a:pPr algn="ctr">
              <a:buClr>
                <a:srgbClr val="000000"/>
              </a:buClr>
              <a:buFont typeface="Arial"/>
              <a:buNone/>
            </a:pPr>
            <a:endParaRPr kern="0">
              <a:solidFill>
                <a:srgbClr val="FFFFFF"/>
              </a:solidFill>
              <a:latin typeface="Times New Roman"/>
              <a:ea typeface="Times New Roman"/>
              <a:cs typeface="Times New Roman"/>
              <a:sym typeface="Times New Roman"/>
            </a:endParaRPr>
          </a:p>
        </p:txBody>
      </p:sp>
      <p:sp>
        <p:nvSpPr>
          <p:cNvPr id="232" name="Shape 232"/>
          <p:cNvSpPr/>
          <p:nvPr/>
        </p:nvSpPr>
        <p:spPr>
          <a:xfrm>
            <a:off x="990600" y="1371600"/>
            <a:ext cx="7391400" cy="4343400"/>
          </a:xfrm>
          <a:prstGeom prst="teardrop">
            <a:avLst>
              <a:gd name="adj" fmla="val 100000"/>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kern="0">
              <a:solidFill>
                <a:srgbClr val="FFFFFF"/>
              </a:solidFill>
              <a:latin typeface="Times New Roman"/>
              <a:ea typeface="Times New Roman"/>
              <a:cs typeface="Times New Roman"/>
              <a:sym typeface="Times New Roman"/>
            </a:endParaRPr>
          </a:p>
        </p:txBody>
      </p:sp>
      <p:sp>
        <p:nvSpPr>
          <p:cNvPr id="233" name="Shape 233"/>
          <p:cNvSpPr/>
          <p:nvPr/>
        </p:nvSpPr>
        <p:spPr>
          <a:xfrm>
            <a:off x="990600" y="3657600"/>
            <a:ext cx="7391400" cy="3200400"/>
          </a:xfrm>
          <a:prstGeom prst="rect">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kern="0">
              <a:solidFill>
                <a:srgbClr val="000000"/>
              </a:solidFill>
              <a:latin typeface="Times New Roman"/>
              <a:ea typeface="Times New Roman"/>
              <a:cs typeface="Times New Roman"/>
              <a:sym typeface="Times New Roman"/>
            </a:endParaRPr>
          </a:p>
        </p:txBody>
      </p:sp>
      <p:sp>
        <p:nvSpPr>
          <p:cNvPr id="234" name="Shape 234"/>
          <p:cNvSpPr/>
          <p:nvPr/>
        </p:nvSpPr>
        <p:spPr>
          <a:xfrm>
            <a:off x="1524000" y="4419600"/>
            <a:ext cx="6248400" cy="1524000"/>
          </a:xfrm>
          <a:prstGeom prst="rect">
            <a:avLst/>
          </a:prstGeom>
          <a:noFill/>
          <a:ln>
            <a:noFill/>
          </a:ln>
        </p:spPr>
        <p:txBody>
          <a:bodyPr lIns="91425" tIns="45700" rIns="91425" bIns="45700" anchor="ctr" anchorCtr="0">
            <a:noAutofit/>
          </a:bodyPr>
          <a:lstStyle/>
          <a:p>
            <a:pPr algn="ctr">
              <a:buClr>
                <a:srgbClr val="000000"/>
              </a:buClr>
              <a:buSzPct val="25000"/>
              <a:buFont typeface="Calibri"/>
              <a:buNone/>
            </a:pPr>
            <a:r>
              <a:rPr lang="en-US" kern="0">
                <a:solidFill>
                  <a:srgbClr val="000000"/>
                </a:solidFill>
                <a:latin typeface="Calibri"/>
                <a:ea typeface="Calibri"/>
                <a:cs typeface="Calibri"/>
                <a:sym typeface="Calibri"/>
              </a:rPr>
              <a:t/>
            </a:r>
            <a:br>
              <a:rPr lang="en-US" kern="0">
                <a:solidFill>
                  <a:srgbClr val="000000"/>
                </a:solidFill>
                <a:latin typeface="Calibri"/>
                <a:ea typeface="Calibri"/>
                <a:cs typeface="Calibri"/>
                <a:sym typeface="Calibri"/>
              </a:rPr>
            </a:br>
            <a:endParaRPr lang="en-US" kern="0">
              <a:solidFill>
                <a:srgbClr val="000000"/>
              </a:solidFill>
              <a:latin typeface="Calibri"/>
              <a:ea typeface="Calibri"/>
              <a:cs typeface="Calibri"/>
              <a:sym typeface="Calibri"/>
            </a:endParaRPr>
          </a:p>
        </p:txBody>
      </p:sp>
      <p:sp>
        <p:nvSpPr>
          <p:cNvPr id="235" name="Shape 235"/>
          <p:cNvSpPr txBox="1">
            <a:spLocks noGrp="1"/>
          </p:cNvSpPr>
          <p:nvPr>
            <p:ph type="sldNum" idx="12"/>
          </p:nvPr>
        </p:nvSpPr>
        <p:spPr>
          <a:xfrm>
            <a:off x="8305800" y="6356351"/>
            <a:ext cx="381000" cy="349199"/>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a:t>
            </a:fld>
            <a:endParaRPr lang="en-US" sz="1200" b="1">
              <a:solidFill>
                <a:srgbClr val="FFFFFF"/>
              </a:solidFill>
              <a:latin typeface="Calibri"/>
              <a:ea typeface="Calibri"/>
              <a:cs typeface="Calibri"/>
              <a:sym typeface="Calibri"/>
            </a:endParaRPr>
          </a:p>
        </p:txBody>
      </p:sp>
      <p:pic>
        <p:nvPicPr>
          <p:cNvPr id="236" name="Shape 236" descr="VDOE-h-color sm.png"/>
          <p:cNvPicPr preferRelativeResize="0"/>
          <p:nvPr/>
        </p:nvPicPr>
        <p:blipFill rotWithShape="1">
          <a:blip r:embed="rId2">
            <a:alphaModFix/>
          </a:blip>
          <a:srcRect/>
          <a:stretch/>
        </p:blipFill>
        <p:spPr>
          <a:xfrm>
            <a:off x="6019800" y="6324600"/>
            <a:ext cx="2252400" cy="378000"/>
          </a:xfrm>
          <a:prstGeom prst="rect">
            <a:avLst/>
          </a:prstGeom>
          <a:noFill/>
          <a:ln>
            <a:noFill/>
          </a:ln>
        </p:spPr>
      </p:pic>
      <p:sp>
        <p:nvSpPr>
          <p:cNvPr id="237" name="Shape 237"/>
          <p:cNvSpPr txBox="1">
            <a:spLocks noGrp="1"/>
          </p:cNvSpPr>
          <p:nvPr>
            <p:ph type="ctrTitle"/>
          </p:nvPr>
        </p:nvSpPr>
        <p:spPr>
          <a:xfrm>
            <a:off x="1981200" y="2073275"/>
            <a:ext cx="64008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38" name="Shape 238"/>
          <p:cNvSpPr txBox="1">
            <a:spLocks noGrp="1"/>
          </p:cNvSpPr>
          <p:nvPr>
            <p:ph type="subTitle" idx="1"/>
          </p:nvPr>
        </p:nvSpPr>
        <p:spPr>
          <a:xfrm>
            <a:off x="2297722" y="3825875"/>
            <a:ext cx="5169900" cy="1752600"/>
          </a:xfrm>
          <a:prstGeom prst="rect">
            <a:avLst/>
          </a:prstGeom>
          <a:noFill/>
          <a:ln>
            <a:noFill/>
          </a:ln>
        </p:spPr>
        <p:txBody>
          <a:bodyPr lIns="91425" tIns="91425" rIns="91425" bIns="91425" anchor="t" anchorCtr="0"/>
          <a:lstStyle>
            <a:lvl1pPr marL="0" marR="0" lvl="0" indent="0" algn="ctr" rtl="0">
              <a:lnSpc>
                <a:spcPct val="100000"/>
              </a:lnSpc>
              <a:spcBef>
                <a:spcPts val="720"/>
              </a:spcBef>
              <a:spcAft>
                <a:spcPts val="0"/>
              </a:spcAft>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239" name="Shape 239"/>
          <p:cNvPicPr preferRelativeResize="0"/>
          <p:nvPr/>
        </p:nvPicPr>
        <p:blipFill rotWithShape="1">
          <a:blip r:embed="rId3">
            <a:alphaModFix/>
          </a:blip>
          <a:srcRect/>
          <a:stretch/>
        </p:blipFill>
        <p:spPr>
          <a:xfrm>
            <a:off x="-228600" y="152400"/>
            <a:ext cx="2121900" cy="6858000"/>
          </a:xfrm>
          <a:prstGeom prst="rect">
            <a:avLst/>
          </a:prstGeom>
          <a:noFill/>
          <a:ln>
            <a:noFill/>
          </a:ln>
        </p:spPr>
      </p:pic>
    </p:spTree>
    <p:extLst>
      <p:ext uri="{BB962C8B-B14F-4D97-AF65-F5344CB8AC3E}">
        <p14:creationId xmlns:p14="http://schemas.microsoft.com/office/powerpoint/2010/main" val="1672821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42" name="Shape 242"/>
          <p:cNvSpPr txBox="1">
            <a:spLocks noGrp="1"/>
          </p:cNvSpPr>
          <p:nvPr>
            <p:ph type="body" idx="1"/>
          </p:nvPr>
        </p:nvSpPr>
        <p:spPr>
          <a:xfrm>
            <a:off x="457200" y="1600200"/>
            <a:ext cx="7543800" cy="4526100"/>
          </a:xfrm>
          <a:prstGeom prst="rect">
            <a:avLst/>
          </a:prstGeom>
          <a:noFill/>
          <a:ln>
            <a:noFill/>
          </a:ln>
        </p:spPr>
        <p:txBody>
          <a:bodyPr lIns="91425" tIns="91425" rIns="91425" bIns="91425" anchor="t" anchorCtr="0"/>
          <a:lstStyle>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1206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1270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3" name="Shape 243"/>
          <p:cNvSpPr txBox="1">
            <a:spLocks noGrp="1"/>
          </p:cNvSpPr>
          <p:nvPr>
            <p:ph type="sldNum" idx="12"/>
          </p:nvPr>
        </p:nvSpPr>
        <p:spPr>
          <a:xfrm>
            <a:off x="8305800" y="6340475"/>
            <a:ext cx="381000" cy="365100"/>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048924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4"/>
        <p:cNvGrpSpPr/>
        <p:nvPr/>
      </p:nvGrpSpPr>
      <p:grpSpPr>
        <a:xfrm>
          <a:off x="0" y="0"/>
          <a:ext cx="0" cy="0"/>
          <a:chOff x="0" y="0"/>
          <a:chExt cx="0" cy="0"/>
        </a:xfrm>
      </p:grpSpPr>
      <p:sp>
        <p:nvSpPr>
          <p:cNvPr id="245" name="Shape 245"/>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89302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Section Header">
    <p:spTree>
      <p:nvGrpSpPr>
        <p:cNvPr id="1" name="Shape 246"/>
        <p:cNvGrpSpPr/>
        <p:nvPr/>
      </p:nvGrpSpPr>
      <p:grpSpPr>
        <a:xfrm>
          <a:off x="0" y="0"/>
          <a:ext cx="0" cy="0"/>
          <a:chOff x="0" y="0"/>
          <a:chExt cx="0" cy="0"/>
        </a:xfrm>
      </p:grpSpPr>
      <p:sp>
        <p:nvSpPr>
          <p:cNvPr id="247" name="Shape 247"/>
          <p:cNvSpPr/>
          <p:nvPr/>
        </p:nvSpPr>
        <p:spPr>
          <a:xfrm>
            <a:off x="0" y="0"/>
            <a:ext cx="8382000" cy="6248400"/>
          </a:xfrm>
          <a:prstGeom prst="rect">
            <a:avLst/>
          </a:prstGeom>
          <a:gradFill>
            <a:gsLst>
              <a:gs pos="0">
                <a:srgbClr val="97B4E4"/>
              </a:gs>
              <a:gs pos="50000">
                <a:srgbClr val="BFCFEC"/>
              </a:gs>
              <a:gs pos="100000">
                <a:srgbClr val="E0E8F4"/>
              </a:gs>
            </a:gsLst>
            <a:lin ang="5400012" scaled="0"/>
          </a:gradFill>
          <a:ln>
            <a:noFill/>
          </a:ln>
        </p:spPr>
        <p:txBody>
          <a:bodyPr lIns="91425" tIns="45700" rIns="91425" bIns="45700" anchor="ctr" anchorCtr="0">
            <a:noAutofit/>
          </a:bodyPr>
          <a:lstStyle/>
          <a:p>
            <a:pPr algn="ctr">
              <a:buClr>
                <a:srgbClr val="000000"/>
              </a:buClr>
              <a:buFont typeface="Arial"/>
              <a:buNone/>
            </a:pPr>
            <a:endParaRPr kern="0">
              <a:solidFill>
                <a:srgbClr val="FFFFFF"/>
              </a:solidFill>
              <a:latin typeface="Times New Roman"/>
              <a:ea typeface="Times New Roman"/>
              <a:cs typeface="Times New Roman"/>
              <a:sym typeface="Times New Roman"/>
            </a:endParaRPr>
          </a:p>
        </p:txBody>
      </p:sp>
      <p:sp>
        <p:nvSpPr>
          <p:cNvPr id="248" name="Shape 248"/>
          <p:cNvSpPr/>
          <p:nvPr/>
        </p:nvSpPr>
        <p:spPr>
          <a:xfrm>
            <a:off x="990600" y="1371600"/>
            <a:ext cx="7391400" cy="4953000"/>
          </a:xfrm>
          <a:prstGeom prst="teardrop">
            <a:avLst>
              <a:gd name="adj" fmla="val 100000"/>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kern="0">
              <a:solidFill>
                <a:srgbClr val="FFFFFF"/>
              </a:solidFill>
              <a:latin typeface="Times New Roman"/>
              <a:ea typeface="Times New Roman"/>
              <a:cs typeface="Times New Roman"/>
              <a:sym typeface="Times New Roman"/>
            </a:endParaRPr>
          </a:p>
        </p:txBody>
      </p:sp>
      <p:sp>
        <p:nvSpPr>
          <p:cNvPr id="249" name="Shape 249"/>
          <p:cNvSpPr txBox="1">
            <a:spLocks noGrp="1"/>
          </p:cNvSpPr>
          <p:nvPr>
            <p:ph type="title"/>
          </p:nvPr>
        </p:nvSpPr>
        <p:spPr>
          <a:xfrm>
            <a:off x="1524000" y="3124200"/>
            <a:ext cx="6248400" cy="12954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7F7F7F"/>
              </a:buClr>
              <a:buFont typeface="Times New Roman"/>
              <a:buNone/>
              <a:defRPr sz="3600" b="1" i="0" u="none" strike="noStrike" cap="none">
                <a:solidFill>
                  <a:srgbClr val="7F7F7F"/>
                </a:solidFill>
                <a:latin typeface="Times New Roman"/>
                <a:ea typeface="Times New Roman"/>
                <a:cs typeface="Times New Roman"/>
                <a:sym typeface="Times New Roman"/>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50" name="Shape 250"/>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478107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53" name="Shape 253"/>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436052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54"/>
        <p:cNvGrpSpPr/>
        <p:nvPr/>
      </p:nvGrpSpPr>
      <p:grpSpPr>
        <a:xfrm>
          <a:off x="0" y="0"/>
          <a:ext cx="0" cy="0"/>
          <a:chOff x="0" y="0"/>
          <a:chExt cx="0" cy="0"/>
        </a:xfrm>
      </p:grpSpPr>
      <p:sp>
        <p:nvSpPr>
          <p:cNvPr id="255" name="Shape 255"/>
          <p:cNvSpPr txBox="1">
            <a:spLocks noGrp="1"/>
          </p:cNvSpPr>
          <p:nvPr>
            <p:ph type="ctrTitle"/>
          </p:nvPr>
        </p:nvSpPr>
        <p:spPr>
          <a:xfrm>
            <a:off x="304800" y="2133600"/>
            <a:ext cx="79248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56" name="Shape 256"/>
          <p:cNvSpPr txBox="1">
            <a:spLocks noGrp="1"/>
          </p:cNvSpPr>
          <p:nvPr>
            <p:ph type="subTitle" idx="1"/>
          </p:nvPr>
        </p:nvSpPr>
        <p:spPr>
          <a:xfrm>
            <a:off x="914400" y="3886200"/>
            <a:ext cx="6400800" cy="1752600"/>
          </a:xfrm>
          <a:prstGeom prst="rect">
            <a:avLst/>
          </a:prstGeom>
          <a:noFill/>
          <a:ln>
            <a:noFill/>
          </a:ln>
        </p:spPr>
        <p:txBody>
          <a:bodyPr lIns="91425" tIns="91425" rIns="91425" bIns="91425" anchor="t" anchorCtr="0"/>
          <a:lstStyle>
            <a:lvl1pPr marL="0" marR="0" lvl="0" indent="0" algn="ctr" rtl="0">
              <a:lnSpc>
                <a:spcPct val="100000"/>
              </a:lnSpc>
              <a:spcBef>
                <a:spcPts val="720"/>
              </a:spcBef>
              <a:spcAft>
                <a:spcPts val="0"/>
              </a:spcAft>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257" name="Shape 257"/>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972393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60" name="Shape 260"/>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905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61" name="Shape 261"/>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905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62" name="Shape 262"/>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658243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65" name="Shape 265"/>
          <p:cNvSpPr txBox="1">
            <a:spLocks noGrp="1"/>
          </p:cNvSpPr>
          <p:nvPr>
            <p:ph type="dt" idx="10"/>
          </p:nvPr>
        </p:nvSpPr>
        <p:spPr>
          <a:xfrm>
            <a:off x="5105400" y="6553201"/>
            <a:ext cx="838200" cy="1523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1pPr>
            <a:lvl2pPr marL="457200" marR="0" lvl="1"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9pPr>
          </a:lstStyle>
          <a:p>
            <a:pPr>
              <a:buClr>
                <a:srgbClr val="000000"/>
              </a:buClr>
            </a:pPr>
            <a:endParaRPr kern="0">
              <a:solidFill>
                <a:srgbClr val="000000"/>
              </a:solidFill>
            </a:endParaRPr>
          </a:p>
        </p:txBody>
      </p:sp>
      <p:sp>
        <p:nvSpPr>
          <p:cNvPr id="266" name="Shape 266"/>
          <p:cNvSpPr/>
          <p:nvPr/>
        </p:nvSpPr>
        <p:spPr>
          <a:xfrm>
            <a:off x="4953000" y="6248400"/>
            <a:ext cx="3352800" cy="6096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buClr>
                <a:srgbClr val="000000"/>
              </a:buClr>
              <a:buFont typeface="Arial"/>
              <a:buNone/>
            </a:pP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497830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457200" y="273050"/>
            <a:ext cx="3008400"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69" name="Shape 269"/>
          <p:cNvSpPr txBox="1">
            <a:spLocks noGrp="1"/>
          </p:cNvSpPr>
          <p:nvPr>
            <p:ph type="body" idx="1"/>
          </p:nvPr>
        </p:nvSpPr>
        <p:spPr>
          <a:xfrm>
            <a:off x="3575050" y="273050"/>
            <a:ext cx="5111700" cy="58530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70" name="Shape 270"/>
          <p:cNvSpPr txBox="1">
            <a:spLocks noGrp="1"/>
          </p:cNvSpPr>
          <p:nvPr>
            <p:ph type="body" idx="2"/>
          </p:nvPr>
        </p:nvSpPr>
        <p:spPr>
          <a:xfrm>
            <a:off x="457200" y="1435100"/>
            <a:ext cx="3008400" cy="46911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lnSpc>
                <a:spcPct val="100000"/>
              </a:lnSpc>
              <a:spcBef>
                <a:spcPts val="240"/>
              </a:spcBef>
              <a:spcAft>
                <a:spcPts val="0"/>
              </a:spcAft>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lnSpc>
                <a:spcPct val="100000"/>
              </a:lnSpc>
              <a:spcBef>
                <a:spcPts val="200"/>
              </a:spcBef>
              <a:spcAft>
                <a:spcPts val="0"/>
              </a:spcAft>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271" name="Shape 271"/>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603304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272"/>
        <p:cNvGrpSpPr/>
        <p:nvPr/>
      </p:nvGrpSpPr>
      <p:grpSpPr>
        <a:xfrm>
          <a:off x="0" y="0"/>
          <a:ext cx="0" cy="0"/>
          <a:chOff x="0" y="0"/>
          <a:chExt cx="0" cy="0"/>
        </a:xfrm>
      </p:grpSpPr>
      <p:sp>
        <p:nvSpPr>
          <p:cNvPr id="273" name="Shape 273"/>
          <p:cNvSpPr>
            <a:spLocks noGrp="1"/>
          </p:cNvSpPr>
          <p:nvPr>
            <p:ph type="pic" idx="2"/>
          </p:nvPr>
        </p:nvSpPr>
        <p:spPr>
          <a:xfrm>
            <a:off x="1792288" y="612775"/>
            <a:ext cx="5486400"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lnSpc>
                <a:spcPct val="100000"/>
              </a:lnSpc>
              <a:spcBef>
                <a:spcPts val="480"/>
              </a:spcBef>
              <a:spcAft>
                <a:spcPts val="0"/>
              </a:spcAft>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lnSpc>
                <a:spcPct val="100000"/>
              </a:lnSpc>
              <a:spcBef>
                <a:spcPts val="400"/>
              </a:spcBef>
              <a:spcAft>
                <a:spcPts val="0"/>
              </a:spcAft>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lnSpc>
                <a:spcPct val="100000"/>
              </a:lnSpc>
              <a:spcBef>
                <a:spcPts val="400"/>
              </a:spcBef>
              <a:spcAft>
                <a:spcPts val="0"/>
              </a:spcAft>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74" name="Shape 274"/>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lnSpc>
                <a:spcPct val="100000"/>
              </a:lnSpc>
              <a:spcBef>
                <a:spcPts val="240"/>
              </a:spcBef>
              <a:spcAft>
                <a:spcPts val="0"/>
              </a:spcAft>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lnSpc>
                <a:spcPct val="100000"/>
              </a:lnSpc>
              <a:spcBef>
                <a:spcPts val="200"/>
              </a:spcBef>
              <a:spcAft>
                <a:spcPts val="0"/>
              </a:spcAft>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275" name="Shape 275"/>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0850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dt" idx="10"/>
          </p:nvPr>
        </p:nvSpPr>
        <p:spPr>
          <a:xfrm>
            <a:off x="5105400" y="6553201"/>
            <a:ext cx="838199" cy="15239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kern="0">
              <a:solidFill>
                <a:srgbClr val="000000"/>
              </a:solidFill>
            </a:endParaRPr>
          </a:p>
        </p:txBody>
      </p:sp>
      <p:sp>
        <p:nvSpPr>
          <p:cNvPr id="51" name="Shape 51"/>
          <p:cNvSpPr/>
          <p:nvPr/>
        </p:nvSpPr>
        <p:spPr>
          <a:xfrm>
            <a:off x="4953000" y="6248400"/>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067935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5"/>
        <p:cNvGrpSpPr/>
        <p:nvPr/>
      </p:nvGrpSpPr>
      <p:grpSpPr>
        <a:xfrm>
          <a:off x="0" y="0"/>
          <a:ext cx="0" cy="0"/>
          <a:chOff x="0" y="0"/>
          <a:chExt cx="0" cy="0"/>
        </a:xfrm>
      </p:grpSpPr>
      <p:sp>
        <p:nvSpPr>
          <p:cNvPr id="4" name="Shape 16"/>
          <p:cNvSpPr>
            <a:spLocks noChangeArrowheads="1"/>
          </p:cNvSpPr>
          <p:nvPr/>
        </p:nvSpPr>
        <p:spPr bwMode="auto">
          <a:xfrm>
            <a:off x="0" y="0"/>
            <a:ext cx="8382000" cy="6858000"/>
          </a:xfrm>
          <a:prstGeom prst="rect">
            <a:avLst/>
          </a:prstGeom>
          <a:gradFill rotWithShape="0">
            <a:gsLst>
              <a:gs pos="0">
                <a:srgbClr val="97B4E4"/>
              </a:gs>
              <a:gs pos="50000">
                <a:srgbClr val="BFCFEC"/>
              </a:gs>
              <a:gs pos="100000">
                <a:srgbClr val="E0E8F4"/>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fontAlgn="base">
              <a:spcBef>
                <a:spcPct val="0"/>
              </a:spcBef>
              <a:spcAft>
                <a:spcPct val="0"/>
              </a:spcAft>
              <a:defRPr/>
            </a:pPr>
            <a:endParaRPr lang="en-US" altLang="en-US" sz="1800" smtClean="0">
              <a:solidFill>
                <a:srgbClr val="FFFFFF"/>
              </a:solidFill>
              <a:latin typeface="Times New Roman" pitchFamily="18" charset="0"/>
              <a:cs typeface="Times New Roman" pitchFamily="18" charset="0"/>
              <a:sym typeface="Times New Roman" pitchFamily="18" charset="0"/>
            </a:endParaRPr>
          </a:p>
        </p:txBody>
      </p:sp>
      <p:sp>
        <p:nvSpPr>
          <p:cNvPr id="5" name="Shape 17"/>
          <p:cNvSpPr/>
          <p:nvPr/>
        </p:nvSpPr>
        <p:spPr>
          <a:xfrm>
            <a:off x="990600" y="1371600"/>
            <a:ext cx="7391400" cy="4343400"/>
          </a:xfrm>
          <a:prstGeom prst="teardrop">
            <a:avLst>
              <a:gd name="adj" fmla="val 100000"/>
            </a:avLst>
          </a:prstGeom>
          <a:solidFill>
            <a:schemeClr val="lt1"/>
          </a:solidFill>
          <a:ln>
            <a:noFill/>
          </a:ln>
        </p:spPr>
        <p:txBody>
          <a:bodyPr lIns="91425" tIns="45700" rIns="91425" bIns="45700" anchor="ctr"/>
          <a:lstStyle/>
          <a:p>
            <a:pPr algn="ctr">
              <a:defRPr/>
            </a:pPr>
            <a:endParaRPr kern="0">
              <a:solidFill>
                <a:srgbClr val="FFFFFF"/>
              </a:solidFill>
              <a:latin typeface="Times New Roman"/>
              <a:ea typeface="Times New Roman"/>
              <a:cs typeface="Times New Roman"/>
              <a:sym typeface="Times New Roman"/>
            </a:endParaRPr>
          </a:p>
        </p:txBody>
      </p:sp>
      <p:sp>
        <p:nvSpPr>
          <p:cNvPr id="6" name="Shape 18"/>
          <p:cNvSpPr>
            <a:spLocks noChangeArrowheads="1"/>
          </p:cNvSpPr>
          <p:nvPr/>
        </p:nvSpPr>
        <p:spPr bwMode="auto">
          <a:xfrm>
            <a:off x="990600" y="3657600"/>
            <a:ext cx="7391400" cy="3200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fontAlgn="base">
              <a:spcBef>
                <a:spcPct val="0"/>
              </a:spcBef>
              <a:spcAft>
                <a:spcPct val="0"/>
              </a:spcAft>
              <a:defRPr/>
            </a:pPr>
            <a:endParaRPr lang="en-US" altLang="en-US" sz="1800" smtClean="0">
              <a:latin typeface="Times New Roman" pitchFamily="18" charset="0"/>
              <a:cs typeface="Times New Roman" pitchFamily="18" charset="0"/>
              <a:sym typeface="Times New Roman" pitchFamily="18" charset="0"/>
            </a:endParaRPr>
          </a:p>
        </p:txBody>
      </p:sp>
      <p:sp>
        <p:nvSpPr>
          <p:cNvPr id="7" name="Shape 19"/>
          <p:cNvSpPr>
            <a:spLocks noChangeArrowheads="1"/>
          </p:cNvSpPr>
          <p:nvPr/>
        </p:nvSpPr>
        <p:spPr bwMode="auto">
          <a:xfrm>
            <a:off x="1524000" y="4419600"/>
            <a:ext cx="624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fontAlgn="base">
              <a:spcBef>
                <a:spcPct val="0"/>
              </a:spcBef>
              <a:spcAft>
                <a:spcPct val="0"/>
              </a:spcAft>
              <a:buSzPct val="25000"/>
              <a:defRPr/>
            </a:pPr>
            <a:r>
              <a:rPr lang="en-US" altLang="en-US" sz="1800" smtClean="0">
                <a:latin typeface="Calibri" pitchFamily="34" charset="0"/>
                <a:sym typeface="Calibri" pitchFamily="34" charset="0"/>
              </a:rPr>
              <a:t/>
            </a:r>
            <a:br>
              <a:rPr lang="en-US" altLang="en-US" sz="1800" smtClean="0">
                <a:latin typeface="Calibri" pitchFamily="34" charset="0"/>
                <a:sym typeface="Calibri" pitchFamily="34" charset="0"/>
              </a:rPr>
            </a:br>
            <a:endParaRPr lang="en-US" altLang="en-US" sz="1800" smtClean="0">
              <a:latin typeface="Calibri" pitchFamily="34" charset="0"/>
              <a:sym typeface="Calibri" pitchFamily="34" charset="0"/>
            </a:endParaRPr>
          </a:p>
        </p:txBody>
      </p:sp>
      <p:pic>
        <p:nvPicPr>
          <p:cNvPr id="8" name="Shape 21" descr="VDOE-h-color sm.png"/>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6324600"/>
            <a:ext cx="22526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2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2122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hape 22"/>
          <p:cNvSpPr txBox="1">
            <a:spLocks noGrp="1"/>
          </p:cNvSpPr>
          <p:nvPr>
            <p:ph type="ctrTitle"/>
          </p:nvPr>
        </p:nvSpPr>
        <p:spPr>
          <a:xfrm>
            <a:off x="1981200" y="2073275"/>
            <a:ext cx="6400799" cy="1470024"/>
          </a:xfrm>
          <a:prstGeom prst="rect">
            <a:avLst/>
          </a:prstGeom>
          <a:noFill/>
          <a:ln>
            <a:noFill/>
          </a:ln>
        </p:spPr>
        <p:txBody>
          <a:bodyPr/>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2297722" y="3825875"/>
            <a:ext cx="5169877" cy="1752600"/>
          </a:xfrm>
          <a:prstGeom prst="rect">
            <a:avLst/>
          </a:prstGeom>
          <a:noFill/>
          <a:ln>
            <a:noFill/>
          </a:ln>
        </p:spPr>
        <p:txBody>
          <a:bodyPr/>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10" name="Shape 20"/>
          <p:cNvSpPr txBox="1">
            <a:spLocks noGrp="1"/>
          </p:cNvSpPr>
          <p:nvPr>
            <p:ph type="sldNum" idx="10"/>
          </p:nvPr>
        </p:nvSpPr>
        <p:spPr>
          <a:xfrm>
            <a:off x="8305800" y="6356350"/>
            <a:ext cx="381000" cy="349250"/>
          </a:xfrm>
        </p:spPr>
        <p:txBody>
          <a:bodyPr/>
          <a:lstStyle>
            <a:lvl1pPr>
              <a:defRPr b="1" smtClean="0">
                <a:latin typeface="Calibri" pitchFamily="34" charset="0"/>
                <a:cs typeface="Arial" charset="0"/>
                <a:sym typeface="Calibri" pitchFamily="34" charset="0"/>
              </a:defRPr>
            </a:lvl1pPr>
          </a:lstStyle>
          <a:p>
            <a:pPr>
              <a:defRPr/>
            </a:pPr>
            <a:fld id="{8B383357-2154-44F4-8302-4E488C7DEE44}" type="slidenum">
              <a:rPr lang="en-US" altLang="en-US"/>
              <a:pPr>
                <a:defRPr/>
              </a:pPr>
              <a:t>‹#›</a:t>
            </a:fld>
            <a:endParaRPr lang="en-US" altLang="en-US"/>
          </a:p>
        </p:txBody>
      </p:sp>
    </p:spTree>
    <p:extLst>
      <p:ext uri="{BB962C8B-B14F-4D97-AF65-F5344CB8AC3E}">
        <p14:creationId xmlns:p14="http://schemas.microsoft.com/office/powerpoint/2010/main" val="18296471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 name="Shape 28"/>
          <p:cNvSpPr txBox="1">
            <a:spLocks noGrp="1"/>
          </p:cNvSpPr>
          <p:nvPr>
            <p:ph type="sldNum" idx="10"/>
          </p:nvPr>
        </p:nvSpPr>
        <p:spPr>
          <a:xfrm>
            <a:off x="8305800" y="6340475"/>
            <a:ext cx="381000" cy="365125"/>
          </a:xfrm>
        </p:spPr>
        <p:txBody>
          <a:bodyPr/>
          <a:lstStyle>
            <a:lvl1pPr>
              <a:defRPr b="1" smtClean="0">
                <a:latin typeface="Calibri" pitchFamily="34" charset="0"/>
                <a:cs typeface="Arial" charset="0"/>
                <a:sym typeface="Calibri" pitchFamily="34" charset="0"/>
              </a:defRPr>
            </a:lvl1pPr>
          </a:lstStyle>
          <a:p>
            <a:pPr>
              <a:defRPr/>
            </a:pPr>
            <a:fld id="{E02741B3-4F9B-4028-869D-6029F5EE0443}" type="slidenum">
              <a:rPr lang="en-US" altLang="en-US"/>
              <a:pPr>
                <a:defRPr/>
              </a:pPr>
              <a:t>‹#›</a:t>
            </a:fld>
            <a:endParaRPr lang="en-US" altLang="en-US"/>
          </a:p>
        </p:txBody>
      </p:sp>
    </p:spTree>
    <p:extLst>
      <p:ext uri="{BB962C8B-B14F-4D97-AF65-F5344CB8AC3E}">
        <p14:creationId xmlns:p14="http://schemas.microsoft.com/office/powerpoint/2010/main" val="24157738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2" name="Shape 13"/>
          <p:cNvSpPr txBox="1">
            <a:spLocks noGrp="1"/>
          </p:cNvSpPr>
          <p:nvPr>
            <p:ph type="sldNum" idx="13"/>
          </p:nvPr>
        </p:nvSpPr>
        <p:spPr>
          <a:ln/>
        </p:spPr>
        <p:txBody>
          <a:bodyPr/>
          <a:lstStyle>
            <a:lvl1pPr>
              <a:defRPr/>
            </a:lvl1pPr>
          </a:lstStyle>
          <a:p>
            <a:pPr>
              <a:defRPr/>
            </a:pPr>
            <a:fld id="{4B4DBD87-9604-4098-A3CC-7D44D8BED5EE}" type="slidenum">
              <a:rPr lang="en-US" altLang="en-US"/>
              <a:pPr>
                <a:defRPr/>
              </a:pPr>
              <a:t>‹#›</a:t>
            </a:fld>
            <a:endParaRPr lang="en-US" altLang="en-US"/>
          </a:p>
        </p:txBody>
      </p:sp>
    </p:spTree>
    <p:extLst>
      <p:ext uri="{BB962C8B-B14F-4D97-AF65-F5344CB8AC3E}">
        <p14:creationId xmlns:p14="http://schemas.microsoft.com/office/powerpoint/2010/main" val="4135868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Section Header">
    <p:spTree>
      <p:nvGrpSpPr>
        <p:cNvPr id="1" name="Shape 31"/>
        <p:cNvGrpSpPr/>
        <p:nvPr/>
      </p:nvGrpSpPr>
      <p:grpSpPr>
        <a:xfrm>
          <a:off x="0" y="0"/>
          <a:ext cx="0" cy="0"/>
          <a:chOff x="0" y="0"/>
          <a:chExt cx="0" cy="0"/>
        </a:xfrm>
      </p:grpSpPr>
      <p:sp>
        <p:nvSpPr>
          <p:cNvPr id="3" name="Shape 32"/>
          <p:cNvSpPr>
            <a:spLocks noChangeArrowheads="1"/>
          </p:cNvSpPr>
          <p:nvPr/>
        </p:nvSpPr>
        <p:spPr bwMode="auto">
          <a:xfrm>
            <a:off x="0" y="0"/>
            <a:ext cx="8382000" cy="6248400"/>
          </a:xfrm>
          <a:prstGeom prst="rect">
            <a:avLst/>
          </a:prstGeom>
          <a:gradFill rotWithShape="0">
            <a:gsLst>
              <a:gs pos="0">
                <a:srgbClr val="97B4E4"/>
              </a:gs>
              <a:gs pos="50000">
                <a:srgbClr val="BFCFEC"/>
              </a:gs>
              <a:gs pos="100000">
                <a:srgbClr val="E0E8F4"/>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fontAlgn="base">
              <a:spcBef>
                <a:spcPct val="0"/>
              </a:spcBef>
              <a:spcAft>
                <a:spcPct val="0"/>
              </a:spcAft>
              <a:defRPr/>
            </a:pPr>
            <a:endParaRPr lang="en-US" altLang="en-US" sz="1800" smtClean="0">
              <a:solidFill>
                <a:srgbClr val="FFFFFF"/>
              </a:solidFill>
              <a:latin typeface="Times New Roman" pitchFamily="18" charset="0"/>
              <a:cs typeface="Times New Roman" pitchFamily="18" charset="0"/>
              <a:sym typeface="Times New Roman" pitchFamily="18" charset="0"/>
            </a:endParaRPr>
          </a:p>
        </p:txBody>
      </p:sp>
      <p:sp>
        <p:nvSpPr>
          <p:cNvPr id="4" name="Shape 33"/>
          <p:cNvSpPr/>
          <p:nvPr/>
        </p:nvSpPr>
        <p:spPr>
          <a:xfrm>
            <a:off x="990600" y="1371600"/>
            <a:ext cx="7391400" cy="4953000"/>
          </a:xfrm>
          <a:prstGeom prst="teardrop">
            <a:avLst>
              <a:gd name="adj" fmla="val 100000"/>
            </a:avLst>
          </a:prstGeom>
          <a:solidFill>
            <a:schemeClr val="lt1"/>
          </a:solidFill>
          <a:ln>
            <a:noFill/>
          </a:ln>
        </p:spPr>
        <p:txBody>
          <a:bodyPr lIns="91425" tIns="45700" rIns="91425" bIns="45700" anchor="ctr"/>
          <a:lstStyle/>
          <a:p>
            <a:pPr algn="ctr">
              <a:defRPr/>
            </a:pPr>
            <a:endParaRPr kern="0">
              <a:solidFill>
                <a:srgbClr val="FFFFFF"/>
              </a:solidFill>
              <a:latin typeface="Times New Roman"/>
              <a:ea typeface="Times New Roman"/>
              <a:cs typeface="Times New Roman"/>
              <a:sym typeface="Times New Roman"/>
            </a:endParaRPr>
          </a:p>
        </p:txBody>
      </p:sp>
      <p:sp>
        <p:nvSpPr>
          <p:cNvPr id="34" name="Shape 34"/>
          <p:cNvSpPr txBox="1">
            <a:spLocks noGrp="1"/>
          </p:cNvSpPr>
          <p:nvPr>
            <p:ph type="title"/>
          </p:nvPr>
        </p:nvSpPr>
        <p:spPr>
          <a:xfrm>
            <a:off x="1524000" y="3124200"/>
            <a:ext cx="6248399" cy="1295400"/>
          </a:xfrm>
          <a:prstGeom prst="rect">
            <a:avLst/>
          </a:prstGeom>
          <a:noFill/>
          <a:ln>
            <a:noFill/>
          </a:ln>
        </p:spPr>
        <p:txBody>
          <a:bodyPr anchor="t"/>
          <a:lstStyle>
            <a:lvl1pPr marL="0" marR="0" lvl="0" indent="0" algn="ctr" rtl="0">
              <a:spcBef>
                <a:spcPts val="0"/>
              </a:spcBef>
              <a:spcAft>
                <a:spcPts val="0"/>
              </a:spcAft>
              <a:buClr>
                <a:srgbClr val="7F7F7F"/>
              </a:buClr>
              <a:buFont typeface="Times New Roman"/>
              <a:buNone/>
              <a:defRPr sz="3600" b="1" i="0" u="none" strike="noStrike" cap="none">
                <a:solidFill>
                  <a:srgbClr val="7F7F7F"/>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 name="Shape 35"/>
          <p:cNvSpPr txBox="1">
            <a:spLocks noGrp="1"/>
          </p:cNvSpPr>
          <p:nvPr>
            <p:ph type="sldNum" idx="10"/>
          </p:nvPr>
        </p:nvSpPr>
        <p:spPr/>
        <p:txBody>
          <a:bodyPr/>
          <a:lstStyle>
            <a:lvl1pPr>
              <a:defRPr smtClean="0"/>
            </a:lvl1pPr>
          </a:lstStyle>
          <a:p>
            <a:pPr>
              <a:defRPr/>
            </a:pPr>
            <a:fld id="{8C7EA0F8-F1EE-44B4-A8F2-A66E97EDD661}" type="slidenum">
              <a:rPr lang="en-US" altLang="en-US"/>
              <a:pPr>
                <a:defRPr/>
              </a:pPr>
              <a:t>‹#›</a:t>
            </a:fld>
            <a:endParaRPr lang="en-US" altLang="en-US"/>
          </a:p>
        </p:txBody>
      </p:sp>
    </p:spTree>
    <p:extLst>
      <p:ext uri="{BB962C8B-B14F-4D97-AF65-F5344CB8AC3E}">
        <p14:creationId xmlns:p14="http://schemas.microsoft.com/office/powerpoint/2010/main" val="36335714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 name="Shape 13"/>
          <p:cNvSpPr txBox="1">
            <a:spLocks noGrp="1"/>
          </p:cNvSpPr>
          <p:nvPr>
            <p:ph type="sldNum" idx="13"/>
          </p:nvPr>
        </p:nvSpPr>
        <p:spPr>
          <a:ln/>
        </p:spPr>
        <p:txBody>
          <a:bodyPr/>
          <a:lstStyle>
            <a:lvl1pPr>
              <a:defRPr/>
            </a:lvl1pPr>
          </a:lstStyle>
          <a:p>
            <a:pPr>
              <a:defRPr/>
            </a:pPr>
            <a:fld id="{A9E52FBE-CDC2-4F76-A0E9-A6665112D7A6}" type="slidenum">
              <a:rPr lang="en-US" altLang="en-US"/>
              <a:pPr>
                <a:defRPr/>
              </a:pPr>
              <a:t>‹#›</a:t>
            </a:fld>
            <a:endParaRPr lang="en-US" altLang="en-US"/>
          </a:p>
        </p:txBody>
      </p:sp>
    </p:spTree>
    <p:extLst>
      <p:ext uri="{BB962C8B-B14F-4D97-AF65-F5344CB8AC3E}">
        <p14:creationId xmlns:p14="http://schemas.microsoft.com/office/powerpoint/2010/main" val="33163293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 name="Shape 42"/>
          <p:cNvSpPr txBox="1">
            <a:spLocks noGrp="1"/>
          </p:cNvSpPr>
          <p:nvPr>
            <p:ph type="sldNum" idx="10"/>
          </p:nvPr>
        </p:nvSpPr>
        <p:spPr/>
        <p:txBody>
          <a:bodyPr/>
          <a:lstStyle>
            <a:lvl1pPr>
              <a:defRPr b="1" smtClean="0">
                <a:latin typeface="Calibri" pitchFamily="34" charset="0"/>
                <a:cs typeface="Arial" charset="0"/>
                <a:sym typeface="Calibri" pitchFamily="34" charset="0"/>
              </a:defRPr>
            </a:lvl1pPr>
          </a:lstStyle>
          <a:p>
            <a:pPr>
              <a:defRPr/>
            </a:pPr>
            <a:fld id="{B46A14E2-060D-4BC5-8305-32BACBF7B948}" type="slidenum">
              <a:rPr lang="en-US" altLang="en-US"/>
              <a:pPr>
                <a:defRPr/>
              </a:pPr>
              <a:t>‹#›</a:t>
            </a:fld>
            <a:endParaRPr lang="en-US" altLang="en-US"/>
          </a:p>
        </p:txBody>
      </p:sp>
    </p:spTree>
    <p:extLst>
      <p:ext uri="{BB962C8B-B14F-4D97-AF65-F5344CB8AC3E}">
        <p14:creationId xmlns:p14="http://schemas.microsoft.com/office/powerpoint/2010/main" val="11800465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 name="Shape 13"/>
          <p:cNvSpPr txBox="1">
            <a:spLocks noGrp="1"/>
          </p:cNvSpPr>
          <p:nvPr>
            <p:ph type="sldNum" idx="13"/>
          </p:nvPr>
        </p:nvSpPr>
        <p:spPr>
          <a:ln/>
        </p:spPr>
        <p:txBody>
          <a:bodyPr/>
          <a:lstStyle>
            <a:lvl1pPr>
              <a:defRPr/>
            </a:lvl1pPr>
          </a:lstStyle>
          <a:p>
            <a:pPr>
              <a:defRPr/>
            </a:pPr>
            <a:fld id="{BCD7046E-6706-42F9-BA47-76ABDC6CF0B3}" type="slidenum">
              <a:rPr lang="en-US" altLang="en-US"/>
              <a:pPr>
                <a:defRPr/>
              </a:pPr>
              <a:t>‹#›</a:t>
            </a:fld>
            <a:endParaRPr lang="en-US" altLang="en-US"/>
          </a:p>
        </p:txBody>
      </p:sp>
    </p:spTree>
    <p:extLst>
      <p:ext uri="{BB962C8B-B14F-4D97-AF65-F5344CB8AC3E}">
        <p14:creationId xmlns:p14="http://schemas.microsoft.com/office/powerpoint/2010/main" val="5174248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3" name="Shape 51"/>
          <p:cNvSpPr>
            <a:spLocks noChangeArrowheads="1"/>
          </p:cNvSpPr>
          <p:nvPr/>
        </p:nvSpPr>
        <p:spPr bwMode="auto">
          <a:xfrm>
            <a:off x="4953000" y="6248400"/>
            <a:ext cx="3352800" cy="609600"/>
          </a:xfrm>
          <a:prstGeom prst="rect">
            <a:avLst/>
          </a:prstGeom>
          <a:solidFill>
            <a:schemeClr val="bg1"/>
          </a:solidFill>
          <a:ln w="25400">
            <a:solidFill>
              <a:schemeClr val="bg1"/>
            </a:solidFill>
            <a:round/>
            <a:headEnd/>
            <a:tailEnd/>
          </a:ln>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fontAlgn="base">
              <a:spcBef>
                <a:spcPct val="0"/>
              </a:spcBef>
              <a:spcAft>
                <a:spcPct val="0"/>
              </a:spcAft>
              <a:defRPr/>
            </a:pPr>
            <a:endParaRPr lang="en-US" altLang="en-US" sz="1800" smtClean="0">
              <a:solidFill>
                <a:srgbClr val="FFFFFF"/>
              </a:solidFill>
              <a:latin typeface="Times New Roman" pitchFamily="18" charset="0"/>
              <a:cs typeface="Times New Roman" pitchFamily="18" charset="0"/>
              <a:sym typeface="Times New Roman" pitchFamily="18" charset="0"/>
            </a:endParaRPr>
          </a:p>
        </p:txBody>
      </p:sp>
      <p:sp>
        <p:nvSpPr>
          <p:cNvPr id="49" name="Shape 49"/>
          <p:cNvSpPr txBox="1">
            <a:spLocks noGrp="1"/>
          </p:cNvSpPr>
          <p:nvPr>
            <p:ph type="title"/>
          </p:nvPr>
        </p:nvSpPr>
        <p:spPr>
          <a:xfrm>
            <a:off x="457200" y="274637"/>
            <a:ext cx="7543800" cy="1143000"/>
          </a:xfrm>
          <a:prstGeom prst="rect">
            <a:avLst/>
          </a:prstGeom>
          <a:noFill/>
          <a:ln>
            <a:noFill/>
          </a:ln>
        </p:spPr>
        <p:txBody>
          <a:bodyPr/>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 name="Shape 50"/>
          <p:cNvSpPr txBox="1">
            <a:spLocks noGrp="1"/>
          </p:cNvSpPr>
          <p:nvPr>
            <p:ph type="dt" idx="10"/>
          </p:nvPr>
        </p:nvSpPr>
        <p:spPr bwMode="auto">
          <a:xfrm>
            <a:off x="5105400" y="6553200"/>
            <a:ext cx="838200" cy="152400"/>
          </a:xfrm>
          <a:prstGeom prst="rect">
            <a:avLst/>
          </a:prstGeom>
          <a:ln>
            <a:miter lim="800000"/>
            <a:headEnd/>
            <a:tailEnd/>
          </a:ln>
        </p:spPr>
        <p:txBody>
          <a:bodyPr vert="horz" wrap="square" lIns="91425" tIns="91425" rIns="91425" bIns="91425" numCol="1" anchor="t" anchorCtr="0" compatLnSpc="1">
            <a:prstTxWarp prst="textNoShape">
              <a:avLst/>
            </a:prstTxWarp>
          </a:bodyPr>
          <a:lstStyle>
            <a:lvl1pPr eaLnBrk="1" hangingPunct="1">
              <a:defRPr sz="1800">
                <a:latin typeface="Times New Roman" pitchFamily="18" charset="0"/>
                <a:cs typeface="Times New Roman" pitchFamily="18" charset="0"/>
                <a:sym typeface="Times New Roman" pitchFamily="18" charset="0"/>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0167185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anchor="b"/>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 name="Shape 13"/>
          <p:cNvSpPr txBox="1">
            <a:spLocks noGrp="1"/>
          </p:cNvSpPr>
          <p:nvPr>
            <p:ph type="sldNum" idx="13"/>
          </p:nvPr>
        </p:nvSpPr>
        <p:spPr>
          <a:ln/>
        </p:spPr>
        <p:txBody>
          <a:bodyPr/>
          <a:lstStyle>
            <a:lvl1pPr>
              <a:defRPr/>
            </a:lvl1pPr>
          </a:lstStyle>
          <a:p>
            <a:pPr>
              <a:defRPr/>
            </a:pPr>
            <a:fld id="{5182B64F-397F-4FC8-B47C-3C04CBC84555}" type="slidenum">
              <a:rPr lang="en-US" altLang="en-US"/>
              <a:pPr>
                <a:defRPr/>
              </a:pPr>
              <a:t>‹#›</a:t>
            </a:fld>
            <a:endParaRPr lang="en-US" altLang="en-US"/>
          </a:p>
        </p:txBody>
      </p:sp>
    </p:spTree>
    <p:extLst>
      <p:ext uri="{BB962C8B-B14F-4D97-AF65-F5344CB8AC3E}">
        <p14:creationId xmlns:p14="http://schemas.microsoft.com/office/powerpoint/2010/main" val="4546642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pPr lvl="0"/>
            <a:endParaRPr noProof="0">
              <a:sym typeface="Arial"/>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4" name="Shape 13"/>
          <p:cNvSpPr txBox="1">
            <a:spLocks noGrp="1"/>
          </p:cNvSpPr>
          <p:nvPr>
            <p:ph type="sldNum" idx="13"/>
          </p:nvPr>
        </p:nvSpPr>
        <p:spPr>
          <a:ln/>
        </p:spPr>
        <p:txBody>
          <a:bodyPr/>
          <a:lstStyle>
            <a:lvl1pPr>
              <a:defRPr/>
            </a:lvl1pPr>
          </a:lstStyle>
          <a:p>
            <a:pPr>
              <a:defRPr/>
            </a:pPr>
            <a:fld id="{8C63DD1C-DA74-4D03-8AEC-D3A6214349D3}" type="slidenum">
              <a:rPr lang="en-US" altLang="en-US"/>
              <a:pPr>
                <a:defRPr/>
              </a:pPr>
              <a:t>‹#›</a:t>
            </a:fld>
            <a:endParaRPr lang="en-US" altLang="en-US"/>
          </a:p>
        </p:txBody>
      </p:sp>
    </p:spTree>
    <p:extLst>
      <p:ext uri="{BB962C8B-B14F-4D97-AF65-F5344CB8AC3E}">
        <p14:creationId xmlns:p14="http://schemas.microsoft.com/office/powerpoint/2010/main" val="590263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image" Target="../media/image1.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1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image" Target="../media/image1.png"/><Relationship Id="rId4" Type="http://schemas.openxmlformats.org/officeDocument/2006/relationships/slideLayout" Target="../slideLayouts/slideLayout103.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image" Target="../media/image1.png"/><Relationship Id="rId5" Type="http://schemas.openxmlformats.org/officeDocument/2006/relationships/slideLayout" Target="../slideLayouts/slideLayout112.xml"/><Relationship Id="rId10" Type="http://schemas.openxmlformats.org/officeDocument/2006/relationships/theme" Target="../theme/theme12.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image" Target="../media/image1.png"/><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theme" Target="../theme/theme14.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1.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6.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1.png"/><Relationship Id="rId5" Type="http://schemas.openxmlformats.org/officeDocument/2006/relationships/slideLayout" Target="../slideLayouts/slideLayout66.xml"/><Relationship Id="rId10" Type="http://schemas.openxmlformats.org/officeDocument/2006/relationships/theme" Target="../theme/theme7.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png"/><Relationship Id="rId5" Type="http://schemas.openxmlformats.org/officeDocument/2006/relationships/slideLayout" Target="../slideLayouts/slideLayout75.xml"/><Relationship Id="rId10" Type="http://schemas.openxmlformats.org/officeDocument/2006/relationships/theme" Target="../theme/theme8.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1.pn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9.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FFFFFF"/>
                </a:solidFill>
                <a:latin typeface="Times New Roman"/>
                <a:ea typeface="Times New Roman"/>
                <a:cs typeface="Times New Roman"/>
                <a:sym typeface="Times New Roman"/>
              </a:rPr>
              <a:pPr algn="r">
                <a:buSzPct val="25000"/>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1">
            <a:alphaModFix/>
          </a:blip>
          <a:srcRect/>
          <a:stretch/>
        </p:blipFill>
        <p:spPr>
          <a:xfrm>
            <a:off x="6019800" y="6324600"/>
            <a:ext cx="2252476" cy="377952"/>
          </a:xfrm>
          <a:prstGeom prst="rect">
            <a:avLst/>
          </a:prstGeom>
          <a:noFill/>
          <a:ln>
            <a:noFill/>
          </a:ln>
        </p:spPr>
      </p:pic>
    </p:spTree>
    <p:extLst>
      <p:ext uri="{BB962C8B-B14F-4D97-AF65-F5344CB8AC3E}">
        <p14:creationId xmlns:p14="http://schemas.microsoft.com/office/powerpoint/2010/main" val="31982201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10"/>
          <p:cNvSpPr>
            <a:spLocks noChangeArrowheads="1"/>
          </p:cNvSpPr>
          <p:nvPr/>
        </p:nvSpPr>
        <p:spPr bwMode="auto">
          <a:xfrm rot="16200000" flipH="1">
            <a:off x="5410200" y="2971800"/>
            <a:ext cx="6858000" cy="914400"/>
          </a:xfrm>
          <a:prstGeom prst="rect">
            <a:avLst/>
          </a:prstGeom>
          <a:gradFill rotWithShape="0">
            <a:gsLst>
              <a:gs pos="0">
                <a:srgbClr val="004177"/>
              </a:gs>
              <a:gs pos="50000">
                <a:srgbClr val="005EAC"/>
              </a:gs>
              <a:gs pos="100000">
                <a:srgbClr val="0072CE"/>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fontAlgn="base">
              <a:spcBef>
                <a:spcPct val="0"/>
              </a:spcBef>
              <a:spcAft>
                <a:spcPct val="0"/>
              </a:spcAft>
              <a:defRPr/>
            </a:pPr>
            <a:endParaRPr lang="en-US" altLang="en-US" sz="1800" smtClean="0">
              <a:solidFill>
                <a:srgbClr val="0070C0"/>
              </a:solidFill>
              <a:latin typeface="Times New Roman" pitchFamily="18" charset="0"/>
              <a:cs typeface="Times New Roman" pitchFamily="18" charset="0"/>
              <a:sym typeface="Times New Roman" pitchFamily="18" charset="0"/>
            </a:endParaRPr>
          </a:p>
        </p:txBody>
      </p:sp>
      <p:sp>
        <p:nvSpPr>
          <p:cNvPr id="1027" name="Shape 11"/>
          <p:cNvSpPr txBox="1">
            <a:spLocks noGrp="1"/>
          </p:cNvSpPr>
          <p:nvPr>
            <p:ph type="title"/>
          </p:nvPr>
        </p:nvSpPr>
        <p:spPr bwMode="auto">
          <a:xfrm>
            <a:off x="457200"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itchFamily="34" charset="0"/>
            </a:endParaRPr>
          </a:p>
        </p:txBody>
      </p:sp>
      <p:sp>
        <p:nvSpPr>
          <p:cNvPr id="1028" name="Shape 12"/>
          <p:cNvSpPr txBox="1">
            <a:spLocks noGrp="1"/>
          </p:cNvSpPr>
          <p:nvPr>
            <p:ph type="body" idx="1"/>
          </p:nvPr>
        </p:nvSpPr>
        <p:spPr bwMode="auto">
          <a:xfrm>
            <a:off x="457200" y="1600200"/>
            <a:ext cx="7543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itchFamily="34" charset="0"/>
            </a:endParaRPr>
          </a:p>
        </p:txBody>
      </p:sp>
      <p:sp>
        <p:nvSpPr>
          <p:cNvPr id="1029" name="Shape 13"/>
          <p:cNvSpPr txBox="1">
            <a:spLocks noGrp="1"/>
          </p:cNvSpPr>
          <p:nvPr>
            <p:ph type="sldNum" idx="12"/>
          </p:nvPr>
        </p:nvSpPr>
        <p:spPr bwMode="auto">
          <a:xfrm>
            <a:off x="8382000" y="6356350"/>
            <a:ext cx="381000" cy="349250"/>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r" eaLnBrk="1" hangingPunct="1">
              <a:buSzPct val="25000"/>
              <a:defRPr sz="1200" smtClean="0">
                <a:solidFill>
                  <a:srgbClr val="FFFFFF"/>
                </a:solidFill>
                <a:latin typeface="Times New Roman" pitchFamily="18" charset="0"/>
                <a:cs typeface="Times New Roman" pitchFamily="18" charset="0"/>
                <a:sym typeface="Times New Roman" pitchFamily="18" charset="0"/>
              </a:defRPr>
            </a:lvl1pPr>
          </a:lstStyle>
          <a:p>
            <a:pPr fontAlgn="base">
              <a:spcBef>
                <a:spcPct val="0"/>
              </a:spcBef>
              <a:spcAft>
                <a:spcPct val="0"/>
              </a:spcAft>
              <a:defRPr/>
            </a:pPr>
            <a:fld id="{588BD74D-1ACC-4307-96D4-28AB00ABEE08}" type="slidenum">
              <a:rPr lang="en-US" altLang="en-US"/>
              <a:pPr fontAlgn="base">
                <a:spcBef>
                  <a:spcPct val="0"/>
                </a:spcBef>
                <a:spcAft>
                  <a:spcPct val="0"/>
                </a:spcAft>
                <a:defRPr/>
              </a:pPr>
              <a:t>‹#›</a:t>
            </a:fld>
            <a:endParaRPr lang="en-US" altLang="en-US"/>
          </a:p>
        </p:txBody>
      </p:sp>
      <p:pic>
        <p:nvPicPr>
          <p:cNvPr id="1030" name="Shape 14" descr="VDOE-h-color sm.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19800" y="6324600"/>
            <a:ext cx="22526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809519"/>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itchFamily="34" charset="0"/>
        </a:defRPr>
      </a:lvl1pPr>
      <a:lvl2pPr algn="l" rtl="0" eaLnBrk="0" fontAlgn="base" hangingPunct="0">
        <a:spcBef>
          <a:spcPct val="0"/>
        </a:spcBef>
        <a:spcAft>
          <a:spcPct val="0"/>
        </a:spcAft>
        <a:defRPr sz="1400">
          <a:solidFill>
            <a:srgbClr val="000000"/>
          </a:solidFill>
          <a:latin typeface="Arial" charset="0"/>
          <a:cs typeface="Arial" charset="0"/>
          <a:sym typeface="Arial" pitchFamily="34" charset="0"/>
        </a:defRPr>
      </a:lvl2pPr>
      <a:lvl3pPr algn="l" rtl="0" eaLnBrk="0" fontAlgn="base" hangingPunct="0">
        <a:spcBef>
          <a:spcPct val="0"/>
        </a:spcBef>
        <a:spcAft>
          <a:spcPct val="0"/>
        </a:spcAft>
        <a:defRPr sz="1400">
          <a:solidFill>
            <a:srgbClr val="000000"/>
          </a:solidFill>
          <a:latin typeface="Arial" charset="0"/>
          <a:cs typeface="Arial" charset="0"/>
          <a:sym typeface="Arial" pitchFamily="34" charset="0"/>
        </a:defRPr>
      </a:lvl3pPr>
      <a:lvl4pPr algn="l" rtl="0" eaLnBrk="0" fontAlgn="base" hangingPunct="0">
        <a:spcBef>
          <a:spcPct val="0"/>
        </a:spcBef>
        <a:spcAft>
          <a:spcPct val="0"/>
        </a:spcAft>
        <a:defRPr sz="1400">
          <a:solidFill>
            <a:srgbClr val="000000"/>
          </a:solidFill>
          <a:latin typeface="Arial" charset="0"/>
          <a:cs typeface="Arial" charset="0"/>
          <a:sym typeface="Arial" pitchFamily="34" charset="0"/>
        </a:defRPr>
      </a:lvl4pPr>
      <a:lvl5pPr algn="l" rtl="0" eaLnBrk="0" fontAlgn="base" hangingPunct="0">
        <a:spcBef>
          <a:spcPct val="0"/>
        </a:spcBef>
        <a:spcAft>
          <a:spcPct val="0"/>
        </a:spcAft>
        <a:defRPr sz="1400">
          <a:solidFill>
            <a:srgbClr val="000000"/>
          </a:solidFill>
          <a:latin typeface="Arial" charset="0"/>
          <a:cs typeface="Arial" charset="0"/>
          <a:sym typeface="Arial" pitchFamily="34"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FFFFFF"/>
                </a:solidFill>
                <a:latin typeface="Times New Roman"/>
                <a:ea typeface="Times New Roman"/>
                <a:cs typeface="Times New Roman"/>
                <a:sym typeface="Times New Roman"/>
              </a:rPr>
              <a:pPr algn="r">
                <a:buSzPct val="25000"/>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0">
            <a:alphaModFix/>
          </a:blip>
          <a:srcRect/>
          <a:stretch/>
        </p:blipFill>
        <p:spPr>
          <a:xfrm>
            <a:off x="6019800" y="6324600"/>
            <a:ext cx="2252476" cy="377952"/>
          </a:xfrm>
          <a:prstGeom prst="rect">
            <a:avLst/>
          </a:prstGeom>
          <a:noFill/>
          <a:ln>
            <a:noFill/>
          </a:ln>
        </p:spPr>
      </p:pic>
    </p:spTree>
    <p:extLst>
      <p:ext uri="{BB962C8B-B14F-4D97-AF65-F5344CB8AC3E}">
        <p14:creationId xmlns:p14="http://schemas.microsoft.com/office/powerpoint/2010/main" val="2509753789"/>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buClr>
                <a:srgbClr val="000000"/>
              </a:buClr>
              <a:buFont typeface="Arial"/>
              <a:buNone/>
            </a:pP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1206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1270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kern="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1">
            <a:alphaModFix/>
          </a:blip>
          <a:srcRect/>
          <a:stretch/>
        </p:blipFill>
        <p:spPr>
          <a:xfrm>
            <a:off x="6019801" y="6324600"/>
            <a:ext cx="2252476" cy="377951"/>
          </a:xfrm>
          <a:prstGeom prst="rect">
            <a:avLst/>
          </a:prstGeom>
          <a:noFill/>
          <a:ln>
            <a:noFill/>
          </a:ln>
        </p:spPr>
      </p:pic>
    </p:spTree>
    <p:extLst>
      <p:ext uri="{BB962C8B-B14F-4D97-AF65-F5344CB8AC3E}">
        <p14:creationId xmlns:p14="http://schemas.microsoft.com/office/powerpoint/2010/main" val="1896656387"/>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9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kern="0"/>
          </a:p>
        </p:txBody>
      </p:sp>
      <p:sp>
        <p:nvSpPr>
          <p:cNvPr id="65" name="Shape 6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kern="0"/>
          </a:p>
        </p:txBody>
      </p:sp>
      <p:sp>
        <p:nvSpPr>
          <p:cNvPr id="66" name="Shape 66"/>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algn="r">
              <a:buClr>
                <a:srgbClr val="888888"/>
              </a:buClr>
              <a:buSzPct val="25000"/>
              <a:buFont typeface="Calibri"/>
              <a:buNone/>
            </a:pPr>
            <a:fld id="{00000000-1234-1234-1234-123412341234}" type="slidenum">
              <a:rPr lang="en-US" sz="1200" kern="0">
                <a:solidFill>
                  <a:srgbClr val="888888"/>
                </a:solidFill>
                <a:latin typeface="Calibri"/>
                <a:ea typeface="Calibri"/>
                <a:cs typeface="Calibri"/>
                <a:sym typeface="Calibri"/>
              </a:rPr>
              <a:pPr algn="r">
                <a:buClr>
                  <a:srgbClr val="888888"/>
                </a:buClr>
                <a:buSzPct val="25000"/>
                <a:buFont typeface="Calibri"/>
                <a:buNone/>
              </a:pPr>
              <a:t>‹#›</a:t>
            </a:fld>
            <a:endParaRPr lang="en-US" sz="12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02233562"/>
      </p:ext>
    </p:extLst>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FFFFFF"/>
                </a:solidFill>
                <a:latin typeface="Times New Roman"/>
                <a:ea typeface="Times New Roman"/>
                <a:cs typeface="Times New Roman"/>
                <a:sym typeface="Times New Roman"/>
              </a:rPr>
              <a:pPr algn="r">
                <a:buSzPct val="25000"/>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2">
            <a:alphaModFix/>
          </a:blip>
          <a:srcRect/>
          <a:stretch/>
        </p:blipFill>
        <p:spPr>
          <a:xfrm>
            <a:off x="6019800" y="6324600"/>
            <a:ext cx="2252476" cy="377952"/>
          </a:xfrm>
          <a:prstGeom prst="rect">
            <a:avLst/>
          </a:prstGeom>
          <a:noFill/>
          <a:ln>
            <a:noFill/>
          </a:ln>
        </p:spPr>
      </p:pic>
    </p:spTree>
    <p:extLst>
      <p:ext uri="{BB962C8B-B14F-4D97-AF65-F5344CB8AC3E}">
        <p14:creationId xmlns:p14="http://schemas.microsoft.com/office/powerpoint/2010/main" val="3340930952"/>
      </p:ext>
    </p:extLst>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sym typeface="Aria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solidFill>
                  <a:prstClr val="white"/>
                </a:solidFill>
                <a:cs typeface="Arial"/>
                <a:sym typeface="Arial"/>
              </a:rPr>
              <a:pPr/>
              <a:t>‹#›</a:t>
            </a:fld>
            <a:endParaRPr lang="en-US" dirty="0">
              <a:solidFill>
                <a:prstClr val="white"/>
              </a:solidFill>
              <a:cs typeface="Arial"/>
              <a:sym typeface="Arial"/>
            </a:endParaRPr>
          </a:p>
        </p:txBody>
      </p:sp>
      <p:pic>
        <p:nvPicPr>
          <p:cNvPr id="7" name="Picture 6" descr="VDOE-h-color sm.png"/>
          <p:cNvPicPr>
            <a:picLocks noChangeAspect="1"/>
          </p:cNvPicPr>
          <p:nvPr/>
        </p:nvPicPr>
        <p:blipFill>
          <a:blip r:embed="rId14"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22945347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800"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FFFFFF"/>
                </a:solidFill>
                <a:latin typeface="Times New Roman"/>
                <a:ea typeface="Times New Roman"/>
                <a:cs typeface="Times New Roman"/>
                <a:sym typeface="Times New Roman"/>
              </a:rPr>
              <a:pPr algn="r">
                <a:buSzPct val="25000"/>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1">
            <a:alphaModFix/>
          </a:blip>
          <a:srcRect/>
          <a:stretch/>
        </p:blipFill>
        <p:spPr>
          <a:xfrm>
            <a:off x="6019800" y="6324600"/>
            <a:ext cx="2252476" cy="377952"/>
          </a:xfrm>
          <a:prstGeom prst="rect">
            <a:avLst/>
          </a:prstGeom>
          <a:noFill/>
          <a:ln>
            <a:noFill/>
          </a:ln>
        </p:spPr>
      </p:pic>
    </p:spTree>
    <p:extLst>
      <p:ext uri="{BB962C8B-B14F-4D97-AF65-F5344CB8AC3E}">
        <p14:creationId xmlns:p14="http://schemas.microsoft.com/office/powerpoint/2010/main" val="154554879"/>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88888"/>
                </a:solidFill>
                <a:latin typeface="Calibri"/>
                <a:ea typeface="Calibri"/>
                <a:cs typeface="Calibri"/>
                <a:sym typeface="Calibri"/>
              </a:rPr>
              <a:pPr algn="r">
                <a:buSzPct val="25000"/>
              </a:pPr>
              <a:t>‹#›</a:t>
            </a:fld>
            <a:endParaRPr lang="en-US" sz="12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96643626"/>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FFFFFF"/>
                </a:solidFill>
                <a:latin typeface="Times New Roman"/>
                <a:ea typeface="Times New Roman"/>
                <a:cs typeface="Times New Roman"/>
                <a:sym typeface="Times New Roman"/>
              </a:rPr>
              <a:pPr algn="r">
                <a:buSzPct val="25000"/>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2">
            <a:alphaModFix/>
          </a:blip>
          <a:srcRect/>
          <a:stretch/>
        </p:blipFill>
        <p:spPr>
          <a:xfrm>
            <a:off x="6019800" y="6324600"/>
            <a:ext cx="2252476" cy="377952"/>
          </a:xfrm>
          <a:prstGeom prst="rect">
            <a:avLst/>
          </a:prstGeom>
          <a:noFill/>
          <a:ln>
            <a:noFill/>
          </a:ln>
        </p:spPr>
      </p:pic>
    </p:spTree>
    <p:extLst>
      <p:ext uri="{BB962C8B-B14F-4D97-AF65-F5344CB8AC3E}">
        <p14:creationId xmlns:p14="http://schemas.microsoft.com/office/powerpoint/2010/main" val="351700906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FFFFFF"/>
                </a:solidFill>
                <a:latin typeface="Times New Roman"/>
                <a:ea typeface="Times New Roman"/>
                <a:cs typeface="Times New Roman"/>
                <a:sym typeface="Times New Roman"/>
              </a:rPr>
              <a:pPr algn="r">
                <a:buSzPct val="25000"/>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2">
            <a:alphaModFix/>
          </a:blip>
          <a:srcRect/>
          <a:stretch/>
        </p:blipFill>
        <p:spPr>
          <a:xfrm>
            <a:off x="6019800" y="6324600"/>
            <a:ext cx="2252476" cy="377952"/>
          </a:xfrm>
          <a:prstGeom prst="rect">
            <a:avLst/>
          </a:prstGeom>
          <a:noFill/>
          <a:ln>
            <a:noFill/>
          </a:ln>
        </p:spPr>
      </p:pic>
    </p:spTree>
    <p:extLst>
      <p:ext uri="{BB962C8B-B14F-4D97-AF65-F5344CB8AC3E}">
        <p14:creationId xmlns:p14="http://schemas.microsoft.com/office/powerpoint/2010/main" val="3567954107"/>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FFFFFF"/>
                </a:solidFill>
                <a:latin typeface="Times New Roman"/>
                <a:ea typeface="Times New Roman"/>
                <a:cs typeface="Times New Roman"/>
                <a:sym typeface="Times New Roman"/>
              </a:rPr>
              <a:pPr algn="r">
                <a:buSzPct val="25000"/>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1">
            <a:alphaModFix/>
          </a:blip>
          <a:srcRect/>
          <a:stretch/>
        </p:blipFill>
        <p:spPr>
          <a:xfrm>
            <a:off x="6019800" y="6324600"/>
            <a:ext cx="2252476" cy="377952"/>
          </a:xfrm>
          <a:prstGeom prst="rect">
            <a:avLst/>
          </a:prstGeom>
          <a:noFill/>
          <a:ln>
            <a:noFill/>
          </a:ln>
        </p:spPr>
      </p:pic>
    </p:spTree>
    <p:extLst>
      <p:ext uri="{BB962C8B-B14F-4D97-AF65-F5344CB8AC3E}">
        <p14:creationId xmlns:p14="http://schemas.microsoft.com/office/powerpoint/2010/main" val="3720329500"/>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2" r:id="rId5"/>
    <p:sldLayoutId id="2147483733" r:id="rId6"/>
    <p:sldLayoutId id="2147483734" r:id="rId7"/>
    <p:sldLayoutId id="2147483735" r:id="rId8"/>
    <p:sldLayoutId id="214748373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FFFFFF"/>
                </a:solidFill>
                <a:latin typeface="Times New Roman"/>
                <a:ea typeface="Times New Roman"/>
                <a:cs typeface="Times New Roman"/>
                <a:sym typeface="Times New Roman"/>
              </a:rPr>
              <a:pPr algn="r">
                <a:buSzPct val="25000"/>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1">
            <a:alphaModFix/>
          </a:blip>
          <a:srcRect/>
          <a:stretch/>
        </p:blipFill>
        <p:spPr>
          <a:xfrm>
            <a:off x="6019800" y="6324600"/>
            <a:ext cx="2252476" cy="377952"/>
          </a:xfrm>
          <a:prstGeom prst="rect">
            <a:avLst/>
          </a:prstGeom>
          <a:noFill/>
          <a:ln>
            <a:noFill/>
          </a:ln>
        </p:spPr>
      </p:pic>
    </p:spTree>
    <p:extLst>
      <p:ext uri="{BB962C8B-B14F-4D97-AF65-F5344CB8AC3E}">
        <p14:creationId xmlns:p14="http://schemas.microsoft.com/office/powerpoint/2010/main" val="1996235555"/>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Shape 225"/>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38" scaled="0"/>
          </a:gradFill>
          <a:ln>
            <a:noFill/>
          </a:ln>
        </p:spPr>
        <p:txBody>
          <a:bodyPr lIns="91425" tIns="45700" rIns="91425" bIns="45700" anchor="ctr" anchorCtr="0">
            <a:noAutofit/>
          </a:bodyPr>
          <a:lstStyle/>
          <a:p>
            <a:pPr algn="ctr">
              <a:buClr>
                <a:srgbClr val="000000"/>
              </a:buClr>
              <a:buFont typeface="Arial"/>
              <a:buNone/>
            </a:pPr>
            <a:endParaRPr kern="0">
              <a:solidFill>
                <a:srgbClr val="0070C0"/>
              </a:solidFill>
              <a:latin typeface="Times New Roman"/>
              <a:ea typeface="Times New Roman"/>
              <a:cs typeface="Times New Roman"/>
              <a:sym typeface="Times New Roman"/>
            </a:endParaRPr>
          </a:p>
        </p:txBody>
      </p:sp>
      <p:sp>
        <p:nvSpPr>
          <p:cNvPr id="226" name="Shape 2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27" name="Shape 227"/>
          <p:cNvSpPr txBox="1">
            <a:spLocks noGrp="1"/>
          </p:cNvSpPr>
          <p:nvPr>
            <p:ph type="body" idx="1"/>
          </p:nvPr>
        </p:nvSpPr>
        <p:spPr>
          <a:xfrm>
            <a:off x="457200" y="1600200"/>
            <a:ext cx="7543800" cy="4526100"/>
          </a:xfrm>
          <a:prstGeom prst="rect">
            <a:avLst/>
          </a:prstGeom>
          <a:noFill/>
          <a:ln>
            <a:noFill/>
          </a:ln>
        </p:spPr>
        <p:txBody>
          <a:bodyPr lIns="91425" tIns="91425" rIns="91425" bIns="91425" anchor="t" anchorCtr="0"/>
          <a:lstStyle>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1206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1270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28" name="Shape 228"/>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kern="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kern="0">
              <a:solidFill>
                <a:srgbClr val="FFFFFF"/>
              </a:solidFill>
              <a:latin typeface="Times New Roman"/>
              <a:ea typeface="Times New Roman"/>
              <a:cs typeface="Times New Roman"/>
              <a:sym typeface="Times New Roman"/>
            </a:endParaRPr>
          </a:p>
        </p:txBody>
      </p:sp>
      <p:pic>
        <p:nvPicPr>
          <p:cNvPr id="229" name="Shape 229" descr="VDOE-h-color sm.png"/>
          <p:cNvPicPr preferRelativeResize="0"/>
          <p:nvPr/>
        </p:nvPicPr>
        <p:blipFill rotWithShape="1">
          <a:blip r:embed="rId12">
            <a:alphaModFix/>
          </a:blip>
          <a:srcRect/>
          <a:stretch/>
        </p:blipFill>
        <p:spPr>
          <a:xfrm>
            <a:off x="6019800" y="6324600"/>
            <a:ext cx="2252400" cy="378000"/>
          </a:xfrm>
          <a:prstGeom prst="rect">
            <a:avLst/>
          </a:prstGeom>
          <a:noFill/>
          <a:ln>
            <a:noFill/>
          </a:ln>
        </p:spPr>
      </p:pic>
    </p:spTree>
    <p:extLst>
      <p:ext uri="{BB962C8B-B14F-4D97-AF65-F5344CB8AC3E}">
        <p14:creationId xmlns:p14="http://schemas.microsoft.com/office/powerpoint/2010/main" val="3987711"/>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hyperlink" Target="http://www.orderofconstantinethegreat.com/istanbul1.htm" TargetMode="External"/><Relationship Id="rId2" Type="http://schemas.openxmlformats.org/officeDocument/2006/relationships/notesSlide" Target="../notesSlides/notesSlide89.xml"/><Relationship Id="rId1" Type="http://schemas.openxmlformats.org/officeDocument/2006/relationships/slideLayout" Target="../slideLayouts/slideLayout31.xml"/><Relationship Id="rId5" Type="http://schemas.openxmlformats.org/officeDocument/2006/relationships/hyperlink" Target="https://creativecommons.org/licenses/by-sa/3.0/deed.en" TargetMode="External"/><Relationship Id="rId4" Type="http://schemas.openxmlformats.org/officeDocument/2006/relationships/image" Target="../media/image48.jpg"/></Relationships>
</file>

<file path=ppt/slides/_rels/slide101.xml.rels><?xml version="1.0" encoding="UTF-8" standalone="yes"?>
<Relationships xmlns="http://schemas.openxmlformats.org/package/2006/relationships"><Relationship Id="rId3" Type="http://schemas.openxmlformats.org/officeDocument/2006/relationships/hyperlink" Target="http://travelerfolio.com/colosseum-roman-forum-trevi-spanish-steps/" TargetMode="External"/><Relationship Id="rId2" Type="http://schemas.openxmlformats.org/officeDocument/2006/relationships/notesSlide" Target="../notesSlides/notesSlide90.xml"/><Relationship Id="rId1" Type="http://schemas.openxmlformats.org/officeDocument/2006/relationships/slideLayout" Target="../slideLayouts/slideLayout31.xml"/><Relationship Id="rId4" Type="http://schemas.openxmlformats.org/officeDocument/2006/relationships/image" Target="../media/image49.png"/></Relationships>
</file>

<file path=ppt/slides/_rels/slide102.xml.rels><?xml version="1.0" encoding="UTF-8" standalone="yes"?>
<Relationships xmlns="http://schemas.openxmlformats.org/package/2006/relationships"><Relationship Id="rId3" Type="http://schemas.openxmlformats.org/officeDocument/2006/relationships/hyperlink" Target="http://www.encyclopediaofukraine.com/display.asp?linkpath=pages\B\Y\ByzantineEmpire.htm" TargetMode="External"/><Relationship Id="rId2" Type="http://schemas.openxmlformats.org/officeDocument/2006/relationships/notesSlide" Target="../notesSlides/notesSlide91.xml"/><Relationship Id="rId1" Type="http://schemas.openxmlformats.org/officeDocument/2006/relationships/slideLayout" Target="../slideLayouts/slideLayout31.xml"/><Relationship Id="rId4" Type="http://schemas.openxmlformats.org/officeDocument/2006/relationships/image" Target="../media/image50.jpg"/></Relationships>
</file>

<file path=ppt/slides/_rels/slide103.xml.rels><?xml version="1.0" encoding="UTF-8" standalone="yes"?>
<Relationships xmlns="http://schemas.openxmlformats.org/package/2006/relationships"><Relationship Id="rId3" Type="http://schemas.openxmlformats.org/officeDocument/2006/relationships/hyperlink" Target="https://www.britannica.com/topic/Pantheon-building-Rome-Italy" TargetMode="External"/><Relationship Id="rId2" Type="http://schemas.openxmlformats.org/officeDocument/2006/relationships/notesSlide" Target="../notesSlides/notesSlide92.xml"/><Relationship Id="rId1" Type="http://schemas.openxmlformats.org/officeDocument/2006/relationships/slideLayout" Target="../slideLayouts/slideLayout31.xml"/><Relationship Id="rId5" Type="http://schemas.openxmlformats.org/officeDocument/2006/relationships/hyperlink" Target="http://www.artchive.com/artchive/R/roman/roman_pantheon.jpg.html" TargetMode="External"/><Relationship Id="rId4" Type="http://schemas.openxmlformats.org/officeDocument/2006/relationships/image" Target="../media/image51.jpg"/></Relationships>
</file>

<file path=ppt/slides/_rels/slide104.xml.rels><?xml version="1.0" encoding="UTF-8" standalone="yes"?>
<Relationships xmlns="http://schemas.openxmlformats.org/package/2006/relationships"><Relationship Id="rId3" Type="http://schemas.openxmlformats.org/officeDocument/2006/relationships/hyperlink" Target="http://www.metmuseum.org/art/collection/search/248891" TargetMode="External"/><Relationship Id="rId2" Type="http://schemas.openxmlformats.org/officeDocument/2006/relationships/notesSlide" Target="../notesSlides/notesSlide93.xml"/><Relationship Id="rId1" Type="http://schemas.openxmlformats.org/officeDocument/2006/relationships/slideLayout" Target="../slideLayouts/slideLayout31.xml"/><Relationship Id="rId4" Type="http://schemas.openxmlformats.org/officeDocument/2006/relationships/image" Target="../media/image52.jpg"/></Relationships>
</file>

<file path=ppt/slides/_rels/slide105.xml.rels><?xml version="1.0" encoding="UTF-8" standalone="yes"?>
<Relationships xmlns="http://schemas.openxmlformats.org/package/2006/relationships"><Relationship Id="rId3" Type="http://schemas.openxmlformats.org/officeDocument/2006/relationships/hyperlink" Target="https://www.khanacademy.org/humanities/medieval-world/byzantine1/venice-ravenna/a/justinian-mosaic-san-vitale" TargetMode="External"/><Relationship Id="rId2" Type="http://schemas.openxmlformats.org/officeDocument/2006/relationships/notesSlide" Target="../notesSlides/notesSlide94.xml"/><Relationship Id="rId1" Type="http://schemas.openxmlformats.org/officeDocument/2006/relationships/slideLayout" Target="../slideLayouts/slideLayout31.xml"/><Relationship Id="rId4" Type="http://schemas.openxmlformats.org/officeDocument/2006/relationships/image" Target="../media/image53.png"/></Relationships>
</file>

<file path=ppt/slides/_rels/slide106.xml.rels><?xml version="1.0" encoding="UTF-8" standalone="yes"?>
<Relationships xmlns="http://schemas.openxmlformats.org/package/2006/relationships"><Relationship Id="rId3" Type="http://schemas.openxmlformats.org/officeDocument/2006/relationships/hyperlink" Target="http://www.artchive.com/artchive/R/roman/roman_trajan_dtl.jpg.html" TargetMode="External"/><Relationship Id="rId2" Type="http://schemas.openxmlformats.org/officeDocument/2006/relationships/notesSlide" Target="../notesSlides/notesSlide95.xml"/><Relationship Id="rId1" Type="http://schemas.openxmlformats.org/officeDocument/2006/relationships/slideLayout" Target="../slideLayouts/slideLayout31.xml"/><Relationship Id="rId4" Type="http://schemas.openxmlformats.org/officeDocument/2006/relationships/image" Target="../media/image54.jpg"/></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6.xml"/><Relationship Id="rId1" Type="http://schemas.openxmlformats.org/officeDocument/2006/relationships/slideLayout" Target="../slideLayouts/slideLayout31.xml"/><Relationship Id="rId4" Type="http://schemas.openxmlformats.org/officeDocument/2006/relationships/hyperlink" Target="https://commons.wikimedia.org/wiki/File:Byzantine_agriculture.jpg"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2" Type="http://schemas.openxmlformats.org/officeDocument/2006/relationships/hyperlink" Target="http://bit.ly/GeoHist" TargetMode="External"/><Relationship Id="rId1" Type="http://schemas.openxmlformats.org/officeDocument/2006/relationships/slideLayout" Target="../slideLayouts/slideLayout53.xml"/></Relationships>
</file>

<file path=ppt/slides/_rels/slide1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9.xml"/><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3.xml"/></Relationships>
</file>

<file path=ppt/slides/_rels/slide1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1.xml"/><Relationship Id="rId1" Type="http://schemas.openxmlformats.org/officeDocument/2006/relationships/slideLayout" Target="../slideLayouts/slideLayout6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1.xml"/></Relationships>
</file>

<file path=ppt/slides/_rels/slide119.xml.rels><?xml version="1.0" encoding="UTF-8" standalone="yes"?>
<Relationships xmlns="http://schemas.openxmlformats.org/package/2006/relationships"><Relationship Id="rId3" Type="http://schemas.openxmlformats.org/officeDocument/2006/relationships/hyperlink" Target="https://www.moma.org/learn/moma_learning/1168-2" TargetMode="External"/><Relationship Id="rId2" Type="http://schemas.openxmlformats.org/officeDocument/2006/relationships/notesSlide" Target="../notesSlides/notesSlide105.xml"/><Relationship Id="rId1" Type="http://schemas.openxmlformats.org/officeDocument/2006/relationships/slideLayout" Target="../slideLayouts/slideLayout82.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1.xml"/></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7.xml"/><Relationship Id="rId1" Type="http://schemas.openxmlformats.org/officeDocument/2006/relationships/slideLayout" Target="../slideLayouts/slideLayout82.xml"/></Relationships>
</file>

<file path=ppt/slides/_rels/slide1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8.xml"/><Relationship Id="rId1" Type="http://schemas.openxmlformats.org/officeDocument/2006/relationships/slideLayout" Target="../slideLayouts/slideLayout82.xml"/><Relationship Id="rId5" Type="http://schemas.openxmlformats.org/officeDocument/2006/relationships/image" Target="../media/image63.png"/><Relationship Id="rId4" Type="http://schemas.openxmlformats.org/officeDocument/2006/relationships/image" Target="../media/image62.png"/></Relationships>
</file>

<file path=ppt/slides/_rels/slide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9.xml"/><Relationship Id="rId1" Type="http://schemas.openxmlformats.org/officeDocument/2006/relationships/slideLayout" Target="../slideLayouts/slideLayout82.xml"/></Relationships>
</file>

<file path=ppt/slides/_rels/slide1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0.xml"/><Relationship Id="rId1" Type="http://schemas.openxmlformats.org/officeDocument/2006/relationships/slideLayout" Target="../slideLayouts/slideLayout82.xml"/></Relationships>
</file>

<file path=ppt/slides/_rels/slide1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1.xml"/><Relationship Id="rId1" Type="http://schemas.openxmlformats.org/officeDocument/2006/relationships/slideLayout" Target="../slideLayouts/slideLayout82.xml"/></Relationships>
</file>

<file path=ppt/slides/_rels/slide1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2.xml"/><Relationship Id="rId1" Type="http://schemas.openxmlformats.org/officeDocument/2006/relationships/slideLayout" Target="../slideLayouts/slideLayout82.xml"/><Relationship Id="rId5" Type="http://schemas.openxmlformats.org/officeDocument/2006/relationships/image" Target="../media/image30.png"/><Relationship Id="rId4" Type="http://schemas.openxmlformats.org/officeDocument/2006/relationships/image" Target="../media/image29.png"/></Relationships>
</file>

<file path=ppt/slides/_rels/slide1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3.xml"/><Relationship Id="rId1" Type="http://schemas.openxmlformats.org/officeDocument/2006/relationships/slideLayout" Target="../slideLayouts/slideLayout82.xml"/></Relationships>
</file>

<file path=ppt/slides/_rels/slide1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4.xml"/><Relationship Id="rId1" Type="http://schemas.openxmlformats.org/officeDocument/2006/relationships/slideLayout" Target="../slideLayouts/slideLayout82.xml"/></Relationships>
</file>

<file path=ppt/slides/_rels/slide12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5.xml"/><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9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9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9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9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9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91.xml"/></Relationships>
</file>

<file path=ppt/slides/_rels/slide137.xml.rels><?xml version="1.0" encoding="UTF-8" standalone="yes"?>
<Relationships xmlns="http://schemas.openxmlformats.org/package/2006/relationships"><Relationship Id="rId8" Type="http://schemas.openxmlformats.org/officeDocument/2006/relationships/hyperlink" Target="https://www.facinghistory.org/" TargetMode="External"/><Relationship Id="rId13" Type="http://schemas.openxmlformats.org/officeDocument/2006/relationships/hyperlink" Target="https://www.archives.gov/" TargetMode="External"/><Relationship Id="rId3" Type="http://schemas.openxmlformats.org/officeDocument/2006/relationships/hyperlink" Target="https://www.stlouisfed.org/education" TargetMode="External"/><Relationship Id="rId7" Type="http://schemas.openxmlformats.org/officeDocument/2006/relationships/hyperlink" Target="http://teachers.net/lessonplans/subjects/history/" TargetMode="External"/><Relationship Id="rId12" Type="http://schemas.openxmlformats.org/officeDocument/2006/relationships/hyperlink" Target="http://www.lva.virginia.gov/" TargetMode="External"/><Relationship Id="rId2" Type="http://schemas.openxmlformats.org/officeDocument/2006/relationships/hyperlink" Target="https://www.loc.gov/" TargetMode="External"/><Relationship Id="rId1" Type="http://schemas.openxmlformats.org/officeDocument/2006/relationships/slideLayout" Target="../slideLayouts/slideLayout72.xml"/><Relationship Id="rId6" Type="http://schemas.openxmlformats.org/officeDocument/2006/relationships/hyperlink" Target="https://beyondthebubble.stanford.edu/" TargetMode="External"/><Relationship Id="rId11" Type="http://schemas.openxmlformats.org/officeDocument/2006/relationships/hyperlink" Target="http://www.doe.virginia.gov/" TargetMode="External"/><Relationship Id="rId5" Type="http://schemas.openxmlformats.org/officeDocument/2006/relationships/hyperlink" Target="https://sheg.stanford.edu/" TargetMode="External"/><Relationship Id="rId10" Type="http://schemas.openxmlformats.org/officeDocument/2006/relationships/hyperlink" Target="http://www.socialstudies.org/" TargetMode="External"/><Relationship Id="rId4" Type="http://schemas.openxmlformats.org/officeDocument/2006/relationships/hyperlink" Target="https://www.gilderlehrman.org/" TargetMode="External"/><Relationship Id="rId9" Type="http://schemas.openxmlformats.org/officeDocument/2006/relationships/hyperlink" Target="http://www.pbslearningmedia.org/"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newsela.com/" TargetMode="External"/><Relationship Id="rId7" Type="http://schemas.openxmlformats.org/officeDocument/2006/relationships/hyperlink" Target="http://www.vcee.org/" TargetMode="External"/><Relationship Id="rId2" Type="http://schemas.openxmlformats.org/officeDocument/2006/relationships/notesSlide" Target="../notesSlides/notesSlide123.xml"/><Relationship Id="rId1" Type="http://schemas.openxmlformats.org/officeDocument/2006/relationships/slideLayout" Target="../slideLayouts/slideLayout72.xml"/><Relationship Id="rId6" Type="http://schemas.openxmlformats.org/officeDocument/2006/relationships/hyperlink" Target="http://www.economistgroup.com/" TargetMode="External"/><Relationship Id="rId5" Type="http://schemas.openxmlformats.org/officeDocument/2006/relationships/hyperlink" Target="http://www.economist.com/topics/world-economy" TargetMode="External"/><Relationship Id="rId4" Type="http://schemas.openxmlformats.org/officeDocument/2006/relationships/hyperlink" Target="https://www.theguardian.com/uk" TargetMode="Externa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5.xml"/><Relationship Id="rId1" Type="http://schemas.openxmlformats.org/officeDocument/2006/relationships/slideLayout" Target="../slideLayouts/slideLayout74.xml"/></Relationships>
</file>

<file path=ppt/slides/_rels/slide141.xml.rels><?xml version="1.0" encoding="UTF-8" standalone="yes"?>
<Relationships xmlns="http://schemas.openxmlformats.org/package/2006/relationships"><Relationship Id="rId8" Type="http://schemas.openxmlformats.org/officeDocument/2006/relationships/hyperlink" Target="mailto:jbeverly@wcs.k12.va.us" TargetMode="External"/><Relationship Id="rId3" Type="http://schemas.openxmlformats.org/officeDocument/2006/relationships/hyperlink" Target="mailto:jbblumen@nps.k12.va.us" TargetMode="External"/><Relationship Id="rId7" Type="http://schemas.openxmlformats.org/officeDocument/2006/relationships/hyperlink" Target="mailto:llink@rcs.k12.va.us" TargetMode="External"/><Relationship Id="rId2" Type="http://schemas.openxmlformats.org/officeDocument/2006/relationships/hyperlink" Target="mailto:kadam@hcps.us" TargetMode="External"/><Relationship Id="rId1" Type="http://schemas.openxmlformats.org/officeDocument/2006/relationships/slideLayout" Target="../slideLayouts/slideLayout74.xml"/><Relationship Id="rId6" Type="http://schemas.openxmlformats.org/officeDocument/2006/relationships/hyperlink" Target="mailto:mhudson@campbell.k12.va.us" TargetMode="External"/><Relationship Id="rId5" Type="http://schemas.openxmlformats.org/officeDocument/2006/relationships/hyperlink" Target="mailto:tcallahan@culpeperschools.org" TargetMode="External"/><Relationship Id="rId4" Type="http://schemas.openxmlformats.org/officeDocument/2006/relationships/hyperlink" Target="mailto:bkraft@mcps.org" TargetMode="External"/><Relationship Id="rId9" Type="http://schemas.openxmlformats.org/officeDocument/2006/relationships/hyperlink" Target="mailto:ksjones@gcps1.com"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mailto:Betsy.Barton@doe.virginia.gov" TargetMode="External"/><Relationship Id="rId2" Type="http://schemas.openxmlformats.org/officeDocument/2006/relationships/hyperlink" Target="mailto:Christonya.Brown@doe.virginia.gov" TargetMode="External"/><Relationship Id="rId1" Type="http://schemas.openxmlformats.org/officeDocument/2006/relationships/slideLayout" Target="../slideLayouts/slideLayout73.xml"/><Relationship Id="rId5" Type="http://schemas.openxmlformats.org/officeDocument/2006/relationships/image" Target="../media/image71.png"/><Relationship Id="rId4" Type="http://schemas.openxmlformats.org/officeDocument/2006/relationships/hyperlink" Target="mailto:Jill.Nogueras@doe.virginia.gov"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php.radford.edu/~vga/?page_id=3893"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php.radford.edu/~vga/?page_id=7480"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hyperlink" Target="https://www.youtube.com/watch?v=Tr6vf8kGBWo"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www.doe.virginia.gov/testing/sol/standards_docs/history_socialscience/2015/index.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8.xml"/></Relationships>
</file>

<file path=ppt/slides/_rels/slide37.xml.rels><?xml version="1.0" encoding="UTF-8" standalone="yes"?>
<Relationships xmlns="http://schemas.openxmlformats.org/package/2006/relationships"><Relationship Id="rId3" Type="http://schemas.openxmlformats.org/officeDocument/2006/relationships/hyperlink" Target="http://www.iceman.it/en/" TargetMode="External"/><Relationship Id="rId2" Type="http://schemas.openxmlformats.org/officeDocument/2006/relationships/notesSlide" Target="../notesSlides/notesSlide30.xml"/><Relationship Id="rId1" Type="http://schemas.openxmlformats.org/officeDocument/2006/relationships/slideLayout" Target="../slideLayouts/slideLayout108.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8.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0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08.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8.xml"/></Relationships>
</file>

<file path=ppt/slides/_rels/slide51.xml.rels><?xml version="1.0" encoding="UTF-8" standalone="yes"?>
<Relationships xmlns="http://schemas.openxmlformats.org/package/2006/relationships"><Relationship Id="rId3" Type="http://schemas.openxmlformats.org/officeDocument/2006/relationships/hyperlink" Target="https://www.bl.uk/collection-items/psalter-world-map" TargetMode="External"/><Relationship Id="rId2" Type="http://schemas.openxmlformats.org/officeDocument/2006/relationships/notesSlide" Target="../notesSlides/notesSlide44.xml"/><Relationship Id="rId1" Type="http://schemas.openxmlformats.org/officeDocument/2006/relationships/slideLayout" Target="../slideLayouts/slideLayout108.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hyperlink" Target="https://www.lib.umn.edu/apps/bell/map/PORTO/CAN/canepa.html" TargetMode="External"/><Relationship Id="rId2" Type="http://schemas.openxmlformats.org/officeDocument/2006/relationships/notesSlide" Target="../notesSlides/notesSlide45.xml"/><Relationship Id="rId1" Type="http://schemas.openxmlformats.org/officeDocument/2006/relationships/slideLayout" Target="../slideLayouts/slideLayout108.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hyperlink" Target="http://cartographic-images.net/Cartographic_Images/256_Martellus_World_Maps.html" TargetMode="External"/><Relationship Id="rId2" Type="http://schemas.openxmlformats.org/officeDocument/2006/relationships/notesSlide" Target="../notesSlides/notesSlide46.xml"/><Relationship Id="rId1" Type="http://schemas.openxmlformats.org/officeDocument/2006/relationships/slideLayout" Target="../slideLayouts/slideLayout108.xm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108.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9.xml"/></Relationships>
</file>

<file path=ppt/slides/_rels/slide7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3.xml"/><Relationship Id="rId1" Type="http://schemas.openxmlformats.org/officeDocument/2006/relationships/slideLayout" Target="../slideLayouts/slideLayout109.xml"/><Relationship Id="rId5" Type="http://schemas.openxmlformats.org/officeDocument/2006/relationships/image" Target="../media/image30.png"/><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109.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5.xml"/><Relationship Id="rId1" Type="http://schemas.openxmlformats.org/officeDocument/2006/relationships/slideLayout" Target="../slideLayouts/slideLayout109.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109.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10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3.xml"/><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4.xml"/><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3" Type="http://schemas.openxmlformats.org/officeDocument/2006/relationships/hyperlink" Target="http://etc.usf.edu/maps/pages/3600/3625/3625.htm" TargetMode="External"/><Relationship Id="rId2" Type="http://schemas.openxmlformats.org/officeDocument/2006/relationships/notesSlide" Target="../notesSlides/notesSlide85.xml"/><Relationship Id="rId1" Type="http://schemas.openxmlformats.org/officeDocument/2006/relationships/slideLayout" Target="../slideLayouts/slideLayout31.xml"/><Relationship Id="rId4" Type="http://schemas.openxmlformats.org/officeDocument/2006/relationships/image" Target="../media/image44.gif"/></Relationships>
</file>

<file path=ppt/slides/_rels/slide97.xml.rels><?xml version="1.0" encoding="UTF-8" standalone="yes"?>
<Relationships xmlns="http://schemas.openxmlformats.org/package/2006/relationships"><Relationship Id="rId3" Type="http://schemas.openxmlformats.org/officeDocument/2006/relationships/hyperlink" Target="https://commons.wikimedia.org/wiki/File:Europe_180ad_roman_trade_map.png" TargetMode="External"/><Relationship Id="rId2" Type="http://schemas.openxmlformats.org/officeDocument/2006/relationships/notesSlide" Target="../notesSlides/notesSlide86.xml"/><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98.xml.rels><?xml version="1.0" encoding="UTF-8" standalone="yes"?>
<Relationships xmlns="http://schemas.openxmlformats.org/package/2006/relationships"><Relationship Id="rId3" Type="http://schemas.openxmlformats.org/officeDocument/2006/relationships/hyperlink" Target="https://commons.wikimedia.org/wiki/File:Tiber_River_(Rome).JPG" TargetMode="External"/><Relationship Id="rId2" Type="http://schemas.openxmlformats.org/officeDocument/2006/relationships/notesSlide" Target="../notesSlides/notesSlide87.xml"/><Relationship Id="rId1" Type="http://schemas.openxmlformats.org/officeDocument/2006/relationships/slideLayout" Target="../slideLayouts/slideLayout31.xml"/><Relationship Id="rId4" Type="http://schemas.openxmlformats.org/officeDocument/2006/relationships/image" Target="../media/image46.jpg"/></Relationships>
</file>

<file path=ppt/slides/_rels/slide99.xml.rels><?xml version="1.0" encoding="UTF-8" standalone="yes"?>
<Relationships xmlns="http://schemas.openxmlformats.org/package/2006/relationships"><Relationship Id="rId3" Type="http://schemas.openxmlformats.org/officeDocument/2006/relationships/hyperlink" Target="http://www.penfield.edu/webpages/jgiotto/onlinetextbook.cfm?subpage=1679589" TargetMode="External"/><Relationship Id="rId2" Type="http://schemas.openxmlformats.org/officeDocument/2006/relationships/notesSlide" Target="../notesSlides/notesSlide88.xml"/><Relationship Id="rId1" Type="http://schemas.openxmlformats.org/officeDocument/2006/relationships/slideLayout" Target="../slideLayouts/slideLayout31.xml"/><Relationship Id="rId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Shape 142"/>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1</a:t>
            </a:fld>
            <a:endParaRPr lang="en-US" sz="1200" b="1">
              <a:solidFill>
                <a:srgbClr val="FFFFFF"/>
              </a:solidFill>
              <a:latin typeface="Calibri"/>
              <a:ea typeface="Calibri"/>
              <a:cs typeface="Calibri"/>
              <a:sym typeface="Calibri"/>
            </a:endParaRPr>
          </a:p>
        </p:txBody>
      </p:sp>
      <p:sp>
        <p:nvSpPr>
          <p:cNvPr id="4" name="Shape 227"/>
          <p:cNvSpPr txBox="1">
            <a:spLocks/>
          </p:cNvSpPr>
          <p:nvPr/>
        </p:nvSpPr>
        <p:spPr>
          <a:xfrm>
            <a:off x="1143000" y="2247900"/>
            <a:ext cx="7239000" cy="1790700"/>
          </a:xfrm>
          <a:prstGeom prst="rect">
            <a:avLst/>
          </a:prstGeom>
          <a:noFill/>
          <a:ln>
            <a:noFill/>
          </a:ln>
        </p:spPr>
        <p:txBody>
          <a:bodyPr lIns="45699" tIns="45699" rIns="45699" bIns="45699"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kern="0" dirty="0" smtClean="0">
                <a:latin typeface="Batang" panose="02030600000101010101" pitchFamily="18" charset="-127"/>
                <a:ea typeface="Batang" panose="02030600000101010101" pitchFamily="18" charset="-127"/>
              </a:rPr>
              <a:t>World History and Geography to 1500 A.D. (C.E.)</a:t>
            </a:r>
            <a:endParaRPr lang="en-US" kern="0" dirty="0">
              <a:latin typeface="Batang" panose="02030600000101010101" pitchFamily="18" charset="-127"/>
              <a:ea typeface="Batang" panose="02030600000101010101" pitchFamily="18" charset="-127"/>
            </a:endParaRPr>
          </a:p>
        </p:txBody>
      </p:sp>
      <p:sp>
        <p:nvSpPr>
          <p:cNvPr id="5" name="Text Placeholder 2"/>
          <p:cNvSpPr txBox="1">
            <a:spLocks/>
          </p:cNvSpPr>
          <p:nvPr/>
        </p:nvSpPr>
        <p:spPr>
          <a:xfrm>
            <a:off x="2286000" y="4419600"/>
            <a:ext cx="5169879" cy="1387475"/>
          </a:xfrm>
          <a:prstGeom prst="rect">
            <a:avLst/>
          </a:prstGeom>
          <a:noFill/>
          <a:ln>
            <a:noFill/>
          </a:ln>
        </p:spPr>
        <p:txBody>
          <a:bodyPr lIns="91425" tIns="91425" rIns="91425" bIns="91425" anchor="t" anchorCtr="0">
            <a:normAutofit fontScale="92500" lnSpcReduction="20000"/>
          </a:bodyPr>
          <a:lstStyle>
            <a:defPPr marR="0" lvl="0" algn="l" rtl="0">
              <a:lnSpc>
                <a:spcPct val="100000"/>
              </a:lnSpc>
              <a:spcBef>
                <a:spcPts val="0"/>
              </a:spcBef>
              <a:spcAft>
                <a:spcPts val="0"/>
              </a:spcAft>
            </a:defPPr>
            <a:lvl1pPr marL="0" marR="0" lvl="0" indent="0" algn="ctr" rtl="0">
              <a:lnSpc>
                <a:spcPct val="100000"/>
              </a:lnSpc>
              <a:spcBef>
                <a:spcPts val="720"/>
              </a:spcBef>
              <a:spcAft>
                <a:spcPts val="0"/>
              </a:spcAft>
              <a:buClr>
                <a:srgbClr val="888888"/>
              </a:buClr>
              <a:buSzPct val="100000"/>
              <a:buFont typeface="Arial"/>
              <a:buNone/>
              <a:defRPr sz="3600" b="1" i="0" u="none" strike="noStrike" cap="none">
                <a:solidFill>
                  <a:srgbClr val="888888"/>
                </a:solidFill>
                <a:latin typeface="Arial"/>
                <a:ea typeface="Arial"/>
                <a:cs typeface="Arial"/>
                <a:sym typeface="Arial"/>
              </a:defRPr>
            </a:lvl1pPr>
            <a:lvl2pPr marL="457200" marR="0" lvl="1"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Arial"/>
                <a:ea typeface="Arial"/>
                <a:cs typeface="Arial"/>
                <a:sym typeface="Arial"/>
              </a:defRPr>
            </a:lvl2pPr>
            <a:lvl3pPr marL="914400" marR="0" lvl="2"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Arial"/>
                <a:ea typeface="Arial"/>
                <a:cs typeface="Arial"/>
                <a:sym typeface="Arial"/>
              </a:defRPr>
            </a:lvl3pPr>
            <a:lvl4pPr marL="1371600" marR="0" lvl="3"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9pPr>
          </a:lstStyle>
          <a:p>
            <a:r>
              <a:rPr lang="en-US" sz="2800" kern="0" smtClean="0">
                <a:solidFill>
                  <a:srgbClr val="000000"/>
                </a:solidFill>
              </a:rPr>
              <a:t>History and Social Science </a:t>
            </a:r>
          </a:p>
          <a:p>
            <a:r>
              <a:rPr lang="en-US" sz="2800" kern="0" smtClean="0">
                <a:solidFill>
                  <a:srgbClr val="000000"/>
                </a:solidFill>
              </a:rPr>
              <a:t>Fall Institute</a:t>
            </a:r>
          </a:p>
          <a:p>
            <a:r>
              <a:rPr lang="en-US" sz="2800" kern="0" smtClean="0">
                <a:solidFill>
                  <a:srgbClr val="000000"/>
                </a:solidFill>
              </a:rPr>
              <a:t>2016</a:t>
            </a:r>
            <a:endParaRPr lang="en-US" sz="2800" kern="0" dirty="0">
              <a:solidFill>
                <a:srgbClr val="000000"/>
              </a:solidFill>
            </a:endParaRPr>
          </a:p>
        </p:txBody>
      </p:sp>
    </p:spTree>
    <p:extLst>
      <p:ext uri="{BB962C8B-B14F-4D97-AF65-F5344CB8AC3E}">
        <p14:creationId xmlns:p14="http://schemas.microsoft.com/office/powerpoint/2010/main" val="175555652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543800" cy="4525963"/>
          </a:xfrm>
        </p:spPr>
        <p:txBody>
          <a:bodyPr>
            <a:normAutofit/>
          </a:bodyPr>
          <a:lstStyle/>
          <a:p>
            <a:pPr marL="0" indent="0">
              <a:buNone/>
            </a:pPr>
            <a:r>
              <a:rPr lang="en-US" dirty="0" smtClean="0">
                <a:latin typeface="Calibri" panose="020F0502020204030204" pitchFamily="34" charset="0"/>
              </a:rPr>
              <a:t>The experiences should be –</a:t>
            </a:r>
          </a:p>
          <a:p>
            <a:r>
              <a:rPr lang="en-US" b="0" dirty="0" smtClean="0">
                <a:latin typeface="Calibri" panose="020F0502020204030204" pitchFamily="34" charset="0"/>
              </a:rPr>
              <a:t>engaging, </a:t>
            </a:r>
          </a:p>
          <a:p>
            <a:r>
              <a:rPr lang="en-US" b="0" dirty="0" smtClean="0">
                <a:latin typeface="Calibri" panose="020F0502020204030204" pitchFamily="34" charset="0"/>
              </a:rPr>
              <a:t>rigorous with higher level thinking questions, </a:t>
            </a:r>
          </a:p>
          <a:p>
            <a:r>
              <a:rPr lang="en-US" b="0" dirty="0" smtClean="0">
                <a:latin typeface="Calibri" panose="020F0502020204030204" pitchFamily="34" charset="0"/>
              </a:rPr>
              <a:t>relevant                                       (connecting time periods, places, and events to the present day).</a:t>
            </a:r>
            <a:endParaRPr lang="en-US" b="0" dirty="0">
              <a:latin typeface="Calibri" panose="020F0502020204030204" pitchFamily="34" charset="0"/>
            </a:endParaRPr>
          </a:p>
        </p:txBody>
      </p:sp>
    </p:spTree>
    <p:extLst>
      <p:ext uri="{BB962C8B-B14F-4D97-AF65-F5344CB8AC3E}">
        <p14:creationId xmlns:p14="http://schemas.microsoft.com/office/powerpoint/2010/main" val="25718634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Shape 64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00" b="0" i="0" u="none" strike="noStrike" cap="none" dirty="0">
                <a:solidFill>
                  <a:schemeClr val="dk1"/>
                </a:solidFill>
                <a:latin typeface="Calibri"/>
                <a:ea typeface="Calibri"/>
                <a:cs typeface="Calibri"/>
                <a:sym typeface="Calibri"/>
                <a:hlinkClick r:id="rId3"/>
              </a:rPr>
              <a:t>Image </a:t>
            </a:r>
            <a:r>
              <a:rPr lang="en-US" sz="2800" b="0" i="0" u="none" strike="noStrike" cap="none" dirty="0" smtClean="0">
                <a:solidFill>
                  <a:schemeClr val="dk1"/>
                </a:solidFill>
                <a:latin typeface="Calibri"/>
                <a:ea typeface="Calibri"/>
                <a:cs typeface="Calibri"/>
                <a:sym typeface="Calibri"/>
                <a:hlinkClick r:id="rId3"/>
              </a:rPr>
              <a:t>7</a:t>
            </a:r>
            <a:r>
              <a:rPr lang="en-US" sz="2800" b="0" i="0" u="none" strike="noStrike" cap="none" dirty="0" smtClean="0">
                <a:solidFill>
                  <a:schemeClr val="dk1"/>
                </a:solidFill>
                <a:latin typeface="Calibri"/>
                <a:ea typeface="Calibri"/>
                <a:cs typeface="Calibri"/>
                <a:sym typeface="Calibri"/>
              </a:rPr>
              <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Dome </a:t>
            </a:r>
            <a:r>
              <a:rPr lang="en-US" sz="2800" b="0" i="0" u="none" strike="noStrike" cap="none" dirty="0">
                <a:solidFill>
                  <a:schemeClr val="dk1"/>
                </a:solidFill>
                <a:latin typeface="Calibri"/>
                <a:ea typeface="Calibri"/>
                <a:cs typeface="Calibri"/>
                <a:sym typeface="Calibri"/>
              </a:rPr>
              <a:t>of the </a:t>
            </a:r>
            <a:r>
              <a:rPr lang="en-US" sz="2800" b="0" i="0" u="none" strike="noStrike" cap="none" dirty="0" err="1">
                <a:solidFill>
                  <a:schemeClr val="dk1"/>
                </a:solidFill>
                <a:latin typeface="Calibri"/>
                <a:ea typeface="Calibri"/>
                <a:cs typeface="Calibri"/>
                <a:sym typeface="Calibri"/>
              </a:rPr>
              <a:t>Hagia</a:t>
            </a:r>
            <a:r>
              <a:rPr lang="en-US" sz="2800" b="0" i="0" u="none" strike="noStrike" cap="none" dirty="0">
                <a:solidFill>
                  <a:schemeClr val="dk1"/>
                </a:solidFill>
                <a:latin typeface="Calibri"/>
                <a:ea typeface="Calibri"/>
                <a:cs typeface="Calibri"/>
                <a:sym typeface="Calibri"/>
              </a:rPr>
              <a:t> Sophia, Byzantine </a:t>
            </a:r>
            <a:r>
              <a:rPr lang="en-US" sz="2800" b="0" i="0" u="none" strike="noStrike" cap="none" dirty="0" smtClean="0">
                <a:solidFill>
                  <a:schemeClr val="dk1"/>
                </a:solidFill>
                <a:latin typeface="Calibri"/>
                <a:ea typeface="Calibri"/>
                <a:cs typeface="Calibri"/>
                <a:sym typeface="Calibri"/>
              </a:rPr>
              <a:t>Empire</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(Eastern </a:t>
            </a:r>
            <a:r>
              <a:rPr lang="en-US" sz="2800" b="0" i="0" u="none" strike="noStrike" cap="none" dirty="0">
                <a:solidFill>
                  <a:schemeClr val="dk1"/>
                </a:solidFill>
                <a:latin typeface="Calibri"/>
                <a:ea typeface="Calibri"/>
                <a:cs typeface="Calibri"/>
                <a:sym typeface="Calibri"/>
              </a:rPr>
              <a:t>Roman Empire) </a:t>
            </a:r>
          </a:p>
        </p:txBody>
      </p:sp>
      <p:pic>
        <p:nvPicPr>
          <p:cNvPr id="648" name="Shape 648" descr="https://lh5.googleusercontent.com/EWzoFgW5x96DKOqYZlbBUjsqmDgdLNfNe9C7pPz36vp-I0qHuYLy1cHypH6pzBVndIi1W_-tm2JKgeZS0EjwIiu2yxObB07G4ScfIImjgYkTLoXMBiLZWl-oZNK5_leJ6oWOK_bF"/>
          <p:cNvPicPr preferRelativeResize="0"/>
          <p:nvPr/>
        </p:nvPicPr>
        <p:blipFill rotWithShape="1">
          <a:blip r:embed="rId4">
            <a:alphaModFix/>
          </a:blip>
          <a:srcRect/>
          <a:stretch/>
        </p:blipFill>
        <p:spPr>
          <a:xfrm>
            <a:off x="1371600" y="1659117"/>
            <a:ext cx="6553200" cy="4920416"/>
          </a:xfrm>
          <a:prstGeom prst="rect">
            <a:avLst/>
          </a:prstGeom>
          <a:noFill/>
          <a:ln>
            <a:noFill/>
          </a:ln>
        </p:spPr>
      </p:pic>
      <p:sp>
        <p:nvSpPr>
          <p:cNvPr id="649" name="Shape 649"/>
          <p:cNvSpPr txBox="1"/>
          <p:nvPr/>
        </p:nvSpPr>
        <p:spPr>
          <a:xfrm>
            <a:off x="2743200" y="6600620"/>
            <a:ext cx="6366163" cy="253916"/>
          </a:xfrm>
          <a:prstGeom prst="rect">
            <a:avLst/>
          </a:prstGeom>
          <a:noFill/>
          <a:ln>
            <a:noFill/>
          </a:ln>
        </p:spPr>
        <p:txBody>
          <a:bodyPr lIns="91425" tIns="45700" rIns="91425" bIns="45700" anchor="t" anchorCtr="0">
            <a:noAutofit/>
          </a:bodyPr>
          <a:lstStyle/>
          <a:p>
            <a:pPr algn="r">
              <a:buSzPct val="25000"/>
            </a:pPr>
            <a:r>
              <a:rPr lang="en-US" sz="1050" kern="0" dirty="0">
                <a:solidFill>
                  <a:srgbClr val="000000"/>
                </a:solidFill>
                <a:latin typeface="Calibri"/>
                <a:ea typeface="Calibri"/>
                <a:cs typeface="Calibri"/>
                <a:sym typeface="Calibri"/>
              </a:rPr>
              <a:t>Source:</a:t>
            </a:r>
            <a:r>
              <a:rPr lang="en-US" sz="1050" kern="0" dirty="0">
                <a:solidFill>
                  <a:srgbClr val="000000"/>
                </a:solidFill>
                <a:ea typeface="Arial"/>
                <a:cs typeface="Arial"/>
                <a:sym typeface="Arial"/>
              </a:rPr>
              <a:t> Wikimedia Commons:  Creative Commons </a:t>
            </a:r>
            <a:r>
              <a:rPr lang="en-US" sz="1050" u="sng" kern="0" dirty="0">
                <a:solidFill>
                  <a:srgbClr val="0000FF"/>
                </a:solidFill>
                <a:ea typeface="Arial"/>
                <a:cs typeface="Arial"/>
                <a:sym typeface="Arial"/>
                <a:hlinkClick r:id="rId5"/>
              </a:rPr>
              <a:t>Attribution-Share Alike 3.0 </a:t>
            </a:r>
            <a:r>
              <a:rPr lang="en-US" sz="1050" u="sng" kern="0" dirty="0" err="1">
                <a:solidFill>
                  <a:srgbClr val="0000FF"/>
                </a:solidFill>
                <a:ea typeface="Arial"/>
                <a:cs typeface="Arial"/>
                <a:sym typeface="Arial"/>
                <a:hlinkClick r:id="rId5"/>
              </a:rPr>
              <a:t>Unported</a:t>
            </a:r>
            <a:r>
              <a:rPr lang="en-US" sz="1050" kern="0" dirty="0">
                <a:solidFill>
                  <a:srgbClr val="000000"/>
                </a:solidFill>
                <a:ea typeface="Arial"/>
                <a:cs typeface="Arial"/>
                <a:sym typeface="Arial"/>
              </a:rPr>
              <a:t> license</a:t>
            </a:r>
            <a:r>
              <a:rPr lang="en-US" sz="900" kern="0" dirty="0">
                <a:solidFill>
                  <a:srgbClr val="000000"/>
                </a:solidFill>
                <a:ea typeface="Arial"/>
                <a:cs typeface="Arial"/>
                <a:sym typeface="Arial"/>
              </a:rPr>
              <a:t> </a:t>
            </a:r>
          </a:p>
        </p:txBody>
      </p:sp>
    </p:spTree>
    <p:extLst>
      <p:ext uri="{BB962C8B-B14F-4D97-AF65-F5344CB8AC3E}">
        <p14:creationId xmlns:p14="http://schemas.microsoft.com/office/powerpoint/2010/main" val="3134466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Shape 66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00" b="0" i="0" u="none" strike="noStrike" cap="none" dirty="0">
                <a:solidFill>
                  <a:schemeClr val="dk1"/>
                </a:solidFill>
                <a:latin typeface="Calibri"/>
                <a:ea typeface="Calibri"/>
                <a:cs typeface="Calibri"/>
                <a:sym typeface="Calibri"/>
                <a:hlinkClick r:id="rId3"/>
              </a:rPr>
              <a:t>Image </a:t>
            </a:r>
            <a:r>
              <a:rPr lang="en-US" sz="2800" b="0" i="0" u="none" strike="noStrike" cap="none" dirty="0" smtClean="0">
                <a:solidFill>
                  <a:schemeClr val="dk1"/>
                </a:solidFill>
                <a:latin typeface="Calibri"/>
                <a:ea typeface="Calibri"/>
                <a:cs typeface="Calibri"/>
                <a:sym typeface="Calibri"/>
                <a:hlinkClick r:id="rId3"/>
              </a:rPr>
              <a:t>8</a:t>
            </a:r>
            <a:r>
              <a:rPr lang="en-US" sz="2800" b="0" i="0" u="none" strike="noStrike" cap="none" dirty="0" smtClean="0">
                <a:solidFill>
                  <a:schemeClr val="dk1"/>
                </a:solidFill>
                <a:latin typeface="Calibri"/>
                <a:ea typeface="Calibri"/>
                <a:cs typeface="Calibri"/>
                <a:sym typeface="Calibri"/>
              </a:rPr>
              <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The </a:t>
            </a:r>
            <a:r>
              <a:rPr lang="en-US" sz="2800" b="0" i="0" u="none" strike="noStrike" cap="none" dirty="0">
                <a:solidFill>
                  <a:schemeClr val="dk1"/>
                </a:solidFill>
                <a:latin typeface="Calibri"/>
                <a:ea typeface="Calibri"/>
                <a:cs typeface="Calibri"/>
                <a:sym typeface="Calibri"/>
              </a:rPr>
              <a:t>Colosseum, Roman Empire </a:t>
            </a:r>
            <a:r>
              <a:rPr lang="en-US" sz="2800" b="0" i="0" u="none" strike="noStrike" cap="none" dirty="0" smtClean="0">
                <a:solidFill>
                  <a:schemeClr val="dk1"/>
                </a:solidFill>
                <a:latin typeface="Calibri"/>
                <a:ea typeface="Calibri"/>
                <a:cs typeface="Calibri"/>
                <a:sym typeface="Calibri"/>
              </a:rPr>
              <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a:t>
            </a:r>
            <a:r>
              <a:rPr lang="en-US" sz="2800" b="0" i="0" u="none" strike="noStrike" cap="none" dirty="0">
                <a:solidFill>
                  <a:schemeClr val="dk1"/>
                </a:solidFill>
                <a:latin typeface="Calibri"/>
                <a:ea typeface="Calibri"/>
                <a:cs typeface="Calibri"/>
                <a:sym typeface="Calibri"/>
              </a:rPr>
              <a:t>Western Roman Empire)</a:t>
            </a:r>
          </a:p>
        </p:txBody>
      </p:sp>
      <p:pic>
        <p:nvPicPr>
          <p:cNvPr id="663" name="Shape 663"/>
          <p:cNvPicPr preferRelativeResize="0"/>
          <p:nvPr/>
        </p:nvPicPr>
        <p:blipFill rotWithShape="1">
          <a:blip r:embed="rId4">
            <a:alphaModFix/>
          </a:blip>
          <a:srcRect/>
          <a:stretch/>
        </p:blipFill>
        <p:spPr>
          <a:xfrm>
            <a:off x="1295400" y="1687773"/>
            <a:ext cx="6553198" cy="4789227"/>
          </a:xfrm>
          <a:prstGeom prst="rect">
            <a:avLst/>
          </a:prstGeom>
          <a:noFill/>
          <a:ln w="38100" cap="flat" cmpd="sng">
            <a:solidFill>
              <a:schemeClr val="dk1"/>
            </a:solidFill>
            <a:prstDash val="solid"/>
            <a:miter/>
            <a:headEnd type="none" w="med" len="med"/>
            <a:tailEnd type="none" w="med" len="med"/>
          </a:ln>
        </p:spPr>
      </p:pic>
    </p:spTree>
    <p:extLst>
      <p:ext uri="{BB962C8B-B14F-4D97-AF65-F5344CB8AC3E}">
        <p14:creationId xmlns:p14="http://schemas.microsoft.com/office/powerpoint/2010/main" val="18052333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200" b="0" i="0" u="none" strike="noStrike" cap="none" dirty="0">
                <a:solidFill>
                  <a:schemeClr val="dk1"/>
                </a:solidFill>
                <a:latin typeface="Calibri"/>
                <a:ea typeface="Calibri"/>
                <a:cs typeface="Calibri"/>
                <a:sym typeface="Calibri"/>
                <a:hlinkClick r:id="rId3"/>
              </a:rPr>
              <a:t>Image </a:t>
            </a:r>
            <a:r>
              <a:rPr lang="en-US" sz="3200" b="0" i="0" u="none" strike="noStrike" cap="none" dirty="0" smtClean="0">
                <a:solidFill>
                  <a:schemeClr val="dk1"/>
                </a:solidFill>
                <a:latin typeface="Calibri"/>
                <a:ea typeface="Calibri"/>
                <a:cs typeface="Calibri"/>
                <a:sym typeface="Calibri"/>
                <a:hlinkClick r:id="rId3"/>
              </a:rPr>
              <a:t>9</a:t>
            </a:r>
            <a:r>
              <a:rPr lang="en-US" sz="3200" b="0" i="0" u="none" strike="noStrike" cap="none" dirty="0" smtClean="0">
                <a:solidFill>
                  <a:schemeClr val="dk1"/>
                </a:solidFill>
                <a:latin typeface="Calibri"/>
                <a:ea typeface="Calibri"/>
                <a:cs typeface="Calibri"/>
                <a:sym typeface="Calibri"/>
              </a:rPr>
              <a:t/>
            </a:r>
            <a:br>
              <a:rPr lang="en-US" sz="3200" b="0" i="0" u="none" strike="noStrike" cap="none" dirty="0" smtClean="0">
                <a:solidFill>
                  <a:schemeClr val="dk1"/>
                </a:solidFill>
                <a:latin typeface="Calibri"/>
                <a:ea typeface="Calibri"/>
                <a:cs typeface="Calibri"/>
                <a:sym typeface="Calibri"/>
              </a:rPr>
            </a:br>
            <a:r>
              <a:rPr lang="en-US" sz="3200" b="0" i="0" u="none" strike="noStrike" cap="none" dirty="0" smtClean="0">
                <a:solidFill>
                  <a:schemeClr val="dk1"/>
                </a:solidFill>
                <a:latin typeface="Calibri"/>
                <a:ea typeface="Calibri"/>
                <a:cs typeface="Calibri"/>
                <a:sym typeface="Calibri"/>
              </a:rPr>
              <a:t>The </a:t>
            </a:r>
            <a:r>
              <a:rPr lang="en-US" sz="3200" b="0" i="0" u="none" strike="noStrike" cap="none" dirty="0" err="1">
                <a:solidFill>
                  <a:schemeClr val="dk1"/>
                </a:solidFill>
                <a:latin typeface="Calibri"/>
                <a:ea typeface="Calibri"/>
                <a:cs typeface="Calibri"/>
                <a:sym typeface="Calibri"/>
              </a:rPr>
              <a:t>Hagia</a:t>
            </a:r>
            <a:r>
              <a:rPr lang="en-US" sz="3200" b="0" i="0" u="none" strike="noStrike" cap="none" dirty="0">
                <a:solidFill>
                  <a:schemeClr val="dk1"/>
                </a:solidFill>
                <a:latin typeface="Calibri"/>
                <a:ea typeface="Calibri"/>
                <a:cs typeface="Calibri"/>
                <a:sym typeface="Calibri"/>
              </a:rPr>
              <a:t> Sophia*, Byzantine Empire </a:t>
            </a:r>
            <a:r>
              <a:rPr lang="en-US" sz="3200" b="0" i="0" u="none" strike="noStrike" cap="none" dirty="0" smtClean="0">
                <a:solidFill>
                  <a:schemeClr val="dk1"/>
                </a:solidFill>
                <a:latin typeface="Calibri"/>
                <a:ea typeface="Calibri"/>
                <a:cs typeface="Calibri"/>
                <a:sym typeface="Calibri"/>
              </a:rPr>
              <a:t/>
            </a:r>
            <a:br>
              <a:rPr lang="en-US" sz="3200" b="0" i="0" u="none" strike="noStrike" cap="none" dirty="0" smtClean="0">
                <a:solidFill>
                  <a:schemeClr val="dk1"/>
                </a:solidFill>
                <a:latin typeface="Calibri"/>
                <a:ea typeface="Calibri"/>
                <a:cs typeface="Calibri"/>
                <a:sym typeface="Calibri"/>
              </a:rPr>
            </a:br>
            <a:r>
              <a:rPr lang="en-US" sz="3200" b="0" i="0" u="none" strike="noStrike" cap="none" dirty="0" smtClean="0">
                <a:solidFill>
                  <a:schemeClr val="dk1"/>
                </a:solidFill>
                <a:latin typeface="Calibri"/>
                <a:ea typeface="Calibri"/>
                <a:cs typeface="Calibri"/>
                <a:sym typeface="Calibri"/>
              </a:rPr>
              <a:t>(</a:t>
            </a:r>
            <a:r>
              <a:rPr lang="en-US" sz="3200" b="0" i="0" u="none" strike="noStrike" cap="none" dirty="0">
                <a:solidFill>
                  <a:schemeClr val="dk1"/>
                </a:solidFill>
                <a:latin typeface="Calibri"/>
                <a:ea typeface="Calibri"/>
                <a:cs typeface="Calibri"/>
                <a:sym typeface="Calibri"/>
              </a:rPr>
              <a:t>Eastern Roman Empire)</a:t>
            </a:r>
            <a:br>
              <a:rPr lang="en-US" sz="3200" b="0" i="0" u="none" strike="noStrike" cap="none" dirty="0">
                <a:solidFill>
                  <a:schemeClr val="dk1"/>
                </a:solidFill>
                <a:latin typeface="Calibri"/>
                <a:ea typeface="Calibri"/>
                <a:cs typeface="Calibri"/>
                <a:sym typeface="Calibri"/>
              </a:rPr>
            </a:br>
            <a:r>
              <a:rPr lang="en-US" sz="2000" dirty="0" smtClean="0"/>
              <a:t>(*M</a:t>
            </a:r>
            <a:r>
              <a:rPr lang="en-US" sz="2000" b="0" i="0" u="none" strike="noStrike" cap="none" dirty="0" smtClean="0">
                <a:solidFill>
                  <a:schemeClr val="dk1"/>
                </a:solidFill>
                <a:latin typeface="Calibri"/>
                <a:ea typeface="Calibri"/>
                <a:cs typeface="Calibri"/>
                <a:sym typeface="Calibri"/>
              </a:rPr>
              <a:t>inarets </a:t>
            </a:r>
            <a:r>
              <a:rPr lang="en-US" sz="2000" b="0" i="0" u="none" strike="noStrike" cap="none" dirty="0">
                <a:solidFill>
                  <a:schemeClr val="dk1"/>
                </a:solidFill>
                <a:latin typeface="Calibri"/>
                <a:ea typeface="Calibri"/>
                <a:cs typeface="Calibri"/>
                <a:sym typeface="Calibri"/>
              </a:rPr>
              <a:t>were added after the Empire’s fall)</a:t>
            </a:r>
          </a:p>
        </p:txBody>
      </p:sp>
      <p:pic>
        <p:nvPicPr>
          <p:cNvPr id="676" name="Shape 676" descr="File:Hagia sofia miniaturk 02824.jpg"/>
          <p:cNvPicPr preferRelativeResize="0"/>
          <p:nvPr/>
        </p:nvPicPr>
        <p:blipFill rotWithShape="1">
          <a:blip r:embed="rId4">
            <a:alphaModFix/>
          </a:blip>
          <a:srcRect/>
          <a:stretch/>
        </p:blipFill>
        <p:spPr>
          <a:xfrm>
            <a:off x="1524000" y="1904999"/>
            <a:ext cx="6222998" cy="4667248"/>
          </a:xfrm>
          <a:prstGeom prst="rect">
            <a:avLst/>
          </a:prstGeom>
          <a:noFill/>
          <a:ln w="38100" cap="flat" cmpd="sng">
            <a:solidFill>
              <a:schemeClr val="dk1"/>
            </a:solidFill>
            <a:prstDash val="solid"/>
            <a:round/>
            <a:headEnd type="none" w="med" len="med"/>
            <a:tailEnd type="none" w="med" len="med"/>
          </a:ln>
        </p:spPr>
      </p:pic>
    </p:spTree>
    <p:extLst>
      <p:ext uri="{BB962C8B-B14F-4D97-AF65-F5344CB8AC3E}">
        <p14:creationId xmlns:p14="http://schemas.microsoft.com/office/powerpoint/2010/main" val="32762399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Shape 68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00" b="0" i="0" u="none" strike="noStrike" cap="none" dirty="0">
                <a:solidFill>
                  <a:schemeClr val="dk1"/>
                </a:solidFill>
                <a:latin typeface="Calibri"/>
                <a:ea typeface="Calibri"/>
                <a:cs typeface="Calibri"/>
                <a:sym typeface="Calibri"/>
                <a:hlinkClick r:id="rId3"/>
              </a:rPr>
              <a:t>Image </a:t>
            </a:r>
            <a:r>
              <a:rPr lang="en-US" sz="2800" b="0" i="0" u="none" strike="noStrike" cap="none" dirty="0" smtClean="0">
                <a:solidFill>
                  <a:schemeClr val="dk1"/>
                </a:solidFill>
                <a:latin typeface="Calibri"/>
                <a:ea typeface="Calibri"/>
                <a:cs typeface="Calibri"/>
                <a:sym typeface="Calibri"/>
                <a:hlinkClick r:id="rId3"/>
              </a:rPr>
              <a:t>10</a:t>
            </a:r>
            <a:r>
              <a:rPr lang="en-US" sz="2800" b="0" i="0" u="none" strike="noStrike" cap="none" dirty="0" smtClean="0">
                <a:solidFill>
                  <a:schemeClr val="dk1"/>
                </a:solidFill>
                <a:latin typeface="Calibri"/>
                <a:ea typeface="Calibri"/>
                <a:cs typeface="Calibri"/>
                <a:sym typeface="Calibri"/>
              </a:rPr>
              <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Pantheon</a:t>
            </a:r>
            <a:r>
              <a:rPr lang="en-US" sz="2800" b="0" i="0" u="none" strike="noStrike" cap="none" dirty="0">
                <a:solidFill>
                  <a:schemeClr val="dk1"/>
                </a:solidFill>
                <a:latin typeface="Calibri"/>
                <a:ea typeface="Calibri"/>
                <a:cs typeface="Calibri"/>
                <a:sym typeface="Calibri"/>
              </a:rPr>
              <a:t>, Roman Empire </a:t>
            </a:r>
            <a:r>
              <a:rPr lang="en-US" sz="2800" b="0" i="0" u="none" strike="noStrike" cap="none" dirty="0" smtClean="0">
                <a:solidFill>
                  <a:schemeClr val="dk1"/>
                </a:solidFill>
                <a:latin typeface="Calibri"/>
                <a:ea typeface="Calibri"/>
                <a:cs typeface="Calibri"/>
                <a:sym typeface="Calibri"/>
              </a:rPr>
              <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a:t>
            </a:r>
            <a:r>
              <a:rPr lang="en-US" sz="2800" b="0" i="0" u="none" strike="noStrike" cap="none" dirty="0">
                <a:solidFill>
                  <a:schemeClr val="dk1"/>
                </a:solidFill>
                <a:latin typeface="Calibri"/>
                <a:ea typeface="Calibri"/>
                <a:cs typeface="Calibri"/>
                <a:sym typeface="Calibri"/>
              </a:rPr>
              <a:t>Western Roman Empire)</a:t>
            </a:r>
          </a:p>
        </p:txBody>
      </p:sp>
      <p:pic>
        <p:nvPicPr>
          <p:cNvPr id="690" name="Shape 690" descr="http://people.umass.edu/latour/Italy/Pantheon/roman_pantheon.jpg"/>
          <p:cNvPicPr preferRelativeResize="0"/>
          <p:nvPr/>
        </p:nvPicPr>
        <p:blipFill rotWithShape="1">
          <a:blip r:embed="rId4">
            <a:alphaModFix/>
          </a:blip>
          <a:srcRect/>
          <a:stretch/>
        </p:blipFill>
        <p:spPr>
          <a:xfrm>
            <a:off x="1524000" y="1596597"/>
            <a:ext cx="6553200" cy="4956603"/>
          </a:xfrm>
          <a:prstGeom prst="rect">
            <a:avLst/>
          </a:prstGeom>
          <a:noFill/>
          <a:ln w="38100" cap="flat" cmpd="sng">
            <a:solidFill>
              <a:schemeClr val="dk1"/>
            </a:solidFill>
            <a:prstDash val="solid"/>
            <a:round/>
            <a:headEnd type="none" w="med" len="med"/>
            <a:tailEnd type="none" w="med" len="med"/>
          </a:ln>
        </p:spPr>
      </p:pic>
      <p:sp>
        <p:nvSpPr>
          <p:cNvPr id="691" name="Shape 691"/>
          <p:cNvSpPr txBox="1"/>
          <p:nvPr/>
        </p:nvSpPr>
        <p:spPr>
          <a:xfrm>
            <a:off x="4454237" y="6600620"/>
            <a:ext cx="4655126" cy="253916"/>
          </a:xfrm>
          <a:prstGeom prst="rect">
            <a:avLst/>
          </a:prstGeom>
          <a:noFill/>
          <a:ln>
            <a:noFill/>
          </a:ln>
        </p:spPr>
        <p:txBody>
          <a:bodyPr lIns="91425" tIns="45700" rIns="91425" bIns="45700" anchor="t" anchorCtr="0">
            <a:noAutofit/>
          </a:bodyPr>
          <a:lstStyle/>
          <a:p>
            <a:pPr algn="r">
              <a:buSzPct val="25000"/>
            </a:pPr>
            <a:r>
              <a:rPr lang="en-US" sz="1050" kern="0">
                <a:solidFill>
                  <a:srgbClr val="000000"/>
                </a:solidFill>
                <a:latin typeface="Calibri"/>
                <a:ea typeface="Calibri"/>
                <a:cs typeface="Calibri"/>
                <a:sym typeface="Calibri"/>
              </a:rPr>
              <a:t>Source: </a:t>
            </a:r>
            <a:r>
              <a:rPr lang="en-US" sz="1050" u="sng" kern="0">
                <a:solidFill>
                  <a:srgbClr val="0000FF"/>
                </a:solidFill>
                <a:latin typeface="Calibri"/>
                <a:ea typeface="Calibri"/>
                <a:cs typeface="Calibri"/>
                <a:sym typeface="Calibri"/>
                <a:hlinkClick r:id="rId5"/>
              </a:rPr>
              <a:t>http://www.artchive.com/artchive/R/roman/roman_pantheon.jpg.html</a:t>
            </a:r>
            <a:r>
              <a:rPr lang="en-US" sz="1050" kern="0">
                <a:solidFill>
                  <a:srgbClr val="000000"/>
                </a:solidFill>
                <a:latin typeface="Calibri"/>
                <a:ea typeface="Calibri"/>
                <a:cs typeface="Calibri"/>
                <a:sym typeface="Calibri"/>
              </a:rPr>
              <a:t> </a:t>
            </a:r>
          </a:p>
        </p:txBody>
      </p:sp>
    </p:spTree>
    <p:extLst>
      <p:ext uri="{BB962C8B-B14F-4D97-AF65-F5344CB8AC3E}">
        <p14:creationId xmlns:p14="http://schemas.microsoft.com/office/powerpoint/2010/main" val="174968167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Shape 70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00" b="0" i="0" u="none" strike="noStrike" cap="none" dirty="0">
                <a:solidFill>
                  <a:schemeClr val="dk1"/>
                </a:solidFill>
                <a:latin typeface="Calibri"/>
                <a:ea typeface="Calibri"/>
                <a:cs typeface="Calibri"/>
                <a:sym typeface="Calibri"/>
                <a:hlinkClick r:id="rId3"/>
              </a:rPr>
              <a:t>Image </a:t>
            </a:r>
            <a:r>
              <a:rPr lang="en-US" sz="2800" b="0" i="0" u="none" strike="noStrike" cap="none" dirty="0" smtClean="0">
                <a:solidFill>
                  <a:schemeClr val="dk1"/>
                </a:solidFill>
                <a:latin typeface="Calibri"/>
                <a:ea typeface="Calibri"/>
                <a:cs typeface="Calibri"/>
                <a:sym typeface="Calibri"/>
                <a:hlinkClick r:id="rId3"/>
              </a:rPr>
              <a:t>11</a:t>
            </a:r>
            <a:r>
              <a:rPr lang="en-US" sz="2800" b="0" i="0" u="none" strike="noStrike" cap="none" dirty="0" smtClean="0">
                <a:solidFill>
                  <a:schemeClr val="dk1"/>
                </a:solidFill>
                <a:latin typeface="Calibri"/>
                <a:ea typeface="Calibri"/>
                <a:cs typeface="Calibri"/>
                <a:sym typeface="Calibri"/>
              </a:rPr>
              <a:t/>
            </a:r>
            <a:br>
              <a:rPr lang="en-US" sz="2800" b="0" i="0" u="none" strike="noStrike" cap="none" dirty="0" smtClean="0">
                <a:solidFill>
                  <a:schemeClr val="dk1"/>
                </a:solidFill>
                <a:latin typeface="Calibri"/>
                <a:ea typeface="Calibri"/>
                <a:cs typeface="Calibri"/>
                <a:sym typeface="Calibri"/>
              </a:rPr>
            </a:br>
            <a:r>
              <a:rPr lang="en-US" sz="2800" b="0" i="1" u="none" strike="noStrike" cap="none" dirty="0" smtClean="0">
                <a:solidFill>
                  <a:schemeClr val="dk1"/>
                </a:solidFill>
                <a:latin typeface="Calibri"/>
                <a:ea typeface="Calibri"/>
                <a:cs typeface="Calibri"/>
                <a:sym typeface="Calibri"/>
              </a:rPr>
              <a:t>Bronze </a:t>
            </a:r>
            <a:r>
              <a:rPr lang="en-US" sz="2800" b="0" i="1" u="none" strike="noStrike" cap="none" dirty="0">
                <a:solidFill>
                  <a:schemeClr val="dk1"/>
                </a:solidFill>
                <a:latin typeface="Calibri"/>
                <a:ea typeface="Calibri"/>
                <a:cs typeface="Calibri"/>
                <a:sym typeface="Calibri"/>
              </a:rPr>
              <a:t>Statue of an Aristocratic Boy</a:t>
            </a:r>
            <a:r>
              <a:rPr lang="en-US" sz="2800" b="0" i="0" u="none" strike="noStrike" cap="none" dirty="0">
                <a:solidFill>
                  <a:schemeClr val="dk1"/>
                </a:solidFill>
                <a:latin typeface="Calibri"/>
                <a:ea typeface="Calibri"/>
                <a:cs typeface="Calibri"/>
                <a:sym typeface="Calibri"/>
              </a:rPr>
              <a:t>, Roman Empire (Western Roman Empire)</a:t>
            </a:r>
          </a:p>
        </p:txBody>
      </p:sp>
      <p:pic>
        <p:nvPicPr>
          <p:cNvPr id="705" name="Shape 705" descr="http://images.metmuseum.org/CRDImages/gr/web-large/DP345062.jpg"/>
          <p:cNvPicPr preferRelativeResize="0"/>
          <p:nvPr/>
        </p:nvPicPr>
        <p:blipFill rotWithShape="1">
          <a:blip r:embed="rId4">
            <a:alphaModFix/>
          </a:blip>
          <a:srcRect/>
          <a:stretch/>
        </p:blipFill>
        <p:spPr>
          <a:xfrm>
            <a:off x="2590800" y="1723817"/>
            <a:ext cx="3657600" cy="4876801"/>
          </a:xfrm>
          <a:prstGeom prst="rect">
            <a:avLst/>
          </a:prstGeom>
          <a:noFill/>
          <a:ln>
            <a:noFill/>
          </a:ln>
        </p:spPr>
      </p:pic>
    </p:spTree>
    <p:extLst>
      <p:ext uri="{BB962C8B-B14F-4D97-AF65-F5344CB8AC3E}">
        <p14:creationId xmlns:p14="http://schemas.microsoft.com/office/powerpoint/2010/main" val="26143455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Shape 71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00" b="0" i="0" u="none" strike="noStrike" cap="none" dirty="0">
                <a:solidFill>
                  <a:schemeClr val="dk1"/>
                </a:solidFill>
                <a:latin typeface="Calibri"/>
                <a:ea typeface="Calibri"/>
                <a:cs typeface="Calibri"/>
                <a:sym typeface="Calibri"/>
                <a:hlinkClick r:id="rId3"/>
              </a:rPr>
              <a:t>Image </a:t>
            </a:r>
            <a:r>
              <a:rPr lang="en-US" sz="2800" b="0" i="0" u="none" strike="noStrike" cap="none" dirty="0" smtClean="0">
                <a:solidFill>
                  <a:schemeClr val="dk1"/>
                </a:solidFill>
                <a:latin typeface="Calibri"/>
                <a:ea typeface="Calibri"/>
                <a:cs typeface="Calibri"/>
                <a:sym typeface="Calibri"/>
                <a:hlinkClick r:id="rId3"/>
              </a:rPr>
              <a:t>12</a:t>
            </a:r>
            <a:r>
              <a:rPr lang="en-US" sz="2800" b="0" i="0" u="none" strike="noStrike" cap="none" dirty="0" smtClean="0">
                <a:solidFill>
                  <a:schemeClr val="dk1"/>
                </a:solidFill>
                <a:latin typeface="Calibri"/>
                <a:ea typeface="Calibri"/>
                <a:cs typeface="Calibri"/>
                <a:sym typeface="Calibri"/>
              </a:rPr>
              <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Mosaic </a:t>
            </a:r>
            <a:r>
              <a:rPr lang="en-US" sz="2800" b="0" i="0" u="none" strike="noStrike" cap="none" dirty="0">
                <a:solidFill>
                  <a:schemeClr val="dk1"/>
                </a:solidFill>
                <a:latin typeface="Calibri"/>
                <a:ea typeface="Calibri"/>
                <a:cs typeface="Calibri"/>
                <a:sym typeface="Calibri"/>
              </a:rPr>
              <a:t>of Emperor Justinian, Byzantine Empire (Eastern Roman Empire) </a:t>
            </a:r>
          </a:p>
        </p:txBody>
      </p:sp>
      <p:pic>
        <p:nvPicPr>
          <p:cNvPr id="717" name="Shape 717" descr="https://lh3.googleusercontent.com/SLvtC-f5aopWW0mq7MW4_1DqEDQNhTh3Hy5-qz3ldVGGfNzZ5o-kdOyJsARg-3fBdq5Xt55j1fLzEfJuyiVm-6QWpiQ-WsiDrNbaYY--6mLMPKAAMEhAFiSgjAKhrXsFbvUmXByn"/>
          <p:cNvPicPr preferRelativeResize="0"/>
          <p:nvPr/>
        </p:nvPicPr>
        <p:blipFill rotWithShape="1">
          <a:blip r:embed="rId4">
            <a:alphaModFix/>
          </a:blip>
          <a:srcRect/>
          <a:stretch/>
        </p:blipFill>
        <p:spPr>
          <a:xfrm>
            <a:off x="2664125" y="1810966"/>
            <a:ext cx="3584274" cy="4956977"/>
          </a:xfrm>
          <a:prstGeom prst="rect">
            <a:avLst/>
          </a:prstGeom>
          <a:noFill/>
          <a:ln w="38100" cap="flat" cmpd="sng">
            <a:solidFill>
              <a:schemeClr val="dk1"/>
            </a:solidFill>
            <a:prstDash val="solid"/>
            <a:round/>
            <a:headEnd type="none" w="med" len="med"/>
            <a:tailEnd type="none" w="med" len="med"/>
          </a:ln>
        </p:spPr>
      </p:pic>
    </p:spTree>
    <p:extLst>
      <p:ext uri="{BB962C8B-B14F-4D97-AF65-F5344CB8AC3E}">
        <p14:creationId xmlns:p14="http://schemas.microsoft.com/office/powerpoint/2010/main" val="157632691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Shape 729"/>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00" b="0" i="0" u="none" strike="noStrike" cap="none" dirty="0">
                <a:solidFill>
                  <a:schemeClr val="dk1"/>
                </a:solidFill>
                <a:latin typeface="Calibri"/>
                <a:ea typeface="Calibri"/>
                <a:cs typeface="Calibri"/>
                <a:sym typeface="Calibri"/>
                <a:hlinkClick r:id="rId3"/>
              </a:rPr>
              <a:t>Image </a:t>
            </a:r>
            <a:r>
              <a:rPr lang="en-US" sz="2800" b="0" i="0" u="none" strike="noStrike" cap="none" dirty="0" smtClean="0">
                <a:solidFill>
                  <a:schemeClr val="dk1"/>
                </a:solidFill>
                <a:latin typeface="Calibri"/>
                <a:ea typeface="Calibri"/>
                <a:cs typeface="Calibri"/>
                <a:sym typeface="Calibri"/>
                <a:hlinkClick r:id="rId3"/>
              </a:rPr>
              <a:t>13</a:t>
            </a:r>
            <a:r>
              <a:rPr lang="en-US" sz="2800" b="0" i="0" u="none" strike="noStrike" cap="none" dirty="0" smtClean="0">
                <a:solidFill>
                  <a:schemeClr val="dk1"/>
                </a:solidFill>
                <a:latin typeface="Calibri"/>
                <a:ea typeface="Calibri"/>
                <a:cs typeface="Calibri"/>
                <a:sym typeface="Calibri"/>
              </a:rPr>
              <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Trajan’s </a:t>
            </a:r>
            <a:r>
              <a:rPr lang="en-US" sz="2800" b="0" i="0" u="none" strike="noStrike" cap="none" dirty="0">
                <a:solidFill>
                  <a:schemeClr val="dk1"/>
                </a:solidFill>
                <a:latin typeface="Calibri"/>
                <a:ea typeface="Calibri"/>
                <a:cs typeface="Calibri"/>
                <a:sym typeface="Calibri"/>
              </a:rPr>
              <a:t>Column, Roman </a:t>
            </a:r>
            <a:r>
              <a:rPr lang="en-US" sz="2800" b="0" i="0" u="none" strike="noStrike" cap="none" dirty="0" smtClean="0">
                <a:solidFill>
                  <a:schemeClr val="dk1"/>
                </a:solidFill>
                <a:latin typeface="Calibri"/>
                <a:ea typeface="Calibri"/>
                <a:cs typeface="Calibri"/>
                <a:sym typeface="Calibri"/>
              </a:rPr>
              <a:t>Empire</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(Western </a:t>
            </a:r>
            <a:r>
              <a:rPr lang="en-US" sz="2800" b="0" i="0" u="none" strike="noStrike" cap="none" dirty="0">
                <a:solidFill>
                  <a:schemeClr val="dk1"/>
                </a:solidFill>
                <a:latin typeface="Calibri"/>
                <a:ea typeface="Calibri"/>
                <a:cs typeface="Calibri"/>
                <a:sym typeface="Calibri"/>
              </a:rPr>
              <a:t>Roman Empire) </a:t>
            </a:r>
          </a:p>
        </p:txBody>
      </p:sp>
      <p:pic>
        <p:nvPicPr>
          <p:cNvPr id="730" name="Shape 730" descr="http://www.artchive.com/artchive/r/roman/roman_trajan_dtl.jpg"/>
          <p:cNvPicPr preferRelativeResize="0"/>
          <p:nvPr/>
        </p:nvPicPr>
        <p:blipFill rotWithShape="1">
          <a:blip r:embed="rId4">
            <a:alphaModFix/>
          </a:blip>
          <a:srcRect/>
          <a:stretch/>
        </p:blipFill>
        <p:spPr>
          <a:xfrm>
            <a:off x="2438400" y="1600200"/>
            <a:ext cx="4191000" cy="4953000"/>
          </a:xfrm>
          <a:prstGeom prst="rect">
            <a:avLst/>
          </a:prstGeom>
          <a:noFill/>
          <a:ln w="38100" cap="flat" cmpd="sng">
            <a:solidFill>
              <a:schemeClr val="dk1"/>
            </a:solidFill>
            <a:prstDash val="solid"/>
            <a:round/>
            <a:headEnd type="none" w="med" len="med"/>
            <a:tailEnd type="none" w="med" len="med"/>
          </a:ln>
        </p:spPr>
      </p:pic>
    </p:spTree>
    <p:extLst>
      <p:ext uri="{BB962C8B-B14F-4D97-AF65-F5344CB8AC3E}">
        <p14:creationId xmlns:p14="http://schemas.microsoft.com/office/powerpoint/2010/main" val="8154950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Shape 743"/>
          <p:cNvSpPr txBox="1">
            <a:spLocks noGrp="1"/>
          </p:cNvSpPr>
          <p:nvPr>
            <p:ph type="title"/>
          </p:nvPr>
        </p:nvSpPr>
        <p:spPr>
          <a:xfrm>
            <a:off x="152400" y="274637"/>
            <a:ext cx="85344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00" b="0" i="0" u="none" strike="noStrike" cap="none" dirty="0">
                <a:solidFill>
                  <a:schemeClr val="dk1"/>
                </a:solidFill>
                <a:latin typeface="Calibri"/>
                <a:ea typeface="Calibri"/>
                <a:cs typeface="Calibri"/>
                <a:sym typeface="Calibri"/>
              </a:rPr>
              <a:t>Image </a:t>
            </a:r>
            <a:r>
              <a:rPr lang="en-US" sz="2800" b="0" i="0" u="none" strike="noStrike" cap="none" dirty="0" smtClean="0">
                <a:solidFill>
                  <a:schemeClr val="dk1"/>
                </a:solidFill>
                <a:latin typeface="Calibri"/>
                <a:ea typeface="Calibri"/>
                <a:cs typeface="Calibri"/>
                <a:sym typeface="Calibri"/>
              </a:rPr>
              <a:t>14</a:t>
            </a:r>
            <a:r>
              <a:rPr lang="en-US" sz="2800" dirty="0"/>
              <a:t/>
            </a:r>
            <a:br>
              <a:rPr lang="en-US" sz="2800" dirty="0"/>
            </a:br>
            <a:r>
              <a:rPr lang="en-US" sz="2800" b="0" i="0" u="none" strike="noStrike" cap="none" dirty="0" smtClean="0">
                <a:solidFill>
                  <a:schemeClr val="dk1"/>
                </a:solidFill>
                <a:latin typeface="Calibri"/>
                <a:ea typeface="Calibri"/>
                <a:cs typeface="Calibri"/>
                <a:sym typeface="Calibri"/>
              </a:rPr>
              <a:t>“Parable </a:t>
            </a:r>
            <a:r>
              <a:rPr lang="en-US" sz="2800" b="0" i="0" u="none" strike="noStrike" cap="none" dirty="0">
                <a:solidFill>
                  <a:schemeClr val="dk1"/>
                </a:solidFill>
                <a:latin typeface="Calibri"/>
                <a:ea typeface="Calibri"/>
                <a:cs typeface="Calibri"/>
                <a:sym typeface="Calibri"/>
              </a:rPr>
              <a:t>of Workers in the Vineyard,” Byzantine </a:t>
            </a:r>
            <a:r>
              <a:rPr lang="en-US" sz="2800" b="0" i="0" u="none" strike="noStrike" cap="none" dirty="0" smtClean="0">
                <a:solidFill>
                  <a:schemeClr val="dk1"/>
                </a:solidFill>
                <a:latin typeface="Calibri"/>
                <a:ea typeface="Calibri"/>
                <a:cs typeface="Calibri"/>
                <a:sym typeface="Calibri"/>
              </a:rPr>
              <a:t>Empire</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(Eastern </a:t>
            </a:r>
            <a:r>
              <a:rPr lang="en-US" sz="2800" b="0" i="0" u="none" strike="noStrike" cap="none" dirty="0">
                <a:solidFill>
                  <a:schemeClr val="dk1"/>
                </a:solidFill>
                <a:latin typeface="Calibri"/>
                <a:ea typeface="Calibri"/>
                <a:cs typeface="Calibri"/>
                <a:sym typeface="Calibri"/>
              </a:rPr>
              <a:t>Roman Empire)</a:t>
            </a:r>
          </a:p>
        </p:txBody>
      </p:sp>
      <p:pic>
        <p:nvPicPr>
          <p:cNvPr id="744" name="Shape 744" descr="https://lh6.googleusercontent.com/6Aom9ku7K0lMTHHAs1Oi9PrwXMW0K-qN0VEossPy6n3_jXnpHTkBPE82kqxYFBdPVgKTA7QAL7S4BKu7JHpwiB1Wov4yordHeRNZR5CbjBsYEHAvUxxqeFCawZATiQ8vLA"/>
          <p:cNvPicPr preferRelativeResize="0"/>
          <p:nvPr/>
        </p:nvPicPr>
        <p:blipFill rotWithShape="1">
          <a:blip r:embed="rId3">
            <a:alphaModFix/>
          </a:blip>
          <a:srcRect/>
          <a:stretch/>
        </p:blipFill>
        <p:spPr>
          <a:xfrm>
            <a:off x="1600200" y="1676400"/>
            <a:ext cx="6422352" cy="4849090"/>
          </a:xfrm>
          <a:prstGeom prst="rect">
            <a:avLst/>
          </a:prstGeom>
          <a:noFill/>
          <a:ln w="38100" cap="flat" cmpd="sng">
            <a:solidFill>
              <a:schemeClr val="dk1"/>
            </a:solidFill>
            <a:prstDash val="solid"/>
            <a:round/>
            <a:headEnd type="none" w="med" len="med"/>
            <a:tailEnd type="none" w="med" len="med"/>
          </a:ln>
        </p:spPr>
      </p:pic>
      <p:sp>
        <p:nvSpPr>
          <p:cNvPr id="745" name="Shape 745"/>
          <p:cNvSpPr txBox="1"/>
          <p:nvPr/>
        </p:nvSpPr>
        <p:spPr>
          <a:xfrm>
            <a:off x="685800" y="6600620"/>
            <a:ext cx="8423563" cy="253916"/>
          </a:xfrm>
          <a:prstGeom prst="rect">
            <a:avLst/>
          </a:prstGeom>
          <a:noFill/>
          <a:ln>
            <a:noFill/>
          </a:ln>
        </p:spPr>
        <p:txBody>
          <a:bodyPr lIns="91425" tIns="45700" rIns="91425" bIns="45700" anchor="t" anchorCtr="0">
            <a:noAutofit/>
          </a:bodyPr>
          <a:lstStyle/>
          <a:p>
            <a:pPr algn="r">
              <a:buSzPct val="25000"/>
            </a:pPr>
            <a:r>
              <a:rPr lang="en-US" sz="1050" kern="0">
                <a:solidFill>
                  <a:srgbClr val="000000"/>
                </a:solidFill>
                <a:latin typeface="Calibri"/>
                <a:ea typeface="Calibri"/>
                <a:cs typeface="Calibri"/>
                <a:sym typeface="Calibri"/>
              </a:rPr>
              <a:t>Source: “Parable of Workers in the Vineyard,” Bibliotheque Nationale de France, via </a:t>
            </a:r>
            <a:r>
              <a:rPr lang="en-US" sz="1050" u="sng" kern="0">
                <a:solidFill>
                  <a:srgbClr val="0000FF"/>
                </a:solidFill>
                <a:latin typeface="Calibri"/>
                <a:ea typeface="Calibri"/>
                <a:cs typeface="Calibri"/>
                <a:sym typeface="Calibri"/>
                <a:hlinkClick r:id="rId4"/>
              </a:rPr>
              <a:t>https://commons.wikimedia.org/wiki/File:Byzantine_agriculture.jpg</a:t>
            </a:r>
            <a:r>
              <a:rPr lang="en-US" sz="1050" kern="0">
                <a:solidFill>
                  <a:srgbClr val="000000"/>
                </a:solidFill>
                <a:latin typeface="Calibri"/>
                <a:ea typeface="Calibri"/>
                <a:cs typeface="Calibri"/>
                <a:sym typeface="Calibri"/>
              </a:rPr>
              <a:t> </a:t>
            </a:r>
          </a:p>
        </p:txBody>
      </p:sp>
    </p:spTree>
    <p:extLst>
      <p:ext uri="{BB962C8B-B14F-4D97-AF65-F5344CB8AC3E}">
        <p14:creationId xmlns:p14="http://schemas.microsoft.com/office/powerpoint/2010/main" val="82931289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Shape 751"/>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Continuity and Change Assessment</a:t>
            </a:r>
          </a:p>
        </p:txBody>
      </p:sp>
      <p:sp>
        <p:nvSpPr>
          <p:cNvPr id="752" name="Shape 752"/>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marL="0" lvl="0" indent="0" algn="ctr" rtl="0">
              <a:spcBef>
                <a:spcPts val="0"/>
              </a:spcBef>
              <a:buNone/>
            </a:pPr>
            <a:endParaRPr b="0" i="1" dirty="0">
              <a:latin typeface="Times New Roman"/>
              <a:ea typeface="Times New Roman"/>
              <a:cs typeface="Times New Roman"/>
              <a:sym typeface="Times New Roman"/>
            </a:endParaRPr>
          </a:p>
          <a:p>
            <a:pPr marL="0" lvl="0" indent="0" algn="ctr" rtl="0">
              <a:spcBef>
                <a:spcPts val="0"/>
              </a:spcBef>
              <a:buNone/>
            </a:pPr>
            <a:r>
              <a:rPr lang="en-US" b="0" i="1" dirty="0">
                <a:solidFill>
                  <a:schemeClr val="dk1"/>
                </a:solidFill>
                <a:latin typeface="Times New Roman"/>
                <a:ea typeface="Times New Roman"/>
                <a:cs typeface="Times New Roman"/>
                <a:sym typeface="Times New Roman"/>
              </a:rPr>
              <a:t>What </a:t>
            </a:r>
            <a:r>
              <a:rPr lang="en-US" b="0" i="1" dirty="0" smtClean="0">
                <a:solidFill>
                  <a:schemeClr val="dk1"/>
                </a:solidFill>
                <a:latin typeface="Times New Roman"/>
                <a:ea typeface="Times New Roman"/>
                <a:cs typeface="Times New Roman"/>
                <a:sym typeface="Times New Roman"/>
              </a:rPr>
              <a:t>specifically changed </a:t>
            </a:r>
            <a:r>
              <a:rPr lang="en-US" b="0" i="1" dirty="0">
                <a:solidFill>
                  <a:schemeClr val="dk1"/>
                </a:solidFill>
                <a:latin typeface="Times New Roman"/>
                <a:ea typeface="Times New Roman"/>
                <a:cs typeface="Times New Roman"/>
                <a:sym typeface="Times New Roman"/>
              </a:rPr>
              <a:t>between the Roman and Byzantine Empires, and what </a:t>
            </a:r>
            <a:r>
              <a:rPr lang="en-US" b="0" i="1" dirty="0" smtClean="0">
                <a:solidFill>
                  <a:schemeClr val="dk1"/>
                </a:solidFill>
                <a:latin typeface="Times New Roman"/>
                <a:ea typeface="Times New Roman"/>
                <a:cs typeface="Times New Roman"/>
                <a:sym typeface="Times New Roman"/>
              </a:rPr>
              <a:t>remained </a:t>
            </a:r>
            <a:r>
              <a:rPr lang="en-US" b="0" i="1" dirty="0">
                <a:solidFill>
                  <a:schemeClr val="dk1"/>
                </a:solidFill>
                <a:latin typeface="Times New Roman"/>
                <a:ea typeface="Times New Roman"/>
                <a:cs typeface="Times New Roman"/>
                <a:sym typeface="Times New Roman"/>
              </a:rPr>
              <a:t>the same?</a:t>
            </a:r>
          </a:p>
        </p:txBody>
      </p:sp>
      <p:sp>
        <p:nvSpPr>
          <p:cNvPr id="753" name="Shape 753"/>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108</a:t>
            </a:fld>
            <a:endParaRPr lang="en-US"/>
          </a:p>
        </p:txBody>
      </p:sp>
    </p:spTree>
    <p:extLst>
      <p:ext uri="{BB962C8B-B14F-4D97-AF65-F5344CB8AC3E}">
        <p14:creationId xmlns:p14="http://schemas.microsoft.com/office/powerpoint/2010/main" val="192864693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Shape 759"/>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Subject Area </a:t>
            </a:r>
          </a:p>
          <a:p>
            <a:pPr lvl="0" rtl="0">
              <a:spcBef>
                <a:spcPts val="0"/>
              </a:spcBef>
              <a:buNone/>
            </a:pPr>
            <a:r>
              <a:rPr lang="en-US"/>
              <a:t>Small Group Discussion</a:t>
            </a:r>
          </a:p>
        </p:txBody>
      </p:sp>
      <p:sp>
        <p:nvSpPr>
          <p:cNvPr id="760" name="Shape 760"/>
          <p:cNvSpPr txBox="1">
            <a:spLocks noGrp="1"/>
          </p:cNvSpPr>
          <p:nvPr>
            <p:ph type="body" idx="1"/>
          </p:nvPr>
        </p:nvSpPr>
        <p:spPr>
          <a:xfrm>
            <a:off x="178774" y="1600200"/>
            <a:ext cx="8127025" cy="4526100"/>
          </a:xfrm>
          <a:prstGeom prst="rect">
            <a:avLst/>
          </a:prstGeom>
        </p:spPr>
        <p:txBody>
          <a:bodyPr lIns="91425" tIns="91425" rIns="91425" bIns="91425" anchor="t" anchorCtr="0">
            <a:noAutofit/>
          </a:bodyPr>
          <a:lstStyle/>
          <a:p>
            <a:pPr marL="0" lvl="0" indent="0">
              <a:spcBef>
                <a:spcPts val="0"/>
              </a:spcBef>
              <a:buNone/>
            </a:pPr>
            <a:r>
              <a:rPr lang="en-US" sz="2800" b="0" dirty="0">
                <a:latin typeface="Times New Roman" panose="02020603050405020304" pitchFamily="18" charset="0"/>
                <a:cs typeface="Times New Roman" panose="02020603050405020304" pitchFamily="18" charset="0"/>
              </a:rPr>
              <a:t>What other content area topics might lend themselves well to practicing these </a:t>
            </a:r>
            <a:r>
              <a:rPr lang="en-US" sz="2800" b="0" dirty="0" smtClean="0">
                <a:latin typeface="Times New Roman" panose="02020603050405020304" pitchFamily="18" charset="0"/>
                <a:cs typeface="Times New Roman" panose="02020603050405020304" pitchFamily="18" charset="0"/>
              </a:rPr>
              <a:t>skills?</a:t>
            </a:r>
          </a:p>
          <a:p>
            <a:pPr marL="0" lvl="0" indent="0">
              <a:spcBef>
                <a:spcPts val="0"/>
              </a:spcBef>
              <a:buNone/>
            </a:pPr>
            <a:endParaRPr lang="en-US" sz="2800" b="0" dirty="0" smtClean="0">
              <a:latin typeface="Times New Roman" panose="02020603050405020304" pitchFamily="18" charset="0"/>
              <a:cs typeface="Times New Roman" panose="02020603050405020304" pitchFamily="18" charset="0"/>
            </a:endParaRPr>
          </a:p>
          <a:p>
            <a:pPr marL="457200" indent="-457200">
              <a:spcBef>
                <a:spcPts val="0"/>
              </a:spcBef>
            </a:pPr>
            <a:r>
              <a:rPr lang="en-US" sz="2800" b="0" dirty="0" smtClean="0">
                <a:solidFill>
                  <a:schemeClr val="tx1"/>
                </a:solidFill>
                <a:latin typeface="Times New Roman" panose="02020603050405020304" pitchFamily="18" charset="0"/>
                <a:ea typeface="Times New Roman"/>
                <a:cs typeface="Times New Roman" panose="02020603050405020304" pitchFamily="18" charset="0"/>
                <a:sym typeface="Times New Roman"/>
              </a:rPr>
              <a:t>WHI.1a</a:t>
            </a:r>
            <a:r>
              <a:rPr lang="en-US" sz="2800" b="0" dirty="0">
                <a:solidFill>
                  <a:schemeClr val="tx1"/>
                </a:solidFill>
                <a:latin typeface="Times New Roman" panose="02020603050405020304" pitchFamily="18" charset="0"/>
                <a:ea typeface="Times New Roman"/>
                <a:cs typeface="Times New Roman" panose="02020603050405020304" pitchFamily="18" charset="0"/>
                <a:sym typeface="Times New Roman"/>
              </a:rPr>
              <a:t>: Using primary and secondary </a:t>
            </a:r>
            <a:r>
              <a:rPr lang="en-US" sz="2800" b="0" dirty="0" smtClean="0">
                <a:solidFill>
                  <a:schemeClr val="tx1"/>
                </a:solidFill>
                <a:latin typeface="Times New Roman" panose="02020603050405020304" pitchFamily="18" charset="0"/>
                <a:ea typeface="Times New Roman"/>
                <a:cs typeface="Times New Roman" panose="02020603050405020304" pitchFamily="18" charset="0"/>
                <a:sym typeface="Times New Roman"/>
              </a:rPr>
              <a:t>sources</a:t>
            </a:r>
          </a:p>
          <a:p>
            <a:pPr marL="457200" indent="-457200">
              <a:spcBef>
                <a:spcPts val="0"/>
              </a:spcBef>
            </a:pPr>
            <a:r>
              <a:rPr lang="en-US" sz="2800" b="0" dirty="0" smtClean="0">
                <a:solidFill>
                  <a:schemeClr val="tx1"/>
                </a:solidFill>
                <a:latin typeface="Times New Roman" panose="02020603050405020304" pitchFamily="18" charset="0"/>
                <a:ea typeface="Times New Roman"/>
                <a:cs typeface="Times New Roman" panose="02020603050405020304" pitchFamily="18" charset="0"/>
                <a:sym typeface="Times New Roman"/>
              </a:rPr>
              <a:t>WHI.1b</a:t>
            </a:r>
            <a:r>
              <a:rPr lang="en-US" sz="2800" b="0" dirty="0">
                <a:solidFill>
                  <a:schemeClr val="tx1"/>
                </a:solidFill>
                <a:latin typeface="Times New Roman" panose="02020603050405020304" pitchFamily="18" charset="0"/>
                <a:ea typeface="Times New Roman"/>
                <a:cs typeface="Times New Roman" panose="02020603050405020304" pitchFamily="18" charset="0"/>
                <a:sym typeface="Times New Roman"/>
              </a:rPr>
              <a:t>: Using geographic information to determine patterns and </a:t>
            </a:r>
            <a:r>
              <a:rPr lang="en-US" sz="2800" b="0" dirty="0" smtClean="0">
                <a:solidFill>
                  <a:schemeClr val="tx1"/>
                </a:solidFill>
                <a:latin typeface="Times New Roman" panose="02020603050405020304" pitchFamily="18" charset="0"/>
                <a:ea typeface="Times New Roman"/>
                <a:cs typeface="Times New Roman" panose="02020603050405020304" pitchFamily="18" charset="0"/>
                <a:sym typeface="Times New Roman"/>
              </a:rPr>
              <a:t>trends</a:t>
            </a:r>
          </a:p>
          <a:p>
            <a:pPr marL="457200" indent="-457200">
              <a:spcBef>
                <a:spcPts val="0"/>
              </a:spcBef>
            </a:pPr>
            <a:r>
              <a:rPr lang="en-US" sz="2800" b="0" dirty="0" smtClean="0">
                <a:solidFill>
                  <a:schemeClr val="tx1"/>
                </a:solidFill>
                <a:latin typeface="Times New Roman" panose="02020603050405020304" pitchFamily="18" charset="0"/>
                <a:ea typeface="Times New Roman"/>
                <a:cs typeface="Times New Roman" panose="02020603050405020304" pitchFamily="18" charset="0"/>
                <a:sym typeface="Times New Roman"/>
              </a:rPr>
              <a:t>WHI.1f</a:t>
            </a:r>
            <a:r>
              <a:rPr lang="en-US" sz="2800" b="0" dirty="0">
                <a:solidFill>
                  <a:schemeClr val="tx1"/>
                </a:solidFill>
                <a:latin typeface="Times New Roman" panose="02020603050405020304" pitchFamily="18" charset="0"/>
                <a:ea typeface="Times New Roman"/>
                <a:cs typeface="Times New Roman" panose="02020603050405020304" pitchFamily="18" charset="0"/>
                <a:sym typeface="Times New Roman"/>
              </a:rPr>
              <a:t>: Explaining how indirect cause-and-effect relationships impacted people, places, and events </a:t>
            </a:r>
          </a:p>
          <a:p>
            <a:pPr lvl="0" rtl="0">
              <a:spcBef>
                <a:spcPts val="0"/>
              </a:spcBef>
              <a:buNone/>
            </a:pPr>
            <a:endParaRPr sz="2400" dirty="0"/>
          </a:p>
          <a:p>
            <a:pPr lvl="0" rtl="0">
              <a:spcBef>
                <a:spcPts val="0"/>
              </a:spcBef>
              <a:buNone/>
            </a:pPr>
            <a:endParaRPr sz="2400" dirty="0"/>
          </a:p>
          <a:p>
            <a:pPr lvl="0" algn="ctr" rtl="0">
              <a:spcBef>
                <a:spcPts val="0"/>
              </a:spcBef>
              <a:buNone/>
            </a:pPr>
            <a:endParaRPr sz="2400" dirty="0"/>
          </a:p>
          <a:p>
            <a:pPr lvl="0" rtl="0">
              <a:spcBef>
                <a:spcPts val="0"/>
              </a:spcBef>
              <a:buNone/>
            </a:pPr>
            <a:endParaRPr sz="2400" dirty="0"/>
          </a:p>
          <a:p>
            <a:pPr lvl="0" rtl="0">
              <a:spcBef>
                <a:spcPts val="0"/>
              </a:spcBef>
              <a:buNone/>
            </a:pPr>
            <a:endParaRPr sz="2400" dirty="0"/>
          </a:p>
          <a:p>
            <a:pPr lvl="0" rtl="0">
              <a:spcBef>
                <a:spcPts val="0"/>
              </a:spcBef>
              <a:buNone/>
            </a:pPr>
            <a:endParaRPr sz="2400" dirty="0"/>
          </a:p>
          <a:p>
            <a:pPr lvl="0" algn="ctr" rtl="0">
              <a:spcBef>
                <a:spcPts val="0"/>
              </a:spcBef>
              <a:buNone/>
            </a:pPr>
            <a:endParaRPr sz="2400" dirty="0"/>
          </a:p>
        </p:txBody>
      </p:sp>
      <p:sp>
        <p:nvSpPr>
          <p:cNvPr id="761" name="Shape 761"/>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109</a:t>
            </a:fld>
            <a:endParaRPr lang="en-US"/>
          </a:p>
        </p:txBody>
      </p:sp>
    </p:spTree>
    <p:extLst>
      <p:ext uri="{BB962C8B-B14F-4D97-AF65-F5344CB8AC3E}">
        <p14:creationId xmlns:p14="http://schemas.microsoft.com/office/powerpoint/2010/main" val="4245014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effectLst>
                  <a:outerShdw blurRad="38100" dist="38100" dir="2700000" algn="tl">
                    <a:srgbClr val="000000">
                      <a:alpha val="43137"/>
                    </a:srgbClr>
                  </a:outerShdw>
                </a:effectLst>
              </a:rPr>
              <a:t>Experiences</a:t>
            </a:r>
            <a:endParaRPr lang="en-US" sz="5400"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p:txBody>
          <a:bodyPr>
            <a:normAutofit fontScale="92500"/>
          </a:bodyPr>
          <a:lstStyle/>
          <a:p>
            <a:endParaRPr lang="en-US" b="0" dirty="0" smtClean="0">
              <a:latin typeface="+mn-lt"/>
            </a:endParaRPr>
          </a:p>
          <a:p>
            <a:r>
              <a:rPr lang="en-US" b="0" dirty="0" smtClean="0">
                <a:latin typeface="+mn-lt"/>
              </a:rPr>
              <a:t>Engaging- promoting discussion, collaboration, and understanding</a:t>
            </a:r>
          </a:p>
          <a:p>
            <a:r>
              <a:rPr lang="en-US" b="0" dirty="0" smtClean="0">
                <a:latin typeface="+mn-lt"/>
              </a:rPr>
              <a:t>Opportunities to practice social science skills using various content</a:t>
            </a:r>
          </a:p>
          <a:p>
            <a:r>
              <a:rPr lang="en-US" b="0" dirty="0" smtClean="0">
                <a:latin typeface="+mn-lt"/>
              </a:rPr>
              <a:t>Varied throughout the lesson to help students make connections</a:t>
            </a:r>
            <a:endParaRPr lang="en-US" b="0" dirty="0">
              <a:latin typeface="+mn-lt"/>
            </a:endParaRPr>
          </a:p>
        </p:txBody>
      </p:sp>
      <p:sp>
        <p:nvSpPr>
          <p:cNvPr id="4" name="Content Placeholder 3"/>
          <p:cNvSpPr>
            <a:spLocks noGrp="1"/>
          </p:cNvSpPr>
          <p:nvPr>
            <p:ph sz="half" idx="2"/>
          </p:nvPr>
        </p:nvSpPr>
        <p:spPr>
          <a:xfrm>
            <a:off x="4648200" y="1600200"/>
            <a:ext cx="3623185" cy="4525963"/>
          </a:xfrm>
        </p:spPr>
        <p:txBody>
          <a:bodyPr>
            <a:normAutofit fontScale="92500"/>
          </a:bodyPr>
          <a:lstStyle/>
          <a:p>
            <a:pPr marL="0" indent="0">
              <a:buNone/>
            </a:pPr>
            <a:endParaRPr lang="en-US" b="0" dirty="0" smtClean="0">
              <a:latin typeface="+mn-lt"/>
            </a:endParaRPr>
          </a:p>
          <a:p>
            <a:r>
              <a:rPr lang="en-US" b="0" dirty="0" smtClean="0">
                <a:latin typeface="+mn-lt"/>
              </a:rPr>
              <a:t>Worksheets</a:t>
            </a:r>
          </a:p>
          <a:p>
            <a:r>
              <a:rPr lang="en-US" b="0" dirty="0" smtClean="0">
                <a:latin typeface="+mn-lt"/>
              </a:rPr>
              <a:t>Specific to one Standard, topic, or course</a:t>
            </a:r>
          </a:p>
          <a:p>
            <a:endParaRPr lang="en-US" b="0" dirty="0">
              <a:latin typeface="+mn-lt"/>
            </a:endParaRPr>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11</a:t>
            </a:fld>
            <a:endParaRPr lang="en-US" dirty="0">
              <a:solidFill>
                <a:prstClr val="white"/>
              </a:solidFill>
            </a:endParaRPr>
          </a:p>
        </p:txBody>
      </p:sp>
      <p:sp>
        <p:nvSpPr>
          <p:cNvPr id="6" name="Rectangle 5"/>
          <p:cNvSpPr/>
          <p:nvPr/>
        </p:nvSpPr>
        <p:spPr>
          <a:xfrm>
            <a:off x="264201" y="1219200"/>
            <a:ext cx="232659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a:solidFill>
                  <a:srgbClr val="9BBB59"/>
                </a:solidFill>
                <a:cs typeface="Arial"/>
                <a:sym typeface="Arial"/>
              </a:rPr>
              <a:t>Are . . .</a:t>
            </a:r>
          </a:p>
        </p:txBody>
      </p:sp>
      <p:sp>
        <p:nvSpPr>
          <p:cNvPr id="7" name="Rectangle 6"/>
          <p:cNvSpPr/>
          <p:nvPr/>
        </p:nvSpPr>
        <p:spPr>
          <a:xfrm>
            <a:off x="4495800" y="1225621"/>
            <a:ext cx="377558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cs typeface="Arial"/>
                <a:sym typeface="Arial"/>
              </a:rPr>
              <a:t>Are NOT. . .</a:t>
            </a:r>
          </a:p>
        </p:txBody>
      </p:sp>
    </p:spTree>
    <p:extLst>
      <p:ext uri="{BB962C8B-B14F-4D97-AF65-F5344CB8AC3E}">
        <p14:creationId xmlns:p14="http://schemas.microsoft.com/office/powerpoint/2010/main" val="38355320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Layers of Inference</a:t>
            </a:r>
            <a:endParaRPr lang="en-US" dirty="0"/>
          </a:p>
        </p:txBody>
      </p:sp>
      <p:sp>
        <p:nvSpPr>
          <p:cNvPr id="3" name="Text Placeholder 2"/>
          <p:cNvSpPr>
            <a:spLocks noGrp="1"/>
          </p:cNvSpPr>
          <p:nvPr>
            <p:ph type="body" idx="1"/>
          </p:nvPr>
        </p:nvSpPr>
        <p:spPr>
          <a:xfrm>
            <a:off x="228600" y="1447800"/>
            <a:ext cx="8077200" cy="4525963"/>
          </a:xfrm>
        </p:spPr>
        <p:txBody>
          <a:bodyPr/>
          <a:lstStyle/>
          <a:p>
            <a:pPr marL="228600" indent="0">
              <a:buNone/>
            </a:pPr>
            <a:r>
              <a:rPr lang="en-US" dirty="0" smtClean="0">
                <a:solidFill>
                  <a:schemeClr val="tx1"/>
                </a:solidFill>
                <a:latin typeface="Times New Roman" panose="02020603050405020304" pitchFamily="18" charset="0"/>
                <a:cs typeface="Times New Roman" panose="02020603050405020304" pitchFamily="18" charset="0"/>
              </a:rPr>
              <a:t>Using the Layers of Inference graphic organizer</a:t>
            </a:r>
          </a:p>
          <a:p>
            <a:pPr lvl="1" indent="-452438"/>
            <a:r>
              <a:rPr lang="en-US" sz="2800" dirty="0" smtClean="0">
                <a:solidFill>
                  <a:schemeClr val="tx1"/>
                </a:solidFill>
                <a:latin typeface="Times New Roman" panose="02020603050405020304" pitchFamily="18" charset="0"/>
                <a:cs typeface="Times New Roman" panose="02020603050405020304" pitchFamily="18" charset="0"/>
              </a:rPr>
              <a:t>Choose two of the maps and complete the graphic organizer</a:t>
            </a:r>
          </a:p>
          <a:p>
            <a:pPr lvl="1" indent="-452438"/>
            <a:r>
              <a:rPr lang="en-US" sz="2800" dirty="0" smtClean="0">
                <a:solidFill>
                  <a:schemeClr val="tx1"/>
                </a:solidFill>
                <a:latin typeface="Times New Roman" panose="02020603050405020304" pitchFamily="18" charset="0"/>
                <a:cs typeface="Times New Roman" panose="02020603050405020304" pitchFamily="18" charset="0"/>
              </a:rPr>
              <a:t>Develop an overarching question that will allow students to make cultural, social, economic, or political connections</a:t>
            </a:r>
          </a:p>
          <a:p>
            <a:pPr lvl="1" indent="-452438"/>
            <a:r>
              <a:rPr lang="en-US" sz="2800" dirty="0" smtClean="0">
                <a:solidFill>
                  <a:schemeClr val="tx1"/>
                </a:solidFill>
                <a:latin typeface="Times New Roman" panose="02020603050405020304" pitchFamily="18" charset="0"/>
                <a:cs typeface="Times New Roman" panose="02020603050405020304" pitchFamily="18" charset="0"/>
              </a:rPr>
              <a:t>Discuss which Essential Skills were used during the experience you created</a:t>
            </a:r>
          </a:p>
          <a:p>
            <a:pPr lvl="1"/>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b="1" smtClean="0">
                <a:solidFill>
                  <a:srgbClr val="FFFFFF"/>
                </a:solidFill>
                <a:latin typeface="Calibri"/>
                <a:ea typeface="Calibri"/>
                <a:cs typeface="Calibri"/>
                <a:sym typeface="Calibri"/>
              </a:rPr>
              <a:pPr algn="r">
                <a:buSzPct val="25000"/>
              </a:pPr>
              <a:t>110</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8471899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sldNum" idx="12"/>
          </p:nvPr>
        </p:nvSpPr>
        <p:spPr>
          <a:xfrm>
            <a:off x="8382000" y="6356351"/>
            <a:ext cx="381000" cy="349199"/>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latin typeface="Times New Roman"/>
                <a:ea typeface="Times New Roman"/>
                <a:cs typeface="Times New Roman"/>
                <a:sym typeface="Times New Roman"/>
              </a:rPr>
              <a:pPr>
                <a:buClr>
                  <a:srgbClr val="000000"/>
                </a:buClr>
                <a:buSzPct val="25000"/>
                <a:buFont typeface="Arial"/>
                <a:buNone/>
              </a:pPr>
              <a:t>111</a:t>
            </a:fld>
            <a:endParaRPr lang="en-US">
              <a:latin typeface="Times New Roman"/>
              <a:ea typeface="Times New Roman"/>
              <a:cs typeface="Times New Roman"/>
              <a:sym typeface="Times New Roman"/>
            </a:endParaRPr>
          </a:p>
        </p:txBody>
      </p:sp>
      <p:pic>
        <p:nvPicPr>
          <p:cNvPr id="351" name="Shape 351"/>
          <p:cNvPicPr preferRelativeResize="0"/>
          <p:nvPr/>
        </p:nvPicPr>
        <p:blipFill>
          <a:blip r:embed="rId3">
            <a:alphaModFix/>
          </a:blip>
          <a:stretch>
            <a:fillRect/>
          </a:stretch>
        </p:blipFill>
        <p:spPr>
          <a:xfrm>
            <a:off x="0" y="60650"/>
            <a:ext cx="9081874" cy="7356424"/>
          </a:xfrm>
          <a:prstGeom prst="rect">
            <a:avLst/>
          </a:prstGeom>
          <a:noFill/>
          <a:ln>
            <a:noFill/>
          </a:ln>
        </p:spPr>
      </p:pic>
    </p:spTree>
    <p:extLst>
      <p:ext uri="{BB962C8B-B14F-4D97-AF65-F5344CB8AC3E}">
        <p14:creationId xmlns:p14="http://schemas.microsoft.com/office/powerpoint/2010/main" val="51334934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57200" y="35145"/>
            <a:ext cx="7543800" cy="1143000"/>
          </a:xfrm>
          <a:prstGeom prst="rect">
            <a:avLst/>
          </a:prstGeom>
        </p:spPr>
        <p:txBody>
          <a:bodyPr lIns="91425" tIns="91425" rIns="91425" bIns="91425" anchor="ctr" anchorCtr="0">
            <a:noAutofit/>
          </a:bodyPr>
          <a:lstStyle/>
          <a:p>
            <a:pPr lvl="0">
              <a:spcBef>
                <a:spcPts val="0"/>
              </a:spcBef>
              <a:buNone/>
            </a:pPr>
            <a:r>
              <a:rPr lang="en-US" sz="3000" u="sng" dirty="0">
                <a:latin typeface="Californian FB" panose="0207040306080B030204" pitchFamily="18" charset="0"/>
              </a:rPr>
              <a:t>Essential Skills</a:t>
            </a:r>
            <a:r>
              <a:rPr lang="en-US" sz="3000" dirty="0">
                <a:latin typeface="Californian FB" panose="0207040306080B030204" pitchFamily="18" charset="0"/>
              </a:rPr>
              <a:t>: </a:t>
            </a:r>
            <a:r>
              <a:rPr lang="en-US" sz="3000" dirty="0" smtClean="0">
                <a:latin typeface="Californian FB" panose="0207040306080B030204" pitchFamily="18" charset="0"/>
              </a:rPr>
              <a:t>“</a:t>
            </a:r>
            <a:r>
              <a:rPr lang="en-US" sz="3000" dirty="0">
                <a:latin typeface="Californian FB" panose="0207040306080B030204" pitchFamily="18" charset="0"/>
              </a:rPr>
              <a:t>The Art of Reasoning”</a:t>
            </a:r>
          </a:p>
        </p:txBody>
      </p:sp>
      <p:sp>
        <p:nvSpPr>
          <p:cNvPr id="218" name="Shape 218"/>
          <p:cNvSpPr txBox="1">
            <a:spLocks noGrp="1"/>
          </p:cNvSpPr>
          <p:nvPr>
            <p:ph type="body" idx="1"/>
          </p:nvPr>
        </p:nvSpPr>
        <p:spPr>
          <a:xfrm>
            <a:off x="228601" y="960446"/>
            <a:ext cx="8131629" cy="4708500"/>
          </a:xfrm>
          <a:prstGeom prst="rect">
            <a:avLst/>
          </a:prstGeom>
        </p:spPr>
        <p:txBody>
          <a:bodyPr lIns="91425" tIns="91425" rIns="91425" bIns="91425" anchor="t" anchorCtr="0">
            <a:noAutofit/>
          </a:bodyPr>
          <a:lstStyle/>
          <a:p>
            <a:pPr marL="0" lvl="0" indent="0" rtl="0">
              <a:spcBef>
                <a:spcPts val="0"/>
              </a:spcBef>
              <a:buNone/>
            </a:pPr>
            <a:r>
              <a:rPr lang="en-US" sz="1600" dirty="0" smtClean="0">
                <a:solidFill>
                  <a:srgbClr val="3C78D8"/>
                </a:solidFill>
                <a:latin typeface="Californian FB" panose="0207040306080B030204" pitchFamily="18" charset="0"/>
                <a:ea typeface="Times New Roman"/>
                <a:cs typeface="Times New Roman"/>
                <a:sym typeface="Times New Roman"/>
              </a:rPr>
              <a:t>1.A</a:t>
            </a:r>
            <a:r>
              <a:rPr lang="en-US" sz="1600" dirty="0">
                <a:latin typeface="Californian FB" panose="0207040306080B030204" pitchFamily="18" charset="0"/>
                <a:ea typeface="Times New Roman"/>
                <a:cs typeface="Times New Roman"/>
                <a:sym typeface="Times New Roman"/>
              </a:rPr>
              <a:t>	</a:t>
            </a:r>
            <a:r>
              <a:rPr lang="en-US" sz="1600" dirty="0" smtClean="0">
                <a:latin typeface="Californian FB" panose="0207040306080B030204" pitchFamily="18" charset="0"/>
                <a:ea typeface="Times New Roman"/>
                <a:cs typeface="Times New Roman"/>
                <a:sym typeface="Times New Roman"/>
              </a:rPr>
              <a:t>Synthesize evidence from artifacts &amp; primary &amp; secondary sources to obtain 	information about world history</a:t>
            </a:r>
            <a:endParaRPr lang="en-US" sz="800" dirty="0" smtClean="0">
              <a:latin typeface="Californian FB" panose="0207040306080B030204" pitchFamily="18" charset="0"/>
              <a:ea typeface="Times New Roman"/>
              <a:cs typeface="Times New Roman"/>
              <a:sym typeface="Times New Roman"/>
            </a:endParaRPr>
          </a:p>
          <a:p>
            <a:pPr marL="0" lvl="0" indent="0" rtl="0">
              <a:spcBef>
                <a:spcPts val="0"/>
              </a:spcBef>
              <a:buNone/>
            </a:pPr>
            <a:endParaRPr lang="en-US" sz="800" dirty="0">
              <a:latin typeface="Californian FB" panose="0207040306080B030204" pitchFamily="18" charset="0"/>
              <a:ea typeface="Times New Roman"/>
              <a:cs typeface="Times New Roman"/>
              <a:sym typeface="Times New Roman"/>
            </a:endParaRPr>
          </a:p>
          <a:p>
            <a:pPr marL="0" lvl="0" indent="0" rtl="0">
              <a:spcBef>
                <a:spcPts val="0"/>
              </a:spcBef>
              <a:buNone/>
            </a:pPr>
            <a:r>
              <a:rPr lang="en-US" sz="1600" dirty="0">
                <a:solidFill>
                  <a:srgbClr val="3C78D8"/>
                </a:solidFill>
                <a:latin typeface="Californian FB" panose="0207040306080B030204" pitchFamily="18" charset="0"/>
                <a:ea typeface="Times New Roman"/>
                <a:cs typeface="Times New Roman"/>
                <a:sym typeface="Times New Roman"/>
              </a:rPr>
              <a:t>1.B</a:t>
            </a:r>
            <a:r>
              <a:rPr lang="en-US" sz="1600" dirty="0">
                <a:latin typeface="Californian FB" panose="0207040306080B030204" pitchFamily="18" charset="0"/>
                <a:ea typeface="Times New Roman"/>
                <a:cs typeface="Times New Roman"/>
                <a:sym typeface="Times New Roman"/>
              </a:rPr>
              <a:t>	</a:t>
            </a:r>
            <a:r>
              <a:rPr lang="en-US" sz="1600" dirty="0" smtClean="0">
                <a:latin typeface="Californian FB" panose="0207040306080B030204" pitchFamily="18" charset="0"/>
                <a:ea typeface="Times New Roman"/>
                <a:cs typeface="Times New Roman"/>
                <a:sym typeface="Times New Roman"/>
              </a:rPr>
              <a:t>Use geographic information to determine patterns &amp; trends to understand 	world history</a:t>
            </a:r>
            <a:endParaRPr lang="en-US" sz="800" dirty="0" smtClean="0">
              <a:latin typeface="Californian FB" panose="0207040306080B030204" pitchFamily="18" charset="0"/>
              <a:ea typeface="Times New Roman"/>
              <a:cs typeface="Times New Roman"/>
              <a:sym typeface="Times New Roman"/>
            </a:endParaRPr>
          </a:p>
          <a:p>
            <a:pPr marL="0" lvl="0" indent="0" rtl="0">
              <a:spcBef>
                <a:spcPts val="0"/>
              </a:spcBef>
              <a:buNone/>
            </a:pPr>
            <a:endParaRPr lang="en-US" sz="800" dirty="0">
              <a:latin typeface="Californian FB" panose="0207040306080B030204" pitchFamily="18" charset="0"/>
              <a:ea typeface="Times New Roman"/>
              <a:cs typeface="Times New Roman"/>
              <a:sym typeface="Times New Roman"/>
            </a:endParaRPr>
          </a:p>
          <a:p>
            <a:pPr marL="0" lvl="0" indent="0" rtl="0">
              <a:spcBef>
                <a:spcPts val="0"/>
              </a:spcBef>
              <a:buNone/>
            </a:pPr>
            <a:r>
              <a:rPr lang="en-US" sz="1600" dirty="0">
                <a:solidFill>
                  <a:srgbClr val="3C78D8"/>
                </a:solidFill>
                <a:latin typeface="Californian FB" panose="0207040306080B030204" pitchFamily="18" charset="0"/>
                <a:ea typeface="Times New Roman"/>
                <a:cs typeface="Times New Roman"/>
                <a:sym typeface="Times New Roman"/>
              </a:rPr>
              <a:t>1.C</a:t>
            </a:r>
            <a:r>
              <a:rPr lang="en-US" sz="1600" dirty="0">
                <a:latin typeface="Californian FB" panose="0207040306080B030204" pitchFamily="18" charset="0"/>
                <a:ea typeface="Times New Roman"/>
                <a:cs typeface="Times New Roman"/>
                <a:sym typeface="Times New Roman"/>
              </a:rPr>
              <a:t>	</a:t>
            </a:r>
            <a:r>
              <a:rPr lang="en-US" sz="1600" dirty="0" smtClean="0">
                <a:latin typeface="Californian FB" panose="0207040306080B030204" pitchFamily="18" charset="0"/>
                <a:ea typeface="Times New Roman"/>
                <a:cs typeface="Times New Roman"/>
                <a:sym typeface="Times New Roman"/>
              </a:rPr>
              <a:t>Interpret charts, graphs, &amp; pictures to determine characteristics of people, 	places or events in world history</a:t>
            </a:r>
            <a:endParaRPr lang="en-US" sz="800" dirty="0" smtClean="0">
              <a:latin typeface="Californian FB" panose="0207040306080B030204" pitchFamily="18" charset="0"/>
              <a:ea typeface="Times New Roman"/>
              <a:cs typeface="Times New Roman"/>
              <a:sym typeface="Times New Roman"/>
            </a:endParaRPr>
          </a:p>
          <a:p>
            <a:pPr marL="0" lvl="0" indent="0" rtl="0">
              <a:spcBef>
                <a:spcPts val="0"/>
              </a:spcBef>
              <a:buNone/>
            </a:pPr>
            <a:endParaRPr lang="en-US" sz="800" dirty="0">
              <a:latin typeface="Californian FB" panose="0207040306080B030204" pitchFamily="18" charset="0"/>
              <a:ea typeface="Times New Roman"/>
              <a:cs typeface="Times New Roman"/>
              <a:sym typeface="Times New Roman"/>
            </a:endParaRPr>
          </a:p>
          <a:p>
            <a:pPr marL="0" lvl="0" indent="0" rtl="0">
              <a:spcBef>
                <a:spcPts val="0"/>
              </a:spcBef>
              <a:buNone/>
            </a:pPr>
            <a:r>
              <a:rPr lang="en-US" sz="1600" dirty="0">
                <a:solidFill>
                  <a:srgbClr val="3C78D8"/>
                </a:solidFill>
                <a:latin typeface="Californian FB" panose="0207040306080B030204" pitchFamily="18" charset="0"/>
                <a:ea typeface="Times New Roman"/>
                <a:cs typeface="Times New Roman"/>
                <a:sym typeface="Times New Roman"/>
              </a:rPr>
              <a:t>1.D	</a:t>
            </a:r>
            <a:r>
              <a:rPr lang="en-US" sz="1600" dirty="0" smtClean="0">
                <a:latin typeface="Californian FB" panose="0207040306080B030204" pitchFamily="18" charset="0"/>
                <a:ea typeface="Times New Roman"/>
                <a:cs typeface="Times New Roman"/>
                <a:sym typeface="Times New Roman"/>
              </a:rPr>
              <a:t>Evaluate sources for accuracy, credibility, bias, &amp; propaganda</a:t>
            </a:r>
            <a:endParaRPr lang="en-US" sz="800" dirty="0" smtClean="0">
              <a:latin typeface="Californian FB" panose="0207040306080B030204" pitchFamily="18" charset="0"/>
              <a:ea typeface="Times New Roman"/>
              <a:cs typeface="Times New Roman"/>
              <a:sym typeface="Times New Roman"/>
            </a:endParaRPr>
          </a:p>
          <a:p>
            <a:pPr marL="0" lvl="0" indent="0" rtl="0">
              <a:spcBef>
                <a:spcPts val="0"/>
              </a:spcBef>
              <a:buNone/>
            </a:pPr>
            <a:endParaRPr lang="en-US" sz="800" dirty="0">
              <a:latin typeface="Californian FB" panose="0207040306080B030204" pitchFamily="18" charset="0"/>
              <a:ea typeface="Times New Roman"/>
              <a:cs typeface="Times New Roman"/>
              <a:sym typeface="Times New Roman"/>
            </a:endParaRPr>
          </a:p>
          <a:p>
            <a:pPr marL="0" lvl="0" indent="-69850" rtl="0">
              <a:spcBef>
                <a:spcPts val="0"/>
              </a:spcBef>
              <a:buClr>
                <a:schemeClr val="dk1"/>
              </a:buClr>
              <a:buSzPct val="61111"/>
              <a:buFont typeface="Arial"/>
              <a:buNone/>
            </a:pPr>
            <a:r>
              <a:rPr lang="en-US" sz="1600" dirty="0">
                <a:solidFill>
                  <a:srgbClr val="3C78D8"/>
                </a:solidFill>
                <a:latin typeface="Californian FB" panose="0207040306080B030204" pitchFamily="18" charset="0"/>
                <a:ea typeface="Times New Roman"/>
                <a:cs typeface="Times New Roman"/>
                <a:sym typeface="Times New Roman"/>
              </a:rPr>
              <a:t>1.E</a:t>
            </a:r>
            <a:r>
              <a:rPr lang="en-US" sz="1600" dirty="0">
                <a:latin typeface="Californian FB" panose="0207040306080B030204" pitchFamily="18" charset="0"/>
                <a:ea typeface="Times New Roman"/>
                <a:cs typeface="Times New Roman"/>
                <a:sym typeface="Times New Roman"/>
              </a:rPr>
              <a:t>	</a:t>
            </a:r>
            <a:r>
              <a:rPr lang="en-US" sz="1600" dirty="0" smtClean="0">
                <a:latin typeface="Californian FB" panose="0207040306080B030204" pitchFamily="18" charset="0"/>
                <a:ea typeface="Times New Roman"/>
                <a:cs typeface="Times New Roman"/>
                <a:sym typeface="Times New Roman"/>
              </a:rPr>
              <a:t>Compare &amp; contrast historical, cultural, economic, &amp; political 	perspectives in 	world history </a:t>
            </a:r>
            <a:endParaRPr lang="en-US" sz="800" dirty="0" smtClean="0">
              <a:latin typeface="Californian FB" panose="0207040306080B030204" pitchFamily="18" charset="0"/>
              <a:ea typeface="Times New Roman"/>
              <a:cs typeface="Times New Roman"/>
              <a:sym typeface="Times New Roman"/>
            </a:endParaRPr>
          </a:p>
          <a:p>
            <a:pPr marL="0" lvl="0" indent="-69850" rtl="0">
              <a:spcBef>
                <a:spcPts val="0"/>
              </a:spcBef>
              <a:buClr>
                <a:schemeClr val="dk1"/>
              </a:buClr>
              <a:buSzPct val="61111"/>
              <a:buFont typeface="Arial"/>
              <a:buNone/>
            </a:pPr>
            <a:endParaRPr lang="en-US" sz="800" dirty="0">
              <a:latin typeface="Californian FB" panose="0207040306080B030204" pitchFamily="18" charset="0"/>
              <a:ea typeface="Times New Roman"/>
              <a:cs typeface="Times New Roman"/>
              <a:sym typeface="Times New Roman"/>
            </a:endParaRPr>
          </a:p>
          <a:p>
            <a:pPr marL="0" lvl="0" indent="-69850" rtl="0">
              <a:spcBef>
                <a:spcPts val="0"/>
              </a:spcBef>
              <a:buClr>
                <a:schemeClr val="dk1"/>
              </a:buClr>
              <a:buSzPct val="61111"/>
              <a:buFont typeface="Arial"/>
              <a:buNone/>
            </a:pPr>
            <a:r>
              <a:rPr lang="en-US" sz="1600" dirty="0">
                <a:solidFill>
                  <a:srgbClr val="3C78D8"/>
                </a:solidFill>
                <a:latin typeface="Californian FB" panose="0207040306080B030204" pitchFamily="18" charset="0"/>
                <a:ea typeface="Times New Roman"/>
                <a:cs typeface="Times New Roman"/>
                <a:sym typeface="Times New Roman"/>
              </a:rPr>
              <a:t>1.F</a:t>
            </a:r>
            <a:r>
              <a:rPr lang="en-US" sz="1600" dirty="0">
                <a:latin typeface="Californian FB" panose="0207040306080B030204" pitchFamily="18" charset="0"/>
                <a:ea typeface="Times New Roman"/>
                <a:cs typeface="Times New Roman"/>
                <a:sym typeface="Times New Roman"/>
              </a:rPr>
              <a:t>	</a:t>
            </a:r>
            <a:r>
              <a:rPr lang="en-US" sz="1600" dirty="0" smtClean="0">
                <a:latin typeface="Californian FB" panose="0207040306080B030204" pitchFamily="18" charset="0"/>
                <a:ea typeface="Times New Roman"/>
                <a:cs typeface="Times New Roman"/>
                <a:sym typeface="Times New Roman"/>
              </a:rPr>
              <a:t>Explain how indirect cause-effect relationships impact people, places &amp; events 	in world history</a:t>
            </a:r>
            <a:endParaRPr lang="en-US" sz="800" dirty="0" smtClean="0">
              <a:latin typeface="Californian FB" panose="0207040306080B030204" pitchFamily="18" charset="0"/>
              <a:ea typeface="Times New Roman"/>
              <a:cs typeface="Times New Roman"/>
              <a:sym typeface="Times New Roman"/>
            </a:endParaRPr>
          </a:p>
          <a:p>
            <a:pPr marL="0" lvl="0" indent="-69850" rtl="0">
              <a:spcBef>
                <a:spcPts val="0"/>
              </a:spcBef>
              <a:buClr>
                <a:schemeClr val="dk1"/>
              </a:buClr>
              <a:buSzPct val="61111"/>
              <a:buFont typeface="Arial"/>
              <a:buNone/>
            </a:pPr>
            <a:endParaRPr lang="en-US" sz="800" dirty="0">
              <a:latin typeface="Californian FB" panose="0207040306080B030204" pitchFamily="18" charset="0"/>
              <a:ea typeface="Times New Roman"/>
              <a:cs typeface="Times New Roman"/>
              <a:sym typeface="Times New Roman"/>
            </a:endParaRPr>
          </a:p>
          <a:p>
            <a:pPr marL="0" lvl="0" indent="-69850" rtl="0">
              <a:spcBef>
                <a:spcPts val="0"/>
              </a:spcBef>
              <a:buClr>
                <a:schemeClr val="dk1"/>
              </a:buClr>
              <a:buSzPct val="61111"/>
              <a:buFont typeface="Arial"/>
              <a:buNone/>
            </a:pPr>
            <a:r>
              <a:rPr lang="en-US" sz="1600" dirty="0">
                <a:solidFill>
                  <a:srgbClr val="3C78D8"/>
                </a:solidFill>
                <a:latin typeface="Californian FB" panose="0207040306080B030204" pitchFamily="18" charset="0"/>
                <a:ea typeface="Times New Roman"/>
                <a:cs typeface="Times New Roman"/>
                <a:sym typeface="Times New Roman"/>
              </a:rPr>
              <a:t>1.G</a:t>
            </a:r>
            <a:r>
              <a:rPr lang="en-US" sz="1600" dirty="0">
                <a:latin typeface="Californian FB" panose="0207040306080B030204" pitchFamily="18" charset="0"/>
                <a:ea typeface="Times New Roman"/>
                <a:cs typeface="Times New Roman"/>
                <a:sym typeface="Times New Roman"/>
              </a:rPr>
              <a:t>	</a:t>
            </a:r>
            <a:r>
              <a:rPr lang="en-US" sz="1600" dirty="0" smtClean="0">
                <a:latin typeface="Californian FB" panose="0207040306080B030204" pitchFamily="18" charset="0"/>
                <a:ea typeface="Times New Roman"/>
                <a:cs typeface="Times New Roman"/>
                <a:sym typeface="Times New Roman"/>
              </a:rPr>
              <a:t>Analyze multiple connections across place &amp; time</a:t>
            </a:r>
            <a:endParaRPr lang="en-US" sz="800" dirty="0" smtClean="0">
              <a:latin typeface="Californian FB" panose="0207040306080B030204" pitchFamily="18" charset="0"/>
              <a:ea typeface="Times New Roman"/>
              <a:cs typeface="Times New Roman"/>
              <a:sym typeface="Times New Roman"/>
            </a:endParaRPr>
          </a:p>
          <a:p>
            <a:pPr marL="0" lvl="0" indent="-69850" rtl="0">
              <a:spcBef>
                <a:spcPts val="0"/>
              </a:spcBef>
              <a:buClr>
                <a:schemeClr val="dk1"/>
              </a:buClr>
              <a:buSzPct val="61111"/>
              <a:buFont typeface="Arial"/>
              <a:buNone/>
            </a:pPr>
            <a:endParaRPr lang="en-US" sz="800" dirty="0">
              <a:latin typeface="Californian FB" panose="0207040306080B030204" pitchFamily="18" charset="0"/>
              <a:ea typeface="Times New Roman"/>
              <a:cs typeface="Times New Roman"/>
              <a:sym typeface="Times New Roman"/>
            </a:endParaRPr>
          </a:p>
          <a:p>
            <a:pPr marL="0" lvl="0" indent="-69850" rtl="0">
              <a:spcBef>
                <a:spcPts val="0"/>
              </a:spcBef>
              <a:buClr>
                <a:schemeClr val="dk1"/>
              </a:buClr>
              <a:buSzPct val="61111"/>
              <a:buFont typeface="Arial"/>
              <a:buNone/>
            </a:pPr>
            <a:r>
              <a:rPr lang="en-US" sz="1600" dirty="0">
                <a:solidFill>
                  <a:srgbClr val="3C78D8"/>
                </a:solidFill>
                <a:latin typeface="Californian FB" panose="0207040306080B030204" pitchFamily="18" charset="0"/>
                <a:ea typeface="Times New Roman"/>
                <a:cs typeface="Times New Roman"/>
                <a:sym typeface="Times New Roman"/>
              </a:rPr>
              <a:t>1.H</a:t>
            </a:r>
            <a:r>
              <a:rPr lang="en-US" sz="1600" dirty="0">
                <a:latin typeface="Californian FB" panose="0207040306080B030204" pitchFamily="18" charset="0"/>
                <a:ea typeface="Times New Roman"/>
                <a:cs typeface="Times New Roman"/>
                <a:sym typeface="Times New Roman"/>
              </a:rPr>
              <a:t>	</a:t>
            </a:r>
            <a:r>
              <a:rPr lang="en-US" sz="1600" dirty="0" smtClean="0">
                <a:latin typeface="Californian FB" panose="0207040306080B030204" pitchFamily="18" charset="0"/>
                <a:ea typeface="Times New Roman"/>
                <a:cs typeface="Times New Roman"/>
                <a:sym typeface="Times New Roman"/>
              </a:rPr>
              <a:t>Use a decision-making model to analyze &amp; explain the incentives for &amp; 	consequences of a specific choice made</a:t>
            </a:r>
            <a:endParaRPr lang="en-US" sz="800" dirty="0" smtClean="0">
              <a:latin typeface="Californian FB" panose="0207040306080B030204" pitchFamily="18" charset="0"/>
              <a:ea typeface="Times New Roman"/>
              <a:cs typeface="Times New Roman"/>
              <a:sym typeface="Times New Roman"/>
            </a:endParaRPr>
          </a:p>
          <a:p>
            <a:pPr marL="0" lvl="0" indent="-69850" rtl="0">
              <a:spcBef>
                <a:spcPts val="0"/>
              </a:spcBef>
              <a:buClr>
                <a:schemeClr val="dk1"/>
              </a:buClr>
              <a:buSzPct val="61111"/>
              <a:buFont typeface="Arial"/>
              <a:buNone/>
            </a:pPr>
            <a:endParaRPr lang="en-US" sz="800" dirty="0">
              <a:latin typeface="Californian FB" panose="0207040306080B030204" pitchFamily="18" charset="0"/>
              <a:ea typeface="Times New Roman"/>
              <a:cs typeface="Times New Roman"/>
              <a:sym typeface="Times New Roman"/>
            </a:endParaRPr>
          </a:p>
          <a:p>
            <a:pPr marL="0" lvl="0" indent="-69850" rtl="0">
              <a:spcBef>
                <a:spcPts val="0"/>
              </a:spcBef>
              <a:buClr>
                <a:schemeClr val="dk1"/>
              </a:buClr>
              <a:buSzPct val="61111"/>
              <a:buFont typeface="Arial"/>
              <a:buNone/>
            </a:pPr>
            <a:r>
              <a:rPr lang="en-US" sz="1600" dirty="0">
                <a:solidFill>
                  <a:srgbClr val="3D85C6"/>
                </a:solidFill>
                <a:latin typeface="Californian FB" panose="0207040306080B030204" pitchFamily="18" charset="0"/>
                <a:ea typeface="Times New Roman"/>
                <a:cs typeface="Times New Roman"/>
                <a:sym typeface="Times New Roman"/>
              </a:rPr>
              <a:t>1.I</a:t>
            </a:r>
            <a:r>
              <a:rPr lang="en-US" sz="1600" dirty="0">
                <a:latin typeface="Californian FB" panose="0207040306080B030204" pitchFamily="18" charset="0"/>
                <a:ea typeface="Times New Roman"/>
                <a:cs typeface="Times New Roman"/>
                <a:sym typeface="Times New Roman"/>
              </a:rPr>
              <a:t>	</a:t>
            </a:r>
            <a:r>
              <a:rPr lang="en-US" sz="1600" dirty="0" smtClean="0">
                <a:latin typeface="Californian FB" panose="0207040306080B030204" pitchFamily="18" charset="0"/>
                <a:ea typeface="Times New Roman"/>
                <a:cs typeface="Times New Roman"/>
                <a:sym typeface="Times New Roman"/>
              </a:rPr>
              <a:t>Identify the rights &amp; responsibilities of citizens &amp; ethical use of materials &amp; 	intellectual property</a:t>
            </a:r>
            <a:endParaRPr lang="en-US" sz="800" dirty="0" smtClean="0">
              <a:latin typeface="Californian FB" panose="0207040306080B030204" pitchFamily="18" charset="0"/>
              <a:ea typeface="Times New Roman"/>
              <a:cs typeface="Times New Roman"/>
              <a:sym typeface="Times New Roman"/>
            </a:endParaRPr>
          </a:p>
          <a:p>
            <a:pPr marL="0" lvl="0" indent="-69850" rtl="0">
              <a:spcBef>
                <a:spcPts val="0"/>
              </a:spcBef>
              <a:buClr>
                <a:schemeClr val="dk1"/>
              </a:buClr>
              <a:buSzPct val="61111"/>
              <a:buFont typeface="Arial"/>
              <a:buNone/>
            </a:pPr>
            <a:endParaRPr lang="en-US" sz="800" dirty="0">
              <a:latin typeface="Californian FB" panose="0207040306080B030204" pitchFamily="18" charset="0"/>
              <a:ea typeface="Times New Roman"/>
              <a:cs typeface="Times New Roman"/>
              <a:sym typeface="Times New Roman"/>
            </a:endParaRPr>
          </a:p>
          <a:p>
            <a:pPr marL="0" lvl="0" indent="-69850">
              <a:spcBef>
                <a:spcPts val="0"/>
              </a:spcBef>
              <a:buClr>
                <a:schemeClr val="dk1"/>
              </a:buClr>
              <a:buSzPct val="61111"/>
              <a:buFont typeface="Arial"/>
              <a:buNone/>
            </a:pPr>
            <a:r>
              <a:rPr lang="en-US" sz="1600" dirty="0">
                <a:solidFill>
                  <a:srgbClr val="3D85C6"/>
                </a:solidFill>
                <a:latin typeface="Californian FB" panose="0207040306080B030204" pitchFamily="18" charset="0"/>
                <a:ea typeface="Times New Roman"/>
                <a:cs typeface="Times New Roman"/>
                <a:sym typeface="Times New Roman"/>
              </a:rPr>
              <a:t>1.J</a:t>
            </a:r>
            <a:r>
              <a:rPr lang="en-US" sz="1600" dirty="0">
                <a:latin typeface="Californian FB" panose="0207040306080B030204" pitchFamily="18" charset="0"/>
                <a:ea typeface="Times New Roman"/>
                <a:cs typeface="Times New Roman"/>
                <a:sym typeface="Times New Roman"/>
              </a:rPr>
              <a:t>	</a:t>
            </a:r>
            <a:r>
              <a:rPr lang="en-US" sz="1600" dirty="0" smtClean="0">
                <a:latin typeface="Californian FB" panose="0207040306080B030204" pitchFamily="18" charset="0"/>
                <a:ea typeface="Times New Roman"/>
                <a:cs typeface="Times New Roman"/>
                <a:sym typeface="Times New Roman"/>
              </a:rPr>
              <a:t>Investigate &amp; research to develop products orally &amp; in writing</a:t>
            </a:r>
          </a:p>
          <a:p>
            <a:pPr lvl="0">
              <a:spcBef>
                <a:spcPts val="0"/>
              </a:spcBef>
              <a:buNone/>
            </a:pPr>
            <a:endParaRPr sz="1600" dirty="0">
              <a:latin typeface="Californian FB" panose="0207040306080B030204" pitchFamily="18" charset="0"/>
              <a:ea typeface="Times New Roman"/>
              <a:cs typeface="Times New Roman"/>
              <a:sym typeface="Times New Roman"/>
            </a:endParaRPr>
          </a:p>
        </p:txBody>
      </p:sp>
      <p:sp>
        <p:nvSpPr>
          <p:cNvPr id="219" name="Shape 219"/>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112</a:t>
            </a:fld>
            <a:endParaRPr lang="en-US"/>
          </a:p>
        </p:txBody>
      </p:sp>
      <p:cxnSp>
        <p:nvCxnSpPr>
          <p:cNvPr id="17" name="Straight Connector 16"/>
          <p:cNvCxnSpPr/>
          <p:nvPr/>
        </p:nvCxnSpPr>
        <p:spPr>
          <a:xfrm>
            <a:off x="2756024" y="4717461"/>
            <a:ext cx="282735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5-Point Star 18"/>
          <p:cNvSpPr/>
          <p:nvPr/>
        </p:nvSpPr>
        <p:spPr>
          <a:xfrm>
            <a:off x="22762" y="4184059"/>
            <a:ext cx="836222" cy="696492"/>
          </a:xfrm>
          <a:prstGeom prst="star5">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Tree>
    <p:extLst>
      <p:ext uri="{BB962C8B-B14F-4D97-AF65-F5344CB8AC3E}">
        <p14:creationId xmlns:p14="http://schemas.microsoft.com/office/powerpoint/2010/main" val="19912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57200" y="35145"/>
            <a:ext cx="7543800" cy="1143000"/>
          </a:xfrm>
          <a:prstGeom prst="rect">
            <a:avLst/>
          </a:prstGeom>
        </p:spPr>
        <p:txBody>
          <a:bodyPr lIns="91425" tIns="91425" rIns="91425" bIns="91425" anchor="ctr" anchorCtr="0">
            <a:noAutofit/>
          </a:bodyPr>
          <a:lstStyle/>
          <a:p>
            <a:pPr lvl="0">
              <a:spcBef>
                <a:spcPts val="0"/>
              </a:spcBef>
              <a:buNone/>
            </a:pPr>
            <a:r>
              <a:rPr lang="en-US" sz="3000" u="sng" dirty="0">
                <a:latin typeface="Californian FB" panose="0207040306080B030204" pitchFamily="18" charset="0"/>
              </a:rPr>
              <a:t>Essential Skills</a:t>
            </a:r>
            <a:r>
              <a:rPr lang="en-US" sz="3000" dirty="0">
                <a:latin typeface="Californian FB" panose="0207040306080B030204" pitchFamily="18" charset="0"/>
              </a:rPr>
              <a:t>: </a:t>
            </a:r>
            <a:r>
              <a:rPr lang="en-US" sz="3000" dirty="0" smtClean="0">
                <a:latin typeface="Californian FB" panose="0207040306080B030204" pitchFamily="18" charset="0"/>
              </a:rPr>
              <a:t>“</a:t>
            </a:r>
            <a:r>
              <a:rPr lang="en-US" sz="3000" dirty="0">
                <a:latin typeface="Californian FB" panose="0207040306080B030204" pitchFamily="18" charset="0"/>
              </a:rPr>
              <a:t>The Art of Reasoning”</a:t>
            </a:r>
          </a:p>
        </p:txBody>
      </p:sp>
      <p:sp>
        <p:nvSpPr>
          <p:cNvPr id="218" name="Shape 218"/>
          <p:cNvSpPr txBox="1">
            <a:spLocks noGrp="1"/>
          </p:cNvSpPr>
          <p:nvPr>
            <p:ph type="body" idx="1"/>
          </p:nvPr>
        </p:nvSpPr>
        <p:spPr>
          <a:xfrm>
            <a:off x="228601" y="960446"/>
            <a:ext cx="8131629" cy="4708500"/>
          </a:xfrm>
          <a:prstGeom prst="rect">
            <a:avLst/>
          </a:prstGeom>
        </p:spPr>
        <p:txBody>
          <a:bodyPr lIns="91425" tIns="91425" rIns="91425" bIns="91425" anchor="t" anchorCtr="0">
            <a:noAutofit/>
          </a:bodyPr>
          <a:lstStyle/>
          <a:p>
            <a:pPr marL="0" lvl="0" indent="-69850">
              <a:spcBef>
                <a:spcPts val="0"/>
              </a:spcBef>
              <a:buSzPct val="61111"/>
              <a:buNone/>
            </a:pPr>
            <a:r>
              <a:rPr lang="en-US" sz="1600" dirty="0">
                <a:solidFill>
                  <a:srgbClr val="3C78D8"/>
                </a:solidFill>
                <a:latin typeface="Californian FB" panose="0207040306080B030204" pitchFamily="18" charset="0"/>
                <a:ea typeface="Times New Roman"/>
                <a:cs typeface="Times New Roman"/>
                <a:sym typeface="Times New Roman"/>
              </a:rPr>
              <a:t>1.G</a:t>
            </a:r>
            <a:r>
              <a:rPr lang="en-US" sz="1600" dirty="0">
                <a:latin typeface="Californian FB" panose="0207040306080B030204" pitchFamily="18" charset="0"/>
                <a:ea typeface="Times New Roman"/>
                <a:cs typeface="Times New Roman"/>
                <a:sym typeface="Times New Roman"/>
              </a:rPr>
              <a:t>	Analyze multiple connections across place &amp; time</a:t>
            </a:r>
            <a:endParaRPr lang="en-US" sz="800" dirty="0">
              <a:latin typeface="Californian FB" panose="0207040306080B030204" pitchFamily="18" charset="0"/>
              <a:ea typeface="Times New Roman"/>
              <a:cs typeface="Times New Roman"/>
              <a:sym typeface="Times New Roman"/>
            </a:endParaRPr>
          </a:p>
          <a:p>
            <a:pPr marL="0" lvl="0" indent="0" rtl="0">
              <a:spcBef>
                <a:spcPts val="0"/>
              </a:spcBef>
              <a:buNone/>
            </a:pPr>
            <a:r>
              <a:rPr lang="en-US" sz="1600" dirty="0">
                <a:latin typeface="Californian FB" panose="0207040306080B030204" pitchFamily="18" charset="0"/>
                <a:ea typeface="Times New Roman"/>
                <a:cs typeface="Times New Roman"/>
                <a:sym typeface="Times New Roman"/>
              </a:rPr>
              <a:t>	</a:t>
            </a:r>
            <a:endParaRPr lang="en-US" sz="1600" dirty="0" smtClean="0">
              <a:latin typeface="Californian FB" panose="0207040306080B030204" pitchFamily="18" charset="0"/>
              <a:ea typeface="Times New Roman"/>
              <a:cs typeface="Times New Roman"/>
              <a:sym typeface="Times New Roman"/>
            </a:endParaRPr>
          </a:p>
          <a:p>
            <a:pPr marL="0" lvl="0" indent="0" rtl="0">
              <a:spcBef>
                <a:spcPts val="0"/>
              </a:spcBef>
              <a:buNone/>
            </a:pPr>
            <a:endParaRPr lang="en-US" sz="1600" dirty="0">
              <a:latin typeface="Californian FB" panose="0207040306080B030204" pitchFamily="18" charset="0"/>
              <a:ea typeface="Times New Roman"/>
              <a:cs typeface="Times New Roman"/>
              <a:sym typeface="Times New Roman"/>
            </a:endParaRPr>
          </a:p>
          <a:p>
            <a:pPr marL="0" lvl="0" indent="0" rtl="0">
              <a:spcBef>
                <a:spcPts val="0"/>
              </a:spcBef>
              <a:buNone/>
            </a:pPr>
            <a:endParaRPr lang="en-US" sz="1600" dirty="0" smtClean="0">
              <a:latin typeface="Californian FB" panose="0207040306080B030204" pitchFamily="18" charset="0"/>
              <a:ea typeface="Times New Roman"/>
              <a:cs typeface="Times New Roman"/>
              <a:sym typeface="Times New Roman"/>
            </a:endParaRPr>
          </a:p>
        </p:txBody>
      </p:sp>
      <p:sp>
        <p:nvSpPr>
          <p:cNvPr id="219" name="Shape 219"/>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113</a:t>
            </a:fld>
            <a:endParaRPr lang="en-US"/>
          </a:p>
        </p:txBody>
      </p:sp>
      <p:sp>
        <p:nvSpPr>
          <p:cNvPr id="9" name="5-Point Star 8"/>
          <p:cNvSpPr/>
          <p:nvPr/>
        </p:nvSpPr>
        <p:spPr>
          <a:xfrm>
            <a:off x="22762" y="775853"/>
            <a:ext cx="836222" cy="696492"/>
          </a:xfrm>
          <a:prstGeom prst="star5">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cxnSp>
        <p:nvCxnSpPr>
          <p:cNvPr id="10" name="Straight Connector 9"/>
          <p:cNvCxnSpPr/>
          <p:nvPr/>
        </p:nvCxnSpPr>
        <p:spPr>
          <a:xfrm>
            <a:off x="2756024" y="1323098"/>
            <a:ext cx="282735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26" name="Picture 2" descr="http://www.thegamewiz.com/wp-content/uploads/2015/02/kevin-ba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6" y="2158486"/>
            <a:ext cx="7293842" cy="4190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367699" y="1427419"/>
            <a:ext cx="7543800" cy="137162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pPr marL="228600" indent="0" algn="ctr">
              <a:buClr>
                <a:srgbClr val="000000"/>
              </a:buClr>
              <a:buFont typeface="Arial"/>
              <a:buNone/>
            </a:pPr>
            <a:r>
              <a:rPr lang="en-US" sz="3000" kern="0" dirty="0" smtClean="0">
                <a:solidFill>
                  <a:srgbClr val="000000"/>
                </a:solidFill>
                <a:latin typeface="Californian FB" panose="0207040306080B030204" pitchFamily="18" charset="0"/>
              </a:rPr>
              <a:t>Six Degrees of Kevin Bacon Game</a:t>
            </a:r>
            <a:endParaRPr lang="en-US" sz="3000" kern="0" dirty="0">
              <a:solidFill>
                <a:srgbClr val="000000"/>
              </a:solidFill>
              <a:latin typeface="Californian FB" panose="0207040306080B030204" pitchFamily="18" charset="0"/>
            </a:endParaRPr>
          </a:p>
        </p:txBody>
      </p:sp>
    </p:spTree>
    <p:extLst>
      <p:ext uri="{BB962C8B-B14F-4D97-AF65-F5344CB8AC3E}">
        <p14:creationId xmlns:p14="http://schemas.microsoft.com/office/powerpoint/2010/main" val="28243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1783" y="1230734"/>
            <a:ext cx="7543800" cy="1623431"/>
          </a:xfrm>
        </p:spPr>
        <p:txBody>
          <a:bodyPr/>
          <a:lstStyle/>
          <a:p>
            <a:pPr lvl="1"/>
            <a:r>
              <a:rPr lang="en-US" sz="2500" i="1" dirty="0" smtClean="0">
                <a:solidFill>
                  <a:srgbClr val="C00000"/>
                </a:solidFill>
                <a:latin typeface="Californian FB" panose="0207040306080B030204" pitchFamily="18" charset="0"/>
              </a:rPr>
              <a:t>Leaders who worked to unify their respective countries</a:t>
            </a:r>
            <a:endParaRPr lang="en-US" sz="2500" b="0" i="1" dirty="0" smtClean="0">
              <a:solidFill>
                <a:srgbClr val="C00000"/>
              </a:solidFill>
              <a:latin typeface="Californian FB" panose="0207040306080B030204" pitchFamily="18" charset="0"/>
            </a:endParaRP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b="1" smtClean="0">
                <a:solidFill>
                  <a:srgbClr val="FFFFFF"/>
                </a:solidFill>
                <a:latin typeface="Calibri"/>
                <a:ea typeface="Calibri"/>
                <a:cs typeface="Calibri"/>
                <a:sym typeface="Calibri"/>
              </a:rPr>
              <a:pPr algn="r">
                <a:buSzPct val="25000"/>
              </a:pPr>
              <a:t>114</a:t>
            </a:fld>
            <a:endParaRPr lang="en-US" sz="1200" b="1">
              <a:solidFill>
                <a:srgbClr val="FFFFFF"/>
              </a:solidFill>
              <a:latin typeface="Calibri"/>
              <a:ea typeface="Calibri"/>
              <a:cs typeface="Calibri"/>
              <a:sym typeface="Calibri"/>
            </a:endParaRPr>
          </a:p>
        </p:txBody>
      </p:sp>
      <p:sp>
        <p:nvSpPr>
          <p:cNvPr id="5" name="Rectangle 4"/>
          <p:cNvSpPr/>
          <p:nvPr/>
        </p:nvSpPr>
        <p:spPr>
          <a:xfrm>
            <a:off x="665028" y="221643"/>
            <a:ext cx="3505200" cy="969850"/>
          </a:xfrm>
          <a:prstGeom prst="rect">
            <a:avLst/>
          </a:prstGeom>
          <a:solidFill>
            <a:schemeClr val="bg1"/>
          </a:solidFill>
          <a:ln w="5715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500" kern="0" dirty="0">
                <a:solidFill>
                  <a:sysClr val="windowText" lastClr="000000"/>
                </a:solidFill>
                <a:latin typeface="Californian FB" panose="0207040306080B030204" pitchFamily="18" charset="0"/>
                <a:sym typeface="Arial"/>
              </a:rPr>
              <a:t>William the Conqueror</a:t>
            </a:r>
            <a:endParaRPr lang="en-US" sz="2500" kern="0" dirty="0">
              <a:solidFill>
                <a:sysClr val="windowText" lastClr="000000"/>
              </a:solidFill>
              <a:sym typeface="Arial"/>
            </a:endParaRPr>
          </a:p>
        </p:txBody>
      </p:sp>
      <p:sp>
        <p:nvSpPr>
          <p:cNvPr id="6" name="Rectangle 5"/>
          <p:cNvSpPr/>
          <p:nvPr/>
        </p:nvSpPr>
        <p:spPr>
          <a:xfrm>
            <a:off x="4170228" y="221642"/>
            <a:ext cx="3505200" cy="969850"/>
          </a:xfrm>
          <a:prstGeom prst="rect">
            <a:avLst/>
          </a:prstGeom>
          <a:solidFill>
            <a:schemeClr val="bg1"/>
          </a:solidFill>
          <a:ln w="5715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500" kern="0" dirty="0">
                <a:solidFill>
                  <a:sysClr val="windowText" lastClr="000000"/>
                </a:solidFill>
                <a:latin typeface="Californian FB" panose="0207040306080B030204" pitchFamily="18" charset="0"/>
                <a:sym typeface="Arial"/>
              </a:rPr>
              <a:t>Ferdinand &amp; Isabella</a:t>
            </a:r>
          </a:p>
        </p:txBody>
      </p:sp>
      <p:sp>
        <p:nvSpPr>
          <p:cNvPr id="7" name="Rectangle 6"/>
          <p:cNvSpPr/>
          <p:nvPr/>
        </p:nvSpPr>
        <p:spPr>
          <a:xfrm>
            <a:off x="678878" y="1884238"/>
            <a:ext cx="3505200" cy="969850"/>
          </a:xfrm>
          <a:prstGeom prst="rect">
            <a:avLst/>
          </a:prstGeom>
          <a:solidFill>
            <a:schemeClr val="bg1"/>
          </a:solidFill>
          <a:ln w="5715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kern="0" dirty="0">
                <a:solidFill>
                  <a:sysClr val="windowText" lastClr="000000"/>
                </a:solidFill>
                <a:latin typeface="Californian FB" panose="0207040306080B030204" pitchFamily="18" charset="0"/>
                <a:sym typeface="Arial"/>
              </a:rPr>
              <a:t>A legacy of bitterness b/n Christians, Muslims, &amp; Jews</a:t>
            </a:r>
            <a:endParaRPr lang="en-US" sz="2200" kern="0" dirty="0">
              <a:solidFill>
                <a:sysClr val="windowText" lastClr="000000"/>
              </a:solidFill>
              <a:sym typeface="Arial"/>
            </a:endParaRPr>
          </a:p>
        </p:txBody>
      </p:sp>
      <p:sp>
        <p:nvSpPr>
          <p:cNvPr id="8" name="Rectangle 7"/>
          <p:cNvSpPr/>
          <p:nvPr/>
        </p:nvSpPr>
        <p:spPr>
          <a:xfrm>
            <a:off x="4184078" y="1884237"/>
            <a:ext cx="3505200" cy="969850"/>
          </a:xfrm>
          <a:prstGeom prst="rect">
            <a:avLst/>
          </a:prstGeom>
          <a:solidFill>
            <a:schemeClr val="bg1"/>
          </a:solidFill>
          <a:ln w="5715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500" kern="0" dirty="0">
                <a:solidFill>
                  <a:sysClr val="windowText" lastClr="000000"/>
                </a:solidFill>
                <a:latin typeface="Californian FB" panose="0207040306080B030204" pitchFamily="18" charset="0"/>
                <a:sym typeface="Arial"/>
              </a:rPr>
              <a:t>Weakened the Pope &amp; the nobles</a:t>
            </a:r>
          </a:p>
        </p:txBody>
      </p:sp>
      <p:sp>
        <p:nvSpPr>
          <p:cNvPr id="10" name="Rectangle 9"/>
          <p:cNvSpPr/>
          <p:nvPr/>
        </p:nvSpPr>
        <p:spPr>
          <a:xfrm>
            <a:off x="665028" y="3546843"/>
            <a:ext cx="3505200" cy="969850"/>
          </a:xfrm>
          <a:prstGeom prst="rect">
            <a:avLst/>
          </a:prstGeom>
          <a:solidFill>
            <a:schemeClr val="bg1"/>
          </a:solidFill>
          <a:ln w="5715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500" kern="0" dirty="0">
                <a:solidFill>
                  <a:sysClr val="windowText" lastClr="000000"/>
                </a:solidFill>
                <a:latin typeface="Californian FB" panose="0207040306080B030204" pitchFamily="18" charset="0"/>
                <a:sym typeface="Arial"/>
              </a:rPr>
              <a:t>Joan of Arc</a:t>
            </a:r>
            <a:endParaRPr lang="en-US" sz="2500" kern="0" dirty="0">
              <a:solidFill>
                <a:sysClr val="windowText" lastClr="000000"/>
              </a:solidFill>
              <a:sym typeface="Arial"/>
            </a:endParaRPr>
          </a:p>
        </p:txBody>
      </p:sp>
      <p:sp>
        <p:nvSpPr>
          <p:cNvPr id="11" name="Rectangle 10"/>
          <p:cNvSpPr/>
          <p:nvPr/>
        </p:nvSpPr>
        <p:spPr>
          <a:xfrm>
            <a:off x="4170228" y="3546842"/>
            <a:ext cx="3505200" cy="969850"/>
          </a:xfrm>
          <a:prstGeom prst="rect">
            <a:avLst/>
          </a:prstGeom>
          <a:solidFill>
            <a:schemeClr val="bg1"/>
          </a:solidFill>
          <a:ln w="5715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500" kern="0" dirty="0">
                <a:solidFill>
                  <a:sysClr val="windowText" lastClr="000000"/>
                </a:solidFill>
                <a:latin typeface="Californian FB" panose="0207040306080B030204" pitchFamily="18" charset="0"/>
                <a:sym typeface="Arial"/>
              </a:rPr>
              <a:t>Russian Orthodox Church</a:t>
            </a:r>
          </a:p>
        </p:txBody>
      </p:sp>
      <p:sp>
        <p:nvSpPr>
          <p:cNvPr id="12" name="Text Placeholder 2"/>
          <p:cNvSpPr txBox="1">
            <a:spLocks/>
          </p:cNvSpPr>
          <p:nvPr/>
        </p:nvSpPr>
        <p:spPr>
          <a:xfrm>
            <a:off x="387923" y="2893430"/>
            <a:ext cx="7543800" cy="61175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pPr lvl="1"/>
            <a:r>
              <a:rPr lang="en-US" sz="2500" i="1" kern="0" dirty="0" smtClean="0">
                <a:solidFill>
                  <a:srgbClr val="C00000"/>
                </a:solidFill>
                <a:latin typeface="Californian FB" panose="0207040306080B030204" pitchFamily="18" charset="0"/>
              </a:rPr>
              <a:t>Effects of the Crusades</a:t>
            </a:r>
          </a:p>
        </p:txBody>
      </p:sp>
      <p:sp>
        <p:nvSpPr>
          <p:cNvPr id="13" name="Text Placeholder 2"/>
          <p:cNvSpPr txBox="1">
            <a:spLocks/>
          </p:cNvSpPr>
          <p:nvPr/>
        </p:nvSpPr>
        <p:spPr>
          <a:xfrm>
            <a:off x="384473" y="4563986"/>
            <a:ext cx="7543800" cy="162343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pPr lvl="1"/>
            <a:r>
              <a:rPr lang="en-US" sz="2500" i="1" kern="0" dirty="0" smtClean="0">
                <a:solidFill>
                  <a:srgbClr val="C00000"/>
                </a:solidFill>
                <a:latin typeface="Californian FB" panose="0207040306080B030204" pitchFamily="18" charset="0"/>
              </a:rPr>
              <a:t>Unifying factors in France &amp; Russia, respectively</a:t>
            </a:r>
          </a:p>
          <a:p>
            <a:pPr>
              <a:buClr>
                <a:srgbClr val="000000"/>
              </a:buClr>
            </a:pPr>
            <a:endParaRPr lang="en-US" sz="2500" b="0" kern="0" dirty="0">
              <a:solidFill>
                <a:srgbClr val="000000"/>
              </a:solidFill>
              <a:latin typeface="Californian FB" panose="0207040306080B030204" pitchFamily="18" charset="0"/>
            </a:endParaRPr>
          </a:p>
        </p:txBody>
      </p:sp>
      <p:sp>
        <p:nvSpPr>
          <p:cNvPr id="14" name="Rectangle 13"/>
          <p:cNvSpPr/>
          <p:nvPr/>
        </p:nvSpPr>
        <p:spPr>
          <a:xfrm>
            <a:off x="665023" y="5292568"/>
            <a:ext cx="3505200" cy="969850"/>
          </a:xfrm>
          <a:prstGeom prst="rect">
            <a:avLst/>
          </a:prstGeom>
          <a:solidFill>
            <a:schemeClr val="bg1"/>
          </a:solidFill>
          <a:ln w="5715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500" kern="0" dirty="0">
                <a:solidFill>
                  <a:sysClr val="windowText" lastClr="000000"/>
                </a:solidFill>
                <a:latin typeface="Californian FB" panose="0207040306080B030204" pitchFamily="18" charset="0"/>
                <a:sym typeface="Arial"/>
              </a:rPr>
              <a:t>Moors</a:t>
            </a:r>
            <a:endParaRPr lang="en-US" sz="2500" kern="0" dirty="0">
              <a:solidFill>
                <a:sysClr val="windowText" lastClr="000000"/>
              </a:solidFill>
              <a:sym typeface="Arial"/>
            </a:endParaRPr>
          </a:p>
        </p:txBody>
      </p:sp>
      <p:sp>
        <p:nvSpPr>
          <p:cNvPr id="15" name="Rectangle 14"/>
          <p:cNvSpPr/>
          <p:nvPr/>
        </p:nvSpPr>
        <p:spPr>
          <a:xfrm>
            <a:off x="4170223" y="5292567"/>
            <a:ext cx="3505200" cy="969850"/>
          </a:xfrm>
          <a:prstGeom prst="rect">
            <a:avLst/>
          </a:prstGeom>
          <a:solidFill>
            <a:schemeClr val="bg1"/>
          </a:solidFill>
          <a:ln w="5715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500" kern="0" dirty="0">
                <a:solidFill>
                  <a:sysClr val="windowText" lastClr="000000"/>
                </a:solidFill>
                <a:latin typeface="Californian FB" panose="0207040306080B030204" pitchFamily="18" charset="0"/>
                <a:sym typeface="Arial"/>
              </a:rPr>
              <a:t>Saladin</a:t>
            </a:r>
          </a:p>
        </p:txBody>
      </p:sp>
      <p:sp>
        <p:nvSpPr>
          <p:cNvPr id="16" name="Text Placeholder 2"/>
          <p:cNvSpPr txBox="1">
            <a:spLocks/>
          </p:cNvSpPr>
          <p:nvPr/>
        </p:nvSpPr>
        <p:spPr>
          <a:xfrm>
            <a:off x="384468" y="6240436"/>
            <a:ext cx="7543800" cy="162343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pPr lvl="1"/>
            <a:r>
              <a:rPr lang="en-US" sz="2500" i="1" kern="0" dirty="0" smtClean="0">
                <a:solidFill>
                  <a:srgbClr val="C00000"/>
                </a:solidFill>
                <a:latin typeface="Californian FB" panose="0207040306080B030204" pitchFamily="18" charset="0"/>
              </a:rPr>
              <a:t>Muslims</a:t>
            </a:r>
          </a:p>
          <a:p>
            <a:pPr>
              <a:buClr>
                <a:srgbClr val="000000"/>
              </a:buClr>
            </a:pPr>
            <a:endParaRPr lang="en-US" sz="2500" b="0" kern="0" dirty="0">
              <a:solidFill>
                <a:srgbClr val="000000"/>
              </a:solidFill>
              <a:latin typeface="Californian FB" panose="0207040306080B030204" pitchFamily="18" charset="0"/>
            </a:endParaRPr>
          </a:p>
        </p:txBody>
      </p:sp>
    </p:spTree>
    <p:extLst>
      <p:ext uri="{BB962C8B-B14F-4D97-AF65-F5344CB8AC3E}">
        <p14:creationId xmlns:p14="http://schemas.microsoft.com/office/powerpoint/2010/main" val="387171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left)">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P spid="10" grpId="0" animBg="1"/>
      <p:bldP spid="11" grpId="0" animBg="1"/>
      <p:bldP spid="12" grpId="0"/>
      <p:bldP spid="13" grpId="0"/>
      <p:bldP spid="14" grpId="0" animBg="1"/>
      <p:bldP spid="15" grpId="0" animBg="1"/>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lgn="r">
              <a:buSzPct val="25000"/>
            </a:pPr>
            <a:fld id="{00000000-1234-1234-1234-123412341234}" type="slidenum">
              <a:rPr lang="en-US" sz="1200" b="1" smtClean="0">
                <a:solidFill>
                  <a:srgbClr val="FFFFFF"/>
                </a:solidFill>
                <a:latin typeface="Calibri"/>
                <a:ea typeface="Calibri"/>
                <a:cs typeface="Calibri"/>
                <a:sym typeface="Calibri"/>
              </a:rPr>
              <a:pPr algn="r">
                <a:buSzPct val="25000"/>
              </a:pPr>
              <a:t>115</a:t>
            </a:fld>
            <a:endParaRPr lang="en-US" sz="1200" b="1">
              <a:solidFill>
                <a:srgbClr val="FFFFFF"/>
              </a:solidFill>
              <a:latin typeface="Calibri"/>
              <a:ea typeface="Calibri"/>
              <a:cs typeface="Calibri"/>
              <a:sym typeface="Calibri"/>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841" t="21379" r="8726" b="8978"/>
          <a:stretch/>
        </p:blipFill>
        <p:spPr bwMode="auto">
          <a:xfrm>
            <a:off x="485775" y="1114086"/>
            <a:ext cx="7425169" cy="4629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217"/>
          <p:cNvSpPr txBox="1">
            <a:spLocks noGrp="1"/>
          </p:cNvSpPr>
          <p:nvPr>
            <p:ph type="title"/>
          </p:nvPr>
        </p:nvSpPr>
        <p:spPr>
          <a:xfrm>
            <a:off x="457200" y="35145"/>
            <a:ext cx="7543800" cy="1143000"/>
          </a:xfrm>
          <a:prstGeom prst="rect">
            <a:avLst/>
          </a:prstGeom>
        </p:spPr>
        <p:txBody>
          <a:bodyPr lIns="91425" tIns="91425" rIns="91425" bIns="91425" anchor="ctr" anchorCtr="0">
            <a:noAutofit/>
          </a:bodyPr>
          <a:lstStyle/>
          <a:p>
            <a:pPr lvl="0">
              <a:spcBef>
                <a:spcPts val="0"/>
              </a:spcBef>
              <a:buNone/>
            </a:pPr>
            <a:r>
              <a:rPr lang="en-US" sz="3000" dirty="0" smtClean="0">
                <a:latin typeface="Californian FB" panose="0207040306080B030204" pitchFamily="18" charset="0"/>
              </a:rPr>
              <a:t>Graphic Organizer for Recording Answers</a:t>
            </a:r>
            <a:endParaRPr lang="en-US" sz="3000" dirty="0">
              <a:latin typeface="Californian FB" panose="0207040306080B030204" pitchFamily="18" charset="0"/>
            </a:endParaRPr>
          </a:p>
        </p:txBody>
      </p:sp>
    </p:spTree>
    <p:extLst>
      <p:ext uri="{BB962C8B-B14F-4D97-AF65-F5344CB8AC3E}">
        <p14:creationId xmlns:p14="http://schemas.microsoft.com/office/powerpoint/2010/main" val="31647292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551100" y="401425"/>
            <a:ext cx="7691300" cy="1143000"/>
          </a:xfrm>
          <a:prstGeom prst="rect">
            <a:avLst/>
          </a:prstGeom>
          <a:noFill/>
          <a:ln>
            <a:noFill/>
          </a:ln>
        </p:spPr>
        <p:txBody>
          <a:bodyPr lIns="91425" tIns="91425" rIns="91425" bIns="91425" anchor="ctr" anchorCtr="0">
            <a:noAutofit/>
          </a:bodyPr>
          <a:lstStyle/>
          <a:p>
            <a:pPr marL="800100" marR="0" lvl="0" indent="0" rtl="0">
              <a:lnSpc>
                <a:spcPct val="115000"/>
              </a:lnSpc>
              <a:spcBef>
                <a:spcPts val="0"/>
              </a:spcBef>
              <a:spcAft>
                <a:spcPts val="0"/>
              </a:spcAft>
              <a:buClr>
                <a:srgbClr val="0070C0"/>
              </a:buClr>
              <a:buSzPct val="25000"/>
              <a:buFont typeface="Times New Roman"/>
              <a:buNone/>
            </a:pPr>
            <a:r>
              <a:rPr lang="en-US" sz="3000" b="1" i="0" u="none" strike="noStrike" cap="none" dirty="0">
                <a:solidFill>
                  <a:srgbClr val="4A86E8"/>
                </a:solidFill>
                <a:latin typeface="Times New Roman" panose="02020603050405020304" pitchFamily="18" charset="0"/>
                <a:ea typeface="Arial"/>
                <a:cs typeface="Times New Roman" panose="02020603050405020304" pitchFamily="18" charset="0"/>
                <a:sym typeface="Arial"/>
              </a:rPr>
              <a:t>Analyzing multiple connections across time and place</a:t>
            </a:r>
          </a:p>
        </p:txBody>
      </p:sp>
      <p:sp>
        <p:nvSpPr>
          <p:cNvPr id="428" name="Shape 428"/>
          <p:cNvSpPr txBox="1">
            <a:spLocks noGrp="1"/>
          </p:cNvSpPr>
          <p:nvPr>
            <p:ph type="body" idx="1"/>
          </p:nvPr>
        </p:nvSpPr>
        <p:spPr>
          <a:xfrm>
            <a:off x="202825" y="1939575"/>
            <a:ext cx="7986300" cy="3156300"/>
          </a:xfrm>
          <a:prstGeom prst="rect">
            <a:avLst/>
          </a:prstGeom>
          <a:noFill/>
          <a:ln>
            <a:noFill/>
          </a:ln>
        </p:spPr>
        <p:txBody>
          <a:bodyPr lIns="91425" tIns="91425" rIns="91425" bIns="91425" anchor="t" anchorCtr="0">
            <a:noAutofit/>
          </a:bodyPr>
          <a:lstStyle/>
          <a:p>
            <a:pPr marL="457200" marR="0" lvl="0" indent="-114300" algn="l" rtl="0">
              <a:lnSpc>
                <a:spcPct val="100000"/>
              </a:lnSpc>
              <a:spcBef>
                <a:spcPts val="0"/>
              </a:spcBef>
              <a:spcAft>
                <a:spcPts val="0"/>
              </a:spcAft>
              <a:buClr>
                <a:schemeClr val="dk1"/>
              </a:buClr>
              <a:buSzPct val="100000"/>
              <a:buFont typeface="Arial"/>
              <a:buChar char="•"/>
            </a:pPr>
            <a:r>
              <a:rPr lang="en-US" sz="3000" b="1" i="0" u="none" strike="noStrike" cap="none" dirty="0">
                <a:solidFill>
                  <a:schemeClr val="dk1"/>
                </a:solidFill>
                <a:latin typeface="Times New Roman"/>
                <a:ea typeface="Times New Roman"/>
                <a:cs typeface="Times New Roman"/>
                <a:sym typeface="Times New Roman"/>
              </a:rPr>
              <a:t>Analyzing includes identifying the important elements of a topic. </a:t>
            </a: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457200" marR="0" lvl="0" indent="-114300" algn="l" rtl="0">
              <a:lnSpc>
                <a:spcPct val="100000"/>
              </a:lnSpc>
              <a:spcBef>
                <a:spcPts val="0"/>
              </a:spcBef>
              <a:spcAft>
                <a:spcPts val="0"/>
              </a:spcAft>
              <a:buClr>
                <a:schemeClr val="dk1"/>
              </a:buClr>
              <a:buSzPct val="100000"/>
              <a:buFont typeface="Times New Roman"/>
              <a:buChar char="•"/>
            </a:pPr>
            <a:r>
              <a:rPr lang="en-US" sz="3000" b="1" i="0" u="none" strike="noStrike" cap="none" dirty="0">
                <a:solidFill>
                  <a:schemeClr val="dk1"/>
                </a:solidFill>
                <a:latin typeface="Times New Roman"/>
                <a:ea typeface="Times New Roman"/>
                <a:cs typeface="Times New Roman"/>
                <a:sym typeface="Times New Roman"/>
              </a:rPr>
              <a:t>Analytical thinking is further strengthened when connections are made between two or more topics.</a:t>
            </a: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Verdana"/>
              <a:ea typeface="Verdana"/>
              <a:cs typeface="Verdana"/>
              <a:sym typeface="Verdana"/>
            </a:endParaRPr>
          </a:p>
        </p:txBody>
      </p:sp>
      <p:sp>
        <p:nvSpPr>
          <p:cNvPr id="429" name="Shape 429"/>
          <p:cNvSpPr txBox="1">
            <a:spLocks noGrp="1"/>
          </p:cNvSpPr>
          <p:nvPr>
            <p:ph type="sldNum" idx="12"/>
          </p:nvPr>
        </p:nvSpPr>
        <p:spPr>
          <a:xfrm>
            <a:off x="8305800" y="6340475"/>
            <a:ext cx="381000" cy="3651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116</a:t>
            </a:fld>
            <a:endParaRPr lang="en-US"/>
          </a:p>
        </p:txBody>
      </p:sp>
      <p:sp>
        <p:nvSpPr>
          <p:cNvPr id="430" name="Shape 430"/>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spTree>
    <p:extLst>
      <p:ext uri="{BB962C8B-B14F-4D97-AF65-F5344CB8AC3E}">
        <p14:creationId xmlns:p14="http://schemas.microsoft.com/office/powerpoint/2010/main" val="346527780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609600" y="414100"/>
            <a:ext cx="7203600" cy="1143000"/>
          </a:xfrm>
          <a:prstGeom prst="rect">
            <a:avLst/>
          </a:prstGeom>
          <a:noFill/>
          <a:ln>
            <a:noFill/>
          </a:ln>
        </p:spPr>
        <p:txBody>
          <a:bodyPr lIns="91425" tIns="91425" rIns="91425" bIns="91425" anchor="ctr" anchorCtr="0">
            <a:noAutofit/>
          </a:bodyPr>
          <a:lstStyle/>
          <a:p>
            <a:pPr marL="800100" marR="0" lvl="0" indent="0" rtl="0">
              <a:lnSpc>
                <a:spcPct val="115000"/>
              </a:lnSpc>
              <a:spcBef>
                <a:spcPts val="0"/>
              </a:spcBef>
              <a:spcAft>
                <a:spcPts val="0"/>
              </a:spcAft>
              <a:buClr>
                <a:srgbClr val="0070C0"/>
              </a:buClr>
              <a:buSzPct val="25000"/>
              <a:buFont typeface="Times New Roman"/>
              <a:buNone/>
            </a:pPr>
            <a:r>
              <a:rPr lang="en-US" sz="3000" b="1" i="0" u="none" strike="noStrike" cap="none" dirty="0">
                <a:solidFill>
                  <a:srgbClr val="4A86E8"/>
                </a:solidFill>
                <a:latin typeface="Times New Roman" panose="02020603050405020304" pitchFamily="18" charset="0"/>
                <a:ea typeface="Arial"/>
                <a:cs typeface="Times New Roman" panose="02020603050405020304" pitchFamily="18" charset="0"/>
                <a:sym typeface="Arial"/>
              </a:rPr>
              <a:t>Analyzing multiple connections across time and place</a:t>
            </a:r>
          </a:p>
        </p:txBody>
      </p:sp>
      <p:sp>
        <p:nvSpPr>
          <p:cNvPr id="437" name="Shape 437"/>
          <p:cNvSpPr txBox="1">
            <a:spLocks noGrp="1"/>
          </p:cNvSpPr>
          <p:nvPr>
            <p:ph type="body" idx="1"/>
          </p:nvPr>
        </p:nvSpPr>
        <p:spPr>
          <a:xfrm>
            <a:off x="515450" y="2104300"/>
            <a:ext cx="7561750" cy="2852400"/>
          </a:xfrm>
          <a:prstGeom prst="rect">
            <a:avLst/>
          </a:prstGeom>
          <a:noFill/>
          <a:ln>
            <a:noFill/>
          </a:ln>
        </p:spPr>
        <p:txBody>
          <a:bodyPr lIns="91425" tIns="91425" rIns="91425" bIns="91425" anchor="t" anchorCtr="0">
            <a:noAutofit/>
          </a:bodyPr>
          <a:lstStyle/>
          <a:p>
            <a:pPr marL="38100" marR="0" lvl="0" indent="0" algn="l" rtl="0">
              <a:lnSpc>
                <a:spcPct val="100000"/>
              </a:lnSpc>
              <a:spcBef>
                <a:spcPts val="0"/>
              </a:spcBef>
              <a:spcAft>
                <a:spcPts val="0"/>
              </a:spcAft>
              <a:buClr>
                <a:schemeClr val="dk1"/>
              </a:buClr>
              <a:buSzPct val="100000"/>
              <a:buNone/>
            </a:pPr>
            <a:r>
              <a:rPr lang="en-US" sz="3000" b="1" i="0" u="none" strike="noStrike" cap="none" dirty="0">
                <a:solidFill>
                  <a:schemeClr val="dk1"/>
                </a:solidFill>
                <a:latin typeface="Times New Roman"/>
                <a:ea typeface="Times New Roman"/>
                <a:cs typeface="Times New Roman"/>
                <a:sym typeface="Times New Roman"/>
              </a:rPr>
              <a:t>Activating prior knowledge helps make connections to new concepts and provides more complex information about people, places, experiences, and events in world history.</a:t>
            </a: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Verdana"/>
              <a:ea typeface="Verdana"/>
              <a:cs typeface="Verdana"/>
              <a:sym typeface="Verdana"/>
            </a:endParaRPr>
          </a:p>
        </p:txBody>
      </p:sp>
      <p:sp>
        <p:nvSpPr>
          <p:cNvPr id="438" name="Shape 438"/>
          <p:cNvSpPr txBox="1">
            <a:spLocks noGrp="1"/>
          </p:cNvSpPr>
          <p:nvPr>
            <p:ph type="sldNum" idx="12"/>
          </p:nvPr>
        </p:nvSpPr>
        <p:spPr>
          <a:xfrm>
            <a:off x="8305800" y="6340475"/>
            <a:ext cx="381000" cy="3651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117</a:t>
            </a:fld>
            <a:endParaRPr lang="en-US"/>
          </a:p>
        </p:txBody>
      </p:sp>
      <p:sp>
        <p:nvSpPr>
          <p:cNvPr id="439" name="Shape 439"/>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spTree>
    <p:extLst>
      <p:ext uri="{BB962C8B-B14F-4D97-AF65-F5344CB8AC3E}">
        <p14:creationId xmlns:p14="http://schemas.microsoft.com/office/powerpoint/2010/main" val="55453772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838200" y="268200"/>
            <a:ext cx="7203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i="0" u="none" strike="noStrike" cap="none" dirty="0">
                <a:solidFill>
                  <a:schemeClr val="accent6"/>
                </a:solidFill>
                <a:latin typeface="Times New Roman"/>
                <a:ea typeface="Times New Roman"/>
                <a:cs typeface="Times New Roman"/>
                <a:sym typeface="Times New Roman"/>
              </a:rPr>
              <a:t>In this activity, students will:</a:t>
            </a:r>
          </a:p>
        </p:txBody>
      </p:sp>
      <p:sp>
        <p:nvSpPr>
          <p:cNvPr id="446" name="Shape 446"/>
          <p:cNvSpPr txBox="1">
            <a:spLocks noGrp="1"/>
          </p:cNvSpPr>
          <p:nvPr>
            <p:ph type="body" idx="1"/>
          </p:nvPr>
        </p:nvSpPr>
        <p:spPr>
          <a:xfrm>
            <a:off x="319500" y="1417650"/>
            <a:ext cx="7986300" cy="4774800"/>
          </a:xfrm>
          <a:prstGeom prst="rect">
            <a:avLst/>
          </a:prstGeom>
          <a:noFill/>
          <a:ln>
            <a:noFill/>
          </a:ln>
        </p:spPr>
        <p:txBody>
          <a:bodyPr lIns="91425" tIns="91425" rIns="91425" bIns="91425" anchor="t" anchorCtr="0">
            <a:noAutofit/>
          </a:bodyPr>
          <a:lstStyle/>
          <a:p>
            <a:pPr marL="566738" indent="-450850">
              <a:spcBef>
                <a:spcPts val="0"/>
              </a:spcBef>
              <a:buClr>
                <a:srgbClr val="000000"/>
              </a:buClr>
              <a:buFont typeface="Wingdings" panose="05000000000000000000" pitchFamily="2" charset="2"/>
              <a:buChar char="§"/>
            </a:pPr>
            <a:r>
              <a:rPr lang="en-US" sz="2800" b="0" i="0" u="none" strike="noStrike" cap="none" dirty="0">
                <a:solidFill>
                  <a:schemeClr val="dk1"/>
                </a:solidFill>
                <a:latin typeface="Times New Roman" panose="02020603050405020304" pitchFamily="18" charset="0"/>
                <a:cs typeface="Times New Roman" panose="02020603050405020304" pitchFamily="18" charset="0"/>
                <a:sym typeface="Arial"/>
              </a:rPr>
              <a:t>Select an ancient civilization, religion, or event. </a:t>
            </a:r>
            <a:endParaRPr lang="en-US" sz="2800" b="0" dirty="0">
              <a:latin typeface="Times New Roman" panose="02020603050405020304" pitchFamily="18" charset="0"/>
              <a:cs typeface="Times New Roman" panose="02020603050405020304" pitchFamily="18" charset="0"/>
            </a:endParaRPr>
          </a:p>
          <a:p>
            <a:pPr marL="566738" indent="-450850">
              <a:spcBef>
                <a:spcPts val="0"/>
              </a:spcBef>
              <a:buClr>
                <a:srgbClr val="000000"/>
              </a:buClr>
              <a:buFont typeface="Wingdings" panose="05000000000000000000" pitchFamily="2" charset="2"/>
              <a:buChar char="§"/>
            </a:pPr>
            <a:r>
              <a:rPr lang="en-US" sz="2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Organize </a:t>
            </a:r>
            <a:r>
              <a:rPr lang="en-US" sz="2800" b="0" i="0" u="none" strike="noStrike" cap="none" dirty="0">
                <a:solidFill>
                  <a:schemeClr val="dk1"/>
                </a:solidFill>
                <a:latin typeface="Times New Roman" panose="02020603050405020304" pitchFamily="18" charset="0"/>
                <a:cs typeface="Times New Roman" panose="02020603050405020304" pitchFamily="18" charset="0"/>
                <a:sym typeface="Arial"/>
              </a:rPr>
              <a:t>various aspects of the event to determine and explain how the civilization, religion, or event changed over time. </a:t>
            </a:r>
            <a:endParaRPr lang="en-US" sz="28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566738" indent="-450850">
              <a:spcBef>
                <a:spcPts val="0"/>
              </a:spcBef>
              <a:buClr>
                <a:srgbClr val="000000"/>
              </a:buClr>
              <a:buFont typeface="Wingdings" panose="05000000000000000000" pitchFamily="2" charset="2"/>
              <a:buChar char="§"/>
            </a:pPr>
            <a:r>
              <a:rPr lang="en-US" sz="2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Organizing </a:t>
            </a:r>
            <a:r>
              <a:rPr lang="en-US" sz="2800" b="0" i="0" u="none" strike="noStrike" cap="none" dirty="0">
                <a:solidFill>
                  <a:schemeClr val="dk1"/>
                </a:solidFill>
                <a:latin typeface="Times New Roman" panose="02020603050405020304" pitchFamily="18" charset="0"/>
                <a:cs typeface="Times New Roman" panose="02020603050405020304" pitchFamily="18" charset="0"/>
                <a:sym typeface="Arial"/>
              </a:rPr>
              <a:t>aspects may include the following:</a:t>
            </a:r>
          </a:p>
          <a:p>
            <a:pPr marL="857250" lvl="1" indent="-349250">
              <a:spcBef>
                <a:spcPts val="0"/>
              </a:spcBef>
              <a:buClr>
                <a:schemeClr val="dk1"/>
              </a:buClr>
            </a:pPr>
            <a:r>
              <a:rPr lang="en-US" sz="2800" b="1" i="0" u="none" strike="noStrike" cap="none" dirty="0" smtClean="0">
                <a:solidFill>
                  <a:schemeClr val="dk1"/>
                </a:solidFill>
                <a:latin typeface="Times New Roman" panose="02020603050405020304" pitchFamily="18" charset="0"/>
                <a:cs typeface="Times New Roman" panose="02020603050405020304" pitchFamily="18" charset="0"/>
                <a:sym typeface="Arial"/>
              </a:rPr>
              <a:t>Social </a:t>
            </a: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Factors</a:t>
            </a:r>
          </a:p>
          <a:p>
            <a:pPr marL="857250" lvl="1" indent="-349250">
              <a:spcBef>
                <a:spcPts val="0"/>
              </a:spcBef>
              <a:buClr>
                <a:schemeClr val="dk1"/>
              </a:buClr>
            </a:pPr>
            <a:r>
              <a:rPr lang="en-US" sz="2800" b="1" i="0" u="none" strike="noStrike" cap="none" dirty="0" smtClean="0">
                <a:solidFill>
                  <a:schemeClr val="dk1"/>
                </a:solidFill>
                <a:latin typeface="Times New Roman" panose="02020603050405020304" pitchFamily="18" charset="0"/>
                <a:cs typeface="Times New Roman" panose="02020603050405020304" pitchFamily="18" charset="0"/>
                <a:sym typeface="Arial"/>
              </a:rPr>
              <a:t>Political </a:t>
            </a: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Factors</a:t>
            </a:r>
          </a:p>
          <a:p>
            <a:pPr marL="857250" lvl="1" indent="-349250">
              <a:spcBef>
                <a:spcPts val="0"/>
              </a:spcBef>
              <a:buClr>
                <a:schemeClr val="dk1"/>
              </a:buClr>
            </a:pPr>
            <a:r>
              <a:rPr lang="en-US" sz="2800" b="1" i="0" u="none" strike="noStrike" cap="none" dirty="0" smtClean="0">
                <a:solidFill>
                  <a:schemeClr val="dk1"/>
                </a:solidFill>
                <a:latin typeface="Times New Roman" panose="02020603050405020304" pitchFamily="18" charset="0"/>
                <a:cs typeface="Times New Roman" panose="02020603050405020304" pitchFamily="18" charset="0"/>
                <a:sym typeface="Arial"/>
              </a:rPr>
              <a:t>Economic </a:t>
            </a: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Factors</a:t>
            </a:r>
          </a:p>
          <a:p>
            <a:pPr marL="857250" lvl="1" indent="-349250">
              <a:spcBef>
                <a:spcPts val="0"/>
              </a:spcBef>
              <a:buClr>
                <a:schemeClr val="dk1"/>
              </a:buClr>
            </a:pPr>
            <a:r>
              <a:rPr lang="en-US" sz="2800" b="1" i="0" u="none" strike="noStrike" cap="none" dirty="0" smtClean="0">
                <a:solidFill>
                  <a:schemeClr val="dk1"/>
                </a:solidFill>
                <a:latin typeface="Times New Roman" panose="02020603050405020304" pitchFamily="18" charset="0"/>
                <a:cs typeface="Times New Roman" panose="02020603050405020304" pitchFamily="18" charset="0"/>
                <a:sym typeface="Arial"/>
              </a:rPr>
              <a:t>Cultural </a:t>
            </a: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Factors</a:t>
            </a: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Verdana"/>
              <a:ea typeface="Verdana"/>
              <a:cs typeface="Verdana"/>
              <a:sym typeface="Verdana"/>
            </a:endParaRPr>
          </a:p>
        </p:txBody>
      </p:sp>
      <p:sp>
        <p:nvSpPr>
          <p:cNvPr id="447" name="Shape 447"/>
          <p:cNvSpPr txBox="1">
            <a:spLocks noGrp="1"/>
          </p:cNvSpPr>
          <p:nvPr>
            <p:ph type="sldNum" idx="12"/>
          </p:nvPr>
        </p:nvSpPr>
        <p:spPr>
          <a:xfrm>
            <a:off x="8305800" y="6340475"/>
            <a:ext cx="381000" cy="3651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118</a:t>
            </a:fld>
            <a:endParaRPr lang="en-US"/>
          </a:p>
        </p:txBody>
      </p:sp>
      <p:sp>
        <p:nvSpPr>
          <p:cNvPr id="448" name="Shape 448"/>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spTree>
    <p:extLst>
      <p:ext uri="{BB962C8B-B14F-4D97-AF65-F5344CB8AC3E}">
        <p14:creationId xmlns:p14="http://schemas.microsoft.com/office/powerpoint/2010/main" val="138140103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119</a:t>
            </a:fld>
            <a:endParaRPr lang="en-US"/>
          </a:p>
        </p:txBody>
      </p:sp>
      <p:sp>
        <p:nvSpPr>
          <p:cNvPr id="455" name="Shape 455"/>
          <p:cNvSpPr txBox="1"/>
          <p:nvPr/>
        </p:nvSpPr>
        <p:spPr>
          <a:xfrm>
            <a:off x="613075" y="797379"/>
            <a:ext cx="7485300" cy="1069200"/>
          </a:xfrm>
          <a:prstGeom prst="rect">
            <a:avLst/>
          </a:prstGeom>
          <a:noFill/>
          <a:ln>
            <a:noFill/>
          </a:ln>
        </p:spPr>
        <p:txBody>
          <a:bodyPr lIns="91425" tIns="91425" rIns="91425" bIns="91425" anchor="t" anchorCtr="0">
            <a:noAutofit/>
          </a:bodyPr>
          <a:lstStyle/>
          <a:p>
            <a:pPr>
              <a:buClr>
                <a:srgbClr val="000000"/>
              </a:buClr>
              <a:buSzPct val="25000"/>
              <a:buFont typeface="Arial"/>
              <a:buNone/>
            </a:pPr>
            <a:r>
              <a:rPr lang="en-US" sz="2800" kern="0" dirty="0">
                <a:solidFill>
                  <a:srgbClr val="000000"/>
                </a:solidFill>
                <a:latin typeface="Times New Roman" panose="02020603050405020304" pitchFamily="18" charset="0"/>
                <a:ea typeface="Arial"/>
                <a:cs typeface="Times New Roman" panose="02020603050405020304" pitchFamily="18" charset="0"/>
                <a:sym typeface="Arial"/>
              </a:rPr>
              <a:t>WHI.1 - The student will demonstrate skills for historical thinking, geographical analysis, economic decision making, and responsible citizenship </a:t>
            </a:r>
            <a:r>
              <a:rPr lang="en-US" sz="2800" kern="0" dirty="0" smtClean="0">
                <a:solidFill>
                  <a:srgbClr val="000000"/>
                </a:solidFill>
                <a:latin typeface="Times New Roman" panose="02020603050405020304" pitchFamily="18" charset="0"/>
                <a:ea typeface="Arial"/>
                <a:cs typeface="Times New Roman" panose="02020603050405020304" pitchFamily="18" charset="0"/>
                <a:sym typeface="Arial"/>
              </a:rPr>
              <a:t>by </a:t>
            </a:r>
            <a:r>
              <a:rPr lang="en-US" sz="2800" b="1" kern="0" dirty="0" smtClean="0">
                <a:solidFill>
                  <a:srgbClr val="000000"/>
                </a:solidFill>
                <a:latin typeface="Times New Roman" panose="02020603050405020304" pitchFamily="18" charset="0"/>
                <a:ea typeface="Arial"/>
                <a:cs typeface="Times New Roman" panose="02020603050405020304" pitchFamily="18" charset="0"/>
                <a:sym typeface="Arial"/>
              </a:rPr>
              <a:t>analyzing </a:t>
            </a:r>
            <a:r>
              <a:rPr lang="en-US" sz="2800" b="1" kern="0" dirty="0">
                <a:solidFill>
                  <a:srgbClr val="000000"/>
                </a:solidFill>
                <a:latin typeface="Times New Roman" panose="02020603050405020304" pitchFamily="18" charset="0"/>
                <a:ea typeface="Arial"/>
                <a:cs typeface="Times New Roman" panose="02020603050405020304" pitchFamily="18" charset="0"/>
                <a:sym typeface="Arial"/>
              </a:rPr>
              <a:t>multiple connections across time and place;</a:t>
            </a:r>
          </a:p>
          <a:p>
            <a:pPr>
              <a:buClr>
                <a:srgbClr val="000000"/>
              </a:buClr>
              <a:buFont typeface="Arial"/>
              <a:buNone/>
            </a:pPr>
            <a:endParaRPr sz="1400" kern="0" dirty="0">
              <a:solidFill>
                <a:srgbClr val="000000"/>
              </a:solidFill>
              <a:ea typeface="Arial"/>
              <a:cs typeface="Arial"/>
              <a:sym typeface="Arial"/>
            </a:endParaRPr>
          </a:p>
          <a:p>
            <a:pPr>
              <a:buClr>
                <a:srgbClr val="000000"/>
              </a:buClr>
              <a:buFont typeface="Arial"/>
              <a:buNone/>
            </a:pPr>
            <a:endParaRPr sz="1400" kern="0" dirty="0">
              <a:solidFill>
                <a:srgbClr val="000000"/>
              </a:solidFill>
              <a:ea typeface="Arial"/>
              <a:cs typeface="Arial"/>
              <a:sym typeface="Arial"/>
            </a:endParaRPr>
          </a:p>
        </p:txBody>
      </p:sp>
      <p:sp>
        <p:nvSpPr>
          <p:cNvPr id="456" name="Shape 456"/>
          <p:cNvSpPr txBox="1"/>
          <p:nvPr/>
        </p:nvSpPr>
        <p:spPr>
          <a:xfrm>
            <a:off x="613075" y="3644714"/>
            <a:ext cx="7485300" cy="1673400"/>
          </a:xfrm>
          <a:prstGeom prst="rect">
            <a:avLst/>
          </a:prstGeom>
          <a:noFill/>
          <a:ln>
            <a:noFill/>
          </a:ln>
        </p:spPr>
        <p:txBody>
          <a:bodyPr lIns="91425" tIns="91425" rIns="91425" bIns="91425" anchor="t" anchorCtr="0">
            <a:noAutofit/>
          </a:bodyPr>
          <a:lstStyle/>
          <a:p>
            <a:pPr>
              <a:buClr>
                <a:srgbClr val="000000"/>
              </a:buClr>
              <a:buFont typeface="Arial"/>
              <a:buNone/>
            </a:pPr>
            <a:endParaRPr sz="1400" kern="0">
              <a:solidFill>
                <a:srgbClr val="000000"/>
              </a:solidFill>
              <a:ea typeface="Arial"/>
              <a:cs typeface="Arial"/>
              <a:sym typeface="Arial"/>
            </a:endParaRPr>
          </a:p>
        </p:txBody>
      </p:sp>
      <p:pic>
        <p:nvPicPr>
          <p:cNvPr id="457" name="Shape 457">
            <a:hlinkClick r:id="rId3"/>
          </p:cNvPr>
          <p:cNvPicPr preferRelativeResize="0"/>
          <p:nvPr/>
        </p:nvPicPr>
        <p:blipFill rotWithShape="1">
          <a:blip r:embed="rId4">
            <a:alphaModFix/>
          </a:blip>
          <a:srcRect/>
          <a:stretch/>
        </p:blipFill>
        <p:spPr>
          <a:xfrm>
            <a:off x="1088345" y="3124200"/>
            <a:ext cx="6491363" cy="3116114"/>
          </a:xfrm>
          <a:prstGeom prst="rect">
            <a:avLst/>
          </a:prstGeom>
          <a:ln>
            <a:noFill/>
          </a:ln>
          <a:effectLst>
            <a:outerShdw blurRad="292100" dist="139700" dir="2700000" algn="tl" rotWithShape="0">
              <a:srgbClr val="333333">
                <a:alpha val="65000"/>
              </a:srgbClr>
            </a:outerShdw>
          </a:effectLst>
        </p:spPr>
      </p:pic>
      <p:sp>
        <p:nvSpPr>
          <p:cNvPr id="458" name="Shape 458"/>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spTree>
    <p:extLst>
      <p:ext uri="{BB962C8B-B14F-4D97-AF65-F5344CB8AC3E}">
        <p14:creationId xmlns:p14="http://schemas.microsoft.com/office/powerpoint/2010/main" val="874805125"/>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57200" y="0"/>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imes New Roman"/>
              <a:buNone/>
            </a:pPr>
            <a:r>
              <a:rPr lang="en-US" sz="4000" b="1" i="0" u="none" strike="noStrike" cap="none" dirty="0">
                <a:latin typeface="Baskerville Old Face" charset="0"/>
                <a:ea typeface="Baskerville Old Face" charset="0"/>
                <a:cs typeface="Baskerville Old Face" charset="0"/>
                <a:sym typeface="Times New Roman"/>
              </a:rPr>
              <a:t>Overview of </a:t>
            </a:r>
            <a:r>
              <a:rPr lang="en-US" sz="4000" b="1" i="0" u="none" strike="noStrike" cap="none" dirty="0" smtClean="0">
                <a:latin typeface="Baskerville Old Face" charset="0"/>
                <a:ea typeface="Baskerville Old Face" charset="0"/>
                <a:cs typeface="Baskerville Old Face" charset="0"/>
                <a:sym typeface="Times New Roman"/>
              </a:rPr>
              <a:t>Revisions</a:t>
            </a:r>
            <a:endParaRPr lang="en-US" sz="4000" b="1" i="0" u="none" strike="noStrike" cap="none" dirty="0">
              <a:latin typeface="Baskerville Old Face" charset="0"/>
              <a:ea typeface="Baskerville Old Face" charset="0"/>
              <a:cs typeface="Baskerville Old Face" charset="0"/>
              <a:sym typeface="Times New Roman"/>
            </a:endParaRPr>
          </a:p>
        </p:txBody>
      </p:sp>
      <p:sp>
        <p:nvSpPr>
          <p:cNvPr id="218" name="Shape 218"/>
          <p:cNvSpPr txBox="1">
            <a:spLocks noGrp="1"/>
          </p:cNvSpPr>
          <p:nvPr>
            <p:ph type="sldNum" idx="12"/>
          </p:nvPr>
        </p:nvSpPr>
        <p:spPr>
          <a:xfrm>
            <a:off x="8381103" y="6361991"/>
            <a:ext cx="381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chemeClr val="lt1"/>
                </a:solidFill>
                <a:latin typeface="Baskerville Old Face" charset="0"/>
                <a:ea typeface="Baskerville Old Face" charset="0"/>
                <a:cs typeface="Baskerville Old Face" charset="0"/>
                <a:sym typeface="Calibri"/>
              </a:rPr>
              <a:t>12</a:t>
            </a:fld>
            <a:endParaRPr lang="en-US" sz="1200" b="1" dirty="0">
              <a:solidFill>
                <a:schemeClr val="lt1"/>
              </a:solidFill>
              <a:latin typeface="Baskerville Old Face" charset="0"/>
              <a:ea typeface="Baskerville Old Face" charset="0"/>
              <a:cs typeface="Baskerville Old Face" charset="0"/>
              <a:sym typeface="Calibri"/>
            </a:endParaRPr>
          </a:p>
        </p:txBody>
      </p:sp>
      <p:sp>
        <p:nvSpPr>
          <p:cNvPr id="219" name="Shape 219"/>
          <p:cNvSpPr txBox="1">
            <a:spLocks noGrp="1"/>
          </p:cNvSpPr>
          <p:nvPr>
            <p:ph type="body" idx="1"/>
          </p:nvPr>
        </p:nvSpPr>
        <p:spPr>
          <a:xfrm>
            <a:off x="228600" y="1600200"/>
            <a:ext cx="8077199" cy="434340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n-US" sz="4400" b="1" i="0" u="none" strike="noStrike" cap="none" dirty="0">
                <a:solidFill>
                  <a:schemeClr val="dk1"/>
                </a:solidFill>
                <a:latin typeface="Baskerville Old Face" charset="0"/>
                <a:ea typeface="Baskerville Old Face" charset="0"/>
                <a:cs typeface="Baskerville Old Face" charset="0"/>
                <a:sym typeface="Times New Roman"/>
              </a:rPr>
              <a:t>There is now an expectation that students move from “</a:t>
            </a:r>
            <a:r>
              <a:rPr lang="en-US" sz="4400" b="1" i="0" u="none" strike="noStrike" cap="none" dirty="0">
                <a:solidFill>
                  <a:schemeClr val="accent2"/>
                </a:solidFill>
                <a:latin typeface="Baskerville Old Face" charset="0"/>
                <a:ea typeface="Baskerville Old Face" charset="0"/>
                <a:cs typeface="Baskerville Old Face" charset="0"/>
                <a:sym typeface="Times New Roman"/>
              </a:rPr>
              <a:t>demonstrate knowledge</a:t>
            </a:r>
            <a:r>
              <a:rPr lang="en-US" sz="4400" b="1" i="0" u="none" strike="noStrike" cap="none" dirty="0">
                <a:solidFill>
                  <a:schemeClr val="dk1"/>
                </a:solidFill>
                <a:latin typeface="Baskerville Old Face" charset="0"/>
                <a:ea typeface="Baskerville Old Face" charset="0"/>
                <a:cs typeface="Baskerville Old Face" charset="0"/>
                <a:sym typeface="Times New Roman"/>
              </a:rPr>
              <a:t>” to “</a:t>
            </a:r>
            <a:r>
              <a:rPr lang="en-US" sz="5400" b="1" i="0" u="sng" strike="noStrike" cap="none" dirty="0">
                <a:solidFill>
                  <a:srgbClr val="FFC000"/>
                </a:solidFill>
                <a:latin typeface="Baskerville Old Face" charset="0"/>
                <a:ea typeface="Baskerville Old Face" charset="0"/>
                <a:cs typeface="Baskerville Old Face" charset="0"/>
                <a:sym typeface="Times New Roman"/>
              </a:rPr>
              <a:t>apply social science skills</a:t>
            </a:r>
            <a:r>
              <a:rPr lang="en-US" sz="4400" b="1" i="0" u="none" strike="noStrike" cap="none" dirty="0">
                <a:solidFill>
                  <a:schemeClr val="dk1"/>
                </a:solidFill>
                <a:latin typeface="Baskerville Old Face" charset="0"/>
                <a:ea typeface="Baskerville Old Face" charset="0"/>
                <a:cs typeface="Baskerville Old Face" charset="0"/>
                <a:sym typeface="Times New Roman"/>
              </a:rPr>
              <a:t>” to the content.</a:t>
            </a:r>
          </a:p>
        </p:txBody>
      </p:sp>
    </p:spTree>
    <p:extLst>
      <p:ext uri="{BB962C8B-B14F-4D97-AF65-F5344CB8AC3E}">
        <p14:creationId xmlns:p14="http://schemas.microsoft.com/office/powerpoint/2010/main" val="4286751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 calcmode="lin" valueType="num">
                                      <p:cBhvr additive="base">
                                        <p:cTn id="7" dur="500"/>
                                        <p:tgtEl>
                                          <p:spTgt spid="2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838200" y="268200"/>
            <a:ext cx="7203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i="0" u="none" strike="noStrike" cap="none" dirty="0">
                <a:solidFill>
                  <a:schemeClr val="accent6"/>
                </a:solidFill>
                <a:latin typeface="Times New Roman"/>
                <a:ea typeface="Times New Roman"/>
                <a:cs typeface="Times New Roman"/>
                <a:sym typeface="Times New Roman"/>
              </a:rPr>
              <a:t>In this activity, students will:</a:t>
            </a:r>
          </a:p>
        </p:txBody>
      </p:sp>
      <p:sp>
        <p:nvSpPr>
          <p:cNvPr id="446" name="Shape 446"/>
          <p:cNvSpPr txBox="1">
            <a:spLocks noGrp="1"/>
          </p:cNvSpPr>
          <p:nvPr>
            <p:ph type="body" idx="1"/>
          </p:nvPr>
        </p:nvSpPr>
        <p:spPr>
          <a:xfrm>
            <a:off x="319500" y="1417650"/>
            <a:ext cx="7986300" cy="4774800"/>
          </a:xfrm>
          <a:prstGeom prst="rect">
            <a:avLst/>
          </a:prstGeom>
          <a:noFill/>
          <a:ln>
            <a:noFill/>
          </a:ln>
        </p:spPr>
        <p:txBody>
          <a:bodyPr lIns="91425" tIns="91425" rIns="91425" bIns="91425" anchor="t" anchorCtr="0">
            <a:noAutofit/>
          </a:bodyPr>
          <a:lstStyle/>
          <a:p>
            <a:pPr marL="566738" indent="-450850">
              <a:spcBef>
                <a:spcPts val="0"/>
              </a:spcBef>
              <a:buClr>
                <a:srgbClr val="000000"/>
              </a:buClr>
              <a:buFont typeface="Wingdings" panose="05000000000000000000" pitchFamily="2" charset="2"/>
              <a:buChar char="§"/>
            </a:pPr>
            <a:r>
              <a:rPr lang="en-US" sz="2800" b="0" i="0" u="none" strike="noStrike" cap="none" dirty="0">
                <a:solidFill>
                  <a:schemeClr val="dk1"/>
                </a:solidFill>
                <a:latin typeface="Times New Roman" panose="02020603050405020304" pitchFamily="18" charset="0"/>
                <a:cs typeface="Times New Roman" panose="02020603050405020304" pitchFamily="18" charset="0"/>
                <a:sym typeface="Arial"/>
              </a:rPr>
              <a:t>Select an ancient civilization, religion, or event. </a:t>
            </a:r>
            <a:endParaRPr lang="en-US" sz="2800" b="0" dirty="0">
              <a:latin typeface="Times New Roman" panose="02020603050405020304" pitchFamily="18" charset="0"/>
              <a:cs typeface="Times New Roman" panose="02020603050405020304" pitchFamily="18" charset="0"/>
            </a:endParaRPr>
          </a:p>
          <a:p>
            <a:pPr marL="566738" indent="-450850">
              <a:spcBef>
                <a:spcPts val="0"/>
              </a:spcBef>
              <a:buClr>
                <a:srgbClr val="000000"/>
              </a:buClr>
              <a:buFont typeface="Wingdings" panose="05000000000000000000" pitchFamily="2" charset="2"/>
              <a:buChar char="§"/>
            </a:pPr>
            <a:r>
              <a:rPr lang="en-US" sz="2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Organize </a:t>
            </a:r>
            <a:r>
              <a:rPr lang="en-US" sz="2800" b="0" i="0" u="none" strike="noStrike" cap="none" dirty="0">
                <a:solidFill>
                  <a:schemeClr val="dk1"/>
                </a:solidFill>
                <a:latin typeface="Times New Roman" panose="02020603050405020304" pitchFamily="18" charset="0"/>
                <a:cs typeface="Times New Roman" panose="02020603050405020304" pitchFamily="18" charset="0"/>
                <a:sym typeface="Arial"/>
              </a:rPr>
              <a:t>various aspects of the event to determine and explain how the civilization, religion, or event changed over time. </a:t>
            </a:r>
            <a:endParaRPr lang="en-US" sz="28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566738" indent="-450850">
              <a:spcBef>
                <a:spcPts val="0"/>
              </a:spcBef>
              <a:buClr>
                <a:srgbClr val="000000"/>
              </a:buClr>
              <a:buFont typeface="Wingdings" panose="05000000000000000000" pitchFamily="2" charset="2"/>
              <a:buChar char="§"/>
            </a:pPr>
            <a:r>
              <a:rPr lang="en-US" sz="2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Organizing </a:t>
            </a:r>
            <a:r>
              <a:rPr lang="en-US" sz="2800" b="0" i="0" u="none" strike="noStrike" cap="none" dirty="0">
                <a:solidFill>
                  <a:schemeClr val="dk1"/>
                </a:solidFill>
                <a:latin typeface="Times New Roman" panose="02020603050405020304" pitchFamily="18" charset="0"/>
                <a:cs typeface="Times New Roman" panose="02020603050405020304" pitchFamily="18" charset="0"/>
                <a:sym typeface="Arial"/>
              </a:rPr>
              <a:t>aspects may include the following:</a:t>
            </a:r>
          </a:p>
          <a:p>
            <a:pPr marL="857250" lvl="1" indent="-349250">
              <a:spcBef>
                <a:spcPts val="0"/>
              </a:spcBef>
              <a:buClr>
                <a:schemeClr val="dk1"/>
              </a:buClr>
            </a:pPr>
            <a:r>
              <a:rPr lang="en-US" sz="2800" b="1" i="0" u="none" strike="noStrike" cap="none" dirty="0" smtClean="0">
                <a:solidFill>
                  <a:schemeClr val="dk1"/>
                </a:solidFill>
                <a:latin typeface="Times New Roman" panose="02020603050405020304" pitchFamily="18" charset="0"/>
                <a:cs typeface="Times New Roman" panose="02020603050405020304" pitchFamily="18" charset="0"/>
                <a:sym typeface="Arial"/>
              </a:rPr>
              <a:t>Social </a:t>
            </a: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Factors</a:t>
            </a:r>
          </a:p>
          <a:p>
            <a:pPr marL="857250" lvl="1" indent="-349250">
              <a:spcBef>
                <a:spcPts val="0"/>
              </a:spcBef>
              <a:buClr>
                <a:schemeClr val="dk1"/>
              </a:buClr>
            </a:pPr>
            <a:r>
              <a:rPr lang="en-US" sz="2800" b="1" i="0" u="none" strike="noStrike" cap="none" dirty="0" smtClean="0">
                <a:solidFill>
                  <a:schemeClr val="dk1"/>
                </a:solidFill>
                <a:latin typeface="Times New Roman" panose="02020603050405020304" pitchFamily="18" charset="0"/>
                <a:cs typeface="Times New Roman" panose="02020603050405020304" pitchFamily="18" charset="0"/>
                <a:sym typeface="Arial"/>
              </a:rPr>
              <a:t>Political </a:t>
            </a: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Factors</a:t>
            </a:r>
          </a:p>
          <a:p>
            <a:pPr marL="857250" lvl="1" indent="-349250">
              <a:spcBef>
                <a:spcPts val="0"/>
              </a:spcBef>
              <a:buClr>
                <a:schemeClr val="dk1"/>
              </a:buClr>
            </a:pPr>
            <a:r>
              <a:rPr lang="en-US" sz="2800" b="1" i="0" u="none" strike="noStrike" cap="none" dirty="0" smtClean="0">
                <a:solidFill>
                  <a:schemeClr val="dk1"/>
                </a:solidFill>
                <a:latin typeface="Times New Roman" panose="02020603050405020304" pitchFamily="18" charset="0"/>
                <a:cs typeface="Times New Roman" panose="02020603050405020304" pitchFamily="18" charset="0"/>
                <a:sym typeface="Arial"/>
              </a:rPr>
              <a:t>Economic </a:t>
            </a: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Factors</a:t>
            </a:r>
          </a:p>
          <a:p>
            <a:pPr marL="857250" lvl="1" indent="-349250">
              <a:spcBef>
                <a:spcPts val="0"/>
              </a:spcBef>
              <a:buClr>
                <a:schemeClr val="dk1"/>
              </a:buClr>
            </a:pPr>
            <a:r>
              <a:rPr lang="en-US" sz="2800" b="1" i="0" u="none" strike="noStrike" cap="none" dirty="0" smtClean="0">
                <a:solidFill>
                  <a:schemeClr val="dk1"/>
                </a:solidFill>
                <a:latin typeface="Times New Roman" panose="02020603050405020304" pitchFamily="18" charset="0"/>
                <a:cs typeface="Times New Roman" panose="02020603050405020304" pitchFamily="18" charset="0"/>
                <a:sym typeface="Arial"/>
              </a:rPr>
              <a:t>Cultural </a:t>
            </a: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Factors</a:t>
            </a: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Verdana"/>
              <a:ea typeface="Verdana"/>
              <a:cs typeface="Verdana"/>
              <a:sym typeface="Verdana"/>
            </a:endParaRPr>
          </a:p>
        </p:txBody>
      </p:sp>
      <p:sp>
        <p:nvSpPr>
          <p:cNvPr id="447" name="Shape 447"/>
          <p:cNvSpPr txBox="1">
            <a:spLocks noGrp="1"/>
          </p:cNvSpPr>
          <p:nvPr>
            <p:ph type="sldNum" idx="12"/>
          </p:nvPr>
        </p:nvSpPr>
        <p:spPr>
          <a:xfrm>
            <a:off x="8305800" y="6340475"/>
            <a:ext cx="381000" cy="365100"/>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120</a:t>
            </a:fld>
            <a:endParaRPr lang="en-US"/>
          </a:p>
        </p:txBody>
      </p:sp>
      <p:sp>
        <p:nvSpPr>
          <p:cNvPr id="448" name="Shape 448"/>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spTree>
    <p:extLst>
      <p:ext uri="{BB962C8B-B14F-4D97-AF65-F5344CB8AC3E}">
        <p14:creationId xmlns:p14="http://schemas.microsoft.com/office/powerpoint/2010/main" val="40298446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121</a:t>
            </a:fld>
            <a:endParaRPr lang="en-US"/>
          </a:p>
        </p:txBody>
      </p:sp>
      <p:sp>
        <p:nvSpPr>
          <p:cNvPr id="475" name="Shape 475"/>
          <p:cNvSpPr txBox="1"/>
          <p:nvPr/>
        </p:nvSpPr>
        <p:spPr>
          <a:xfrm>
            <a:off x="613075" y="156850"/>
            <a:ext cx="7485300" cy="1069200"/>
          </a:xfrm>
          <a:prstGeom prst="rect">
            <a:avLst/>
          </a:prstGeom>
          <a:noFill/>
          <a:ln>
            <a:noFill/>
          </a:ln>
        </p:spPr>
        <p:txBody>
          <a:bodyPr lIns="91425" tIns="91425" rIns="91425" bIns="91425" anchor="t" anchorCtr="0">
            <a:noAutofit/>
          </a:bodyPr>
          <a:lstStyle/>
          <a:p>
            <a:pPr>
              <a:buClr>
                <a:srgbClr val="000000"/>
              </a:buClr>
              <a:buFont typeface="Arial"/>
              <a:buNone/>
            </a:pPr>
            <a:endParaRPr b="1" kern="0">
              <a:solidFill>
                <a:srgbClr val="000000"/>
              </a:solidFill>
              <a:ea typeface="Arial"/>
              <a:cs typeface="Arial"/>
              <a:sym typeface="Arial"/>
            </a:endParaRPr>
          </a:p>
          <a:p>
            <a:pPr>
              <a:buClr>
                <a:srgbClr val="000000"/>
              </a:buClr>
              <a:buFont typeface="Arial"/>
              <a:buNone/>
            </a:pPr>
            <a:endParaRPr sz="1400" kern="0">
              <a:solidFill>
                <a:srgbClr val="000000"/>
              </a:solidFill>
              <a:ea typeface="Arial"/>
              <a:cs typeface="Arial"/>
              <a:sym typeface="Arial"/>
            </a:endParaRPr>
          </a:p>
          <a:p>
            <a:pPr>
              <a:buClr>
                <a:srgbClr val="000000"/>
              </a:buClr>
              <a:buFont typeface="Arial"/>
              <a:buNone/>
            </a:pPr>
            <a:endParaRPr sz="1400" kern="0">
              <a:solidFill>
                <a:srgbClr val="000000"/>
              </a:solidFill>
              <a:ea typeface="Arial"/>
              <a:cs typeface="Arial"/>
              <a:sym typeface="Arial"/>
            </a:endParaRPr>
          </a:p>
        </p:txBody>
      </p:sp>
      <p:sp>
        <p:nvSpPr>
          <p:cNvPr id="476" name="Shape 476"/>
          <p:cNvSpPr txBox="1"/>
          <p:nvPr/>
        </p:nvSpPr>
        <p:spPr>
          <a:xfrm>
            <a:off x="384950" y="263700"/>
            <a:ext cx="7485300" cy="799200"/>
          </a:xfrm>
          <a:prstGeom prst="rect">
            <a:avLst/>
          </a:prstGeom>
          <a:noFill/>
          <a:ln>
            <a:noFill/>
          </a:ln>
        </p:spPr>
        <p:txBody>
          <a:bodyPr lIns="91425" tIns="91425" rIns="91425" bIns="91425" anchor="t" anchorCtr="0">
            <a:noAutofit/>
          </a:bodyPr>
          <a:lstStyle/>
          <a:p>
            <a:pPr>
              <a:buClr>
                <a:srgbClr val="000000"/>
              </a:buClr>
              <a:buFont typeface="Arial"/>
              <a:buNone/>
            </a:pPr>
            <a:endParaRPr sz="2000" kern="0">
              <a:solidFill>
                <a:srgbClr val="000000"/>
              </a:solidFill>
              <a:ea typeface="Arial"/>
              <a:cs typeface="Arial"/>
              <a:sym typeface="Arial"/>
            </a:endParaRPr>
          </a:p>
          <a:p>
            <a:pPr>
              <a:buClr>
                <a:srgbClr val="000000"/>
              </a:buClr>
              <a:buFont typeface="Arial"/>
              <a:buNone/>
            </a:pPr>
            <a:endParaRPr sz="2000" kern="0">
              <a:solidFill>
                <a:srgbClr val="000000"/>
              </a:solidFill>
              <a:ea typeface="Arial"/>
              <a:cs typeface="Arial"/>
              <a:sym typeface="Arial"/>
            </a:endParaRPr>
          </a:p>
          <a:p>
            <a:pPr>
              <a:buClr>
                <a:srgbClr val="000000"/>
              </a:buClr>
              <a:buSzPct val="25000"/>
              <a:buFont typeface="Arial"/>
              <a:buNone/>
            </a:pPr>
            <a:r>
              <a:rPr lang="en-US" sz="2000" kern="0">
                <a:solidFill>
                  <a:srgbClr val="000000"/>
                </a:solidFill>
                <a:ea typeface="Arial"/>
                <a:cs typeface="Arial"/>
                <a:sym typeface="Arial"/>
              </a:rPr>
              <a:t>Identify how cultures changed to accommodate evolving ideas and beliefs, including the following:</a:t>
            </a:r>
          </a:p>
          <a:p>
            <a:pPr>
              <a:buClr>
                <a:srgbClr val="000000"/>
              </a:buClr>
              <a:buFont typeface="Arial"/>
              <a:buNone/>
            </a:pPr>
            <a:endParaRPr kern="0">
              <a:solidFill>
                <a:srgbClr val="000000"/>
              </a:solidFill>
              <a:ea typeface="Arial"/>
              <a:cs typeface="Arial"/>
              <a:sym typeface="Arial"/>
            </a:endParaRPr>
          </a:p>
          <a:p>
            <a:pPr>
              <a:buClr>
                <a:srgbClr val="000000"/>
              </a:buClr>
              <a:buFont typeface="Arial"/>
              <a:buNone/>
            </a:pPr>
            <a:endParaRPr sz="1400" kern="0">
              <a:solidFill>
                <a:srgbClr val="000000"/>
              </a:solidFill>
              <a:ea typeface="Arial"/>
              <a:cs typeface="Arial"/>
              <a:sym typeface="Arial"/>
            </a:endParaRPr>
          </a:p>
          <a:p>
            <a:pPr>
              <a:buClr>
                <a:srgbClr val="000000"/>
              </a:buClr>
              <a:buFont typeface="Arial"/>
              <a:buNone/>
            </a:pPr>
            <a:endParaRPr sz="1400" kern="0">
              <a:solidFill>
                <a:srgbClr val="000000"/>
              </a:solidFill>
              <a:ea typeface="Arial"/>
              <a:cs typeface="Arial"/>
              <a:sym typeface="Arial"/>
            </a:endParaRPr>
          </a:p>
        </p:txBody>
      </p:sp>
      <p:sp>
        <p:nvSpPr>
          <p:cNvPr id="478" name="Shape 478"/>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graphicFrame>
        <p:nvGraphicFramePr>
          <p:cNvPr id="479" name="Shape 479"/>
          <p:cNvGraphicFramePr/>
          <p:nvPr>
            <p:extLst>
              <p:ext uri="{D42A27DB-BD31-4B8C-83A1-F6EECF244321}">
                <p14:modId xmlns:p14="http://schemas.microsoft.com/office/powerpoint/2010/main" val="287616910"/>
              </p:ext>
            </p:extLst>
          </p:nvPr>
        </p:nvGraphicFramePr>
        <p:xfrm>
          <a:off x="646450" y="1712475"/>
          <a:ext cx="7278350" cy="3047850"/>
        </p:xfrm>
        <a:graphic>
          <a:graphicData uri="http://schemas.openxmlformats.org/drawingml/2006/table">
            <a:tbl>
              <a:tblPr>
                <a:noFill/>
              </a:tblPr>
              <a:tblGrid>
                <a:gridCol w="3639175"/>
                <a:gridCol w="3639175"/>
              </a:tblGrid>
              <a:tr h="457354">
                <a:tc>
                  <a:txBody>
                    <a:bodyPr/>
                    <a:lstStyle/>
                    <a:p>
                      <a:pPr marL="457200" lvl="0" indent="-381000" rtl="0">
                        <a:spcBef>
                          <a:spcPts val="0"/>
                        </a:spcBef>
                        <a:buClr>
                          <a:schemeClr val="dk1"/>
                        </a:buClr>
                        <a:buSzPct val="100000"/>
                        <a:buChar char="●"/>
                      </a:pPr>
                      <a:r>
                        <a:rPr lang="en-US" sz="2000" b="1">
                          <a:solidFill>
                            <a:schemeClr val="dk1"/>
                          </a:solidFill>
                        </a:rPr>
                        <a:t>Revolutions</a:t>
                      </a:r>
                    </a:p>
                  </a:txBody>
                  <a:tcPr marL="91425" marR="91425" marT="91425" marB="91425"/>
                </a:tc>
                <a:tc>
                  <a:txBody>
                    <a:bodyPr/>
                    <a:lstStyle/>
                    <a:p>
                      <a:pPr marL="457200" lvl="0" indent="-381000" rtl="0">
                        <a:spcBef>
                          <a:spcPts val="0"/>
                        </a:spcBef>
                        <a:buClr>
                          <a:schemeClr val="dk1"/>
                        </a:buClr>
                        <a:buSzPct val="100000"/>
                        <a:buChar char="●"/>
                      </a:pPr>
                      <a:r>
                        <a:rPr lang="en-US" sz="2000" b="1">
                          <a:solidFill>
                            <a:schemeClr val="dk1"/>
                          </a:solidFill>
                        </a:rPr>
                        <a:t>Advancements</a:t>
                      </a:r>
                    </a:p>
                  </a:txBody>
                  <a:tcPr marL="91425" marR="91425" marT="91425" marB="91425"/>
                </a:tc>
              </a:tr>
              <a:tr h="457354">
                <a:tc>
                  <a:txBody>
                    <a:bodyPr/>
                    <a:lstStyle/>
                    <a:p>
                      <a:pPr marL="457200" lvl="0" indent="-381000" rtl="0">
                        <a:spcBef>
                          <a:spcPts val="0"/>
                        </a:spcBef>
                        <a:buClr>
                          <a:schemeClr val="dk1"/>
                        </a:buClr>
                        <a:buSzPct val="100000"/>
                        <a:buChar char="●"/>
                      </a:pPr>
                      <a:r>
                        <a:rPr lang="en-US" sz="2000" b="1">
                          <a:solidFill>
                            <a:schemeClr val="dk1"/>
                          </a:solidFill>
                        </a:rPr>
                        <a:t>Conflicts</a:t>
                      </a:r>
                    </a:p>
                  </a:txBody>
                  <a:tcPr marL="91425" marR="91425" marT="91425" marB="91425"/>
                </a:tc>
                <a:tc>
                  <a:txBody>
                    <a:bodyPr/>
                    <a:lstStyle/>
                    <a:p>
                      <a:pPr marL="457200" lvl="0" indent="-381000" rtl="0">
                        <a:spcBef>
                          <a:spcPts val="0"/>
                        </a:spcBef>
                        <a:buClr>
                          <a:schemeClr val="dk1"/>
                        </a:buClr>
                        <a:buSzPct val="100000"/>
                        <a:buChar char="●"/>
                      </a:pPr>
                      <a:r>
                        <a:rPr lang="en-US" sz="2000" b="1">
                          <a:solidFill>
                            <a:schemeClr val="dk1"/>
                          </a:solidFill>
                        </a:rPr>
                        <a:t>Conflicts</a:t>
                      </a:r>
                    </a:p>
                  </a:txBody>
                  <a:tcPr marL="91425" marR="91425" marT="91425" marB="91425"/>
                </a:tc>
              </a:tr>
              <a:tr h="457354">
                <a:tc>
                  <a:txBody>
                    <a:bodyPr/>
                    <a:lstStyle/>
                    <a:p>
                      <a:pPr marL="457200" lvl="0" indent="-381000" rtl="0">
                        <a:spcBef>
                          <a:spcPts val="0"/>
                        </a:spcBef>
                        <a:buClr>
                          <a:schemeClr val="dk1"/>
                        </a:buClr>
                        <a:buSzPct val="100000"/>
                        <a:buChar char="●"/>
                      </a:pPr>
                      <a:r>
                        <a:rPr lang="en-US" sz="2000" b="1">
                          <a:solidFill>
                            <a:schemeClr val="dk1"/>
                          </a:solidFill>
                        </a:rPr>
                        <a:t>Reforms</a:t>
                      </a:r>
                    </a:p>
                  </a:txBody>
                  <a:tcPr marL="91425" marR="91425" marT="91425" marB="91425"/>
                </a:tc>
                <a:tc>
                  <a:txBody>
                    <a:bodyPr/>
                    <a:lstStyle/>
                    <a:p>
                      <a:pPr marL="457200" lvl="0" indent="-381000" rtl="0">
                        <a:spcBef>
                          <a:spcPts val="0"/>
                        </a:spcBef>
                        <a:buClr>
                          <a:schemeClr val="dk1"/>
                        </a:buClr>
                        <a:buSzPct val="100000"/>
                        <a:buChar char="●"/>
                      </a:pPr>
                      <a:r>
                        <a:rPr lang="en-US" sz="2000" b="1">
                          <a:solidFill>
                            <a:schemeClr val="dk1"/>
                          </a:solidFill>
                        </a:rPr>
                        <a:t>Diversity</a:t>
                      </a:r>
                    </a:p>
                  </a:txBody>
                  <a:tcPr marL="91425" marR="91425" marT="91425" marB="91425"/>
                </a:tc>
              </a:tr>
              <a:tr h="743217">
                <a:tc>
                  <a:txBody>
                    <a:bodyPr/>
                    <a:lstStyle/>
                    <a:p>
                      <a:pPr marL="457200" lvl="0" indent="-381000" rtl="0">
                        <a:spcBef>
                          <a:spcPts val="0"/>
                        </a:spcBef>
                        <a:buClr>
                          <a:schemeClr val="dk1"/>
                        </a:buClr>
                        <a:buSzPct val="100000"/>
                        <a:buChar char="●"/>
                      </a:pPr>
                      <a:r>
                        <a:rPr lang="en-US" sz="2000" b="1">
                          <a:solidFill>
                            <a:schemeClr val="dk1"/>
                          </a:solidFill>
                        </a:rPr>
                        <a:t>Human-environment interactions</a:t>
                      </a:r>
                    </a:p>
                  </a:txBody>
                  <a:tcPr marL="91425" marR="91425" marT="91425" marB="91425"/>
                </a:tc>
                <a:tc>
                  <a:txBody>
                    <a:bodyPr/>
                    <a:lstStyle/>
                    <a:p>
                      <a:pPr marL="457200" lvl="0" indent="-381000" rtl="0">
                        <a:spcBef>
                          <a:spcPts val="0"/>
                        </a:spcBef>
                        <a:buClr>
                          <a:schemeClr val="dk1"/>
                        </a:buClr>
                        <a:buSzPct val="100000"/>
                        <a:buChar char="●"/>
                      </a:pPr>
                      <a:r>
                        <a:rPr lang="en-US" sz="2000" b="1">
                          <a:solidFill>
                            <a:schemeClr val="dk1"/>
                          </a:solidFill>
                        </a:rPr>
                        <a:t>Movements and migrations</a:t>
                      </a:r>
                    </a:p>
                  </a:txBody>
                  <a:tcPr marL="91425" marR="91425" marT="91425" marB="91425"/>
                </a:tc>
              </a:tr>
              <a:tr h="668047">
                <a:tc>
                  <a:txBody>
                    <a:bodyPr/>
                    <a:lstStyle/>
                    <a:p>
                      <a:pPr marL="457200" lvl="0" indent="-381000" rtl="0">
                        <a:spcBef>
                          <a:spcPts val="0"/>
                        </a:spcBef>
                        <a:buClr>
                          <a:schemeClr val="dk1"/>
                        </a:buClr>
                        <a:buSzPct val="100000"/>
                        <a:buChar char="●"/>
                      </a:pPr>
                      <a:r>
                        <a:rPr lang="en-US" sz="2000" b="1">
                          <a:solidFill>
                            <a:schemeClr val="dk1"/>
                          </a:solidFill>
                        </a:rPr>
                        <a:t>Laws and policy changes</a:t>
                      </a:r>
                    </a:p>
                  </a:txBody>
                  <a:tcPr marL="91425" marR="91425" marT="91425" marB="91425"/>
                </a:tc>
                <a:tc>
                  <a:txBody>
                    <a:bodyPr/>
                    <a:lstStyle/>
                    <a:p>
                      <a:pPr lvl="0" rtl="0">
                        <a:spcBef>
                          <a:spcPts val="0"/>
                        </a:spcBef>
                        <a:buNone/>
                      </a:pPr>
                      <a:endParaRPr dirty="0"/>
                    </a:p>
                  </a:txBody>
                  <a:tcPr marL="91425" marR="91425" marT="91425" marB="91425"/>
                </a:tc>
              </a:tr>
            </a:tbl>
          </a:graphicData>
        </a:graphic>
      </p:graphicFrame>
      <p:pic>
        <p:nvPicPr>
          <p:cNvPr id="477" name="Shape 477"/>
          <p:cNvPicPr preferRelativeResize="0"/>
          <p:nvPr/>
        </p:nvPicPr>
        <p:blipFill rotWithShape="1">
          <a:blip r:embed="rId3">
            <a:alphaModFix/>
          </a:blip>
          <a:srcRect/>
          <a:stretch/>
        </p:blipFill>
        <p:spPr>
          <a:xfrm>
            <a:off x="2361636" y="4648200"/>
            <a:ext cx="3988175" cy="2110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170716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p:nvPr/>
        </p:nvSpPr>
        <p:spPr>
          <a:xfrm>
            <a:off x="243550" y="0"/>
            <a:ext cx="7999800" cy="6705599"/>
          </a:xfrm>
          <a:prstGeom prst="rect">
            <a:avLst/>
          </a:prstGeom>
          <a:noFill/>
          <a:ln>
            <a:noFill/>
          </a:ln>
        </p:spPr>
        <p:txBody>
          <a:bodyPr lIns="91425" tIns="91425" rIns="91425" bIns="91425" anchor="t" anchorCtr="0">
            <a:noAutofit/>
          </a:bodyPr>
          <a:lstStyle/>
          <a:p>
            <a:pPr algn="ctr">
              <a:buClr>
                <a:srgbClr val="000000"/>
              </a:buClr>
              <a:buSzPct val="25000"/>
              <a:buFont typeface="Arial"/>
              <a:buNone/>
            </a:pPr>
            <a:r>
              <a:rPr lang="en-US" sz="2000" kern="0" dirty="0">
                <a:solidFill>
                  <a:srgbClr val="000000"/>
                </a:solidFill>
                <a:latin typeface="Times New Roman" panose="02020603050405020304" pitchFamily="18" charset="0"/>
                <a:ea typeface="Arial"/>
                <a:cs typeface="Times New Roman" panose="02020603050405020304" pitchFamily="18" charset="0"/>
                <a:sym typeface="Arial"/>
              </a:rPr>
              <a:t>Learning Experience: </a:t>
            </a:r>
            <a:r>
              <a:rPr lang="en-US" sz="2000" b="1" kern="0" dirty="0">
                <a:solidFill>
                  <a:srgbClr val="000000"/>
                </a:solidFill>
                <a:latin typeface="Times New Roman" panose="02020603050405020304" pitchFamily="18" charset="0"/>
                <a:ea typeface="Arial"/>
                <a:cs typeface="Times New Roman" panose="02020603050405020304" pitchFamily="18" charset="0"/>
                <a:sym typeface="Arial"/>
              </a:rPr>
              <a:t>Observe - Reflect - Question</a:t>
            </a:r>
          </a:p>
          <a:p>
            <a:pPr algn="ctr">
              <a:lnSpc>
                <a:spcPct val="115000"/>
              </a:lnSpc>
              <a:buClr>
                <a:srgbClr val="000000"/>
              </a:buClr>
              <a:buSzPct val="25000"/>
              <a:buFont typeface="Arial"/>
              <a:buNone/>
            </a:pPr>
            <a:r>
              <a:rPr lang="en-US" sz="1600" b="1" i="1" kern="0" dirty="0">
                <a:solidFill>
                  <a:srgbClr val="000000"/>
                </a:solidFill>
                <a:latin typeface="Times New Roman" panose="02020603050405020304" pitchFamily="18" charset="0"/>
                <a:ea typeface="Arial"/>
                <a:cs typeface="Times New Roman" panose="02020603050405020304" pitchFamily="18" charset="0"/>
                <a:sym typeface="Arial"/>
              </a:rPr>
              <a:t>Selections of Arabic, Persian, and Ottoman </a:t>
            </a:r>
            <a:r>
              <a:rPr lang="en-US" sz="1600" b="1" i="1" kern="0" dirty="0" smtClean="0">
                <a:solidFill>
                  <a:srgbClr val="000000"/>
                </a:solidFill>
                <a:latin typeface="Times New Roman" panose="02020603050405020304" pitchFamily="18" charset="0"/>
                <a:ea typeface="Arial"/>
                <a:cs typeface="Times New Roman" panose="02020603050405020304" pitchFamily="18" charset="0"/>
                <a:sym typeface="Arial"/>
              </a:rPr>
              <a:t>Art</a:t>
            </a:r>
          </a:p>
          <a:p>
            <a:pPr algn="ctr">
              <a:lnSpc>
                <a:spcPct val="115000"/>
              </a:lnSpc>
              <a:buClr>
                <a:srgbClr val="000000"/>
              </a:buClr>
              <a:buSzPct val="25000"/>
              <a:buFont typeface="Arial"/>
              <a:buNone/>
            </a:pPr>
            <a:endParaRPr lang="en-US" sz="1600" b="1" i="1" kern="0" dirty="0">
              <a:solidFill>
                <a:srgbClr val="000000"/>
              </a:solidFill>
              <a:latin typeface="Times New Roman" panose="02020603050405020304" pitchFamily="18" charset="0"/>
              <a:ea typeface="Arial"/>
              <a:cs typeface="Times New Roman" panose="02020603050405020304" pitchFamily="18" charset="0"/>
              <a:sym typeface="Arial"/>
            </a:endParaRPr>
          </a:p>
          <a:p>
            <a:pPr>
              <a:lnSpc>
                <a:spcPct val="115000"/>
              </a:lnSpc>
              <a:buClr>
                <a:srgbClr val="000000"/>
              </a:buClr>
              <a:buSzPct val="25000"/>
              <a:buFont typeface="Arial"/>
              <a:buNone/>
            </a:pPr>
            <a:r>
              <a:rPr lang="en-US" sz="1600" b="1" kern="0" dirty="0">
                <a:solidFill>
                  <a:srgbClr val="000000"/>
                </a:solidFill>
                <a:latin typeface="Times New Roman" panose="02020603050405020304" pitchFamily="18" charset="0"/>
                <a:ea typeface="Arial"/>
                <a:cs typeface="Times New Roman" panose="02020603050405020304" pitchFamily="18" charset="0"/>
                <a:sym typeface="Arial"/>
              </a:rPr>
              <a:t>Working in groups of 3, you will be given examples of art from multiple times and places, use your paper to complete the activities listed below. You will want to pick a picture to “observe”, one to “reflect”, and one to “question. </a:t>
            </a:r>
          </a:p>
          <a:p>
            <a:pPr>
              <a:lnSpc>
                <a:spcPct val="115000"/>
              </a:lnSpc>
              <a:spcBef>
                <a:spcPts val="2200"/>
              </a:spcBef>
              <a:buClr>
                <a:srgbClr val="000000"/>
              </a:buClr>
              <a:buSzPct val="25000"/>
              <a:buFont typeface="Arial"/>
              <a:buNone/>
            </a:pPr>
            <a:r>
              <a:rPr lang="en-US" sz="3600" b="1" kern="0" dirty="0">
                <a:solidFill>
                  <a:srgbClr val="000000"/>
                </a:solidFill>
                <a:latin typeface="Times New Roman" panose="02020603050405020304" pitchFamily="18" charset="0"/>
                <a:ea typeface="Arial"/>
                <a:cs typeface="Times New Roman" panose="02020603050405020304" pitchFamily="18" charset="0"/>
                <a:sym typeface="Arial"/>
              </a:rPr>
              <a:t>Observe</a:t>
            </a:r>
          </a:p>
          <a:p>
            <a:pPr>
              <a:lnSpc>
                <a:spcPct val="115000"/>
              </a:lnSpc>
              <a:spcBef>
                <a:spcPts val="2200"/>
              </a:spcBef>
              <a:buClr>
                <a:srgbClr val="000000"/>
              </a:buClr>
              <a:buFont typeface="Arial"/>
              <a:buNone/>
            </a:pPr>
            <a:endParaRPr sz="3600" b="1" kern="0" dirty="0">
              <a:solidFill>
                <a:srgbClr val="000000"/>
              </a:solidFill>
              <a:latin typeface="Times New Roman" panose="02020603050405020304" pitchFamily="18" charset="0"/>
              <a:ea typeface="Arial"/>
              <a:cs typeface="Times New Roman" panose="02020603050405020304" pitchFamily="18" charset="0"/>
              <a:sym typeface="Arial"/>
            </a:endParaRPr>
          </a:p>
          <a:p>
            <a:pPr>
              <a:lnSpc>
                <a:spcPct val="115000"/>
              </a:lnSpc>
              <a:spcBef>
                <a:spcPts val="2200"/>
              </a:spcBef>
              <a:buClr>
                <a:srgbClr val="000000"/>
              </a:buClr>
              <a:buSzPct val="25000"/>
              <a:buFont typeface="Arial"/>
              <a:buNone/>
            </a:pPr>
            <a:r>
              <a:rPr lang="en-US" sz="3600" b="1" kern="0" dirty="0">
                <a:solidFill>
                  <a:srgbClr val="000000"/>
                </a:solidFill>
                <a:latin typeface="Times New Roman" panose="02020603050405020304" pitchFamily="18" charset="0"/>
                <a:ea typeface="Arial"/>
                <a:cs typeface="Times New Roman" panose="02020603050405020304" pitchFamily="18" charset="0"/>
                <a:sym typeface="Arial"/>
              </a:rPr>
              <a:t>Reflect </a:t>
            </a:r>
          </a:p>
          <a:p>
            <a:pPr>
              <a:lnSpc>
                <a:spcPct val="115000"/>
              </a:lnSpc>
              <a:spcBef>
                <a:spcPts val="2200"/>
              </a:spcBef>
              <a:buClr>
                <a:srgbClr val="000000"/>
              </a:buClr>
              <a:buFont typeface="Arial"/>
              <a:buNone/>
            </a:pPr>
            <a:endParaRPr sz="3600" b="1" kern="0" dirty="0">
              <a:solidFill>
                <a:srgbClr val="000000"/>
              </a:solidFill>
              <a:latin typeface="Times New Roman" panose="02020603050405020304" pitchFamily="18" charset="0"/>
              <a:ea typeface="Arial"/>
              <a:cs typeface="Times New Roman" panose="02020603050405020304" pitchFamily="18" charset="0"/>
              <a:sym typeface="Arial"/>
            </a:endParaRPr>
          </a:p>
          <a:p>
            <a:pPr>
              <a:lnSpc>
                <a:spcPct val="115000"/>
              </a:lnSpc>
              <a:spcBef>
                <a:spcPts val="2200"/>
              </a:spcBef>
              <a:buClr>
                <a:srgbClr val="000000"/>
              </a:buClr>
              <a:buSzPct val="25000"/>
              <a:buFont typeface="Arial"/>
              <a:buNone/>
            </a:pPr>
            <a:r>
              <a:rPr lang="en-US" sz="3600" b="1" kern="0" dirty="0">
                <a:solidFill>
                  <a:srgbClr val="000000"/>
                </a:solidFill>
                <a:latin typeface="Times New Roman" panose="02020603050405020304" pitchFamily="18" charset="0"/>
                <a:ea typeface="Arial"/>
                <a:cs typeface="Times New Roman" panose="02020603050405020304" pitchFamily="18" charset="0"/>
                <a:sym typeface="Arial"/>
              </a:rPr>
              <a:t>Question</a:t>
            </a:r>
          </a:p>
          <a:p>
            <a:pPr algn="ctr">
              <a:lnSpc>
                <a:spcPct val="115000"/>
              </a:lnSpc>
              <a:spcBef>
                <a:spcPts val="2200"/>
              </a:spcBef>
              <a:buClr>
                <a:srgbClr val="000000"/>
              </a:buClr>
              <a:buFont typeface="Arial"/>
              <a:buNone/>
            </a:pPr>
            <a:endParaRPr sz="1450" b="1" i="1" kern="0" dirty="0">
              <a:solidFill>
                <a:srgbClr val="000000"/>
              </a:solidFill>
              <a:ea typeface="Arial"/>
              <a:cs typeface="Arial"/>
              <a:sym typeface="Arial"/>
            </a:endParaRPr>
          </a:p>
          <a:p>
            <a:pPr>
              <a:spcBef>
                <a:spcPts val="400"/>
              </a:spcBef>
              <a:buClr>
                <a:srgbClr val="000000"/>
              </a:buClr>
              <a:buFont typeface="Arial"/>
              <a:buNone/>
            </a:pPr>
            <a:endParaRPr sz="1400" b="1" kern="0" dirty="0">
              <a:solidFill>
                <a:srgbClr val="000000"/>
              </a:solidFill>
              <a:ea typeface="Arial"/>
              <a:cs typeface="Arial"/>
              <a:sym typeface="Arial"/>
            </a:endParaRPr>
          </a:p>
        </p:txBody>
      </p:sp>
      <p:sp>
        <p:nvSpPr>
          <p:cNvPr id="486" name="Shape 486"/>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pic>
        <p:nvPicPr>
          <p:cNvPr id="487" name="Shape 487"/>
          <p:cNvPicPr preferRelativeResize="0"/>
          <p:nvPr/>
        </p:nvPicPr>
        <p:blipFill rotWithShape="1">
          <a:blip r:embed="rId3">
            <a:alphaModFix/>
          </a:blip>
          <a:srcRect/>
          <a:stretch/>
        </p:blipFill>
        <p:spPr>
          <a:xfrm>
            <a:off x="3088461" y="2237197"/>
            <a:ext cx="1382400" cy="1868100"/>
          </a:xfrm>
          <a:prstGeom prst="rect">
            <a:avLst/>
          </a:prstGeom>
          <a:noFill/>
          <a:ln>
            <a:noFill/>
          </a:ln>
        </p:spPr>
      </p:pic>
      <p:pic>
        <p:nvPicPr>
          <p:cNvPr id="488" name="Shape 488"/>
          <p:cNvPicPr preferRelativeResize="0"/>
          <p:nvPr/>
        </p:nvPicPr>
        <p:blipFill rotWithShape="1">
          <a:blip r:embed="rId4">
            <a:alphaModFix/>
          </a:blip>
          <a:srcRect/>
          <a:stretch/>
        </p:blipFill>
        <p:spPr>
          <a:xfrm>
            <a:off x="4728253" y="3471307"/>
            <a:ext cx="3352800" cy="2044800"/>
          </a:xfrm>
          <a:prstGeom prst="rect">
            <a:avLst/>
          </a:prstGeom>
          <a:noFill/>
          <a:ln>
            <a:noFill/>
          </a:ln>
        </p:spPr>
      </p:pic>
      <p:pic>
        <p:nvPicPr>
          <p:cNvPr id="489" name="Shape 489"/>
          <p:cNvPicPr preferRelativeResize="0"/>
          <p:nvPr/>
        </p:nvPicPr>
        <p:blipFill rotWithShape="1">
          <a:blip r:embed="rId5">
            <a:alphaModFix/>
          </a:blip>
          <a:srcRect/>
          <a:stretch/>
        </p:blipFill>
        <p:spPr>
          <a:xfrm>
            <a:off x="2343356" y="4591969"/>
            <a:ext cx="2384999" cy="2384999"/>
          </a:xfrm>
          <a:prstGeom prst="rect">
            <a:avLst/>
          </a:prstGeom>
          <a:noFill/>
          <a:ln>
            <a:noFill/>
          </a:ln>
        </p:spPr>
      </p:pic>
    </p:spTree>
    <p:extLst>
      <p:ext uri="{BB962C8B-B14F-4D97-AF65-F5344CB8AC3E}">
        <p14:creationId xmlns:p14="http://schemas.microsoft.com/office/powerpoint/2010/main" val="32880377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p:nvPr/>
        </p:nvSpPr>
        <p:spPr>
          <a:xfrm>
            <a:off x="243550" y="152400"/>
            <a:ext cx="7999800" cy="5363606"/>
          </a:xfrm>
          <a:prstGeom prst="rect">
            <a:avLst/>
          </a:prstGeom>
          <a:noFill/>
          <a:ln>
            <a:noFill/>
          </a:ln>
        </p:spPr>
        <p:txBody>
          <a:bodyPr lIns="91425" tIns="91425" rIns="91425" bIns="91425" anchor="t" anchorCtr="0">
            <a:noAutofit/>
          </a:bodyPr>
          <a:lstStyle/>
          <a:p>
            <a:pPr algn="ctr">
              <a:buClr>
                <a:srgbClr val="000000"/>
              </a:buClr>
              <a:buSzPct val="25000"/>
              <a:buFont typeface="Arial"/>
              <a:buNone/>
            </a:pPr>
            <a:r>
              <a:rPr lang="en-US" sz="2400" kern="0" dirty="0">
                <a:solidFill>
                  <a:srgbClr val="000000"/>
                </a:solidFill>
                <a:latin typeface="Times New Roman" panose="02020603050405020304" pitchFamily="18" charset="0"/>
                <a:ea typeface="Arial"/>
                <a:cs typeface="Times New Roman" panose="02020603050405020304" pitchFamily="18" charset="0"/>
                <a:sym typeface="Arial"/>
              </a:rPr>
              <a:t>Learning </a:t>
            </a:r>
            <a:r>
              <a:rPr lang="en-US" sz="2400" kern="0" dirty="0" smtClean="0">
                <a:solidFill>
                  <a:srgbClr val="000000"/>
                </a:solidFill>
                <a:latin typeface="Times New Roman" panose="02020603050405020304" pitchFamily="18" charset="0"/>
                <a:ea typeface="Arial"/>
                <a:cs typeface="Times New Roman" panose="02020603050405020304" pitchFamily="18" charset="0"/>
                <a:sym typeface="Arial"/>
              </a:rPr>
              <a:t>Experience</a:t>
            </a:r>
          </a:p>
          <a:p>
            <a:pPr algn="ctr">
              <a:buClr>
                <a:srgbClr val="000000"/>
              </a:buClr>
              <a:buSzPct val="25000"/>
              <a:buFont typeface="Arial"/>
              <a:buNone/>
            </a:pPr>
            <a:r>
              <a:rPr lang="en-US" sz="2400" b="1" kern="0" dirty="0" smtClean="0">
                <a:solidFill>
                  <a:srgbClr val="000000"/>
                </a:solidFill>
                <a:latin typeface="Times New Roman" panose="02020603050405020304" pitchFamily="18" charset="0"/>
                <a:ea typeface="Arial"/>
                <a:cs typeface="Times New Roman" panose="02020603050405020304" pitchFamily="18" charset="0"/>
                <a:sym typeface="Arial"/>
              </a:rPr>
              <a:t>Observe </a:t>
            </a:r>
            <a:r>
              <a:rPr lang="en-US" sz="2400" b="1" kern="0" dirty="0">
                <a:solidFill>
                  <a:srgbClr val="000000"/>
                </a:solidFill>
                <a:latin typeface="Times New Roman" panose="02020603050405020304" pitchFamily="18" charset="0"/>
                <a:ea typeface="Arial"/>
                <a:cs typeface="Times New Roman" panose="02020603050405020304" pitchFamily="18" charset="0"/>
                <a:sym typeface="Arial"/>
              </a:rPr>
              <a:t>- Reflect - Question</a:t>
            </a:r>
          </a:p>
          <a:p>
            <a:pPr algn="ctr">
              <a:lnSpc>
                <a:spcPct val="115000"/>
              </a:lnSpc>
              <a:buClr>
                <a:srgbClr val="000000"/>
              </a:buClr>
              <a:buSzPct val="25000"/>
              <a:buFont typeface="Arial"/>
              <a:buNone/>
            </a:pPr>
            <a:r>
              <a:rPr lang="en-US" b="1" i="1" kern="0" dirty="0">
                <a:solidFill>
                  <a:srgbClr val="000000"/>
                </a:solidFill>
                <a:latin typeface="Times New Roman" panose="02020603050405020304" pitchFamily="18" charset="0"/>
                <a:ea typeface="Arial"/>
                <a:cs typeface="Times New Roman" panose="02020603050405020304" pitchFamily="18" charset="0"/>
                <a:sym typeface="Arial"/>
              </a:rPr>
              <a:t>Selections of Arabic, Persian, and Ottoman Art</a:t>
            </a:r>
          </a:p>
          <a:p>
            <a:pPr>
              <a:lnSpc>
                <a:spcPct val="115000"/>
              </a:lnSpc>
              <a:buClr>
                <a:srgbClr val="000000"/>
              </a:buClr>
              <a:buSzPct val="25000"/>
              <a:buFont typeface="Arial"/>
              <a:buNone/>
            </a:pPr>
            <a:endParaRPr lang="en-US" b="1" kern="0" dirty="0" smtClean="0">
              <a:solidFill>
                <a:srgbClr val="000000"/>
              </a:solidFill>
              <a:latin typeface="Times New Roman" panose="02020603050405020304" pitchFamily="18" charset="0"/>
              <a:ea typeface="Arial"/>
              <a:cs typeface="Times New Roman" panose="02020603050405020304" pitchFamily="18" charset="0"/>
              <a:sym typeface="Arial"/>
            </a:endParaRPr>
          </a:p>
          <a:p>
            <a:pPr>
              <a:lnSpc>
                <a:spcPct val="115000"/>
              </a:lnSpc>
              <a:buClr>
                <a:srgbClr val="000000"/>
              </a:buClr>
              <a:buSzPct val="25000"/>
              <a:buFont typeface="Arial"/>
              <a:buNone/>
            </a:pPr>
            <a:r>
              <a:rPr lang="en-US" b="1" kern="0" dirty="0" smtClean="0">
                <a:solidFill>
                  <a:srgbClr val="000000"/>
                </a:solidFill>
                <a:latin typeface="Times New Roman" panose="02020603050405020304" pitchFamily="18" charset="0"/>
                <a:ea typeface="Arial"/>
                <a:cs typeface="Times New Roman" panose="02020603050405020304" pitchFamily="18" charset="0"/>
                <a:sym typeface="Arial"/>
              </a:rPr>
              <a:t>Working </a:t>
            </a:r>
            <a:r>
              <a:rPr lang="en-US" b="1" kern="0" dirty="0">
                <a:solidFill>
                  <a:srgbClr val="000000"/>
                </a:solidFill>
                <a:latin typeface="Times New Roman" panose="02020603050405020304" pitchFamily="18" charset="0"/>
                <a:ea typeface="Arial"/>
                <a:cs typeface="Times New Roman" panose="02020603050405020304" pitchFamily="18" charset="0"/>
                <a:sym typeface="Arial"/>
              </a:rPr>
              <a:t>in groups of 3, you will be given examples of art from multiple times and places, use your paper to complete the activities listed below. You will want to pick a picture to “observe”, one to “reflect”, and one to “question. </a:t>
            </a:r>
          </a:p>
          <a:p>
            <a:pPr>
              <a:lnSpc>
                <a:spcPct val="115000"/>
              </a:lnSpc>
              <a:buClr>
                <a:srgbClr val="000000"/>
              </a:buClr>
              <a:buSzPct val="25000"/>
              <a:buFont typeface="Arial"/>
              <a:buNone/>
            </a:pPr>
            <a:endParaRPr lang="en-US" sz="2400" b="1" kern="0" dirty="0" smtClean="0">
              <a:solidFill>
                <a:srgbClr val="000000"/>
              </a:solidFill>
              <a:latin typeface="Times New Roman" panose="02020603050405020304" pitchFamily="18" charset="0"/>
              <a:ea typeface="Arial"/>
              <a:cs typeface="Times New Roman" panose="02020603050405020304" pitchFamily="18" charset="0"/>
              <a:sym typeface="Arial"/>
            </a:endParaRPr>
          </a:p>
          <a:p>
            <a:pPr>
              <a:lnSpc>
                <a:spcPct val="115000"/>
              </a:lnSpc>
              <a:buClr>
                <a:srgbClr val="000000"/>
              </a:buClr>
              <a:buSzPct val="25000"/>
              <a:buFont typeface="Arial"/>
              <a:buNone/>
            </a:pPr>
            <a:r>
              <a:rPr lang="en-US" sz="2400" b="1" kern="0" dirty="0" smtClean="0">
                <a:solidFill>
                  <a:srgbClr val="000000"/>
                </a:solidFill>
                <a:latin typeface="Times New Roman" panose="02020603050405020304" pitchFamily="18" charset="0"/>
                <a:ea typeface="Arial"/>
                <a:cs typeface="Times New Roman" panose="02020603050405020304" pitchFamily="18" charset="0"/>
                <a:sym typeface="Arial"/>
              </a:rPr>
              <a:t>Observe</a:t>
            </a:r>
            <a:r>
              <a:rPr lang="en-US" sz="2400" b="1" kern="0" dirty="0">
                <a:solidFill>
                  <a:srgbClr val="000000"/>
                </a:solidFill>
                <a:latin typeface="Times New Roman" panose="02020603050405020304" pitchFamily="18" charset="0"/>
                <a:ea typeface="Arial"/>
                <a:cs typeface="Times New Roman" panose="02020603050405020304" pitchFamily="18" charset="0"/>
                <a:sym typeface="Arial"/>
              </a:rPr>
              <a:t>: </a:t>
            </a:r>
            <a:r>
              <a:rPr lang="en-US" sz="2000" b="1" kern="0" dirty="0">
                <a:solidFill>
                  <a:srgbClr val="000000"/>
                </a:solidFill>
                <a:latin typeface="Times New Roman" panose="02020603050405020304" pitchFamily="18" charset="0"/>
                <a:ea typeface="Arial"/>
                <a:cs typeface="Times New Roman" panose="02020603050405020304" pitchFamily="18" charset="0"/>
                <a:sym typeface="Arial"/>
              </a:rPr>
              <a:t>What do you see? Try to be as basic and exact as you can without reading into the pictures or making educated guesses.</a:t>
            </a:r>
          </a:p>
          <a:p>
            <a:pPr>
              <a:lnSpc>
                <a:spcPct val="115000"/>
              </a:lnSpc>
              <a:spcBef>
                <a:spcPts val="2200"/>
              </a:spcBef>
              <a:buClr>
                <a:srgbClr val="000000"/>
              </a:buClr>
              <a:buSzPct val="25000"/>
              <a:buFont typeface="Arial"/>
              <a:buNone/>
            </a:pPr>
            <a:r>
              <a:rPr lang="en-US" sz="1450" b="1" kern="0" dirty="0">
                <a:solidFill>
                  <a:srgbClr val="000000"/>
                </a:solidFill>
                <a:ea typeface="Arial"/>
                <a:cs typeface="Arial"/>
                <a:sym typeface="Arial"/>
              </a:rPr>
              <a:t>  </a:t>
            </a:r>
          </a:p>
          <a:p>
            <a:pPr algn="ctr">
              <a:lnSpc>
                <a:spcPct val="115000"/>
              </a:lnSpc>
              <a:spcBef>
                <a:spcPts val="2200"/>
              </a:spcBef>
              <a:buClr>
                <a:srgbClr val="000000"/>
              </a:buClr>
              <a:buFont typeface="Arial"/>
              <a:buNone/>
            </a:pPr>
            <a:endParaRPr sz="1450" b="1" i="1" kern="0" dirty="0">
              <a:solidFill>
                <a:srgbClr val="000000"/>
              </a:solidFill>
              <a:ea typeface="Arial"/>
              <a:cs typeface="Arial"/>
              <a:sym typeface="Arial"/>
            </a:endParaRPr>
          </a:p>
          <a:p>
            <a:pPr>
              <a:spcBef>
                <a:spcPts val="400"/>
              </a:spcBef>
              <a:buClr>
                <a:srgbClr val="000000"/>
              </a:buClr>
              <a:buFont typeface="Arial"/>
              <a:buNone/>
            </a:pPr>
            <a:endParaRPr sz="1400" b="1" kern="0" dirty="0">
              <a:solidFill>
                <a:srgbClr val="000000"/>
              </a:solidFill>
              <a:ea typeface="Arial"/>
              <a:cs typeface="Arial"/>
              <a:sym typeface="Arial"/>
            </a:endParaRPr>
          </a:p>
        </p:txBody>
      </p:sp>
      <p:sp>
        <p:nvSpPr>
          <p:cNvPr id="496" name="Shape 496"/>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pic>
        <p:nvPicPr>
          <p:cNvPr id="497" name="Shape 497"/>
          <p:cNvPicPr preferRelativeResize="0"/>
          <p:nvPr/>
        </p:nvPicPr>
        <p:blipFill rotWithShape="1">
          <a:blip r:embed="rId3">
            <a:alphaModFix/>
          </a:blip>
          <a:srcRect/>
          <a:stretch/>
        </p:blipFill>
        <p:spPr>
          <a:xfrm>
            <a:off x="2189795" y="3962400"/>
            <a:ext cx="4749895" cy="2637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4918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p:nvPr/>
        </p:nvSpPr>
        <p:spPr>
          <a:xfrm>
            <a:off x="243550" y="41007"/>
            <a:ext cx="7999800" cy="5475000"/>
          </a:xfrm>
          <a:prstGeom prst="rect">
            <a:avLst/>
          </a:prstGeom>
          <a:noFill/>
          <a:ln>
            <a:noFill/>
          </a:ln>
        </p:spPr>
        <p:txBody>
          <a:bodyPr lIns="91425" tIns="91425" rIns="91425" bIns="91425" anchor="t" anchorCtr="0">
            <a:noAutofit/>
          </a:bodyPr>
          <a:lstStyle/>
          <a:p>
            <a:pPr algn="ctr">
              <a:buClr>
                <a:srgbClr val="000000"/>
              </a:buClr>
              <a:buSzPct val="25000"/>
              <a:buFont typeface="Arial"/>
              <a:buNone/>
            </a:pPr>
            <a:r>
              <a:rPr lang="en-US" sz="2000" kern="0" dirty="0">
                <a:solidFill>
                  <a:srgbClr val="000000"/>
                </a:solidFill>
                <a:ea typeface="Arial"/>
                <a:cs typeface="Arial"/>
                <a:sym typeface="Arial"/>
              </a:rPr>
              <a:t>Learning </a:t>
            </a:r>
            <a:r>
              <a:rPr lang="en-US" sz="2000" kern="0" dirty="0" smtClean="0">
                <a:solidFill>
                  <a:srgbClr val="000000"/>
                </a:solidFill>
                <a:ea typeface="Arial"/>
                <a:cs typeface="Arial"/>
                <a:sym typeface="Arial"/>
              </a:rPr>
              <a:t>Experience</a:t>
            </a:r>
          </a:p>
          <a:p>
            <a:pPr algn="ctr">
              <a:buClr>
                <a:srgbClr val="000000"/>
              </a:buClr>
              <a:buSzPct val="25000"/>
              <a:buFont typeface="Arial"/>
              <a:buNone/>
            </a:pPr>
            <a:r>
              <a:rPr lang="en-US" sz="2000" b="1" kern="0" dirty="0" smtClean="0">
                <a:solidFill>
                  <a:srgbClr val="000000"/>
                </a:solidFill>
                <a:ea typeface="Arial"/>
                <a:cs typeface="Arial"/>
                <a:sym typeface="Arial"/>
              </a:rPr>
              <a:t>Observe </a:t>
            </a:r>
            <a:r>
              <a:rPr lang="en-US" sz="2000" b="1" kern="0" dirty="0">
                <a:solidFill>
                  <a:srgbClr val="000000"/>
                </a:solidFill>
                <a:ea typeface="Arial"/>
                <a:cs typeface="Arial"/>
                <a:sym typeface="Arial"/>
              </a:rPr>
              <a:t>- Reflect - Question</a:t>
            </a:r>
          </a:p>
          <a:p>
            <a:pPr algn="ctr">
              <a:lnSpc>
                <a:spcPct val="115000"/>
              </a:lnSpc>
              <a:spcBef>
                <a:spcPts val="1800"/>
              </a:spcBef>
              <a:buClr>
                <a:srgbClr val="000000"/>
              </a:buClr>
              <a:buSzPct val="25000"/>
              <a:buFont typeface="Arial"/>
              <a:buNone/>
            </a:pPr>
            <a:r>
              <a:rPr lang="en-US" sz="1600" b="1" i="1" kern="0" dirty="0">
                <a:solidFill>
                  <a:srgbClr val="000000"/>
                </a:solidFill>
                <a:ea typeface="Arial"/>
                <a:cs typeface="Arial"/>
                <a:sym typeface="Arial"/>
              </a:rPr>
              <a:t>Selections of Arabic, Persian, and Ottoman Art</a:t>
            </a:r>
          </a:p>
          <a:p>
            <a:pPr>
              <a:lnSpc>
                <a:spcPct val="115000"/>
              </a:lnSpc>
              <a:spcBef>
                <a:spcPts val="2200"/>
              </a:spcBef>
              <a:buClr>
                <a:srgbClr val="000000"/>
              </a:buClr>
              <a:buSzPct val="25000"/>
              <a:buFont typeface="Arial"/>
              <a:buNone/>
            </a:pPr>
            <a:r>
              <a:rPr lang="en-US" sz="1600" b="1" kern="0" dirty="0">
                <a:solidFill>
                  <a:srgbClr val="000000"/>
                </a:solidFill>
                <a:ea typeface="Arial"/>
                <a:cs typeface="Arial"/>
                <a:sym typeface="Arial"/>
              </a:rPr>
              <a:t>Working in groups of 3, you will be given examples of art from multiple times and places, use your paper to complete the activities listed below. You will want to pick a picture to “observe”, one to “reflect”, and one to “question. </a:t>
            </a:r>
          </a:p>
          <a:p>
            <a:pPr>
              <a:lnSpc>
                <a:spcPct val="115000"/>
              </a:lnSpc>
              <a:spcBef>
                <a:spcPts val="2200"/>
              </a:spcBef>
              <a:buClr>
                <a:srgbClr val="000000"/>
              </a:buClr>
              <a:buSzPct val="25000"/>
              <a:buFont typeface="Arial"/>
              <a:buNone/>
            </a:pPr>
            <a:r>
              <a:rPr lang="en-US" sz="2400" b="1" kern="0" dirty="0">
                <a:solidFill>
                  <a:srgbClr val="000000"/>
                </a:solidFill>
                <a:ea typeface="Arial"/>
                <a:cs typeface="Arial"/>
                <a:sym typeface="Arial"/>
              </a:rPr>
              <a:t>Reflect: </a:t>
            </a:r>
            <a:r>
              <a:rPr lang="en-US" sz="2000" b="1" kern="0" dirty="0">
                <a:solidFill>
                  <a:srgbClr val="000000"/>
                </a:solidFill>
                <a:ea typeface="Arial"/>
                <a:cs typeface="Arial"/>
                <a:sym typeface="Arial"/>
              </a:rPr>
              <a:t>Do you really know what you’re looking at? Now’s your time to shine! Use your paper to accurately describe the image and provide as much info about what you see as you can.</a:t>
            </a:r>
          </a:p>
          <a:p>
            <a:pPr>
              <a:lnSpc>
                <a:spcPct val="115000"/>
              </a:lnSpc>
              <a:spcBef>
                <a:spcPts val="2200"/>
              </a:spcBef>
              <a:buClr>
                <a:srgbClr val="000000"/>
              </a:buClr>
              <a:buSzPct val="25000"/>
              <a:buFont typeface="Arial"/>
              <a:buNone/>
            </a:pPr>
            <a:r>
              <a:rPr lang="en-US" sz="1450" b="1" kern="0" dirty="0">
                <a:solidFill>
                  <a:srgbClr val="000000"/>
                </a:solidFill>
                <a:ea typeface="Arial"/>
                <a:cs typeface="Arial"/>
                <a:sym typeface="Arial"/>
              </a:rPr>
              <a:t>  </a:t>
            </a:r>
          </a:p>
          <a:p>
            <a:pPr algn="ctr">
              <a:lnSpc>
                <a:spcPct val="115000"/>
              </a:lnSpc>
              <a:spcBef>
                <a:spcPts val="2200"/>
              </a:spcBef>
              <a:buClr>
                <a:srgbClr val="000000"/>
              </a:buClr>
              <a:buFont typeface="Arial"/>
              <a:buNone/>
            </a:pPr>
            <a:endParaRPr sz="1450" b="1" i="1" kern="0" dirty="0">
              <a:solidFill>
                <a:srgbClr val="000000"/>
              </a:solidFill>
              <a:ea typeface="Arial"/>
              <a:cs typeface="Arial"/>
              <a:sym typeface="Arial"/>
            </a:endParaRPr>
          </a:p>
          <a:p>
            <a:pPr>
              <a:spcBef>
                <a:spcPts val="400"/>
              </a:spcBef>
              <a:buClr>
                <a:srgbClr val="000000"/>
              </a:buClr>
              <a:buFont typeface="Arial"/>
              <a:buNone/>
            </a:pPr>
            <a:endParaRPr sz="1400" b="1" kern="0" dirty="0">
              <a:solidFill>
                <a:srgbClr val="000000"/>
              </a:solidFill>
              <a:ea typeface="Arial"/>
              <a:cs typeface="Arial"/>
              <a:sym typeface="Arial"/>
            </a:endParaRPr>
          </a:p>
        </p:txBody>
      </p:sp>
      <p:sp>
        <p:nvSpPr>
          <p:cNvPr id="504" name="Shape 504"/>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pic>
        <p:nvPicPr>
          <p:cNvPr id="505" name="Shape 505"/>
          <p:cNvPicPr preferRelativeResize="0"/>
          <p:nvPr/>
        </p:nvPicPr>
        <p:blipFill rotWithShape="1">
          <a:blip r:embed="rId3">
            <a:alphaModFix/>
          </a:blip>
          <a:srcRect/>
          <a:stretch/>
        </p:blipFill>
        <p:spPr>
          <a:xfrm>
            <a:off x="1752600" y="4038600"/>
            <a:ext cx="5319050" cy="255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8071946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p:nvPr/>
        </p:nvSpPr>
        <p:spPr>
          <a:xfrm>
            <a:off x="243550" y="41007"/>
            <a:ext cx="7999800" cy="5475000"/>
          </a:xfrm>
          <a:prstGeom prst="rect">
            <a:avLst/>
          </a:prstGeom>
          <a:noFill/>
          <a:ln>
            <a:noFill/>
          </a:ln>
        </p:spPr>
        <p:txBody>
          <a:bodyPr lIns="91425" tIns="91425" rIns="91425" bIns="91425" anchor="t" anchorCtr="0">
            <a:noAutofit/>
          </a:bodyPr>
          <a:lstStyle/>
          <a:p>
            <a:pPr algn="ctr">
              <a:buClr>
                <a:srgbClr val="000000"/>
              </a:buClr>
              <a:buSzPct val="25000"/>
              <a:buFont typeface="Arial"/>
              <a:buNone/>
            </a:pPr>
            <a:r>
              <a:rPr lang="en-US" sz="2000" kern="0" dirty="0">
                <a:solidFill>
                  <a:srgbClr val="000000"/>
                </a:solidFill>
                <a:ea typeface="Arial"/>
                <a:cs typeface="Arial"/>
                <a:sym typeface="Arial"/>
              </a:rPr>
              <a:t>Learning Experience</a:t>
            </a:r>
            <a:r>
              <a:rPr lang="en-US" sz="2000" kern="0" dirty="0" smtClean="0">
                <a:solidFill>
                  <a:srgbClr val="000000"/>
                </a:solidFill>
                <a:ea typeface="Arial"/>
                <a:cs typeface="Arial"/>
                <a:sym typeface="Arial"/>
              </a:rPr>
              <a:t>:</a:t>
            </a:r>
          </a:p>
          <a:p>
            <a:pPr algn="ctr">
              <a:buClr>
                <a:srgbClr val="000000"/>
              </a:buClr>
              <a:buSzPct val="25000"/>
              <a:buFont typeface="Arial"/>
              <a:buNone/>
            </a:pPr>
            <a:r>
              <a:rPr lang="en-US" sz="2000" kern="0" dirty="0" smtClean="0">
                <a:solidFill>
                  <a:srgbClr val="000000"/>
                </a:solidFill>
                <a:ea typeface="Arial"/>
                <a:cs typeface="Arial"/>
                <a:sym typeface="Arial"/>
              </a:rPr>
              <a:t> </a:t>
            </a:r>
            <a:r>
              <a:rPr lang="en-US" sz="2000" b="1" kern="0" dirty="0">
                <a:solidFill>
                  <a:srgbClr val="000000"/>
                </a:solidFill>
                <a:ea typeface="Arial"/>
                <a:cs typeface="Arial"/>
                <a:sym typeface="Arial"/>
              </a:rPr>
              <a:t>Observe - Reflect - Question</a:t>
            </a:r>
          </a:p>
          <a:p>
            <a:pPr algn="ctr">
              <a:lnSpc>
                <a:spcPct val="115000"/>
              </a:lnSpc>
              <a:spcBef>
                <a:spcPts val="1800"/>
              </a:spcBef>
              <a:buClr>
                <a:srgbClr val="000000"/>
              </a:buClr>
              <a:buSzPct val="25000"/>
              <a:buFont typeface="Arial"/>
              <a:buNone/>
            </a:pPr>
            <a:r>
              <a:rPr lang="en-US" sz="1600" b="1" i="1" kern="0" dirty="0">
                <a:solidFill>
                  <a:srgbClr val="000000"/>
                </a:solidFill>
                <a:ea typeface="Arial"/>
                <a:cs typeface="Arial"/>
                <a:sym typeface="Arial"/>
              </a:rPr>
              <a:t>Selections of Arabic, Persian, and Ottoman Art</a:t>
            </a:r>
          </a:p>
          <a:p>
            <a:pPr>
              <a:lnSpc>
                <a:spcPct val="115000"/>
              </a:lnSpc>
              <a:spcBef>
                <a:spcPts val="2200"/>
              </a:spcBef>
              <a:buClr>
                <a:srgbClr val="000000"/>
              </a:buClr>
              <a:buSzPct val="25000"/>
              <a:buFont typeface="Arial"/>
              <a:buNone/>
            </a:pPr>
            <a:r>
              <a:rPr lang="en-US" sz="1600" b="1" kern="0" dirty="0">
                <a:solidFill>
                  <a:srgbClr val="000000"/>
                </a:solidFill>
                <a:ea typeface="Arial"/>
                <a:cs typeface="Arial"/>
                <a:sym typeface="Arial"/>
              </a:rPr>
              <a:t>Working in groups of 3, you will be given examples of art from multiple times and places, use your paper to complete the activities listed below. You will want to pick a picture to “observe”, one to “reflect”, and one to “question. </a:t>
            </a:r>
          </a:p>
          <a:p>
            <a:pPr>
              <a:lnSpc>
                <a:spcPct val="115000"/>
              </a:lnSpc>
              <a:spcBef>
                <a:spcPts val="2200"/>
              </a:spcBef>
              <a:buClr>
                <a:srgbClr val="000000"/>
              </a:buClr>
              <a:buSzPct val="25000"/>
              <a:buFont typeface="Arial"/>
              <a:buNone/>
            </a:pPr>
            <a:r>
              <a:rPr lang="en-US" sz="2400" b="1" kern="0" dirty="0">
                <a:solidFill>
                  <a:srgbClr val="000000"/>
                </a:solidFill>
                <a:ea typeface="Arial"/>
                <a:cs typeface="Arial"/>
                <a:sym typeface="Arial"/>
              </a:rPr>
              <a:t>Question: </a:t>
            </a:r>
            <a:r>
              <a:rPr lang="en-US" sz="2000" b="1" kern="0" dirty="0">
                <a:solidFill>
                  <a:srgbClr val="000000"/>
                </a:solidFill>
                <a:ea typeface="Arial"/>
                <a:cs typeface="Arial"/>
                <a:sym typeface="Arial"/>
              </a:rPr>
              <a:t>After viewing the image, do you have any questions about it? Place of origin? Why was this piece used? Religious or cultural importance? What do you want to know about this piece? </a:t>
            </a:r>
          </a:p>
          <a:p>
            <a:pPr>
              <a:lnSpc>
                <a:spcPct val="115000"/>
              </a:lnSpc>
              <a:spcBef>
                <a:spcPts val="2200"/>
              </a:spcBef>
              <a:buClr>
                <a:srgbClr val="000000"/>
              </a:buClr>
              <a:buSzPct val="25000"/>
              <a:buFont typeface="Arial"/>
              <a:buNone/>
            </a:pPr>
            <a:r>
              <a:rPr lang="en-US" sz="1450" b="1" kern="0" dirty="0">
                <a:solidFill>
                  <a:srgbClr val="000000"/>
                </a:solidFill>
                <a:ea typeface="Arial"/>
                <a:cs typeface="Arial"/>
                <a:sym typeface="Arial"/>
              </a:rPr>
              <a:t>  </a:t>
            </a:r>
          </a:p>
          <a:p>
            <a:pPr algn="ctr">
              <a:lnSpc>
                <a:spcPct val="115000"/>
              </a:lnSpc>
              <a:spcBef>
                <a:spcPts val="2200"/>
              </a:spcBef>
              <a:buClr>
                <a:srgbClr val="000000"/>
              </a:buClr>
              <a:buFont typeface="Arial"/>
              <a:buNone/>
            </a:pPr>
            <a:endParaRPr sz="1450" b="1" i="1" kern="0" dirty="0">
              <a:solidFill>
                <a:srgbClr val="000000"/>
              </a:solidFill>
              <a:ea typeface="Arial"/>
              <a:cs typeface="Arial"/>
              <a:sym typeface="Arial"/>
            </a:endParaRPr>
          </a:p>
          <a:p>
            <a:pPr>
              <a:spcBef>
                <a:spcPts val="400"/>
              </a:spcBef>
              <a:buClr>
                <a:srgbClr val="000000"/>
              </a:buClr>
              <a:buFont typeface="Arial"/>
              <a:buNone/>
            </a:pPr>
            <a:endParaRPr sz="1400" b="1" kern="0" dirty="0">
              <a:solidFill>
                <a:srgbClr val="000000"/>
              </a:solidFill>
              <a:ea typeface="Arial"/>
              <a:cs typeface="Arial"/>
              <a:sym typeface="Arial"/>
            </a:endParaRPr>
          </a:p>
        </p:txBody>
      </p:sp>
      <p:sp>
        <p:nvSpPr>
          <p:cNvPr id="512" name="Shape 512"/>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pic>
        <p:nvPicPr>
          <p:cNvPr id="513" name="Shape 513"/>
          <p:cNvPicPr preferRelativeResize="0"/>
          <p:nvPr/>
        </p:nvPicPr>
        <p:blipFill rotWithShape="1">
          <a:blip r:embed="rId3">
            <a:alphaModFix/>
          </a:blip>
          <a:srcRect/>
          <a:stretch/>
        </p:blipFill>
        <p:spPr>
          <a:xfrm>
            <a:off x="2247899" y="4267200"/>
            <a:ext cx="4648201" cy="1860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293968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126</a:t>
            </a:fld>
            <a:endParaRPr lang="en-US"/>
          </a:p>
        </p:txBody>
      </p:sp>
      <p:sp>
        <p:nvSpPr>
          <p:cNvPr id="520" name="Shape 520"/>
          <p:cNvSpPr txBox="1"/>
          <p:nvPr/>
        </p:nvSpPr>
        <p:spPr>
          <a:xfrm>
            <a:off x="0" y="128325"/>
            <a:ext cx="8382000" cy="2102400"/>
          </a:xfrm>
          <a:prstGeom prst="rect">
            <a:avLst/>
          </a:prstGeom>
          <a:noFill/>
          <a:ln>
            <a:noFill/>
          </a:ln>
        </p:spPr>
        <p:txBody>
          <a:bodyPr lIns="91425" tIns="91425" rIns="91425" bIns="91425" anchor="t" anchorCtr="0">
            <a:noAutofit/>
          </a:bodyPr>
          <a:lstStyle/>
          <a:p>
            <a:pPr algn="r">
              <a:buClr>
                <a:srgbClr val="000000"/>
              </a:buClr>
              <a:buFont typeface="Arial"/>
              <a:buNone/>
            </a:pPr>
            <a:r>
              <a:rPr lang="en-US" sz="1400" b="1" kern="0" dirty="0">
                <a:solidFill>
                  <a:srgbClr val="000000"/>
                </a:solidFill>
                <a:cs typeface="Arial"/>
                <a:sym typeface="Arial"/>
              </a:rPr>
              <a:t>                                            </a:t>
            </a:r>
            <a:r>
              <a:rPr lang="en-US" sz="1400" b="1" kern="0" dirty="0">
                <a:solidFill>
                  <a:srgbClr val="000000"/>
                </a:solidFill>
                <a:ea typeface="Arial"/>
                <a:cs typeface="Arial"/>
                <a:sym typeface="Arial"/>
              </a:rPr>
              <a:t> 				</a:t>
            </a:r>
            <a:r>
              <a:rPr lang="en-US" sz="2400" b="1" kern="0" dirty="0">
                <a:solidFill>
                  <a:srgbClr val="000000"/>
                </a:solidFill>
                <a:ea typeface="Arial"/>
                <a:cs typeface="Arial"/>
                <a:sym typeface="Arial"/>
              </a:rPr>
              <a:t>Observe</a:t>
            </a:r>
          </a:p>
          <a:p>
            <a:pPr>
              <a:buClr>
                <a:srgbClr val="000000"/>
              </a:buClr>
              <a:buFont typeface="Arial"/>
              <a:buNone/>
            </a:pPr>
            <a:endParaRPr sz="2400" b="1" kern="0" dirty="0">
              <a:solidFill>
                <a:srgbClr val="000000"/>
              </a:solidFill>
              <a:ea typeface="Arial"/>
              <a:cs typeface="Arial"/>
              <a:sym typeface="Arial"/>
            </a:endParaRPr>
          </a:p>
          <a:p>
            <a:pPr>
              <a:lnSpc>
                <a:spcPct val="115000"/>
              </a:lnSpc>
              <a:buClr>
                <a:srgbClr val="000000"/>
              </a:buClr>
              <a:buSzPct val="25000"/>
              <a:buFont typeface="Arial"/>
              <a:buNone/>
            </a:pPr>
            <a:r>
              <a:rPr lang="en-US" sz="2400" b="1" kern="0" dirty="0">
                <a:solidFill>
                  <a:srgbClr val="000000"/>
                </a:solidFill>
                <a:ea typeface="Arial"/>
                <a:cs typeface="Arial"/>
                <a:sym typeface="Arial"/>
              </a:rPr>
              <a:t>________________________________________________________________________________________________</a:t>
            </a:r>
          </a:p>
          <a:p>
            <a:pPr>
              <a:lnSpc>
                <a:spcPct val="115000"/>
              </a:lnSpc>
              <a:buClr>
                <a:srgbClr val="000000"/>
              </a:buClr>
              <a:buSzPct val="25000"/>
              <a:buFont typeface="Arial"/>
              <a:buNone/>
            </a:pPr>
            <a:r>
              <a:rPr lang="en-US" sz="2400" b="1" kern="0" dirty="0">
                <a:solidFill>
                  <a:srgbClr val="000000"/>
                </a:solidFill>
                <a:ea typeface="Arial"/>
                <a:cs typeface="Arial"/>
                <a:sym typeface="Arial"/>
              </a:rPr>
              <a:t>--------------------------------------------------------------------------------</a:t>
            </a:r>
          </a:p>
        </p:txBody>
      </p:sp>
      <p:pic>
        <p:nvPicPr>
          <p:cNvPr id="521" name="Shape 521" descr="Cartoon, Eyes, Look, Looking, ..."/>
          <p:cNvPicPr preferRelativeResize="0"/>
          <p:nvPr/>
        </p:nvPicPr>
        <p:blipFill rotWithShape="1">
          <a:blip r:embed="rId3">
            <a:alphaModFix/>
          </a:blip>
          <a:srcRect/>
          <a:stretch/>
        </p:blipFill>
        <p:spPr>
          <a:xfrm>
            <a:off x="337775" y="249699"/>
            <a:ext cx="1643425" cy="929825"/>
          </a:xfrm>
          <a:prstGeom prst="rect">
            <a:avLst/>
          </a:prstGeom>
          <a:noFill/>
          <a:ln>
            <a:noFill/>
          </a:ln>
        </p:spPr>
      </p:pic>
      <p:sp>
        <p:nvSpPr>
          <p:cNvPr id="522" name="Shape 522"/>
          <p:cNvSpPr txBox="1"/>
          <p:nvPr/>
        </p:nvSpPr>
        <p:spPr>
          <a:xfrm>
            <a:off x="0" y="2376625"/>
            <a:ext cx="8382000" cy="1461000"/>
          </a:xfrm>
          <a:prstGeom prst="rect">
            <a:avLst/>
          </a:prstGeom>
          <a:noFill/>
          <a:ln>
            <a:noFill/>
          </a:ln>
        </p:spPr>
        <p:txBody>
          <a:bodyPr lIns="91425" tIns="91425" rIns="91425" bIns="91425" anchor="t" anchorCtr="0">
            <a:noAutofit/>
          </a:bodyPr>
          <a:lstStyle/>
          <a:p>
            <a:pPr algn="r">
              <a:buClr>
                <a:srgbClr val="000000"/>
              </a:buClr>
              <a:buSzPct val="25000"/>
              <a:buFont typeface="Arial"/>
              <a:buNone/>
            </a:pPr>
            <a:r>
              <a:rPr lang="en-US" sz="1400" b="1" kern="0" dirty="0">
                <a:solidFill>
                  <a:srgbClr val="000000"/>
                </a:solidFill>
                <a:ea typeface="Arial"/>
                <a:cs typeface="Arial"/>
                <a:sym typeface="Arial"/>
              </a:rPr>
              <a:t> </a:t>
            </a:r>
            <a:r>
              <a:rPr lang="en-US" sz="2400" b="1" kern="0" dirty="0">
                <a:solidFill>
                  <a:srgbClr val="000000"/>
                </a:solidFill>
                <a:ea typeface="Arial"/>
                <a:cs typeface="Arial"/>
                <a:sym typeface="Arial"/>
              </a:rPr>
              <a:t>   Reflect</a:t>
            </a:r>
          </a:p>
          <a:p>
            <a:pPr>
              <a:buClr>
                <a:srgbClr val="000000"/>
              </a:buClr>
              <a:buFont typeface="Arial"/>
              <a:buNone/>
            </a:pPr>
            <a:endParaRPr sz="2400" b="1" kern="0" dirty="0">
              <a:solidFill>
                <a:srgbClr val="000000"/>
              </a:solidFill>
              <a:ea typeface="Arial"/>
              <a:cs typeface="Arial"/>
              <a:sym typeface="Arial"/>
            </a:endParaRPr>
          </a:p>
          <a:p>
            <a:pPr>
              <a:lnSpc>
                <a:spcPct val="115000"/>
              </a:lnSpc>
              <a:buClr>
                <a:srgbClr val="000000"/>
              </a:buClr>
              <a:buSzPct val="25000"/>
              <a:buFont typeface="Arial"/>
              <a:buNone/>
            </a:pPr>
            <a:r>
              <a:rPr lang="en-US" sz="2400" b="1" kern="0" dirty="0">
                <a:solidFill>
                  <a:srgbClr val="000000"/>
                </a:solidFill>
                <a:ea typeface="Arial"/>
                <a:cs typeface="Arial"/>
                <a:sym typeface="Arial"/>
              </a:rPr>
              <a:t>________________________________________________________________________________________________</a:t>
            </a:r>
          </a:p>
          <a:p>
            <a:pPr>
              <a:lnSpc>
                <a:spcPct val="115000"/>
              </a:lnSpc>
              <a:buClr>
                <a:srgbClr val="000000"/>
              </a:buClr>
              <a:buSzPct val="25000"/>
              <a:buFont typeface="Arial"/>
              <a:buNone/>
            </a:pPr>
            <a:r>
              <a:rPr lang="en-US" sz="2400" b="1" kern="0" dirty="0">
                <a:solidFill>
                  <a:srgbClr val="000000"/>
                </a:solidFill>
                <a:ea typeface="Arial"/>
                <a:cs typeface="Arial"/>
                <a:sym typeface="Arial"/>
              </a:rPr>
              <a:t>--------------------------------------------------------------------------------</a:t>
            </a:r>
          </a:p>
        </p:txBody>
      </p:sp>
      <p:pic>
        <p:nvPicPr>
          <p:cNvPr id="523" name="Shape 523" descr="Frame, Mirror, Picture ..."/>
          <p:cNvPicPr preferRelativeResize="0"/>
          <p:nvPr/>
        </p:nvPicPr>
        <p:blipFill rotWithShape="1">
          <a:blip r:embed="rId4">
            <a:alphaModFix/>
          </a:blip>
          <a:srcRect/>
          <a:stretch/>
        </p:blipFill>
        <p:spPr>
          <a:xfrm>
            <a:off x="337775" y="2230600"/>
            <a:ext cx="957625" cy="1198400"/>
          </a:xfrm>
          <a:prstGeom prst="rect">
            <a:avLst/>
          </a:prstGeom>
          <a:noFill/>
          <a:ln>
            <a:noFill/>
          </a:ln>
        </p:spPr>
      </p:pic>
      <p:sp>
        <p:nvSpPr>
          <p:cNvPr id="524" name="Shape 524"/>
          <p:cNvSpPr txBox="1"/>
          <p:nvPr/>
        </p:nvSpPr>
        <p:spPr>
          <a:xfrm>
            <a:off x="0" y="4569425"/>
            <a:ext cx="8382000" cy="2167200"/>
          </a:xfrm>
          <a:prstGeom prst="rect">
            <a:avLst/>
          </a:prstGeom>
          <a:noFill/>
          <a:ln>
            <a:noFill/>
          </a:ln>
        </p:spPr>
        <p:txBody>
          <a:bodyPr lIns="91425" tIns="91425" rIns="91425" bIns="91425" anchor="t" anchorCtr="0">
            <a:noAutofit/>
          </a:bodyPr>
          <a:lstStyle/>
          <a:p>
            <a:pPr algn="r">
              <a:buClr>
                <a:srgbClr val="000000"/>
              </a:buClr>
              <a:buSzPct val="25000"/>
              <a:buFont typeface="Arial"/>
              <a:buNone/>
            </a:pPr>
            <a:r>
              <a:rPr lang="en-US" sz="1400" b="1" kern="0" dirty="0">
                <a:solidFill>
                  <a:srgbClr val="000000"/>
                </a:solidFill>
                <a:ea typeface="Arial"/>
                <a:cs typeface="Arial"/>
                <a:sym typeface="Arial"/>
              </a:rPr>
              <a:t> </a:t>
            </a:r>
            <a:r>
              <a:rPr lang="en-US" sz="2400" b="1" kern="0" dirty="0">
                <a:solidFill>
                  <a:srgbClr val="000000"/>
                </a:solidFill>
                <a:ea typeface="Arial"/>
                <a:cs typeface="Arial"/>
                <a:sym typeface="Arial"/>
              </a:rPr>
              <a:t>   Question</a:t>
            </a:r>
          </a:p>
          <a:p>
            <a:pPr>
              <a:buClr>
                <a:srgbClr val="000000"/>
              </a:buClr>
              <a:buFont typeface="Arial"/>
              <a:buNone/>
            </a:pPr>
            <a:endParaRPr sz="2400" b="1" kern="0" dirty="0">
              <a:solidFill>
                <a:srgbClr val="000000"/>
              </a:solidFill>
              <a:ea typeface="Arial"/>
              <a:cs typeface="Arial"/>
              <a:sym typeface="Arial"/>
            </a:endParaRPr>
          </a:p>
          <a:p>
            <a:pPr>
              <a:buClr>
                <a:srgbClr val="000000"/>
              </a:buClr>
              <a:buSzPct val="25000"/>
              <a:buFont typeface="Arial"/>
              <a:buNone/>
            </a:pPr>
            <a:r>
              <a:rPr lang="en-US" sz="2400" b="1" kern="0" dirty="0">
                <a:solidFill>
                  <a:srgbClr val="000000"/>
                </a:solidFill>
                <a:ea typeface="Arial"/>
                <a:cs typeface="Arial"/>
                <a:sym typeface="Arial"/>
              </a:rPr>
              <a:t>________________________________________________________________________________________________</a:t>
            </a:r>
          </a:p>
        </p:txBody>
      </p:sp>
      <p:pic>
        <p:nvPicPr>
          <p:cNvPr id="525" name="Shape 525" descr="File:Question-mark- ..."/>
          <p:cNvPicPr preferRelativeResize="0"/>
          <p:nvPr/>
        </p:nvPicPr>
        <p:blipFill rotWithShape="1">
          <a:blip r:embed="rId5">
            <a:alphaModFix/>
          </a:blip>
          <a:srcRect/>
          <a:stretch/>
        </p:blipFill>
        <p:spPr>
          <a:xfrm>
            <a:off x="506420" y="4633775"/>
            <a:ext cx="1033500" cy="1033500"/>
          </a:xfrm>
          <a:prstGeom prst="rect">
            <a:avLst/>
          </a:prstGeom>
          <a:noFill/>
          <a:ln>
            <a:noFill/>
          </a:ln>
        </p:spPr>
      </p:pic>
    </p:spTree>
    <p:extLst>
      <p:ext uri="{BB962C8B-B14F-4D97-AF65-F5344CB8AC3E}">
        <p14:creationId xmlns:p14="http://schemas.microsoft.com/office/powerpoint/2010/main" val="124152968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127</a:t>
            </a:fld>
            <a:endParaRPr lang="en-US"/>
          </a:p>
        </p:txBody>
      </p:sp>
      <p:pic>
        <p:nvPicPr>
          <p:cNvPr id="532" name="Shape 532" descr="Image result for ancient persian calligraphy" title="View source image"/>
          <p:cNvPicPr preferRelativeResize="0"/>
          <p:nvPr/>
        </p:nvPicPr>
        <p:blipFill rotWithShape="1">
          <a:blip r:embed="rId3">
            <a:alphaModFix/>
          </a:blip>
          <a:srcRect/>
          <a:stretch/>
        </p:blipFill>
        <p:spPr>
          <a:xfrm>
            <a:off x="152400" y="152400"/>
            <a:ext cx="8229600" cy="581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034185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128</a:t>
            </a:fld>
            <a:endParaRPr lang="en-US"/>
          </a:p>
        </p:txBody>
      </p:sp>
      <p:pic>
        <p:nvPicPr>
          <p:cNvPr id="539" name="Shape 539"/>
          <p:cNvPicPr preferRelativeResize="0"/>
          <p:nvPr/>
        </p:nvPicPr>
        <p:blipFill rotWithShape="1">
          <a:blip r:embed="rId3">
            <a:alphaModFix/>
          </a:blip>
          <a:srcRect/>
          <a:stretch/>
        </p:blipFill>
        <p:spPr>
          <a:xfrm>
            <a:off x="278342" y="152400"/>
            <a:ext cx="7898100" cy="602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4371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129</a:t>
            </a:fld>
            <a:endParaRPr lang="en-US"/>
          </a:p>
        </p:txBody>
      </p:sp>
      <p:pic>
        <p:nvPicPr>
          <p:cNvPr id="546" name="Shape 546"/>
          <p:cNvPicPr preferRelativeResize="0"/>
          <p:nvPr/>
        </p:nvPicPr>
        <p:blipFill rotWithShape="1">
          <a:blip r:embed="rId3">
            <a:alphaModFix/>
          </a:blip>
          <a:srcRect/>
          <a:stretch/>
        </p:blipFill>
        <p:spPr>
          <a:xfrm>
            <a:off x="291571" y="308956"/>
            <a:ext cx="7589100" cy="588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1233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dirty="0">
                <a:latin typeface="Baskerville Old Face" charset="0"/>
                <a:ea typeface="Baskerville Old Face" charset="0"/>
                <a:cs typeface="Baskerville Old Face" charset="0"/>
              </a:rPr>
              <a:t>Agenda</a:t>
            </a:r>
          </a:p>
        </p:txBody>
      </p:sp>
      <p:sp>
        <p:nvSpPr>
          <p:cNvPr id="286" name="Shape 286"/>
          <p:cNvSpPr txBox="1">
            <a:spLocks noGrp="1"/>
          </p:cNvSpPr>
          <p:nvPr>
            <p:ph type="body" idx="1"/>
          </p:nvPr>
        </p:nvSpPr>
        <p:spPr>
          <a:xfrm>
            <a:off x="457200" y="1240604"/>
            <a:ext cx="7543800" cy="4525963"/>
          </a:xfrm>
          <a:prstGeom prst="rect">
            <a:avLst/>
          </a:prstGeom>
          <a:noFill/>
          <a:ln>
            <a:noFill/>
          </a:ln>
        </p:spPr>
        <p:txBody>
          <a:bodyPr lIns="91425" tIns="45700" rIns="91425" bIns="45700" anchor="t" anchorCtr="0">
            <a:noAutofit/>
          </a:bodyPr>
          <a:lstStyle/>
          <a:p>
            <a:pPr marL="457200" marR="0" lvl="0" indent="-431800" algn="l" rtl="0">
              <a:spcBef>
                <a:spcPts val="0"/>
              </a:spcBef>
              <a:buSzPct val="100000"/>
              <a:buFont typeface="Times New Roman"/>
            </a:pPr>
            <a:r>
              <a:rPr lang="en-US" sz="3200" b="0" dirty="0">
                <a:latin typeface="Baskerville Old Face" charset="0"/>
                <a:ea typeface="Baskerville Old Face" charset="0"/>
                <a:cs typeface="Baskerville Old Face" charset="0"/>
                <a:sym typeface="Times New Roman"/>
              </a:rPr>
              <a:t>What Has Changed In The </a:t>
            </a:r>
            <a:r>
              <a:rPr lang="en-US" sz="3200" b="0" dirty="0" smtClean="0">
                <a:latin typeface="Baskerville Old Face" charset="0"/>
                <a:ea typeface="Baskerville Old Face" charset="0"/>
                <a:cs typeface="Baskerville Old Face" charset="0"/>
                <a:sym typeface="Times New Roman"/>
              </a:rPr>
              <a:t>Framework For World History I? (Specifics)</a:t>
            </a:r>
            <a:endParaRPr lang="en-US" sz="3200" b="0" dirty="0">
              <a:latin typeface="Baskerville Old Face" charset="0"/>
              <a:ea typeface="Baskerville Old Face" charset="0"/>
              <a:cs typeface="Baskerville Old Face" charset="0"/>
              <a:sym typeface="Times New Roman"/>
            </a:endParaRPr>
          </a:p>
          <a:p>
            <a:pPr marL="0" marR="0" lvl="0" indent="0" algn="l" rtl="0">
              <a:spcBef>
                <a:spcPts val="0"/>
              </a:spcBef>
              <a:buNone/>
            </a:pPr>
            <a:endParaRPr sz="3200" b="0" dirty="0">
              <a:latin typeface="Baskerville Old Face" charset="0"/>
              <a:ea typeface="Baskerville Old Face" charset="0"/>
              <a:cs typeface="Baskerville Old Face" charset="0"/>
              <a:sym typeface="Times New Roman"/>
            </a:endParaRPr>
          </a:p>
          <a:p>
            <a:pPr marL="457200" marR="0" lvl="0" indent="-431800" algn="l" rtl="0">
              <a:spcBef>
                <a:spcPts val="0"/>
              </a:spcBef>
              <a:buSzPct val="100000"/>
              <a:buFont typeface="Times New Roman"/>
            </a:pPr>
            <a:r>
              <a:rPr lang="en-US" sz="3200" b="0" dirty="0">
                <a:latin typeface="Baskerville Old Face" charset="0"/>
                <a:ea typeface="Baskerville Old Face" charset="0"/>
                <a:cs typeface="Baskerville Old Face" charset="0"/>
                <a:sym typeface="Times New Roman"/>
              </a:rPr>
              <a:t>General Introduction of Skills &amp; Student Learning Experiences </a:t>
            </a:r>
          </a:p>
          <a:p>
            <a:pPr marL="0" marR="0" lvl="0" indent="0" algn="l" rtl="0">
              <a:spcBef>
                <a:spcPts val="0"/>
              </a:spcBef>
              <a:buNone/>
            </a:pPr>
            <a:endParaRPr sz="3200" b="0" dirty="0">
              <a:latin typeface="Baskerville Old Face" charset="0"/>
              <a:ea typeface="Baskerville Old Face" charset="0"/>
              <a:cs typeface="Baskerville Old Face" charset="0"/>
              <a:sym typeface="Times New Roman"/>
            </a:endParaRPr>
          </a:p>
          <a:p>
            <a:pPr marL="457200" marR="0" lvl="0" indent="-431800" algn="l" rtl="0">
              <a:spcBef>
                <a:spcPts val="0"/>
              </a:spcBef>
              <a:buSzPct val="100000"/>
              <a:buFont typeface="Times New Roman"/>
            </a:pPr>
            <a:r>
              <a:rPr lang="en-US" sz="3200" b="0" dirty="0">
                <a:latin typeface="Baskerville Old Face" charset="0"/>
                <a:ea typeface="Baskerville Old Face" charset="0"/>
                <a:cs typeface="Baskerville Old Face" charset="0"/>
                <a:sym typeface="Times New Roman"/>
              </a:rPr>
              <a:t>Instructional Examples of Skill-Based Experiences</a:t>
            </a:r>
          </a:p>
          <a:p>
            <a:pPr marL="0" marR="0" lvl="0" indent="0" algn="l" rtl="0">
              <a:spcBef>
                <a:spcPts val="0"/>
              </a:spcBef>
              <a:buNone/>
            </a:pPr>
            <a:endParaRPr sz="3200" b="0" dirty="0">
              <a:latin typeface="Baskerville Old Face" charset="0"/>
              <a:ea typeface="Baskerville Old Face" charset="0"/>
              <a:cs typeface="Baskerville Old Face" charset="0"/>
              <a:sym typeface="Times New Roman"/>
            </a:endParaRPr>
          </a:p>
          <a:p>
            <a:pPr marL="457200" marR="0" lvl="0" indent="-431800" algn="l" rtl="0">
              <a:spcBef>
                <a:spcPts val="0"/>
              </a:spcBef>
              <a:buSzPct val="100000"/>
              <a:buFont typeface="Times New Roman"/>
            </a:pPr>
            <a:r>
              <a:rPr lang="en-US" sz="3200" b="0" dirty="0">
                <a:latin typeface="Baskerville Old Face" charset="0"/>
                <a:ea typeface="Baskerville Old Face" charset="0"/>
                <a:cs typeface="Baskerville Old Face" charset="0"/>
                <a:sym typeface="Times New Roman"/>
              </a:rPr>
              <a:t>Work Session: Skill-Based Experience Focus</a:t>
            </a:r>
          </a:p>
        </p:txBody>
      </p:sp>
      <p:sp>
        <p:nvSpPr>
          <p:cNvPr id="287" name="Shape 287"/>
          <p:cNvSpPr txBox="1">
            <a:spLocks noGrp="1"/>
          </p:cNvSpPr>
          <p:nvPr>
            <p:ph type="sldNum" idx="12"/>
          </p:nvPr>
        </p:nvSpPr>
        <p:spPr>
          <a:xfrm>
            <a:off x="8381104" y="6340475"/>
            <a:ext cx="381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chemeClr val="lt1"/>
                </a:solidFill>
                <a:latin typeface="Baskerville Old Face" charset="0"/>
                <a:ea typeface="Baskerville Old Face" charset="0"/>
                <a:cs typeface="Baskerville Old Face" charset="0"/>
                <a:sym typeface="Calibri"/>
              </a:rPr>
              <a:t>13</a:t>
            </a:fld>
            <a:endParaRPr lang="en-US" sz="1200" b="1" dirty="0">
              <a:solidFill>
                <a:schemeClr val="lt1"/>
              </a:solidFill>
              <a:latin typeface="Baskerville Old Face" charset="0"/>
              <a:ea typeface="Baskerville Old Face" charset="0"/>
              <a:cs typeface="Baskerville Old Face" charset="0"/>
              <a:sym typeface="Calibri"/>
            </a:endParaRPr>
          </a:p>
        </p:txBody>
      </p:sp>
    </p:spTree>
    <p:extLst>
      <p:ext uri="{BB962C8B-B14F-4D97-AF65-F5344CB8AC3E}">
        <p14:creationId xmlns:p14="http://schemas.microsoft.com/office/powerpoint/2010/main" val="337583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hape 344"/>
          <p:cNvSpPr txBox="1">
            <a:spLocks noGrp="1"/>
          </p:cNvSpPr>
          <p:nvPr>
            <p:ph type="title"/>
          </p:nvPr>
        </p:nvSpPr>
        <p:spPr>
          <a:xfrm>
            <a:off x="1101725" y="274638"/>
            <a:ext cx="7204075" cy="1143000"/>
          </a:xfrm>
        </p:spPr>
        <p:txBody>
          <a:bodyPr/>
          <a:lstStyle/>
          <a:p>
            <a:pPr eaLnBrk="1" hangingPunct="1">
              <a:spcBef>
                <a:spcPct val="0"/>
              </a:spcBef>
              <a:buFont typeface="Times New Roman" pitchFamily="18" charset="0"/>
              <a:buNone/>
            </a:pPr>
            <a:r>
              <a:rPr lang="en-US" altLang="en-US" smtClean="0">
                <a:latin typeface="Times New Roman" pitchFamily="18" charset="0"/>
                <a:cs typeface="Times New Roman" pitchFamily="18" charset="0"/>
                <a:sym typeface="Times New Roman" pitchFamily="18" charset="0"/>
              </a:rPr>
              <a:t>Decision-Making Models</a:t>
            </a:r>
          </a:p>
        </p:txBody>
      </p:sp>
      <p:sp>
        <p:nvSpPr>
          <p:cNvPr id="345" name="Shape 345"/>
          <p:cNvSpPr txBox="1">
            <a:spLocks noGrp="1"/>
          </p:cNvSpPr>
          <p:nvPr>
            <p:ph type="body" idx="1"/>
          </p:nvPr>
        </p:nvSpPr>
        <p:spPr>
          <a:xfrm>
            <a:off x="190500" y="1417638"/>
            <a:ext cx="7986713" cy="4775200"/>
          </a:xfrm>
        </p:spPr>
        <p:txBody>
          <a:bodyPr>
            <a:noAutofit/>
          </a:bodyPr>
          <a:lstStyle/>
          <a:p>
            <a:pPr marL="457200" indent="-419100" eaLnBrk="1" fontAlgn="auto" hangingPunct="1">
              <a:spcBef>
                <a:spcPts val="0"/>
              </a:spcBef>
              <a:spcAft>
                <a:spcPts val="0"/>
              </a:spcAft>
              <a:buFont typeface="Times New Roman"/>
              <a:buChar char="•"/>
              <a:defRPr/>
            </a:pPr>
            <a:r>
              <a:rPr lang="en-US" sz="3000" b="0" dirty="0">
                <a:latin typeface="Times New Roman"/>
                <a:ea typeface="Times New Roman"/>
                <a:cs typeface="Times New Roman"/>
                <a:sym typeface="Times New Roman"/>
              </a:rPr>
              <a:t>Choices have consequences that may be positive or negative, intended or unintended.</a:t>
            </a:r>
          </a:p>
          <a:p>
            <a:pPr marL="0" indent="0" eaLnBrk="1" fontAlgn="auto" hangingPunct="1">
              <a:spcBef>
                <a:spcPts val="0"/>
              </a:spcBef>
              <a:spcAft>
                <a:spcPts val="0"/>
              </a:spcAft>
              <a:buFont typeface="Arial"/>
              <a:buNone/>
              <a:defRPr/>
            </a:pPr>
            <a:endParaRPr sz="3000" b="0" dirty="0">
              <a:latin typeface="Times New Roman"/>
              <a:ea typeface="Times New Roman"/>
              <a:cs typeface="Times New Roman"/>
              <a:sym typeface="Times New Roman"/>
            </a:endParaRPr>
          </a:p>
          <a:p>
            <a:pPr marL="457200" indent="-419100" eaLnBrk="1" fontAlgn="auto" hangingPunct="1">
              <a:spcBef>
                <a:spcPts val="0"/>
              </a:spcBef>
              <a:spcAft>
                <a:spcPts val="0"/>
              </a:spcAft>
              <a:buFont typeface="Times New Roman"/>
              <a:buChar char="•"/>
              <a:defRPr/>
            </a:pPr>
            <a:r>
              <a:rPr lang="en-US" sz="3000" b="0" dirty="0">
                <a:latin typeface="Times New Roman"/>
                <a:ea typeface="Times New Roman"/>
                <a:cs typeface="Times New Roman"/>
                <a:sym typeface="Times New Roman"/>
              </a:rPr>
              <a:t>Decision making involves distinguishing between relevant and irrelevant information</a:t>
            </a:r>
          </a:p>
          <a:p>
            <a:pPr marL="0" indent="0" eaLnBrk="1" fontAlgn="auto" hangingPunct="1">
              <a:spcBef>
                <a:spcPts val="0"/>
              </a:spcBef>
              <a:spcAft>
                <a:spcPts val="0"/>
              </a:spcAft>
              <a:buFont typeface="Arial"/>
              <a:buNone/>
              <a:defRPr/>
            </a:pPr>
            <a:endParaRPr sz="3000" b="0" dirty="0">
              <a:latin typeface="Times New Roman"/>
              <a:ea typeface="Times New Roman"/>
              <a:cs typeface="Times New Roman"/>
              <a:sym typeface="Times New Roman"/>
            </a:endParaRPr>
          </a:p>
          <a:p>
            <a:pPr marL="457200" indent="-419100" eaLnBrk="1" fontAlgn="auto" hangingPunct="1">
              <a:spcBef>
                <a:spcPts val="0"/>
              </a:spcBef>
              <a:spcAft>
                <a:spcPts val="0"/>
              </a:spcAft>
              <a:buFont typeface="Times New Roman"/>
              <a:buChar char="•"/>
              <a:defRPr/>
            </a:pPr>
            <a:r>
              <a:rPr lang="en-US" sz="3000" b="0" dirty="0">
                <a:latin typeface="Times New Roman"/>
                <a:ea typeface="Times New Roman"/>
                <a:cs typeface="Times New Roman"/>
                <a:sym typeface="Times New Roman"/>
              </a:rPr>
              <a:t>Incentives are actions or rewards that encourage people to act. When incentives change, behavior changes in predictable ways. </a:t>
            </a:r>
          </a:p>
          <a:p>
            <a:pPr marL="0" indent="0" eaLnBrk="1" fontAlgn="auto" hangingPunct="1">
              <a:spcBef>
                <a:spcPts val="0"/>
              </a:spcBef>
              <a:spcAft>
                <a:spcPts val="0"/>
              </a:spcAft>
              <a:buFont typeface="Arial"/>
              <a:buNone/>
              <a:defRPr/>
            </a:pPr>
            <a:endParaRPr sz="3000" dirty="0">
              <a:latin typeface="Times New Roman"/>
              <a:ea typeface="Times New Roman"/>
              <a:cs typeface="Times New Roman"/>
              <a:sym typeface="Times New Roman"/>
            </a:endParaRPr>
          </a:p>
          <a:p>
            <a:pPr marL="0" indent="0" eaLnBrk="1" fontAlgn="auto" hangingPunct="1">
              <a:spcBef>
                <a:spcPts val="0"/>
              </a:spcBef>
              <a:spcAft>
                <a:spcPts val="0"/>
              </a:spcAft>
              <a:buFont typeface="Arial"/>
              <a:buNone/>
              <a:defRPr/>
            </a:pPr>
            <a:endParaRPr sz="3000" dirty="0">
              <a:latin typeface="Times New Roman"/>
              <a:ea typeface="Times New Roman"/>
              <a:cs typeface="Times New Roman"/>
              <a:sym typeface="Times New Roman"/>
            </a:endParaRPr>
          </a:p>
          <a:p>
            <a:pPr marL="0" indent="-69850" eaLnBrk="1" fontAlgn="auto" hangingPunct="1">
              <a:spcBef>
                <a:spcPts val="0"/>
              </a:spcBef>
              <a:spcAft>
                <a:spcPts val="0"/>
              </a:spcAft>
              <a:buSzPct val="78571"/>
              <a:buFont typeface="Arial"/>
              <a:buNone/>
              <a:defRPr/>
            </a:pPr>
            <a:endParaRPr sz="1400" dirty="0">
              <a:latin typeface="Verdana"/>
              <a:ea typeface="Verdana"/>
              <a:cs typeface="Verdana"/>
              <a:sym typeface="Verdana"/>
            </a:endParaRPr>
          </a:p>
        </p:txBody>
      </p:sp>
      <p:sp>
        <p:nvSpPr>
          <p:cNvPr id="38916" name="Shape 34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buSzTx/>
            </a:pPr>
            <a:fld id="{D920E078-40CB-4E03-BCB4-8251907929FB}" type="slidenum">
              <a:rPr lang="en-US" altLang="en-US" b="0"/>
              <a:pPr algn="l">
                <a:buSzTx/>
              </a:pPr>
              <a:t>130</a:t>
            </a:fld>
            <a:endParaRPr lang="en-US" altLang="en-US" b="0"/>
          </a:p>
        </p:txBody>
      </p:sp>
      <p:sp>
        <p:nvSpPr>
          <p:cNvPr id="38917" name="Shape 347"/>
          <p:cNvSpPr txBox="1">
            <a:spLocks noChangeArrowheads="1"/>
          </p:cNvSpPr>
          <p:nvPr/>
        </p:nvSpPr>
        <p:spPr bwMode="auto">
          <a:xfrm>
            <a:off x="0" y="0"/>
            <a:ext cx="1101725" cy="839788"/>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spcBef>
                <a:spcPct val="0"/>
              </a:spcBef>
              <a:spcAft>
                <a:spcPct val="0"/>
              </a:spcAft>
            </a:pPr>
            <a:r>
              <a:rPr lang="en-US" altLang="en-US" sz="3600" b="1">
                <a:solidFill>
                  <a:srgbClr val="FF9900"/>
                </a:solidFill>
                <a:latin typeface="Times New Roman" pitchFamily="18" charset="0"/>
                <a:cs typeface="Times New Roman" pitchFamily="18" charset="0"/>
                <a:sym typeface="Times New Roman" pitchFamily="18" charset="0"/>
              </a:rPr>
              <a:t>1.H</a:t>
            </a:r>
          </a:p>
        </p:txBody>
      </p:sp>
    </p:spTree>
    <p:extLst>
      <p:ext uri="{BB962C8B-B14F-4D97-AF65-F5344CB8AC3E}">
        <p14:creationId xmlns:p14="http://schemas.microsoft.com/office/powerpoint/2010/main" val="426873794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hape 353"/>
          <p:cNvSpPr txBox="1">
            <a:spLocks noGrp="1"/>
          </p:cNvSpPr>
          <p:nvPr>
            <p:ph type="title"/>
          </p:nvPr>
        </p:nvSpPr>
        <p:spPr>
          <a:xfrm>
            <a:off x="1101725" y="90488"/>
            <a:ext cx="7204075" cy="1143000"/>
          </a:xfrm>
        </p:spPr>
        <p:txBody>
          <a:bodyPr/>
          <a:lstStyle/>
          <a:p>
            <a:pPr eaLnBrk="1" hangingPunct="1">
              <a:spcBef>
                <a:spcPct val="0"/>
              </a:spcBef>
              <a:buFont typeface="Times New Roman" pitchFamily="18" charset="0"/>
              <a:buNone/>
            </a:pPr>
            <a:r>
              <a:rPr lang="en-US" altLang="en-US" smtClean="0">
                <a:latin typeface="Times New Roman" pitchFamily="18" charset="0"/>
                <a:cs typeface="Times New Roman" pitchFamily="18" charset="0"/>
                <a:sym typeface="Times New Roman" pitchFamily="18" charset="0"/>
              </a:rPr>
              <a:t>Decision-Making Models</a:t>
            </a:r>
          </a:p>
        </p:txBody>
      </p:sp>
      <p:sp>
        <p:nvSpPr>
          <p:cNvPr id="354" name="Shape 354"/>
          <p:cNvSpPr txBox="1">
            <a:spLocks noGrp="1"/>
          </p:cNvSpPr>
          <p:nvPr>
            <p:ph type="body" idx="1"/>
          </p:nvPr>
        </p:nvSpPr>
        <p:spPr>
          <a:xfrm>
            <a:off x="228600" y="1019175"/>
            <a:ext cx="7985125" cy="5622925"/>
          </a:xfrm>
        </p:spPr>
        <p:txBody>
          <a:bodyPr>
            <a:noAutofit/>
          </a:bodyPr>
          <a:lstStyle/>
          <a:p>
            <a:pPr eaLnBrk="1" fontAlgn="auto" hangingPunct="1">
              <a:spcBef>
                <a:spcPts val="0"/>
              </a:spcBef>
              <a:spcAft>
                <a:spcPts val="0"/>
              </a:spcAft>
              <a:buFont typeface="Arial"/>
              <a:buNone/>
              <a:defRPr/>
            </a:pPr>
            <a:r>
              <a:rPr lang="en-US" sz="3000" b="0" dirty="0">
                <a:latin typeface="Times New Roman"/>
                <a:ea typeface="Times New Roman"/>
                <a:cs typeface="Times New Roman"/>
                <a:sym typeface="Times New Roman"/>
              </a:rPr>
              <a:t>Decision-making models serve several purposes. They can help us:</a:t>
            </a:r>
          </a:p>
          <a:p>
            <a:pPr eaLnBrk="1" fontAlgn="auto" hangingPunct="1">
              <a:spcBef>
                <a:spcPts val="0"/>
              </a:spcBef>
              <a:spcAft>
                <a:spcPts val="0"/>
              </a:spcAft>
              <a:buFont typeface="Arial"/>
              <a:buNone/>
              <a:defRPr/>
            </a:pPr>
            <a:endParaRPr sz="1400" b="0" dirty="0">
              <a:latin typeface="Times New Roman"/>
              <a:ea typeface="Times New Roman"/>
              <a:cs typeface="Times New Roman"/>
              <a:sym typeface="Times New Roman"/>
            </a:endParaRPr>
          </a:p>
          <a:p>
            <a:pPr marL="1371600" indent="-381000" eaLnBrk="1" fontAlgn="auto" hangingPunct="1">
              <a:spcBef>
                <a:spcPts val="0"/>
              </a:spcBef>
              <a:spcAft>
                <a:spcPts val="0"/>
              </a:spcAft>
              <a:buFont typeface="Times New Roman"/>
              <a:buChar char="•"/>
              <a:defRPr/>
            </a:pPr>
            <a:r>
              <a:rPr lang="en-US" sz="2400" b="0" dirty="0">
                <a:latin typeface="Times New Roman"/>
                <a:ea typeface="Times New Roman"/>
                <a:cs typeface="Times New Roman"/>
                <a:sym typeface="Times New Roman"/>
              </a:rPr>
              <a:t>make decisions for the future  </a:t>
            </a:r>
          </a:p>
          <a:p>
            <a:pPr marL="1371600" indent="-381000" eaLnBrk="1" fontAlgn="auto" hangingPunct="1">
              <a:spcBef>
                <a:spcPts val="0"/>
              </a:spcBef>
              <a:spcAft>
                <a:spcPts val="0"/>
              </a:spcAft>
              <a:buFont typeface="Times New Roman"/>
              <a:buChar char="•"/>
              <a:defRPr/>
            </a:pPr>
            <a:r>
              <a:rPr lang="en-US" sz="2400" b="0" dirty="0">
                <a:latin typeface="Times New Roman"/>
                <a:ea typeface="Times New Roman"/>
                <a:cs typeface="Times New Roman"/>
                <a:sym typeface="Times New Roman"/>
              </a:rPr>
              <a:t>understand the choices made in the past </a:t>
            </a:r>
          </a:p>
          <a:p>
            <a:pPr marL="1371600" indent="-381000" eaLnBrk="1" fontAlgn="auto" hangingPunct="1">
              <a:spcBef>
                <a:spcPts val="0"/>
              </a:spcBef>
              <a:spcAft>
                <a:spcPts val="0"/>
              </a:spcAft>
              <a:buFont typeface="Times New Roman"/>
              <a:buChar char="•"/>
              <a:defRPr/>
            </a:pPr>
            <a:r>
              <a:rPr lang="en-US" sz="2400" b="0" dirty="0">
                <a:latin typeface="Times New Roman"/>
                <a:ea typeface="Times New Roman"/>
                <a:cs typeface="Times New Roman"/>
                <a:sym typeface="Times New Roman"/>
              </a:rPr>
              <a:t>analyze the outcomes of the decisions already made  </a:t>
            </a:r>
          </a:p>
          <a:p>
            <a:pPr marL="1371600" indent="-381000" eaLnBrk="1" fontAlgn="auto" hangingPunct="1">
              <a:spcBef>
                <a:spcPts val="0"/>
              </a:spcBef>
              <a:spcAft>
                <a:spcPts val="0"/>
              </a:spcAft>
              <a:buFont typeface="Times New Roman"/>
              <a:buChar char="•"/>
              <a:defRPr/>
            </a:pPr>
            <a:r>
              <a:rPr lang="en-US" sz="2400" b="0" dirty="0">
                <a:latin typeface="Times New Roman"/>
                <a:ea typeface="Times New Roman"/>
                <a:cs typeface="Times New Roman"/>
                <a:sym typeface="Times New Roman"/>
              </a:rPr>
              <a:t>compare the expected costs and benefits of alternative choices  </a:t>
            </a:r>
          </a:p>
          <a:p>
            <a:pPr marL="1371600" indent="-381000" eaLnBrk="1" fontAlgn="auto" hangingPunct="1">
              <a:spcBef>
                <a:spcPts val="0"/>
              </a:spcBef>
              <a:spcAft>
                <a:spcPts val="0"/>
              </a:spcAft>
              <a:buFont typeface="Times New Roman"/>
              <a:buChar char="•"/>
              <a:defRPr/>
            </a:pPr>
            <a:r>
              <a:rPr lang="en-US" sz="2400" b="0" dirty="0">
                <a:latin typeface="Times New Roman"/>
                <a:ea typeface="Times New Roman"/>
                <a:cs typeface="Times New Roman"/>
                <a:sym typeface="Times New Roman"/>
              </a:rPr>
              <a:t>identify the costs and benefits of specific choices made</a:t>
            </a:r>
          </a:p>
        </p:txBody>
      </p:sp>
      <p:sp>
        <p:nvSpPr>
          <p:cNvPr id="39940" name="Shape 35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buSzTx/>
            </a:pPr>
            <a:fld id="{7C43D3E2-2870-4168-AD5C-07415F8E8F23}" type="slidenum">
              <a:rPr lang="en-US" altLang="en-US" b="0"/>
              <a:pPr algn="l">
                <a:buSzTx/>
              </a:pPr>
              <a:t>131</a:t>
            </a:fld>
            <a:endParaRPr lang="en-US" altLang="en-US" b="0"/>
          </a:p>
        </p:txBody>
      </p:sp>
      <p:sp>
        <p:nvSpPr>
          <p:cNvPr id="39941" name="Shape 356"/>
          <p:cNvSpPr txBox="1">
            <a:spLocks noChangeArrowheads="1"/>
          </p:cNvSpPr>
          <p:nvPr/>
        </p:nvSpPr>
        <p:spPr bwMode="auto">
          <a:xfrm>
            <a:off x="0" y="0"/>
            <a:ext cx="1101725" cy="839788"/>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spcBef>
                <a:spcPct val="0"/>
              </a:spcBef>
              <a:spcAft>
                <a:spcPct val="0"/>
              </a:spcAft>
            </a:pPr>
            <a:r>
              <a:rPr lang="en-US" altLang="en-US" sz="3600" b="1">
                <a:solidFill>
                  <a:srgbClr val="FF9900"/>
                </a:solidFill>
                <a:latin typeface="Times New Roman" pitchFamily="18" charset="0"/>
                <a:cs typeface="Times New Roman" pitchFamily="18" charset="0"/>
                <a:sym typeface="Times New Roman" pitchFamily="18" charset="0"/>
              </a:rPr>
              <a:t>1.H</a:t>
            </a:r>
          </a:p>
        </p:txBody>
      </p:sp>
    </p:spTree>
    <p:extLst>
      <p:ext uri="{BB962C8B-B14F-4D97-AF65-F5344CB8AC3E}">
        <p14:creationId xmlns:p14="http://schemas.microsoft.com/office/powerpoint/2010/main" val="382137956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txBox="1">
            <a:spLocks noGrp="1"/>
          </p:cNvSpPr>
          <p:nvPr>
            <p:ph type="title"/>
          </p:nvPr>
        </p:nvSpPr>
        <p:spPr>
          <a:xfrm>
            <a:off x="800100" y="271463"/>
            <a:ext cx="7543800" cy="763587"/>
          </a:xfrm>
        </p:spPr>
        <p:txBody>
          <a:bodyPr>
            <a:noAutofit/>
          </a:bodyPr>
          <a:lstStyle/>
          <a:p>
            <a:pPr eaLnBrk="1" fontAlgn="auto" hangingPunct="1">
              <a:spcAft>
                <a:spcPts val="0"/>
              </a:spcAft>
              <a:buClr>
                <a:schemeClr val="dk1"/>
              </a:buClr>
              <a:buSzPct val="27500"/>
              <a:buFont typeface="Arial"/>
              <a:buNone/>
              <a:defRPr/>
            </a:pPr>
            <a:r>
              <a:rPr lang="en-US">
                <a:solidFill>
                  <a:schemeClr val="accent6"/>
                </a:solidFill>
              </a:rPr>
              <a:t>In this activity, students will:</a:t>
            </a:r>
          </a:p>
        </p:txBody>
      </p:sp>
      <p:sp>
        <p:nvSpPr>
          <p:cNvPr id="363" name="Shape 363"/>
          <p:cNvSpPr txBox="1">
            <a:spLocks noGrp="1"/>
          </p:cNvSpPr>
          <p:nvPr>
            <p:ph type="body" idx="1"/>
          </p:nvPr>
        </p:nvSpPr>
        <p:spPr>
          <a:xfrm>
            <a:off x="76200" y="1066800"/>
            <a:ext cx="7881938" cy="5268913"/>
          </a:xfrm>
        </p:spPr>
        <p:txBody>
          <a:bodyPr>
            <a:noAutofit/>
          </a:bodyPr>
          <a:lstStyle/>
          <a:p>
            <a:pPr marL="685800" indent="-342900" eaLnBrk="1" fontAlgn="auto" hangingPunct="1">
              <a:spcBef>
                <a:spcPts val="1000"/>
              </a:spcBef>
              <a:spcAft>
                <a:spcPts val="0"/>
              </a:spcAft>
              <a:defRPr/>
            </a:pPr>
            <a:r>
              <a:rPr lang="en-US" sz="2400" b="0" dirty="0">
                <a:latin typeface="Times New Roman"/>
                <a:ea typeface="Times New Roman"/>
                <a:cs typeface="Times New Roman"/>
                <a:sym typeface="Times New Roman"/>
              </a:rPr>
              <a:t>Use a variety of sources, including maps, images, photographs, and primary sources.</a:t>
            </a:r>
          </a:p>
          <a:p>
            <a:pPr marL="685800" indent="-342900" eaLnBrk="1" fontAlgn="auto" hangingPunct="1">
              <a:spcBef>
                <a:spcPts val="1000"/>
              </a:spcBef>
              <a:spcAft>
                <a:spcPts val="0"/>
              </a:spcAft>
              <a:defRPr/>
            </a:pPr>
            <a:r>
              <a:rPr lang="en-US" sz="2400" dirty="0">
                <a:latin typeface="Times New Roman"/>
                <a:ea typeface="Times New Roman"/>
                <a:cs typeface="Times New Roman"/>
                <a:sym typeface="Times New Roman"/>
              </a:rPr>
              <a:t>Analyze</a:t>
            </a:r>
            <a:r>
              <a:rPr lang="en-US" sz="2400" b="0" dirty="0">
                <a:latin typeface="Times New Roman"/>
                <a:ea typeface="Times New Roman"/>
                <a:cs typeface="Times New Roman"/>
                <a:sym typeface="Times New Roman"/>
              </a:rPr>
              <a:t> the relationship between the physical geography of the Inca while comparing the expected costs and benefits of alternative choices.</a:t>
            </a:r>
          </a:p>
          <a:p>
            <a:pPr marL="685800" indent="-342900" eaLnBrk="1" fontAlgn="auto" hangingPunct="1">
              <a:spcBef>
                <a:spcPts val="1000"/>
              </a:spcBef>
              <a:spcAft>
                <a:spcPts val="0"/>
              </a:spcAft>
              <a:defRPr/>
            </a:pPr>
            <a:r>
              <a:rPr lang="en-US" sz="2400" dirty="0">
                <a:latin typeface="Times New Roman"/>
                <a:ea typeface="Times New Roman"/>
                <a:cs typeface="Times New Roman"/>
                <a:sym typeface="Times New Roman"/>
              </a:rPr>
              <a:t>Gather and analyze </a:t>
            </a:r>
            <a:r>
              <a:rPr lang="en-US" sz="2400" b="0" dirty="0">
                <a:latin typeface="Times New Roman"/>
                <a:ea typeface="Times New Roman"/>
                <a:cs typeface="Times New Roman"/>
                <a:sym typeface="Times New Roman"/>
              </a:rPr>
              <a:t>information to analyze the outcomes of the decisions already made</a:t>
            </a:r>
          </a:p>
          <a:p>
            <a:pPr marL="685800" indent="-342900" eaLnBrk="1" fontAlgn="auto" hangingPunct="1">
              <a:spcBef>
                <a:spcPts val="1000"/>
              </a:spcBef>
              <a:spcAft>
                <a:spcPts val="0"/>
              </a:spcAft>
              <a:defRPr/>
            </a:pPr>
            <a:r>
              <a:rPr lang="en-US" sz="2400" dirty="0">
                <a:latin typeface="Times New Roman"/>
                <a:ea typeface="Times New Roman"/>
                <a:cs typeface="Times New Roman"/>
                <a:sym typeface="Times New Roman"/>
              </a:rPr>
              <a:t>Use maps </a:t>
            </a:r>
            <a:r>
              <a:rPr lang="en-US" sz="2400" b="0" dirty="0">
                <a:latin typeface="Times New Roman"/>
                <a:ea typeface="Times New Roman"/>
                <a:cs typeface="Times New Roman"/>
                <a:sym typeface="Times New Roman"/>
              </a:rPr>
              <a:t>to explain how the location of resources influences patterns, trends and migration of a population and analyze the outcomes of the decisions already made</a:t>
            </a:r>
          </a:p>
          <a:p>
            <a:pPr marL="685800" indent="-342900" eaLnBrk="1" fontAlgn="auto" hangingPunct="1">
              <a:spcBef>
                <a:spcPts val="1000"/>
              </a:spcBef>
              <a:spcAft>
                <a:spcPts val="0"/>
              </a:spcAft>
              <a:defRPr/>
            </a:pPr>
            <a:r>
              <a:rPr lang="en-US" sz="2400" dirty="0" smtClean="0">
                <a:latin typeface="Times New Roman"/>
                <a:ea typeface="Times New Roman"/>
                <a:cs typeface="Times New Roman"/>
                <a:sym typeface="Times New Roman"/>
              </a:rPr>
              <a:t>Synthesize the evidence </a:t>
            </a:r>
            <a:r>
              <a:rPr lang="en-US" sz="2400" b="0" dirty="0" smtClean="0">
                <a:latin typeface="Times New Roman"/>
                <a:ea typeface="Times New Roman"/>
                <a:cs typeface="Times New Roman"/>
                <a:sym typeface="Times New Roman"/>
              </a:rPr>
              <a:t>from  </a:t>
            </a:r>
            <a:r>
              <a:rPr lang="en-US" sz="2400" b="0" dirty="0">
                <a:latin typeface="Times New Roman"/>
                <a:ea typeface="Times New Roman"/>
                <a:cs typeface="Times New Roman"/>
                <a:sym typeface="Times New Roman"/>
              </a:rPr>
              <a:t>primary sources to determine continuity and change between the Inca and Spanish.</a:t>
            </a:r>
          </a:p>
          <a:p>
            <a:pPr marL="0" indent="-69850" eaLnBrk="1" fontAlgn="auto" hangingPunct="1">
              <a:spcBef>
                <a:spcPts val="0"/>
              </a:spcBef>
              <a:spcAft>
                <a:spcPts val="0"/>
              </a:spcAft>
              <a:buSzPct val="78571"/>
              <a:buFont typeface="Arial"/>
              <a:buNone/>
              <a:defRPr/>
            </a:pPr>
            <a:endParaRPr sz="1400" dirty="0">
              <a:latin typeface="Verdana"/>
              <a:ea typeface="Verdana"/>
              <a:cs typeface="Verdana"/>
              <a:sym typeface="Verdana"/>
            </a:endParaRPr>
          </a:p>
          <a:p>
            <a:pPr marL="0" indent="-69850" eaLnBrk="1" fontAlgn="auto" hangingPunct="1">
              <a:spcBef>
                <a:spcPts val="0"/>
              </a:spcBef>
              <a:spcAft>
                <a:spcPts val="0"/>
              </a:spcAft>
              <a:buSzPct val="78571"/>
              <a:buFont typeface="Arial"/>
              <a:buNone/>
              <a:defRPr/>
            </a:pPr>
            <a:endParaRPr sz="1400" dirty="0">
              <a:latin typeface="Verdana"/>
              <a:ea typeface="Verdana"/>
              <a:cs typeface="Verdana"/>
              <a:sym typeface="Verdana"/>
            </a:endParaRPr>
          </a:p>
        </p:txBody>
      </p:sp>
      <p:sp>
        <p:nvSpPr>
          <p:cNvPr id="40964" name="Shape 36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buClr>
                <a:srgbClr val="000000"/>
              </a:buClr>
              <a:buFont typeface="Arial" pitchFamily="34" charset="0"/>
              <a:buNone/>
            </a:pPr>
            <a:fld id="{36B2340E-3DF3-4B32-ABA9-0567A5E75C8E}" type="slidenum">
              <a:rPr lang="en-US" altLang="en-US" b="0"/>
              <a:pPr algn="l">
                <a:buClr>
                  <a:srgbClr val="000000"/>
                </a:buClr>
                <a:buFont typeface="Arial" pitchFamily="34" charset="0"/>
                <a:buNone/>
              </a:pPr>
              <a:t>132</a:t>
            </a:fld>
            <a:endParaRPr lang="en-US" altLang="en-US" b="0"/>
          </a:p>
        </p:txBody>
      </p:sp>
      <p:sp>
        <p:nvSpPr>
          <p:cNvPr id="40965" name="Shape 365"/>
          <p:cNvSpPr txBox="1">
            <a:spLocks noChangeArrowheads="1"/>
          </p:cNvSpPr>
          <p:nvPr/>
        </p:nvSpPr>
        <p:spPr bwMode="auto">
          <a:xfrm>
            <a:off x="0" y="0"/>
            <a:ext cx="1101725" cy="839788"/>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spcBef>
                <a:spcPct val="0"/>
              </a:spcBef>
              <a:spcAft>
                <a:spcPct val="0"/>
              </a:spcAft>
            </a:pPr>
            <a:r>
              <a:rPr lang="en-US" altLang="en-US" sz="3600" b="1">
                <a:solidFill>
                  <a:srgbClr val="FF9900"/>
                </a:solidFill>
                <a:latin typeface="Times New Roman" pitchFamily="18" charset="0"/>
                <a:cs typeface="Times New Roman" pitchFamily="18" charset="0"/>
                <a:sym typeface="Times New Roman" pitchFamily="18" charset="0"/>
              </a:rPr>
              <a:t>1.H</a:t>
            </a:r>
          </a:p>
        </p:txBody>
      </p:sp>
    </p:spTree>
    <p:extLst>
      <p:ext uri="{BB962C8B-B14F-4D97-AF65-F5344CB8AC3E}">
        <p14:creationId xmlns:p14="http://schemas.microsoft.com/office/powerpoint/2010/main" val="399897531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hape 371"/>
          <p:cNvSpPr txBox="1">
            <a:spLocks noGrp="1"/>
          </p:cNvSpPr>
          <p:nvPr>
            <p:ph type="title"/>
          </p:nvPr>
        </p:nvSpPr>
        <p:spPr>
          <a:xfrm>
            <a:off x="457200" y="274638"/>
            <a:ext cx="7543800" cy="1143000"/>
          </a:xfrm>
        </p:spPr>
        <p:txBody>
          <a:bodyPr/>
          <a:lstStyle/>
          <a:p>
            <a:pPr eaLnBrk="1" hangingPunct="1">
              <a:spcBef>
                <a:spcPct val="0"/>
              </a:spcBef>
              <a:buClr>
                <a:srgbClr val="000000"/>
              </a:buClr>
              <a:buSzPct val="28000"/>
              <a:buFontTx/>
              <a:buNone/>
            </a:pPr>
            <a:r>
              <a:rPr lang="en-US" altLang="en-US" smtClean="0">
                <a:latin typeface="Times New Roman" pitchFamily="18" charset="0"/>
                <a:cs typeface="Times New Roman" pitchFamily="18" charset="0"/>
                <a:sym typeface="Times New Roman" pitchFamily="18" charset="0"/>
              </a:rPr>
              <a:t>SOLs Covered Include:</a:t>
            </a:r>
          </a:p>
        </p:txBody>
      </p:sp>
      <p:sp>
        <p:nvSpPr>
          <p:cNvPr id="372" name="Shape 372"/>
          <p:cNvSpPr txBox="1">
            <a:spLocks noGrp="1"/>
          </p:cNvSpPr>
          <p:nvPr>
            <p:ph type="body" idx="1"/>
          </p:nvPr>
        </p:nvSpPr>
        <p:spPr>
          <a:xfrm>
            <a:off x="228600" y="1600200"/>
            <a:ext cx="8077200" cy="4471988"/>
          </a:xfrm>
        </p:spPr>
        <p:txBody>
          <a:bodyPr>
            <a:noAutofit/>
          </a:bodyPr>
          <a:lstStyle/>
          <a:p>
            <a:pPr marL="457200" indent="-457200" eaLnBrk="1" fontAlgn="auto" hangingPunct="1">
              <a:spcBef>
                <a:spcPts val="0"/>
              </a:spcBef>
              <a:spcAft>
                <a:spcPts val="0"/>
              </a:spcAft>
              <a:buSzPct val="60000"/>
              <a:buFont typeface="Arial" panose="020B0604020202020204" pitchFamily="34" charset="0"/>
              <a:buChar char="•"/>
              <a:defRPr/>
            </a:pPr>
            <a:r>
              <a:rPr lang="en-US" sz="3000" dirty="0">
                <a:solidFill>
                  <a:schemeClr val="tx1"/>
                </a:solidFill>
                <a:latin typeface="Times New Roman"/>
                <a:ea typeface="Times New Roman"/>
                <a:cs typeface="Times New Roman"/>
                <a:sym typeface="Times New Roman"/>
              </a:rPr>
              <a:t>WHI.1a:</a:t>
            </a:r>
            <a:r>
              <a:rPr lang="en-US" sz="3000" b="0" dirty="0">
                <a:solidFill>
                  <a:schemeClr val="tx1"/>
                </a:solidFill>
                <a:latin typeface="Times New Roman"/>
                <a:ea typeface="Times New Roman"/>
                <a:cs typeface="Times New Roman"/>
                <a:sym typeface="Times New Roman"/>
              </a:rPr>
              <a:t> Using primary and secondary sources </a:t>
            </a:r>
          </a:p>
          <a:p>
            <a:pPr marL="457200" indent="-457200" eaLnBrk="1" fontAlgn="auto" hangingPunct="1">
              <a:spcBef>
                <a:spcPts val="0"/>
              </a:spcBef>
              <a:spcAft>
                <a:spcPts val="0"/>
              </a:spcAft>
              <a:buSzPct val="60000"/>
              <a:buFont typeface="Arial" panose="020B0604020202020204" pitchFamily="34" charset="0"/>
              <a:buChar char="•"/>
              <a:defRPr/>
            </a:pPr>
            <a:r>
              <a:rPr lang="en-US" sz="3000" dirty="0">
                <a:solidFill>
                  <a:schemeClr val="tx1"/>
                </a:solidFill>
                <a:latin typeface="Times New Roman"/>
                <a:ea typeface="Times New Roman"/>
                <a:cs typeface="Times New Roman"/>
                <a:sym typeface="Times New Roman"/>
              </a:rPr>
              <a:t>WHI.1b:</a:t>
            </a:r>
            <a:r>
              <a:rPr lang="en-US" sz="3000" b="0" dirty="0">
                <a:solidFill>
                  <a:schemeClr val="tx1"/>
                </a:solidFill>
                <a:latin typeface="Times New Roman"/>
                <a:ea typeface="Times New Roman"/>
                <a:cs typeface="Times New Roman"/>
                <a:sym typeface="Times New Roman"/>
              </a:rPr>
              <a:t> Using geographic information to determine patterns and trends</a:t>
            </a:r>
          </a:p>
          <a:p>
            <a:pPr marL="457200" indent="-457200" eaLnBrk="1" fontAlgn="auto" hangingPunct="1">
              <a:spcBef>
                <a:spcPts val="0"/>
              </a:spcBef>
              <a:spcAft>
                <a:spcPts val="0"/>
              </a:spcAft>
              <a:buSzPct val="60000"/>
              <a:defRPr/>
            </a:pPr>
            <a:r>
              <a:rPr lang="en-US" sz="3000" dirty="0">
                <a:solidFill>
                  <a:schemeClr val="tx1"/>
                </a:solidFill>
                <a:latin typeface="Times New Roman"/>
                <a:ea typeface="Times New Roman"/>
                <a:cs typeface="Times New Roman"/>
                <a:sym typeface="Times New Roman"/>
              </a:rPr>
              <a:t>WHI.1h:</a:t>
            </a:r>
            <a:r>
              <a:rPr lang="en-US" sz="3000" b="0" dirty="0">
                <a:solidFill>
                  <a:schemeClr val="tx1"/>
                </a:solidFill>
                <a:latin typeface="Times New Roman"/>
                <a:ea typeface="Times New Roman"/>
                <a:cs typeface="Times New Roman"/>
                <a:sym typeface="Times New Roman"/>
              </a:rPr>
              <a:t> using a decision-making model to analyze and explain the incentives for and consequences of a specific choice </a:t>
            </a:r>
            <a:r>
              <a:rPr lang="en-US" sz="3000" b="0" dirty="0" smtClean="0">
                <a:solidFill>
                  <a:schemeClr val="tx1"/>
                </a:solidFill>
                <a:latin typeface="Times New Roman"/>
                <a:ea typeface="Times New Roman"/>
                <a:cs typeface="Times New Roman"/>
                <a:sym typeface="Times New Roman"/>
              </a:rPr>
              <a:t>made;</a:t>
            </a:r>
          </a:p>
          <a:p>
            <a:pPr marL="457200" indent="-457200" eaLnBrk="1" fontAlgn="auto" hangingPunct="1">
              <a:spcBef>
                <a:spcPts val="0"/>
              </a:spcBef>
              <a:spcAft>
                <a:spcPts val="0"/>
              </a:spcAft>
              <a:buSzPct val="60000"/>
              <a:defRPr/>
            </a:pPr>
            <a:r>
              <a:rPr lang="en-US" sz="3000" dirty="0" smtClean="0">
                <a:solidFill>
                  <a:schemeClr val="tx1"/>
                </a:solidFill>
                <a:latin typeface="Times New Roman"/>
                <a:ea typeface="Times New Roman"/>
                <a:cs typeface="Times New Roman"/>
                <a:sym typeface="Times New Roman"/>
              </a:rPr>
              <a:t>WHI.13</a:t>
            </a:r>
            <a:r>
              <a:rPr lang="en-US" sz="3000" dirty="0">
                <a:solidFill>
                  <a:schemeClr val="tx1"/>
                </a:solidFill>
                <a:latin typeface="Times New Roman"/>
                <a:ea typeface="Times New Roman"/>
                <a:cs typeface="Times New Roman"/>
                <a:sym typeface="Times New Roman"/>
              </a:rPr>
              <a:t>: </a:t>
            </a:r>
            <a:r>
              <a:rPr lang="en-US" sz="3000" b="0" dirty="0">
                <a:solidFill>
                  <a:schemeClr val="tx1"/>
                </a:solidFill>
                <a:latin typeface="Times New Roman"/>
                <a:ea typeface="Times New Roman"/>
                <a:cs typeface="Times New Roman"/>
                <a:sym typeface="Times New Roman"/>
              </a:rPr>
              <a:t>The major civilizations of the Western Hemisphere, including the Mayan, Aztec, and Incan</a:t>
            </a:r>
          </a:p>
          <a:p>
            <a:pPr marL="0" indent="-69850" eaLnBrk="1" fontAlgn="auto" hangingPunct="1">
              <a:spcBef>
                <a:spcPts val="0"/>
              </a:spcBef>
              <a:spcAft>
                <a:spcPts val="0"/>
              </a:spcAft>
              <a:buSzPct val="36666"/>
              <a:buFont typeface="Arial"/>
              <a:buNone/>
              <a:defRPr/>
            </a:pPr>
            <a:endParaRPr sz="3000" b="0" dirty="0">
              <a:latin typeface="Times New Roman"/>
              <a:ea typeface="Times New Roman"/>
              <a:cs typeface="Times New Roman"/>
              <a:sym typeface="Times New Roman"/>
            </a:endParaRPr>
          </a:p>
          <a:p>
            <a:pPr marL="0" indent="-69850" eaLnBrk="1" fontAlgn="auto" hangingPunct="1">
              <a:spcBef>
                <a:spcPts val="0"/>
              </a:spcBef>
              <a:spcAft>
                <a:spcPts val="0"/>
              </a:spcAft>
              <a:buSzPct val="30555"/>
              <a:buFont typeface="Arial"/>
              <a:buNone/>
              <a:defRPr/>
            </a:pPr>
            <a:endParaRPr dirty="0"/>
          </a:p>
        </p:txBody>
      </p:sp>
      <p:sp>
        <p:nvSpPr>
          <p:cNvPr id="41988" name="Shape 37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buClr>
                <a:srgbClr val="000000"/>
              </a:buClr>
              <a:buFont typeface="Arial" pitchFamily="34" charset="0"/>
              <a:buNone/>
            </a:pPr>
            <a:fld id="{984A3568-7AA7-45C7-A224-8F45CF43AA3D}" type="slidenum">
              <a:rPr lang="en-US" altLang="en-US" b="0"/>
              <a:pPr algn="l">
                <a:buClr>
                  <a:srgbClr val="000000"/>
                </a:buClr>
                <a:buFont typeface="Arial" pitchFamily="34" charset="0"/>
                <a:buNone/>
              </a:pPr>
              <a:t>133</a:t>
            </a:fld>
            <a:endParaRPr lang="en-US" altLang="en-US" b="0"/>
          </a:p>
        </p:txBody>
      </p:sp>
      <p:sp>
        <p:nvSpPr>
          <p:cNvPr id="41989" name="Shape 374"/>
          <p:cNvSpPr txBox="1">
            <a:spLocks noChangeArrowheads="1"/>
          </p:cNvSpPr>
          <p:nvPr/>
        </p:nvSpPr>
        <p:spPr bwMode="auto">
          <a:xfrm>
            <a:off x="0" y="0"/>
            <a:ext cx="1101725" cy="839788"/>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spcBef>
                <a:spcPct val="0"/>
              </a:spcBef>
              <a:spcAft>
                <a:spcPct val="0"/>
              </a:spcAft>
            </a:pPr>
            <a:r>
              <a:rPr lang="en-US" altLang="en-US" sz="3600" b="1">
                <a:solidFill>
                  <a:srgbClr val="FF9900"/>
                </a:solidFill>
                <a:latin typeface="Times New Roman" pitchFamily="18" charset="0"/>
                <a:cs typeface="Times New Roman" pitchFamily="18" charset="0"/>
                <a:sym typeface="Times New Roman" pitchFamily="18" charset="0"/>
              </a:rPr>
              <a:t>1.H</a:t>
            </a:r>
          </a:p>
        </p:txBody>
      </p:sp>
    </p:spTree>
    <p:extLst>
      <p:ext uri="{BB962C8B-B14F-4D97-AF65-F5344CB8AC3E}">
        <p14:creationId xmlns:p14="http://schemas.microsoft.com/office/powerpoint/2010/main" val="83371390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hape 380"/>
          <p:cNvSpPr txBox="1">
            <a:spLocks noGrp="1"/>
          </p:cNvSpPr>
          <p:nvPr>
            <p:ph type="title"/>
          </p:nvPr>
        </p:nvSpPr>
        <p:spPr>
          <a:xfrm>
            <a:off x="0" y="274638"/>
            <a:ext cx="8305800" cy="1143000"/>
          </a:xfrm>
        </p:spPr>
        <p:txBody>
          <a:bodyPr/>
          <a:lstStyle/>
          <a:p>
            <a:pPr eaLnBrk="1" hangingPunct="1">
              <a:spcBef>
                <a:spcPct val="0"/>
              </a:spcBef>
              <a:buFont typeface="Times New Roman" pitchFamily="18" charset="0"/>
              <a:buNone/>
            </a:pPr>
            <a:r>
              <a:rPr lang="en-US" altLang="en-US" dirty="0" smtClean="0">
                <a:latin typeface="Times New Roman" pitchFamily="18" charset="0"/>
                <a:cs typeface="Times New Roman" pitchFamily="18" charset="0"/>
                <a:sym typeface="Times New Roman" pitchFamily="18" charset="0"/>
              </a:rPr>
              <a:t>Cost - Benefit Analysis</a:t>
            </a:r>
            <a:br>
              <a:rPr lang="en-US" altLang="en-US" dirty="0" smtClean="0">
                <a:latin typeface="Times New Roman" pitchFamily="18" charset="0"/>
                <a:cs typeface="Times New Roman" pitchFamily="18" charset="0"/>
                <a:sym typeface="Times New Roman" pitchFamily="18" charset="0"/>
              </a:rPr>
            </a:br>
            <a:r>
              <a:rPr lang="en-US" altLang="en-US" dirty="0" smtClean="0">
                <a:latin typeface="Times New Roman" pitchFamily="18" charset="0"/>
                <a:cs typeface="Times New Roman" pitchFamily="18" charset="0"/>
                <a:sym typeface="Times New Roman" pitchFamily="18" charset="0"/>
              </a:rPr>
              <a:t>Past Economic Choices </a:t>
            </a:r>
          </a:p>
        </p:txBody>
      </p:sp>
      <p:sp>
        <p:nvSpPr>
          <p:cNvPr id="43011" name="Shape 38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buSzTx/>
            </a:pPr>
            <a:fld id="{138535FF-9E15-460E-A9FC-6E6E4C1378D1}" type="slidenum">
              <a:rPr lang="en-US" altLang="en-US" b="0"/>
              <a:pPr algn="l">
                <a:buSzTx/>
              </a:pPr>
              <a:t>134</a:t>
            </a:fld>
            <a:endParaRPr lang="en-US" altLang="en-US" b="0"/>
          </a:p>
        </p:txBody>
      </p:sp>
      <p:graphicFrame>
        <p:nvGraphicFramePr>
          <p:cNvPr id="382" name="Shape 382"/>
          <p:cNvGraphicFramePr/>
          <p:nvPr>
            <p:extLst>
              <p:ext uri="{D42A27DB-BD31-4B8C-83A1-F6EECF244321}">
                <p14:modId xmlns:p14="http://schemas.microsoft.com/office/powerpoint/2010/main" val="3069326471"/>
              </p:ext>
            </p:extLst>
          </p:nvPr>
        </p:nvGraphicFramePr>
        <p:xfrm>
          <a:off x="795338" y="2520950"/>
          <a:ext cx="6715124" cy="4030672"/>
        </p:xfrm>
        <a:graphic>
          <a:graphicData uri="http://schemas.openxmlformats.org/drawingml/2006/table">
            <a:tbl>
              <a:tblPr>
                <a:noFill/>
              </a:tblPr>
              <a:tblGrid>
                <a:gridCol w="3357562"/>
                <a:gridCol w="3357562"/>
              </a:tblGrid>
              <a:tr h="396176">
                <a:tc gridSpan="2">
                  <a:txBody>
                    <a:bodyPr/>
                    <a:lstStyle/>
                    <a:p>
                      <a:pPr lvl="0" algn="ctr" rtl="0">
                        <a:spcBef>
                          <a:spcPts val="0"/>
                        </a:spcBef>
                        <a:buNone/>
                      </a:pPr>
                      <a:r>
                        <a:rPr lang="en-US" sz="1400" b="1" dirty="0">
                          <a:latin typeface="Times New Roman"/>
                          <a:ea typeface="Times New Roman"/>
                          <a:cs typeface="Times New Roman"/>
                          <a:sym typeface="Times New Roman"/>
                        </a:rPr>
                        <a:t>Before Choice </a:t>
                      </a:r>
                      <a:r>
                        <a:rPr lang="en-US" sz="1400" b="1" u="sng" dirty="0">
                          <a:latin typeface="Times New Roman"/>
                          <a:ea typeface="Times New Roman"/>
                          <a:cs typeface="Times New Roman"/>
                          <a:sym typeface="Times New Roman"/>
                        </a:rPr>
                        <a:t>WAS </a:t>
                      </a:r>
                      <a:r>
                        <a:rPr lang="en-US" sz="1400" b="1" dirty="0">
                          <a:latin typeface="Times New Roman"/>
                          <a:ea typeface="Times New Roman"/>
                          <a:cs typeface="Times New Roman"/>
                          <a:sym typeface="Times New Roman"/>
                        </a:rPr>
                        <a:t>Made - “Assumed” Cost- Benefit Analysis</a:t>
                      </a:r>
                    </a:p>
                  </a:txBody>
                  <a:tcPr marL="91430" marR="91430" marT="91409" marB="91409">
                    <a:solidFill>
                      <a:srgbClr val="999999"/>
                    </a:solidFill>
                  </a:tcPr>
                </a:tc>
                <a:tc hMerge="1">
                  <a:txBody>
                    <a:bodyPr/>
                    <a:lstStyle/>
                    <a:p>
                      <a:endParaRPr lang="en-US"/>
                    </a:p>
                  </a:txBody>
                  <a:tcPr/>
                </a:tc>
              </a:tr>
              <a:tr h="396176">
                <a:tc>
                  <a:txBody>
                    <a:bodyPr/>
                    <a:lstStyle/>
                    <a:p>
                      <a:pPr lvl="0" rtl="0">
                        <a:spcBef>
                          <a:spcPts val="0"/>
                        </a:spcBef>
                        <a:buNone/>
                      </a:pPr>
                      <a:r>
                        <a:rPr lang="en-US" sz="1400">
                          <a:latin typeface="Times New Roman"/>
                          <a:ea typeface="Times New Roman"/>
                          <a:cs typeface="Times New Roman"/>
                          <a:sym typeface="Times New Roman"/>
                        </a:rPr>
                        <a:t>Costs (Things Given Up)</a:t>
                      </a:r>
                    </a:p>
                  </a:txBody>
                  <a:tcPr marL="91430" marR="91430" marT="91409" marB="91409">
                    <a:solidFill>
                      <a:srgbClr val="CCCCCC"/>
                    </a:solidFill>
                  </a:tcPr>
                </a:tc>
                <a:tc>
                  <a:txBody>
                    <a:bodyPr/>
                    <a:lstStyle/>
                    <a:p>
                      <a:pPr lvl="0" rtl="0">
                        <a:spcBef>
                          <a:spcPts val="0"/>
                        </a:spcBef>
                        <a:buNone/>
                      </a:pPr>
                      <a:r>
                        <a:rPr lang="en-US" sz="1400">
                          <a:latin typeface="Times New Roman"/>
                          <a:ea typeface="Times New Roman"/>
                          <a:cs typeface="Times New Roman"/>
                          <a:sym typeface="Times New Roman"/>
                        </a:rPr>
                        <a:t>Benefits (Positive Things Gained)</a:t>
                      </a:r>
                    </a:p>
                  </a:txBody>
                  <a:tcPr marL="91430" marR="91430" marT="91409" marB="91409">
                    <a:solidFill>
                      <a:srgbClr val="CCCCCC"/>
                    </a:solidFill>
                  </a:tcPr>
                </a:tc>
              </a:tr>
              <a:tr h="948855">
                <a:tc>
                  <a:txBody>
                    <a:bodyPr/>
                    <a:lstStyle/>
                    <a:p>
                      <a:pPr lvl="0">
                        <a:spcBef>
                          <a:spcPts val="0"/>
                        </a:spcBef>
                        <a:buNone/>
                      </a:pPr>
                      <a:endParaRPr sz="1400"/>
                    </a:p>
                  </a:txBody>
                  <a:tcPr marL="91430" marR="91430" marT="91409" marB="91409"/>
                </a:tc>
                <a:tc>
                  <a:txBody>
                    <a:bodyPr/>
                    <a:lstStyle/>
                    <a:p>
                      <a:pPr lvl="0" rtl="0">
                        <a:spcBef>
                          <a:spcPts val="0"/>
                        </a:spcBef>
                        <a:buNone/>
                      </a:pPr>
                      <a:endParaRPr sz="1400"/>
                    </a:p>
                  </a:txBody>
                  <a:tcPr marL="91430" marR="91430" marT="91409" marB="91409"/>
                </a:tc>
              </a:tr>
              <a:tr h="396176">
                <a:tc gridSpan="2">
                  <a:txBody>
                    <a:bodyPr/>
                    <a:lstStyle/>
                    <a:p>
                      <a:pPr lvl="0" rtl="0">
                        <a:spcBef>
                          <a:spcPts val="0"/>
                        </a:spcBef>
                        <a:buNone/>
                      </a:pPr>
                      <a:r>
                        <a:rPr lang="en-US" sz="1400" dirty="0">
                          <a:latin typeface="Times New Roman"/>
                          <a:ea typeface="Times New Roman"/>
                          <a:cs typeface="Times New Roman"/>
                          <a:sym typeface="Times New Roman"/>
                        </a:rPr>
                        <a:t>Choice Outcome - Actual Intended vs. Unintended Consequences </a:t>
                      </a:r>
                    </a:p>
                  </a:txBody>
                  <a:tcPr marL="91430" marR="91430" marT="91409" marB="91409">
                    <a:solidFill>
                      <a:srgbClr val="999999"/>
                    </a:solidFill>
                  </a:tcPr>
                </a:tc>
                <a:tc hMerge="1">
                  <a:txBody>
                    <a:bodyPr/>
                    <a:lstStyle/>
                    <a:p>
                      <a:endParaRPr lang="en-US"/>
                    </a:p>
                  </a:txBody>
                  <a:tcPr/>
                </a:tc>
              </a:tr>
              <a:tr h="609534">
                <a:tc>
                  <a:txBody>
                    <a:bodyPr/>
                    <a:lstStyle/>
                    <a:p>
                      <a:pPr lvl="0" rtl="0">
                        <a:spcBef>
                          <a:spcPts val="0"/>
                        </a:spcBef>
                        <a:buNone/>
                      </a:pPr>
                      <a:r>
                        <a:rPr lang="en-US" sz="1400">
                          <a:latin typeface="Times New Roman"/>
                          <a:ea typeface="Times New Roman"/>
                          <a:cs typeface="Times New Roman"/>
                          <a:sym typeface="Times New Roman"/>
                        </a:rPr>
                        <a:t>Intended Consequences                 </a:t>
                      </a:r>
                    </a:p>
                    <a:p>
                      <a:pPr lvl="0" rtl="0">
                        <a:spcBef>
                          <a:spcPts val="0"/>
                        </a:spcBef>
                        <a:buNone/>
                      </a:pPr>
                      <a:r>
                        <a:rPr lang="en-US" sz="1400">
                          <a:latin typeface="Times New Roman"/>
                          <a:ea typeface="Times New Roman"/>
                          <a:cs typeface="Times New Roman"/>
                          <a:sym typeface="Times New Roman"/>
                        </a:rPr>
                        <a:t>(Thought Would Happen &amp; Actually Did)</a:t>
                      </a:r>
                    </a:p>
                  </a:txBody>
                  <a:tcPr marL="91430" marR="91430" marT="91409" marB="91409">
                    <a:solidFill>
                      <a:srgbClr val="CCCCCC"/>
                    </a:solidFill>
                  </a:tcPr>
                </a:tc>
                <a:tc>
                  <a:txBody>
                    <a:bodyPr/>
                    <a:lstStyle/>
                    <a:p>
                      <a:pPr lvl="0" rtl="0">
                        <a:spcBef>
                          <a:spcPts val="0"/>
                        </a:spcBef>
                        <a:buNone/>
                      </a:pPr>
                      <a:r>
                        <a:rPr lang="en-US" sz="1400">
                          <a:latin typeface="Times New Roman"/>
                          <a:ea typeface="Times New Roman"/>
                          <a:cs typeface="Times New Roman"/>
                          <a:sym typeface="Times New Roman"/>
                        </a:rPr>
                        <a:t>Unintended Consequences                     </a:t>
                      </a:r>
                    </a:p>
                    <a:p>
                      <a:pPr lvl="0" rtl="0">
                        <a:spcBef>
                          <a:spcPts val="0"/>
                        </a:spcBef>
                        <a:buNone/>
                      </a:pPr>
                      <a:r>
                        <a:rPr lang="en-US" sz="1400">
                          <a:latin typeface="Times New Roman"/>
                          <a:ea typeface="Times New Roman"/>
                          <a:cs typeface="Times New Roman"/>
                          <a:sym typeface="Times New Roman"/>
                        </a:rPr>
                        <a:t>(Did Not Know Would Happen)</a:t>
                      </a:r>
                    </a:p>
                  </a:txBody>
                  <a:tcPr marL="91430" marR="91430" marT="91409" marB="91409">
                    <a:solidFill>
                      <a:srgbClr val="CCCCCC"/>
                    </a:solidFill>
                  </a:tcPr>
                </a:tc>
              </a:tr>
              <a:tr h="1283745">
                <a:tc>
                  <a:txBody>
                    <a:bodyPr/>
                    <a:lstStyle/>
                    <a:p>
                      <a:pPr lvl="0" rtl="0">
                        <a:spcBef>
                          <a:spcPts val="0"/>
                        </a:spcBef>
                        <a:buNone/>
                      </a:pPr>
                      <a:endParaRPr sz="1400"/>
                    </a:p>
                  </a:txBody>
                  <a:tcPr marL="91430" marR="91430" marT="91409" marB="91409"/>
                </a:tc>
                <a:tc>
                  <a:txBody>
                    <a:bodyPr/>
                    <a:lstStyle/>
                    <a:p>
                      <a:pPr lvl="0" rtl="0">
                        <a:spcBef>
                          <a:spcPts val="0"/>
                        </a:spcBef>
                        <a:buNone/>
                      </a:pPr>
                      <a:endParaRPr sz="1400" dirty="0"/>
                    </a:p>
                  </a:txBody>
                  <a:tcPr marL="91430" marR="91430" marT="91409" marB="91409"/>
                </a:tc>
              </a:tr>
            </a:tbl>
          </a:graphicData>
        </a:graphic>
      </p:graphicFrame>
      <p:sp>
        <p:nvSpPr>
          <p:cNvPr id="43034" name="Shape 383"/>
          <p:cNvSpPr txBox="1">
            <a:spLocks noChangeArrowheads="1"/>
          </p:cNvSpPr>
          <p:nvPr/>
        </p:nvSpPr>
        <p:spPr bwMode="auto">
          <a:xfrm>
            <a:off x="0" y="1585913"/>
            <a:ext cx="8305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lnSpc>
                <a:spcPct val="115000"/>
              </a:lnSpc>
              <a:spcBef>
                <a:spcPct val="0"/>
              </a:spcBef>
              <a:spcAft>
                <a:spcPct val="0"/>
              </a:spcAft>
            </a:pPr>
            <a:r>
              <a:rPr lang="en-US" altLang="en-US" sz="1800" b="1">
                <a:solidFill>
                  <a:srgbClr val="FF9900"/>
                </a:solidFill>
                <a:latin typeface="Times New Roman" pitchFamily="18" charset="0"/>
                <a:cs typeface="Times New Roman" pitchFamily="18" charset="0"/>
                <a:sym typeface="Times New Roman" pitchFamily="18" charset="0"/>
              </a:rPr>
              <a:t>Historical Choice: Cost &amp; Benefits of Incan Road-Building</a:t>
            </a:r>
          </a:p>
          <a:p>
            <a:pPr algn="ctr" fontAlgn="base">
              <a:lnSpc>
                <a:spcPct val="115000"/>
              </a:lnSpc>
              <a:spcBef>
                <a:spcPct val="0"/>
              </a:spcBef>
              <a:spcAft>
                <a:spcPct val="0"/>
              </a:spcAft>
            </a:pPr>
            <a:endParaRPr lang="en-US" altLang="en-US" sz="1800">
              <a:latin typeface="Times New Roman" pitchFamily="18" charset="0"/>
              <a:cs typeface="Times New Roman" pitchFamily="18" charset="0"/>
              <a:sym typeface="Times New Roman" pitchFamily="18" charset="0"/>
            </a:endParaRPr>
          </a:p>
          <a:p>
            <a:pPr algn="ctr" fontAlgn="base">
              <a:lnSpc>
                <a:spcPct val="115000"/>
              </a:lnSpc>
              <a:spcBef>
                <a:spcPct val="0"/>
              </a:spcBef>
              <a:spcAft>
                <a:spcPct val="0"/>
              </a:spcAft>
            </a:pPr>
            <a:r>
              <a:rPr lang="en-US" altLang="en-US" sz="1800" i="1">
                <a:latin typeface="Times New Roman" pitchFamily="18" charset="0"/>
                <a:cs typeface="Times New Roman" pitchFamily="18" charset="0"/>
                <a:sym typeface="Times New Roman" pitchFamily="18" charset="0"/>
              </a:rPr>
              <a:t>NOTE: Consider short-term </a:t>
            </a:r>
            <a:r>
              <a:rPr lang="en-US" altLang="en-US" sz="1800" i="1" u="sng">
                <a:latin typeface="Times New Roman" pitchFamily="18" charset="0"/>
                <a:cs typeface="Times New Roman" pitchFamily="18" charset="0"/>
                <a:sym typeface="Times New Roman" pitchFamily="18" charset="0"/>
              </a:rPr>
              <a:t>and</a:t>
            </a:r>
            <a:r>
              <a:rPr lang="en-US" altLang="en-US" sz="1800" i="1">
                <a:latin typeface="Times New Roman" pitchFamily="18" charset="0"/>
                <a:cs typeface="Times New Roman" pitchFamily="18" charset="0"/>
                <a:sym typeface="Times New Roman" pitchFamily="18" charset="0"/>
              </a:rPr>
              <a:t> long-term as you brainstorm below.</a:t>
            </a:r>
          </a:p>
        </p:txBody>
      </p:sp>
      <p:sp>
        <p:nvSpPr>
          <p:cNvPr id="43035" name="Shape 384"/>
          <p:cNvSpPr txBox="1">
            <a:spLocks noChangeArrowheads="1"/>
          </p:cNvSpPr>
          <p:nvPr/>
        </p:nvSpPr>
        <p:spPr bwMode="auto">
          <a:xfrm>
            <a:off x="0" y="0"/>
            <a:ext cx="1101725" cy="839788"/>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spcBef>
                <a:spcPct val="0"/>
              </a:spcBef>
              <a:spcAft>
                <a:spcPct val="0"/>
              </a:spcAft>
            </a:pPr>
            <a:r>
              <a:rPr lang="en-US" altLang="en-US" sz="3600" b="1">
                <a:solidFill>
                  <a:srgbClr val="FF9900"/>
                </a:solidFill>
                <a:latin typeface="Times New Roman" pitchFamily="18" charset="0"/>
                <a:cs typeface="Times New Roman" pitchFamily="18" charset="0"/>
                <a:sym typeface="Times New Roman" pitchFamily="18" charset="0"/>
              </a:rPr>
              <a:t>1.H</a:t>
            </a:r>
          </a:p>
        </p:txBody>
      </p:sp>
      <p:sp>
        <p:nvSpPr>
          <p:cNvPr id="43036" name="Shape 385"/>
          <p:cNvSpPr>
            <a:spLocks noChangeArrowheads="1"/>
          </p:cNvSpPr>
          <p:nvPr/>
        </p:nvSpPr>
        <p:spPr bwMode="auto">
          <a:xfrm>
            <a:off x="6248400" y="2895600"/>
            <a:ext cx="3290888" cy="2965450"/>
          </a:xfrm>
          <a:prstGeom prst="irregularSeal1">
            <a:avLst/>
          </a:prstGeom>
          <a:solidFill>
            <a:schemeClr val="tx2"/>
          </a:solidFill>
          <a:ln w="9525">
            <a:solidFill>
              <a:schemeClr val="bg2"/>
            </a:solidFill>
            <a:round/>
            <a:headEnd/>
            <a:tailEnd/>
          </a:ln>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spcBef>
                <a:spcPct val="0"/>
              </a:spcBef>
              <a:spcAft>
                <a:spcPct val="0"/>
              </a:spcAft>
            </a:pPr>
            <a:r>
              <a:rPr lang="en-US" altLang="en-US" dirty="0"/>
              <a:t>Students will brainstorm and start the graphic organizer. </a:t>
            </a:r>
          </a:p>
        </p:txBody>
      </p:sp>
    </p:spTree>
    <p:extLst>
      <p:ext uri="{BB962C8B-B14F-4D97-AF65-F5344CB8AC3E}">
        <p14:creationId xmlns:p14="http://schemas.microsoft.com/office/powerpoint/2010/main" val="362819970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hape 39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buClr>
                <a:srgbClr val="000000"/>
              </a:buClr>
              <a:buFont typeface="Arial" pitchFamily="34" charset="0"/>
              <a:buNone/>
            </a:pPr>
            <a:fld id="{64E2812F-47E7-4B5F-B0D0-26DF7AACD5C6}" type="slidenum">
              <a:rPr lang="en-US" altLang="en-US" b="0"/>
              <a:pPr algn="l">
                <a:buClr>
                  <a:srgbClr val="000000"/>
                </a:buClr>
                <a:buFont typeface="Arial" pitchFamily="34" charset="0"/>
                <a:buNone/>
              </a:pPr>
              <a:t>135</a:t>
            </a:fld>
            <a:endParaRPr lang="en-US" altLang="en-US" b="0"/>
          </a:p>
        </p:txBody>
      </p:sp>
      <p:graphicFrame>
        <p:nvGraphicFramePr>
          <p:cNvPr id="392" name="Shape 392"/>
          <p:cNvGraphicFramePr/>
          <p:nvPr>
            <p:extLst>
              <p:ext uri="{D42A27DB-BD31-4B8C-83A1-F6EECF244321}">
                <p14:modId xmlns:p14="http://schemas.microsoft.com/office/powerpoint/2010/main" val="469914642"/>
              </p:ext>
            </p:extLst>
          </p:nvPr>
        </p:nvGraphicFramePr>
        <p:xfrm>
          <a:off x="233363" y="1123950"/>
          <a:ext cx="8834437" cy="5157536"/>
        </p:xfrm>
        <a:graphic>
          <a:graphicData uri="http://schemas.openxmlformats.org/drawingml/2006/table">
            <a:tbl>
              <a:tblPr bandRow="1">
                <a:noFill/>
              </a:tblPr>
              <a:tblGrid>
                <a:gridCol w="2204909"/>
                <a:gridCol w="3632772"/>
                <a:gridCol w="2996756"/>
              </a:tblGrid>
              <a:tr h="277729">
                <a:tc>
                  <a:txBody>
                    <a:bodyPr/>
                    <a:lstStyle/>
                    <a:p>
                      <a:pPr lvl="0" algn="ctr" rtl="0">
                        <a:spcBef>
                          <a:spcPts val="0"/>
                        </a:spcBef>
                        <a:buNone/>
                      </a:pPr>
                      <a:endParaRPr sz="1400" b="1" dirty="0">
                        <a:latin typeface="Times New Roman"/>
                        <a:ea typeface="Times New Roman"/>
                        <a:cs typeface="Times New Roman"/>
                        <a:sym typeface="Times New Roman"/>
                      </a:endParaRP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rtl="0">
                        <a:spcBef>
                          <a:spcPts val="0"/>
                        </a:spcBef>
                        <a:buNone/>
                      </a:pPr>
                      <a:r>
                        <a:rPr lang="en-US" sz="1400" b="1" dirty="0">
                          <a:latin typeface="Times New Roman"/>
                          <a:ea typeface="Times New Roman"/>
                          <a:cs typeface="Times New Roman"/>
                          <a:sym typeface="Times New Roman"/>
                        </a:rPr>
                        <a:t>Intended Consequences                           </a:t>
                      </a:r>
                      <a:endParaRPr lang="en-US" sz="1400" b="1" dirty="0" smtClean="0">
                        <a:latin typeface="Times New Roman"/>
                        <a:ea typeface="Times New Roman"/>
                        <a:cs typeface="Times New Roman"/>
                        <a:sym typeface="Times New Roman"/>
                      </a:endParaRPr>
                    </a:p>
                    <a:p>
                      <a:pPr lvl="0" algn="ctr" rtl="0">
                        <a:spcBef>
                          <a:spcPts val="0"/>
                        </a:spcBef>
                        <a:buNone/>
                      </a:pPr>
                      <a:r>
                        <a:rPr lang="en-US" sz="1400" b="1" dirty="0" smtClean="0">
                          <a:latin typeface="Times New Roman"/>
                          <a:ea typeface="Times New Roman"/>
                          <a:cs typeface="Times New Roman"/>
                          <a:sym typeface="Times New Roman"/>
                        </a:rPr>
                        <a:t>(</a:t>
                      </a:r>
                      <a:r>
                        <a:rPr lang="en-US" sz="1400" b="1" dirty="0">
                          <a:latin typeface="Times New Roman"/>
                          <a:ea typeface="Times New Roman"/>
                          <a:cs typeface="Times New Roman"/>
                          <a:sym typeface="Times New Roman"/>
                        </a:rPr>
                        <a:t>Thought would happen and actually did)</a:t>
                      </a: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rtl="0">
                        <a:spcBef>
                          <a:spcPts val="0"/>
                        </a:spcBef>
                        <a:buNone/>
                      </a:pPr>
                      <a:r>
                        <a:rPr lang="en-US" sz="1400" b="1" dirty="0">
                          <a:latin typeface="Times New Roman"/>
                          <a:ea typeface="Times New Roman"/>
                          <a:cs typeface="Times New Roman"/>
                          <a:sym typeface="Times New Roman"/>
                        </a:rPr>
                        <a:t>Unintended Consequences                             </a:t>
                      </a:r>
                      <a:endParaRPr lang="en-US" sz="1400" b="1" dirty="0" smtClean="0">
                        <a:latin typeface="Times New Roman"/>
                        <a:ea typeface="Times New Roman"/>
                        <a:cs typeface="Times New Roman"/>
                        <a:sym typeface="Times New Roman"/>
                      </a:endParaRPr>
                    </a:p>
                    <a:p>
                      <a:pPr lvl="0" algn="ctr" rtl="0">
                        <a:spcBef>
                          <a:spcPts val="0"/>
                        </a:spcBef>
                        <a:buNone/>
                      </a:pPr>
                      <a:r>
                        <a:rPr lang="en-US" sz="1400" b="1" dirty="0" smtClean="0">
                          <a:latin typeface="Times New Roman"/>
                          <a:ea typeface="Times New Roman"/>
                          <a:cs typeface="Times New Roman"/>
                          <a:sym typeface="Times New Roman"/>
                        </a:rPr>
                        <a:t>(</a:t>
                      </a:r>
                      <a:r>
                        <a:rPr lang="en-US" sz="1400" b="1" dirty="0">
                          <a:latin typeface="Times New Roman"/>
                          <a:ea typeface="Times New Roman"/>
                          <a:cs typeface="Times New Roman"/>
                          <a:sym typeface="Times New Roman"/>
                        </a:rPr>
                        <a:t>did not know would happen)</a:t>
                      </a: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45770">
                <a:tc>
                  <a:txBody>
                    <a:bodyPr/>
                    <a:lstStyle/>
                    <a:p>
                      <a:pPr lvl="0" rtl="0">
                        <a:spcBef>
                          <a:spcPts val="0"/>
                        </a:spcBef>
                        <a:buNone/>
                      </a:pPr>
                      <a:r>
                        <a:rPr lang="en-US" sz="1200" b="1" dirty="0">
                          <a:latin typeface="Times New Roman"/>
                          <a:ea typeface="Times New Roman"/>
                          <a:cs typeface="Times New Roman"/>
                          <a:sym typeface="Times New Roman"/>
                        </a:rPr>
                        <a:t>Where the Inca road system is located.</a:t>
                      </a: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rtl="0">
                        <a:spcBef>
                          <a:spcPts val="0"/>
                        </a:spcBef>
                        <a:buNone/>
                      </a:pPr>
                      <a:endParaRPr sz="1200" dirty="0">
                        <a:latin typeface="Times New Roman"/>
                        <a:ea typeface="Times New Roman"/>
                        <a:cs typeface="Times New Roman"/>
                        <a:sym typeface="Times New Roman"/>
                      </a:endParaRP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9824">
                <a:tc>
                  <a:txBody>
                    <a:bodyPr/>
                    <a:lstStyle/>
                    <a:p>
                      <a:pPr lvl="0" rtl="0">
                        <a:spcBef>
                          <a:spcPts val="0"/>
                        </a:spcBef>
                        <a:buNone/>
                      </a:pPr>
                      <a:r>
                        <a:rPr lang="en-US" sz="1200" b="1" dirty="0">
                          <a:latin typeface="Times New Roman"/>
                          <a:ea typeface="Times New Roman"/>
                          <a:cs typeface="Times New Roman"/>
                          <a:sym typeface="Times New Roman"/>
                        </a:rPr>
                        <a:t>Document A </a:t>
                      </a:r>
                    </a:p>
                    <a:p>
                      <a:pPr lvl="0" rtl="0">
                        <a:lnSpc>
                          <a:spcPct val="115000"/>
                        </a:lnSpc>
                        <a:spcBef>
                          <a:spcPts val="0"/>
                        </a:spcBef>
                        <a:buNone/>
                      </a:pPr>
                      <a:r>
                        <a:rPr lang="en-US" sz="1100" dirty="0"/>
                        <a:t>Hernando Pizarro on the Conquest of the Incas</a:t>
                      </a: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rtl="0">
                        <a:spcBef>
                          <a:spcPts val="0"/>
                        </a:spcBef>
                        <a:buNone/>
                      </a:pPr>
                      <a:endParaRPr sz="1200">
                        <a:latin typeface="Times New Roman"/>
                        <a:ea typeface="Times New Roman"/>
                        <a:cs typeface="Times New Roman"/>
                        <a:sym typeface="Times New Roman"/>
                      </a:endParaRP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9824">
                <a:tc>
                  <a:txBody>
                    <a:bodyPr/>
                    <a:lstStyle/>
                    <a:p>
                      <a:pPr lvl="0" rtl="0">
                        <a:spcBef>
                          <a:spcPts val="0"/>
                        </a:spcBef>
                        <a:buNone/>
                      </a:pPr>
                      <a:r>
                        <a:rPr lang="en-US" sz="1200" b="1">
                          <a:latin typeface="Times New Roman"/>
                          <a:ea typeface="Times New Roman"/>
                          <a:cs typeface="Times New Roman"/>
                          <a:sym typeface="Times New Roman"/>
                        </a:rPr>
                        <a:t>Document B</a:t>
                      </a:r>
                    </a:p>
                    <a:p>
                      <a:pPr lvl="0" rtl="0">
                        <a:spcBef>
                          <a:spcPts val="0"/>
                        </a:spcBef>
                        <a:buNone/>
                      </a:pPr>
                      <a:r>
                        <a:rPr lang="en-US" sz="1200" b="1">
                          <a:latin typeface="Times New Roman"/>
                          <a:ea typeface="Times New Roman"/>
                          <a:cs typeface="Times New Roman"/>
                          <a:sym typeface="Times New Roman"/>
                        </a:rPr>
                        <a:t>Las Castas</a:t>
                      </a: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rtl="0">
                        <a:spcBef>
                          <a:spcPts val="0"/>
                        </a:spcBef>
                        <a:buNone/>
                      </a:pPr>
                      <a:endParaRPr sz="1200" dirty="0">
                        <a:latin typeface="Times New Roman"/>
                        <a:ea typeface="Times New Roman"/>
                        <a:cs typeface="Times New Roman"/>
                        <a:sym typeface="Times New Roman"/>
                      </a:endParaRP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9824">
                <a:tc>
                  <a:txBody>
                    <a:bodyPr/>
                    <a:lstStyle/>
                    <a:p>
                      <a:pPr lvl="0" rtl="0">
                        <a:spcBef>
                          <a:spcPts val="0"/>
                        </a:spcBef>
                        <a:buNone/>
                      </a:pPr>
                      <a:r>
                        <a:rPr lang="en-US" sz="1200" b="1">
                          <a:latin typeface="Times New Roman"/>
                          <a:ea typeface="Times New Roman"/>
                          <a:cs typeface="Times New Roman"/>
                          <a:sym typeface="Times New Roman"/>
                        </a:rPr>
                        <a:t>Document C</a:t>
                      </a:r>
                    </a:p>
                    <a:p>
                      <a:pPr lvl="0" rtl="0">
                        <a:lnSpc>
                          <a:spcPct val="115000"/>
                        </a:lnSpc>
                        <a:spcBef>
                          <a:spcPts val="0"/>
                        </a:spcBef>
                        <a:buNone/>
                      </a:pPr>
                      <a:r>
                        <a:rPr lang="en-US" sz="1100"/>
                        <a:t>Florentine Codex</a:t>
                      </a: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rtl="0">
                        <a:spcBef>
                          <a:spcPts val="0"/>
                        </a:spcBef>
                        <a:buNone/>
                      </a:pPr>
                      <a:endParaRPr sz="1200" i="1" dirty="0">
                        <a:latin typeface="Times New Roman"/>
                        <a:ea typeface="Times New Roman"/>
                        <a:cs typeface="Times New Roman"/>
                        <a:sym typeface="Times New Roman"/>
                      </a:endParaRPr>
                    </a:p>
                    <a:p>
                      <a:pPr lvl="0" rtl="0">
                        <a:spcBef>
                          <a:spcPts val="0"/>
                        </a:spcBef>
                        <a:buNone/>
                      </a:pPr>
                      <a:endParaRPr sz="1200" i="1" dirty="0">
                        <a:latin typeface="Times New Roman"/>
                        <a:ea typeface="Times New Roman"/>
                        <a:cs typeface="Times New Roman"/>
                        <a:sym typeface="Times New Roman"/>
                      </a:endParaRP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rtl="0">
                        <a:spcBef>
                          <a:spcPts val="0"/>
                        </a:spcBef>
                        <a:buNone/>
                      </a:pPr>
                      <a:endParaRPr sz="1200" dirty="0">
                        <a:latin typeface="Times New Roman"/>
                        <a:ea typeface="Times New Roman"/>
                        <a:cs typeface="Times New Roman"/>
                        <a:sym typeface="Times New Roman"/>
                      </a:endParaRP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9824">
                <a:tc>
                  <a:txBody>
                    <a:bodyPr/>
                    <a:lstStyle/>
                    <a:p>
                      <a:pPr lvl="0" rtl="0">
                        <a:spcBef>
                          <a:spcPts val="0"/>
                        </a:spcBef>
                        <a:buNone/>
                      </a:pPr>
                      <a:r>
                        <a:rPr lang="en-US" sz="1200" b="1" dirty="0">
                          <a:latin typeface="Times New Roman"/>
                          <a:ea typeface="Times New Roman"/>
                          <a:cs typeface="Times New Roman"/>
                          <a:sym typeface="Times New Roman"/>
                        </a:rPr>
                        <a:t>Document D</a:t>
                      </a:r>
                    </a:p>
                    <a:p>
                      <a:pPr lvl="0" rtl="0">
                        <a:spcBef>
                          <a:spcPts val="0"/>
                        </a:spcBef>
                        <a:buNone/>
                      </a:pPr>
                      <a:r>
                        <a:rPr lang="en-US" sz="1200" b="1" dirty="0">
                          <a:latin typeface="Times New Roman"/>
                          <a:ea typeface="Times New Roman"/>
                          <a:cs typeface="Times New Roman"/>
                          <a:sym typeface="Times New Roman"/>
                        </a:rPr>
                        <a:t>Maps</a:t>
                      </a: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rtl="0">
                        <a:spcBef>
                          <a:spcPts val="0"/>
                        </a:spcBef>
                        <a:buNone/>
                      </a:pPr>
                      <a:endParaRPr sz="1200" dirty="0">
                        <a:latin typeface="Times New Roman"/>
                        <a:ea typeface="Times New Roman"/>
                        <a:cs typeface="Times New Roman"/>
                        <a:sym typeface="Times New Roman"/>
                      </a:endParaRP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p>
                      <a:pPr lvl="0" rtl="0">
                        <a:spcBef>
                          <a:spcPts val="0"/>
                        </a:spcBef>
                        <a:buNone/>
                      </a:pPr>
                      <a:endParaRPr sz="1200" dirty="0">
                        <a:latin typeface="Times New Roman"/>
                        <a:ea typeface="Times New Roman"/>
                        <a:cs typeface="Times New Roman"/>
                        <a:sym typeface="Times New Roman"/>
                      </a:endParaRPr>
                    </a:p>
                  </a:txBody>
                  <a:tcPr marL="73025" marR="7302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4065" name="Shape 393"/>
          <p:cNvSpPr txBox="1">
            <a:spLocks noChangeArrowheads="1"/>
          </p:cNvSpPr>
          <p:nvPr/>
        </p:nvSpPr>
        <p:spPr bwMode="auto">
          <a:xfrm>
            <a:off x="616239" y="114300"/>
            <a:ext cx="83058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spcBef>
                <a:spcPct val="0"/>
              </a:spcBef>
              <a:spcAft>
                <a:spcPct val="0"/>
              </a:spcAft>
            </a:pPr>
            <a:r>
              <a:rPr lang="en-US" altLang="en-US" sz="3000" b="1" dirty="0">
                <a:solidFill>
                  <a:srgbClr val="0070C0"/>
                </a:solidFill>
                <a:latin typeface="Times New Roman" pitchFamily="18" charset="0"/>
                <a:cs typeface="Times New Roman" pitchFamily="18" charset="0"/>
                <a:sym typeface="Times New Roman" pitchFamily="18" charset="0"/>
              </a:rPr>
              <a:t>Cost - Benefit Analysis Using Sources</a:t>
            </a:r>
          </a:p>
          <a:p>
            <a:pPr algn="ctr" fontAlgn="base">
              <a:spcBef>
                <a:spcPct val="0"/>
              </a:spcBef>
              <a:spcAft>
                <a:spcPct val="0"/>
              </a:spcAft>
            </a:pPr>
            <a:r>
              <a:rPr lang="en-US" altLang="en-US" sz="2400" b="1" dirty="0">
                <a:latin typeface="Times New Roman" pitchFamily="18" charset="0"/>
                <a:cs typeface="Times New Roman" pitchFamily="18" charset="0"/>
                <a:sym typeface="Times New Roman" pitchFamily="18" charset="0"/>
              </a:rPr>
              <a:t>understand the choices made in the past</a:t>
            </a:r>
            <a:r>
              <a:rPr lang="en-US" altLang="en-US" sz="3000" b="1" dirty="0">
                <a:solidFill>
                  <a:srgbClr val="0070C0"/>
                </a:solidFill>
                <a:latin typeface="Times New Roman" pitchFamily="18" charset="0"/>
                <a:cs typeface="Times New Roman" pitchFamily="18" charset="0"/>
                <a:sym typeface="Times New Roman" pitchFamily="18" charset="0"/>
              </a:rPr>
              <a:t> </a:t>
            </a:r>
          </a:p>
        </p:txBody>
      </p:sp>
      <p:sp>
        <p:nvSpPr>
          <p:cNvPr id="44066" name="Shape 394"/>
          <p:cNvSpPr txBox="1">
            <a:spLocks noChangeArrowheads="1"/>
          </p:cNvSpPr>
          <p:nvPr/>
        </p:nvSpPr>
        <p:spPr bwMode="auto">
          <a:xfrm>
            <a:off x="0" y="0"/>
            <a:ext cx="1101725" cy="839788"/>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spcBef>
                <a:spcPct val="0"/>
              </a:spcBef>
              <a:spcAft>
                <a:spcPct val="0"/>
              </a:spcAft>
            </a:pPr>
            <a:r>
              <a:rPr lang="en-US" altLang="en-US" sz="3600" b="1">
                <a:solidFill>
                  <a:srgbClr val="FF9900"/>
                </a:solidFill>
                <a:latin typeface="Times New Roman" pitchFamily="18" charset="0"/>
                <a:cs typeface="Times New Roman" pitchFamily="18" charset="0"/>
                <a:sym typeface="Times New Roman" pitchFamily="18" charset="0"/>
              </a:rPr>
              <a:t>1.H</a:t>
            </a:r>
          </a:p>
        </p:txBody>
      </p:sp>
    </p:spTree>
    <p:extLst>
      <p:ext uri="{BB962C8B-B14F-4D97-AF65-F5344CB8AC3E}">
        <p14:creationId xmlns:p14="http://schemas.microsoft.com/office/powerpoint/2010/main" val="277261031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hape 400"/>
          <p:cNvSpPr txBox="1">
            <a:spLocks noGrp="1"/>
          </p:cNvSpPr>
          <p:nvPr>
            <p:ph type="title"/>
          </p:nvPr>
        </p:nvSpPr>
        <p:spPr>
          <a:xfrm>
            <a:off x="0" y="274638"/>
            <a:ext cx="8305800" cy="1143000"/>
          </a:xfrm>
        </p:spPr>
        <p:txBody>
          <a:bodyPr/>
          <a:lstStyle/>
          <a:p>
            <a:pPr eaLnBrk="1" hangingPunct="1">
              <a:spcBef>
                <a:spcPct val="0"/>
              </a:spcBef>
              <a:buFont typeface="Times New Roman" pitchFamily="18" charset="0"/>
              <a:buNone/>
            </a:pPr>
            <a:r>
              <a:rPr lang="en-US" altLang="en-US" smtClean="0">
                <a:latin typeface="Times New Roman" pitchFamily="18" charset="0"/>
                <a:cs typeface="Times New Roman" pitchFamily="18" charset="0"/>
                <a:sym typeface="Times New Roman" pitchFamily="18" charset="0"/>
              </a:rPr>
              <a:t>Cost - Benefit Analysis</a:t>
            </a:r>
            <a:br>
              <a:rPr lang="en-US" altLang="en-US" smtClean="0">
                <a:latin typeface="Times New Roman" pitchFamily="18" charset="0"/>
                <a:cs typeface="Times New Roman" pitchFamily="18" charset="0"/>
                <a:sym typeface="Times New Roman" pitchFamily="18" charset="0"/>
              </a:rPr>
            </a:br>
            <a:r>
              <a:rPr lang="en-US" altLang="en-US" smtClean="0">
                <a:latin typeface="Times New Roman" pitchFamily="18" charset="0"/>
                <a:cs typeface="Times New Roman" pitchFamily="18" charset="0"/>
                <a:sym typeface="Times New Roman" pitchFamily="18" charset="0"/>
              </a:rPr>
              <a:t>Past Economic Choices </a:t>
            </a:r>
          </a:p>
        </p:txBody>
      </p:sp>
      <p:sp>
        <p:nvSpPr>
          <p:cNvPr id="45059" name="Shape 40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l">
              <a:buSzTx/>
            </a:pPr>
            <a:fld id="{EE0B228D-52AB-4243-AB08-CBD77447B58C}" type="slidenum">
              <a:rPr lang="en-US" altLang="en-US" b="0"/>
              <a:pPr algn="l">
                <a:buSzTx/>
              </a:pPr>
              <a:t>136</a:t>
            </a:fld>
            <a:endParaRPr lang="en-US" altLang="en-US" b="0"/>
          </a:p>
        </p:txBody>
      </p:sp>
      <p:sp>
        <p:nvSpPr>
          <p:cNvPr id="45060" name="Shape 402"/>
          <p:cNvSpPr txBox="1">
            <a:spLocks noChangeArrowheads="1"/>
          </p:cNvSpPr>
          <p:nvPr/>
        </p:nvSpPr>
        <p:spPr bwMode="auto">
          <a:xfrm>
            <a:off x="-20638" y="1700213"/>
            <a:ext cx="8305801"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lnSpc>
                <a:spcPct val="115000"/>
              </a:lnSpc>
              <a:spcBef>
                <a:spcPct val="0"/>
              </a:spcBef>
              <a:spcAft>
                <a:spcPct val="0"/>
              </a:spcAft>
            </a:pPr>
            <a:r>
              <a:rPr lang="en-US" altLang="en-US" sz="1800" b="1">
                <a:solidFill>
                  <a:srgbClr val="FF9900"/>
                </a:solidFill>
                <a:latin typeface="Times New Roman" pitchFamily="18" charset="0"/>
                <a:cs typeface="Times New Roman" pitchFamily="18" charset="0"/>
                <a:sym typeface="Times New Roman" pitchFamily="18" charset="0"/>
              </a:rPr>
              <a:t>Historical Choice: Cost &amp; Benefits of Incan Road-Building</a:t>
            </a:r>
          </a:p>
          <a:p>
            <a:pPr algn="ctr" fontAlgn="base">
              <a:lnSpc>
                <a:spcPct val="115000"/>
              </a:lnSpc>
              <a:spcBef>
                <a:spcPct val="0"/>
              </a:spcBef>
              <a:spcAft>
                <a:spcPct val="0"/>
              </a:spcAft>
            </a:pPr>
            <a:endParaRPr lang="en-US" altLang="en-US" sz="600">
              <a:latin typeface="Times New Roman" pitchFamily="18" charset="0"/>
              <a:cs typeface="Times New Roman" pitchFamily="18" charset="0"/>
              <a:sym typeface="Times New Roman" pitchFamily="18" charset="0"/>
            </a:endParaRPr>
          </a:p>
          <a:p>
            <a:pPr algn="ctr" fontAlgn="base">
              <a:lnSpc>
                <a:spcPct val="115000"/>
              </a:lnSpc>
              <a:spcBef>
                <a:spcPct val="0"/>
              </a:spcBef>
              <a:spcAft>
                <a:spcPct val="0"/>
              </a:spcAft>
            </a:pPr>
            <a:r>
              <a:rPr lang="en-US" altLang="en-US" sz="1800" i="1">
                <a:latin typeface="Times New Roman" pitchFamily="18" charset="0"/>
                <a:cs typeface="Times New Roman" pitchFamily="18" charset="0"/>
                <a:sym typeface="Times New Roman" pitchFamily="18" charset="0"/>
              </a:rPr>
              <a:t>NOTE: Consider short-term </a:t>
            </a:r>
            <a:r>
              <a:rPr lang="en-US" altLang="en-US" sz="1800" i="1" u="sng">
                <a:latin typeface="Times New Roman" pitchFamily="18" charset="0"/>
                <a:cs typeface="Times New Roman" pitchFamily="18" charset="0"/>
                <a:sym typeface="Times New Roman" pitchFamily="18" charset="0"/>
              </a:rPr>
              <a:t>and</a:t>
            </a:r>
            <a:r>
              <a:rPr lang="en-US" altLang="en-US" sz="1800" i="1">
                <a:latin typeface="Times New Roman" pitchFamily="18" charset="0"/>
                <a:cs typeface="Times New Roman" pitchFamily="18" charset="0"/>
                <a:sym typeface="Times New Roman" pitchFamily="18" charset="0"/>
              </a:rPr>
              <a:t> long-term as you brainstorm below.</a:t>
            </a:r>
          </a:p>
        </p:txBody>
      </p:sp>
      <p:graphicFrame>
        <p:nvGraphicFramePr>
          <p:cNvPr id="403" name="Shape 403"/>
          <p:cNvGraphicFramePr/>
          <p:nvPr>
            <p:extLst>
              <p:ext uri="{D42A27DB-BD31-4B8C-83A1-F6EECF244321}">
                <p14:modId xmlns:p14="http://schemas.microsoft.com/office/powerpoint/2010/main" val="358146244"/>
              </p:ext>
            </p:extLst>
          </p:nvPr>
        </p:nvGraphicFramePr>
        <p:xfrm>
          <a:off x="304800" y="2447925"/>
          <a:ext cx="8839200" cy="4240140"/>
        </p:xfrm>
        <a:graphic>
          <a:graphicData uri="http://schemas.openxmlformats.org/drawingml/2006/table">
            <a:tbl>
              <a:tblPr>
                <a:tableStyleId>{5940675A-B579-460E-94D1-54222C63F5DA}</a:tableStyleId>
              </a:tblPr>
              <a:tblGrid>
                <a:gridCol w="4419600"/>
                <a:gridCol w="4419600"/>
              </a:tblGrid>
              <a:tr h="358812">
                <a:tc gridSpan="2">
                  <a:txBody>
                    <a:bodyPr/>
                    <a:lstStyle/>
                    <a:p>
                      <a:pPr lvl="0" rtl="0">
                        <a:spcBef>
                          <a:spcPts val="0"/>
                        </a:spcBef>
                        <a:buNone/>
                      </a:pPr>
                      <a:r>
                        <a:rPr lang="en-US" sz="1400" dirty="0">
                          <a:sym typeface="Times New Roman"/>
                        </a:rPr>
                        <a:t>Before Choice </a:t>
                      </a:r>
                      <a:r>
                        <a:rPr lang="en-US" sz="1400" u="sng" dirty="0">
                          <a:sym typeface="Times New Roman"/>
                        </a:rPr>
                        <a:t>WAS </a:t>
                      </a:r>
                      <a:r>
                        <a:rPr lang="en-US" sz="1400" dirty="0">
                          <a:sym typeface="Times New Roman"/>
                        </a:rPr>
                        <a:t>Made - “Assumed” Cost- Benefit Analysis</a:t>
                      </a:r>
                      <a:endParaRPr lang="en-US" sz="1400" dirty="0">
                        <a:latin typeface="Times New Roman"/>
                        <a:ea typeface="Times New Roman"/>
                        <a:cs typeface="Times New Roman"/>
                        <a:sym typeface="Times New Roman"/>
                      </a:endParaRPr>
                    </a:p>
                  </a:txBody>
                  <a:tcPr marL="91427" marR="91427" marT="91397" marB="91397">
                    <a:solidFill>
                      <a:schemeClr val="bg1">
                        <a:lumMod val="75000"/>
                      </a:schemeClr>
                    </a:solidFill>
                  </a:tcPr>
                </a:tc>
                <a:tc hMerge="1">
                  <a:txBody>
                    <a:bodyPr/>
                    <a:lstStyle/>
                    <a:p>
                      <a:endParaRPr lang="en-US"/>
                    </a:p>
                  </a:txBody>
                  <a:tcPr/>
                </a:tc>
              </a:tr>
              <a:tr h="358812">
                <a:tc>
                  <a:txBody>
                    <a:bodyPr/>
                    <a:lstStyle/>
                    <a:p>
                      <a:pPr lvl="0" rtl="0">
                        <a:spcBef>
                          <a:spcPts val="0"/>
                        </a:spcBef>
                        <a:buNone/>
                      </a:pPr>
                      <a:r>
                        <a:rPr lang="en-US" sz="1400">
                          <a:sym typeface="Times New Roman"/>
                        </a:rPr>
                        <a:t>Costs (Things given up)</a:t>
                      </a:r>
                      <a:endParaRPr lang="en-US" sz="1400">
                        <a:latin typeface="Times New Roman"/>
                        <a:ea typeface="Times New Roman"/>
                        <a:cs typeface="Times New Roman"/>
                        <a:sym typeface="Times New Roman"/>
                      </a:endParaRPr>
                    </a:p>
                  </a:txBody>
                  <a:tcPr marL="91427" marR="91427" marT="91397" marB="91397">
                    <a:solidFill>
                      <a:schemeClr val="bg1">
                        <a:lumMod val="85000"/>
                      </a:schemeClr>
                    </a:solidFill>
                  </a:tcPr>
                </a:tc>
                <a:tc>
                  <a:txBody>
                    <a:bodyPr/>
                    <a:lstStyle/>
                    <a:p>
                      <a:pPr lvl="0" rtl="0">
                        <a:spcBef>
                          <a:spcPts val="0"/>
                        </a:spcBef>
                        <a:buNone/>
                      </a:pPr>
                      <a:r>
                        <a:rPr lang="en-US" sz="1400" dirty="0">
                          <a:sym typeface="Times New Roman"/>
                        </a:rPr>
                        <a:t>Benefits (positive things gained)</a:t>
                      </a:r>
                      <a:endParaRPr lang="en-US" sz="1400" dirty="0">
                        <a:latin typeface="Times New Roman"/>
                        <a:ea typeface="Times New Roman"/>
                        <a:cs typeface="Times New Roman"/>
                        <a:sym typeface="Times New Roman"/>
                      </a:endParaRPr>
                    </a:p>
                  </a:txBody>
                  <a:tcPr marL="91427" marR="91427" marT="91397" marB="91397">
                    <a:solidFill>
                      <a:schemeClr val="bg1">
                        <a:lumMod val="85000"/>
                      </a:schemeClr>
                    </a:solidFill>
                  </a:tcPr>
                </a:tc>
              </a:tr>
              <a:tr h="1131807">
                <a:tc>
                  <a:txBody>
                    <a:bodyPr/>
                    <a:lstStyle/>
                    <a:p>
                      <a:pPr lvl="0" rtl="0">
                        <a:spcBef>
                          <a:spcPts val="0"/>
                        </a:spcBef>
                        <a:buNone/>
                      </a:pPr>
                      <a:r>
                        <a:rPr lang="en-US" sz="1400" b="1" dirty="0">
                          <a:solidFill>
                            <a:srgbClr val="FF0000"/>
                          </a:solidFill>
                          <a:sym typeface="Times New Roman"/>
                        </a:rPr>
                        <a:t>Labor</a:t>
                      </a:r>
                    </a:p>
                    <a:p>
                      <a:pPr lvl="0" rtl="0">
                        <a:spcBef>
                          <a:spcPts val="0"/>
                        </a:spcBef>
                        <a:buNone/>
                      </a:pPr>
                      <a:r>
                        <a:rPr lang="en-US" sz="1400" b="1" dirty="0">
                          <a:solidFill>
                            <a:srgbClr val="FF0000"/>
                          </a:solidFill>
                          <a:sym typeface="Times New Roman"/>
                        </a:rPr>
                        <a:t>Increased deforestation </a:t>
                      </a:r>
                    </a:p>
                    <a:p>
                      <a:pPr lvl="0" rtl="0">
                        <a:spcBef>
                          <a:spcPts val="0"/>
                        </a:spcBef>
                        <a:buNone/>
                      </a:pPr>
                      <a:r>
                        <a:rPr lang="en-US" sz="1400" b="1" dirty="0">
                          <a:solidFill>
                            <a:srgbClr val="FF0000"/>
                          </a:solidFill>
                          <a:sym typeface="Times New Roman"/>
                        </a:rPr>
                        <a:t>Appropriation of resources </a:t>
                      </a:r>
                    </a:p>
                    <a:p>
                      <a:pPr lvl="0" rtl="0">
                        <a:spcBef>
                          <a:spcPts val="0"/>
                        </a:spcBef>
                        <a:buNone/>
                      </a:pPr>
                      <a:endParaRPr sz="1400" dirty="0">
                        <a:latin typeface="Times New Roman"/>
                        <a:ea typeface="Times New Roman"/>
                        <a:cs typeface="Times New Roman"/>
                        <a:sym typeface="Times New Roman"/>
                      </a:endParaRPr>
                    </a:p>
                  </a:txBody>
                  <a:tcPr marL="91427" marR="91427" marT="91397" marB="91397">
                    <a:solidFill>
                      <a:schemeClr val="bg1"/>
                    </a:solidFill>
                  </a:tcPr>
                </a:tc>
                <a:tc>
                  <a:txBody>
                    <a:bodyPr/>
                    <a:lstStyle/>
                    <a:p>
                      <a:pPr lvl="0" rtl="0">
                        <a:spcBef>
                          <a:spcPts val="0"/>
                        </a:spcBef>
                        <a:buNone/>
                      </a:pPr>
                      <a:r>
                        <a:rPr lang="en-US" sz="1400" b="1" dirty="0">
                          <a:solidFill>
                            <a:srgbClr val="FF0000"/>
                          </a:solidFill>
                          <a:sym typeface="Times New Roman"/>
                        </a:rPr>
                        <a:t>Government control </a:t>
                      </a:r>
                    </a:p>
                    <a:p>
                      <a:pPr lvl="0" rtl="0">
                        <a:spcBef>
                          <a:spcPts val="0"/>
                        </a:spcBef>
                        <a:buNone/>
                      </a:pPr>
                      <a:r>
                        <a:rPr lang="en-US" sz="1400" b="1" dirty="0">
                          <a:solidFill>
                            <a:srgbClr val="FF0000"/>
                          </a:solidFill>
                          <a:sym typeface="Times New Roman"/>
                        </a:rPr>
                        <a:t>Increased trade</a:t>
                      </a:r>
                    </a:p>
                    <a:p>
                      <a:pPr lvl="0" rtl="0">
                        <a:spcBef>
                          <a:spcPts val="0"/>
                        </a:spcBef>
                        <a:buNone/>
                      </a:pPr>
                      <a:r>
                        <a:rPr lang="en-US" sz="1400" b="1" dirty="0">
                          <a:solidFill>
                            <a:srgbClr val="FF0000"/>
                          </a:solidFill>
                          <a:sym typeface="Times New Roman"/>
                        </a:rPr>
                        <a:t>Faster communication</a:t>
                      </a:r>
                    </a:p>
                    <a:p>
                      <a:pPr lvl="0" rtl="0">
                        <a:spcBef>
                          <a:spcPts val="0"/>
                        </a:spcBef>
                        <a:buNone/>
                      </a:pPr>
                      <a:r>
                        <a:rPr lang="en-US" sz="1400" b="1" dirty="0">
                          <a:solidFill>
                            <a:srgbClr val="FF0000"/>
                          </a:solidFill>
                          <a:sym typeface="Times New Roman"/>
                        </a:rPr>
                        <a:t>Quicker mobilization of army </a:t>
                      </a:r>
                    </a:p>
                    <a:p>
                      <a:pPr lvl="0" rtl="0">
                        <a:spcBef>
                          <a:spcPts val="0"/>
                        </a:spcBef>
                        <a:buNone/>
                      </a:pPr>
                      <a:r>
                        <a:rPr lang="en-US" sz="1400" dirty="0">
                          <a:sym typeface="Times New Roman"/>
                        </a:rPr>
                        <a:t> </a:t>
                      </a:r>
                      <a:endParaRPr lang="en-US" sz="1400" dirty="0">
                        <a:latin typeface="Times New Roman"/>
                        <a:ea typeface="Times New Roman"/>
                        <a:cs typeface="Times New Roman"/>
                        <a:sym typeface="Times New Roman"/>
                      </a:endParaRPr>
                    </a:p>
                  </a:txBody>
                  <a:tcPr marL="91427" marR="91427" marT="91397" marB="91397">
                    <a:solidFill>
                      <a:schemeClr val="bg1"/>
                    </a:solidFill>
                  </a:tcPr>
                </a:tc>
              </a:tr>
              <a:tr h="358812">
                <a:tc gridSpan="2">
                  <a:txBody>
                    <a:bodyPr/>
                    <a:lstStyle/>
                    <a:p>
                      <a:pPr lvl="0" rtl="0">
                        <a:spcBef>
                          <a:spcPts val="0"/>
                        </a:spcBef>
                        <a:buNone/>
                      </a:pPr>
                      <a:r>
                        <a:rPr lang="en-US" sz="1400" dirty="0">
                          <a:sym typeface="Times New Roman"/>
                        </a:rPr>
                        <a:t>Choice Outcome - Actual Intended vs. Unintended Consequences </a:t>
                      </a:r>
                      <a:endParaRPr lang="en-US" sz="1400" dirty="0">
                        <a:latin typeface="Times New Roman"/>
                        <a:ea typeface="Times New Roman"/>
                        <a:cs typeface="Times New Roman"/>
                        <a:sym typeface="Times New Roman"/>
                      </a:endParaRPr>
                    </a:p>
                  </a:txBody>
                  <a:tcPr marL="91427" marR="91427" marT="91397" marB="91397">
                    <a:solidFill>
                      <a:schemeClr val="bg1">
                        <a:lumMod val="75000"/>
                      </a:schemeClr>
                    </a:solidFill>
                  </a:tcPr>
                </a:tc>
                <a:tc hMerge="1">
                  <a:txBody>
                    <a:bodyPr/>
                    <a:lstStyle/>
                    <a:p>
                      <a:endParaRPr lang="en-US"/>
                    </a:p>
                  </a:txBody>
                  <a:tcPr/>
                </a:tc>
              </a:tr>
              <a:tr h="552061">
                <a:tc>
                  <a:txBody>
                    <a:bodyPr/>
                    <a:lstStyle/>
                    <a:p>
                      <a:pPr lvl="0" rtl="0">
                        <a:spcBef>
                          <a:spcPts val="0"/>
                        </a:spcBef>
                        <a:buNone/>
                      </a:pPr>
                      <a:r>
                        <a:rPr lang="en-US" sz="1400" dirty="0">
                          <a:sym typeface="Times New Roman"/>
                        </a:rPr>
                        <a:t>Intended Consequences                          </a:t>
                      </a:r>
                      <a:endParaRPr lang="en-US" sz="1400" dirty="0" smtClean="0">
                        <a:sym typeface="Times New Roman"/>
                      </a:endParaRPr>
                    </a:p>
                    <a:p>
                      <a:pPr lvl="0" rtl="0">
                        <a:spcBef>
                          <a:spcPts val="0"/>
                        </a:spcBef>
                        <a:buNone/>
                      </a:pPr>
                      <a:r>
                        <a:rPr lang="en-US" sz="1400" dirty="0" smtClean="0">
                          <a:sym typeface="Times New Roman"/>
                        </a:rPr>
                        <a:t>(</a:t>
                      </a:r>
                      <a:r>
                        <a:rPr lang="en-US" sz="1400" dirty="0">
                          <a:sym typeface="Times New Roman"/>
                        </a:rPr>
                        <a:t>Thought would happen and actually did)</a:t>
                      </a:r>
                      <a:endParaRPr lang="en-US" sz="1400" dirty="0">
                        <a:latin typeface="Times New Roman"/>
                        <a:ea typeface="Times New Roman"/>
                        <a:cs typeface="Times New Roman"/>
                        <a:sym typeface="Times New Roman"/>
                      </a:endParaRPr>
                    </a:p>
                  </a:txBody>
                  <a:tcPr marL="91427" marR="91427" marT="91397" marB="91397">
                    <a:solidFill>
                      <a:schemeClr val="bg1">
                        <a:lumMod val="85000"/>
                      </a:schemeClr>
                    </a:solidFill>
                  </a:tcPr>
                </a:tc>
                <a:tc>
                  <a:txBody>
                    <a:bodyPr/>
                    <a:lstStyle/>
                    <a:p>
                      <a:pPr lvl="0" rtl="0">
                        <a:spcBef>
                          <a:spcPts val="0"/>
                        </a:spcBef>
                        <a:buNone/>
                      </a:pPr>
                      <a:r>
                        <a:rPr lang="en-US" sz="1400" dirty="0">
                          <a:sym typeface="Times New Roman"/>
                        </a:rPr>
                        <a:t>Unintended Consequences                             </a:t>
                      </a:r>
                      <a:endParaRPr lang="en-US" sz="1400" dirty="0" smtClean="0">
                        <a:sym typeface="Times New Roman"/>
                      </a:endParaRPr>
                    </a:p>
                    <a:p>
                      <a:pPr lvl="0" rtl="0">
                        <a:spcBef>
                          <a:spcPts val="0"/>
                        </a:spcBef>
                        <a:buNone/>
                      </a:pPr>
                      <a:r>
                        <a:rPr lang="en-US" sz="1400" dirty="0" smtClean="0">
                          <a:sym typeface="Times New Roman"/>
                        </a:rPr>
                        <a:t>(</a:t>
                      </a:r>
                      <a:r>
                        <a:rPr lang="en-US" sz="1400" dirty="0">
                          <a:sym typeface="Times New Roman"/>
                        </a:rPr>
                        <a:t>did not know would happen)</a:t>
                      </a:r>
                      <a:endParaRPr lang="en-US" sz="1400" dirty="0">
                        <a:latin typeface="Times New Roman"/>
                        <a:ea typeface="Times New Roman"/>
                        <a:cs typeface="Times New Roman"/>
                        <a:sym typeface="Times New Roman"/>
                      </a:endParaRPr>
                    </a:p>
                  </a:txBody>
                  <a:tcPr marL="91427" marR="91427" marT="91397" marB="91397">
                    <a:solidFill>
                      <a:schemeClr val="bg1">
                        <a:lumMod val="85000"/>
                      </a:schemeClr>
                    </a:solidFill>
                  </a:tcPr>
                </a:tc>
              </a:tr>
              <a:tr h="1192570">
                <a:tc>
                  <a:txBody>
                    <a:bodyPr/>
                    <a:lstStyle/>
                    <a:p>
                      <a:pPr lvl="0" rtl="0">
                        <a:spcBef>
                          <a:spcPts val="0"/>
                        </a:spcBef>
                        <a:buNone/>
                      </a:pPr>
                      <a:r>
                        <a:rPr lang="en-US" sz="1400" b="1" dirty="0">
                          <a:solidFill>
                            <a:srgbClr val="FF0000"/>
                          </a:solidFill>
                          <a:sym typeface="Times New Roman"/>
                        </a:rPr>
                        <a:t>Communication increased</a:t>
                      </a:r>
                    </a:p>
                    <a:p>
                      <a:pPr lvl="0" rtl="0">
                        <a:spcBef>
                          <a:spcPts val="0"/>
                        </a:spcBef>
                        <a:buNone/>
                      </a:pPr>
                      <a:r>
                        <a:rPr lang="en-US" sz="1400" b="1" dirty="0">
                          <a:solidFill>
                            <a:srgbClr val="FF0000"/>
                          </a:solidFill>
                          <a:sym typeface="Times New Roman"/>
                        </a:rPr>
                        <a:t>Military mobilization improved </a:t>
                      </a:r>
                    </a:p>
                    <a:p>
                      <a:pPr lvl="0" rtl="0">
                        <a:spcBef>
                          <a:spcPts val="0"/>
                        </a:spcBef>
                        <a:buNone/>
                      </a:pPr>
                      <a:r>
                        <a:rPr lang="en-US" sz="1400" b="1" dirty="0">
                          <a:solidFill>
                            <a:srgbClr val="FF0000"/>
                          </a:solidFill>
                          <a:sym typeface="Times New Roman"/>
                        </a:rPr>
                        <a:t>Trade increased</a:t>
                      </a:r>
                    </a:p>
                    <a:p>
                      <a:pPr lvl="0" rtl="0">
                        <a:spcBef>
                          <a:spcPts val="0"/>
                        </a:spcBef>
                        <a:buNone/>
                      </a:pPr>
                      <a:endParaRPr sz="1400" dirty="0">
                        <a:latin typeface="Times New Roman"/>
                        <a:ea typeface="Times New Roman"/>
                        <a:cs typeface="Times New Roman"/>
                        <a:sym typeface="Times New Roman"/>
                      </a:endParaRPr>
                    </a:p>
                  </a:txBody>
                  <a:tcPr marL="91427" marR="91427" marT="91397" marB="91397">
                    <a:solidFill>
                      <a:schemeClr val="bg1"/>
                    </a:solidFill>
                  </a:tcPr>
                </a:tc>
                <a:tc>
                  <a:txBody>
                    <a:bodyPr/>
                    <a:lstStyle/>
                    <a:p>
                      <a:pPr lvl="0" rtl="0">
                        <a:spcBef>
                          <a:spcPts val="0"/>
                        </a:spcBef>
                        <a:buNone/>
                      </a:pPr>
                      <a:r>
                        <a:rPr lang="en-US" sz="1400" b="1" dirty="0">
                          <a:solidFill>
                            <a:srgbClr val="FF0000"/>
                          </a:solidFill>
                          <a:sym typeface="Times New Roman"/>
                        </a:rPr>
                        <a:t>Invasions</a:t>
                      </a:r>
                    </a:p>
                    <a:p>
                      <a:pPr lvl="0" rtl="0">
                        <a:spcBef>
                          <a:spcPts val="0"/>
                        </a:spcBef>
                        <a:buNone/>
                      </a:pPr>
                      <a:r>
                        <a:rPr lang="en-US" sz="1400" b="1" dirty="0">
                          <a:solidFill>
                            <a:srgbClr val="FF0000"/>
                          </a:solidFill>
                          <a:sym typeface="Times New Roman"/>
                        </a:rPr>
                        <a:t>Spread of disease</a:t>
                      </a:r>
                    </a:p>
                    <a:p>
                      <a:pPr lvl="0" rtl="0">
                        <a:spcBef>
                          <a:spcPts val="0"/>
                        </a:spcBef>
                        <a:buNone/>
                      </a:pPr>
                      <a:r>
                        <a:rPr lang="en-US" sz="1400" b="1" dirty="0">
                          <a:solidFill>
                            <a:srgbClr val="FF0000"/>
                          </a:solidFill>
                          <a:sym typeface="Times New Roman"/>
                        </a:rPr>
                        <a:t>Created conflict among social classes </a:t>
                      </a:r>
                      <a:endParaRPr lang="en-US" sz="1400" b="1" dirty="0">
                        <a:solidFill>
                          <a:srgbClr val="FF0000"/>
                        </a:solidFill>
                        <a:latin typeface="Times New Roman"/>
                        <a:ea typeface="Times New Roman"/>
                        <a:cs typeface="Times New Roman"/>
                        <a:sym typeface="Times New Roman"/>
                      </a:endParaRPr>
                    </a:p>
                  </a:txBody>
                  <a:tcPr marL="91427" marR="91427" marT="91397" marB="91397">
                    <a:solidFill>
                      <a:schemeClr val="bg1"/>
                    </a:solidFill>
                  </a:tcPr>
                </a:tc>
              </a:tr>
            </a:tbl>
          </a:graphicData>
        </a:graphic>
      </p:graphicFrame>
      <p:sp>
        <p:nvSpPr>
          <p:cNvPr id="45083" name="Shape 404"/>
          <p:cNvSpPr txBox="1">
            <a:spLocks noChangeArrowheads="1"/>
          </p:cNvSpPr>
          <p:nvPr/>
        </p:nvSpPr>
        <p:spPr bwMode="auto">
          <a:xfrm>
            <a:off x="0" y="0"/>
            <a:ext cx="1101725" cy="839788"/>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spcBef>
                <a:spcPct val="0"/>
              </a:spcBef>
              <a:spcAft>
                <a:spcPct val="0"/>
              </a:spcAft>
            </a:pPr>
            <a:r>
              <a:rPr lang="en-US" altLang="en-US" sz="3600" b="1">
                <a:solidFill>
                  <a:srgbClr val="FF9900"/>
                </a:solidFill>
                <a:latin typeface="Times New Roman" pitchFamily="18" charset="0"/>
                <a:cs typeface="Times New Roman" pitchFamily="18" charset="0"/>
                <a:sym typeface="Times New Roman" pitchFamily="18" charset="0"/>
              </a:rPr>
              <a:t>1.H</a:t>
            </a:r>
          </a:p>
        </p:txBody>
      </p:sp>
      <p:sp>
        <p:nvSpPr>
          <p:cNvPr id="45084" name="Shape 405"/>
          <p:cNvSpPr>
            <a:spLocks noChangeArrowheads="1"/>
          </p:cNvSpPr>
          <p:nvPr/>
        </p:nvSpPr>
        <p:spPr bwMode="auto">
          <a:xfrm>
            <a:off x="6781800" y="-152400"/>
            <a:ext cx="2667000" cy="2716213"/>
          </a:xfrm>
          <a:prstGeom prst="irregularSeal1">
            <a:avLst/>
          </a:prstGeom>
          <a:solidFill>
            <a:schemeClr val="tx2"/>
          </a:solidFill>
          <a:ln w="9525">
            <a:solidFill>
              <a:schemeClr val="tx1"/>
            </a:solidFill>
            <a:round/>
            <a:headEnd/>
            <a:tailEnd/>
          </a:ln>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fontAlgn="base">
              <a:spcBef>
                <a:spcPct val="0"/>
              </a:spcBef>
              <a:spcAft>
                <a:spcPct val="0"/>
              </a:spcAft>
            </a:pPr>
            <a:r>
              <a:rPr lang="en-US" altLang="en-US" b="1" dirty="0">
                <a:latin typeface="Times New Roman" panose="02020603050405020304" pitchFamily="18" charset="0"/>
                <a:cs typeface="Times New Roman" panose="02020603050405020304" pitchFamily="18" charset="0"/>
              </a:rPr>
              <a:t>Students will complete graphic organizer. </a:t>
            </a:r>
          </a:p>
        </p:txBody>
      </p:sp>
    </p:spTree>
    <p:extLst>
      <p:ext uri="{BB962C8B-B14F-4D97-AF65-F5344CB8AC3E}">
        <p14:creationId xmlns:p14="http://schemas.microsoft.com/office/powerpoint/2010/main" val="67485719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028"/>
            <a:ext cx="7543800" cy="1143000"/>
          </a:xfrm>
        </p:spPr>
        <p:txBody>
          <a:bodyPr/>
          <a:lstStyle/>
          <a:p>
            <a:r>
              <a:rPr lang="en-US" sz="3000" u="sng" dirty="0" smtClean="0"/>
              <a:t>RESOURCES</a:t>
            </a:r>
            <a:endParaRPr lang="en-US" sz="3000" u="sng" dirty="0"/>
          </a:p>
        </p:txBody>
      </p:sp>
      <p:sp>
        <p:nvSpPr>
          <p:cNvPr id="4" name="Text Placeholder 3"/>
          <p:cNvSpPr>
            <a:spLocks noGrp="1"/>
          </p:cNvSpPr>
          <p:nvPr>
            <p:ph type="body" idx="1"/>
          </p:nvPr>
        </p:nvSpPr>
        <p:spPr>
          <a:xfrm>
            <a:off x="277091" y="942113"/>
            <a:ext cx="7952509" cy="5308745"/>
          </a:xfrm>
        </p:spPr>
        <p:txBody>
          <a:bodyPr/>
          <a:lstStyle/>
          <a:p>
            <a:r>
              <a:rPr lang="en-US" sz="2100" b="0" dirty="0" smtClean="0">
                <a:latin typeface="Californian FB" panose="0207040306080B030204" pitchFamily="18" charset="0"/>
              </a:rPr>
              <a:t>Library </a:t>
            </a:r>
            <a:r>
              <a:rPr lang="en-US" sz="2100" b="0" dirty="0">
                <a:latin typeface="Californian FB" panose="0207040306080B030204" pitchFamily="18" charset="0"/>
              </a:rPr>
              <a:t>of Congress </a:t>
            </a:r>
            <a:r>
              <a:rPr lang="en-US" sz="2100" b="0" u="sng" dirty="0">
                <a:latin typeface="Californian FB" panose="0207040306080B030204" pitchFamily="18" charset="0"/>
                <a:hlinkClick r:id="rId2"/>
              </a:rPr>
              <a:t>https://</a:t>
            </a:r>
            <a:r>
              <a:rPr lang="en-US" sz="2100" b="0" u="sng" dirty="0" smtClean="0">
                <a:latin typeface="Californian FB" panose="0207040306080B030204" pitchFamily="18" charset="0"/>
                <a:hlinkClick r:id="rId2"/>
              </a:rPr>
              <a:t>www.loc.gov</a:t>
            </a:r>
            <a:endParaRPr lang="en-US" sz="2100" dirty="0">
              <a:latin typeface="Californian FB" panose="0207040306080B030204" pitchFamily="18" charset="0"/>
            </a:endParaRPr>
          </a:p>
          <a:p>
            <a:r>
              <a:rPr lang="en-US" sz="2100" b="0" dirty="0">
                <a:latin typeface="Californian FB" panose="0207040306080B030204" pitchFamily="18" charset="0"/>
              </a:rPr>
              <a:t>Federal Reserve of St. Louis </a:t>
            </a:r>
            <a:r>
              <a:rPr lang="en-US" sz="2100" b="0" u="sng" dirty="0">
                <a:latin typeface="Californian FB" panose="0207040306080B030204" pitchFamily="18" charset="0"/>
                <a:hlinkClick r:id="rId3"/>
              </a:rPr>
              <a:t>https://www.stlouisfed.org/education</a:t>
            </a:r>
            <a:endParaRPr lang="en-US" sz="2100" dirty="0">
              <a:latin typeface="Californian FB" panose="0207040306080B030204" pitchFamily="18" charset="0"/>
            </a:endParaRPr>
          </a:p>
          <a:p>
            <a:r>
              <a:rPr lang="en-US" sz="2100" b="0" dirty="0">
                <a:latin typeface="Californian FB" panose="0207040306080B030204" pitchFamily="18" charset="0"/>
              </a:rPr>
              <a:t>The Gilder </a:t>
            </a:r>
            <a:r>
              <a:rPr lang="en-US" sz="2100" b="0" dirty="0" err="1">
                <a:latin typeface="Californian FB" panose="0207040306080B030204" pitchFamily="18" charset="0"/>
              </a:rPr>
              <a:t>Lehrman</a:t>
            </a:r>
            <a:r>
              <a:rPr lang="en-US" sz="2100" b="0" dirty="0">
                <a:latin typeface="Californian FB" panose="0207040306080B030204" pitchFamily="18" charset="0"/>
              </a:rPr>
              <a:t> Institute of American History </a:t>
            </a:r>
            <a:r>
              <a:rPr lang="en-US" sz="2100" b="0" u="sng" dirty="0">
                <a:latin typeface="Californian FB" panose="0207040306080B030204" pitchFamily="18" charset="0"/>
                <a:hlinkClick r:id="rId4"/>
              </a:rPr>
              <a:t>https://www.gilderlehrman.org</a:t>
            </a:r>
            <a:endParaRPr lang="en-US" sz="2100" dirty="0">
              <a:latin typeface="Californian FB" panose="0207040306080B030204" pitchFamily="18" charset="0"/>
            </a:endParaRPr>
          </a:p>
          <a:p>
            <a:r>
              <a:rPr lang="en-US" sz="2100" b="0" dirty="0" smtClean="0">
                <a:latin typeface="Californian FB" panose="0207040306080B030204" pitchFamily="18" charset="0"/>
              </a:rPr>
              <a:t>Stanford </a:t>
            </a:r>
            <a:r>
              <a:rPr lang="en-US" sz="2100" b="0" dirty="0">
                <a:latin typeface="Californian FB" panose="0207040306080B030204" pitchFamily="18" charset="0"/>
              </a:rPr>
              <a:t>History Education Group </a:t>
            </a:r>
            <a:r>
              <a:rPr lang="en-US" sz="2100" b="0" u="sng" dirty="0">
                <a:latin typeface="Californian FB" panose="0207040306080B030204" pitchFamily="18" charset="0"/>
                <a:hlinkClick r:id="rId5"/>
              </a:rPr>
              <a:t>https://sheg.stanford.edu</a:t>
            </a:r>
            <a:endParaRPr lang="en-US" sz="2100" dirty="0">
              <a:latin typeface="Californian FB" panose="0207040306080B030204" pitchFamily="18" charset="0"/>
            </a:endParaRPr>
          </a:p>
          <a:p>
            <a:r>
              <a:rPr lang="en-US" sz="2100" b="0" dirty="0">
                <a:latin typeface="Californian FB" panose="0207040306080B030204" pitchFamily="18" charset="0"/>
              </a:rPr>
              <a:t>Beyond the Bubble </a:t>
            </a:r>
            <a:r>
              <a:rPr lang="en-US" sz="2100" b="0" u="sng" dirty="0">
                <a:latin typeface="Californian FB" panose="0207040306080B030204" pitchFamily="18" charset="0"/>
                <a:hlinkClick r:id="rId6"/>
              </a:rPr>
              <a:t>https://beyondthebubble.stanford.edu</a:t>
            </a:r>
            <a:endParaRPr lang="en-US" sz="2100" dirty="0">
              <a:latin typeface="Californian FB" panose="0207040306080B030204" pitchFamily="18" charset="0"/>
            </a:endParaRPr>
          </a:p>
          <a:p>
            <a:r>
              <a:rPr lang="en-US" sz="2100" b="0" dirty="0">
                <a:latin typeface="Californian FB" panose="0207040306080B030204" pitchFamily="18" charset="0"/>
              </a:rPr>
              <a:t>Teachers.net </a:t>
            </a:r>
            <a:r>
              <a:rPr lang="en-US" sz="2100" b="0" u="sng" dirty="0">
                <a:latin typeface="Californian FB" panose="0207040306080B030204" pitchFamily="18" charset="0"/>
                <a:hlinkClick r:id="rId7"/>
              </a:rPr>
              <a:t>http://teachers.net/lessonplans/subjects/history/</a:t>
            </a:r>
            <a:endParaRPr lang="en-US" sz="2100" dirty="0">
              <a:latin typeface="Californian FB" panose="0207040306080B030204" pitchFamily="18" charset="0"/>
            </a:endParaRPr>
          </a:p>
          <a:p>
            <a:r>
              <a:rPr lang="en-US" sz="2100" b="0" dirty="0">
                <a:latin typeface="Californian FB" panose="0207040306080B030204" pitchFamily="18" charset="0"/>
              </a:rPr>
              <a:t>Facing History and Ourselves </a:t>
            </a:r>
            <a:r>
              <a:rPr lang="en-US" sz="2100" b="0" u="sng" dirty="0">
                <a:latin typeface="Californian FB" panose="0207040306080B030204" pitchFamily="18" charset="0"/>
                <a:hlinkClick r:id="rId8"/>
              </a:rPr>
              <a:t>https://www.facinghistory.org</a:t>
            </a:r>
            <a:endParaRPr lang="en-US" sz="2100" dirty="0">
              <a:latin typeface="Californian FB" panose="0207040306080B030204" pitchFamily="18" charset="0"/>
            </a:endParaRPr>
          </a:p>
          <a:p>
            <a:r>
              <a:rPr lang="en-US" sz="2100" b="0" dirty="0">
                <a:latin typeface="Californian FB" panose="0207040306080B030204" pitchFamily="18" charset="0"/>
              </a:rPr>
              <a:t>PBS Learning Media </a:t>
            </a:r>
            <a:r>
              <a:rPr lang="en-US" sz="2100" b="0" u="sng" dirty="0">
                <a:latin typeface="Californian FB" panose="0207040306080B030204" pitchFamily="18" charset="0"/>
                <a:hlinkClick r:id="rId9"/>
              </a:rPr>
              <a:t>http://www.pbslearningmedia.org</a:t>
            </a:r>
            <a:endParaRPr lang="en-US" sz="2100" dirty="0">
              <a:latin typeface="Californian FB" panose="0207040306080B030204" pitchFamily="18" charset="0"/>
            </a:endParaRPr>
          </a:p>
          <a:p>
            <a:r>
              <a:rPr lang="en-US" sz="2100" b="0" dirty="0">
                <a:latin typeface="Californian FB" panose="0207040306080B030204" pitchFamily="18" charset="0"/>
              </a:rPr>
              <a:t>National Council for Social Studies </a:t>
            </a:r>
            <a:r>
              <a:rPr lang="en-US" sz="2100" b="0" u="sng" dirty="0">
                <a:latin typeface="Californian FB" panose="0207040306080B030204" pitchFamily="18" charset="0"/>
                <a:hlinkClick r:id="rId10"/>
              </a:rPr>
              <a:t>http://www.socialstudies.org</a:t>
            </a:r>
            <a:endParaRPr lang="en-US" sz="2100" dirty="0">
              <a:latin typeface="Californian FB" panose="0207040306080B030204" pitchFamily="18" charset="0"/>
            </a:endParaRPr>
          </a:p>
          <a:p>
            <a:r>
              <a:rPr lang="en-US" sz="2100" b="0" dirty="0">
                <a:latin typeface="Californian FB" panose="0207040306080B030204" pitchFamily="18" charset="0"/>
              </a:rPr>
              <a:t>Virginia Department of Education </a:t>
            </a:r>
            <a:r>
              <a:rPr lang="en-US" sz="2100" b="0" u="sng" dirty="0">
                <a:latin typeface="Californian FB" panose="0207040306080B030204" pitchFamily="18" charset="0"/>
                <a:hlinkClick r:id="rId11"/>
              </a:rPr>
              <a:t>http://www.doe.virginia.gov</a:t>
            </a:r>
            <a:r>
              <a:rPr lang="en-US" sz="2100" b="0" dirty="0">
                <a:latin typeface="Californian FB" panose="0207040306080B030204" pitchFamily="18" charset="0"/>
              </a:rPr>
              <a:t> </a:t>
            </a:r>
            <a:endParaRPr lang="en-US" sz="2100" dirty="0">
              <a:latin typeface="Californian FB" panose="0207040306080B030204" pitchFamily="18" charset="0"/>
            </a:endParaRPr>
          </a:p>
          <a:p>
            <a:r>
              <a:rPr lang="en-US" sz="2100" b="0" dirty="0">
                <a:latin typeface="Californian FB" panose="0207040306080B030204" pitchFamily="18" charset="0"/>
              </a:rPr>
              <a:t>Library of Virginia </a:t>
            </a:r>
            <a:r>
              <a:rPr lang="en-US" sz="2100" b="0" u="sng" dirty="0">
                <a:latin typeface="Californian FB" panose="0207040306080B030204" pitchFamily="18" charset="0"/>
                <a:hlinkClick r:id="rId12"/>
              </a:rPr>
              <a:t>http://www.lva.virginia.gov</a:t>
            </a:r>
            <a:endParaRPr lang="en-US" sz="2100" dirty="0">
              <a:latin typeface="Californian FB" panose="0207040306080B030204" pitchFamily="18" charset="0"/>
            </a:endParaRPr>
          </a:p>
          <a:p>
            <a:r>
              <a:rPr lang="en-US" sz="2100" b="0" dirty="0">
                <a:latin typeface="Californian FB" panose="0207040306080B030204" pitchFamily="18" charset="0"/>
              </a:rPr>
              <a:t>National Archives and Records Administration </a:t>
            </a:r>
            <a:r>
              <a:rPr lang="en-US" sz="2100" b="0" u="sng" dirty="0">
                <a:latin typeface="Californian FB" panose="0207040306080B030204" pitchFamily="18" charset="0"/>
                <a:hlinkClick r:id="rId13"/>
              </a:rPr>
              <a:t>https://www.archives.gov</a:t>
            </a:r>
            <a:endParaRPr lang="en-US" sz="2100" dirty="0">
              <a:solidFill>
                <a:schemeClr val="tx1"/>
              </a:solidFill>
              <a:latin typeface="Californian FB" panose="0207040306080B030204" pitchFamily="18" charset="0"/>
            </a:endParaRPr>
          </a:p>
        </p:txBody>
      </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Times New Roman"/>
                <a:ea typeface="Times New Roman"/>
                <a:cs typeface="Times New Roman"/>
                <a:sym typeface="Times New Roman"/>
              </a:rPr>
              <a:pPr algn="r">
                <a:buSzPct val="25000"/>
              </a:pPr>
              <a:t>137</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1647427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457200" y="-152400"/>
            <a:ext cx="7543800" cy="1143000"/>
          </a:xfrm>
          <a:prstGeom prst="rect">
            <a:avLst/>
          </a:prstGeom>
        </p:spPr>
        <p:txBody>
          <a:bodyPr lIns="91425" tIns="91425" rIns="91425" bIns="91425" anchor="ctr" anchorCtr="0">
            <a:noAutofit/>
          </a:bodyPr>
          <a:lstStyle/>
          <a:p>
            <a:pPr lvl="0" rtl="0">
              <a:spcBef>
                <a:spcPts val="0"/>
              </a:spcBef>
              <a:buNone/>
            </a:pPr>
            <a:r>
              <a:rPr lang="en-US" dirty="0"/>
              <a:t>Resources</a:t>
            </a:r>
          </a:p>
        </p:txBody>
      </p:sp>
      <p:sp>
        <p:nvSpPr>
          <p:cNvPr id="551" name="Shape 551"/>
          <p:cNvSpPr txBox="1">
            <a:spLocks noGrp="1"/>
          </p:cNvSpPr>
          <p:nvPr>
            <p:ph type="body" idx="1"/>
          </p:nvPr>
        </p:nvSpPr>
        <p:spPr>
          <a:xfrm>
            <a:off x="178800" y="762000"/>
            <a:ext cx="8127000" cy="5791200"/>
          </a:xfrm>
          <a:prstGeom prst="rect">
            <a:avLst/>
          </a:prstGeom>
        </p:spPr>
        <p:txBody>
          <a:bodyPr lIns="91425" tIns="91425" rIns="91425" bIns="91425" anchor="t" anchorCtr="0">
            <a:noAutofit/>
          </a:bodyPr>
          <a:lstStyle/>
          <a:p>
            <a:pPr marL="0" lvl="0" indent="0" algn="ctr" rtl="0">
              <a:spcBef>
                <a:spcPts val="0"/>
              </a:spcBef>
              <a:buNone/>
            </a:pPr>
            <a:r>
              <a:rPr lang="en-US" sz="2400" u="sng" dirty="0">
                <a:latin typeface="Times New Roman" panose="02020603050405020304" pitchFamily="18" charset="0"/>
                <a:cs typeface="Times New Roman" panose="02020603050405020304" pitchFamily="18" charset="0"/>
              </a:rPr>
              <a:t>Current Affairs</a:t>
            </a:r>
          </a:p>
          <a:p>
            <a:pPr indent="-342900">
              <a:spcBef>
                <a:spcPts val="0"/>
              </a:spcBef>
            </a:pPr>
            <a:r>
              <a:rPr lang="en-US" sz="1800" dirty="0" smtClean="0">
                <a:latin typeface="Times New Roman" panose="02020603050405020304" pitchFamily="18" charset="0"/>
                <a:cs typeface="Times New Roman" panose="02020603050405020304" pitchFamily="18" charset="0"/>
                <a:hlinkClick r:id="rId3"/>
              </a:rPr>
              <a:t>NEWSELA</a:t>
            </a:r>
            <a:r>
              <a:rPr lang="en-US" sz="1800" b="0" dirty="0" smtClean="0">
                <a:latin typeface="Times New Roman" panose="02020603050405020304" pitchFamily="18" charset="0"/>
                <a:cs typeface="Times New Roman" panose="02020603050405020304" pitchFamily="18" charset="0"/>
              </a:rPr>
              <a:t>- </a:t>
            </a:r>
            <a:r>
              <a:rPr lang="en-US" sz="1800" b="0" dirty="0">
                <a:latin typeface="Times New Roman" panose="02020603050405020304" pitchFamily="18" charset="0"/>
                <a:cs typeface="Times New Roman" panose="02020603050405020304" pitchFamily="18" charset="0"/>
              </a:rPr>
              <a:t>database of current event articles that can be accessed in different formats by reading levels.  Teachers can use </a:t>
            </a:r>
            <a:r>
              <a:rPr lang="en-US" sz="1800" b="0" dirty="0" err="1">
                <a:latin typeface="Times New Roman" panose="02020603050405020304" pitchFamily="18" charset="0"/>
                <a:cs typeface="Times New Roman" panose="02020603050405020304" pitchFamily="18" charset="0"/>
              </a:rPr>
              <a:t>Newsela</a:t>
            </a:r>
            <a:r>
              <a:rPr lang="en-US" sz="1800" b="0" dirty="0">
                <a:latin typeface="Times New Roman" panose="02020603050405020304" pitchFamily="18" charset="0"/>
                <a:cs typeface="Times New Roman" panose="02020603050405020304" pitchFamily="18" charset="0"/>
              </a:rPr>
              <a:t> to differentiate nonfiction reading.  It’s indexed by broad themes (War and peace, Arts, Science, Health, Law) </a:t>
            </a:r>
          </a:p>
          <a:p>
            <a:pPr indent="-342900">
              <a:spcBef>
                <a:spcPts val="0"/>
              </a:spcBef>
            </a:pPr>
            <a:r>
              <a:rPr lang="en-US" sz="1800" dirty="0" smtClean="0">
                <a:latin typeface="Times New Roman" panose="02020603050405020304" pitchFamily="18" charset="0"/>
                <a:cs typeface="Times New Roman" panose="02020603050405020304" pitchFamily="18" charset="0"/>
                <a:hlinkClick r:id="rId4"/>
              </a:rPr>
              <a:t>The Guardian</a:t>
            </a:r>
            <a:r>
              <a:rPr lang="en-US" sz="1800" dirty="0" smtClean="0">
                <a:latin typeface="Times New Roman" panose="02020603050405020304" pitchFamily="18" charset="0"/>
                <a:cs typeface="Times New Roman" panose="02020603050405020304" pitchFamily="18" charset="0"/>
              </a:rPr>
              <a:t>- </a:t>
            </a:r>
            <a:r>
              <a:rPr lang="en-US" sz="1800" b="0" dirty="0">
                <a:solidFill>
                  <a:srgbClr val="000000"/>
                </a:solidFill>
                <a:latin typeface="Times New Roman" panose="02020603050405020304" pitchFamily="18" charset="0"/>
                <a:cs typeface="Times New Roman" panose="02020603050405020304" pitchFamily="18" charset="0"/>
              </a:rPr>
              <a:t>The Guardian is a National British daily newspaper, known until 1959 as the Manchester Guardian. Along with its sister papers The Observer and The Guardian Weekly, The Guardian is part of the Guardian Media Group, owned by The Scott Trust Limited. </a:t>
            </a:r>
            <a:r>
              <a:rPr lang="en-US" sz="1800" b="0" dirty="0">
                <a:latin typeface="Times New Roman" panose="02020603050405020304" pitchFamily="18" charset="0"/>
                <a:cs typeface="Times New Roman" panose="02020603050405020304" pitchFamily="18" charset="0"/>
              </a:rPr>
              <a:t/>
            </a:r>
            <a:br>
              <a:rPr lang="en-US" sz="1800" b="0" dirty="0">
                <a:latin typeface="Times New Roman" panose="02020603050405020304" pitchFamily="18" charset="0"/>
                <a:cs typeface="Times New Roman" panose="02020603050405020304" pitchFamily="18" charset="0"/>
              </a:rPr>
            </a:br>
            <a:endParaRPr sz="1800" b="0" dirty="0">
              <a:latin typeface="Times New Roman" panose="02020603050405020304" pitchFamily="18" charset="0"/>
              <a:cs typeface="Times New Roman" panose="02020603050405020304" pitchFamily="18" charset="0"/>
            </a:endParaRPr>
          </a:p>
          <a:p>
            <a:pPr lvl="0" algn="ctr" rtl="0">
              <a:spcBef>
                <a:spcPts val="0"/>
              </a:spcBef>
              <a:buNone/>
            </a:pPr>
            <a:r>
              <a:rPr lang="en-US" sz="2400" u="sng" dirty="0">
                <a:latin typeface="Times New Roman" panose="02020603050405020304" pitchFamily="18" charset="0"/>
                <a:cs typeface="Times New Roman" panose="02020603050405020304" pitchFamily="18" charset="0"/>
              </a:rPr>
              <a:t>Economics</a:t>
            </a:r>
          </a:p>
          <a:p>
            <a:pPr>
              <a:spcBef>
                <a:spcPts val="0"/>
              </a:spcBef>
            </a:pPr>
            <a:r>
              <a:rPr lang="en-US" sz="1800" dirty="0" smtClean="0">
                <a:latin typeface="Times New Roman" panose="02020603050405020304" pitchFamily="18" charset="0"/>
                <a:cs typeface="Times New Roman" panose="02020603050405020304" pitchFamily="18" charset="0"/>
                <a:hlinkClick r:id="rId5"/>
              </a:rPr>
              <a:t>The Economist</a:t>
            </a:r>
            <a:r>
              <a:rPr lang="en-US" sz="1800" dirty="0" smtClean="0">
                <a:latin typeface="Times New Roman" panose="02020603050405020304" pitchFamily="18" charset="0"/>
                <a:cs typeface="Times New Roman" panose="02020603050405020304" pitchFamily="18" charset="0"/>
              </a:rPr>
              <a:t> </a:t>
            </a:r>
            <a:r>
              <a:rPr lang="en-US" sz="1800" b="0" dirty="0" smtClean="0">
                <a:latin typeface="Times New Roman" panose="02020603050405020304" pitchFamily="18" charset="0"/>
                <a:cs typeface="Times New Roman" panose="02020603050405020304" pitchFamily="18" charset="0"/>
              </a:rPr>
              <a:t>- </a:t>
            </a:r>
            <a:r>
              <a:rPr lang="en-US" sz="1800" b="0" i="1" dirty="0" smtClean="0">
                <a:latin typeface="Times New Roman" panose="02020603050405020304" pitchFamily="18" charset="0"/>
                <a:cs typeface="Times New Roman" panose="02020603050405020304" pitchFamily="18" charset="0"/>
              </a:rPr>
              <a:t>The </a:t>
            </a:r>
            <a:r>
              <a:rPr lang="en-US" sz="1800" b="0" i="1" dirty="0">
                <a:latin typeface="Times New Roman" panose="02020603050405020304" pitchFamily="18" charset="0"/>
                <a:cs typeface="Times New Roman" panose="02020603050405020304" pitchFamily="18" charset="0"/>
              </a:rPr>
              <a:t>Economist</a:t>
            </a:r>
            <a:r>
              <a:rPr lang="en-US" sz="1800" b="0" dirty="0">
                <a:latin typeface="Times New Roman" panose="02020603050405020304" pitchFamily="18" charset="0"/>
                <a:cs typeface="Times New Roman" panose="02020603050405020304" pitchFamily="18" charset="0"/>
              </a:rPr>
              <a:t> online offers authoritative insight and opinion on international news, politics, business, finance, science and technology</a:t>
            </a:r>
            <a:r>
              <a:rPr lang="en-US" sz="1800" b="0" dirty="0" smtClean="0">
                <a:latin typeface="Times New Roman" panose="02020603050405020304" pitchFamily="18" charset="0"/>
                <a:cs typeface="Times New Roman" panose="02020603050405020304" pitchFamily="18" charset="0"/>
              </a:rPr>
              <a:t>. All online articles are from </a:t>
            </a:r>
            <a:r>
              <a:rPr lang="en-US" sz="1800" b="0" i="1" dirty="0">
                <a:latin typeface="Times New Roman" panose="02020603050405020304" pitchFamily="18" charset="0"/>
                <a:cs typeface="Times New Roman" panose="02020603050405020304" pitchFamily="18" charset="0"/>
              </a:rPr>
              <a:t>The Economist</a:t>
            </a:r>
            <a:r>
              <a:rPr lang="en-US" sz="1800" b="0" dirty="0">
                <a:latin typeface="Times New Roman" panose="02020603050405020304" pitchFamily="18" charset="0"/>
                <a:cs typeface="Times New Roman" panose="02020603050405020304" pitchFamily="18" charset="0"/>
              </a:rPr>
              <a:t> print edition (including those printed only in British copies) and </a:t>
            </a:r>
            <a:r>
              <a:rPr lang="en-US" sz="1800" b="0" dirty="0" smtClean="0">
                <a:latin typeface="Times New Roman" panose="02020603050405020304" pitchFamily="18" charset="0"/>
                <a:cs typeface="Times New Roman" panose="02020603050405020304" pitchFamily="18" charset="0"/>
              </a:rPr>
              <a:t>maintained in  </a:t>
            </a:r>
            <a:r>
              <a:rPr lang="en-US" sz="1800" b="0" dirty="0">
                <a:latin typeface="Times New Roman" panose="02020603050405020304" pitchFamily="18" charset="0"/>
                <a:cs typeface="Times New Roman" panose="02020603050405020304" pitchFamily="18" charset="0"/>
              </a:rPr>
              <a:t>a searchable online archive that dates back June 1997. </a:t>
            </a:r>
            <a:r>
              <a:rPr lang="en-US" sz="1800" b="0" i="1" dirty="0" smtClean="0">
                <a:latin typeface="Times New Roman" panose="02020603050405020304" pitchFamily="18" charset="0"/>
                <a:cs typeface="Times New Roman" panose="02020603050405020304" pitchFamily="18" charset="0"/>
              </a:rPr>
              <a:t>The </a:t>
            </a:r>
            <a:r>
              <a:rPr lang="en-US" sz="1800" b="0" i="1" dirty="0">
                <a:latin typeface="Times New Roman" panose="02020603050405020304" pitchFamily="18" charset="0"/>
                <a:cs typeface="Times New Roman" panose="02020603050405020304" pitchFamily="18" charset="0"/>
              </a:rPr>
              <a:t>Economist</a:t>
            </a:r>
            <a:r>
              <a:rPr lang="en-US" sz="1800" b="0" dirty="0">
                <a:latin typeface="Times New Roman" panose="02020603050405020304" pitchFamily="18" charset="0"/>
                <a:cs typeface="Times New Roman" panose="02020603050405020304" pitchFamily="18" charset="0"/>
              </a:rPr>
              <a:t> online is part of </a:t>
            </a:r>
            <a:r>
              <a:rPr lang="en-US" sz="1800" b="0" dirty="0">
                <a:latin typeface="Times New Roman" panose="02020603050405020304" pitchFamily="18" charset="0"/>
                <a:cs typeface="Times New Roman" panose="02020603050405020304" pitchFamily="18" charset="0"/>
                <a:hlinkClick r:id="rId6"/>
              </a:rPr>
              <a:t>The Economist Group</a:t>
            </a:r>
            <a:r>
              <a:rPr lang="en-US" sz="1800" b="0" dirty="0">
                <a:latin typeface="Times New Roman" panose="02020603050405020304" pitchFamily="18" charset="0"/>
                <a:cs typeface="Times New Roman" panose="02020603050405020304" pitchFamily="18" charset="0"/>
              </a:rPr>
              <a:t> and is responsible for </a:t>
            </a:r>
            <a:r>
              <a:rPr lang="en-US" sz="1800" b="0" i="1" dirty="0">
                <a:latin typeface="Times New Roman" panose="02020603050405020304" pitchFamily="18" charset="0"/>
                <a:cs typeface="Times New Roman" panose="02020603050405020304" pitchFamily="18" charset="0"/>
              </a:rPr>
              <a:t>The Economist</a:t>
            </a:r>
            <a:r>
              <a:rPr lang="en-US" sz="1800" b="0" dirty="0">
                <a:latin typeface="Times New Roman" panose="02020603050405020304" pitchFamily="18" charset="0"/>
                <a:cs typeface="Times New Roman" panose="02020603050405020304" pitchFamily="18" charset="0"/>
              </a:rPr>
              <a:t> on the </a:t>
            </a:r>
            <a:r>
              <a:rPr lang="en-US" sz="1800" b="0" dirty="0" smtClean="0">
                <a:latin typeface="Times New Roman" panose="02020603050405020304" pitchFamily="18" charset="0"/>
                <a:cs typeface="Times New Roman" panose="02020603050405020304" pitchFamily="18" charset="0"/>
              </a:rPr>
              <a:t>internet with  </a:t>
            </a:r>
            <a:r>
              <a:rPr lang="en-US" sz="1800" b="0" dirty="0">
                <a:latin typeface="Times New Roman" panose="02020603050405020304" pitchFamily="18" charset="0"/>
                <a:cs typeface="Times New Roman" panose="02020603050405020304" pitchFamily="18" charset="0"/>
              </a:rPr>
              <a:t>offices in New York, London and San Francisco, and a growing worldwide editorial staff</a:t>
            </a:r>
            <a:r>
              <a:rPr lang="en-US" sz="1800" b="0" dirty="0" smtClean="0">
                <a:latin typeface="Times New Roman" panose="02020603050405020304" pitchFamily="18" charset="0"/>
                <a:cs typeface="Times New Roman" panose="02020603050405020304" pitchFamily="18" charset="0"/>
              </a:rPr>
              <a:t>.</a:t>
            </a:r>
          </a:p>
          <a:p>
            <a:pPr>
              <a:spcBef>
                <a:spcPts val="0"/>
              </a:spcBef>
            </a:pPr>
            <a:r>
              <a:rPr lang="en-US" sz="1800" dirty="0" smtClean="0">
                <a:latin typeface="Times New Roman" panose="02020603050405020304" pitchFamily="18" charset="0"/>
                <a:cs typeface="Times New Roman" panose="02020603050405020304" pitchFamily="18" charset="0"/>
                <a:hlinkClick r:id="rId7"/>
              </a:rPr>
              <a:t>Virginia Council on Economic Education </a:t>
            </a:r>
            <a:endParaRPr lang="en-US" sz="1800" dirty="0">
              <a:latin typeface="Times New Roman" panose="02020603050405020304" pitchFamily="18" charset="0"/>
              <a:cs typeface="Times New Roman" panose="02020603050405020304" pitchFamily="18" charset="0"/>
            </a:endParaRPr>
          </a:p>
          <a:p>
            <a:pPr marL="228600" indent="0">
              <a:spcBef>
                <a:spcPts val="0"/>
              </a:spcBef>
              <a:buNone/>
            </a:pPr>
            <a:r>
              <a:rPr lang="en-US" sz="1200" b="0" dirty="0" smtClean="0">
                <a:latin typeface="Times New Roman" panose="02020603050405020304" pitchFamily="18" charset="0"/>
                <a:cs typeface="Times New Roman" panose="02020603050405020304" pitchFamily="18" charset="0"/>
              </a:rPr>
              <a:t> </a:t>
            </a:r>
            <a:endParaRPr lang="en-US" sz="1200" b="0" dirty="0" smtClean="0">
              <a:latin typeface="Times New Roman" panose="02020603050405020304" pitchFamily="18" charset="0"/>
              <a:cs typeface="Times New Roman" panose="02020603050405020304" pitchFamily="18" charset="0"/>
              <a:hlinkClick r:id="rId7"/>
            </a:endParaRPr>
          </a:p>
          <a:p>
            <a:pPr lvl="0" algn="ctr" rtl="0">
              <a:spcBef>
                <a:spcPts val="0"/>
              </a:spcBef>
              <a:buNone/>
            </a:pPr>
            <a:endParaRPr lang="en-US" sz="2400" b="0" dirty="0">
              <a:latin typeface="Times New Roman" panose="02020603050405020304" pitchFamily="18" charset="0"/>
              <a:cs typeface="Times New Roman" panose="02020603050405020304" pitchFamily="18" charset="0"/>
            </a:endParaRPr>
          </a:p>
          <a:p>
            <a:pPr lvl="0" algn="ctr" rtl="0">
              <a:spcBef>
                <a:spcPts val="0"/>
              </a:spcBef>
              <a:buNone/>
            </a:pPr>
            <a:endParaRPr sz="2400" dirty="0"/>
          </a:p>
        </p:txBody>
      </p:sp>
      <p:sp>
        <p:nvSpPr>
          <p:cNvPr id="552" name="Shape 552"/>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138</a:t>
            </a:fld>
            <a:endParaRPr lang="en-US"/>
          </a:p>
        </p:txBody>
      </p:sp>
    </p:spTree>
    <p:extLst>
      <p:ext uri="{BB962C8B-B14F-4D97-AF65-F5344CB8AC3E}">
        <p14:creationId xmlns:p14="http://schemas.microsoft.com/office/powerpoint/2010/main" val="315215521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title"/>
          </p:nvPr>
        </p:nvSpPr>
        <p:spPr>
          <a:prstGeom prst="rect">
            <a:avLst/>
          </a:prstGeom>
        </p:spPr>
        <p:txBody>
          <a:bodyPr lIns="45699" tIns="45699" rIns="45699" bIns="45699"/>
          <a:lstStyle/>
          <a:p>
            <a:r>
              <a:t>Reflections:</a:t>
            </a:r>
          </a:p>
        </p:txBody>
      </p:sp>
      <p:sp>
        <p:nvSpPr>
          <p:cNvPr id="340" name="Shape 340"/>
          <p:cNvSpPr>
            <a:spLocks noGrp="1"/>
          </p:cNvSpPr>
          <p:nvPr>
            <p:ph type="body" idx="1"/>
          </p:nvPr>
        </p:nvSpPr>
        <p:spPr>
          <a:xfrm>
            <a:off x="457200" y="1600199"/>
            <a:ext cx="7543800" cy="4526102"/>
          </a:xfrm>
          <a:prstGeom prst="rect">
            <a:avLst/>
          </a:prstGeom>
        </p:spPr>
        <p:txBody>
          <a:bodyPr lIns="45699" tIns="45699" rIns="45699" bIns="45699"/>
          <a:lstStyle/>
          <a:p>
            <a:pPr marL="228600" indent="0">
              <a:spcBef>
                <a:spcPts val="0"/>
              </a:spcBef>
              <a:buNone/>
              <a:defRPr u="sng"/>
            </a:pPr>
            <a:r>
              <a:rPr dirty="0"/>
              <a:t>3</a:t>
            </a:r>
            <a:r>
              <a:rPr b="0" u="none" dirty="0"/>
              <a:t> things you learned,</a:t>
            </a:r>
          </a:p>
          <a:p>
            <a:pPr marL="228600" indent="0">
              <a:buNone/>
              <a:defRPr u="sng"/>
            </a:pPr>
            <a:r>
              <a:rPr dirty="0"/>
              <a:t>2</a:t>
            </a:r>
            <a:r>
              <a:rPr b="0" u="none" dirty="0"/>
              <a:t> ways you can use this learning in your class, and</a:t>
            </a:r>
          </a:p>
          <a:p>
            <a:pPr marL="228600" indent="0">
              <a:buNone/>
              <a:defRPr u="sng"/>
            </a:pPr>
            <a:r>
              <a:rPr dirty="0"/>
              <a:t>1</a:t>
            </a:r>
            <a:r>
              <a:rPr b="0" u="none" dirty="0"/>
              <a:t> question you still have</a:t>
            </a:r>
          </a:p>
        </p:txBody>
      </p:sp>
      <p:sp>
        <p:nvSpPr>
          <p:cNvPr id="341" name="Shape 341"/>
          <p:cNvSpPr>
            <a:spLocks noGrp="1"/>
          </p:cNvSpPr>
          <p:nvPr>
            <p:ph type="sldNum" sz="quarter" idx="4294967295"/>
          </p:nvPr>
        </p:nvSpPr>
        <p:spPr>
          <a:xfrm>
            <a:off x="8404106" y="6388425"/>
            <a:ext cx="282694" cy="2692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139</a:t>
            </a:fld>
            <a:endParaRPr/>
          </a:p>
        </p:txBody>
      </p:sp>
    </p:spTree>
    <p:extLst>
      <p:ext uri="{BB962C8B-B14F-4D97-AF65-F5344CB8AC3E}">
        <p14:creationId xmlns:p14="http://schemas.microsoft.com/office/powerpoint/2010/main" val="2905149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dirty="0">
                <a:latin typeface="Baskerville Old Face" charset="0"/>
                <a:ea typeface="Baskerville Old Face" charset="0"/>
                <a:cs typeface="Baskerville Old Face" charset="0"/>
              </a:rPr>
              <a:t>Types of Changes To The Revised Curriculum Framework</a:t>
            </a:r>
          </a:p>
        </p:txBody>
      </p:sp>
      <p:sp>
        <p:nvSpPr>
          <p:cNvPr id="294" name="Shape 294"/>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marL="457200" lvl="0" indent="-228600" rtl="0">
              <a:spcBef>
                <a:spcPts val="0"/>
              </a:spcBef>
              <a:buFont typeface="Times New Roman"/>
            </a:pPr>
            <a:r>
              <a:rPr lang="en-US" b="0" dirty="0">
                <a:latin typeface="Baskerville Old Face" charset="0"/>
                <a:ea typeface="Baskerville Old Face" charset="0"/>
                <a:cs typeface="Baskerville Old Face" charset="0"/>
                <a:sym typeface="Times New Roman"/>
              </a:rPr>
              <a:t>Basic Re-Organization</a:t>
            </a:r>
          </a:p>
          <a:p>
            <a:pPr marL="914400" lvl="1" indent="-228600" rtl="0">
              <a:spcBef>
                <a:spcPts val="0"/>
              </a:spcBef>
              <a:buClr>
                <a:srgbClr val="FF9900"/>
              </a:buClr>
              <a:buFont typeface="Times New Roman"/>
            </a:pPr>
            <a:r>
              <a:rPr lang="en-US" dirty="0">
                <a:solidFill>
                  <a:srgbClr val="FF9900"/>
                </a:solidFill>
                <a:latin typeface="Baskerville Old Face" charset="0"/>
                <a:ea typeface="Baskerville Old Face" charset="0"/>
                <a:cs typeface="Baskerville Old Face" charset="0"/>
                <a:sym typeface="Times New Roman"/>
              </a:rPr>
              <a:t>Example: Christianity (WHI 7)</a:t>
            </a:r>
            <a:r>
              <a:rPr lang="en-US" b="0" dirty="0">
                <a:solidFill>
                  <a:srgbClr val="FF9900"/>
                </a:solidFill>
                <a:latin typeface="Baskerville Old Face" charset="0"/>
                <a:ea typeface="Baskerville Old Face" charset="0"/>
                <a:cs typeface="Baskerville Old Face" charset="0"/>
                <a:sym typeface="Times New Roman"/>
              </a:rPr>
              <a:t> was pulled out of the previous </a:t>
            </a:r>
            <a:r>
              <a:rPr lang="en-US" dirty="0">
                <a:solidFill>
                  <a:srgbClr val="FF9900"/>
                </a:solidFill>
                <a:latin typeface="Baskerville Old Face" charset="0"/>
                <a:ea typeface="Baskerville Old Face" charset="0"/>
                <a:cs typeface="Baskerville Old Face" charset="0"/>
                <a:sym typeface="Times New Roman"/>
              </a:rPr>
              <a:t>standard on Rome and made into a stand-alone standard.  </a:t>
            </a:r>
          </a:p>
          <a:p>
            <a:pPr marL="457200" lvl="0" indent="-228600" rtl="0">
              <a:spcBef>
                <a:spcPts val="0"/>
              </a:spcBef>
              <a:buFont typeface="Times New Roman"/>
            </a:pPr>
            <a:r>
              <a:rPr lang="en-US" b="0" dirty="0">
                <a:latin typeface="Baskerville Old Face" charset="0"/>
                <a:ea typeface="Baskerville Old Face" charset="0"/>
                <a:cs typeface="Baskerville Old Face" charset="0"/>
                <a:sym typeface="Times New Roman"/>
              </a:rPr>
              <a:t>Addition of New Content </a:t>
            </a:r>
          </a:p>
          <a:p>
            <a:pPr marL="914400" lvl="1" indent="-228600">
              <a:spcBef>
                <a:spcPts val="0"/>
              </a:spcBef>
              <a:buClr>
                <a:srgbClr val="FF9900"/>
              </a:buClr>
              <a:buFont typeface="Times New Roman"/>
            </a:pPr>
            <a:r>
              <a:rPr lang="en-US" dirty="0">
                <a:solidFill>
                  <a:srgbClr val="FF9900"/>
                </a:solidFill>
                <a:latin typeface="Baskerville Old Face" charset="0"/>
                <a:ea typeface="Baskerville Old Face" charset="0"/>
                <a:cs typeface="Baskerville Old Face" charset="0"/>
                <a:sym typeface="Times New Roman"/>
              </a:rPr>
              <a:t>Example: European Exploration &amp; Effects of European Contact on Indigenous Peoples (12.C &amp; 13.C)</a:t>
            </a:r>
          </a:p>
        </p:txBody>
      </p:sp>
      <p:sp>
        <p:nvSpPr>
          <p:cNvPr id="295" name="Shape 295"/>
          <p:cNvSpPr txBox="1">
            <a:spLocks noGrp="1"/>
          </p:cNvSpPr>
          <p:nvPr>
            <p:ph type="sldNum" idx="12"/>
          </p:nvPr>
        </p:nvSpPr>
        <p:spPr>
          <a:xfrm>
            <a:off x="8380620" y="6329719"/>
            <a:ext cx="3810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sz="1200" b="1">
                <a:solidFill>
                  <a:schemeClr val="bg1"/>
                </a:solidFill>
                <a:latin typeface="Baskerville Old Face" charset="0"/>
                <a:ea typeface="Baskerville Old Face" charset="0"/>
                <a:cs typeface="Baskerville Old Face" charset="0"/>
              </a:rPr>
              <a:t>14</a:t>
            </a:fld>
            <a:endParaRPr lang="en-US" sz="1200" b="1" dirty="0">
              <a:solidFill>
                <a:schemeClr val="bg1"/>
              </a:solidFill>
              <a:latin typeface="Baskerville Old Face" charset="0"/>
              <a:ea typeface="Baskerville Old Face" charset="0"/>
              <a:cs typeface="Baskerville Old Face" charset="0"/>
            </a:endParaRPr>
          </a:p>
        </p:txBody>
      </p:sp>
    </p:spTree>
    <p:extLst>
      <p:ext uri="{BB962C8B-B14F-4D97-AF65-F5344CB8AC3E}">
        <p14:creationId xmlns:p14="http://schemas.microsoft.com/office/powerpoint/2010/main" val="367843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Batang"/>
              <a:buNone/>
            </a:pPr>
            <a:r>
              <a:rPr lang="en-US" sz="4800" b="1" i="0" u="none" strike="noStrike" cap="none">
                <a:solidFill>
                  <a:schemeClr val="dk1"/>
                </a:solidFill>
                <a:latin typeface="Batang"/>
                <a:ea typeface="Batang"/>
                <a:cs typeface="Batang"/>
                <a:sym typeface="Batang"/>
              </a:rPr>
              <a:t>Questions?</a:t>
            </a:r>
          </a:p>
        </p:txBody>
      </p:sp>
      <p:sp>
        <p:nvSpPr>
          <p:cNvPr id="559" name="Shape 559"/>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140</a:t>
            </a:fld>
            <a:endParaRPr lang="en-US" sz="1200">
              <a:solidFill>
                <a:srgbClr val="FFFFFF"/>
              </a:solidFill>
              <a:latin typeface="Times New Roman"/>
              <a:ea typeface="Times New Roman"/>
              <a:cs typeface="Times New Roman"/>
              <a:sym typeface="Times New Roman"/>
            </a:endParaRPr>
          </a:p>
        </p:txBody>
      </p:sp>
      <p:pic>
        <p:nvPicPr>
          <p:cNvPr id="560" name="Shape 560" descr="C:\Users\christonya.brown@doe.virginia.gov\AppData\Local\Microsoft\Windows\Temporary Internet Files\Content.IE5\385NU2DS\MC900434411[1].wmf"/>
          <p:cNvPicPr preferRelativeResize="0"/>
          <p:nvPr/>
        </p:nvPicPr>
        <p:blipFill rotWithShape="1">
          <a:blip r:embed="rId3">
            <a:alphaModFix/>
          </a:blip>
          <a:srcRect/>
          <a:stretch/>
        </p:blipFill>
        <p:spPr>
          <a:xfrm>
            <a:off x="1814285" y="1371600"/>
            <a:ext cx="4419599" cy="4972049"/>
          </a:xfrm>
          <a:prstGeom prst="rect">
            <a:avLst/>
          </a:prstGeom>
          <a:noFill/>
          <a:ln>
            <a:noFill/>
          </a:ln>
        </p:spPr>
      </p:pic>
    </p:spTree>
    <p:extLst>
      <p:ext uri="{BB962C8B-B14F-4D97-AF65-F5344CB8AC3E}">
        <p14:creationId xmlns:p14="http://schemas.microsoft.com/office/powerpoint/2010/main" val="3919823507"/>
      </p:ext>
    </p:extLst>
  </p:cSld>
  <p:clrMapOvr>
    <a:masterClrMapping/>
  </p:clrMapOvr>
  <p:transition spd="slow">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History and Geography to 1500 A.D. (C.E.) Presenters</a:t>
            </a:r>
            <a:endParaRPr lang="en-US" dirty="0"/>
          </a:p>
        </p:txBody>
      </p:sp>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Times New Roman"/>
                <a:ea typeface="Times New Roman"/>
                <a:cs typeface="Times New Roman"/>
                <a:sym typeface="Times New Roman"/>
              </a:rPr>
              <a:pPr algn="r">
                <a:buSzPct val="25000"/>
              </a:pPr>
              <a:t>141</a:t>
            </a:fld>
            <a:endParaRPr lang="en-US" sz="1200">
              <a:solidFill>
                <a:srgbClr val="FFFFFF"/>
              </a:solidFill>
              <a:latin typeface="Times New Roman"/>
              <a:ea typeface="Times New Roman"/>
              <a:cs typeface="Times New Roman"/>
              <a:sym typeface="Times New Roman"/>
            </a:endParaRPr>
          </a:p>
        </p:txBody>
      </p:sp>
      <p:graphicFrame>
        <p:nvGraphicFramePr>
          <p:cNvPr id="4" name="Table 3"/>
          <p:cNvGraphicFramePr>
            <a:graphicFrameLocks noGrp="1"/>
          </p:cNvGraphicFramePr>
          <p:nvPr>
            <p:extLst>
              <p:ext uri="{D42A27DB-BD31-4B8C-83A1-F6EECF244321}">
                <p14:modId xmlns:p14="http://schemas.microsoft.com/office/powerpoint/2010/main" val="2422169931"/>
              </p:ext>
            </p:extLst>
          </p:nvPr>
        </p:nvGraphicFramePr>
        <p:xfrm>
          <a:off x="533400" y="1981197"/>
          <a:ext cx="7620000" cy="3886202"/>
        </p:xfrm>
        <a:graphic>
          <a:graphicData uri="http://schemas.openxmlformats.org/drawingml/2006/table">
            <a:tbl>
              <a:tblPr firstRow="1" firstCol="1" bandRow="1">
                <a:tableStyleId>{5940675A-B579-460E-94D1-54222C63F5DA}</a:tableStyleId>
              </a:tblPr>
              <a:tblGrid>
                <a:gridCol w="2110631"/>
                <a:gridCol w="2327903"/>
                <a:gridCol w="3181466"/>
              </a:tblGrid>
              <a:tr h="473322">
                <a:tc>
                  <a:txBody>
                    <a:bodyPr/>
                    <a:lstStyle/>
                    <a:p>
                      <a:pPr marL="0" marR="0" algn="l">
                        <a:lnSpc>
                          <a:spcPct val="115000"/>
                        </a:lnSpc>
                        <a:spcBef>
                          <a:spcPts val="0"/>
                        </a:spcBef>
                        <a:spcAft>
                          <a:spcPts val="1000"/>
                        </a:spcAft>
                      </a:pPr>
                      <a:r>
                        <a:rPr lang="en-US" sz="1800" dirty="0">
                          <a:effectLst/>
                          <a:latin typeface="Times New Roman" panose="02020603050405020304" pitchFamily="18" charset="0"/>
                          <a:cs typeface="Times New Roman" panose="02020603050405020304" pitchFamily="18" charset="0"/>
                        </a:rPr>
                        <a:t>Karen Adam</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1000"/>
                        </a:spcAft>
                      </a:pPr>
                      <a:r>
                        <a:rPr lang="en-US" sz="1800">
                          <a:effectLst/>
                          <a:latin typeface="Times New Roman" panose="02020603050405020304" pitchFamily="18" charset="0"/>
                          <a:cs typeface="Times New Roman" panose="02020603050405020304" pitchFamily="18" charset="0"/>
                        </a:rPr>
                        <a:t>Hanover</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1000"/>
                        </a:spcAft>
                      </a:pPr>
                      <a:r>
                        <a:rPr lang="en-US" sz="1800" u="sng" dirty="0">
                          <a:effectLst/>
                          <a:latin typeface="Times New Roman" panose="02020603050405020304" pitchFamily="18" charset="0"/>
                          <a:cs typeface="Times New Roman" panose="02020603050405020304" pitchFamily="18" charset="0"/>
                          <a:hlinkClick r:id="rId2"/>
                        </a:rPr>
                        <a:t>kadam@hcps.us</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473322">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Julie Blumenthal</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Norfolk</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3"/>
                        </a:rPr>
                        <a:t>jbblumen@nps.k12.va.us</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473322">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Bradley Kraft</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Montgomery County</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4"/>
                        </a:rPr>
                        <a:t>bkraft@mcps.org</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473322">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Thomas Callahan</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Culpepper</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5"/>
                        </a:rPr>
                        <a:t>tcallahan@culpeperschools.org</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523135">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Marc Hudson</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Campbell County</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6"/>
                        </a:rPr>
                        <a:t>mhudson@campbell.k12.va.us</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523135">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Layne Link</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Roanoke County</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7"/>
                        </a:rPr>
                        <a:t>llink@rcs.k12.va.us</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473322">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Jeremy Beverly</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Washington</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8"/>
                        </a:rPr>
                        <a:t>jbeverly@wcs.k12.va.us</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473322">
                <a:tc>
                  <a:txBody>
                    <a:bodyPr/>
                    <a:lstStyle/>
                    <a:p>
                      <a:pPr marL="0" marR="0" algn="l">
                        <a:lnSpc>
                          <a:spcPct val="115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Kelly Jones</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Greensville</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a:txBody>
                    <a:bodyPr/>
                    <a:lstStyle/>
                    <a:p>
                      <a:pPr marL="0" marR="0" algn="l">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9"/>
                        </a:rPr>
                        <a:t>ksjones@gcps1.com</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bl>
          </a:graphicData>
        </a:graphic>
      </p:graphicFrame>
    </p:spTree>
    <p:extLst>
      <p:ext uri="{BB962C8B-B14F-4D97-AF65-F5344CB8AC3E}">
        <p14:creationId xmlns:p14="http://schemas.microsoft.com/office/powerpoint/2010/main" val="8235037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p:cNvSpPr>
          <p:nvPr>
            <p:ph type="sldNum" sz="quarter" idx="4294967295"/>
          </p:nvPr>
        </p:nvSpPr>
        <p:spPr>
          <a:xfrm>
            <a:off x="8506500" y="6393263"/>
            <a:ext cx="256501" cy="275427"/>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142</a:t>
            </a:fld>
            <a:endParaRPr/>
          </a:p>
        </p:txBody>
      </p:sp>
      <p:sp>
        <p:nvSpPr>
          <p:cNvPr id="356" name="Shape 356"/>
          <p:cNvSpPr/>
          <p:nvPr/>
        </p:nvSpPr>
        <p:spPr>
          <a:xfrm>
            <a:off x="152400" y="3581400"/>
            <a:ext cx="8458200" cy="7642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latin typeface="Times New Roman"/>
                <a:ea typeface="Times New Roman"/>
                <a:cs typeface="Times New Roman"/>
                <a:sym typeface="Times New Roman"/>
              </a:defRPr>
            </a:pPr>
            <a:r>
              <a:rPr dirty="0"/>
              <a:t>Christonya Brown, K-12, History and Social Science Coordinator </a:t>
            </a:r>
          </a:p>
          <a:p>
            <a:pPr>
              <a:defRPr sz="2400">
                <a:latin typeface="Times New Roman"/>
                <a:ea typeface="Times New Roman"/>
                <a:cs typeface="Times New Roman"/>
                <a:sym typeface="Times New Roman"/>
              </a:defRPr>
            </a:pPr>
            <a:r>
              <a:rPr dirty="0"/>
              <a:t>E-mail: </a:t>
            </a:r>
            <a:r>
              <a:rPr u="sng" dirty="0">
                <a:solidFill>
                  <a:srgbClr val="0000FF"/>
                </a:solidFill>
                <a:uFill>
                  <a:solidFill>
                    <a:srgbClr val="0000FF"/>
                  </a:solidFill>
                </a:uFill>
                <a:hlinkClick r:id="rId2"/>
              </a:rPr>
              <a:t>Christonya.Brown@doe.virginia.gov</a:t>
            </a:r>
            <a:r>
              <a:rPr dirty="0"/>
              <a:t> </a:t>
            </a:r>
          </a:p>
        </p:txBody>
      </p:sp>
      <p:sp>
        <p:nvSpPr>
          <p:cNvPr id="357" name="Shape 357"/>
          <p:cNvSpPr/>
          <p:nvPr/>
        </p:nvSpPr>
        <p:spPr>
          <a:xfrm>
            <a:off x="152399" y="4419600"/>
            <a:ext cx="8305801" cy="7642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latin typeface="Times New Roman"/>
                <a:ea typeface="Times New Roman"/>
                <a:cs typeface="Times New Roman"/>
                <a:sym typeface="Times New Roman"/>
              </a:defRPr>
            </a:pPr>
            <a:r>
              <a:rPr dirty="0"/>
              <a:t>Betsy Barton, Elementary, History and Social Science Specialist</a:t>
            </a:r>
          </a:p>
          <a:p>
            <a:pPr>
              <a:defRPr sz="2400">
                <a:latin typeface="Times New Roman"/>
                <a:ea typeface="Times New Roman"/>
                <a:cs typeface="Times New Roman"/>
                <a:sym typeface="Times New Roman"/>
              </a:defRPr>
            </a:pPr>
            <a:r>
              <a:rPr dirty="0"/>
              <a:t>E-mail: </a:t>
            </a:r>
            <a:r>
              <a:rPr u="sng" dirty="0">
                <a:solidFill>
                  <a:srgbClr val="0000FF"/>
                </a:solidFill>
                <a:uFill>
                  <a:solidFill>
                    <a:srgbClr val="0000FF"/>
                  </a:solidFill>
                </a:uFill>
                <a:hlinkClick r:id="rId3"/>
              </a:rPr>
              <a:t>Betsy.Barton@doe.virginia.gov</a:t>
            </a:r>
          </a:p>
        </p:txBody>
      </p:sp>
      <p:sp>
        <p:nvSpPr>
          <p:cNvPr id="358" name="Shape 358"/>
          <p:cNvSpPr/>
          <p:nvPr/>
        </p:nvSpPr>
        <p:spPr>
          <a:xfrm>
            <a:off x="457197" y="2721114"/>
            <a:ext cx="7696201"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4000" b="1">
                <a:latin typeface="Times New Roman"/>
                <a:ea typeface="Times New Roman"/>
                <a:cs typeface="Times New Roman"/>
                <a:sym typeface="Times New Roman"/>
              </a:defRPr>
            </a:pPr>
            <a:r>
              <a:rPr dirty="0" smtClean="0">
                <a:effectLst>
                  <a:outerShdw blurRad="38100" dist="38100" dir="2700000" algn="tl">
                    <a:srgbClr val="000000">
                      <a:alpha val="43137"/>
                    </a:srgbClr>
                  </a:outerShdw>
                </a:effectLst>
              </a:rPr>
              <a:t>Virginia </a:t>
            </a:r>
            <a:r>
              <a:rPr dirty="0">
                <a:effectLst>
                  <a:outerShdw blurRad="38100" dist="38100" dir="2700000" algn="tl">
                    <a:srgbClr val="000000">
                      <a:alpha val="43137"/>
                    </a:srgbClr>
                  </a:outerShdw>
                </a:effectLst>
              </a:rPr>
              <a:t>Department of Education</a:t>
            </a:r>
          </a:p>
        </p:txBody>
      </p:sp>
      <p:sp>
        <p:nvSpPr>
          <p:cNvPr id="6" name="Shape 357"/>
          <p:cNvSpPr/>
          <p:nvPr/>
        </p:nvSpPr>
        <p:spPr>
          <a:xfrm>
            <a:off x="152398" y="5334000"/>
            <a:ext cx="8305801" cy="8309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latin typeface="Times New Roman"/>
                <a:ea typeface="Times New Roman"/>
                <a:cs typeface="Times New Roman"/>
                <a:sym typeface="Times New Roman"/>
              </a:defRPr>
            </a:pPr>
            <a:r>
              <a:rPr lang="en-US" dirty="0" smtClean="0"/>
              <a:t>Jill Nogueras, English and History </a:t>
            </a:r>
            <a:r>
              <a:rPr lang="en-US" dirty="0"/>
              <a:t>and Social Science Specialist</a:t>
            </a:r>
          </a:p>
          <a:p>
            <a:pPr>
              <a:defRPr sz="2400">
                <a:latin typeface="Times New Roman"/>
                <a:ea typeface="Times New Roman"/>
                <a:cs typeface="Times New Roman"/>
                <a:sym typeface="Times New Roman"/>
              </a:defRPr>
            </a:pPr>
            <a:r>
              <a:rPr lang="en-US" dirty="0" smtClean="0"/>
              <a:t>E-mail:  </a:t>
            </a:r>
            <a:r>
              <a:rPr lang="en-US" dirty="0" smtClean="0">
                <a:hlinkClick r:id="rId4"/>
              </a:rPr>
              <a:t>Jill.Nogueras@doe.virginia.gov</a:t>
            </a:r>
            <a:endParaRPr u="sng" dirty="0">
              <a:solidFill>
                <a:srgbClr val="0000FF"/>
              </a:solidFill>
              <a:uFill>
                <a:solidFill>
                  <a:srgbClr val="0000FF"/>
                </a:solidFill>
              </a:uFill>
              <a:hlinkClick r:id="rId3"/>
            </a:endParaRPr>
          </a:p>
        </p:txBody>
      </p:sp>
      <p:pic>
        <p:nvPicPr>
          <p:cNvPr id="7" name="Picture 2" descr="C:\Users\christonya.brown@doe.virginia.gov\Desktop\National_Thank_You_Da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225381"/>
            <a:ext cx="6438900" cy="281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8207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sz="3000" dirty="0">
                <a:latin typeface="Baskerville Old Face" charset="0"/>
                <a:ea typeface="Baskerville Old Face" charset="0"/>
                <a:cs typeface="Baskerville Old Face" charset="0"/>
              </a:rPr>
              <a:t>Essential Skills: </a:t>
            </a:r>
          </a:p>
          <a:p>
            <a:pPr lvl="0">
              <a:spcBef>
                <a:spcPts val="0"/>
              </a:spcBef>
              <a:buNone/>
            </a:pPr>
            <a:r>
              <a:rPr lang="en-US" sz="3000" dirty="0">
                <a:latin typeface="Baskerville Old Face" charset="0"/>
                <a:ea typeface="Baskerville Old Face" charset="0"/>
                <a:cs typeface="Baskerville Old Face" charset="0"/>
              </a:rPr>
              <a:t>“The Art of Reasoning”</a:t>
            </a:r>
          </a:p>
        </p:txBody>
      </p:sp>
      <p:sp>
        <p:nvSpPr>
          <p:cNvPr id="310" name="Shape 310"/>
          <p:cNvSpPr txBox="1">
            <a:spLocks noGrp="1"/>
          </p:cNvSpPr>
          <p:nvPr>
            <p:ph type="body" idx="1"/>
          </p:nvPr>
        </p:nvSpPr>
        <p:spPr>
          <a:xfrm>
            <a:off x="457200" y="1259675"/>
            <a:ext cx="7543800" cy="4708500"/>
          </a:xfrm>
          <a:prstGeom prst="rect">
            <a:avLst/>
          </a:prstGeom>
        </p:spPr>
        <p:txBody>
          <a:bodyPr lIns="91425" tIns="91425" rIns="91425" bIns="91425" anchor="t" anchorCtr="0">
            <a:noAutofit/>
          </a:bodyPr>
          <a:lstStyle/>
          <a:p>
            <a:pPr marL="457200" lvl="0" indent="-361950" rtl="0">
              <a:spcBef>
                <a:spcPts val="0"/>
              </a:spcBef>
              <a:buClr>
                <a:srgbClr val="3D85C6"/>
              </a:buClr>
              <a:buSzPct val="100000"/>
              <a:buFont typeface="Times New Roman"/>
              <a:buAutoNum type="alphaUcParenR"/>
            </a:pPr>
            <a:r>
              <a:rPr lang="en-US" sz="2100" b="0" dirty="0">
                <a:latin typeface="Baskerville Old Face" charset="0"/>
                <a:ea typeface="Baskerville Old Face" charset="0"/>
                <a:cs typeface="Baskerville Old Face" charset="0"/>
                <a:sym typeface="Times New Roman"/>
              </a:rPr>
              <a:t>Planning inquiries, framing questions and synthesizing information  from diverse sources</a:t>
            </a:r>
          </a:p>
          <a:p>
            <a:pPr marL="457200" lvl="0" indent="-361950" rtl="0">
              <a:spcBef>
                <a:spcPts val="0"/>
              </a:spcBef>
              <a:buClr>
                <a:srgbClr val="3D85C6"/>
              </a:buClr>
              <a:buSzPct val="100000"/>
              <a:buFont typeface="Times New Roman"/>
              <a:buAutoNum type="alphaUcParenR"/>
            </a:pPr>
            <a:r>
              <a:rPr lang="en-US" sz="2100" b="0" dirty="0">
                <a:latin typeface="Baskerville Old Face" charset="0"/>
                <a:ea typeface="Baskerville Old Face" charset="0"/>
                <a:cs typeface="Baskerville Old Face" charset="0"/>
                <a:sym typeface="Times New Roman"/>
              </a:rPr>
              <a:t>Analyzing demographic information that shapes decision making</a:t>
            </a:r>
          </a:p>
          <a:p>
            <a:pPr marL="457200" lvl="0" indent="-361950" rtl="0">
              <a:spcBef>
                <a:spcPts val="0"/>
              </a:spcBef>
              <a:buClr>
                <a:srgbClr val="3D85C6"/>
              </a:buClr>
              <a:buSzPct val="100000"/>
              <a:buFont typeface="Times New Roman"/>
              <a:buAutoNum type="alphaUcParenR"/>
            </a:pPr>
            <a:r>
              <a:rPr lang="en-US" sz="2100" b="0" dirty="0">
                <a:latin typeface="Baskerville Old Face" charset="0"/>
                <a:ea typeface="Baskerville Old Face" charset="0"/>
                <a:cs typeface="Baskerville Old Face" charset="0"/>
                <a:sym typeface="Times New Roman"/>
              </a:rPr>
              <a:t>Comparing and contrasting perspectives</a:t>
            </a:r>
          </a:p>
          <a:p>
            <a:pPr marL="457200" lvl="0" indent="-361950" rtl="0">
              <a:spcBef>
                <a:spcPts val="0"/>
              </a:spcBef>
              <a:buClr>
                <a:srgbClr val="3D85C6"/>
              </a:buClr>
              <a:buSzPct val="100000"/>
              <a:buFont typeface="Times New Roman"/>
              <a:buAutoNum type="alphaUcParenR"/>
            </a:pPr>
            <a:r>
              <a:rPr lang="en-US" sz="2100" b="0" dirty="0">
                <a:latin typeface="Baskerville Old Face" charset="0"/>
                <a:ea typeface="Baskerville Old Face" charset="0"/>
                <a:cs typeface="Baskerville Old Face" charset="0"/>
                <a:sym typeface="Times New Roman"/>
              </a:rPr>
              <a:t>Evaluating information</a:t>
            </a:r>
          </a:p>
          <a:p>
            <a:pPr marL="457200" lvl="0" indent="-361950" rtl="0">
              <a:spcBef>
                <a:spcPts val="0"/>
              </a:spcBef>
              <a:buClr>
                <a:srgbClr val="3D85C6"/>
              </a:buClr>
              <a:buSzPct val="100000"/>
              <a:buFont typeface="Times New Roman"/>
              <a:buAutoNum type="alphaUcParenR"/>
            </a:pPr>
            <a:r>
              <a:rPr lang="en-US" sz="2100" b="0" dirty="0">
                <a:latin typeface="Baskerville Old Face" charset="0"/>
                <a:ea typeface="Baskerville Old Face" charset="0"/>
                <a:cs typeface="Baskerville Old Face" charset="0"/>
                <a:sym typeface="Times New Roman"/>
              </a:rPr>
              <a:t>Constructing evidence-based arguments</a:t>
            </a:r>
          </a:p>
          <a:p>
            <a:pPr marL="457200" lvl="0" indent="-361950" rtl="0">
              <a:spcBef>
                <a:spcPts val="0"/>
              </a:spcBef>
              <a:buClr>
                <a:srgbClr val="3D85C6"/>
              </a:buClr>
              <a:buSzPct val="100000"/>
              <a:buFont typeface="Times New Roman"/>
              <a:buAutoNum type="alphaUcParenR"/>
            </a:pPr>
            <a:r>
              <a:rPr lang="en-US" sz="2100" b="0" dirty="0">
                <a:latin typeface="Baskerville Old Face" charset="0"/>
                <a:ea typeface="Baskerville Old Face" charset="0"/>
                <a:cs typeface="Baskerville Old Face" charset="0"/>
                <a:sym typeface="Times New Roman"/>
              </a:rPr>
              <a:t>Examining cause-and- effect relationships that shape events and inform decisions</a:t>
            </a:r>
          </a:p>
          <a:p>
            <a:pPr marL="457200" lvl="0" indent="-361950" rtl="0">
              <a:spcBef>
                <a:spcPts val="0"/>
              </a:spcBef>
              <a:buClr>
                <a:srgbClr val="3D85C6"/>
              </a:buClr>
              <a:buSzPct val="100000"/>
              <a:buFont typeface="Times New Roman"/>
              <a:buAutoNum type="alphaUcParenR"/>
            </a:pPr>
            <a:r>
              <a:rPr lang="en-US" sz="2100" b="0" dirty="0">
                <a:latin typeface="Baskerville Old Face" charset="0"/>
                <a:ea typeface="Baskerville Old Face" charset="0"/>
                <a:cs typeface="Baskerville Old Face" charset="0"/>
                <a:sym typeface="Times New Roman"/>
              </a:rPr>
              <a:t>Developing a plan and taking constructive action to influence change</a:t>
            </a:r>
          </a:p>
          <a:p>
            <a:pPr marL="457200" lvl="0" indent="-361950" rtl="0">
              <a:spcBef>
                <a:spcPts val="0"/>
              </a:spcBef>
              <a:buClr>
                <a:srgbClr val="3D85C6"/>
              </a:buClr>
              <a:buSzPct val="100000"/>
              <a:buFont typeface="Times New Roman"/>
              <a:buAutoNum type="alphaUcParenR"/>
            </a:pPr>
            <a:r>
              <a:rPr lang="en-US" sz="2100" b="0" dirty="0">
                <a:latin typeface="Baskerville Old Face" charset="0"/>
                <a:ea typeface="Baskerville Old Face" charset="0"/>
                <a:cs typeface="Baskerville Old Face" charset="0"/>
                <a:sym typeface="Times New Roman"/>
              </a:rPr>
              <a:t>Comparing expected costs and benefits of alternative choices</a:t>
            </a:r>
          </a:p>
          <a:p>
            <a:pPr marL="457200" lvl="0" indent="-361950" rtl="0">
              <a:spcBef>
                <a:spcPts val="0"/>
              </a:spcBef>
              <a:buClr>
                <a:srgbClr val="3D85C6"/>
              </a:buClr>
              <a:buSzPct val="100000"/>
              <a:buFont typeface="Times New Roman"/>
              <a:buAutoNum type="alphaUcParenR"/>
            </a:pPr>
            <a:r>
              <a:rPr lang="en-US" sz="2100" b="0" dirty="0">
                <a:latin typeface="Baskerville Old Face" charset="0"/>
                <a:ea typeface="Baskerville Old Face" charset="0"/>
                <a:cs typeface="Baskerville Old Face" charset="0"/>
                <a:sym typeface="Times New Roman"/>
              </a:rPr>
              <a:t>Applying civic virtues and democratic principles to make collaborative decisions</a:t>
            </a:r>
          </a:p>
          <a:p>
            <a:pPr marL="457200" lvl="0" indent="-361950" rtl="0">
              <a:spcBef>
                <a:spcPts val="0"/>
              </a:spcBef>
              <a:buClr>
                <a:srgbClr val="3D85C6"/>
              </a:buClr>
              <a:buSzPct val="100000"/>
              <a:buFont typeface="Times New Roman"/>
              <a:buAutoNum type="alphaUcParenR"/>
            </a:pPr>
            <a:r>
              <a:rPr lang="en-US" sz="2100" b="0" dirty="0">
                <a:latin typeface="Baskerville Old Face" charset="0"/>
                <a:ea typeface="Baskerville Old Face" charset="0"/>
                <a:cs typeface="Baskerville Old Face" charset="0"/>
                <a:sym typeface="Times New Roman"/>
              </a:rPr>
              <a:t>Communicating effectively the evidence-based plan of action to diverse audiences</a:t>
            </a:r>
          </a:p>
          <a:p>
            <a:pPr lvl="0">
              <a:spcBef>
                <a:spcPts val="0"/>
              </a:spcBef>
              <a:buNone/>
            </a:pPr>
            <a:endParaRPr sz="2100" b="0" dirty="0">
              <a:latin typeface="Times New Roman"/>
              <a:ea typeface="Times New Roman"/>
              <a:cs typeface="Times New Roman"/>
              <a:sym typeface="Times New Roman"/>
            </a:endParaRPr>
          </a:p>
        </p:txBody>
      </p:sp>
      <p:sp>
        <p:nvSpPr>
          <p:cNvPr id="311" name="Shape 311"/>
          <p:cNvSpPr txBox="1">
            <a:spLocks noGrp="1"/>
          </p:cNvSpPr>
          <p:nvPr>
            <p:ph type="sldNum" idx="12"/>
          </p:nvPr>
        </p:nvSpPr>
        <p:spPr>
          <a:xfrm>
            <a:off x="8370346" y="6351233"/>
            <a:ext cx="3810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sz="1200" b="1">
                <a:solidFill>
                  <a:schemeClr val="bg1"/>
                </a:solidFill>
                <a:latin typeface="Baskerville Old Face" charset="0"/>
                <a:ea typeface="Baskerville Old Face" charset="0"/>
                <a:cs typeface="Baskerville Old Face" charset="0"/>
              </a:rPr>
              <a:t>15</a:t>
            </a:fld>
            <a:endParaRPr lang="en-US" sz="1200" b="1" dirty="0">
              <a:solidFill>
                <a:schemeClr val="bg1"/>
              </a:solidFill>
              <a:latin typeface="Baskerville Old Face" charset="0"/>
              <a:ea typeface="Baskerville Old Face" charset="0"/>
              <a:cs typeface="Baskerville Old Face" charset="0"/>
            </a:endParaRPr>
          </a:p>
        </p:txBody>
      </p:sp>
    </p:spTree>
    <p:extLst>
      <p:ext uri="{BB962C8B-B14F-4D97-AF65-F5344CB8AC3E}">
        <p14:creationId xmlns:p14="http://schemas.microsoft.com/office/powerpoint/2010/main" val="123846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dirty="0">
                <a:latin typeface="Baskerville Old Face" charset="0"/>
                <a:ea typeface="Baskerville Old Face" charset="0"/>
                <a:cs typeface="Baskerville Old Face" charset="0"/>
              </a:rPr>
              <a:t>Identifying &amp; Analyzing Primary/Secondary Sources</a:t>
            </a:r>
          </a:p>
        </p:txBody>
      </p:sp>
      <p:sp>
        <p:nvSpPr>
          <p:cNvPr id="318" name="Shape 318"/>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marL="457200" lvl="0" indent="-419100" rtl="0">
              <a:spcBef>
                <a:spcPts val="0"/>
              </a:spcBef>
              <a:buSzPct val="100000"/>
              <a:buFont typeface="Times New Roman"/>
            </a:pPr>
            <a:r>
              <a:rPr lang="en-US" sz="3000" b="0" dirty="0">
                <a:latin typeface="Baskerville Old Face" charset="0"/>
                <a:ea typeface="Baskerville Old Face" charset="0"/>
                <a:cs typeface="Baskerville Old Face" charset="0"/>
                <a:sym typeface="Times New Roman"/>
              </a:rPr>
              <a:t>Importance of Understanding Source Information </a:t>
            </a:r>
          </a:p>
          <a:p>
            <a:pPr marL="0" lvl="0" indent="0" rtl="0">
              <a:spcBef>
                <a:spcPts val="0"/>
              </a:spcBef>
              <a:buNone/>
            </a:pPr>
            <a:endParaRPr sz="3000" b="0" dirty="0">
              <a:latin typeface="Baskerville Old Face" charset="0"/>
              <a:ea typeface="Baskerville Old Face" charset="0"/>
              <a:cs typeface="Baskerville Old Face" charset="0"/>
              <a:sym typeface="Times New Roman"/>
            </a:endParaRPr>
          </a:p>
          <a:p>
            <a:pPr marL="457200" lvl="0" indent="-419100" rtl="0">
              <a:spcBef>
                <a:spcPts val="0"/>
              </a:spcBef>
              <a:buSzPct val="100000"/>
              <a:buFont typeface="Times New Roman"/>
            </a:pPr>
            <a:r>
              <a:rPr lang="en-US" sz="3000" b="0" dirty="0">
                <a:latin typeface="Baskerville Old Face" charset="0"/>
                <a:ea typeface="Baskerville Old Face" charset="0"/>
                <a:cs typeface="Baskerville Old Face" charset="0"/>
                <a:sym typeface="Times New Roman"/>
              </a:rPr>
              <a:t>Understanding the background information and influences of a document is VITAL to understanding the analytical usefulness </a:t>
            </a:r>
          </a:p>
          <a:p>
            <a:pPr marL="0" lvl="0" indent="0" rtl="0">
              <a:spcBef>
                <a:spcPts val="0"/>
              </a:spcBef>
              <a:buNone/>
            </a:pPr>
            <a:endParaRPr sz="3000" b="0" dirty="0">
              <a:latin typeface="Baskerville Old Face" charset="0"/>
              <a:ea typeface="Baskerville Old Face" charset="0"/>
              <a:cs typeface="Baskerville Old Face" charset="0"/>
              <a:sym typeface="Times New Roman"/>
            </a:endParaRPr>
          </a:p>
          <a:p>
            <a:pPr marL="457200" lvl="0" indent="-419100" rtl="0">
              <a:spcBef>
                <a:spcPts val="0"/>
              </a:spcBef>
              <a:buSzPct val="100000"/>
              <a:buFont typeface="Times New Roman"/>
            </a:pPr>
            <a:r>
              <a:rPr lang="en-US" sz="3000" b="0" dirty="0">
                <a:latin typeface="Baskerville Old Face" charset="0"/>
                <a:ea typeface="Baskerville Old Face" charset="0"/>
                <a:cs typeface="Baskerville Old Face" charset="0"/>
                <a:sym typeface="Times New Roman"/>
              </a:rPr>
              <a:t>Link to Point of View &amp; Bias In Documents</a:t>
            </a:r>
          </a:p>
        </p:txBody>
      </p:sp>
      <p:sp>
        <p:nvSpPr>
          <p:cNvPr id="319" name="Shape 319"/>
          <p:cNvSpPr txBox="1">
            <a:spLocks noGrp="1"/>
          </p:cNvSpPr>
          <p:nvPr>
            <p:ph type="sldNum" idx="12"/>
          </p:nvPr>
        </p:nvSpPr>
        <p:spPr>
          <a:xfrm>
            <a:off x="8370346" y="6340475"/>
            <a:ext cx="3810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sz="1200" b="1">
                <a:solidFill>
                  <a:schemeClr val="bg1"/>
                </a:solidFill>
                <a:latin typeface="Baskerville Old Face" charset="0"/>
                <a:ea typeface="Baskerville Old Face" charset="0"/>
                <a:cs typeface="Baskerville Old Face" charset="0"/>
              </a:rPr>
              <a:t>16</a:t>
            </a:fld>
            <a:endParaRPr lang="en-US" sz="1200" b="1" dirty="0">
              <a:solidFill>
                <a:schemeClr val="bg1"/>
              </a:solidFill>
              <a:latin typeface="Baskerville Old Face" charset="0"/>
              <a:ea typeface="Baskerville Old Face" charset="0"/>
              <a:cs typeface="Baskerville Old Face" charset="0"/>
            </a:endParaRPr>
          </a:p>
        </p:txBody>
      </p:sp>
      <p:sp>
        <p:nvSpPr>
          <p:cNvPr id="320" name="Shape 320"/>
          <p:cNvSpPr txBox="1"/>
          <p:nvPr/>
        </p:nvSpPr>
        <p:spPr>
          <a:xfrm>
            <a:off x="0" y="0"/>
            <a:ext cx="1102200" cy="12279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1.A</a:t>
            </a:r>
          </a:p>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1.D</a:t>
            </a:r>
          </a:p>
        </p:txBody>
      </p:sp>
    </p:spTree>
    <p:extLst>
      <p:ext uri="{BB962C8B-B14F-4D97-AF65-F5344CB8AC3E}">
        <p14:creationId xmlns:p14="http://schemas.microsoft.com/office/powerpoint/2010/main" val="209346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dirty="0">
                <a:latin typeface="Baskerville Old Face" charset="0"/>
                <a:ea typeface="Baskerville Old Face" charset="0"/>
                <a:cs typeface="Baskerville Old Face" charset="0"/>
              </a:rPr>
              <a:t>Observations &amp; Inferences </a:t>
            </a:r>
          </a:p>
          <a:p>
            <a:pPr lvl="0">
              <a:spcBef>
                <a:spcPts val="0"/>
              </a:spcBef>
              <a:buNone/>
            </a:pPr>
            <a:r>
              <a:rPr lang="en-US" sz="2400" dirty="0">
                <a:latin typeface="Baskerville Old Face" charset="0"/>
                <a:ea typeface="Baskerville Old Face" charset="0"/>
                <a:cs typeface="Baskerville Old Face" charset="0"/>
              </a:rPr>
              <a:t>(Without Additional Source Information or Context)</a:t>
            </a:r>
          </a:p>
        </p:txBody>
      </p:sp>
      <p:sp>
        <p:nvSpPr>
          <p:cNvPr id="327" name="Shape 327"/>
          <p:cNvSpPr txBox="1">
            <a:spLocks noGrp="1"/>
          </p:cNvSpPr>
          <p:nvPr>
            <p:ph type="sldNum" idx="12"/>
          </p:nvPr>
        </p:nvSpPr>
        <p:spPr>
          <a:xfrm>
            <a:off x="8381104" y="6308202"/>
            <a:ext cx="3810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sz="1200" b="1">
                <a:solidFill>
                  <a:schemeClr val="bg1"/>
                </a:solidFill>
                <a:latin typeface="Baskerville Old Face" charset="0"/>
                <a:ea typeface="Baskerville Old Face" charset="0"/>
                <a:cs typeface="Baskerville Old Face" charset="0"/>
              </a:rPr>
              <a:t>17</a:t>
            </a:fld>
            <a:endParaRPr lang="en-US" sz="1200" b="1" dirty="0">
              <a:solidFill>
                <a:schemeClr val="bg1"/>
              </a:solidFill>
              <a:latin typeface="Baskerville Old Face" charset="0"/>
              <a:ea typeface="Baskerville Old Face" charset="0"/>
              <a:cs typeface="Baskerville Old Face" charset="0"/>
            </a:endParaRPr>
          </a:p>
        </p:txBody>
      </p:sp>
      <p:sp>
        <p:nvSpPr>
          <p:cNvPr id="328" name="Shape 328"/>
          <p:cNvSpPr txBox="1"/>
          <p:nvPr/>
        </p:nvSpPr>
        <p:spPr>
          <a:xfrm>
            <a:off x="1009825" y="6206100"/>
            <a:ext cx="4480800" cy="365100"/>
          </a:xfrm>
          <a:prstGeom prst="rect">
            <a:avLst/>
          </a:prstGeom>
          <a:solidFill>
            <a:srgbClr val="FFFFFF"/>
          </a:solidFill>
          <a:ln>
            <a:noFill/>
          </a:ln>
        </p:spPr>
        <p:txBody>
          <a:bodyPr lIns="91425" tIns="91425" rIns="91425" bIns="91425" anchor="t" anchorCtr="0">
            <a:noAutofit/>
          </a:bodyPr>
          <a:lstStyle/>
          <a:p>
            <a:pPr lvl="0">
              <a:spcBef>
                <a:spcPts val="0"/>
              </a:spcBef>
              <a:buNone/>
            </a:pPr>
            <a:endParaRPr/>
          </a:p>
        </p:txBody>
      </p:sp>
      <p:pic>
        <p:nvPicPr>
          <p:cNvPr id="329" name="Shape 329"/>
          <p:cNvPicPr preferRelativeResize="0"/>
          <p:nvPr/>
        </p:nvPicPr>
        <p:blipFill>
          <a:blip r:embed="rId3">
            <a:alphaModFix/>
          </a:blip>
          <a:stretch>
            <a:fillRect/>
          </a:stretch>
        </p:blipFill>
        <p:spPr>
          <a:xfrm>
            <a:off x="2866562" y="1544781"/>
            <a:ext cx="2725082" cy="4661324"/>
          </a:xfrm>
          <a:prstGeom prst="rect">
            <a:avLst/>
          </a:prstGeom>
          <a:noFill/>
          <a:ln>
            <a:noFill/>
          </a:ln>
        </p:spPr>
      </p:pic>
    </p:spTree>
    <p:extLst>
      <p:ext uri="{BB962C8B-B14F-4D97-AF65-F5344CB8AC3E}">
        <p14:creationId xmlns:p14="http://schemas.microsoft.com/office/powerpoint/2010/main" val="347447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dirty="0">
                <a:latin typeface="Baskerville Old Face" charset="0"/>
                <a:ea typeface="Baskerville Old Face" charset="0"/>
                <a:cs typeface="Baskerville Old Face" charset="0"/>
              </a:rPr>
              <a:t>Group - Storm</a:t>
            </a:r>
          </a:p>
        </p:txBody>
      </p:sp>
      <p:sp>
        <p:nvSpPr>
          <p:cNvPr id="336" name="Shape 336"/>
          <p:cNvSpPr txBox="1">
            <a:spLocks noGrp="1"/>
          </p:cNvSpPr>
          <p:nvPr>
            <p:ph type="body" idx="1"/>
          </p:nvPr>
        </p:nvSpPr>
        <p:spPr>
          <a:xfrm>
            <a:off x="457200" y="1248600"/>
            <a:ext cx="7543800" cy="4877700"/>
          </a:xfrm>
          <a:prstGeom prst="rect">
            <a:avLst/>
          </a:prstGeom>
        </p:spPr>
        <p:txBody>
          <a:bodyPr lIns="91425" tIns="91425" rIns="91425" bIns="91425" anchor="t" anchorCtr="0">
            <a:noAutofit/>
          </a:bodyPr>
          <a:lstStyle/>
          <a:p>
            <a:pPr marL="457200" lvl="0" indent="-444500" rtl="0">
              <a:spcBef>
                <a:spcPts val="0"/>
              </a:spcBef>
              <a:buSzPct val="100000"/>
              <a:buFont typeface="Times New Roman"/>
            </a:pPr>
            <a:r>
              <a:rPr lang="en-US" sz="3400" b="0" dirty="0">
                <a:latin typeface="Baskerville Old Face" charset="0"/>
                <a:ea typeface="Baskerville Old Face" charset="0"/>
                <a:cs typeface="Baskerville Old Face" charset="0"/>
                <a:sym typeface="Times New Roman"/>
              </a:rPr>
              <a:t>What is the implied content of the document?</a:t>
            </a:r>
          </a:p>
          <a:p>
            <a:pPr marL="457200" lvl="0" indent="-444500" rtl="0">
              <a:spcBef>
                <a:spcPts val="0"/>
              </a:spcBef>
              <a:buSzPct val="100000"/>
              <a:buFont typeface="Times New Roman"/>
            </a:pPr>
            <a:r>
              <a:rPr lang="en-US" sz="3400" b="0" dirty="0">
                <a:latin typeface="Baskerville Old Face" charset="0"/>
                <a:ea typeface="Baskerville Old Face" charset="0"/>
                <a:cs typeface="Baskerville Old Face" charset="0"/>
                <a:sym typeface="Times New Roman"/>
              </a:rPr>
              <a:t>Where might this document have originated? Why?</a:t>
            </a:r>
          </a:p>
          <a:p>
            <a:pPr marL="457200" lvl="0" indent="-444500" rtl="0">
              <a:spcBef>
                <a:spcPts val="0"/>
              </a:spcBef>
              <a:buSzPct val="100000"/>
              <a:buFont typeface="Times New Roman"/>
            </a:pPr>
            <a:r>
              <a:rPr lang="en-US" sz="3400" b="0" dirty="0">
                <a:latin typeface="Baskerville Old Face" charset="0"/>
                <a:ea typeface="Baskerville Old Face" charset="0"/>
                <a:cs typeface="Baskerville Old Face" charset="0"/>
                <a:sym typeface="Times New Roman"/>
              </a:rPr>
              <a:t>What inferences would you make about this group?  Culture? Time Period?</a:t>
            </a:r>
          </a:p>
          <a:p>
            <a:pPr marL="457200" lvl="0" indent="-444500">
              <a:spcBef>
                <a:spcPts val="0"/>
              </a:spcBef>
              <a:buSzPct val="100000"/>
              <a:buFont typeface="Times New Roman"/>
            </a:pPr>
            <a:r>
              <a:rPr lang="en-US" sz="3400" b="0" dirty="0">
                <a:latin typeface="Baskerville Old Face" charset="0"/>
                <a:ea typeface="Baskerville Old Face" charset="0"/>
                <a:cs typeface="Baskerville Old Face" charset="0"/>
                <a:sym typeface="Times New Roman"/>
              </a:rPr>
              <a:t>What information might you need to make a more well-rounded appraisal of the document?</a:t>
            </a:r>
          </a:p>
        </p:txBody>
      </p:sp>
      <p:sp>
        <p:nvSpPr>
          <p:cNvPr id="337" name="Shape 337"/>
          <p:cNvSpPr txBox="1">
            <a:spLocks noGrp="1"/>
          </p:cNvSpPr>
          <p:nvPr>
            <p:ph type="sldNum" idx="12"/>
          </p:nvPr>
        </p:nvSpPr>
        <p:spPr>
          <a:xfrm>
            <a:off x="8381104" y="6340475"/>
            <a:ext cx="3810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sz="1200" b="1">
                <a:solidFill>
                  <a:schemeClr val="bg1"/>
                </a:solidFill>
                <a:latin typeface="Baskerville Old Face" charset="0"/>
                <a:ea typeface="Baskerville Old Face" charset="0"/>
                <a:cs typeface="Baskerville Old Face" charset="0"/>
              </a:rPr>
              <a:t>18</a:t>
            </a:fld>
            <a:endParaRPr lang="en-US" sz="1200" b="1" dirty="0">
              <a:solidFill>
                <a:schemeClr val="bg1"/>
              </a:solidFill>
              <a:latin typeface="Baskerville Old Face" charset="0"/>
              <a:ea typeface="Baskerville Old Face" charset="0"/>
              <a:cs typeface="Baskerville Old Face" charset="0"/>
            </a:endParaRPr>
          </a:p>
        </p:txBody>
      </p:sp>
    </p:spTree>
    <p:extLst>
      <p:ext uri="{BB962C8B-B14F-4D97-AF65-F5344CB8AC3E}">
        <p14:creationId xmlns:p14="http://schemas.microsoft.com/office/powerpoint/2010/main" val="263899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380150" y="607312"/>
            <a:ext cx="7543800" cy="1143000"/>
          </a:xfrm>
          <a:prstGeom prst="rect">
            <a:avLst/>
          </a:prstGeom>
        </p:spPr>
        <p:txBody>
          <a:bodyPr lIns="91425" tIns="91425" rIns="91425" bIns="91425" anchor="ctr" anchorCtr="0">
            <a:noAutofit/>
          </a:bodyPr>
          <a:lstStyle/>
          <a:p>
            <a:pPr lvl="0">
              <a:spcBef>
                <a:spcPts val="0"/>
              </a:spcBef>
              <a:buNone/>
            </a:pPr>
            <a:r>
              <a:rPr lang="en-US" dirty="0">
                <a:solidFill>
                  <a:srgbClr val="FF9900"/>
                </a:solidFill>
                <a:latin typeface="Baskerville Old Face" charset="0"/>
                <a:ea typeface="Baskerville Old Face" charset="0"/>
                <a:cs typeface="Baskerville Old Face" charset="0"/>
              </a:rPr>
              <a:t>Source: </a:t>
            </a:r>
          </a:p>
          <a:p>
            <a:pPr lvl="0">
              <a:spcBef>
                <a:spcPts val="0"/>
              </a:spcBef>
              <a:buNone/>
            </a:pPr>
            <a:r>
              <a:rPr lang="en-US" dirty="0">
                <a:latin typeface="Baskerville Old Face" charset="0"/>
                <a:ea typeface="Baskerville Old Face" charset="0"/>
                <a:cs typeface="Baskerville Old Face" charset="0"/>
              </a:rPr>
              <a:t>The German-American Bund, Madison Square Garden Rally 1939</a:t>
            </a:r>
          </a:p>
        </p:txBody>
      </p:sp>
      <p:sp>
        <p:nvSpPr>
          <p:cNvPr id="344" name="Shape 344"/>
          <p:cNvSpPr txBox="1">
            <a:spLocks noGrp="1"/>
          </p:cNvSpPr>
          <p:nvPr>
            <p:ph type="sldNum" idx="12"/>
          </p:nvPr>
        </p:nvSpPr>
        <p:spPr>
          <a:xfrm>
            <a:off x="8370346" y="6340475"/>
            <a:ext cx="3810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sz="1200" b="1">
                <a:solidFill>
                  <a:schemeClr val="bg1"/>
                </a:solidFill>
                <a:latin typeface="Baskerville Old Face" charset="0"/>
                <a:ea typeface="Baskerville Old Face" charset="0"/>
                <a:cs typeface="Baskerville Old Face" charset="0"/>
              </a:rPr>
              <a:t>19</a:t>
            </a:fld>
            <a:endParaRPr lang="en-US" sz="1200" b="1" dirty="0">
              <a:solidFill>
                <a:schemeClr val="bg1"/>
              </a:solidFill>
              <a:latin typeface="Baskerville Old Face" charset="0"/>
              <a:ea typeface="Baskerville Old Face" charset="0"/>
              <a:cs typeface="Baskerville Old Face" charset="0"/>
            </a:endParaRPr>
          </a:p>
        </p:txBody>
      </p:sp>
      <p:pic>
        <p:nvPicPr>
          <p:cNvPr id="345" name="Shape 345"/>
          <p:cNvPicPr preferRelativeResize="0"/>
          <p:nvPr/>
        </p:nvPicPr>
        <p:blipFill>
          <a:blip r:embed="rId3">
            <a:alphaModFix/>
          </a:blip>
          <a:stretch>
            <a:fillRect/>
          </a:stretch>
        </p:blipFill>
        <p:spPr>
          <a:xfrm>
            <a:off x="132474" y="2111300"/>
            <a:ext cx="2382126" cy="4594275"/>
          </a:xfrm>
          <a:prstGeom prst="rect">
            <a:avLst/>
          </a:prstGeom>
          <a:ln>
            <a:noFill/>
          </a:ln>
          <a:effectLst>
            <a:outerShdw blurRad="292100" dist="139700" dir="2700000" algn="tl" rotWithShape="0">
              <a:srgbClr val="333333">
                <a:alpha val="65000"/>
              </a:srgbClr>
            </a:outerShdw>
          </a:effectLst>
        </p:spPr>
      </p:pic>
      <p:pic>
        <p:nvPicPr>
          <p:cNvPr id="346" name="Shape 346"/>
          <p:cNvPicPr preferRelativeResize="0"/>
          <p:nvPr/>
        </p:nvPicPr>
        <p:blipFill>
          <a:blip r:embed="rId4">
            <a:alphaModFix/>
          </a:blip>
          <a:stretch>
            <a:fillRect/>
          </a:stretch>
        </p:blipFill>
        <p:spPr>
          <a:xfrm>
            <a:off x="2667000" y="2793687"/>
            <a:ext cx="4114800" cy="3073713"/>
          </a:xfrm>
          <a:prstGeom prst="rect">
            <a:avLst/>
          </a:prstGeom>
          <a:ln>
            <a:noFill/>
          </a:ln>
          <a:effectLst>
            <a:outerShdw blurRad="292100" dist="139700" dir="2700000" algn="tl" rotWithShape="0">
              <a:srgbClr val="333333">
                <a:alpha val="65000"/>
              </a:srgbClr>
            </a:outerShdw>
          </a:effectLst>
        </p:spPr>
      </p:pic>
      <p:pic>
        <p:nvPicPr>
          <p:cNvPr id="347" name="Shape 347"/>
          <p:cNvPicPr preferRelativeResize="0"/>
          <p:nvPr/>
        </p:nvPicPr>
        <p:blipFill>
          <a:blip r:embed="rId5">
            <a:alphaModFix/>
          </a:blip>
          <a:stretch>
            <a:fillRect/>
          </a:stretch>
        </p:blipFill>
        <p:spPr>
          <a:xfrm>
            <a:off x="6934200" y="2111299"/>
            <a:ext cx="2237975" cy="4079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86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543800" cy="1143001"/>
          </a:xfrm>
        </p:spPr>
        <p:txBody>
          <a:bodyPr>
            <a:normAutofit/>
          </a:bodyPr>
          <a:lstStyle/>
          <a:p>
            <a:r>
              <a:rPr lang="en-US" sz="4800" u="sng" cap="all"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Disclaimer</a:t>
            </a:r>
            <a:endParaRPr lang="en-US" sz="4800" u="sng" cap="all"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Text Placeholder 2"/>
          <p:cNvSpPr>
            <a:spLocks noGrp="1"/>
          </p:cNvSpPr>
          <p:nvPr>
            <p:ph type="body" idx="1"/>
          </p:nvPr>
        </p:nvSpPr>
        <p:spPr>
          <a:xfrm>
            <a:off x="152400" y="1219200"/>
            <a:ext cx="8801100" cy="4830763"/>
          </a:xfrm>
          <a:solidFill>
            <a:srgbClr val="95B3D7">
              <a:alpha val="87059"/>
            </a:srgbClr>
          </a:solidFill>
          <a:ln>
            <a:solidFill>
              <a:schemeClr val="tx1">
                <a:lumMod val="95000"/>
                <a:lumOff val="5000"/>
              </a:schemeClr>
            </a:solidFill>
          </a:ln>
        </p:spPr>
        <p:txBody>
          <a:bodyPr>
            <a:normAutofit/>
          </a:bodyPr>
          <a:lstStyle/>
          <a:p>
            <a:pPr marL="228600" indent="0" algn="ctr">
              <a:buNone/>
            </a:pPr>
            <a:r>
              <a:rPr lang="en-US" dirty="0" smtClean="0"/>
              <a:t>Reference within this presentation to any specific commercial or non-commercial product, process, or service by trade name, trademark, manufacturer or otherwise does not constitute or imply an endorsement, recommendation, or favoring by the </a:t>
            </a:r>
            <a:r>
              <a:rPr lang="en-US" dirty="0" smtClean="0">
                <a:effectLst>
                  <a:outerShdw blurRad="38100" dist="38100" dir="2700000" algn="tl">
                    <a:srgbClr val="000000">
                      <a:alpha val="43137"/>
                    </a:srgbClr>
                  </a:outerShdw>
                </a:effectLst>
              </a:rPr>
              <a:t>Virginia Department of Education</a:t>
            </a:r>
            <a:r>
              <a:rPr lang="en-US" dirty="0" smtClean="0"/>
              <a:t>. </a:t>
            </a:r>
            <a:endParaRPr lang="en-US" dirty="0"/>
          </a:p>
        </p:txBody>
      </p:sp>
    </p:spTree>
    <p:extLst>
      <p:ext uri="{BB962C8B-B14F-4D97-AF65-F5344CB8AC3E}">
        <p14:creationId xmlns:p14="http://schemas.microsoft.com/office/powerpoint/2010/main" val="2297953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the Source</a:t>
            </a:r>
            <a:endParaRPr lang="en-US" dirty="0"/>
          </a:p>
        </p:txBody>
      </p:sp>
      <p:sp>
        <p:nvSpPr>
          <p:cNvPr id="3" name="Content Placeholder 2"/>
          <p:cNvSpPr>
            <a:spLocks noGrp="1"/>
          </p:cNvSpPr>
          <p:nvPr>
            <p:ph idx="1"/>
          </p:nvPr>
        </p:nvSpPr>
        <p:spPr>
          <a:xfrm>
            <a:off x="457200" y="1600200"/>
            <a:ext cx="7543800" cy="4525963"/>
          </a:xfrm>
        </p:spPr>
        <p:txBody>
          <a:bodyPr>
            <a:normAutofit fontScale="77500" lnSpcReduction="20000"/>
          </a:bodyPr>
          <a:lstStyle/>
          <a:p>
            <a:pPr lvl="0"/>
            <a:r>
              <a:rPr lang="en-US" b="0" dirty="0">
                <a:latin typeface="+mn-lt"/>
                <a:ea typeface="Baskerville Old Face" charset="0"/>
                <a:cs typeface="Baskerville Old Face" charset="0"/>
              </a:rPr>
              <a:t>The emphasis here - even though this is VA/US history - is that sources that we know little or nothing about beforehand can be difficult to interpret correctly.  </a:t>
            </a:r>
            <a:endParaRPr lang="en-US" b="0" dirty="0" smtClean="0">
              <a:latin typeface="+mn-lt"/>
              <a:ea typeface="Baskerville Old Face" charset="0"/>
              <a:cs typeface="Baskerville Old Face" charset="0"/>
            </a:endParaRPr>
          </a:p>
          <a:p>
            <a:pPr lvl="0"/>
            <a:r>
              <a:rPr lang="en-US" b="0" dirty="0" smtClean="0">
                <a:latin typeface="+mn-lt"/>
                <a:ea typeface="Baskerville Old Face" charset="0"/>
                <a:cs typeface="Baskerville Old Face" charset="0"/>
              </a:rPr>
              <a:t>The </a:t>
            </a:r>
            <a:r>
              <a:rPr lang="en-US" b="0" dirty="0">
                <a:latin typeface="+mn-lt"/>
                <a:ea typeface="Baskerville Old Face" charset="0"/>
                <a:cs typeface="Baskerville Old Face" charset="0"/>
              </a:rPr>
              <a:t>original image of the German-American Bund seems overtly patriotic and in keeping with what anyone would expect from a war time poster. </a:t>
            </a:r>
            <a:endParaRPr lang="en-US" b="0" dirty="0" smtClean="0">
              <a:latin typeface="+mn-lt"/>
              <a:ea typeface="Baskerville Old Face" charset="0"/>
              <a:cs typeface="Baskerville Old Face" charset="0"/>
            </a:endParaRPr>
          </a:p>
          <a:p>
            <a:pPr lvl="0"/>
            <a:r>
              <a:rPr lang="en-US" b="0" dirty="0" smtClean="0">
                <a:latin typeface="+mn-lt"/>
                <a:ea typeface="Baskerville Old Face" charset="0"/>
                <a:cs typeface="Baskerville Old Face" charset="0"/>
              </a:rPr>
              <a:t>The </a:t>
            </a:r>
            <a:r>
              <a:rPr lang="en-US" b="0" dirty="0">
                <a:latin typeface="+mn-lt"/>
                <a:ea typeface="Baskerville Old Face" charset="0"/>
                <a:cs typeface="Baskerville Old Face" charset="0"/>
              </a:rPr>
              <a:t>fact that this organization was pro-Nazi and pro-Eugenics is </a:t>
            </a:r>
            <a:r>
              <a:rPr lang="en-US" u="sng" dirty="0">
                <a:solidFill>
                  <a:srgbClr val="FF0000"/>
                </a:solidFill>
                <a:latin typeface="+mn-lt"/>
                <a:ea typeface="Baskerville Old Face" charset="0"/>
                <a:cs typeface="Baskerville Old Face" charset="0"/>
              </a:rPr>
              <a:t>CRITICAL</a:t>
            </a:r>
            <a:r>
              <a:rPr lang="en-US" b="0" dirty="0">
                <a:solidFill>
                  <a:srgbClr val="FF0000"/>
                </a:solidFill>
                <a:latin typeface="+mn-lt"/>
                <a:ea typeface="Baskerville Old Face" charset="0"/>
                <a:cs typeface="Baskerville Old Face" charset="0"/>
              </a:rPr>
              <a:t> </a:t>
            </a:r>
            <a:r>
              <a:rPr lang="en-US" b="0" dirty="0">
                <a:latin typeface="+mn-lt"/>
                <a:ea typeface="Baskerville Old Face" charset="0"/>
                <a:cs typeface="Baskerville Old Face" charset="0"/>
              </a:rPr>
              <a:t>but entirely unknown without additional source information.  </a:t>
            </a: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20</a:t>
            </a:fld>
            <a:endParaRPr lang="en-US" dirty="0">
              <a:solidFill>
                <a:prstClr val="white"/>
              </a:solidFill>
            </a:endParaRPr>
          </a:p>
        </p:txBody>
      </p:sp>
    </p:spTree>
    <p:extLst>
      <p:ext uri="{BB962C8B-B14F-4D97-AF65-F5344CB8AC3E}">
        <p14:creationId xmlns:p14="http://schemas.microsoft.com/office/powerpoint/2010/main" val="2674602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dirty="0">
                <a:latin typeface="Baskerville Old Face" charset="0"/>
                <a:ea typeface="Baskerville Old Face" charset="0"/>
                <a:cs typeface="Baskerville Old Face" charset="0"/>
              </a:rPr>
              <a:t>Julius Caesar's Description of the Britons</a:t>
            </a:r>
          </a:p>
        </p:txBody>
      </p:sp>
      <p:sp>
        <p:nvSpPr>
          <p:cNvPr id="354" name="Shape 354"/>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marL="457200" lvl="0" indent="-228600" rtl="0">
              <a:spcBef>
                <a:spcPts val="0"/>
              </a:spcBef>
              <a:buFont typeface="Times New Roman"/>
            </a:pPr>
            <a:r>
              <a:rPr lang="en-US" b="0" dirty="0">
                <a:latin typeface="Baskerville Old Face" charset="0"/>
                <a:ea typeface="Baskerville Old Face" charset="0"/>
                <a:cs typeface="Baskerville Old Face" charset="0"/>
                <a:sym typeface="Times New Roman"/>
              </a:rPr>
              <a:t>Assessing Primary Source P.O.V.</a:t>
            </a:r>
          </a:p>
          <a:p>
            <a:pPr marL="914400" lvl="1" indent="-228600" rtl="0">
              <a:spcBef>
                <a:spcPts val="0"/>
              </a:spcBef>
              <a:buClr>
                <a:srgbClr val="FF9900"/>
              </a:buClr>
              <a:buFont typeface="Times New Roman"/>
            </a:pPr>
            <a:r>
              <a:rPr lang="en-US" dirty="0">
                <a:solidFill>
                  <a:srgbClr val="FF9900"/>
                </a:solidFill>
                <a:latin typeface="Baskerville Old Face" charset="0"/>
                <a:ea typeface="Baskerville Old Face" charset="0"/>
                <a:cs typeface="Baskerville Old Face" charset="0"/>
                <a:sym typeface="Times New Roman"/>
              </a:rPr>
              <a:t>Reliability</a:t>
            </a:r>
          </a:p>
          <a:p>
            <a:pPr marL="914400" lvl="1" indent="-228600" rtl="0">
              <a:spcBef>
                <a:spcPts val="0"/>
              </a:spcBef>
              <a:buClr>
                <a:srgbClr val="FF9900"/>
              </a:buClr>
              <a:buFont typeface="Times New Roman"/>
            </a:pPr>
            <a:r>
              <a:rPr lang="en-US" dirty="0">
                <a:solidFill>
                  <a:srgbClr val="FF9900"/>
                </a:solidFill>
                <a:latin typeface="Baskerville Old Face" charset="0"/>
                <a:ea typeface="Baskerville Old Face" charset="0"/>
                <a:cs typeface="Baskerville Old Face" charset="0"/>
                <a:sym typeface="Times New Roman"/>
              </a:rPr>
              <a:t>Truthfulness</a:t>
            </a:r>
          </a:p>
          <a:p>
            <a:pPr marL="914400" lvl="1" indent="-228600" rtl="0">
              <a:spcBef>
                <a:spcPts val="0"/>
              </a:spcBef>
              <a:buClr>
                <a:srgbClr val="FF9900"/>
              </a:buClr>
              <a:buFont typeface="Times New Roman"/>
            </a:pPr>
            <a:r>
              <a:rPr lang="en-US" dirty="0">
                <a:solidFill>
                  <a:srgbClr val="FF9900"/>
                </a:solidFill>
                <a:latin typeface="Baskerville Old Face" charset="0"/>
                <a:ea typeface="Baskerville Old Face" charset="0"/>
                <a:cs typeface="Baskerville Old Face" charset="0"/>
                <a:sym typeface="Times New Roman"/>
              </a:rPr>
              <a:t>Correctness of Content </a:t>
            </a:r>
          </a:p>
          <a:p>
            <a:pPr marL="0" lvl="0" indent="0" rtl="0">
              <a:spcBef>
                <a:spcPts val="0"/>
              </a:spcBef>
              <a:buNone/>
            </a:pPr>
            <a:endParaRPr sz="1000" dirty="0">
              <a:latin typeface="Baskerville Old Face" charset="0"/>
              <a:ea typeface="Baskerville Old Face" charset="0"/>
              <a:cs typeface="Baskerville Old Face" charset="0"/>
              <a:sym typeface="Times New Roman"/>
            </a:endParaRPr>
          </a:p>
          <a:p>
            <a:pPr marL="457200" lvl="0" rtl="0">
              <a:spcBef>
                <a:spcPts val="0"/>
              </a:spcBef>
              <a:buSzPct val="100000"/>
              <a:buFont typeface="Times New Roman"/>
            </a:pPr>
            <a:r>
              <a:rPr lang="en-US" sz="3000" i="1" dirty="0">
                <a:latin typeface="Baskerville Old Face" charset="0"/>
                <a:ea typeface="Baskerville Old Face" charset="0"/>
                <a:cs typeface="Baskerville Old Face" charset="0"/>
                <a:sym typeface="Times New Roman"/>
              </a:rPr>
              <a:t>Is it ever possible for a source to be completely objective?  </a:t>
            </a:r>
          </a:p>
          <a:p>
            <a:pPr marL="457200" lvl="0">
              <a:spcBef>
                <a:spcPts val="0"/>
              </a:spcBef>
              <a:buSzPct val="100000"/>
              <a:buFont typeface="Times New Roman"/>
            </a:pPr>
            <a:r>
              <a:rPr lang="en-US" sz="3000" i="1" dirty="0">
                <a:latin typeface="Baskerville Old Face" charset="0"/>
                <a:ea typeface="Baskerville Old Face" charset="0"/>
                <a:cs typeface="Baskerville Old Face" charset="0"/>
                <a:sym typeface="Times New Roman"/>
              </a:rPr>
              <a:t>Is a lack of objectivity a “bad thing” for historical investigation?</a:t>
            </a:r>
          </a:p>
        </p:txBody>
      </p:sp>
      <p:sp>
        <p:nvSpPr>
          <p:cNvPr id="355" name="Shape 355"/>
          <p:cNvSpPr txBox="1">
            <a:spLocks noGrp="1"/>
          </p:cNvSpPr>
          <p:nvPr>
            <p:ph type="sldNum" idx="12"/>
          </p:nvPr>
        </p:nvSpPr>
        <p:spPr>
          <a:xfrm>
            <a:off x="8381104" y="6351233"/>
            <a:ext cx="3810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sz="1200" b="1">
                <a:solidFill>
                  <a:schemeClr val="bg1"/>
                </a:solidFill>
                <a:latin typeface="Baskerville Old Face" charset="0"/>
                <a:ea typeface="Baskerville Old Face" charset="0"/>
                <a:cs typeface="Baskerville Old Face" charset="0"/>
              </a:rPr>
              <a:t>21</a:t>
            </a:fld>
            <a:endParaRPr lang="en-US" sz="1200" b="1" dirty="0">
              <a:solidFill>
                <a:schemeClr val="bg1"/>
              </a:solidFill>
              <a:latin typeface="Baskerville Old Face" charset="0"/>
              <a:ea typeface="Baskerville Old Face" charset="0"/>
              <a:cs typeface="Baskerville Old Face" charset="0"/>
            </a:endParaRPr>
          </a:p>
        </p:txBody>
      </p:sp>
    </p:spTree>
    <p:extLst>
      <p:ext uri="{BB962C8B-B14F-4D97-AF65-F5344CB8AC3E}">
        <p14:creationId xmlns:p14="http://schemas.microsoft.com/office/powerpoint/2010/main" val="125949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sz="3600" dirty="0">
                <a:solidFill>
                  <a:srgbClr val="FF9900"/>
                </a:solidFill>
                <a:latin typeface="Baskerville Old Face" charset="0"/>
                <a:ea typeface="Baskerville Old Face" charset="0"/>
                <a:cs typeface="Baskerville Old Face" charset="0"/>
              </a:rPr>
              <a:t>To what extent is this source reliable?</a:t>
            </a:r>
          </a:p>
        </p:txBody>
      </p:sp>
      <p:sp>
        <p:nvSpPr>
          <p:cNvPr id="362" name="Shape 362"/>
          <p:cNvSpPr txBox="1">
            <a:spLocks noGrp="1"/>
          </p:cNvSpPr>
          <p:nvPr>
            <p:ph type="body" idx="1"/>
          </p:nvPr>
        </p:nvSpPr>
        <p:spPr>
          <a:xfrm>
            <a:off x="457200" y="1295400"/>
            <a:ext cx="7543800" cy="4526100"/>
          </a:xfrm>
          <a:prstGeom prst="rect">
            <a:avLst/>
          </a:prstGeom>
        </p:spPr>
        <p:txBody>
          <a:bodyPr lIns="91425" tIns="91425" rIns="91425" bIns="91425" anchor="t" anchorCtr="0">
            <a:noAutofit/>
          </a:bodyPr>
          <a:lstStyle/>
          <a:p>
            <a:pPr marL="228600" lvl="0" indent="0" rtl="0">
              <a:spcBef>
                <a:spcPts val="0"/>
              </a:spcBef>
              <a:buNone/>
            </a:pPr>
            <a:r>
              <a:rPr lang="en-US" sz="2100" b="0" i="1" dirty="0">
                <a:latin typeface="Baskerville Old Face" charset="0"/>
                <a:ea typeface="Baskerville Old Face" charset="0"/>
                <a:cs typeface="Baskerville Old Face" charset="0"/>
                <a:sym typeface="Times New Roman"/>
              </a:rPr>
              <a:t>“The inland portions of Britain are inhabited by those who themselves say that according to tradition they are natives of the soil...For money they use either gold coins or bars of iron of a certain weight...They consider is contrary to the divine law to eat hare, chicken or goose yet they raise these animals for their own amusement and pleasure…</a:t>
            </a:r>
          </a:p>
          <a:p>
            <a:pPr marL="228600" lvl="0" indent="0">
              <a:spcBef>
                <a:spcPts val="0"/>
              </a:spcBef>
              <a:buNone/>
            </a:pPr>
            <a:endParaRPr lang="en-US" sz="2100" b="0" i="1" dirty="0" smtClean="0">
              <a:latin typeface="Baskerville Old Face" charset="0"/>
              <a:ea typeface="Baskerville Old Face" charset="0"/>
              <a:cs typeface="Baskerville Old Face" charset="0"/>
              <a:sym typeface="Times New Roman"/>
            </a:endParaRPr>
          </a:p>
          <a:p>
            <a:pPr marL="228600" lvl="0" indent="0">
              <a:spcBef>
                <a:spcPts val="0"/>
              </a:spcBef>
              <a:buNone/>
            </a:pPr>
            <a:r>
              <a:rPr lang="en-US" sz="2100" b="0" i="1" dirty="0" smtClean="0">
                <a:latin typeface="Baskerville Old Face" charset="0"/>
                <a:ea typeface="Baskerville Old Face" charset="0"/>
                <a:cs typeface="Baskerville Old Face" charset="0"/>
                <a:sym typeface="Times New Roman"/>
              </a:rPr>
              <a:t>All </a:t>
            </a:r>
            <a:r>
              <a:rPr lang="en-US" sz="2100" b="0" i="1" dirty="0">
                <a:latin typeface="Baskerville Old Face" charset="0"/>
                <a:ea typeface="Baskerville Old Face" charset="0"/>
                <a:cs typeface="Baskerville Old Face" charset="0"/>
                <a:sym typeface="Times New Roman"/>
              </a:rPr>
              <a:t>the Britons paint themselves with </a:t>
            </a:r>
            <a:r>
              <a:rPr lang="en-US" sz="2100" b="0" i="1" dirty="0" err="1">
                <a:latin typeface="Baskerville Old Face" charset="0"/>
                <a:ea typeface="Baskerville Old Face" charset="0"/>
                <a:cs typeface="Baskerville Old Face" charset="0"/>
                <a:sym typeface="Times New Roman"/>
              </a:rPr>
              <a:t>woad</a:t>
            </a:r>
            <a:r>
              <a:rPr lang="en-US" sz="2100" b="0" i="1" dirty="0">
                <a:latin typeface="Baskerville Old Face" charset="0"/>
                <a:ea typeface="Baskerville Old Face" charset="0"/>
                <a:cs typeface="Baskerville Old Face" charset="0"/>
                <a:sym typeface="Times New Roman"/>
              </a:rPr>
              <a:t>...and for this reason they are much more </a:t>
            </a:r>
            <a:r>
              <a:rPr lang="en-US" sz="2100" b="0" i="1" dirty="0" smtClean="0">
                <a:latin typeface="Baskerville Old Face" charset="0"/>
                <a:ea typeface="Baskerville Old Face" charset="0"/>
                <a:cs typeface="Baskerville Old Face" charset="0"/>
                <a:sym typeface="Times New Roman"/>
              </a:rPr>
              <a:t>frightful </a:t>
            </a:r>
            <a:r>
              <a:rPr lang="en-US" sz="2100" b="0" i="1" dirty="0">
                <a:latin typeface="Baskerville Old Face" charset="0"/>
                <a:ea typeface="Baskerville Old Face" charset="0"/>
                <a:cs typeface="Baskerville Old Face" charset="0"/>
                <a:sym typeface="Times New Roman"/>
              </a:rPr>
              <a:t>in appearance in battle.  They permit their hair to grow long, shaving all parts of the body except the head and upper lip.  Ten and twelve have wives common among them, especially brothers with brothers and parents with children.” </a:t>
            </a:r>
          </a:p>
          <a:p>
            <a:pPr marL="0" lvl="0" indent="-69850" algn="r">
              <a:spcBef>
                <a:spcPts val="0"/>
              </a:spcBef>
              <a:buClr>
                <a:schemeClr val="dk1"/>
              </a:buClr>
              <a:buSzPct val="68750"/>
              <a:buFont typeface="Arial"/>
              <a:buNone/>
            </a:pPr>
            <a:endParaRPr lang="en-US" sz="1600" b="0" dirty="0" smtClean="0">
              <a:latin typeface="Baskerville Old Face" charset="0"/>
              <a:ea typeface="Baskerville Old Face" charset="0"/>
              <a:cs typeface="Baskerville Old Face" charset="0"/>
              <a:sym typeface="Times New Roman"/>
            </a:endParaRPr>
          </a:p>
          <a:p>
            <a:pPr marL="0" lvl="0" indent="-69850" algn="r">
              <a:spcBef>
                <a:spcPts val="0"/>
              </a:spcBef>
              <a:buClr>
                <a:schemeClr val="dk1"/>
              </a:buClr>
              <a:buSzPct val="68750"/>
              <a:buFont typeface="Arial"/>
              <a:buNone/>
            </a:pPr>
            <a:r>
              <a:rPr lang="en-US" sz="1600" b="0" dirty="0" smtClean="0">
                <a:latin typeface="Baskerville Old Face" charset="0"/>
                <a:ea typeface="Baskerville Old Face" charset="0"/>
                <a:cs typeface="Baskerville Old Face" charset="0"/>
                <a:sym typeface="Times New Roman"/>
              </a:rPr>
              <a:t>Translated </a:t>
            </a:r>
            <a:r>
              <a:rPr lang="en-US" sz="1600" b="0" dirty="0">
                <a:latin typeface="Baskerville Old Face" charset="0"/>
                <a:ea typeface="Baskerville Old Face" charset="0"/>
                <a:cs typeface="Baskerville Old Face" charset="0"/>
                <a:sym typeface="Times New Roman"/>
              </a:rPr>
              <a:t>by </a:t>
            </a:r>
            <a:r>
              <a:rPr lang="en-US" sz="1600" b="0" dirty="0" err="1" smtClean="0">
                <a:latin typeface="Baskerville Old Face" charset="0"/>
                <a:ea typeface="Baskerville Old Face" charset="0"/>
                <a:cs typeface="Baskerville Old Face" charset="0"/>
                <a:sym typeface="Times New Roman"/>
              </a:rPr>
              <a:t>Cheyney</a:t>
            </a:r>
            <a:r>
              <a:rPr lang="en-US" sz="1600" b="0" dirty="0">
                <a:latin typeface="Baskerville Old Face" charset="0"/>
                <a:ea typeface="Baskerville Old Face" charset="0"/>
                <a:cs typeface="Baskerville Old Face" charset="0"/>
                <a:sym typeface="Times New Roman"/>
              </a:rPr>
              <a:t> </a:t>
            </a:r>
            <a:r>
              <a:rPr lang="en-US" sz="1600" b="0" i="1" dirty="0" smtClean="0">
                <a:latin typeface="Baskerville Old Face" charset="0"/>
                <a:ea typeface="Baskerville Old Face" charset="0"/>
                <a:cs typeface="Baskerville Old Face" charset="0"/>
                <a:sym typeface="Times New Roman"/>
              </a:rPr>
              <a:t>De </a:t>
            </a:r>
            <a:r>
              <a:rPr lang="en-US" sz="1600" b="0" i="1" dirty="0">
                <a:latin typeface="Baskerville Old Face" charset="0"/>
                <a:ea typeface="Baskerville Old Face" charset="0"/>
                <a:cs typeface="Baskerville Old Face" charset="0"/>
                <a:sym typeface="Times New Roman"/>
              </a:rPr>
              <a:t>Bello </a:t>
            </a:r>
            <a:r>
              <a:rPr lang="en-US" sz="1600" b="0" i="1" dirty="0" err="1">
                <a:latin typeface="Baskerville Old Face" charset="0"/>
                <a:ea typeface="Baskerville Old Face" charset="0"/>
                <a:cs typeface="Baskerville Old Face" charset="0"/>
                <a:sym typeface="Times New Roman"/>
              </a:rPr>
              <a:t>Gallico</a:t>
            </a:r>
            <a:r>
              <a:rPr lang="en-US" sz="1600" b="0" dirty="0">
                <a:latin typeface="Baskerville Old Face" charset="0"/>
                <a:ea typeface="Baskerville Old Face" charset="0"/>
                <a:cs typeface="Baskerville Old Face" charset="0"/>
                <a:sym typeface="Times New Roman"/>
              </a:rPr>
              <a:t>, 55 B.C. </a:t>
            </a:r>
          </a:p>
        </p:txBody>
      </p:sp>
      <p:sp>
        <p:nvSpPr>
          <p:cNvPr id="363" name="Shape 363"/>
          <p:cNvSpPr txBox="1">
            <a:spLocks noGrp="1"/>
          </p:cNvSpPr>
          <p:nvPr>
            <p:ph type="sldNum" idx="12"/>
          </p:nvPr>
        </p:nvSpPr>
        <p:spPr>
          <a:xfrm>
            <a:off x="8381104" y="6351233"/>
            <a:ext cx="3810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sz="1200" b="1">
                <a:solidFill>
                  <a:schemeClr val="bg1"/>
                </a:solidFill>
                <a:latin typeface="Baskerville Old Face" charset="0"/>
                <a:ea typeface="Baskerville Old Face" charset="0"/>
                <a:cs typeface="Baskerville Old Face" charset="0"/>
              </a:rPr>
              <a:t>22</a:t>
            </a:fld>
            <a:endParaRPr lang="en-US" sz="1200" b="1" dirty="0">
              <a:solidFill>
                <a:schemeClr val="bg1"/>
              </a:solidFill>
              <a:latin typeface="Baskerville Old Face" charset="0"/>
              <a:ea typeface="Baskerville Old Face" charset="0"/>
              <a:cs typeface="Baskerville Old Face" charset="0"/>
            </a:endParaRPr>
          </a:p>
        </p:txBody>
      </p:sp>
    </p:spTree>
    <p:extLst>
      <p:ext uri="{BB962C8B-B14F-4D97-AF65-F5344CB8AC3E}">
        <p14:creationId xmlns:p14="http://schemas.microsoft.com/office/powerpoint/2010/main" val="242326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sz="3600" dirty="0">
                <a:solidFill>
                  <a:srgbClr val="FF9900"/>
                </a:solidFill>
                <a:latin typeface="Baskerville Old Face" charset="0"/>
                <a:ea typeface="Baskerville Old Face" charset="0"/>
                <a:cs typeface="Baskerville Old Face" charset="0"/>
              </a:rPr>
              <a:t>What additional information is needed to assess the reliability of this document?</a:t>
            </a:r>
          </a:p>
        </p:txBody>
      </p:sp>
      <p:sp>
        <p:nvSpPr>
          <p:cNvPr id="370" name="Shape 370"/>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marL="228600" lvl="0" indent="0" rtl="0">
              <a:spcBef>
                <a:spcPts val="0"/>
              </a:spcBef>
              <a:buNone/>
            </a:pPr>
            <a:r>
              <a:rPr lang="en-US" sz="2800" b="0" i="1" dirty="0">
                <a:latin typeface="Baskerville Old Face" charset="0"/>
                <a:ea typeface="Baskerville Old Face" charset="0"/>
                <a:cs typeface="Baskerville Old Face" charset="0"/>
                <a:sym typeface="Times New Roman"/>
              </a:rPr>
              <a:t>“The nation of the Huns...surpasses all other barbarians in the wilderness of life...And though [the Huns] do just bear the likeness of men (of a very ugly pattern), they are so little advanced in civilization that they...feed upon the half-raw flesh of any sort of animal…”</a:t>
            </a:r>
          </a:p>
          <a:p>
            <a:pPr lvl="0">
              <a:spcBef>
                <a:spcPts val="0"/>
              </a:spcBef>
              <a:buNone/>
            </a:pPr>
            <a:endParaRPr sz="2000" b="0" i="1" dirty="0">
              <a:latin typeface="Baskerville Old Face" charset="0"/>
              <a:ea typeface="Baskerville Old Face" charset="0"/>
              <a:cs typeface="Baskerville Old Face" charset="0"/>
              <a:sym typeface="Times New Roman"/>
            </a:endParaRPr>
          </a:p>
          <a:p>
            <a:pPr lvl="0" algn="r">
              <a:spcBef>
                <a:spcPts val="0"/>
              </a:spcBef>
              <a:buNone/>
            </a:pPr>
            <a:r>
              <a:rPr lang="en-US" sz="2000" b="0" i="1" dirty="0">
                <a:latin typeface="Baskerville Old Face" charset="0"/>
                <a:ea typeface="Baskerville Old Face" charset="0"/>
                <a:cs typeface="Baskerville Old Face" charset="0"/>
                <a:sym typeface="Times New Roman"/>
              </a:rPr>
              <a:t>The Chronicle of Events </a:t>
            </a:r>
          </a:p>
          <a:p>
            <a:pPr lvl="0" algn="r">
              <a:spcBef>
                <a:spcPts val="0"/>
              </a:spcBef>
              <a:buNone/>
            </a:pPr>
            <a:endParaRPr sz="2000" b="0" i="1" dirty="0">
              <a:latin typeface="Baskerville Old Face" charset="0"/>
              <a:ea typeface="Baskerville Old Face" charset="0"/>
              <a:cs typeface="Baskerville Old Face" charset="0"/>
              <a:sym typeface="Times New Roman"/>
            </a:endParaRPr>
          </a:p>
          <a:p>
            <a:pPr lvl="0" algn="r" rtl="0">
              <a:spcBef>
                <a:spcPts val="0"/>
              </a:spcBef>
              <a:buNone/>
            </a:pPr>
            <a:r>
              <a:rPr lang="en-US" sz="2000" dirty="0" err="1">
                <a:solidFill>
                  <a:srgbClr val="0070C0"/>
                </a:solidFill>
                <a:latin typeface="Baskerville Old Face" charset="0"/>
                <a:ea typeface="Baskerville Old Face" charset="0"/>
                <a:cs typeface="Baskerville Old Face" charset="0"/>
                <a:sym typeface="Times New Roman"/>
              </a:rPr>
              <a:t>Ammianus</a:t>
            </a:r>
            <a:r>
              <a:rPr lang="en-US" sz="2000" dirty="0">
                <a:solidFill>
                  <a:srgbClr val="0070C0"/>
                </a:solidFill>
                <a:latin typeface="Baskerville Old Face" charset="0"/>
                <a:ea typeface="Baskerville Old Face" charset="0"/>
                <a:cs typeface="Baskerville Old Face" charset="0"/>
                <a:sym typeface="Times New Roman"/>
              </a:rPr>
              <a:t> </a:t>
            </a:r>
            <a:r>
              <a:rPr lang="en-US" sz="2000" dirty="0" err="1">
                <a:solidFill>
                  <a:srgbClr val="0070C0"/>
                </a:solidFill>
                <a:latin typeface="Baskerville Old Face" charset="0"/>
                <a:ea typeface="Baskerville Old Face" charset="0"/>
                <a:cs typeface="Baskerville Old Face" charset="0"/>
                <a:sym typeface="Times New Roman"/>
              </a:rPr>
              <a:t>Marcellinus</a:t>
            </a:r>
            <a:r>
              <a:rPr lang="en-US" sz="2000" dirty="0">
                <a:solidFill>
                  <a:srgbClr val="0070C0"/>
                </a:solidFill>
                <a:latin typeface="Baskerville Old Face" charset="0"/>
                <a:ea typeface="Baskerville Old Face" charset="0"/>
                <a:cs typeface="Baskerville Old Face" charset="0"/>
                <a:sym typeface="Times New Roman"/>
              </a:rPr>
              <a:t> - Roman Soldier &amp; Historian -- 4th Century C.E.</a:t>
            </a:r>
          </a:p>
        </p:txBody>
      </p:sp>
      <p:sp>
        <p:nvSpPr>
          <p:cNvPr id="371" name="Shape 371"/>
          <p:cNvSpPr txBox="1">
            <a:spLocks noGrp="1"/>
          </p:cNvSpPr>
          <p:nvPr>
            <p:ph type="sldNum" idx="12"/>
          </p:nvPr>
        </p:nvSpPr>
        <p:spPr>
          <a:xfrm>
            <a:off x="8370346" y="6340475"/>
            <a:ext cx="3810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sz="1200" b="1">
                <a:solidFill>
                  <a:schemeClr val="bg1"/>
                </a:solidFill>
                <a:latin typeface="Baskerville Old Face" charset="0"/>
                <a:ea typeface="Baskerville Old Face" charset="0"/>
                <a:cs typeface="Baskerville Old Face" charset="0"/>
              </a:rPr>
              <a:t>23</a:t>
            </a:fld>
            <a:endParaRPr lang="en-US" b="1" dirty="0">
              <a:solidFill>
                <a:schemeClr val="bg1"/>
              </a:solidFill>
              <a:latin typeface="Baskerville Old Face" charset="0"/>
              <a:ea typeface="Baskerville Old Face" charset="0"/>
              <a:cs typeface="Baskerville Old Face" charset="0"/>
            </a:endParaRPr>
          </a:p>
        </p:txBody>
      </p:sp>
    </p:spTree>
    <p:extLst>
      <p:ext uri="{BB962C8B-B14F-4D97-AF65-F5344CB8AC3E}">
        <p14:creationId xmlns:p14="http://schemas.microsoft.com/office/powerpoint/2010/main" val="238349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0">
                                            <p:txEl>
                                              <p:pRg st="2" end="2"/>
                                            </p:txEl>
                                          </p:spTgt>
                                        </p:tgtEl>
                                        <p:attrNameLst>
                                          <p:attrName>style.visibility</p:attrName>
                                        </p:attrNameLst>
                                      </p:cBhvr>
                                      <p:to>
                                        <p:strVal val="visible"/>
                                      </p:to>
                                    </p:set>
                                    <p:anim calcmode="lin" valueType="num">
                                      <p:cBhvr additive="base">
                                        <p:cTn id="7" dur="1000"/>
                                        <p:tgtEl>
                                          <p:spTgt spid="37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70">
                                            <p:txEl>
                                              <p:pRg st="4" end="4"/>
                                            </p:txEl>
                                          </p:spTgt>
                                        </p:tgtEl>
                                        <p:attrNameLst>
                                          <p:attrName>style.visibility</p:attrName>
                                        </p:attrNameLst>
                                      </p:cBhvr>
                                      <p:to>
                                        <p:strVal val="visible"/>
                                      </p:to>
                                    </p:set>
                                    <p:anim calcmode="lin" valueType="num">
                                      <p:cBhvr additive="base">
                                        <p:cTn id="12" dur="1000"/>
                                        <p:tgtEl>
                                          <p:spTgt spid="370">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dirty="0">
                <a:latin typeface="Baskerville Old Face" charset="0"/>
                <a:ea typeface="Baskerville Old Face" charset="0"/>
                <a:cs typeface="Baskerville Old Face" charset="0"/>
              </a:rPr>
              <a:t>Geographic </a:t>
            </a:r>
            <a:r>
              <a:rPr lang="en-US" dirty="0" smtClean="0">
                <a:latin typeface="Baskerville Old Face" charset="0"/>
                <a:ea typeface="Baskerville Old Face" charset="0"/>
                <a:cs typeface="Baskerville Old Face" charset="0"/>
              </a:rPr>
              <a:t>Information: </a:t>
            </a:r>
            <a:br>
              <a:rPr lang="en-US" dirty="0" smtClean="0">
                <a:latin typeface="Baskerville Old Face" charset="0"/>
                <a:ea typeface="Baskerville Old Face" charset="0"/>
                <a:cs typeface="Baskerville Old Face" charset="0"/>
              </a:rPr>
            </a:br>
            <a:r>
              <a:rPr lang="en-US" dirty="0" smtClean="0">
                <a:latin typeface="Baskerville Old Face" charset="0"/>
                <a:ea typeface="Baskerville Old Face" charset="0"/>
                <a:cs typeface="Baskerville Old Face" charset="0"/>
              </a:rPr>
              <a:t>Patterns </a:t>
            </a:r>
            <a:r>
              <a:rPr lang="en-US" dirty="0">
                <a:latin typeface="Baskerville Old Face" charset="0"/>
                <a:ea typeface="Baskerville Old Face" charset="0"/>
                <a:cs typeface="Baskerville Old Face" charset="0"/>
              </a:rPr>
              <a:t>&amp; Trends</a:t>
            </a:r>
          </a:p>
        </p:txBody>
      </p:sp>
      <p:sp>
        <p:nvSpPr>
          <p:cNvPr id="378" name="Shape 378"/>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marL="458788" indent="-230188">
              <a:spcBef>
                <a:spcPts val="0"/>
              </a:spcBef>
            </a:pPr>
            <a:r>
              <a:rPr lang="en-US" dirty="0">
                <a:latin typeface="Baskerville Old Face" charset="0"/>
                <a:ea typeface="Baskerville Old Face" charset="0"/>
                <a:cs typeface="Baskerville Old Face" charset="0"/>
                <a:sym typeface="Times New Roman"/>
              </a:rPr>
              <a:t>GIS Lessons </a:t>
            </a:r>
          </a:p>
          <a:p>
            <a:pPr marL="458788" indent="-230188">
              <a:spcBef>
                <a:spcPts val="0"/>
              </a:spcBef>
            </a:pPr>
            <a:endParaRPr dirty="0">
              <a:latin typeface="Baskerville Old Face" charset="0"/>
              <a:ea typeface="Baskerville Old Face" charset="0"/>
              <a:cs typeface="Baskerville Old Face" charset="0"/>
              <a:sym typeface="Times New Roman"/>
            </a:endParaRPr>
          </a:p>
          <a:p>
            <a:pPr marL="458788" indent="-230188">
              <a:spcBef>
                <a:spcPts val="0"/>
              </a:spcBef>
            </a:pPr>
            <a:r>
              <a:rPr lang="en-US" dirty="0">
                <a:latin typeface="Baskerville Old Face" charset="0"/>
                <a:ea typeface="Baskerville Old Face" charset="0"/>
                <a:cs typeface="Baskerville Old Face" charset="0"/>
                <a:sym typeface="Times New Roman"/>
              </a:rPr>
              <a:t>Outstanding Resource:</a:t>
            </a:r>
          </a:p>
          <a:p>
            <a:pPr marL="458788" indent="-230188">
              <a:spcBef>
                <a:spcPts val="0"/>
              </a:spcBef>
            </a:pPr>
            <a:endParaRPr dirty="0">
              <a:latin typeface="Baskerville Old Face" charset="0"/>
              <a:ea typeface="Baskerville Old Face" charset="0"/>
              <a:cs typeface="Baskerville Old Face" charset="0"/>
              <a:sym typeface="Times New Roman"/>
            </a:endParaRPr>
          </a:p>
          <a:p>
            <a:pPr marL="458788" indent="-230188">
              <a:spcBef>
                <a:spcPts val="0"/>
              </a:spcBef>
            </a:pPr>
            <a:r>
              <a:rPr lang="en-US" dirty="0">
                <a:solidFill>
                  <a:srgbClr val="FF9900"/>
                </a:solidFill>
                <a:latin typeface="Baskerville Old Face" charset="0"/>
                <a:ea typeface="Baskerville Old Face" charset="0"/>
                <a:cs typeface="Baskerville Old Face" charset="0"/>
                <a:sym typeface="Times New Roman"/>
              </a:rPr>
              <a:t>Virginia Geographic Alliance</a:t>
            </a:r>
          </a:p>
          <a:p>
            <a:pPr marL="858838" lvl="1" indent="-230188">
              <a:spcBef>
                <a:spcPts val="0"/>
              </a:spcBef>
            </a:pPr>
            <a:r>
              <a:rPr lang="en-US" sz="2800" dirty="0">
                <a:solidFill>
                  <a:srgbClr val="0070C0"/>
                </a:solidFill>
                <a:latin typeface="Baskerville Old Face" charset="0"/>
                <a:ea typeface="Baskerville Old Face" charset="0"/>
                <a:cs typeface="Baskerville Old Face" charset="0"/>
                <a:sym typeface="Times New Roman"/>
                <a:hlinkClick r:id="rId3"/>
              </a:rPr>
              <a:t>https://php.radford.edu/~vga/?page_id=3893</a:t>
            </a:r>
          </a:p>
          <a:p>
            <a:pPr lvl="0">
              <a:spcBef>
                <a:spcPts val="0"/>
              </a:spcBef>
              <a:buNone/>
            </a:pPr>
            <a:endParaRPr dirty="0">
              <a:latin typeface="Times New Roman"/>
              <a:ea typeface="Times New Roman"/>
              <a:cs typeface="Times New Roman"/>
              <a:sym typeface="Times New Roman"/>
            </a:endParaRPr>
          </a:p>
        </p:txBody>
      </p:sp>
      <p:sp>
        <p:nvSpPr>
          <p:cNvPr id="379" name="Shape 379"/>
          <p:cNvSpPr txBox="1">
            <a:spLocks noGrp="1"/>
          </p:cNvSpPr>
          <p:nvPr>
            <p:ph type="sldNum" idx="12"/>
          </p:nvPr>
        </p:nvSpPr>
        <p:spPr>
          <a:xfrm>
            <a:off x="8381104" y="6340475"/>
            <a:ext cx="3810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sz="1200" b="1">
                <a:solidFill>
                  <a:schemeClr val="bg1"/>
                </a:solidFill>
                <a:latin typeface="Baskerville Old Face" charset="0"/>
                <a:ea typeface="Baskerville Old Face" charset="0"/>
                <a:cs typeface="Baskerville Old Face" charset="0"/>
              </a:rPr>
              <a:t>24</a:t>
            </a:fld>
            <a:endParaRPr lang="en-US" b="1" dirty="0">
              <a:solidFill>
                <a:schemeClr val="bg1"/>
              </a:solidFill>
              <a:latin typeface="Baskerville Old Face" charset="0"/>
              <a:ea typeface="Baskerville Old Face" charset="0"/>
              <a:cs typeface="Baskerville Old Face" charset="0"/>
            </a:endParaRPr>
          </a:p>
        </p:txBody>
      </p:sp>
      <p:sp>
        <p:nvSpPr>
          <p:cNvPr id="380" name="Shape 380"/>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1.B</a:t>
            </a:r>
          </a:p>
        </p:txBody>
      </p:sp>
    </p:spTree>
    <p:extLst>
      <p:ext uri="{BB962C8B-B14F-4D97-AF65-F5344CB8AC3E}">
        <p14:creationId xmlns:p14="http://schemas.microsoft.com/office/powerpoint/2010/main" val="23150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66350" y="256500"/>
            <a:ext cx="8520600" cy="810300"/>
          </a:xfrm>
          <a:prstGeom prst="rect">
            <a:avLst/>
          </a:prstGeom>
        </p:spPr>
        <p:txBody>
          <a:bodyPr lIns="91425" tIns="91425" rIns="91425" bIns="91425" anchor="t" anchorCtr="0">
            <a:noAutofit/>
          </a:bodyPr>
          <a:lstStyle/>
          <a:p>
            <a:pPr lvl="0" rtl="0">
              <a:spcBef>
                <a:spcPts val="0"/>
              </a:spcBef>
              <a:buNone/>
            </a:pPr>
            <a:r>
              <a:rPr lang="en-US" dirty="0"/>
              <a:t> </a:t>
            </a:r>
            <a:r>
              <a:rPr lang="en-US" dirty="0">
                <a:latin typeface="Baskerville Old Face" charset="0"/>
                <a:ea typeface="Baskerville Old Face" charset="0"/>
                <a:cs typeface="Baskerville Old Face" charset="0"/>
              </a:rPr>
              <a:t>World History </a:t>
            </a:r>
            <a:r>
              <a:rPr lang="en-US" u="sng" dirty="0">
                <a:solidFill>
                  <a:schemeClr val="hlink"/>
                </a:solidFill>
                <a:latin typeface="Baskerville Old Face" charset="0"/>
                <a:ea typeface="Baskerville Old Face" charset="0"/>
                <a:cs typeface="Baskerville Old Face" charset="0"/>
                <a:hlinkClick r:id="rId3"/>
              </a:rPr>
              <a:t>Sample Lesson</a:t>
            </a:r>
            <a:r>
              <a:rPr lang="en-US" dirty="0">
                <a:latin typeface="Baskerville Old Face" charset="0"/>
                <a:ea typeface="Baskerville Old Face" charset="0"/>
                <a:cs typeface="Baskerville Old Face" charset="0"/>
              </a:rPr>
              <a:t> </a:t>
            </a:r>
            <a:r>
              <a:rPr lang="en-US" dirty="0" smtClean="0">
                <a:latin typeface="Baskerville Old Face" charset="0"/>
                <a:ea typeface="Baskerville Old Face" charset="0"/>
                <a:cs typeface="Baskerville Old Face" charset="0"/>
              </a:rPr>
              <a:t/>
            </a:r>
            <a:br>
              <a:rPr lang="en-US" dirty="0" smtClean="0">
                <a:latin typeface="Baskerville Old Face" charset="0"/>
                <a:ea typeface="Baskerville Old Face" charset="0"/>
                <a:cs typeface="Baskerville Old Face" charset="0"/>
              </a:rPr>
            </a:br>
            <a:r>
              <a:rPr lang="en-US" dirty="0">
                <a:latin typeface="Baskerville Old Face" charset="0"/>
                <a:ea typeface="Baskerville Old Face" charset="0"/>
                <a:cs typeface="Baskerville Old Face" charset="0"/>
              </a:rPr>
              <a:t>	</a:t>
            </a:r>
          </a:p>
        </p:txBody>
      </p:sp>
      <p:pic>
        <p:nvPicPr>
          <p:cNvPr id="386" name="Shape 386"/>
          <p:cNvPicPr preferRelativeResize="0"/>
          <p:nvPr/>
        </p:nvPicPr>
        <p:blipFill>
          <a:blip r:embed="rId4">
            <a:alphaModFix/>
          </a:blip>
          <a:stretch>
            <a:fillRect/>
          </a:stretch>
        </p:blipFill>
        <p:spPr>
          <a:xfrm>
            <a:off x="1121100" y="1066800"/>
            <a:ext cx="6828290" cy="4373825"/>
          </a:xfrm>
          <a:prstGeom prst="rect">
            <a:avLst/>
          </a:prstGeom>
          <a:ln>
            <a:noFill/>
          </a:ln>
          <a:effectLst>
            <a:outerShdw blurRad="292100" dist="139700" dir="2700000" algn="tl" rotWithShape="0">
              <a:srgbClr val="333333">
                <a:alpha val="65000"/>
              </a:srgbClr>
            </a:outerShdw>
          </a:effectLst>
        </p:spPr>
      </p:pic>
      <p:sp>
        <p:nvSpPr>
          <p:cNvPr id="387" name="Shape 387"/>
          <p:cNvSpPr txBox="1"/>
          <p:nvPr/>
        </p:nvSpPr>
        <p:spPr>
          <a:xfrm>
            <a:off x="7193025" y="5586900"/>
            <a:ext cx="955800" cy="404100"/>
          </a:xfrm>
          <a:prstGeom prst="rect">
            <a:avLst/>
          </a:prstGeom>
          <a:noFill/>
          <a:ln>
            <a:noFill/>
          </a:ln>
        </p:spPr>
        <p:txBody>
          <a:bodyPr lIns="91425" tIns="91425" rIns="91425" bIns="91425" anchor="t" anchorCtr="0">
            <a:noAutofit/>
          </a:bodyPr>
          <a:lstStyle/>
          <a:p>
            <a:pPr lvl="0" algn="ctr" rtl="0">
              <a:spcBef>
                <a:spcPts val="0"/>
              </a:spcBef>
              <a:buNone/>
            </a:pPr>
            <a:r>
              <a:rPr lang="en-US" sz="2000" dirty="0">
                <a:solidFill>
                  <a:srgbClr val="FFFFFF"/>
                </a:solidFill>
                <a:latin typeface="Baskerville Old Face" charset="0"/>
                <a:ea typeface="Baskerville Old Face" charset="0"/>
                <a:cs typeface="Baskerville Old Face" charset="0"/>
                <a:sym typeface="Times New Roman"/>
              </a:rPr>
              <a:t>Credit:</a:t>
            </a:r>
          </a:p>
          <a:p>
            <a:pPr lvl="0" algn="ctr">
              <a:spcBef>
                <a:spcPts val="0"/>
              </a:spcBef>
              <a:buNone/>
            </a:pPr>
            <a:r>
              <a:rPr lang="en-US" sz="2000" dirty="0">
                <a:solidFill>
                  <a:srgbClr val="FFFFFF"/>
                </a:solidFill>
                <a:latin typeface="Baskerville Old Face" charset="0"/>
                <a:ea typeface="Baskerville Old Face" charset="0"/>
                <a:cs typeface="Baskerville Old Face" charset="0"/>
                <a:sym typeface="Times New Roman"/>
              </a:rPr>
              <a:t>VGA</a:t>
            </a:r>
          </a:p>
        </p:txBody>
      </p:sp>
    </p:spTree>
    <p:extLst>
      <p:ext uri="{BB962C8B-B14F-4D97-AF65-F5344CB8AC3E}">
        <p14:creationId xmlns:p14="http://schemas.microsoft.com/office/powerpoint/2010/main" val="106253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Shape 392"/>
          <p:cNvPicPr preferRelativeResize="0"/>
          <p:nvPr/>
        </p:nvPicPr>
        <p:blipFill>
          <a:blip r:embed="rId3">
            <a:alphaModFix/>
          </a:blip>
          <a:stretch>
            <a:fillRect/>
          </a:stretch>
        </p:blipFill>
        <p:spPr>
          <a:xfrm>
            <a:off x="228600" y="304800"/>
            <a:ext cx="8763000" cy="5105400"/>
          </a:xfrm>
          <a:prstGeom prst="rect">
            <a:avLst/>
          </a:prstGeom>
          <a:ln>
            <a:noFill/>
          </a:ln>
          <a:effectLst>
            <a:outerShdw blurRad="292100" dist="139700" dir="2700000" algn="tl" rotWithShape="0">
              <a:srgbClr val="333333">
                <a:alpha val="65000"/>
              </a:srgbClr>
            </a:outerShdw>
          </a:effectLst>
        </p:spPr>
      </p:pic>
      <p:sp>
        <p:nvSpPr>
          <p:cNvPr id="393" name="Shape 393"/>
          <p:cNvSpPr txBox="1"/>
          <p:nvPr/>
        </p:nvSpPr>
        <p:spPr>
          <a:xfrm>
            <a:off x="7193025" y="5586900"/>
            <a:ext cx="955800" cy="404100"/>
          </a:xfrm>
          <a:prstGeom prst="rect">
            <a:avLst/>
          </a:prstGeom>
          <a:noFill/>
          <a:ln>
            <a:noFill/>
          </a:ln>
        </p:spPr>
        <p:txBody>
          <a:bodyPr lIns="91425" tIns="91425" rIns="91425" bIns="91425" anchor="t" anchorCtr="0">
            <a:noAutofit/>
          </a:bodyPr>
          <a:lstStyle/>
          <a:p>
            <a:pPr lvl="0" algn="ctr" rtl="0">
              <a:spcBef>
                <a:spcPts val="0"/>
              </a:spcBef>
              <a:buNone/>
            </a:pPr>
            <a:r>
              <a:rPr lang="en-US" sz="2000" dirty="0">
                <a:solidFill>
                  <a:srgbClr val="FFFFFF"/>
                </a:solidFill>
                <a:latin typeface="Baskerville Old Face" charset="0"/>
                <a:ea typeface="Baskerville Old Face" charset="0"/>
                <a:cs typeface="Baskerville Old Face" charset="0"/>
                <a:sym typeface="Times New Roman"/>
              </a:rPr>
              <a:t>Credit:</a:t>
            </a:r>
          </a:p>
          <a:p>
            <a:pPr lvl="0" algn="ctr" rtl="0">
              <a:spcBef>
                <a:spcPts val="0"/>
              </a:spcBef>
              <a:buNone/>
            </a:pPr>
            <a:r>
              <a:rPr lang="en-US" sz="2000" dirty="0">
                <a:solidFill>
                  <a:srgbClr val="FFFFFF"/>
                </a:solidFill>
                <a:latin typeface="Baskerville Old Face" charset="0"/>
                <a:ea typeface="Baskerville Old Face" charset="0"/>
                <a:cs typeface="Baskerville Old Face" charset="0"/>
                <a:sym typeface="Times New Roman"/>
              </a:rPr>
              <a:t>VGA</a:t>
            </a:r>
          </a:p>
        </p:txBody>
      </p:sp>
      <p:sp>
        <p:nvSpPr>
          <p:cNvPr id="2" name="TextBox 1"/>
          <p:cNvSpPr txBox="1"/>
          <p:nvPr/>
        </p:nvSpPr>
        <p:spPr>
          <a:xfrm>
            <a:off x="58056" y="247471"/>
            <a:ext cx="4552043" cy="1200329"/>
          </a:xfrm>
          <a:prstGeom prst="rect">
            <a:avLst/>
          </a:prstGeom>
          <a:solidFill>
            <a:schemeClr val="bg1"/>
          </a:solidFill>
        </p:spPr>
        <p:txBody>
          <a:bodyPr wrap="square" rtlCol="0">
            <a:spAutoFit/>
          </a:bodyPr>
          <a:lstStyle/>
          <a:p>
            <a:r>
              <a:rPr lang="en-US" sz="2400" b="1" dirty="0" smtClean="0">
                <a:hlinkClick r:id="rId4"/>
              </a:rPr>
              <a:t>The Silk Road:  Connecting the ancient world through trade – Shannon Harris Castelo</a:t>
            </a:r>
            <a:endParaRPr lang="en-US" sz="2400" b="1" dirty="0"/>
          </a:p>
        </p:txBody>
      </p:sp>
    </p:spTree>
    <p:extLst>
      <p:ext uri="{BB962C8B-B14F-4D97-AF65-F5344CB8AC3E}">
        <p14:creationId xmlns:p14="http://schemas.microsoft.com/office/powerpoint/2010/main" val="106992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1102200" y="274650"/>
            <a:ext cx="7203600" cy="1143000"/>
          </a:xfrm>
          <a:prstGeom prst="rect">
            <a:avLst/>
          </a:prstGeom>
        </p:spPr>
        <p:txBody>
          <a:bodyPr lIns="91425" tIns="91425" rIns="91425" bIns="91425" anchor="ctr" anchorCtr="0">
            <a:noAutofit/>
          </a:bodyPr>
          <a:lstStyle/>
          <a:p>
            <a:pPr lvl="0" rtl="0">
              <a:spcBef>
                <a:spcPts val="0"/>
              </a:spcBef>
              <a:buNone/>
            </a:pPr>
            <a:r>
              <a:rPr lang="en-US" dirty="0">
                <a:latin typeface="Baskerville Old Face" charset="0"/>
                <a:ea typeface="Baskerville Old Face" charset="0"/>
                <a:cs typeface="Baskerville Old Face" charset="0"/>
              </a:rPr>
              <a:t>P.A.C.E.D. Decision Model</a:t>
            </a:r>
          </a:p>
        </p:txBody>
      </p:sp>
      <p:sp>
        <p:nvSpPr>
          <p:cNvPr id="400" name="Shape 400"/>
          <p:cNvSpPr txBox="1">
            <a:spLocks noGrp="1"/>
          </p:cNvSpPr>
          <p:nvPr>
            <p:ph type="sldNum" idx="12"/>
          </p:nvPr>
        </p:nvSpPr>
        <p:spPr>
          <a:xfrm>
            <a:off x="8381104" y="6318960"/>
            <a:ext cx="3810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sz="1200" b="1">
                <a:solidFill>
                  <a:schemeClr val="bg1"/>
                </a:solidFill>
                <a:latin typeface="Baskerville Old Face" charset="0"/>
                <a:ea typeface="Baskerville Old Face" charset="0"/>
                <a:cs typeface="Baskerville Old Face" charset="0"/>
              </a:rPr>
              <a:t>27</a:t>
            </a:fld>
            <a:endParaRPr lang="en-US" b="1" dirty="0">
              <a:solidFill>
                <a:schemeClr val="bg1"/>
              </a:solidFill>
              <a:latin typeface="Baskerville Old Face" charset="0"/>
              <a:ea typeface="Baskerville Old Face" charset="0"/>
              <a:cs typeface="Baskerville Old Face" charset="0"/>
            </a:endParaRPr>
          </a:p>
        </p:txBody>
      </p:sp>
      <p:sp>
        <p:nvSpPr>
          <p:cNvPr id="401" name="Shape 401"/>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1.H</a:t>
            </a:r>
          </a:p>
        </p:txBody>
      </p:sp>
      <p:sp>
        <p:nvSpPr>
          <p:cNvPr id="402" name="Shape 402"/>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marL="114300" lvl="0" indent="0" rtl="0">
              <a:spcBef>
                <a:spcPts val="0"/>
              </a:spcBef>
              <a:buSzPct val="100000"/>
              <a:buNone/>
            </a:pPr>
            <a:r>
              <a:rPr lang="en-US" b="0" dirty="0">
                <a:latin typeface="Baskerville Old Face" charset="0"/>
                <a:ea typeface="Baskerville Old Face" charset="0"/>
                <a:cs typeface="Baskerville Old Face" charset="0"/>
                <a:sym typeface="Times New Roman"/>
              </a:rPr>
              <a:t>The real-world applicability of trade-offs and opportunity costs is critically important to help students understand that the use of resources is a simultaneous loss of those resources to address other wants and needs.   </a:t>
            </a:r>
          </a:p>
        </p:txBody>
      </p:sp>
    </p:spTree>
    <p:extLst>
      <p:ext uri="{BB962C8B-B14F-4D97-AF65-F5344CB8AC3E}">
        <p14:creationId xmlns:p14="http://schemas.microsoft.com/office/powerpoint/2010/main" val="361194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1102200" y="274650"/>
            <a:ext cx="7203600" cy="1143000"/>
          </a:xfrm>
          <a:prstGeom prst="rect">
            <a:avLst/>
          </a:prstGeom>
        </p:spPr>
        <p:txBody>
          <a:bodyPr lIns="91425" tIns="91425" rIns="91425" bIns="91425" anchor="ctr" anchorCtr="0">
            <a:noAutofit/>
          </a:bodyPr>
          <a:lstStyle/>
          <a:p>
            <a:pPr lvl="0" rtl="0">
              <a:spcBef>
                <a:spcPts val="0"/>
              </a:spcBef>
              <a:buNone/>
            </a:pPr>
            <a:r>
              <a:rPr lang="en-US" dirty="0">
                <a:latin typeface="Baskerville Old Face" charset="0"/>
                <a:ea typeface="Baskerville Old Face" charset="0"/>
                <a:cs typeface="Baskerville Old Face" charset="0"/>
              </a:rPr>
              <a:t>P.A.C.E.D. Decision Model</a:t>
            </a:r>
          </a:p>
        </p:txBody>
      </p:sp>
      <p:sp>
        <p:nvSpPr>
          <p:cNvPr id="409" name="Shape 409"/>
          <p:cNvSpPr txBox="1">
            <a:spLocks noGrp="1"/>
          </p:cNvSpPr>
          <p:nvPr>
            <p:ph type="sldNum" idx="12"/>
          </p:nvPr>
        </p:nvSpPr>
        <p:spPr>
          <a:xfrm>
            <a:off x="8381104" y="6329718"/>
            <a:ext cx="3810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sz="1200" b="1">
                <a:solidFill>
                  <a:schemeClr val="bg1"/>
                </a:solidFill>
                <a:latin typeface="Baskerville Old Face" charset="0"/>
                <a:ea typeface="Baskerville Old Face" charset="0"/>
                <a:cs typeface="Baskerville Old Face" charset="0"/>
              </a:rPr>
              <a:t>28</a:t>
            </a:fld>
            <a:endParaRPr lang="en-US" b="1" dirty="0">
              <a:solidFill>
                <a:schemeClr val="bg1"/>
              </a:solidFill>
              <a:latin typeface="Baskerville Old Face" charset="0"/>
              <a:ea typeface="Baskerville Old Face" charset="0"/>
              <a:cs typeface="Baskerville Old Face" charset="0"/>
            </a:endParaRPr>
          </a:p>
        </p:txBody>
      </p:sp>
      <p:sp>
        <p:nvSpPr>
          <p:cNvPr id="410" name="Shape 410"/>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1.H</a:t>
            </a:r>
          </a:p>
        </p:txBody>
      </p:sp>
      <p:sp>
        <p:nvSpPr>
          <p:cNvPr id="411" name="Shape 411"/>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marL="457200" lvl="0" rtl="0">
              <a:spcBef>
                <a:spcPts val="0"/>
              </a:spcBef>
              <a:buSzPct val="83333"/>
              <a:buFont typeface="Times New Roman"/>
            </a:pPr>
            <a:r>
              <a:rPr lang="en-US" b="0" dirty="0">
                <a:latin typeface="Baskerville Old Face" charset="0"/>
                <a:ea typeface="Baskerville Old Face" charset="0"/>
                <a:cs typeface="Baskerville Old Face" charset="0"/>
                <a:sym typeface="Times New Roman"/>
              </a:rPr>
              <a:t>Define the </a:t>
            </a:r>
            <a:r>
              <a:rPr lang="en-US" dirty="0">
                <a:solidFill>
                  <a:srgbClr val="FF9900"/>
                </a:solidFill>
                <a:latin typeface="Baskerville Old Face" charset="0"/>
                <a:ea typeface="Baskerville Old Face" charset="0"/>
                <a:cs typeface="Baskerville Old Face" charset="0"/>
                <a:sym typeface="Times New Roman"/>
              </a:rPr>
              <a:t>P</a:t>
            </a:r>
            <a:r>
              <a:rPr lang="en-US" b="0" dirty="0">
                <a:latin typeface="Baskerville Old Face" charset="0"/>
                <a:ea typeface="Baskerville Old Face" charset="0"/>
                <a:cs typeface="Baskerville Old Face" charset="0"/>
                <a:sym typeface="Times New Roman"/>
              </a:rPr>
              <a:t>roblem</a:t>
            </a:r>
          </a:p>
          <a:p>
            <a:pPr marL="457200" lvl="0" rtl="0">
              <a:spcBef>
                <a:spcPts val="0"/>
              </a:spcBef>
              <a:buFont typeface="Times New Roman"/>
            </a:pPr>
            <a:r>
              <a:rPr lang="en-US" b="0" dirty="0">
                <a:latin typeface="Baskerville Old Face" charset="0"/>
                <a:ea typeface="Baskerville Old Face" charset="0"/>
                <a:cs typeface="Baskerville Old Face" charset="0"/>
                <a:sym typeface="Times New Roman"/>
              </a:rPr>
              <a:t>List </a:t>
            </a:r>
            <a:r>
              <a:rPr lang="en-US" dirty="0">
                <a:solidFill>
                  <a:srgbClr val="FF9900"/>
                </a:solidFill>
                <a:latin typeface="Baskerville Old Face" charset="0"/>
                <a:ea typeface="Baskerville Old Face" charset="0"/>
                <a:cs typeface="Baskerville Old Face" charset="0"/>
                <a:sym typeface="Times New Roman"/>
              </a:rPr>
              <a:t>A</a:t>
            </a:r>
            <a:r>
              <a:rPr lang="en-US" b="0" dirty="0">
                <a:latin typeface="Baskerville Old Face" charset="0"/>
                <a:ea typeface="Baskerville Old Face" charset="0"/>
                <a:cs typeface="Baskerville Old Face" charset="0"/>
                <a:sym typeface="Times New Roman"/>
              </a:rPr>
              <a:t>lternatives</a:t>
            </a:r>
          </a:p>
          <a:p>
            <a:pPr marL="457200" lvl="0" rtl="0">
              <a:spcBef>
                <a:spcPts val="0"/>
              </a:spcBef>
              <a:buFont typeface="Times New Roman"/>
            </a:pPr>
            <a:r>
              <a:rPr lang="en-US" b="0" dirty="0">
                <a:latin typeface="Baskerville Old Face" charset="0"/>
                <a:ea typeface="Baskerville Old Face" charset="0"/>
                <a:cs typeface="Baskerville Old Face" charset="0"/>
                <a:sym typeface="Times New Roman"/>
              </a:rPr>
              <a:t>Select </a:t>
            </a:r>
            <a:r>
              <a:rPr lang="en-US" dirty="0">
                <a:solidFill>
                  <a:srgbClr val="FF9900"/>
                </a:solidFill>
                <a:latin typeface="Baskerville Old Face" charset="0"/>
                <a:ea typeface="Baskerville Old Face" charset="0"/>
                <a:cs typeface="Baskerville Old Face" charset="0"/>
                <a:sym typeface="Times New Roman"/>
              </a:rPr>
              <a:t>C</a:t>
            </a:r>
            <a:r>
              <a:rPr lang="en-US" b="0" dirty="0">
                <a:latin typeface="Baskerville Old Face" charset="0"/>
                <a:ea typeface="Baskerville Old Face" charset="0"/>
                <a:cs typeface="Baskerville Old Face" charset="0"/>
                <a:sym typeface="Times New Roman"/>
              </a:rPr>
              <a:t>riteria</a:t>
            </a:r>
          </a:p>
          <a:p>
            <a:pPr marL="457200" lvl="0" rtl="0">
              <a:spcBef>
                <a:spcPts val="0"/>
              </a:spcBef>
              <a:buFont typeface="Times New Roman"/>
            </a:pPr>
            <a:r>
              <a:rPr lang="en-US" dirty="0">
                <a:solidFill>
                  <a:srgbClr val="FF9900"/>
                </a:solidFill>
                <a:latin typeface="Baskerville Old Face" charset="0"/>
                <a:ea typeface="Baskerville Old Face" charset="0"/>
                <a:cs typeface="Baskerville Old Face" charset="0"/>
                <a:sym typeface="Times New Roman"/>
              </a:rPr>
              <a:t>E</a:t>
            </a:r>
            <a:r>
              <a:rPr lang="en-US" b="0" dirty="0">
                <a:latin typeface="Baskerville Old Face" charset="0"/>
                <a:ea typeface="Baskerville Old Face" charset="0"/>
                <a:cs typeface="Baskerville Old Face" charset="0"/>
                <a:sym typeface="Times New Roman"/>
              </a:rPr>
              <a:t>valuate Alternatives</a:t>
            </a:r>
          </a:p>
          <a:p>
            <a:pPr marL="457200" lvl="0" rtl="0">
              <a:spcBef>
                <a:spcPts val="0"/>
              </a:spcBef>
              <a:buFont typeface="Times New Roman"/>
            </a:pPr>
            <a:r>
              <a:rPr lang="en-US" b="0" dirty="0">
                <a:latin typeface="Baskerville Old Face" charset="0"/>
                <a:ea typeface="Baskerville Old Face" charset="0"/>
                <a:cs typeface="Baskerville Old Face" charset="0"/>
                <a:sym typeface="Times New Roman"/>
              </a:rPr>
              <a:t>Make </a:t>
            </a:r>
            <a:r>
              <a:rPr lang="en-US" dirty="0">
                <a:solidFill>
                  <a:srgbClr val="FF9900"/>
                </a:solidFill>
                <a:latin typeface="Baskerville Old Face" charset="0"/>
                <a:ea typeface="Baskerville Old Face" charset="0"/>
                <a:cs typeface="Baskerville Old Face" charset="0"/>
                <a:sym typeface="Times New Roman"/>
              </a:rPr>
              <a:t>D</a:t>
            </a:r>
            <a:r>
              <a:rPr lang="en-US" b="0" dirty="0">
                <a:latin typeface="Baskerville Old Face" charset="0"/>
                <a:ea typeface="Baskerville Old Face" charset="0"/>
                <a:cs typeface="Baskerville Old Face" charset="0"/>
                <a:sym typeface="Times New Roman"/>
              </a:rPr>
              <a:t>ecision</a:t>
            </a:r>
          </a:p>
        </p:txBody>
      </p:sp>
    </p:spTree>
    <p:extLst>
      <p:ext uri="{BB962C8B-B14F-4D97-AF65-F5344CB8AC3E}">
        <p14:creationId xmlns:p14="http://schemas.microsoft.com/office/powerpoint/2010/main" val="410130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304800" y="839700"/>
            <a:ext cx="8001000" cy="1143000"/>
          </a:xfrm>
          <a:prstGeom prst="rect">
            <a:avLst/>
          </a:prstGeom>
        </p:spPr>
        <p:txBody>
          <a:bodyPr lIns="91425" tIns="91425" rIns="91425" bIns="91425" anchor="ctr" anchorCtr="0">
            <a:noAutofit/>
          </a:bodyPr>
          <a:lstStyle/>
          <a:p>
            <a:pPr lvl="0">
              <a:spcBef>
                <a:spcPts val="0"/>
              </a:spcBef>
              <a:buNone/>
            </a:pPr>
            <a:r>
              <a:rPr lang="en-US" dirty="0">
                <a:latin typeface="Baskerville Old Face" charset="0"/>
                <a:ea typeface="Baskerville Old Face" charset="0"/>
                <a:cs typeface="Baskerville Old Face" charset="0"/>
              </a:rPr>
              <a:t>P.A.C.E.D. Decision </a:t>
            </a:r>
            <a:r>
              <a:rPr lang="en-US" dirty="0" smtClean="0">
                <a:latin typeface="Baskerville Old Face" charset="0"/>
                <a:ea typeface="Baskerville Old Face" charset="0"/>
                <a:cs typeface="Baskerville Old Face" charset="0"/>
              </a:rPr>
              <a:t>Model</a:t>
            </a:r>
            <a:br>
              <a:rPr lang="en-US" dirty="0" smtClean="0">
                <a:latin typeface="Baskerville Old Face" charset="0"/>
                <a:ea typeface="Baskerville Old Face" charset="0"/>
                <a:cs typeface="Baskerville Old Face" charset="0"/>
              </a:rPr>
            </a:br>
            <a:endParaRPr lang="en-US" sz="1800" dirty="0">
              <a:latin typeface="Baskerville Old Face" charset="0"/>
              <a:ea typeface="Baskerville Old Face" charset="0"/>
              <a:cs typeface="Baskerville Old Face" charset="0"/>
            </a:endParaRPr>
          </a:p>
          <a:p>
            <a:pPr lvl="0">
              <a:spcBef>
                <a:spcPts val="0"/>
              </a:spcBef>
              <a:buNone/>
            </a:pPr>
            <a:r>
              <a:rPr lang="en-US" sz="3000" u="sng" dirty="0">
                <a:solidFill>
                  <a:srgbClr val="FF9900"/>
                </a:solidFill>
                <a:latin typeface="Baskerville Old Face" charset="0"/>
                <a:ea typeface="Baskerville Old Face" charset="0"/>
                <a:cs typeface="Baskerville Old Face" charset="0"/>
              </a:rPr>
              <a:t>Problem</a:t>
            </a:r>
            <a:r>
              <a:rPr lang="en-US" sz="3000" dirty="0">
                <a:solidFill>
                  <a:srgbClr val="FF9900"/>
                </a:solidFill>
                <a:latin typeface="Baskerville Old Face" charset="0"/>
                <a:ea typeface="Baskerville Old Face" charset="0"/>
                <a:cs typeface="Baskerville Old Face" charset="0"/>
              </a:rPr>
              <a:t>: Spanish conquistadors are approaching Cuzco.  What do we do?</a:t>
            </a:r>
          </a:p>
          <a:p>
            <a:pPr lvl="0" rtl="0">
              <a:spcBef>
                <a:spcPts val="0"/>
              </a:spcBef>
              <a:buNone/>
            </a:pPr>
            <a:endParaRPr dirty="0"/>
          </a:p>
        </p:txBody>
      </p:sp>
      <p:sp>
        <p:nvSpPr>
          <p:cNvPr id="418" name="Shape 418"/>
          <p:cNvSpPr txBox="1">
            <a:spLocks noGrp="1"/>
          </p:cNvSpPr>
          <p:nvPr>
            <p:ph type="sldNum" idx="12"/>
          </p:nvPr>
        </p:nvSpPr>
        <p:spPr>
          <a:xfrm>
            <a:off x="8381104" y="6329718"/>
            <a:ext cx="3810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sz="1200" b="1">
                <a:solidFill>
                  <a:schemeClr val="bg1"/>
                </a:solidFill>
                <a:latin typeface="Baskerville Old Face" charset="0"/>
                <a:ea typeface="Baskerville Old Face" charset="0"/>
                <a:cs typeface="Baskerville Old Face" charset="0"/>
              </a:rPr>
              <a:t>29</a:t>
            </a:fld>
            <a:endParaRPr lang="en-US" b="1" dirty="0">
              <a:solidFill>
                <a:schemeClr val="bg1"/>
              </a:solidFill>
              <a:latin typeface="Baskerville Old Face" charset="0"/>
              <a:ea typeface="Baskerville Old Face" charset="0"/>
              <a:cs typeface="Baskerville Old Face" charset="0"/>
            </a:endParaRPr>
          </a:p>
        </p:txBody>
      </p:sp>
      <p:sp>
        <p:nvSpPr>
          <p:cNvPr id="419" name="Shape 419"/>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1.H</a:t>
            </a:r>
          </a:p>
        </p:txBody>
      </p:sp>
      <p:graphicFrame>
        <p:nvGraphicFramePr>
          <p:cNvPr id="420" name="Shape 420"/>
          <p:cNvGraphicFramePr/>
          <p:nvPr>
            <p:extLst>
              <p:ext uri="{D42A27DB-BD31-4B8C-83A1-F6EECF244321}">
                <p14:modId xmlns:p14="http://schemas.microsoft.com/office/powerpoint/2010/main" val="4247743587"/>
              </p:ext>
            </p:extLst>
          </p:nvPr>
        </p:nvGraphicFramePr>
        <p:xfrm>
          <a:off x="677800" y="2089775"/>
          <a:ext cx="7239000" cy="2520200"/>
        </p:xfrm>
        <a:graphic>
          <a:graphicData uri="http://schemas.openxmlformats.org/drawingml/2006/table">
            <a:tbl>
              <a:tblPr>
                <a:noFill/>
              </a:tblPr>
              <a:tblGrid>
                <a:gridCol w="1809750"/>
                <a:gridCol w="1809750"/>
                <a:gridCol w="1809750"/>
                <a:gridCol w="1809750"/>
              </a:tblGrid>
              <a:tr h="630050">
                <a:tc>
                  <a:txBody>
                    <a:bodyPr/>
                    <a:lstStyle/>
                    <a:p>
                      <a:pPr lvl="0" algn="ctr">
                        <a:spcBef>
                          <a:spcPts val="0"/>
                        </a:spcBef>
                        <a:buNone/>
                      </a:pPr>
                      <a:endParaRPr sz="1800" dirty="0">
                        <a:latin typeface="Baskerville Old Face" charset="0"/>
                        <a:ea typeface="Baskerville Old Face" charset="0"/>
                        <a:cs typeface="Baskerville Old Face" charset="0"/>
                        <a:sym typeface="Times New Roman"/>
                      </a:endParaRPr>
                    </a:p>
                  </a:txBody>
                  <a:tcPr marL="91425" marR="91425" marT="91425" marB="91425" anchor="ctr">
                    <a:solidFill>
                      <a:srgbClr val="000000"/>
                    </a:solidFill>
                  </a:tcPr>
                </a:tc>
                <a:tc>
                  <a:txBody>
                    <a:bodyPr/>
                    <a:lstStyle/>
                    <a:p>
                      <a:pPr lvl="0" algn="ctr">
                        <a:spcBef>
                          <a:spcPts val="0"/>
                        </a:spcBef>
                        <a:buNone/>
                      </a:pPr>
                      <a:r>
                        <a:rPr lang="en-US" sz="1800" dirty="0">
                          <a:latin typeface="Baskerville Old Face" charset="0"/>
                          <a:ea typeface="Baskerville Old Face" charset="0"/>
                          <a:cs typeface="Baskerville Old Face" charset="0"/>
                          <a:sym typeface="Times New Roman"/>
                        </a:rPr>
                        <a:t>Criteria #1</a:t>
                      </a:r>
                    </a:p>
                  </a:txBody>
                  <a:tcPr marL="91425" marR="91425" marT="91425" marB="91425" anchor="ctr"/>
                </a:tc>
                <a:tc>
                  <a:txBody>
                    <a:bodyPr/>
                    <a:lstStyle/>
                    <a:p>
                      <a:pPr lvl="0" algn="ctr">
                        <a:spcBef>
                          <a:spcPts val="0"/>
                        </a:spcBef>
                        <a:buNone/>
                      </a:pPr>
                      <a:r>
                        <a:rPr lang="en-US" sz="1800">
                          <a:latin typeface="Baskerville Old Face" charset="0"/>
                          <a:ea typeface="Baskerville Old Face" charset="0"/>
                          <a:cs typeface="Baskerville Old Face" charset="0"/>
                          <a:sym typeface="Times New Roman"/>
                        </a:rPr>
                        <a:t>Criteria #2</a:t>
                      </a:r>
                    </a:p>
                  </a:txBody>
                  <a:tcPr marL="91425" marR="91425" marT="91425" marB="91425" anchor="ctr"/>
                </a:tc>
                <a:tc>
                  <a:txBody>
                    <a:bodyPr/>
                    <a:lstStyle/>
                    <a:p>
                      <a:pPr lvl="0" algn="ctr">
                        <a:spcBef>
                          <a:spcPts val="0"/>
                        </a:spcBef>
                        <a:buNone/>
                      </a:pPr>
                      <a:r>
                        <a:rPr lang="en-US" sz="1800">
                          <a:latin typeface="Baskerville Old Face" charset="0"/>
                          <a:ea typeface="Baskerville Old Face" charset="0"/>
                          <a:cs typeface="Baskerville Old Face" charset="0"/>
                          <a:sym typeface="Times New Roman"/>
                        </a:rPr>
                        <a:t>Criteria #3</a:t>
                      </a:r>
                    </a:p>
                  </a:txBody>
                  <a:tcPr marL="91425" marR="91425" marT="91425" marB="91425" anchor="ctr"/>
                </a:tc>
              </a:tr>
              <a:tr h="630050">
                <a:tc>
                  <a:txBody>
                    <a:bodyPr/>
                    <a:lstStyle/>
                    <a:p>
                      <a:pPr lvl="0" algn="ctr">
                        <a:spcBef>
                          <a:spcPts val="0"/>
                        </a:spcBef>
                        <a:buNone/>
                      </a:pPr>
                      <a:r>
                        <a:rPr lang="en-US" sz="1800">
                          <a:latin typeface="Baskerville Old Face" charset="0"/>
                          <a:ea typeface="Baskerville Old Face" charset="0"/>
                          <a:cs typeface="Baskerville Old Face" charset="0"/>
                          <a:sym typeface="Times New Roman"/>
                        </a:rPr>
                        <a:t>Alternative #1</a:t>
                      </a:r>
                    </a:p>
                  </a:txBody>
                  <a:tcPr marL="91425" marR="91425" marT="91425" marB="91425" anchor="ctr"/>
                </a:tc>
                <a:tc>
                  <a:txBody>
                    <a:bodyPr/>
                    <a:lstStyle/>
                    <a:p>
                      <a:pPr lvl="0" algn="ctr">
                        <a:spcBef>
                          <a:spcPts val="0"/>
                        </a:spcBef>
                        <a:buNone/>
                      </a:pPr>
                      <a:endParaRPr sz="1800" dirty="0">
                        <a:latin typeface="Baskerville Old Face" charset="0"/>
                        <a:ea typeface="Baskerville Old Face" charset="0"/>
                        <a:cs typeface="Baskerville Old Face" charset="0"/>
                        <a:sym typeface="Times New Roman"/>
                      </a:endParaRPr>
                    </a:p>
                  </a:txBody>
                  <a:tcPr marL="91425" marR="91425" marT="91425" marB="91425" anchor="ctr"/>
                </a:tc>
                <a:tc>
                  <a:txBody>
                    <a:bodyPr/>
                    <a:lstStyle/>
                    <a:p>
                      <a:pPr lvl="0" algn="ctr">
                        <a:spcBef>
                          <a:spcPts val="0"/>
                        </a:spcBef>
                        <a:buNone/>
                      </a:pPr>
                      <a:endParaRPr sz="1800" dirty="0">
                        <a:latin typeface="Baskerville Old Face" charset="0"/>
                        <a:ea typeface="Baskerville Old Face" charset="0"/>
                        <a:cs typeface="Baskerville Old Face" charset="0"/>
                        <a:sym typeface="Times New Roman"/>
                      </a:endParaRPr>
                    </a:p>
                  </a:txBody>
                  <a:tcPr marL="91425" marR="91425" marT="91425" marB="91425" anchor="ctr"/>
                </a:tc>
                <a:tc>
                  <a:txBody>
                    <a:bodyPr/>
                    <a:lstStyle/>
                    <a:p>
                      <a:pPr lvl="0" algn="ctr">
                        <a:spcBef>
                          <a:spcPts val="0"/>
                        </a:spcBef>
                        <a:buNone/>
                      </a:pPr>
                      <a:endParaRPr sz="1800">
                        <a:latin typeface="Baskerville Old Face" charset="0"/>
                        <a:ea typeface="Baskerville Old Face" charset="0"/>
                        <a:cs typeface="Baskerville Old Face" charset="0"/>
                        <a:sym typeface="Times New Roman"/>
                      </a:endParaRPr>
                    </a:p>
                  </a:txBody>
                  <a:tcPr marL="91425" marR="91425" marT="91425" marB="91425" anchor="ctr"/>
                </a:tc>
              </a:tr>
              <a:tr h="630050">
                <a:tc>
                  <a:txBody>
                    <a:bodyPr/>
                    <a:lstStyle/>
                    <a:p>
                      <a:pPr lvl="0" algn="ctr">
                        <a:spcBef>
                          <a:spcPts val="0"/>
                        </a:spcBef>
                        <a:buNone/>
                      </a:pPr>
                      <a:r>
                        <a:rPr lang="en-US" sz="1800">
                          <a:latin typeface="Baskerville Old Face" charset="0"/>
                          <a:ea typeface="Baskerville Old Face" charset="0"/>
                          <a:cs typeface="Baskerville Old Face" charset="0"/>
                          <a:sym typeface="Times New Roman"/>
                        </a:rPr>
                        <a:t>Alternative #2</a:t>
                      </a:r>
                    </a:p>
                  </a:txBody>
                  <a:tcPr marL="91425" marR="91425" marT="91425" marB="91425" anchor="ctr"/>
                </a:tc>
                <a:tc>
                  <a:txBody>
                    <a:bodyPr/>
                    <a:lstStyle/>
                    <a:p>
                      <a:pPr lvl="0" algn="ctr">
                        <a:spcBef>
                          <a:spcPts val="0"/>
                        </a:spcBef>
                        <a:buNone/>
                      </a:pPr>
                      <a:endParaRPr sz="1800">
                        <a:latin typeface="Baskerville Old Face" charset="0"/>
                        <a:ea typeface="Baskerville Old Face" charset="0"/>
                        <a:cs typeface="Baskerville Old Face" charset="0"/>
                        <a:sym typeface="Times New Roman"/>
                      </a:endParaRPr>
                    </a:p>
                  </a:txBody>
                  <a:tcPr marL="91425" marR="91425" marT="91425" marB="91425" anchor="ctr"/>
                </a:tc>
                <a:tc>
                  <a:txBody>
                    <a:bodyPr/>
                    <a:lstStyle/>
                    <a:p>
                      <a:pPr lvl="0" algn="ctr">
                        <a:spcBef>
                          <a:spcPts val="0"/>
                        </a:spcBef>
                        <a:buNone/>
                      </a:pPr>
                      <a:endParaRPr sz="1800" dirty="0">
                        <a:latin typeface="Baskerville Old Face" charset="0"/>
                        <a:ea typeface="Baskerville Old Face" charset="0"/>
                        <a:cs typeface="Baskerville Old Face" charset="0"/>
                        <a:sym typeface="Times New Roman"/>
                      </a:endParaRPr>
                    </a:p>
                  </a:txBody>
                  <a:tcPr marL="91425" marR="91425" marT="91425" marB="91425" anchor="ctr"/>
                </a:tc>
                <a:tc>
                  <a:txBody>
                    <a:bodyPr/>
                    <a:lstStyle/>
                    <a:p>
                      <a:pPr lvl="0" algn="ctr">
                        <a:spcBef>
                          <a:spcPts val="0"/>
                        </a:spcBef>
                        <a:buNone/>
                      </a:pPr>
                      <a:endParaRPr sz="1800" dirty="0">
                        <a:latin typeface="Baskerville Old Face" charset="0"/>
                        <a:ea typeface="Baskerville Old Face" charset="0"/>
                        <a:cs typeface="Baskerville Old Face" charset="0"/>
                        <a:sym typeface="Times New Roman"/>
                      </a:endParaRPr>
                    </a:p>
                  </a:txBody>
                  <a:tcPr marL="91425" marR="91425" marT="91425" marB="91425" anchor="ctr"/>
                </a:tc>
              </a:tr>
              <a:tr h="630050">
                <a:tc>
                  <a:txBody>
                    <a:bodyPr/>
                    <a:lstStyle/>
                    <a:p>
                      <a:pPr lvl="0" algn="ctr">
                        <a:spcBef>
                          <a:spcPts val="0"/>
                        </a:spcBef>
                        <a:buNone/>
                      </a:pPr>
                      <a:r>
                        <a:rPr lang="en-US" sz="1800">
                          <a:latin typeface="Baskerville Old Face" charset="0"/>
                          <a:ea typeface="Baskerville Old Face" charset="0"/>
                          <a:cs typeface="Baskerville Old Face" charset="0"/>
                          <a:sym typeface="Times New Roman"/>
                        </a:rPr>
                        <a:t>Alternative #3</a:t>
                      </a:r>
                    </a:p>
                  </a:txBody>
                  <a:tcPr marL="91425" marR="91425" marT="91425" marB="91425" anchor="ctr"/>
                </a:tc>
                <a:tc>
                  <a:txBody>
                    <a:bodyPr/>
                    <a:lstStyle/>
                    <a:p>
                      <a:pPr lvl="0" algn="ctr">
                        <a:spcBef>
                          <a:spcPts val="0"/>
                        </a:spcBef>
                        <a:buNone/>
                      </a:pPr>
                      <a:endParaRPr sz="1800">
                        <a:latin typeface="Baskerville Old Face" charset="0"/>
                        <a:ea typeface="Baskerville Old Face" charset="0"/>
                        <a:cs typeface="Baskerville Old Face" charset="0"/>
                        <a:sym typeface="Times New Roman"/>
                      </a:endParaRPr>
                    </a:p>
                  </a:txBody>
                  <a:tcPr marL="91425" marR="91425" marT="91425" marB="91425" anchor="ctr"/>
                </a:tc>
                <a:tc>
                  <a:txBody>
                    <a:bodyPr/>
                    <a:lstStyle/>
                    <a:p>
                      <a:pPr lvl="0" algn="ctr">
                        <a:spcBef>
                          <a:spcPts val="0"/>
                        </a:spcBef>
                        <a:buNone/>
                      </a:pPr>
                      <a:endParaRPr sz="1800">
                        <a:latin typeface="Baskerville Old Face" charset="0"/>
                        <a:ea typeface="Baskerville Old Face" charset="0"/>
                        <a:cs typeface="Baskerville Old Face" charset="0"/>
                        <a:sym typeface="Times New Roman"/>
                      </a:endParaRPr>
                    </a:p>
                  </a:txBody>
                  <a:tcPr marL="91425" marR="91425" marT="91425" marB="91425" anchor="ctr"/>
                </a:tc>
                <a:tc>
                  <a:txBody>
                    <a:bodyPr/>
                    <a:lstStyle/>
                    <a:p>
                      <a:pPr lvl="0" algn="ctr">
                        <a:spcBef>
                          <a:spcPts val="0"/>
                        </a:spcBef>
                        <a:buNone/>
                      </a:pPr>
                      <a:endParaRPr sz="1800" dirty="0">
                        <a:latin typeface="Baskerville Old Face" charset="0"/>
                        <a:ea typeface="Baskerville Old Face" charset="0"/>
                        <a:cs typeface="Baskerville Old Face" charset="0"/>
                        <a:sym typeface="Times New Roman"/>
                      </a:endParaRPr>
                    </a:p>
                  </a:txBody>
                  <a:tcPr marL="91425" marR="91425" marT="91425" marB="91425" anchor="ctr"/>
                </a:tc>
              </a:tr>
            </a:tbl>
          </a:graphicData>
        </a:graphic>
      </p:graphicFrame>
      <p:sp>
        <p:nvSpPr>
          <p:cNvPr id="421" name="Shape 421"/>
          <p:cNvSpPr txBox="1"/>
          <p:nvPr/>
        </p:nvSpPr>
        <p:spPr>
          <a:xfrm>
            <a:off x="677800" y="5007375"/>
            <a:ext cx="6514500" cy="1040100"/>
          </a:xfrm>
          <a:prstGeom prst="rect">
            <a:avLst/>
          </a:prstGeom>
          <a:noFill/>
          <a:ln>
            <a:noFill/>
          </a:ln>
        </p:spPr>
        <p:txBody>
          <a:bodyPr lIns="91425" tIns="91425" rIns="91425" bIns="91425" anchor="t" anchorCtr="0">
            <a:noAutofit/>
          </a:bodyPr>
          <a:lstStyle/>
          <a:p>
            <a:pPr marL="457200" lvl="0" indent="-393700" rtl="0">
              <a:spcBef>
                <a:spcPts val="0"/>
              </a:spcBef>
              <a:buSzPct val="100000"/>
              <a:buFont typeface="Times New Roman"/>
              <a:buChar char="●"/>
            </a:pPr>
            <a:r>
              <a:rPr lang="en-US" sz="2600" dirty="0">
                <a:latin typeface="Baskerville Old Face" charset="0"/>
                <a:ea typeface="Baskerville Old Face" charset="0"/>
                <a:cs typeface="Baskerville Old Face" charset="0"/>
                <a:sym typeface="Times New Roman"/>
              </a:rPr>
              <a:t>Desirability of Student Variance On Matrix</a:t>
            </a:r>
          </a:p>
          <a:p>
            <a:pPr marL="457200" lvl="0" indent="-393700" rtl="0">
              <a:spcBef>
                <a:spcPts val="0"/>
              </a:spcBef>
              <a:buSzPct val="100000"/>
              <a:buFont typeface="Times New Roman"/>
              <a:buChar char="●"/>
            </a:pPr>
            <a:r>
              <a:rPr lang="en-US" sz="2600" dirty="0">
                <a:latin typeface="Baskerville Old Face" charset="0"/>
                <a:ea typeface="Baskerville Old Face" charset="0"/>
                <a:cs typeface="Baskerville Old Face" charset="0"/>
                <a:sym typeface="Times New Roman"/>
              </a:rPr>
              <a:t>Evaluate Alternatives </a:t>
            </a:r>
          </a:p>
          <a:p>
            <a:pPr marL="457200" lvl="0" indent="-393700" rtl="0">
              <a:spcBef>
                <a:spcPts val="0"/>
              </a:spcBef>
              <a:buSzPct val="100000"/>
              <a:buFont typeface="Times New Roman"/>
              <a:buChar char="●"/>
            </a:pPr>
            <a:r>
              <a:rPr lang="en-US" sz="2600" dirty="0">
                <a:latin typeface="Baskerville Old Face" charset="0"/>
                <a:ea typeface="Baskerville Old Face" charset="0"/>
                <a:cs typeface="Baskerville Old Face" charset="0"/>
                <a:sym typeface="Times New Roman"/>
              </a:rPr>
              <a:t>Decide</a:t>
            </a:r>
          </a:p>
        </p:txBody>
      </p:sp>
    </p:spTree>
    <p:extLst>
      <p:ext uri="{BB962C8B-B14F-4D97-AF65-F5344CB8AC3E}">
        <p14:creationId xmlns:p14="http://schemas.microsoft.com/office/powerpoint/2010/main" val="278626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txBox="1">
            <a:spLocks noGrp="1"/>
          </p:cNvSpPr>
          <p:nvPr>
            <p:ph type="title"/>
          </p:nvPr>
        </p:nvSpPr>
        <p:spPr>
          <a:xfrm>
            <a:off x="0" y="-23647"/>
            <a:ext cx="83820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400" b="1" i="0" u="none" strike="noStrike" cap="none" dirty="0">
                <a:solidFill>
                  <a:srgbClr val="0070C0"/>
                </a:solidFill>
                <a:latin typeface="Times New Roman"/>
                <a:ea typeface="Times New Roman"/>
                <a:cs typeface="Times New Roman"/>
                <a:sym typeface="Times New Roman"/>
              </a:rPr>
              <a:t>Questions to Ask During Planning</a:t>
            </a:r>
          </a:p>
        </p:txBody>
      </p:sp>
      <p:sp>
        <p:nvSpPr>
          <p:cNvPr id="668" name="Shape 668"/>
          <p:cNvSpPr txBox="1">
            <a:spLocks noGrp="1"/>
          </p:cNvSpPr>
          <p:nvPr>
            <p:ph type="body" idx="1"/>
          </p:nvPr>
        </p:nvSpPr>
        <p:spPr>
          <a:xfrm>
            <a:off x="228600" y="1143000"/>
            <a:ext cx="7924800" cy="5105399"/>
          </a:xfrm>
          <a:prstGeom prst="rect">
            <a:avLst/>
          </a:prstGeom>
          <a:noFill/>
          <a:ln>
            <a:noFill/>
          </a:ln>
        </p:spPr>
        <p:txBody>
          <a:bodyPr lIns="91425" tIns="91425" rIns="91425" bIns="91425" anchor="t" anchorCtr="0">
            <a:noAutofit/>
          </a:bodyPr>
          <a:lstStyle/>
          <a:p>
            <a:pPr marL="228600" indent="0" algn="ctr">
              <a:spcBef>
                <a:spcPts val="0"/>
              </a:spcBef>
              <a:buNone/>
            </a:pPr>
            <a:r>
              <a:rPr lang="en-US" sz="2400" b="0" dirty="0">
                <a:latin typeface="Times New Roman" panose="02020603050405020304" pitchFamily="18" charset="0"/>
                <a:cs typeface="Times New Roman" panose="02020603050405020304" pitchFamily="18" charset="0"/>
              </a:rPr>
              <a:t>Essential Components in Planning an Effective Lesson </a:t>
            </a:r>
          </a:p>
          <a:p>
            <a:pPr marL="228600" indent="0" algn="ctr">
              <a:spcBef>
                <a:spcPts val="0"/>
              </a:spcBef>
              <a:buNone/>
            </a:pPr>
            <a:r>
              <a:rPr lang="en-US" sz="2400" b="0" dirty="0">
                <a:latin typeface="Times New Roman" panose="02020603050405020304" pitchFamily="18" charset="0"/>
                <a:cs typeface="Times New Roman" panose="02020603050405020304" pitchFamily="18" charset="0"/>
              </a:rPr>
              <a:t>using the </a:t>
            </a:r>
          </a:p>
          <a:p>
            <a:pPr marL="228600" lvl="0" indent="0" algn="ctr">
              <a:spcBef>
                <a:spcPts val="0"/>
              </a:spcBef>
              <a:buClr>
                <a:srgbClr val="000000"/>
              </a:buClr>
              <a:buNone/>
            </a:pPr>
            <a:r>
              <a:rPr lang="en-US" sz="2400" dirty="0" smtClean="0">
                <a:solidFill>
                  <a:srgbClr val="000000"/>
                </a:solidFill>
                <a:latin typeface="Times New Roman" panose="02020603050405020304" pitchFamily="18" charset="0"/>
                <a:cs typeface="Times New Roman" panose="02020603050405020304" pitchFamily="18" charset="0"/>
                <a:hlinkClick r:id="rId3"/>
              </a:rPr>
              <a:t>2015 </a:t>
            </a:r>
            <a:r>
              <a:rPr lang="en-US" sz="2400" i="1" dirty="0">
                <a:solidFill>
                  <a:srgbClr val="000000"/>
                </a:solidFill>
                <a:latin typeface="Times New Roman" panose="02020603050405020304" pitchFamily="18" charset="0"/>
                <a:cs typeface="Times New Roman" panose="02020603050405020304" pitchFamily="18" charset="0"/>
                <a:hlinkClick r:id="rId3"/>
              </a:rPr>
              <a:t>History and Social Science Standards of Learning</a:t>
            </a:r>
            <a:endParaRPr lang="en-US" sz="2400" i="1" dirty="0">
              <a:solidFill>
                <a:srgbClr val="000000"/>
              </a:solidFill>
              <a:latin typeface="Times New Roman" panose="02020603050405020304" pitchFamily="18" charset="0"/>
              <a:cs typeface="Times New Roman" panose="02020603050405020304" pitchFamily="18" charset="0"/>
            </a:endParaRPr>
          </a:p>
          <a:p>
            <a:pPr marL="228600" indent="0" algn="ctr">
              <a:spcBef>
                <a:spcPts val="0"/>
              </a:spcBef>
              <a:buNone/>
            </a:pPr>
            <a:endParaRPr lang="en-US" sz="2400" b="0" i="1"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What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do students need to know and understand by the end of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do students need to do during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Which historical thinking skills are best suited for this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other content material should be added to provide historical context and richness to the lesson in order to maximize student understanding of the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student learning experiences would be most effective during this lesson?</a:t>
            </a: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How can I check for understanding effectively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and </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accurately to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measure the students’ content knowledge and historical thinking skills</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t>
            </a:r>
            <a:endPar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endParaRPr>
          </a:p>
        </p:txBody>
      </p:sp>
      <p:sp>
        <p:nvSpPr>
          <p:cNvPr id="669" name="Shape 669"/>
          <p:cNvSpPr txBox="1">
            <a:spLocks noGrp="1"/>
          </p:cNvSpPr>
          <p:nvPr>
            <p:ph type="sldNum" idx="12"/>
          </p:nvPr>
        </p:nvSpPr>
        <p:spPr>
          <a:xfrm>
            <a:off x="8305800" y="6340476"/>
            <a:ext cx="381000" cy="365125"/>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3</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972505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228600" y="685800"/>
            <a:ext cx="8077200" cy="1143000"/>
          </a:xfrm>
          <a:prstGeom prst="rect">
            <a:avLst/>
          </a:prstGeom>
        </p:spPr>
        <p:txBody>
          <a:bodyPr lIns="91425" tIns="91425" rIns="91425" bIns="91425" anchor="ctr" anchorCtr="0">
            <a:noAutofit/>
          </a:bodyPr>
          <a:lstStyle/>
          <a:p>
            <a:pPr lvl="0" rtl="0">
              <a:spcBef>
                <a:spcPts val="0"/>
              </a:spcBef>
              <a:buNone/>
            </a:pPr>
            <a:r>
              <a:rPr lang="en-US" dirty="0">
                <a:latin typeface="Baskerville Old Face" charset="0"/>
                <a:ea typeface="Baskerville Old Face" charset="0"/>
                <a:cs typeface="Baskerville Old Face" charset="0"/>
              </a:rPr>
              <a:t>P.A.C.E.D. Decision </a:t>
            </a:r>
            <a:r>
              <a:rPr lang="en-US" dirty="0" smtClean="0">
                <a:latin typeface="Baskerville Old Face" charset="0"/>
                <a:ea typeface="Baskerville Old Face" charset="0"/>
                <a:cs typeface="Baskerville Old Face" charset="0"/>
              </a:rPr>
              <a:t>Model</a:t>
            </a:r>
            <a:br>
              <a:rPr lang="en-US" dirty="0" smtClean="0">
                <a:latin typeface="Baskerville Old Face" charset="0"/>
                <a:ea typeface="Baskerville Old Face" charset="0"/>
                <a:cs typeface="Baskerville Old Face" charset="0"/>
              </a:rPr>
            </a:br>
            <a:endParaRPr lang="en-US" sz="1800" dirty="0">
              <a:latin typeface="Baskerville Old Face" charset="0"/>
              <a:ea typeface="Baskerville Old Face" charset="0"/>
              <a:cs typeface="Baskerville Old Face" charset="0"/>
            </a:endParaRPr>
          </a:p>
          <a:p>
            <a:pPr lvl="0" rtl="0">
              <a:spcBef>
                <a:spcPts val="0"/>
              </a:spcBef>
              <a:buNone/>
            </a:pPr>
            <a:r>
              <a:rPr lang="en-US" sz="3000" u="sng" dirty="0">
                <a:solidFill>
                  <a:srgbClr val="FF9900"/>
                </a:solidFill>
                <a:latin typeface="Baskerville Old Face" charset="0"/>
                <a:ea typeface="Baskerville Old Face" charset="0"/>
                <a:cs typeface="Baskerville Old Face" charset="0"/>
              </a:rPr>
              <a:t>Problem</a:t>
            </a:r>
            <a:r>
              <a:rPr lang="en-US" sz="3000" dirty="0">
                <a:solidFill>
                  <a:srgbClr val="FF9900"/>
                </a:solidFill>
                <a:latin typeface="Baskerville Old Face" charset="0"/>
                <a:ea typeface="Baskerville Old Face" charset="0"/>
                <a:cs typeface="Baskerville Old Face" charset="0"/>
              </a:rPr>
              <a:t>: Spanish conquistadors are approaching Cuzco.  What do we do?</a:t>
            </a:r>
          </a:p>
          <a:p>
            <a:pPr lvl="0" rtl="0">
              <a:spcBef>
                <a:spcPts val="0"/>
              </a:spcBef>
              <a:buNone/>
            </a:pPr>
            <a:endParaRPr dirty="0"/>
          </a:p>
        </p:txBody>
      </p:sp>
      <p:sp>
        <p:nvSpPr>
          <p:cNvPr id="428" name="Shape 428"/>
          <p:cNvSpPr txBox="1">
            <a:spLocks noGrp="1"/>
          </p:cNvSpPr>
          <p:nvPr>
            <p:ph type="sldNum" idx="12"/>
          </p:nvPr>
        </p:nvSpPr>
        <p:spPr>
          <a:xfrm>
            <a:off x="8381104" y="6292925"/>
            <a:ext cx="3810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sz="1200" b="1">
                <a:solidFill>
                  <a:schemeClr val="bg1"/>
                </a:solidFill>
                <a:latin typeface="Baskerville Old Face" charset="0"/>
                <a:ea typeface="Baskerville Old Face" charset="0"/>
                <a:cs typeface="Baskerville Old Face" charset="0"/>
              </a:rPr>
              <a:t>30</a:t>
            </a:fld>
            <a:endParaRPr lang="en-US" b="1" dirty="0">
              <a:solidFill>
                <a:schemeClr val="bg1"/>
              </a:solidFill>
              <a:latin typeface="Baskerville Old Face" charset="0"/>
              <a:ea typeface="Baskerville Old Face" charset="0"/>
              <a:cs typeface="Baskerville Old Face" charset="0"/>
            </a:endParaRPr>
          </a:p>
        </p:txBody>
      </p:sp>
      <p:sp>
        <p:nvSpPr>
          <p:cNvPr id="429" name="Shape 429"/>
          <p:cNvSpPr txBox="1"/>
          <p:nvPr/>
        </p:nvSpPr>
        <p:spPr>
          <a:xfrm>
            <a:off x="0" y="0"/>
            <a:ext cx="1102200"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1.H</a:t>
            </a:r>
          </a:p>
        </p:txBody>
      </p:sp>
      <p:graphicFrame>
        <p:nvGraphicFramePr>
          <p:cNvPr id="430" name="Shape 430"/>
          <p:cNvGraphicFramePr/>
          <p:nvPr>
            <p:extLst>
              <p:ext uri="{D42A27DB-BD31-4B8C-83A1-F6EECF244321}">
                <p14:modId xmlns:p14="http://schemas.microsoft.com/office/powerpoint/2010/main" val="1026427740"/>
              </p:ext>
            </p:extLst>
          </p:nvPr>
        </p:nvGraphicFramePr>
        <p:xfrm>
          <a:off x="677800" y="2089775"/>
          <a:ext cx="7239000" cy="3098840"/>
        </p:xfrm>
        <a:graphic>
          <a:graphicData uri="http://schemas.openxmlformats.org/drawingml/2006/table">
            <a:tbl>
              <a:tblPr>
                <a:noFill/>
              </a:tblPr>
              <a:tblGrid>
                <a:gridCol w="1809750"/>
                <a:gridCol w="1809750"/>
                <a:gridCol w="1809750"/>
                <a:gridCol w="1809750"/>
              </a:tblGrid>
              <a:tr h="630050">
                <a:tc>
                  <a:txBody>
                    <a:bodyPr/>
                    <a:lstStyle/>
                    <a:p>
                      <a:pPr lvl="0" algn="ctr" rtl="0">
                        <a:spcBef>
                          <a:spcPts val="0"/>
                        </a:spcBef>
                        <a:buNone/>
                      </a:pPr>
                      <a:endParaRPr sz="1800" dirty="0">
                        <a:latin typeface="Baskerville Old Face" charset="0"/>
                        <a:ea typeface="Baskerville Old Face" charset="0"/>
                        <a:cs typeface="Baskerville Old Face" charset="0"/>
                        <a:sym typeface="Times New Roman"/>
                      </a:endParaRPr>
                    </a:p>
                  </a:txBody>
                  <a:tcPr marL="91425" marR="91425" marT="91425" marB="91425" anchor="ctr">
                    <a:solidFill>
                      <a:srgbClr val="000000"/>
                    </a:solidFill>
                  </a:tcPr>
                </a:tc>
                <a:tc>
                  <a:txBody>
                    <a:bodyPr/>
                    <a:lstStyle/>
                    <a:p>
                      <a:pPr lvl="0" algn="ctr" rtl="0">
                        <a:spcBef>
                          <a:spcPts val="0"/>
                        </a:spcBef>
                        <a:buNone/>
                      </a:pPr>
                      <a:r>
                        <a:rPr lang="en-US" sz="1800">
                          <a:latin typeface="Baskerville Old Face" charset="0"/>
                          <a:ea typeface="Baskerville Old Face" charset="0"/>
                          <a:cs typeface="Baskerville Old Face" charset="0"/>
                          <a:sym typeface="Times New Roman"/>
                        </a:rPr>
                        <a:t>Save Lives</a:t>
                      </a:r>
                    </a:p>
                  </a:txBody>
                  <a:tcPr marL="91425" marR="91425" marT="91425" marB="91425" anchor="ctr"/>
                </a:tc>
                <a:tc>
                  <a:txBody>
                    <a:bodyPr/>
                    <a:lstStyle/>
                    <a:p>
                      <a:pPr lvl="0" algn="ctr" rtl="0">
                        <a:spcBef>
                          <a:spcPts val="0"/>
                        </a:spcBef>
                        <a:buNone/>
                      </a:pPr>
                      <a:r>
                        <a:rPr lang="en-US" sz="1800" dirty="0">
                          <a:latin typeface="Baskerville Old Face" charset="0"/>
                          <a:ea typeface="Baskerville Old Face" charset="0"/>
                          <a:cs typeface="Baskerville Old Face" charset="0"/>
                          <a:sym typeface="Times New Roman"/>
                        </a:rPr>
                        <a:t>Preserve </a:t>
                      </a:r>
                      <a:r>
                        <a:rPr lang="en-US" sz="1800" dirty="0" smtClean="0">
                          <a:latin typeface="Baskerville Old Face" charset="0"/>
                          <a:ea typeface="Baskerville Old Face" charset="0"/>
                          <a:cs typeface="Baskerville Old Face" charset="0"/>
                          <a:sym typeface="Times New Roman"/>
                        </a:rPr>
                        <a:t>Cultural </a:t>
                      </a:r>
                      <a:r>
                        <a:rPr lang="en-US" sz="1800" dirty="0">
                          <a:latin typeface="Baskerville Old Face" charset="0"/>
                          <a:ea typeface="Baskerville Old Face" charset="0"/>
                          <a:cs typeface="Baskerville Old Face" charset="0"/>
                          <a:sym typeface="Times New Roman"/>
                        </a:rPr>
                        <a:t>Autonomy</a:t>
                      </a:r>
                    </a:p>
                  </a:txBody>
                  <a:tcPr marL="91425" marR="91425" marT="91425" marB="91425" anchor="ctr"/>
                </a:tc>
                <a:tc>
                  <a:txBody>
                    <a:bodyPr/>
                    <a:lstStyle/>
                    <a:p>
                      <a:pPr lvl="0" algn="ctr" rtl="0">
                        <a:spcBef>
                          <a:spcPts val="0"/>
                        </a:spcBef>
                        <a:buNone/>
                      </a:pPr>
                      <a:r>
                        <a:rPr lang="en-US" sz="1800">
                          <a:latin typeface="Baskerville Old Face" charset="0"/>
                          <a:ea typeface="Baskerville Old Face" charset="0"/>
                          <a:cs typeface="Baskerville Old Face" charset="0"/>
                          <a:sym typeface="Times New Roman"/>
                        </a:rPr>
                        <a:t>Project Political Power</a:t>
                      </a:r>
                    </a:p>
                  </a:txBody>
                  <a:tcPr marL="91425" marR="91425" marT="91425" marB="91425" anchor="ctr"/>
                </a:tc>
              </a:tr>
              <a:tr h="630050">
                <a:tc>
                  <a:txBody>
                    <a:bodyPr/>
                    <a:lstStyle/>
                    <a:p>
                      <a:pPr lvl="0" algn="ctr" rtl="0">
                        <a:spcBef>
                          <a:spcPts val="0"/>
                        </a:spcBef>
                        <a:buNone/>
                      </a:pPr>
                      <a:r>
                        <a:rPr lang="en-US" sz="1800">
                          <a:latin typeface="Baskerville Old Face" charset="0"/>
                          <a:ea typeface="Baskerville Old Face" charset="0"/>
                          <a:cs typeface="Baskerville Old Face" charset="0"/>
                          <a:sym typeface="Times New Roman"/>
                        </a:rPr>
                        <a:t>Armed Resistance Against Invaders</a:t>
                      </a:r>
                    </a:p>
                  </a:txBody>
                  <a:tcPr marL="91425" marR="91425" marT="91425" marB="91425" anchor="ctr"/>
                </a:tc>
                <a:tc>
                  <a:txBody>
                    <a:bodyPr/>
                    <a:lstStyle/>
                    <a:p>
                      <a:pPr lvl="0" algn="ctr" rtl="0">
                        <a:spcBef>
                          <a:spcPts val="0"/>
                        </a:spcBef>
                        <a:buNone/>
                      </a:pPr>
                      <a:r>
                        <a:rPr lang="en-US" sz="2400" b="1" dirty="0">
                          <a:solidFill>
                            <a:srgbClr val="FF0000"/>
                          </a:solidFill>
                          <a:latin typeface="Baskerville Old Face" charset="0"/>
                          <a:ea typeface="Baskerville Old Face" charset="0"/>
                          <a:cs typeface="Baskerville Old Face" charset="0"/>
                          <a:sym typeface="Times New Roman"/>
                        </a:rPr>
                        <a:t>1</a:t>
                      </a:r>
                    </a:p>
                  </a:txBody>
                  <a:tcPr marL="91425" marR="91425" marT="91425" marB="91425" anchor="ctr"/>
                </a:tc>
                <a:tc>
                  <a:txBody>
                    <a:bodyPr/>
                    <a:lstStyle/>
                    <a:p>
                      <a:pPr lvl="0" algn="ctr" rtl="0">
                        <a:spcBef>
                          <a:spcPts val="0"/>
                        </a:spcBef>
                        <a:buNone/>
                      </a:pPr>
                      <a:r>
                        <a:rPr lang="en-US" sz="2400" b="1">
                          <a:solidFill>
                            <a:srgbClr val="FF0000"/>
                          </a:solidFill>
                          <a:latin typeface="Baskerville Old Face" charset="0"/>
                          <a:ea typeface="Baskerville Old Face" charset="0"/>
                          <a:cs typeface="Baskerville Old Face" charset="0"/>
                          <a:sym typeface="Times New Roman"/>
                        </a:rPr>
                        <a:t>3</a:t>
                      </a:r>
                    </a:p>
                  </a:txBody>
                  <a:tcPr marL="91425" marR="91425" marT="91425" marB="91425" anchor="ctr"/>
                </a:tc>
                <a:tc>
                  <a:txBody>
                    <a:bodyPr/>
                    <a:lstStyle/>
                    <a:p>
                      <a:pPr lvl="0" algn="ctr" rtl="0">
                        <a:spcBef>
                          <a:spcPts val="0"/>
                        </a:spcBef>
                        <a:buNone/>
                      </a:pPr>
                      <a:r>
                        <a:rPr lang="en-US" sz="2400" b="1">
                          <a:solidFill>
                            <a:srgbClr val="FF0000"/>
                          </a:solidFill>
                          <a:latin typeface="Baskerville Old Face" charset="0"/>
                          <a:ea typeface="Baskerville Old Face" charset="0"/>
                          <a:cs typeface="Baskerville Old Face" charset="0"/>
                          <a:sym typeface="Times New Roman"/>
                        </a:rPr>
                        <a:t>3</a:t>
                      </a:r>
                    </a:p>
                  </a:txBody>
                  <a:tcPr marL="91425" marR="91425" marT="91425" marB="91425" anchor="ctr"/>
                </a:tc>
              </a:tr>
              <a:tr h="630050">
                <a:tc>
                  <a:txBody>
                    <a:bodyPr/>
                    <a:lstStyle/>
                    <a:p>
                      <a:pPr lvl="0" algn="ctr" rtl="0">
                        <a:spcBef>
                          <a:spcPts val="0"/>
                        </a:spcBef>
                        <a:buNone/>
                      </a:pPr>
                      <a:r>
                        <a:rPr lang="en-US" sz="1800">
                          <a:latin typeface="Baskerville Old Face" charset="0"/>
                          <a:ea typeface="Baskerville Old Face" charset="0"/>
                          <a:cs typeface="Baskerville Old Face" charset="0"/>
                          <a:sym typeface="Times New Roman"/>
                        </a:rPr>
                        <a:t>Capitulation</a:t>
                      </a:r>
                    </a:p>
                  </a:txBody>
                  <a:tcPr marL="91425" marR="91425" marT="91425" marB="91425" anchor="ctr"/>
                </a:tc>
                <a:tc>
                  <a:txBody>
                    <a:bodyPr/>
                    <a:lstStyle/>
                    <a:p>
                      <a:pPr lvl="0" algn="ctr" rtl="0">
                        <a:spcBef>
                          <a:spcPts val="0"/>
                        </a:spcBef>
                        <a:buNone/>
                      </a:pPr>
                      <a:r>
                        <a:rPr lang="en-US" sz="2400" b="1" dirty="0">
                          <a:solidFill>
                            <a:srgbClr val="FF0000"/>
                          </a:solidFill>
                          <a:latin typeface="Baskerville Old Face" charset="0"/>
                          <a:ea typeface="Baskerville Old Face" charset="0"/>
                          <a:cs typeface="Baskerville Old Face" charset="0"/>
                          <a:sym typeface="Times New Roman"/>
                        </a:rPr>
                        <a:t>2</a:t>
                      </a:r>
                    </a:p>
                  </a:txBody>
                  <a:tcPr marL="91425" marR="91425" marT="91425" marB="91425" anchor="ctr"/>
                </a:tc>
                <a:tc>
                  <a:txBody>
                    <a:bodyPr/>
                    <a:lstStyle/>
                    <a:p>
                      <a:pPr lvl="0" algn="ctr" rtl="0">
                        <a:spcBef>
                          <a:spcPts val="0"/>
                        </a:spcBef>
                        <a:buNone/>
                      </a:pPr>
                      <a:r>
                        <a:rPr lang="en-US" sz="2400" b="1">
                          <a:solidFill>
                            <a:srgbClr val="FF0000"/>
                          </a:solidFill>
                          <a:latin typeface="Baskerville Old Face" charset="0"/>
                          <a:ea typeface="Baskerville Old Face" charset="0"/>
                          <a:cs typeface="Baskerville Old Face" charset="0"/>
                          <a:sym typeface="Times New Roman"/>
                        </a:rPr>
                        <a:t>1</a:t>
                      </a:r>
                    </a:p>
                  </a:txBody>
                  <a:tcPr marL="91425" marR="91425" marT="91425" marB="91425" anchor="ctr"/>
                </a:tc>
                <a:tc>
                  <a:txBody>
                    <a:bodyPr/>
                    <a:lstStyle/>
                    <a:p>
                      <a:pPr lvl="0" algn="ctr" rtl="0">
                        <a:spcBef>
                          <a:spcPts val="0"/>
                        </a:spcBef>
                        <a:buNone/>
                      </a:pPr>
                      <a:r>
                        <a:rPr lang="en-US" sz="2400" b="1" dirty="0">
                          <a:solidFill>
                            <a:srgbClr val="FF0000"/>
                          </a:solidFill>
                          <a:latin typeface="Baskerville Old Face" charset="0"/>
                          <a:ea typeface="Baskerville Old Face" charset="0"/>
                          <a:cs typeface="Baskerville Old Face" charset="0"/>
                          <a:sym typeface="Times New Roman"/>
                        </a:rPr>
                        <a:t>2</a:t>
                      </a:r>
                    </a:p>
                  </a:txBody>
                  <a:tcPr marL="91425" marR="91425" marT="91425" marB="91425" anchor="ctr"/>
                </a:tc>
              </a:tr>
              <a:tr h="630050">
                <a:tc>
                  <a:txBody>
                    <a:bodyPr/>
                    <a:lstStyle/>
                    <a:p>
                      <a:pPr lvl="0" algn="ctr" rtl="0">
                        <a:spcBef>
                          <a:spcPts val="0"/>
                        </a:spcBef>
                        <a:buNone/>
                      </a:pPr>
                      <a:r>
                        <a:rPr lang="en-US" sz="1800">
                          <a:latin typeface="Baskerville Old Face" charset="0"/>
                          <a:ea typeface="Baskerville Old Face" charset="0"/>
                          <a:cs typeface="Baskerville Old Face" charset="0"/>
                          <a:sym typeface="Times New Roman"/>
                        </a:rPr>
                        <a:t>Abandon The Capital</a:t>
                      </a:r>
                    </a:p>
                  </a:txBody>
                  <a:tcPr marL="91425" marR="91425" marT="91425" marB="91425" anchor="ctr"/>
                </a:tc>
                <a:tc>
                  <a:txBody>
                    <a:bodyPr/>
                    <a:lstStyle/>
                    <a:p>
                      <a:pPr lvl="0" algn="ctr" rtl="0">
                        <a:spcBef>
                          <a:spcPts val="0"/>
                        </a:spcBef>
                        <a:buNone/>
                      </a:pPr>
                      <a:r>
                        <a:rPr lang="en-US" sz="2400" b="1" dirty="0">
                          <a:solidFill>
                            <a:srgbClr val="FF0000"/>
                          </a:solidFill>
                          <a:latin typeface="Baskerville Old Face" charset="0"/>
                          <a:ea typeface="Baskerville Old Face" charset="0"/>
                          <a:cs typeface="Baskerville Old Face" charset="0"/>
                          <a:sym typeface="Times New Roman"/>
                        </a:rPr>
                        <a:t>3</a:t>
                      </a:r>
                    </a:p>
                  </a:txBody>
                  <a:tcPr marL="91425" marR="91425" marT="91425" marB="91425" anchor="ctr"/>
                </a:tc>
                <a:tc>
                  <a:txBody>
                    <a:bodyPr/>
                    <a:lstStyle/>
                    <a:p>
                      <a:pPr lvl="0" algn="ctr" rtl="0">
                        <a:spcBef>
                          <a:spcPts val="0"/>
                        </a:spcBef>
                        <a:buNone/>
                      </a:pPr>
                      <a:r>
                        <a:rPr lang="en-US" sz="2400" b="1" dirty="0">
                          <a:solidFill>
                            <a:srgbClr val="FF0000"/>
                          </a:solidFill>
                          <a:latin typeface="Baskerville Old Face" charset="0"/>
                          <a:ea typeface="Baskerville Old Face" charset="0"/>
                          <a:cs typeface="Baskerville Old Face" charset="0"/>
                          <a:sym typeface="Times New Roman"/>
                        </a:rPr>
                        <a:t>2</a:t>
                      </a:r>
                    </a:p>
                  </a:txBody>
                  <a:tcPr marL="91425" marR="91425" marT="91425" marB="91425" anchor="ctr"/>
                </a:tc>
                <a:tc>
                  <a:txBody>
                    <a:bodyPr/>
                    <a:lstStyle/>
                    <a:p>
                      <a:pPr lvl="0" algn="ctr" rtl="0">
                        <a:spcBef>
                          <a:spcPts val="0"/>
                        </a:spcBef>
                        <a:buNone/>
                      </a:pPr>
                      <a:r>
                        <a:rPr lang="en-US" sz="2400" b="1" dirty="0">
                          <a:solidFill>
                            <a:srgbClr val="FF0000"/>
                          </a:solidFill>
                          <a:latin typeface="Baskerville Old Face" charset="0"/>
                          <a:ea typeface="Baskerville Old Face" charset="0"/>
                          <a:cs typeface="Baskerville Old Face" charset="0"/>
                          <a:sym typeface="Times New Roman"/>
                        </a:rPr>
                        <a:t>1</a:t>
                      </a:r>
                    </a:p>
                  </a:txBody>
                  <a:tcPr marL="91425" marR="91425" marT="91425" marB="91425" anchor="ctr"/>
                </a:tc>
              </a:tr>
            </a:tbl>
          </a:graphicData>
        </a:graphic>
      </p:graphicFrame>
      <p:sp>
        <p:nvSpPr>
          <p:cNvPr id="431" name="Shape 431"/>
          <p:cNvSpPr txBox="1"/>
          <p:nvPr/>
        </p:nvSpPr>
        <p:spPr>
          <a:xfrm>
            <a:off x="677800" y="5435375"/>
            <a:ext cx="6514500" cy="1040100"/>
          </a:xfrm>
          <a:prstGeom prst="rect">
            <a:avLst/>
          </a:prstGeom>
          <a:noFill/>
          <a:ln>
            <a:noFill/>
          </a:ln>
        </p:spPr>
        <p:txBody>
          <a:bodyPr lIns="91425" tIns="91425" rIns="91425" bIns="91425" anchor="t" anchorCtr="0">
            <a:noAutofit/>
          </a:bodyPr>
          <a:lstStyle/>
          <a:p>
            <a:pPr marL="457200" lvl="0" indent="-393700" rtl="0">
              <a:spcBef>
                <a:spcPts val="0"/>
              </a:spcBef>
              <a:buSzPct val="100000"/>
              <a:buFont typeface="Times New Roman"/>
              <a:buChar char="●"/>
            </a:pPr>
            <a:r>
              <a:rPr lang="en-US" sz="2600" dirty="0">
                <a:latin typeface="Baskerville Old Face" charset="0"/>
                <a:ea typeface="Baskerville Old Face" charset="0"/>
                <a:cs typeface="Baskerville Old Face" charset="0"/>
                <a:sym typeface="Times New Roman"/>
              </a:rPr>
              <a:t>Desirability of Student Variance On Matrix</a:t>
            </a:r>
          </a:p>
          <a:p>
            <a:pPr marL="457200" lvl="0" indent="-393700" rtl="0">
              <a:spcBef>
                <a:spcPts val="0"/>
              </a:spcBef>
              <a:buSzPct val="100000"/>
              <a:buFont typeface="Times New Roman"/>
              <a:buChar char="●"/>
            </a:pPr>
            <a:r>
              <a:rPr lang="en-US" sz="2600" dirty="0">
                <a:latin typeface="Baskerville Old Face" charset="0"/>
                <a:ea typeface="Baskerville Old Face" charset="0"/>
                <a:cs typeface="Baskerville Old Face" charset="0"/>
                <a:sym typeface="Times New Roman"/>
              </a:rPr>
              <a:t>Evaluate Alternatives </a:t>
            </a:r>
          </a:p>
          <a:p>
            <a:pPr marL="457200" lvl="0" indent="-393700">
              <a:spcBef>
                <a:spcPts val="0"/>
              </a:spcBef>
              <a:buSzPct val="100000"/>
              <a:buFont typeface="Times New Roman"/>
              <a:buChar char="●"/>
            </a:pPr>
            <a:r>
              <a:rPr lang="en-US" sz="2600" dirty="0">
                <a:latin typeface="Baskerville Old Face" charset="0"/>
                <a:ea typeface="Baskerville Old Face" charset="0"/>
                <a:cs typeface="Baskerville Old Face" charset="0"/>
                <a:sym typeface="Times New Roman"/>
              </a:rPr>
              <a:t>Decide</a:t>
            </a:r>
          </a:p>
        </p:txBody>
      </p:sp>
    </p:spTree>
    <p:extLst>
      <p:ext uri="{BB962C8B-B14F-4D97-AF65-F5344CB8AC3E}">
        <p14:creationId xmlns:p14="http://schemas.microsoft.com/office/powerpoint/2010/main" val="292519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dirty="0"/>
              <a:t>    </a:t>
            </a:r>
            <a:r>
              <a:rPr lang="en-US" dirty="0">
                <a:latin typeface="Baskerville Old Face" charset="0"/>
                <a:ea typeface="Baskerville Old Face" charset="0"/>
                <a:cs typeface="Baskerville Old Face" charset="0"/>
              </a:rPr>
              <a:t>Cause &amp; Effect Relationships</a:t>
            </a:r>
          </a:p>
        </p:txBody>
      </p:sp>
      <p:sp>
        <p:nvSpPr>
          <p:cNvPr id="438" name="Shape 438"/>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marL="457200" lvl="0" indent="-393700" rtl="0">
              <a:spcBef>
                <a:spcPts val="0"/>
              </a:spcBef>
              <a:buSzPct val="100000"/>
              <a:buFont typeface="Times New Roman"/>
            </a:pPr>
            <a:r>
              <a:rPr lang="en-US" sz="2600" b="0" dirty="0">
                <a:latin typeface="Baskerville Old Face" charset="0"/>
                <a:ea typeface="Baskerville Old Face" charset="0"/>
                <a:cs typeface="Baskerville Old Face" charset="0"/>
                <a:sym typeface="Times New Roman"/>
              </a:rPr>
              <a:t>Deconstructing and evaluating </a:t>
            </a:r>
            <a:r>
              <a:rPr lang="en-US" sz="2600" dirty="0">
                <a:latin typeface="Baskerville Old Face" charset="0"/>
                <a:ea typeface="Baskerville Old Face" charset="0"/>
                <a:cs typeface="Baskerville Old Face" charset="0"/>
                <a:sym typeface="Times New Roman"/>
              </a:rPr>
              <a:t>WHY </a:t>
            </a:r>
            <a:r>
              <a:rPr lang="en-US" sz="2600" b="0" dirty="0">
                <a:latin typeface="Baskerville Old Face" charset="0"/>
                <a:ea typeface="Baskerville Old Face" charset="0"/>
                <a:cs typeface="Baskerville Old Face" charset="0"/>
                <a:sym typeface="Times New Roman"/>
              </a:rPr>
              <a:t>a certain event happened or </a:t>
            </a:r>
            <a:r>
              <a:rPr lang="en-US" sz="2600" dirty="0">
                <a:latin typeface="Baskerville Old Face" charset="0"/>
                <a:ea typeface="Baskerville Old Face" charset="0"/>
                <a:cs typeface="Baskerville Old Face" charset="0"/>
                <a:sym typeface="Times New Roman"/>
              </a:rPr>
              <a:t>HOW </a:t>
            </a:r>
            <a:r>
              <a:rPr lang="en-US" sz="2600" b="0" dirty="0">
                <a:latin typeface="Baskerville Old Face" charset="0"/>
                <a:ea typeface="Baskerville Old Face" charset="0"/>
                <a:cs typeface="Baskerville Old Face" charset="0"/>
                <a:sym typeface="Times New Roman"/>
              </a:rPr>
              <a:t>it affected one or more cultures/individuals is significantly more positively correlated to memory retention.  </a:t>
            </a:r>
          </a:p>
          <a:p>
            <a:pPr marL="457200" lvl="0" indent="-393700" rtl="0">
              <a:spcBef>
                <a:spcPts val="0"/>
              </a:spcBef>
              <a:buSzPct val="100000"/>
              <a:buFont typeface="Times New Roman"/>
            </a:pPr>
            <a:r>
              <a:rPr lang="en-US" sz="2600" b="0" dirty="0">
                <a:latin typeface="Baskerville Old Face" charset="0"/>
                <a:ea typeface="Baskerville Old Face" charset="0"/>
                <a:cs typeface="Baskerville Old Face" charset="0"/>
                <a:sym typeface="Times New Roman"/>
              </a:rPr>
              <a:t>When students are able to critically engage information, there is a statistically significant gain in the amount of information retained over longer periods of time.  </a:t>
            </a:r>
          </a:p>
          <a:p>
            <a:pPr marL="0" lvl="0" indent="0" rtl="0">
              <a:spcBef>
                <a:spcPts val="0"/>
              </a:spcBef>
              <a:buNone/>
            </a:pPr>
            <a:endParaRPr sz="2600" dirty="0">
              <a:latin typeface="Baskerville Old Face" charset="0"/>
              <a:ea typeface="Baskerville Old Face" charset="0"/>
              <a:cs typeface="Baskerville Old Face" charset="0"/>
              <a:sym typeface="Times New Roman"/>
            </a:endParaRPr>
          </a:p>
          <a:p>
            <a:pPr marL="457200" lvl="0" indent="-393700" rtl="0">
              <a:spcBef>
                <a:spcPts val="0"/>
              </a:spcBef>
              <a:buClr>
                <a:srgbClr val="FF9900"/>
              </a:buClr>
              <a:buSzPct val="100000"/>
              <a:buFont typeface="Times New Roman"/>
            </a:pPr>
            <a:r>
              <a:rPr lang="en-US" sz="2600" dirty="0">
                <a:solidFill>
                  <a:srgbClr val="FF0000"/>
                </a:solidFill>
                <a:latin typeface="Baskerville Old Face" charset="0"/>
                <a:ea typeface="Baskerville Old Face" charset="0"/>
                <a:cs typeface="Baskerville Old Face" charset="0"/>
                <a:sym typeface="Times New Roman"/>
              </a:rPr>
              <a:t>Place emphasis on multiple causation and effect as well as the difference between intentional and unintentional cause/effect. </a:t>
            </a:r>
          </a:p>
        </p:txBody>
      </p:sp>
      <p:sp>
        <p:nvSpPr>
          <p:cNvPr id="439" name="Shape 439"/>
          <p:cNvSpPr txBox="1">
            <a:spLocks noGrp="1"/>
          </p:cNvSpPr>
          <p:nvPr>
            <p:ph type="sldNum" idx="12"/>
          </p:nvPr>
        </p:nvSpPr>
        <p:spPr>
          <a:xfrm>
            <a:off x="8370346" y="6340475"/>
            <a:ext cx="3810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sz="1200" b="1">
                <a:solidFill>
                  <a:schemeClr val="bg1"/>
                </a:solidFill>
                <a:latin typeface="Baskerville Old Face" charset="0"/>
                <a:ea typeface="Baskerville Old Face" charset="0"/>
                <a:cs typeface="Baskerville Old Face" charset="0"/>
              </a:rPr>
              <a:t>31</a:t>
            </a:fld>
            <a:endParaRPr lang="en-US" b="1" dirty="0">
              <a:solidFill>
                <a:schemeClr val="bg1"/>
              </a:solidFill>
              <a:latin typeface="Baskerville Old Face" charset="0"/>
              <a:ea typeface="Baskerville Old Face" charset="0"/>
              <a:cs typeface="Baskerville Old Face" charset="0"/>
            </a:endParaRPr>
          </a:p>
        </p:txBody>
      </p:sp>
      <p:sp>
        <p:nvSpPr>
          <p:cNvPr id="440" name="Shape 440"/>
          <p:cNvSpPr txBox="1"/>
          <p:nvPr/>
        </p:nvSpPr>
        <p:spPr>
          <a:xfrm>
            <a:off x="0" y="0"/>
            <a:ext cx="1118400" cy="10203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1.F</a:t>
            </a:r>
          </a:p>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1.H</a:t>
            </a:r>
          </a:p>
        </p:txBody>
      </p:sp>
    </p:spTree>
    <p:extLst>
      <p:ext uri="{BB962C8B-B14F-4D97-AF65-F5344CB8AC3E}">
        <p14:creationId xmlns:p14="http://schemas.microsoft.com/office/powerpoint/2010/main" val="309351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sldNum" idx="12"/>
          </p:nvPr>
        </p:nvSpPr>
        <p:spPr>
          <a:xfrm>
            <a:off x="8384232" y="6308203"/>
            <a:ext cx="3810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sz="1200" b="1">
                <a:solidFill>
                  <a:schemeClr val="bg1"/>
                </a:solidFill>
                <a:latin typeface="Baskerville Old Face" charset="0"/>
                <a:ea typeface="Baskerville Old Face" charset="0"/>
                <a:cs typeface="Baskerville Old Face" charset="0"/>
              </a:rPr>
              <a:t>32</a:t>
            </a:fld>
            <a:endParaRPr lang="en-US" b="1" dirty="0">
              <a:solidFill>
                <a:schemeClr val="bg1"/>
              </a:solidFill>
              <a:latin typeface="Baskerville Old Face" charset="0"/>
              <a:ea typeface="Baskerville Old Face" charset="0"/>
              <a:cs typeface="Baskerville Old Face" charset="0"/>
            </a:endParaRPr>
          </a:p>
        </p:txBody>
      </p:sp>
      <p:sp>
        <p:nvSpPr>
          <p:cNvPr id="447" name="Shape 447"/>
          <p:cNvSpPr txBox="1"/>
          <p:nvPr/>
        </p:nvSpPr>
        <p:spPr>
          <a:xfrm>
            <a:off x="0" y="0"/>
            <a:ext cx="1102200" cy="11430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1.F</a:t>
            </a:r>
          </a:p>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1.H</a:t>
            </a:r>
          </a:p>
        </p:txBody>
      </p:sp>
      <p:graphicFrame>
        <p:nvGraphicFramePr>
          <p:cNvPr id="448" name="Shape 448"/>
          <p:cNvGraphicFramePr/>
          <p:nvPr>
            <p:extLst>
              <p:ext uri="{D42A27DB-BD31-4B8C-83A1-F6EECF244321}">
                <p14:modId xmlns:p14="http://schemas.microsoft.com/office/powerpoint/2010/main" val="1072856101"/>
              </p:ext>
            </p:extLst>
          </p:nvPr>
        </p:nvGraphicFramePr>
        <p:xfrm>
          <a:off x="1210100" y="479075"/>
          <a:ext cx="7131100" cy="6150325"/>
        </p:xfrm>
        <a:graphic>
          <a:graphicData uri="http://schemas.openxmlformats.org/drawingml/2006/table">
            <a:tbl>
              <a:tblPr>
                <a:noFill/>
              </a:tblPr>
              <a:tblGrid>
                <a:gridCol w="3565550"/>
                <a:gridCol w="3565550"/>
              </a:tblGrid>
              <a:tr h="381000">
                <a:tc gridSpan="2">
                  <a:txBody>
                    <a:bodyPr/>
                    <a:lstStyle/>
                    <a:p>
                      <a:pPr lvl="0" rtl="0">
                        <a:spcBef>
                          <a:spcPts val="0"/>
                        </a:spcBef>
                        <a:buNone/>
                      </a:pPr>
                      <a:r>
                        <a:rPr lang="en-US" dirty="0">
                          <a:latin typeface="Baskerville Old Face" charset="0"/>
                          <a:ea typeface="Baskerville Old Face" charset="0"/>
                          <a:cs typeface="Baskerville Old Face" charset="0"/>
                          <a:sym typeface="Times New Roman"/>
                        </a:rPr>
                        <a:t>Before Choice </a:t>
                      </a:r>
                      <a:r>
                        <a:rPr lang="en-US" u="sng" dirty="0">
                          <a:latin typeface="Baskerville Old Face" charset="0"/>
                          <a:ea typeface="Baskerville Old Face" charset="0"/>
                          <a:cs typeface="Baskerville Old Face" charset="0"/>
                          <a:sym typeface="Times New Roman"/>
                        </a:rPr>
                        <a:t>WAS </a:t>
                      </a:r>
                      <a:r>
                        <a:rPr lang="en-US" dirty="0">
                          <a:latin typeface="Baskerville Old Face" charset="0"/>
                          <a:ea typeface="Baskerville Old Face" charset="0"/>
                          <a:cs typeface="Baskerville Old Face" charset="0"/>
                          <a:sym typeface="Times New Roman"/>
                        </a:rPr>
                        <a:t>Made - “Assumed” Cost- Benefit Analysis</a:t>
                      </a:r>
                    </a:p>
                  </a:txBody>
                  <a:tcPr marL="91425" marR="91425" marT="91425" marB="91425">
                    <a:solidFill>
                      <a:srgbClr val="999999"/>
                    </a:solidFill>
                  </a:tcPr>
                </a:tc>
                <a:tc hMerge="1">
                  <a:txBody>
                    <a:bodyPr/>
                    <a:lstStyle/>
                    <a:p>
                      <a:endParaRPr lang="en-US"/>
                    </a:p>
                  </a:txBody>
                  <a:tcPr/>
                </a:tc>
              </a:tr>
              <a:tr h="381000">
                <a:tc>
                  <a:txBody>
                    <a:bodyPr/>
                    <a:lstStyle/>
                    <a:p>
                      <a:pPr lvl="0" rtl="0">
                        <a:spcBef>
                          <a:spcPts val="0"/>
                        </a:spcBef>
                        <a:buNone/>
                      </a:pPr>
                      <a:r>
                        <a:rPr lang="en-US" dirty="0">
                          <a:latin typeface="Baskerville Old Face" charset="0"/>
                          <a:ea typeface="Baskerville Old Face" charset="0"/>
                          <a:cs typeface="Baskerville Old Face" charset="0"/>
                          <a:sym typeface="Times New Roman"/>
                        </a:rPr>
                        <a:t>Costs (Things Given Up)</a:t>
                      </a:r>
                    </a:p>
                  </a:txBody>
                  <a:tcPr marL="91425" marR="91425" marT="91425" marB="91425">
                    <a:solidFill>
                      <a:srgbClr val="CCCCCC"/>
                    </a:solidFill>
                  </a:tcPr>
                </a:tc>
                <a:tc>
                  <a:txBody>
                    <a:bodyPr/>
                    <a:lstStyle/>
                    <a:p>
                      <a:pPr lvl="0" rtl="0">
                        <a:spcBef>
                          <a:spcPts val="0"/>
                        </a:spcBef>
                        <a:buNone/>
                      </a:pPr>
                      <a:r>
                        <a:rPr lang="en-US">
                          <a:latin typeface="Baskerville Old Face" charset="0"/>
                          <a:ea typeface="Baskerville Old Face" charset="0"/>
                          <a:cs typeface="Baskerville Old Face" charset="0"/>
                          <a:sym typeface="Times New Roman"/>
                        </a:rPr>
                        <a:t>Benefits (Positive Things Gained)</a:t>
                      </a:r>
                    </a:p>
                  </a:txBody>
                  <a:tcPr marL="91425" marR="91425" marT="91425" marB="91425">
                    <a:solidFill>
                      <a:srgbClr val="CCCCCC"/>
                    </a:solidFill>
                  </a:tcPr>
                </a:tc>
              </a:tr>
              <a:tr h="1120125">
                <a:tc>
                  <a:txBody>
                    <a:bodyPr/>
                    <a:lstStyle/>
                    <a:p>
                      <a:pPr lvl="0">
                        <a:spcBef>
                          <a:spcPts val="0"/>
                        </a:spcBef>
                        <a:buNone/>
                      </a:pPr>
                      <a:endParaRPr dirty="0">
                        <a:latin typeface="Baskerville Old Face" charset="0"/>
                        <a:ea typeface="Baskerville Old Face" charset="0"/>
                        <a:cs typeface="Baskerville Old Face" charset="0"/>
                      </a:endParaRPr>
                    </a:p>
                  </a:txBody>
                  <a:tcPr marL="91425" marR="91425" marT="91425" marB="91425"/>
                </a:tc>
                <a:tc>
                  <a:txBody>
                    <a:bodyPr/>
                    <a:lstStyle/>
                    <a:p>
                      <a:pPr lvl="0">
                        <a:spcBef>
                          <a:spcPts val="0"/>
                        </a:spcBef>
                        <a:buNone/>
                      </a:pPr>
                      <a:endParaRPr>
                        <a:latin typeface="Baskerville Old Face" charset="0"/>
                        <a:ea typeface="Baskerville Old Face" charset="0"/>
                        <a:cs typeface="Baskerville Old Face" charset="0"/>
                      </a:endParaRPr>
                    </a:p>
                  </a:txBody>
                  <a:tcPr marL="91425" marR="91425" marT="91425" marB="91425"/>
                </a:tc>
              </a:tr>
              <a:tr h="511825">
                <a:tc gridSpan="2">
                  <a:txBody>
                    <a:bodyPr/>
                    <a:lstStyle/>
                    <a:p>
                      <a:pPr lvl="0" rtl="0">
                        <a:spcBef>
                          <a:spcPts val="0"/>
                        </a:spcBef>
                        <a:buNone/>
                      </a:pPr>
                      <a:r>
                        <a:rPr lang="en-US" dirty="0">
                          <a:latin typeface="Baskerville Old Face" charset="0"/>
                          <a:ea typeface="Baskerville Old Face" charset="0"/>
                          <a:cs typeface="Baskerville Old Face" charset="0"/>
                          <a:sym typeface="Times New Roman"/>
                        </a:rPr>
                        <a:t>Before Choice </a:t>
                      </a:r>
                      <a:r>
                        <a:rPr lang="en-US" u="sng" dirty="0">
                          <a:latin typeface="Baskerville Old Face" charset="0"/>
                          <a:ea typeface="Baskerville Old Face" charset="0"/>
                          <a:cs typeface="Baskerville Old Face" charset="0"/>
                          <a:sym typeface="Times New Roman"/>
                        </a:rPr>
                        <a:t>WAS </a:t>
                      </a:r>
                      <a:r>
                        <a:rPr lang="en-US" dirty="0">
                          <a:latin typeface="Baskerville Old Face" charset="0"/>
                          <a:ea typeface="Baskerville Old Face" charset="0"/>
                          <a:cs typeface="Baskerville Old Face" charset="0"/>
                          <a:sym typeface="Times New Roman"/>
                        </a:rPr>
                        <a:t>Made - Assessing Causation &amp; </a:t>
                      </a:r>
                      <a:r>
                        <a:rPr lang="en-US" dirty="0" smtClean="0">
                          <a:latin typeface="Baskerville Old Face" charset="0"/>
                          <a:ea typeface="Baskerville Old Face" charset="0"/>
                          <a:cs typeface="Baskerville Old Face" charset="0"/>
                          <a:sym typeface="Times New Roman"/>
                        </a:rPr>
                        <a:t>Motivators</a:t>
                      </a:r>
                      <a:endParaRPr lang="en-US" dirty="0">
                        <a:latin typeface="Baskerville Old Face" charset="0"/>
                        <a:ea typeface="Baskerville Old Face" charset="0"/>
                        <a:cs typeface="Baskerville Old Face" charset="0"/>
                        <a:sym typeface="Times New Roman"/>
                      </a:endParaRPr>
                    </a:p>
                  </a:txBody>
                  <a:tcPr marL="91425" marR="91425" marT="91425" marB="91425">
                    <a:solidFill>
                      <a:srgbClr val="999999"/>
                    </a:solidFill>
                  </a:tcPr>
                </a:tc>
                <a:tc hMerge="1">
                  <a:txBody>
                    <a:bodyPr/>
                    <a:lstStyle/>
                    <a:p>
                      <a:endParaRPr lang="en-US"/>
                    </a:p>
                  </a:txBody>
                  <a:tcPr/>
                </a:tc>
              </a:tr>
              <a:tr h="452950">
                <a:tc>
                  <a:txBody>
                    <a:bodyPr/>
                    <a:lstStyle/>
                    <a:p>
                      <a:pPr lvl="0" rtl="0">
                        <a:spcBef>
                          <a:spcPts val="0"/>
                        </a:spcBef>
                        <a:buNone/>
                      </a:pPr>
                      <a:r>
                        <a:rPr lang="en-US">
                          <a:latin typeface="Baskerville Old Face" charset="0"/>
                          <a:ea typeface="Baskerville Old Face" charset="0"/>
                          <a:cs typeface="Baskerville Old Face" charset="0"/>
                          <a:sym typeface="Times New Roman"/>
                        </a:rPr>
                        <a:t>Direct Causation (Proximal To Event)</a:t>
                      </a:r>
                    </a:p>
                  </a:txBody>
                  <a:tcPr marL="91425" marR="91425" marT="91425" marB="91425">
                    <a:solidFill>
                      <a:srgbClr val="CCCCCC"/>
                    </a:solidFill>
                  </a:tcPr>
                </a:tc>
                <a:tc>
                  <a:txBody>
                    <a:bodyPr/>
                    <a:lstStyle/>
                    <a:p>
                      <a:pPr lvl="0" rtl="0">
                        <a:spcBef>
                          <a:spcPts val="0"/>
                        </a:spcBef>
                        <a:buNone/>
                      </a:pPr>
                      <a:r>
                        <a:rPr lang="en-US" dirty="0">
                          <a:latin typeface="Baskerville Old Face" charset="0"/>
                          <a:ea typeface="Baskerville Old Face" charset="0"/>
                          <a:cs typeface="Baskerville Old Face" charset="0"/>
                          <a:sym typeface="Times New Roman"/>
                        </a:rPr>
                        <a:t>Indirect Causation (Contained Within General Time Period Contextual to Relevant Era)</a:t>
                      </a:r>
                    </a:p>
                  </a:txBody>
                  <a:tcPr marL="91425" marR="91425" marT="91425" marB="91425">
                    <a:solidFill>
                      <a:srgbClr val="CCCCCC"/>
                    </a:solidFill>
                  </a:tcPr>
                </a:tc>
              </a:tr>
              <a:tr h="678075">
                <a:tc>
                  <a:txBody>
                    <a:bodyPr/>
                    <a:lstStyle/>
                    <a:p>
                      <a:pPr lvl="0" rtl="0">
                        <a:spcBef>
                          <a:spcPts val="0"/>
                        </a:spcBef>
                        <a:buNone/>
                      </a:pPr>
                      <a:endParaRPr dirty="0">
                        <a:latin typeface="Baskerville Old Face" charset="0"/>
                        <a:ea typeface="Baskerville Old Face" charset="0"/>
                        <a:cs typeface="Baskerville Old Face" charset="0"/>
                        <a:sym typeface="Times New Roman"/>
                      </a:endParaRPr>
                    </a:p>
                  </a:txBody>
                  <a:tcPr marL="91425" marR="91425" marT="91425" marB="91425">
                    <a:solidFill>
                      <a:srgbClr val="FFFFFF"/>
                    </a:solidFill>
                  </a:tcPr>
                </a:tc>
                <a:tc>
                  <a:txBody>
                    <a:bodyPr/>
                    <a:lstStyle/>
                    <a:p>
                      <a:pPr lvl="0" rtl="0">
                        <a:spcBef>
                          <a:spcPts val="0"/>
                        </a:spcBef>
                        <a:buNone/>
                      </a:pPr>
                      <a:endParaRPr dirty="0">
                        <a:latin typeface="Baskerville Old Face" charset="0"/>
                        <a:ea typeface="Baskerville Old Face" charset="0"/>
                        <a:cs typeface="Baskerville Old Face" charset="0"/>
                        <a:sym typeface="Times New Roman"/>
                      </a:endParaRPr>
                    </a:p>
                  </a:txBody>
                  <a:tcPr marL="91425" marR="91425" marT="91425" marB="91425">
                    <a:solidFill>
                      <a:srgbClr val="FFFFFF"/>
                    </a:solidFill>
                  </a:tcPr>
                </a:tc>
              </a:tr>
              <a:tr h="381000">
                <a:tc gridSpan="2">
                  <a:txBody>
                    <a:bodyPr/>
                    <a:lstStyle/>
                    <a:p>
                      <a:pPr lvl="0" rtl="0">
                        <a:spcBef>
                          <a:spcPts val="0"/>
                        </a:spcBef>
                        <a:buNone/>
                      </a:pPr>
                      <a:r>
                        <a:rPr lang="en-US" dirty="0">
                          <a:latin typeface="Baskerville Old Face" charset="0"/>
                          <a:ea typeface="Baskerville Old Face" charset="0"/>
                          <a:cs typeface="Baskerville Old Face" charset="0"/>
                          <a:sym typeface="Times New Roman"/>
                        </a:rPr>
                        <a:t>Choice Outcome - Actual Intended vs. Unintended Consequences </a:t>
                      </a:r>
                    </a:p>
                  </a:txBody>
                  <a:tcPr marL="91425" marR="91425" marT="91425" marB="91425">
                    <a:solidFill>
                      <a:srgbClr val="999999"/>
                    </a:solidFill>
                  </a:tcPr>
                </a:tc>
                <a:tc hMerge="1">
                  <a:txBody>
                    <a:bodyPr/>
                    <a:lstStyle/>
                    <a:p>
                      <a:endParaRPr lang="en-US"/>
                    </a:p>
                  </a:txBody>
                  <a:tcPr/>
                </a:tc>
              </a:tr>
              <a:tr h="381000">
                <a:tc>
                  <a:txBody>
                    <a:bodyPr/>
                    <a:lstStyle/>
                    <a:p>
                      <a:pPr lvl="0">
                        <a:spcBef>
                          <a:spcPts val="0"/>
                        </a:spcBef>
                        <a:buNone/>
                      </a:pPr>
                      <a:r>
                        <a:rPr lang="en-US">
                          <a:latin typeface="Baskerville Old Face" charset="0"/>
                          <a:ea typeface="Baskerville Old Face" charset="0"/>
                          <a:cs typeface="Baskerville Old Face" charset="0"/>
                          <a:sym typeface="Times New Roman"/>
                        </a:rPr>
                        <a:t>Intended Consequences                 </a:t>
                      </a:r>
                    </a:p>
                    <a:p>
                      <a:pPr lvl="0" rtl="0">
                        <a:spcBef>
                          <a:spcPts val="0"/>
                        </a:spcBef>
                        <a:buNone/>
                      </a:pPr>
                      <a:r>
                        <a:rPr lang="en-US">
                          <a:latin typeface="Baskerville Old Face" charset="0"/>
                          <a:ea typeface="Baskerville Old Face" charset="0"/>
                          <a:cs typeface="Baskerville Old Face" charset="0"/>
                          <a:sym typeface="Times New Roman"/>
                        </a:rPr>
                        <a:t>(Thought Would Happen &amp; Actually Did)</a:t>
                      </a:r>
                    </a:p>
                  </a:txBody>
                  <a:tcPr marL="91425" marR="91425" marT="91425" marB="91425">
                    <a:solidFill>
                      <a:srgbClr val="CCCCCC"/>
                    </a:solidFill>
                  </a:tcPr>
                </a:tc>
                <a:tc>
                  <a:txBody>
                    <a:bodyPr/>
                    <a:lstStyle/>
                    <a:p>
                      <a:pPr lvl="0">
                        <a:spcBef>
                          <a:spcPts val="0"/>
                        </a:spcBef>
                        <a:buNone/>
                      </a:pPr>
                      <a:r>
                        <a:rPr lang="en-US" dirty="0">
                          <a:latin typeface="Baskerville Old Face" charset="0"/>
                          <a:ea typeface="Baskerville Old Face" charset="0"/>
                          <a:cs typeface="Baskerville Old Face" charset="0"/>
                          <a:sym typeface="Times New Roman"/>
                        </a:rPr>
                        <a:t>Unintended Consequences                     </a:t>
                      </a:r>
                    </a:p>
                    <a:p>
                      <a:pPr lvl="0" rtl="0">
                        <a:spcBef>
                          <a:spcPts val="0"/>
                        </a:spcBef>
                        <a:buNone/>
                      </a:pPr>
                      <a:r>
                        <a:rPr lang="en-US" dirty="0">
                          <a:latin typeface="Baskerville Old Face" charset="0"/>
                          <a:ea typeface="Baskerville Old Face" charset="0"/>
                          <a:cs typeface="Baskerville Old Face" charset="0"/>
                          <a:sym typeface="Times New Roman"/>
                        </a:rPr>
                        <a:t>(Did Not Know Would Happen)</a:t>
                      </a:r>
                    </a:p>
                  </a:txBody>
                  <a:tcPr marL="91425" marR="91425" marT="91425" marB="91425">
                    <a:solidFill>
                      <a:srgbClr val="CCCCCC"/>
                    </a:solidFill>
                  </a:tcPr>
                </a:tc>
              </a:tr>
              <a:tr h="240283">
                <a:tc>
                  <a:txBody>
                    <a:bodyPr/>
                    <a:lstStyle/>
                    <a:p>
                      <a:pPr lvl="0" rtl="0">
                        <a:spcBef>
                          <a:spcPts val="0"/>
                        </a:spcBef>
                        <a:buNone/>
                      </a:pPr>
                      <a:endParaRPr/>
                    </a:p>
                  </a:txBody>
                  <a:tcPr marL="91425" marR="91425" marT="91425" marB="91425"/>
                </a:tc>
                <a:tc>
                  <a:txBody>
                    <a:bodyPr/>
                    <a:lstStyle/>
                    <a:p>
                      <a:pPr lvl="0" rtl="0">
                        <a:spcBef>
                          <a:spcPts val="0"/>
                        </a:spcBef>
                        <a:buNone/>
                      </a:pPr>
                      <a:endParaRPr dirty="0"/>
                    </a:p>
                  </a:txBody>
                  <a:tcPr marL="91425" marR="91425" marT="91425" marB="91425"/>
                </a:tc>
              </a:tr>
            </a:tbl>
          </a:graphicData>
        </a:graphic>
      </p:graphicFrame>
    </p:spTree>
    <p:extLst>
      <p:ext uri="{BB962C8B-B14F-4D97-AF65-F5344CB8AC3E}">
        <p14:creationId xmlns:p14="http://schemas.microsoft.com/office/powerpoint/2010/main" val="336264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sldNum" idx="12"/>
          </p:nvPr>
        </p:nvSpPr>
        <p:spPr>
          <a:xfrm>
            <a:off x="8375768" y="6275930"/>
            <a:ext cx="3810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sz="1200" b="1">
                <a:solidFill>
                  <a:schemeClr val="bg1"/>
                </a:solidFill>
                <a:latin typeface="Baskerville Old Face" charset="0"/>
                <a:ea typeface="Baskerville Old Face" charset="0"/>
                <a:cs typeface="Baskerville Old Face" charset="0"/>
              </a:rPr>
              <a:t>33</a:t>
            </a:fld>
            <a:endParaRPr lang="en-US" b="1" dirty="0">
              <a:solidFill>
                <a:schemeClr val="bg1"/>
              </a:solidFill>
              <a:latin typeface="Baskerville Old Face" charset="0"/>
              <a:ea typeface="Baskerville Old Face" charset="0"/>
              <a:cs typeface="Baskerville Old Face" charset="0"/>
            </a:endParaRPr>
          </a:p>
        </p:txBody>
      </p:sp>
      <p:sp>
        <p:nvSpPr>
          <p:cNvPr id="455" name="Shape 455"/>
          <p:cNvSpPr txBox="1"/>
          <p:nvPr/>
        </p:nvSpPr>
        <p:spPr>
          <a:xfrm>
            <a:off x="0" y="0"/>
            <a:ext cx="1102200" cy="11430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1.F</a:t>
            </a:r>
          </a:p>
          <a:p>
            <a:pPr lvl="0" algn="ctr" rtl="0">
              <a:spcBef>
                <a:spcPts val="0"/>
              </a:spcBef>
              <a:buNone/>
            </a:pPr>
            <a:r>
              <a:rPr lang="en-US" sz="3600" b="1" dirty="0">
                <a:solidFill>
                  <a:srgbClr val="FF9900"/>
                </a:solidFill>
                <a:latin typeface="Baskerville Old Face" charset="0"/>
                <a:ea typeface="Baskerville Old Face" charset="0"/>
                <a:cs typeface="Baskerville Old Face" charset="0"/>
                <a:sym typeface="Times New Roman"/>
              </a:rPr>
              <a:t>1.H</a:t>
            </a:r>
          </a:p>
        </p:txBody>
      </p:sp>
      <p:graphicFrame>
        <p:nvGraphicFramePr>
          <p:cNvPr id="456" name="Shape 456"/>
          <p:cNvGraphicFramePr/>
          <p:nvPr>
            <p:extLst>
              <p:ext uri="{D42A27DB-BD31-4B8C-83A1-F6EECF244321}">
                <p14:modId xmlns:p14="http://schemas.microsoft.com/office/powerpoint/2010/main" val="683159982"/>
              </p:ext>
            </p:extLst>
          </p:nvPr>
        </p:nvGraphicFramePr>
        <p:xfrm>
          <a:off x="1210100" y="101512"/>
          <a:ext cx="7131100" cy="6299288"/>
        </p:xfrm>
        <a:graphic>
          <a:graphicData uri="http://schemas.openxmlformats.org/drawingml/2006/table">
            <a:tbl>
              <a:tblPr>
                <a:noFill/>
              </a:tblPr>
              <a:tblGrid>
                <a:gridCol w="3565550"/>
                <a:gridCol w="3565550"/>
              </a:tblGrid>
              <a:tr h="381000">
                <a:tc gridSpan="2">
                  <a:txBody>
                    <a:bodyPr/>
                    <a:lstStyle/>
                    <a:p>
                      <a:pPr lvl="0" rtl="0">
                        <a:spcBef>
                          <a:spcPts val="0"/>
                        </a:spcBef>
                        <a:buNone/>
                      </a:pPr>
                      <a:r>
                        <a:rPr lang="en-US" sz="1400" dirty="0">
                          <a:latin typeface="Baskerville Old Face" charset="0"/>
                          <a:ea typeface="Baskerville Old Face" charset="0"/>
                          <a:cs typeface="Baskerville Old Face" charset="0"/>
                          <a:sym typeface="Times New Roman"/>
                        </a:rPr>
                        <a:t>Before Choice </a:t>
                      </a:r>
                      <a:r>
                        <a:rPr lang="en-US" sz="1400" u="sng" dirty="0">
                          <a:latin typeface="Baskerville Old Face" charset="0"/>
                          <a:ea typeface="Baskerville Old Face" charset="0"/>
                          <a:cs typeface="Baskerville Old Face" charset="0"/>
                          <a:sym typeface="Times New Roman"/>
                        </a:rPr>
                        <a:t>WAS </a:t>
                      </a:r>
                      <a:r>
                        <a:rPr lang="en-US" sz="1400" dirty="0">
                          <a:latin typeface="Baskerville Old Face" charset="0"/>
                          <a:ea typeface="Baskerville Old Face" charset="0"/>
                          <a:cs typeface="Baskerville Old Face" charset="0"/>
                          <a:sym typeface="Times New Roman"/>
                        </a:rPr>
                        <a:t>Made - “Assumed” Cost- Benefit Analysis</a:t>
                      </a:r>
                    </a:p>
                  </a:txBody>
                  <a:tcPr marL="91425" marR="91425" marT="91425" marB="91425">
                    <a:solidFill>
                      <a:schemeClr val="bg1">
                        <a:lumMod val="85000"/>
                      </a:schemeClr>
                    </a:solidFill>
                  </a:tcPr>
                </a:tc>
                <a:tc hMerge="1">
                  <a:txBody>
                    <a:bodyPr/>
                    <a:lstStyle/>
                    <a:p>
                      <a:endParaRPr lang="en-US"/>
                    </a:p>
                  </a:txBody>
                  <a:tcPr/>
                </a:tc>
              </a:tr>
              <a:tr h="381000">
                <a:tc>
                  <a:txBody>
                    <a:bodyPr/>
                    <a:lstStyle/>
                    <a:p>
                      <a:pPr lvl="0" rtl="0">
                        <a:spcBef>
                          <a:spcPts val="0"/>
                        </a:spcBef>
                        <a:buNone/>
                      </a:pPr>
                      <a:r>
                        <a:rPr lang="en-US" sz="1400" dirty="0">
                          <a:latin typeface="Baskerville Old Face" charset="0"/>
                          <a:ea typeface="Baskerville Old Face" charset="0"/>
                          <a:cs typeface="Baskerville Old Face" charset="0"/>
                          <a:sym typeface="Times New Roman"/>
                        </a:rPr>
                        <a:t>Costs (Things Given Up)</a:t>
                      </a:r>
                    </a:p>
                  </a:txBody>
                  <a:tcPr marL="91425" marR="91425" marT="91425" marB="91425">
                    <a:solidFill>
                      <a:schemeClr val="bg1">
                        <a:lumMod val="65000"/>
                      </a:schemeClr>
                    </a:solidFill>
                  </a:tcPr>
                </a:tc>
                <a:tc>
                  <a:txBody>
                    <a:bodyPr/>
                    <a:lstStyle/>
                    <a:p>
                      <a:pPr lvl="0" rtl="0">
                        <a:spcBef>
                          <a:spcPts val="0"/>
                        </a:spcBef>
                        <a:buNone/>
                      </a:pPr>
                      <a:r>
                        <a:rPr lang="en-US" sz="1400" dirty="0">
                          <a:latin typeface="Baskerville Old Face" charset="0"/>
                          <a:ea typeface="Baskerville Old Face" charset="0"/>
                          <a:cs typeface="Baskerville Old Face" charset="0"/>
                          <a:sym typeface="Times New Roman"/>
                        </a:rPr>
                        <a:t>Benefits (Positive Things Gained)</a:t>
                      </a:r>
                    </a:p>
                  </a:txBody>
                  <a:tcPr marL="91425" marR="91425" marT="91425" marB="91425">
                    <a:solidFill>
                      <a:schemeClr val="bg1">
                        <a:lumMod val="65000"/>
                      </a:schemeClr>
                    </a:solidFill>
                  </a:tcPr>
                </a:tc>
              </a:tr>
              <a:tr h="584348">
                <a:tc>
                  <a:txBody>
                    <a:bodyPr/>
                    <a:lstStyle/>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National Sovereignty </a:t>
                      </a:r>
                    </a:p>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Roman -Style Government </a:t>
                      </a:r>
                    </a:p>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Wealth</a:t>
                      </a:r>
                    </a:p>
                  </a:txBody>
                  <a:tcPr marL="91425" marR="91425" marT="91425" marB="91425">
                    <a:solidFill>
                      <a:schemeClr val="bg1"/>
                    </a:solidFill>
                  </a:tcPr>
                </a:tc>
                <a:tc>
                  <a:txBody>
                    <a:bodyPr/>
                    <a:lstStyle/>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Civilians Spared Loss of Life From Futile Siege Defense</a:t>
                      </a:r>
                    </a:p>
                  </a:txBody>
                  <a:tcPr marL="91425" marR="91425" marT="91425" marB="91425">
                    <a:solidFill>
                      <a:schemeClr val="bg1"/>
                    </a:solidFill>
                  </a:tcPr>
                </a:tc>
              </a:tr>
              <a:tr h="511825">
                <a:tc gridSpan="2">
                  <a:txBody>
                    <a:bodyPr/>
                    <a:lstStyle/>
                    <a:p>
                      <a:pPr lvl="0" rtl="0">
                        <a:spcBef>
                          <a:spcPts val="0"/>
                        </a:spcBef>
                        <a:buNone/>
                      </a:pPr>
                      <a:r>
                        <a:rPr lang="en-US" sz="1400" dirty="0">
                          <a:latin typeface="Baskerville Old Face" charset="0"/>
                          <a:ea typeface="Baskerville Old Face" charset="0"/>
                          <a:cs typeface="Baskerville Old Face" charset="0"/>
                          <a:sym typeface="Times New Roman"/>
                        </a:rPr>
                        <a:t>Before Choice </a:t>
                      </a:r>
                      <a:r>
                        <a:rPr lang="en-US" sz="1400" u="sng" dirty="0">
                          <a:latin typeface="Baskerville Old Face" charset="0"/>
                          <a:ea typeface="Baskerville Old Face" charset="0"/>
                          <a:cs typeface="Baskerville Old Face" charset="0"/>
                          <a:sym typeface="Times New Roman"/>
                        </a:rPr>
                        <a:t>WAS </a:t>
                      </a:r>
                      <a:r>
                        <a:rPr lang="en-US" sz="1400" dirty="0">
                          <a:latin typeface="Baskerville Old Face" charset="0"/>
                          <a:ea typeface="Baskerville Old Face" charset="0"/>
                          <a:cs typeface="Baskerville Old Face" charset="0"/>
                          <a:sym typeface="Times New Roman"/>
                        </a:rPr>
                        <a:t>Made - Assessing Causation &amp; </a:t>
                      </a:r>
                      <a:r>
                        <a:rPr lang="en-US" sz="1400" dirty="0" smtClean="0">
                          <a:latin typeface="Baskerville Old Face" charset="0"/>
                          <a:ea typeface="Baskerville Old Face" charset="0"/>
                          <a:cs typeface="Baskerville Old Face" charset="0"/>
                          <a:sym typeface="Times New Roman"/>
                        </a:rPr>
                        <a:t>Motivators</a:t>
                      </a:r>
                      <a:endParaRPr lang="en-US" sz="1400" dirty="0">
                        <a:latin typeface="Baskerville Old Face" charset="0"/>
                        <a:ea typeface="Baskerville Old Face" charset="0"/>
                        <a:cs typeface="Baskerville Old Face" charset="0"/>
                        <a:sym typeface="Times New Roman"/>
                      </a:endParaRPr>
                    </a:p>
                  </a:txBody>
                  <a:tcPr marL="91425" marR="91425" marT="91425" marB="91425">
                    <a:solidFill>
                      <a:schemeClr val="bg1">
                        <a:lumMod val="85000"/>
                      </a:schemeClr>
                    </a:solidFill>
                  </a:tcPr>
                </a:tc>
                <a:tc hMerge="1">
                  <a:txBody>
                    <a:bodyPr/>
                    <a:lstStyle/>
                    <a:p>
                      <a:endParaRPr lang="en-US"/>
                    </a:p>
                  </a:txBody>
                  <a:tcPr/>
                </a:tc>
              </a:tr>
              <a:tr h="452950">
                <a:tc>
                  <a:txBody>
                    <a:bodyPr/>
                    <a:lstStyle/>
                    <a:p>
                      <a:pPr lvl="0" rtl="0">
                        <a:spcBef>
                          <a:spcPts val="0"/>
                        </a:spcBef>
                        <a:buNone/>
                      </a:pPr>
                      <a:r>
                        <a:rPr lang="en-US" sz="1400" dirty="0">
                          <a:latin typeface="Baskerville Old Face" charset="0"/>
                          <a:ea typeface="Baskerville Old Face" charset="0"/>
                          <a:cs typeface="Baskerville Old Face" charset="0"/>
                          <a:sym typeface="Times New Roman"/>
                        </a:rPr>
                        <a:t>Direct Causation (Proximal To Event)</a:t>
                      </a:r>
                    </a:p>
                  </a:txBody>
                  <a:tcPr marL="91425" marR="91425" marT="91425" marB="91425">
                    <a:solidFill>
                      <a:schemeClr val="bg1">
                        <a:lumMod val="65000"/>
                      </a:schemeClr>
                    </a:solidFill>
                  </a:tcPr>
                </a:tc>
                <a:tc>
                  <a:txBody>
                    <a:bodyPr/>
                    <a:lstStyle/>
                    <a:p>
                      <a:pPr lvl="0" rtl="0">
                        <a:spcBef>
                          <a:spcPts val="0"/>
                        </a:spcBef>
                        <a:buNone/>
                      </a:pPr>
                      <a:r>
                        <a:rPr lang="en-US" sz="1400" dirty="0">
                          <a:latin typeface="Baskerville Old Face" charset="0"/>
                          <a:ea typeface="Baskerville Old Face" charset="0"/>
                          <a:cs typeface="Baskerville Old Face" charset="0"/>
                          <a:sym typeface="Times New Roman"/>
                        </a:rPr>
                        <a:t>Indirect Causation (Contained Within General Time Period Contextual to Relevant Era)</a:t>
                      </a:r>
                    </a:p>
                  </a:txBody>
                  <a:tcPr marL="91425" marR="91425" marT="91425" marB="91425">
                    <a:solidFill>
                      <a:schemeClr val="bg1">
                        <a:lumMod val="65000"/>
                      </a:schemeClr>
                    </a:solidFill>
                  </a:tcPr>
                </a:tc>
              </a:tr>
              <a:tr h="1120125">
                <a:tc>
                  <a:txBody>
                    <a:bodyPr/>
                    <a:lstStyle/>
                    <a:p>
                      <a:pPr lvl="0" rtl="0">
                        <a:spcBef>
                          <a:spcPts val="0"/>
                        </a:spcBef>
                        <a:buNone/>
                      </a:pPr>
                      <a:r>
                        <a:rPr lang="en-US" sz="1400">
                          <a:solidFill>
                            <a:srgbClr val="FF0000"/>
                          </a:solidFill>
                          <a:latin typeface="Baskerville Old Face" charset="0"/>
                          <a:ea typeface="Baskerville Old Face" charset="0"/>
                          <a:cs typeface="Baskerville Old Face" charset="0"/>
                          <a:sym typeface="Times New Roman"/>
                        </a:rPr>
                        <a:t>Visigoth Invasion </a:t>
                      </a:r>
                    </a:p>
                  </a:txBody>
                  <a:tcPr marL="91425" marR="91425" marT="91425" marB="91425">
                    <a:solidFill>
                      <a:schemeClr val="bg1"/>
                    </a:solidFill>
                  </a:tcPr>
                </a:tc>
                <a:tc>
                  <a:txBody>
                    <a:bodyPr/>
                    <a:lstStyle/>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Prior Siege of Goths (i.e. Alaric)</a:t>
                      </a:r>
                    </a:p>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Economic Inflation </a:t>
                      </a:r>
                    </a:p>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Collapse of Markets </a:t>
                      </a:r>
                    </a:p>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Political Instability </a:t>
                      </a:r>
                    </a:p>
                    <a:p>
                      <a:pPr lvl="0" rt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Deterioration of Roman Legion Effectiveness </a:t>
                      </a:r>
                    </a:p>
                  </a:txBody>
                  <a:tcPr marL="91425" marR="91425" marT="91425" marB="91425">
                    <a:solidFill>
                      <a:schemeClr val="bg1"/>
                    </a:solidFill>
                  </a:tcPr>
                </a:tc>
              </a:tr>
              <a:tr h="381000">
                <a:tc gridSpan="2">
                  <a:txBody>
                    <a:bodyPr/>
                    <a:lstStyle/>
                    <a:p>
                      <a:pPr lvl="0" rtl="0">
                        <a:spcBef>
                          <a:spcPts val="0"/>
                        </a:spcBef>
                        <a:buNone/>
                      </a:pPr>
                      <a:r>
                        <a:rPr lang="en-US" sz="1400" dirty="0">
                          <a:latin typeface="Baskerville Old Face" charset="0"/>
                          <a:ea typeface="Baskerville Old Face" charset="0"/>
                          <a:cs typeface="Baskerville Old Face" charset="0"/>
                          <a:sym typeface="Times New Roman"/>
                        </a:rPr>
                        <a:t>Choice Outcome - Actual Intended vs. Unintended Consequences </a:t>
                      </a:r>
                    </a:p>
                  </a:txBody>
                  <a:tcPr marL="91425" marR="91425" marT="91425" marB="91425">
                    <a:solidFill>
                      <a:schemeClr val="bg1">
                        <a:lumMod val="85000"/>
                      </a:schemeClr>
                    </a:solidFill>
                  </a:tcPr>
                </a:tc>
                <a:tc hMerge="1">
                  <a:txBody>
                    <a:bodyPr/>
                    <a:lstStyle/>
                    <a:p>
                      <a:endParaRPr lang="en-US"/>
                    </a:p>
                  </a:txBody>
                  <a:tcPr/>
                </a:tc>
              </a:tr>
              <a:tr h="621283">
                <a:tc>
                  <a:txBody>
                    <a:bodyPr/>
                    <a:lstStyle/>
                    <a:p>
                      <a:pPr lvl="0" rtl="0">
                        <a:spcBef>
                          <a:spcPts val="0"/>
                        </a:spcBef>
                        <a:buNone/>
                      </a:pPr>
                      <a:r>
                        <a:rPr lang="en-US" sz="1400">
                          <a:latin typeface="Baskerville Old Face" charset="0"/>
                          <a:ea typeface="Baskerville Old Face" charset="0"/>
                          <a:cs typeface="Baskerville Old Face" charset="0"/>
                          <a:sym typeface="Times New Roman"/>
                        </a:rPr>
                        <a:t>Intended Consequences                 </a:t>
                      </a:r>
                    </a:p>
                    <a:p>
                      <a:pPr lvl="0" rtl="0">
                        <a:spcBef>
                          <a:spcPts val="0"/>
                        </a:spcBef>
                        <a:buNone/>
                      </a:pPr>
                      <a:r>
                        <a:rPr lang="en-US" sz="1400">
                          <a:latin typeface="Baskerville Old Face" charset="0"/>
                          <a:ea typeface="Baskerville Old Face" charset="0"/>
                          <a:cs typeface="Baskerville Old Face" charset="0"/>
                          <a:sym typeface="Times New Roman"/>
                        </a:rPr>
                        <a:t>(Thought Would Happen &amp; Actually Did)</a:t>
                      </a:r>
                    </a:p>
                  </a:txBody>
                  <a:tcPr marL="91425" marR="91425" marT="91425" marB="91425">
                    <a:solidFill>
                      <a:schemeClr val="bg1">
                        <a:lumMod val="65000"/>
                      </a:schemeClr>
                    </a:solidFill>
                  </a:tcPr>
                </a:tc>
                <a:tc>
                  <a:txBody>
                    <a:bodyPr/>
                    <a:lstStyle/>
                    <a:p>
                      <a:pPr lvl="0" rtl="0">
                        <a:spcBef>
                          <a:spcPts val="0"/>
                        </a:spcBef>
                        <a:buNone/>
                      </a:pPr>
                      <a:r>
                        <a:rPr lang="en-US" sz="1400" dirty="0">
                          <a:latin typeface="Baskerville Old Face" charset="0"/>
                          <a:ea typeface="Baskerville Old Face" charset="0"/>
                          <a:cs typeface="Baskerville Old Face" charset="0"/>
                          <a:sym typeface="Times New Roman"/>
                        </a:rPr>
                        <a:t>Unintended Consequences                     </a:t>
                      </a:r>
                    </a:p>
                    <a:p>
                      <a:pPr lvl="0" rtl="0">
                        <a:spcBef>
                          <a:spcPts val="0"/>
                        </a:spcBef>
                        <a:buNone/>
                      </a:pPr>
                      <a:r>
                        <a:rPr lang="en-US" sz="1400" dirty="0">
                          <a:latin typeface="Baskerville Old Face" charset="0"/>
                          <a:ea typeface="Baskerville Old Face" charset="0"/>
                          <a:cs typeface="Baskerville Old Face" charset="0"/>
                          <a:sym typeface="Times New Roman"/>
                        </a:rPr>
                        <a:t>(Did Not Know Would Happen)</a:t>
                      </a:r>
                    </a:p>
                  </a:txBody>
                  <a:tcPr marL="91425" marR="91425" marT="91425" marB="91425">
                    <a:solidFill>
                      <a:schemeClr val="bg1">
                        <a:lumMod val="65000"/>
                      </a:schemeClr>
                    </a:solidFill>
                  </a:tcPr>
                </a:tc>
              </a:tr>
              <a:tr h="1295400">
                <a:tc>
                  <a:txBody>
                    <a:bodyPr/>
                    <a:lstStyle/>
                    <a:p>
                      <a:pPr lvl="0" rt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Spare Massacre of Civilian Population in Rome</a:t>
                      </a:r>
                    </a:p>
                  </a:txBody>
                  <a:tcPr marL="91425" marR="91425" marT="91425" marB="91425">
                    <a:solidFill>
                      <a:schemeClr val="bg1"/>
                    </a:solidFill>
                  </a:tcPr>
                </a:tc>
                <a:tc>
                  <a:txBody>
                    <a:bodyPr/>
                    <a:lstStyle/>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Descent of Europe Into Dark Ages</a:t>
                      </a:r>
                    </a:p>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Division of Europe - Germanic Kingdoms </a:t>
                      </a:r>
                    </a:p>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Broad Loss of Literacy</a:t>
                      </a:r>
                    </a:p>
                    <a:p>
                      <a:pPr lvl="0">
                        <a:spcBef>
                          <a:spcPts val="0"/>
                        </a:spcBef>
                        <a:buNone/>
                      </a:pPr>
                      <a:r>
                        <a:rPr lang="en-US" sz="1400" dirty="0">
                          <a:solidFill>
                            <a:srgbClr val="FF0000"/>
                          </a:solidFill>
                          <a:latin typeface="Baskerville Old Face" charset="0"/>
                          <a:ea typeface="Baskerville Old Face" charset="0"/>
                          <a:cs typeface="Baskerville Old Face" charset="0"/>
                          <a:sym typeface="Times New Roman"/>
                        </a:rPr>
                        <a:t>Created Barriers to Political Reunification of </a:t>
                      </a:r>
                      <a:r>
                        <a:rPr lang="en-US" sz="1400" dirty="0" smtClean="0">
                          <a:solidFill>
                            <a:srgbClr val="FF0000"/>
                          </a:solidFill>
                          <a:latin typeface="Baskerville Old Face" charset="0"/>
                          <a:ea typeface="Baskerville Old Face" charset="0"/>
                          <a:cs typeface="Baskerville Old Face" charset="0"/>
                          <a:sym typeface="Times New Roman"/>
                        </a:rPr>
                        <a:t>Europe</a:t>
                      </a:r>
                      <a:endParaRPr lang="en-US" sz="1400" dirty="0">
                        <a:solidFill>
                          <a:srgbClr val="FF0000"/>
                        </a:solidFill>
                        <a:latin typeface="Baskerville Old Face" charset="0"/>
                        <a:ea typeface="Baskerville Old Face" charset="0"/>
                        <a:cs typeface="Baskerville Old Face" charset="0"/>
                        <a:sym typeface="Times New Roman"/>
                      </a:endParaRPr>
                    </a:p>
                  </a:txBody>
                  <a:tcPr marL="91425" marR="91425" marT="91425" marB="91425">
                    <a:solidFill>
                      <a:schemeClr val="bg1"/>
                    </a:solidFill>
                  </a:tcPr>
                </a:tc>
              </a:tr>
            </a:tbl>
          </a:graphicData>
        </a:graphic>
      </p:graphicFrame>
      <p:sp>
        <p:nvSpPr>
          <p:cNvPr id="457" name="Shape 457"/>
          <p:cNvSpPr txBox="1"/>
          <p:nvPr/>
        </p:nvSpPr>
        <p:spPr>
          <a:xfrm rot="-5399414">
            <a:off x="-2063550" y="3725354"/>
            <a:ext cx="5278500" cy="731700"/>
          </a:xfrm>
          <a:prstGeom prst="rect">
            <a:avLst/>
          </a:prstGeom>
          <a:noFill/>
          <a:ln>
            <a:noFill/>
          </a:ln>
        </p:spPr>
        <p:txBody>
          <a:bodyPr lIns="91425" tIns="91425" rIns="91425" bIns="91425" anchor="t" anchorCtr="0">
            <a:noAutofit/>
          </a:bodyPr>
          <a:lstStyle/>
          <a:p>
            <a:pPr lvl="0">
              <a:spcBef>
                <a:spcPts val="0"/>
              </a:spcBef>
              <a:buNone/>
            </a:pPr>
            <a:r>
              <a:rPr lang="en-US" sz="3000" b="1" dirty="0">
                <a:solidFill>
                  <a:srgbClr val="0070C0"/>
                </a:solidFill>
                <a:latin typeface="Baskerville Old Face" charset="0"/>
                <a:ea typeface="Baskerville Old Face" charset="0"/>
                <a:cs typeface="Baskerville Old Face" charset="0"/>
                <a:sym typeface="Times New Roman"/>
              </a:rPr>
              <a:t>Rome Surrenders to Visigoths</a:t>
            </a:r>
          </a:p>
        </p:txBody>
      </p:sp>
    </p:spTree>
    <p:extLst>
      <p:ext uri="{BB962C8B-B14F-4D97-AF65-F5344CB8AC3E}">
        <p14:creationId xmlns:p14="http://schemas.microsoft.com/office/powerpoint/2010/main" val="196202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a:t>Observations &amp; Inferences </a:t>
            </a:r>
          </a:p>
          <a:p>
            <a:pPr lvl="0">
              <a:spcBef>
                <a:spcPts val="0"/>
              </a:spcBef>
              <a:buNone/>
            </a:pPr>
            <a:r>
              <a:rPr lang="en-US" sz="3200"/>
              <a:t>(Without Source Information)</a:t>
            </a:r>
          </a:p>
        </p:txBody>
      </p:sp>
      <p:sp>
        <p:nvSpPr>
          <p:cNvPr id="243" name="Shape 243"/>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34</a:t>
            </a:fld>
            <a:endParaRPr lang="en-US"/>
          </a:p>
        </p:txBody>
      </p:sp>
      <p:pic>
        <p:nvPicPr>
          <p:cNvPr id="244" name="Shape 244"/>
          <p:cNvPicPr preferRelativeResize="0"/>
          <p:nvPr/>
        </p:nvPicPr>
        <p:blipFill>
          <a:blip r:embed="rId3">
            <a:alphaModFix/>
          </a:blip>
          <a:stretch>
            <a:fillRect/>
          </a:stretch>
        </p:blipFill>
        <p:spPr>
          <a:xfrm>
            <a:off x="914400" y="1480163"/>
            <a:ext cx="6944338" cy="5343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9786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a:t>Group - Storm</a:t>
            </a:r>
          </a:p>
        </p:txBody>
      </p:sp>
      <p:sp>
        <p:nvSpPr>
          <p:cNvPr id="252" name="Shape 252"/>
          <p:cNvSpPr txBox="1">
            <a:spLocks noGrp="1"/>
          </p:cNvSpPr>
          <p:nvPr>
            <p:ph type="body" idx="1"/>
          </p:nvPr>
        </p:nvSpPr>
        <p:spPr>
          <a:xfrm>
            <a:off x="228600" y="1248600"/>
            <a:ext cx="8077200" cy="4877700"/>
          </a:xfrm>
          <a:prstGeom prst="rect">
            <a:avLst/>
          </a:prstGeom>
        </p:spPr>
        <p:txBody>
          <a:bodyPr lIns="91425" tIns="91425" rIns="91425" bIns="91425" anchor="t" anchorCtr="0">
            <a:noAutofit/>
          </a:bodyPr>
          <a:lstStyle/>
          <a:p>
            <a:pPr marL="692150" indent="-569913">
              <a:spcBef>
                <a:spcPts val="0"/>
              </a:spcBef>
            </a:pPr>
            <a:r>
              <a:rPr lang="en-US" sz="3200" b="0" dirty="0">
                <a:latin typeface="Times New Roman"/>
                <a:ea typeface="Times New Roman"/>
                <a:cs typeface="Times New Roman"/>
                <a:sym typeface="Times New Roman"/>
              </a:rPr>
              <a:t>What is the content of the document?</a:t>
            </a:r>
          </a:p>
          <a:p>
            <a:pPr marL="692150" indent="-569913">
              <a:spcBef>
                <a:spcPts val="0"/>
              </a:spcBef>
            </a:pPr>
            <a:r>
              <a:rPr lang="en-US" sz="3200" b="0" dirty="0">
                <a:latin typeface="Times New Roman"/>
                <a:ea typeface="Times New Roman"/>
                <a:cs typeface="Times New Roman"/>
                <a:sym typeface="Times New Roman"/>
              </a:rPr>
              <a:t>Where might this document have originated?</a:t>
            </a:r>
          </a:p>
          <a:p>
            <a:pPr marL="692150" indent="-569913">
              <a:spcBef>
                <a:spcPts val="0"/>
              </a:spcBef>
            </a:pPr>
            <a:r>
              <a:rPr lang="en-US" sz="3200" b="0" dirty="0">
                <a:latin typeface="Times New Roman"/>
                <a:ea typeface="Times New Roman"/>
                <a:cs typeface="Times New Roman"/>
                <a:sym typeface="Times New Roman"/>
              </a:rPr>
              <a:t>What inferences would you make about this culture?</a:t>
            </a:r>
          </a:p>
          <a:p>
            <a:pPr marL="692150" indent="-569913">
              <a:spcBef>
                <a:spcPts val="0"/>
              </a:spcBef>
            </a:pPr>
            <a:r>
              <a:rPr lang="en-US" sz="3200" b="0" dirty="0">
                <a:latin typeface="Times New Roman"/>
                <a:ea typeface="Times New Roman"/>
                <a:cs typeface="Times New Roman"/>
                <a:sym typeface="Times New Roman"/>
              </a:rPr>
              <a:t>What information might you need to make a more well-rounded appraisal of the document?</a:t>
            </a:r>
          </a:p>
        </p:txBody>
      </p:sp>
      <p:sp>
        <p:nvSpPr>
          <p:cNvPr id="253" name="Shape 253"/>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35</a:t>
            </a:fld>
            <a:endParaRPr lang="en-US"/>
          </a:p>
        </p:txBody>
      </p:sp>
    </p:spTree>
    <p:extLst>
      <p:ext uri="{BB962C8B-B14F-4D97-AF65-F5344CB8AC3E}">
        <p14:creationId xmlns:p14="http://schemas.microsoft.com/office/powerpoint/2010/main" val="19985044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1102200" y="0"/>
            <a:ext cx="7279799" cy="1676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Identifying &amp; Analyzing Primary Sources</a:t>
            </a:r>
          </a:p>
        </p:txBody>
      </p:sp>
      <p:sp>
        <p:nvSpPr>
          <p:cNvPr id="288" name="Shape 288"/>
          <p:cNvSpPr txBox="1">
            <a:spLocks noGrp="1"/>
          </p:cNvSpPr>
          <p:nvPr>
            <p:ph type="body" idx="1"/>
          </p:nvPr>
        </p:nvSpPr>
        <p:spPr>
          <a:xfrm>
            <a:off x="551100" y="1828800"/>
            <a:ext cx="7543800" cy="4526100"/>
          </a:xfrm>
          <a:prstGeom prst="rect">
            <a:avLst/>
          </a:prstGeom>
          <a:noFill/>
          <a:ln>
            <a:noFill/>
          </a:ln>
        </p:spPr>
        <p:txBody>
          <a:bodyPr lIns="91425" tIns="91425" rIns="91425" bIns="91425" anchor="t" anchorCtr="0">
            <a:noAutofit/>
          </a:bodyPr>
          <a:lstStyle/>
          <a:p>
            <a:pPr marL="457200" marR="0" lvl="0" indent="-419100" algn="l" rtl="0">
              <a:lnSpc>
                <a:spcPct val="100000"/>
              </a:lnSpc>
              <a:spcBef>
                <a:spcPts val="0"/>
              </a:spcBef>
              <a:spcAft>
                <a:spcPts val="0"/>
              </a:spcAft>
              <a:buClr>
                <a:schemeClr val="dk1"/>
              </a:buClr>
              <a:buSzPct val="100000"/>
              <a:buFont typeface="Times New Roman"/>
              <a:buChar char="•"/>
            </a:pPr>
            <a:r>
              <a:rPr lang="en-US" sz="3000" b="0" i="0" u="none" strike="noStrike" cap="none">
                <a:solidFill>
                  <a:schemeClr val="dk1"/>
                </a:solidFill>
                <a:latin typeface="Times New Roman"/>
                <a:ea typeface="Times New Roman"/>
                <a:cs typeface="Times New Roman"/>
                <a:sym typeface="Times New Roman"/>
              </a:rPr>
              <a:t>Importance of Understanding Source Information </a:t>
            </a:r>
          </a:p>
          <a:p>
            <a:pPr marL="0" marR="0" lvl="0" indent="0" algn="l" rtl="0">
              <a:lnSpc>
                <a:spcPct val="100000"/>
              </a:lnSpc>
              <a:spcBef>
                <a:spcPts val="0"/>
              </a:spcBef>
              <a:spcAft>
                <a:spcPts val="0"/>
              </a:spcAft>
              <a:buClr>
                <a:schemeClr val="dk1"/>
              </a:buClr>
              <a:buSzPct val="25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19100" algn="l" rtl="0">
              <a:lnSpc>
                <a:spcPct val="100000"/>
              </a:lnSpc>
              <a:spcBef>
                <a:spcPts val="0"/>
              </a:spcBef>
              <a:spcAft>
                <a:spcPts val="0"/>
              </a:spcAft>
              <a:buClr>
                <a:schemeClr val="dk1"/>
              </a:buClr>
              <a:buSzPct val="100000"/>
              <a:buFont typeface="Times New Roman"/>
              <a:buChar char="•"/>
            </a:pPr>
            <a:r>
              <a:rPr lang="en-US" sz="3000" b="0" i="0" u="none" strike="noStrike" cap="none">
                <a:solidFill>
                  <a:schemeClr val="dk1"/>
                </a:solidFill>
                <a:latin typeface="Times New Roman"/>
                <a:ea typeface="Times New Roman"/>
                <a:cs typeface="Times New Roman"/>
                <a:sym typeface="Times New Roman"/>
              </a:rPr>
              <a:t>Understanding the usefulness of diverse sources is VITAL to giving us a great insight to our past. </a:t>
            </a:r>
          </a:p>
        </p:txBody>
      </p:sp>
      <p:sp>
        <p:nvSpPr>
          <p:cNvPr id="289" name="Shape 289"/>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36</a:t>
            </a:fld>
            <a:endParaRPr lang="en-US"/>
          </a:p>
        </p:txBody>
      </p:sp>
      <p:sp>
        <p:nvSpPr>
          <p:cNvPr id="290" name="Shape 290"/>
          <p:cNvSpPr txBox="1"/>
          <p:nvPr/>
        </p:nvSpPr>
        <p:spPr>
          <a:xfrm>
            <a:off x="0" y="0"/>
            <a:ext cx="1102199" cy="1676399"/>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1.A</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1.D</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1.E</a:t>
            </a:r>
          </a:p>
        </p:txBody>
      </p:sp>
    </p:spTree>
    <p:extLst>
      <p:ext uri="{BB962C8B-B14F-4D97-AF65-F5344CB8AC3E}">
        <p14:creationId xmlns:p14="http://schemas.microsoft.com/office/powerpoint/2010/main" val="11195019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0"/>
            <a:ext cx="7543800" cy="151479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dirty="0">
                <a:solidFill>
                  <a:srgbClr val="0070C0"/>
                </a:solidFill>
                <a:latin typeface="Times New Roman"/>
                <a:ea typeface="Times New Roman"/>
                <a:cs typeface="Times New Roman"/>
                <a:sym typeface="Times New Roman"/>
              </a:rPr>
              <a:t>Observations &amp; Inferences</a:t>
            </a:r>
            <a:br>
              <a:rPr lang="en-US" sz="4000" b="1" i="0" u="none" strike="noStrike" cap="none" dirty="0">
                <a:solidFill>
                  <a:srgbClr val="0070C0"/>
                </a:solidFill>
                <a:latin typeface="Times New Roman"/>
                <a:ea typeface="Times New Roman"/>
                <a:cs typeface="Times New Roman"/>
                <a:sym typeface="Times New Roman"/>
              </a:rPr>
            </a:br>
            <a:r>
              <a:rPr lang="en-US" sz="4000" b="1" i="0" u="none" strike="noStrike" cap="none" dirty="0">
                <a:solidFill>
                  <a:srgbClr val="002060"/>
                </a:solidFill>
                <a:latin typeface="Times New Roman"/>
                <a:ea typeface="Times New Roman"/>
                <a:cs typeface="Times New Roman"/>
                <a:sym typeface="Times New Roman"/>
                <a:hlinkClick r:id="rId3"/>
              </a:rPr>
              <a:t>Otzi the Iceman Investigation</a:t>
            </a:r>
            <a:endParaRPr lang="en-US" sz="4000" b="1" i="0" u="none" strike="noStrike" cap="none" dirty="0">
              <a:solidFill>
                <a:srgbClr val="002060"/>
              </a:solidFill>
              <a:latin typeface="Times New Roman"/>
              <a:ea typeface="Times New Roman"/>
              <a:cs typeface="Times New Roman"/>
              <a:sym typeface="Times New Roman"/>
            </a:endParaRPr>
          </a:p>
        </p:txBody>
      </p:sp>
      <p:sp>
        <p:nvSpPr>
          <p:cNvPr id="297" name="Shape 297"/>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37</a:t>
            </a:fld>
            <a:endParaRPr lang="en-US"/>
          </a:p>
        </p:txBody>
      </p:sp>
      <p:sp>
        <p:nvSpPr>
          <p:cNvPr id="298" name="Shape 298"/>
          <p:cNvSpPr txBox="1"/>
          <p:nvPr/>
        </p:nvSpPr>
        <p:spPr>
          <a:xfrm>
            <a:off x="1009825" y="6206100"/>
            <a:ext cx="4480800" cy="365099"/>
          </a:xfrm>
          <a:prstGeom prst="rect">
            <a:avLst/>
          </a:prstGeom>
          <a:solidFill>
            <a:srgbClr val="FFFFFF"/>
          </a:solidFill>
          <a:ln>
            <a:noFill/>
          </a:ln>
        </p:spPr>
        <p:txBody>
          <a:bodyPr lIns="91425" tIns="91425" rIns="91425" bIns="91425" anchor="t" anchorCtr="0">
            <a:noAutofit/>
          </a:bodyPr>
          <a:lstStyle/>
          <a:p>
            <a:pPr>
              <a:buClr>
                <a:srgbClr val="000000"/>
              </a:buClr>
              <a:buFont typeface="Arial"/>
              <a:buNone/>
            </a:pPr>
            <a:endParaRPr sz="1400" kern="0">
              <a:solidFill>
                <a:srgbClr val="000000"/>
              </a:solidFill>
              <a:ea typeface="Arial"/>
              <a:cs typeface="Arial"/>
              <a:sym typeface="Arial"/>
            </a:endParaRPr>
          </a:p>
        </p:txBody>
      </p:sp>
      <p:sp>
        <p:nvSpPr>
          <p:cNvPr id="299" name="Shape 299"/>
          <p:cNvSpPr txBox="1"/>
          <p:nvPr/>
        </p:nvSpPr>
        <p:spPr>
          <a:xfrm>
            <a:off x="0" y="0"/>
            <a:ext cx="1102199" cy="1514798"/>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1.A</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1.D</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1.E</a:t>
            </a:r>
          </a:p>
        </p:txBody>
      </p:sp>
      <p:pic>
        <p:nvPicPr>
          <p:cNvPr id="300" name="Shape 300"/>
          <p:cNvPicPr preferRelativeResize="0"/>
          <p:nvPr/>
        </p:nvPicPr>
        <p:blipFill rotWithShape="1">
          <a:blip r:embed="rId4">
            <a:alphaModFix/>
          </a:blip>
          <a:srcRect/>
          <a:stretch/>
        </p:blipFill>
        <p:spPr>
          <a:xfrm>
            <a:off x="228600" y="1712792"/>
            <a:ext cx="8001000" cy="49928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73718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1102200" y="0"/>
            <a:ext cx="7279799"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Activity Instructions</a:t>
            </a:r>
          </a:p>
        </p:txBody>
      </p:sp>
      <p:sp>
        <p:nvSpPr>
          <p:cNvPr id="307" name="Shape 307"/>
          <p:cNvSpPr txBox="1">
            <a:spLocks noGrp="1"/>
          </p:cNvSpPr>
          <p:nvPr>
            <p:ph type="body" idx="1"/>
          </p:nvPr>
        </p:nvSpPr>
        <p:spPr>
          <a:xfrm>
            <a:off x="1066799" y="1066800"/>
            <a:ext cx="7315199" cy="57150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5 stations are set up that feature  information about Otzi the Iceman.</a:t>
            </a:r>
          </a:p>
          <a:p>
            <a:pPr marL="228600" marR="0" lvl="0" indent="0" algn="l" rtl="0">
              <a:lnSpc>
                <a:spcPct val="100000"/>
              </a:lnSpc>
              <a:spcBef>
                <a:spcPts val="0"/>
              </a:spcBef>
              <a:spcAft>
                <a:spcPts val="0"/>
              </a:spcAft>
              <a:buClr>
                <a:schemeClr val="dk1"/>
              </a:buClr>
              <a:buSzPct val="25000"/>
              <a:buFont typeface="Arial"/>
              <a:buNone/>
            </a:pPr>
            <a:r>
              <a:rPr lang="en-US" sz="3200" b="0" i="0" u="none" strike="noStrike" cap="none" dirty="0">
                <a:solidFill>
                  <a:schemeClr val="dk1"/>
                </a:solidFill>
                <a:latin typeface="Times New Roman"/>
                <a:ea typeface="Times New Roman"/>
                <a:cs typeface="Times New Roman"/>
                <a:sym typeface="Times New Roman"/>
              </a:rPr>
              <a:t> </a:t>
            </a:r>
          </a:p>
          <a:p>
            <a:pPr marL="457200" marR="0" lvl="0" indent="-228600" algn="l" rtl="0">
              <a:lnSpc>
                <a:spcPct val="100000"/>
              </a:lnSpc>
              <a:spcBef>
                <a:spcPts val="0"/>
              </a:spcBef>
              <a:spcAft>
                <a:spcPts val="0"/>
              </a:spcAft>
              <a:buClr>
                <a:schemeClr val="dk1"/>
              </a:buClr>
              <a:buSzPct val="1000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Each student receives a graphic organizer to investigate each of the sources. </a:t>
            </a:r>
          </a:p>
          <a:p>
            <a:pPr marL="457200" marR="0" lvl="0" indent="-228600" algn="l" rtl="0">
              <a:lnSpc>
                <a:spcPct val="100000"/>
              </a:lnSpc>
              <a:spcBef>
                <a:spcPts val="0"/>
              </a:spcBef>
              <a:spcAft>
                <a:spcPts val="0"/>
              </a:spcAft>
              <a:buClr>
                <a:schemeClr val="dk1"/>
              </a:buClr>
              <a:buSzPct val="100000"/>
              <a:buFont typeface="Times New Roman"/>
              <a:buNone/>
            </a:pPr>
            <a:endParaRPr sz="3200" b="0" i="0" u="none" strike="noStrike" cap="none" dirty="0">
              <a:solidFill>
                <a:schemeClr val="dk1"/>
              </a:solidFill>
              <a:latin typeface="Times New Roman"/>
              <a:ea typeface="Times New Roman"/>
              <a:cs typeface="Times New Roman"/>
              <a:sym typeface="Times New Roman"/>
            </a:endParaRPr>
          </a:p>
          <a:p>
            <a:pPr marL="457200" marR="0" lvl="0" indent="-228600" algn="l" rtl="0">
              <a:lnSpc>
                <a:spcPct val="100000"/>
              </a:lnSpc>
              <a:spcBef>
                <a:spcPts val="0"/>
              </a:spcBef>
              <a:spcAft>
                <a:spcPts val="0"/>
              </a:spcAft>
              <a:buClr>
                <a:schemeClr val="dk1"/>
              </a:buClr>
              <a:buSzPct val="1000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 The goal in this activity is for students to gain an understanding of how cavemen lived by studying primary sources. </a:t>
            </a:r>
          </a:p>
          <a:p>
            <a:pPr marL="457200" marR="0" lvl="0" indent="-228600" algn="l" rtl="0">
              <a:lnSpc>
                <a:spcPct val="100000"/>
              </a:lnSpc>
              <a:spcBef>
                <a:spcPts val="0"/>
              </a:spcBef>
              <a:spcAft>
                <a:spcPts val="0"/>
              </a:spcAft>
              <a:buClr>
                <a:schemeClr val="dk1"/>
              </a:buClr>
              <a:buSzPct val="100000"/>
              <a:buFont typeface="Times New Roman"/>
              <a:buNone/>
            </a:pPr>
            <a:endParaRPr sz="3600" b="0" i="0" u="none" strike="noStrike" cap="none" dirty="0">
              <a:solidFill>
                <a:schemeClr val="dk1"/>
              </a:solidFill>
              <a:latin typeface="Times New Roman"/>
              <a:ea typeface="Times New Roman"/>
              <a:cs typeface="Times New Roman"/>
              <a:sym typeface="Times New Roman"/>
            </a:endParaRPr>
          </a:p>
        </p:txBody>
      </p:sp>
      <p:sp>
        <p:nvSpPr>
          <p:cNvPr id="308" name="Shape 308"/>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38</a:t>
            </a:fld>
            <a:endParaRPr lang="en-US"/>
          </a:p>
        </p:txBody>
      </p:sp>
      <p:sp>
        <p:nvSpPr>
          <p:cNvPr id="309" name="Shape 309"/>
          <p:cNvSpPr txBox="1"/>
          <p:nvPr/>
        </p:nvSpPr>
        <p:spPr>
          <a:xfrm>
            <a:off x="0" y="0"/>
            <a:ext cx="1219199" cy="15240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1.A</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1.D</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1.E</a:t>
            </a:r>
          </a:p>
        </p:txBody>
      </p:sp>
    </p:spTree>
    <p:extLst>
      <p:ext uri="{BB962C8B-B14F-4D97-AF65-F5344CB8AC3E}">
        <p14:creationId xmlns:p14="http://schemas.microsoft.com/office/powerpoint/2010/main" val="7259628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1102200" y="0"/>
            <a:ext cx="7279799" cy="1447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dirty="0">
                <a:solidFill>
                  <a:srgbClr val="FF9900"/>
                </a:solidFill>
                <a:latin typeface="Times New Roman"/>
                <a:ea typeface="Times New Roman"/>
                <a:cs typeface="Times New Roman"/>
                <a:sym typeface="Times New Roman"/>
              </a:rPr>
              <a:t/>
            </a:r>
            <a:br>
              <a:rPr lang="en-US" sz="4000" b="1" i="0" u="none" strike="noStrike" cap="none" dirty="0">
                <a:solidFill>
                  <a:srgbClr val="FF9900"/>
                </a:solidFill>
                <a:latin typeface="Times New Roman"/>
                <a:ea typeface="Times New Roman"/>
                <a:cs typeface="Times New Roman"/>
                <a:sym typeface="Times New Roman"/>
              </a:rPr>
            </a:br>
            <a:r>
              <a:rPr lang="en-US" sz="4000" b="1" i="0" u="none" strike="noStrike" cap="none" dirty="0">
                <a:solidFill>
                  <a:srgbClr val="002060"/>
                </a:solidFill>
                <a:latin typeface="Times New Roman"/>
                <a:ea typeface="Times New Roman"/>
                <a:cs typeface="Times New Roman"/>
                <a:sym typeface="Times New Roman"/>
              </a:rPr>
              <a:t>STATION 1: </a:t>
            </a:r>
            <a:br>
              <a:rPr lang="en-US" sz="4000" b="1" i="0" u="none" strike="noStrike" cap="none" dirty="0">
                <a:solidFill>
                  <a:srgbClr val="002060"/>
                </a:solidFill>
                <a:latin typeface="Times New Roman"/>
                <a:ea typeface="Times New Roman"/>
                <a:cs typeface="Times New Roman"/>
                <a:sym typeface="Times New Roman"/>
              </a:rPr>
            </a:br>
            <a:r>
              <a:rPr lang="en-US" sz="4000" b="1" i="0" u="none" strike="noStrike" cap="none" dirty="0">
                <a:solidFill>
                  <a:srgbClr val="002060"/>
                </a:solidFill>
                <a:latin typeface="Times New Roman"/>
                <a:ea typeface="Times New Roman"/>
                <a:cs typeface="Times New Roman"/>
                <a:sym typeface="Times New Roman"/>
              </a:rPr>
              <a:t>OTZI THE ICEMAN</a:t>
            </a:r>
          </a:p>
          <a:p>
            <a:pPr marL="0" marR="0" lvl="0" indent="0" algn="ctr" rtl="0">
              <a:lnSpc>
                <a:spcPct val="100000"/>
              </a:lnSpc>
              <a:spcBef>
                <a:spcPts val="0"/>
              </a:spcBef>
              <a:spcAft>
                <a:spcPts val="0"/>
              </a:spcAft>
              <a:buClr>
                <a:srgbClr val="0070C0"/>
              </a:buClr>
              <a:buSzPct val="25000"/>
              <a:buFont typeface="Times New Roman"/>
              <a:buNone/>
            </a:pPr>
            <a:endParaRPr sz="4000" b="1" i="0" u="none" strike="noStrike" cap="none" dirty="0">
              <a:solidFill>
                <a:srgbClr val="0070C0"/>
              </a:solidFill>
              <a:latin typeface="Times New Roman"/>
              <a:ea typeface="Times New Roman"/>
              <a:cs typeface="Times New Roman"/>
              <a:sym typeface="Times New Roman"/>
            </a:endParaRPr>
          </a:p>
        </p:txBody>
      </p:sp>
      <p:sp>
        <p:nvSpPr>
          <p:cNvPr id="317" name="Shape 317"/>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39</a:t>
            </a:fld>
            <a:endParaRPr lang="en-US"/>
          </a:p>
        </p:txBody>
      </p:sp>
      <p:sp>
        <p:nvSpPr>
          <p:cNvPr id="318" name="Shape 318"/>
          <p:cNvSpPr txBox="1"/>
          <p:nvPr/>
        </p:nvSpPr>
        <p:spPr>
          <a:xfrm>
            <a:off x="0" y="0"/>
            <a:ext cx="1102199" cy="14478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1.A</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1.D</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1.E</a:t>
            </a:r>
          </a:p>
        </p:txBody>
      </p:sp>
      <p:pic>
        <p:nvPicPr>
          <p:cNvPr id="319" name="Shape 319"/>
          <p:cNvPicPr preferRelativeResize="0"/>
          <p:nvPr/>
        </p:nvPicPr>
        <p:blipFill rotWithShape="1">
          <a:blip r:embed="rId3">
            <a:alphaModFix/>
          </a:blip>
          <a:srcRect/>
          <a:stretch/>
        </p:blipFill>
        <p:spPr>
          <a:xfrm>
            <a:off x="1143000" y="1447801"/>
            <a:ext cx="7156904" cy="541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6424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starts with the . . .</a:t>
            </a:r>
            <a:endParaRPr lang="en-US" dirty="0"/>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4</a:t>
            </a:fld>
            <a:endParaRPr lang="en-US" dirty="0">
              <a:solidFill>
                <a:prstClr val="white"/>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00200"/>
            <a:ext cx="5736167" cy="4130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61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1102200" y="0"/>
            <a:ext cx="7279799" cy="1447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FF9900"/>
                </a:solidFill>
                <a:latin typeface="Times New Roman"/>
                <a:ea typeface="Times New Roman"/>
                <a:cs typeface="Times New Roman"/>
                <a:sym typeface="Times New Roman"/>
              </a:rPr>
              <a:t/>
            </a:r>
            <a:br>
              <a:rPr lang="en-US" sz="4000" b="1" i="0" u="none" strike="noStrike" cap="none">
                <a:solidFill>
                  <a:srgbClr val="FF9900"/>
                </a:solidFill>
                <a:latin typeface="Times New Roman"/>
                <a:ea typeface="Times New Roman"/>
                <a:cs typeface="Times New Roman"/>
                <a:sym typeface="Times New Roman"/>
              </a:rPr>
            </a:br>
            <a:r>
              <a:rPr lang="en-US" sz="4000" b="1" i="0" u="none" strike="noStrike" cap="none">
                <a:solidFill>
                  <a:srgbClr val="002060"/>
                </a:solidFill>
                <a:latin typeface="Times New Roman"/>
                <a:ea typeface="Times New Roman"/>
                <a:cs typeface="Times New Roman"/>
                <a:sym typeface="Times New Roman"/>
              </a:rPr>
              <a:t>STATION 2: </a:t>
            </a:r>
            <a:br>
              <a:rPr lang="en-US" sz="4000" b="1" i="0" u="none" strike="noStrike" cap="none">
                <a:solidFill>
                  <a:srgbClr val="002060"/>
                </a:solidFill>
                <a:latin typeface="Times New Roman"/>
                <a:ea typeface="Times New Roman"/>
                <a:cs typeface="Times New Roman"/>
                <a:sym typeface="Times New Roman"/>
              </a:rPr>
            </a:br>
            <a:r>
              <a:rPr lang="en-US" sz="4000" b="1" i="0" u="none" strike="noStrike" cap="none">
                <a:solidFill>
                  <a:srgbClr val="002060"/>
                </a:solidFill>
                <a:latin typeface="Times New Roman"/>
                <a:ea typeface="Times New Roman"/>
                <a:cs typeface="Times New Roman"/>
                <a:sym typeface="Times New Roman"/>
              </a:rPr>
              <a:t>OTZI’S POUCH</a:t>
            </a:r>
          </a:p>
          <a:p>
            <a:pPr marL="0" marR="0" lvl="0" indent="0" algn="ctr" rtl="0">
              <a:lnSpc>
                <a:spcPct val="100000"/>
              </a:lnSpc>
              <a:spcBef>
                <a:spcPts val="0"/>
              </a:spcBef>
              <a:spcAft>
                <a:spcPts val="0"/>
              </a:spcAft>
              <a:buClr>
                <a:srgbClr val="0070C0"/>
              </a:buClr>
              <a:buSzPct val="25000"/>
              <a:buFont typeface="Times New Roman"/>
              <a:buNone/>
            </a:pPr>
            <a:endParaRPr sz="4000" b="1" i="0" u="none" strike="noStrike" cap="none">
              <a:solidFill>
                <a:srgbClr val="0070C0"/>
              </a:solidFill>
              <a:latin typeface="Times New Roman"/>
              <a:ea typeface="Times New Roman"/>
              <a:cs typeface="Times New Roman"/>
              <a:sym typeface="Times New Roman"/>
            </a:endParaRPr>
          </a:p>
        </p:txBody>
      </p:sp>
      <p:sp>
        <p:nvSpPr>
          <p:cNvPr id="327" name="Shape 327"/>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40</a:t>
            </a:fld>
            <a:endParaRPr lang="en-US"/>
          </a:p>
        </p:txBody>
      </p:sp>
      <p:sp>
        <p:nvSpPr>
          <p:cNvPr id="328" name="Shape 328"/>
          <p:cNvSpPr txBox="1"/>
          <p:nvPr/>
        </p:nvSpPr>
        <p:spPr>
          <a:xfrm>
            <a:off x="0" y="0"/>
            <a:ext cx="1102199" cy="14478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1.A</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1.D</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1.E</a:t>
            </a:r>
          </a:p>
        </p:txBody>
      </p:sp>
      <p:pic>
        <p:nvPicPr>
          <p:cNvPr id="329" name="Shape 329"/>
          <p:cNvPicPr preferRelativeResize="0"/>
          <p:nvPr/>
        </p:nvPicPr>
        <p:blipFill rotWithShape="1">
          <a:blip r:embed="rId3">
            <a:alphaModFix/>
          </a:blip>
          <a:srcRect/>
          <a:stretch/>
        </p:blipFill>
        <p:spPr>
          <a:xfrm>
            <a:off x="1102200" y="1447800"/>
            <a:ext cx="7157260" cy="53918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2487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1102200" y="0"/>
            <a:ext cx="7279799" cy="1447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FF9900"/>
                </a:solidFill>
                <a:latin typeface="Times New Roman"/>
                <a:ea typeface="Times New Roman"/>
                <a:cs typeface="Times New Roman"/>
                <a:sym typeface="Times New Roman"/>
              </a:rPr>
              <a:t/>
            </a:r>
            <a:br>
              <a:rPr lang="en-US" sz="4000" b="1" i="0" u="none" strike="noStrike" cap="none">
                <a:solidFill>
                  <a:srgbClr val="FF9900"/>
                </a:solidFill>
                <a:latin typeface="Times New Roman"/>
                <a:ea typeface="Times New Roman"/>
                <a:cs typeface="Times New Roman"/>
                <a:sym typeface="Times New Roman"/>
              </a:rPr>
            </a:br>
            <a:r>
              <a:rPr lang="en-US" sz="4000" b="1" i="0" u="none" strike="noStrike" cap="none">
                <a:solidFill>
                  <a:srgbClr val="002060"/>
                </a:solidFill>
                <a:latin typeface="Times New Roman"/>
                <a:ea typeface="Times New Roman"/>
                <a:cs typeface="Times New Roman"/>
                <a:sym typeface="Times New Roman"/>
              </a:rPr>
              <a:t>STATION 3: </a:t>
            </a:r>
            <a:br>
              <a:rPr lang="en-US" sz="4000" b="1" i="0" u="none" strike="noStrike" cap="none">
                <a:solidFill>
                  <a:srgbClr val="002060"/>
                </a:solidFill>
                <a:latin typeface="Times New Roman"/>
                <a:ea typeface="Times New Roman"/>
                <a:cs typeface="Times New Roman"/>
                <a:sym typeface="Times New Roman"/>
              </a:rPr>
            </a:br>
            <a:r>
              <a:rPr lang="en-US" sz="4000" b="1" i="0" u="none" strike="noStrike" cap="none">
                <a:solidFill>
                  <a:srgbClr val="002060"/>
                </a:solidFill>
                <a:latin typeface="Times New Roman"/>
                <a:ea typeface="Times New Roman"/>
                <a:cs typeface="Times New Roman"/>
                <a:sym typeface="Times New Roman"/>
              </a:rPr>
              <a:t>OTZI’S AXE</a:t>
            </a:r>
          </a:p>
          <a:p>
            <a:pPr marL="0" marR="0" lvl="0" indent="0" algn="ctr" rtl="0">
              <a:lnSpc>
                <a:spcPct val="100000"/>
              </a:lnSpc>
              <a:spcBef>
                <a:spcPts val="0"/>
              </a:spcBef>
              <a:spcAft>
                <a:spcPts val="0"/>
              </a:spcAft>
              <a:buClr>
                <a:srgbClr val="0070C0"/>
              </a:buClr>
              <a:buSzPct val="25000"/>
              <a:buFont typeface="Times New Roman"/>
              <a:buNone/>
            </a:pPr>
            <a:endParaRPr sz="4000" b="1" i="0" u="none" strike="noStrike" cap="none">
              <a:solidFill>
                <a:srgbClr val="0070C0"/>
              </a:solidFill>
              <a:latin typeface="Times New Roman"/>
              <a:ea typeface="Times New Roman"/>
              <a:cs typeface="Times New Roman"/>
              <a:sym typeface="Times New Roman"/>
            </a:endParaRPr>
          </a:p>
        </p:txBody>
      </p:sp>
      <p:sp>
        <p:nvSpPr>
          <p:cNvPr id="337" name="Shape 337"/>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41</a:t>
            </a:fld>
            <a:endParaRPr lang="en-US"/>
          </a:p>
        </p:txBody>
      </p:sp>
      <p:sp>
        <p:nvSpPr>
          <p:cNvPr id="338" name="Shape 338"/>
          <p:cNvSpPr txBox="1"/>
          <p:nvPr/>
        </p:nvSpPr>
        <p:spPr>
          <a:xfrm>
            <a:off x="0" y="0"/>
            <a:ext cx="1102199" cy="14478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1.A</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1.D</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1.E</a:t>
            </a:r>
          </a:p>
        </p:txBody>
      </p:sp>
      <p:pic>
        <p:nvPicPr>
          <p:cNvPr id="339" name="Shape 339"/>
          <p:cNvPicPr preferRelativeResize="0"/>
          <p:nvPr/>
        </p:nvPicPr>
        <p:blipFill rotWithShape="1">
          <a:blip r:embed="rId3">
            <a:alphaModFix/>
          </a:blip>
          <a:srcRect/>
          <a:stretch/>
        </p:blipFill>
        <p:spPr>
          <a:xfrm>
            <a:off x="1371600" y="1371600"/>
            <a:ext cx="6858000" cy="541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12068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1102200" y="0"/>
            <a:ext cx="7279799" cy="1447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FF9900"/>
                </a:solidFill>
                <a:latin typeface="Times New Roman"/>
                <a:ea typeface="Times New Roman"/>
                <a:cs typeface="Times New Roman"/>
                <a:sym typeface="Times New Roman"/>
              </a:rPr>
              <a:t/>
            </a:r>
            <a:br>
              <a:rPr lang="en-US" sz="4000" b="1" i="0" u="none" strike="noStrike" cap="none">
                <a:solidFill>
                  <a:srgbClr val="FF9900"/>
                </a:solidFill>
                <a:latin typeface="Times New Roman"/>
                <a:ea typeface="Times New Roman"/>
                <a:cs typeface="Times New Roman"/>
                <a:sym typeface="Times New Roman"/>
              </a:rPr>
            </a:br>
            <a:r>
              <a:rPr lang="en-US" sz="4000" b="1" i="0" u="none" strike="noStrike" cap="none">
                <a:solidFill>
                  <a:srgbClr val="002060"/>
                </a:solidFill>
                <a:latin typeface="Times New Roman"/>
                <a:ea typeface="Times New Roman"/>
                <a:cs typeface="Times New Roman"/>
                <a:sym typeface="Times New Roman"/>
              </a:rPr>
              <a:t>STATION 4: </a:t>
            </a:r>
            <a:br>
              <a:rPr lang="en-US" sz="4000" b="1" i="0" u="none" strike="noStrike" cap="none">
                <a:solidFill>
                  <a:srgbClr val="002060"/>
                </a:solidFill>
                <a:latin typeface="Times New Roman"/>
                <a:ea typeface="Times New Roman"/>
                <a:cs typeface="Times New Roman"/>
                <a:sym typeface="Times New Roman"/>
              </a:rPr>
            </a:br>
            <a:r>
              <a:rPr lang="en-US" sz="4000" b="1" i="0" u="none" strike="noStrike" cap="none">
                <a:solidFill>
                  <a:srgbClr val="002060"/>
                </a:solidFill>
                <a:latin typeface="Times New Roman"/>
                <a:ea typeface="Times New Roman"/>
                <a:cs typeface="Times New Roman"/>
                <a:sym typeface="Times New Roman"/>
              </a:rPr>
              <a:t>OTZI’S SHOES</a:t>
            </a:r>
          </a:p>
          <a:p>
            <a:pPr marL="0" marR="0" lvl="0" indent="0" algn="ctr" rtl="0">
              <a:lnSpc>
                <a:spcPct val="100000"/>
              </a:lnSpc>
              <a:spcBef>
                <a:spcPts val="0"/>
              </a:spcBef>
              <a:spcAft>
                <a:spcPts val="0"/>
              </a:spcAft>
              <a:buClr>
                <a:srgbClr val="0070C0"/>
              </a:buClr>
              <a:buSzPct val="25000"/>
              <a:buFont typeface="Times New Roman"/>
              <a:buNone/>
            </a:pPr>
            <a:endParaRPr sz="4000" b="1" i="0" u="none" strike="noStrike" cap="none">
              <a:solidFill>
                <a:srgbClr val="0070C0"/>
              </a:solidFill>
              <a:latin typeface="Times New Roman"/>
              <a:ea typeface="Times New Roman"/>
              <a:cs typeface="Times New Roman"/>
              <a:sym typeface="Times New Roman"/>
            </a:endParaRPr>
          </a:p>
        </p:txBody>
      </p:sp>
      <p:sp>
        <p:nvSpPr>
          <p:cNvPr id="347" name="Shape 347"/>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42</a:t>
            </a:fld>
            <a:endParaRPr lang="en-US"/>
          </a:p>
        </p:txBody>
      </p:sp>
      <p:sp>
        <p:nvSpPr>
          <p:cNvPr id="348" name="Shape 348"/>
          <p:cNvSpPr txBox="1"/>
          <p:nvPr/>
        </p:nvSpPr>
        <p:spPr>
          <a:xfrm>
            <a:off x="0" y="0"/>
            <a:ext cx="1102199" cy="14478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1.A</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1.D</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1.E</a:t>
            </a:r>
          </a:p>
        </p:txBody>
      </p:sp>
      <p:pic>
        <p:nvPicPr>
          <p:cNvPr id="349" name="Shape 349"/>
          <p:cNvPicPr preferRelativeResize="0"/>
          <p:nvPr/>
        </p:nvPicPr>
        <p:blipFill rotWithShape="1">
          <a:blip r:embed="rId3">
            <a:alphaModFix/>
          </a:blip>
          <a:srcRect/>
          <a:stretch/>
        </p:blipFill>
        <p:spPr>
          <a:xfrm>
            <a:off x="1102199" y="1295400"/>
            <a:ext cx="7203601" cy="5562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76119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1102200" y="0"/>
            <a:ext cx="7279799" cy="1447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FF9900"/>
                </a:solidFill>
                <a:latin typeface="Times New Roman"/>
                <a:ea typeface="Times New Roman"/>
                <a:cs typeface="Times New Roman"/>
                <a:sym typeface="Times New Roman"/>
              </a:rPr>
              <a:t/>
            </a:r>
            <a:br>
              <a:rPr lang="en-US" sz="4000" b="1" i="0" u="none" strike="noStrike" cap="none">
                <a:solidFill>
                  <a:srgbClr val="FF9900"/>
                </a:solidFill>
                <a:latin typeface="Times New Roman"/>
                <a:ea typeface="Times New Roman"/>
                <a:cs typeface="Times New Roman"/>
                <a:sym typeface="Times New Roman"/>
              </a:rPr>
            </a:br>
            <a:r>
              <a:rPr lang="en-US" sz="4000" b="1" i="0" u="none" strike="noStrike" cap="none">
                <a:solidFill>
                  <a:srgbClr val="002060"/>
                </a:solidFill>
                <a:latin typeface="Times New Roman"/>
                <a:ea typeface="Times New Roman"/>
                <a:cs typeface="Times New Roman"/>
                <a:sym typeface="Times New Roman"/>
              </a:rPr>
              <a:t>STATION 5: </a:t>
            </a:r>
            <a:br>
              <a:rPr lang="en-US" sz="4000" b="1" i="0" u="none" strike="noStrike" cap="none">
                <a:solidFill>
                  <a:srgbClr val="002060"/>
                </a:solidFill>
                <a:latin typeface="Times New Roman"/>
                <a:ea typeface="Times New Roman"/>
                <a:cs typeface="Times New Roman"/>
                <a:sym typeface="Times New Roman"/>
              </a:rPr>
            </a:br>
            <a:r>
              <a:rPr lang="en-US" sz="3600" b="1" i="0" u="none" strike="noStrike" cap="none">
                <a:solidFill>
                  <a:srgbClr val="002060"/>
                </a:solidFill>
                <a:latin typeface="Times New Roman"/>
                <a:ea typeface="Times New Roman"/>
                <a:cs typeface="Times New Roman"/>
                <a:sym typeface="Times New Roman"/>
              </a:rPr>
              <a:t>OTZI’S QUIVER AND ARROWS</a:t>
            </a:r>
          </a:p>
          <a:p>
            <a:pPr marL="0" marR="0" lvl="0" indent="0" algn="ctr" rtl="0">
              <a:lnSpc>
                <a:spcPct val="100000"/>
              </a:lnSpc>
              <a:spcBef>
                <a:spcPts val="0"/>
              </a:spcBef>
              <a:spcAft>
                <a:spcPts val="0"/>
              </a:spcAft>
              <a:buClr>
                <a:srgbClr val="0070C0"/>
              </a:buClr>
              <a:buSzPct val="25000"/>
              <a:buFont typeface="Times New Roman"/>
              <a:buNone/>
            </a:pPr>
            <a:endParaRPr sz="4000" b="1" i="0" u="none" strike="noStrike" cap="none">
              <a:solidFill>
                <a:srgbClr val="0070C0"/>
              </a:solidFill>
              <a:latin typeface="Times New Roman"/>
              <a:ea typeface="Times New Roman"/>
              <a:cs typeface="Times New Roman"/>
              <a:sym typeface="Times New Roman"/>
            </a:endParaRPr>
          </a:p>
        </p:txBody>
      </p:sp>
      <p:sp>
        <p:nvSpPr>
          <p:cNvPr id="356" name="Shape 356"/>
          <p:cNvSpPr txBox="1">
            <a:spLocks noGrp="1"/>
          </p:cNvSpPr>
          <p:nvPr>
            <p:ph type="body" idx="1"/>
          </p:nvPr>
        </p:nvSpPr>
        <p:spPr>
          <a:xfrm>
            <a:off x="3562251" y="1676400"/>
            <a:ext cx="4438799" cy="4449899"/>
          </a:xfrm>
          <a:prstGeom prst="rect">
            <a:avLst/>
          </a:prstGeom>
          <a:noFill/>
          <a:ln>
            <a:noFill/>
          </a:ln>
        </p:spPr>
        <p:txBody>
          <a:bodyPr lIns="91425" tIns="91425" rIns="91425" bIns="91425" anchor="t" anchorCtr="0">
            <a:noAutofit/>
          </a:bodyPr>
          <a:lstStyle/>
          <a:p>
            <a:pPr marL="342900" marR="0" lvl="0" indent="-114300" algn="l" rtl="0">
              <a:lnSpc>
                <a:spcPct val="100000"/>
              </a:lnSpc>
              <a:spcBef>
                <a:spcPts val="0"/>
              </a:spcBef>
              <a:spcAft>
                <a:spcPts val="0"/>
              </a:spcAft>
              <a:buClr>
                <a:schemeClr val="dk1"/>
              </a:buClr>
              <a:buSzPct val="25000"/>
              <a:buFont typeface="Arial"/>
              <a:buNone/>
            </a:pPr>
            <a:endParaRPr sz="3600" b="1" i="0" u="none" strike="noStrike" cap="none">
              <a:solidFill>
                <a:schemeClr val="dk1"/>
              </a:solidFill>
              <a:latin typeface="Arial"/>
              <a:ea typeface="Arial"/>
              <a:cs typeface="Arial"/>
              <a:sym typeface="Arial"/>
            </a:endParaRPr>
          </a:p>
        </p:txBody>
      </p:sp>
      <p:sp>
        <p:nvSpPr>
          <p:cNvPr id="357" name="Shape 357"/>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43</a:t>
            </a:fld>
            <a:endParaRPr lang="en-US"/>
          </a:p>
        </p:txBody>
      </p:sp>
      <p:sp>
        <p:nvSpPr>
          <p:cNvPr id="358" name="Shape 358"/>
          <p:cNvSpPr txBox="1"/>
          <p:nvPr/>
        </p:nvSpPr>
        <p:spPr>
          <a:xfrm>
            <a:off x="0" y="0"/>
            <a:ext cx="1102199" cy="14478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1.A</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1.D</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1.E</a:t>
            </a:r>
          </a:p>
        </p:txBody>
      </p:sp>
      <p:pic>
        <p:nvPicPr>
          <p:cNvPr id="359" name="Shape 359"/>
          <p:cNvPicPr preferRelativeResize="0"/>
          <p:nvPr/>
        </p:nvPicPr>
        <p:blipFill rotWithShape="1">
          <a:blip r:embed="rId3">
            <a:alphaModFix/>
          </a:blip>
          <a:srcRect/>
          <a:stretch/>
        </p:blipFill>
        <p:spPr>
          <a:xfrm>
            <a:off x="551099" y="1523999"/>
            <a:ext cx="7754701" cy="5181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91025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1102200" y="0"/>
            <a:ext cx="7279799" cy="1066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REFLECTION QUESTION</a:t>
            </a:r>
          </a:p>
        </p:txBody>
      </p:sp>
      <p:sp>
        <p:nvSpPr>
          <p:cNvPr id="366" name="Shape 366"/>
          <p:cNvSpPr txBox="1">
            <a:spLocks noGrp="1"/>
          </p:cNvSpPr>
          <p:nvPr>
            <p:ph type="body" idx="1"/>
          </p:nvPr>
        </p:nvSpPr>
        <p:spPr>
          <a:xfrm>
            <a:off x="551099" y="1828800"/>
            <a:ext cx="7449901" cy="4526100"/>
          </a:xfrm>
          <a:prstGeom prst="rect">
            <a:avLst/>
          </a:prstGeom>
          <a:noFill/>
          <a:ln>
            <a:noFill/>
          </a:ln>
        </p:spPr>
        <p:txBody>
          <a:bodyPr lIns="91425" tIns="91425" rIns="91425" bIns="91425" anchor="t" anchorCtr="0">
            <a:noAutofit/>
          </a:bodyPr>
          <a:lstStyle/>
          <a:p>
            <a:pPr marL="457200" marR="0" lvl="0" indent="-419100" algn="l" rtl="0">
              <a:lnSpc>
                <a:spcPct val="100000"/>
              </a:lnSpc>
              <a:spcBef>
                <a:spcPts val="0"/>
              </a:spcBef>
              <a:spcAft>
                <a:spcPts val="0"/>
              </a:spcAft>
              <a:buClr>
                <a:schemeClr val="dk1"/>
              </a:buClr>
              <a:buSzPct val="100000"/>
              <a:buFont typeface="Times New Roman"/>
              <a:buChar char="•"/>
            </a:pPr>
            <a:r>
              <a:rPr lang="en-US" sz="3000" b="0" i="0" u="none" strike="noStrike" cap="none" dirty="0">
                <a:solidFill>
                  <a:schemeClr val="dk1"/>
                </a:solidFill>
                <a:latin typeface="Times New Roman"/>
                <a:ea typeface="Times New Roman"/>
                <a:cs typeface="Times New Roman"/>
                <a:sym typeface="Times New Roman"/>
              </a:rPr>
              <a:t>Do you think Otzi was part of a Paleolithic hunter-gatherer society, or a Neolithic farming society? </a:t>
            </a:r>
          </a:p>
          <a:p>
            <a:pPr marL="457200" marR="0" lvl="0" indent="-419100" algn="l" rtl="0">
              <a:lnSpc>
                <a:spcPct val="100000"/>
              </a:lnSpc>
              <a:spcBef>
                <a:spcPts val="0"/>
              </a:spcBef>
              <a:spcAft>
                <a:spcPts val="0"/>
              </a:spcAft>
              <a:buClr>
                <a:schemeClr val="dk1"/>
              </a:buClr>
              <a:buSzPct val="100000"/>
              <a:buFont typeface="Times New Roman"/>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19100" algn="l" rtl="0">
              <a:lnSpc>
                <a:spcPct val="100000"/>
              </a:lnSpc>
              <a:spcBef>
                <a:spcPts val="0"/>
              </a:spcBef>
              <a:spcAft>
                <a:spcPts val="0"/>
              </a:spcAft>
              <a:buClr>
                <a:schemeClr val="dk1"/>
              </a:buClr>
              <a:buSzPct val="100000"/>
              <a:buFont typeface="Times New Roman"/>
              <a:buChar char="•"/>
            </a:pPr>
            <a:r>
              <a:rPr lang="en-US" sz="3000" b="0" i="0" u="none" strike="noStrike" cap="none" dirty="0">
                <a:solidFill>
                  <a:schemeClr val="dk1"/>
                </a:solidFill>
                <a:latin typeface="Times New Roman"/>
                <a:ea typeface="Times New Roman"/>
                <a:cs typeface="Times New Roman"/>
                <a:sym typeface="Times New Roman"/>
              </a:rPr>
              <a:t>Explain your opinion with evidence from the sources.</a:t>
            </a:r>
          </a:p>
        </p:txBody>
      </p:sp>
      <p:sp>
        <p:nvSpPr>
          <p:cNvPr id="367" name="Shape 367"/>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44</a:t>
            </a:fld>
            <a:endParaRPr lang="en-US"/>
          </a:p>
        </p:txBody>
      </p:sp>
      <p:sp>
        <p:nvSpPr>
          <p:cNvPr id="368" name="Shape 368"/>
          <p:cNvSpPr txBox="1"/>
          <p:nvPr/>
        </p:nvSpPr>
        <p:spPr>
          <a:xfrm>
            <a:off x="0" y="0"/>
            <a:ext cx="1102199" cy="1676399"/>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1.A</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1.D</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1.E</a:t>
            </a:r>
          </a:p>
        </p:txBody>
      </p:sp>
    </p:spTree>
    <p:extLst>
      <p:ext uri="{BB962C8B-B14F-4D97-AF65-F5344CB8AC3E}">
        <p14:creationId xmlns:p14="http://schemas.microsoft.com/office/powerpoint/2010/main" val="8335548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1081417" y="304800"/>
            <a:ext cx="7279799" cy="1676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dirty="0">
                <a:solidFill>
                  <a:srgbClr val="0070C0"/>
                </a:solidFill>
                <a:latin typeface="Times New Roman"/>
                <a:ea typeface="Times New Roman"/>
                <a:cs typeface="Times New Roman"/>
                <a:sym typeface="Times New Roman"/>
              </a:rPr>
              <a:t>GOING FURTHER…</a:t>
            </a:r>
            <a:br>
              <a:rPr lang="en-US" sz="4000" b="1" i="0" u="none" strike="noStrike" cap="none" dirty="0">
                <a:solidFill>
                  <a:srgbClr val="0070C0"/>
                </a:solidFill>
                <a:latin typeface="Times New Roman"/>
                <a:ea typeface="Times New Roman"/>
                <a:cs typeface="Times New Roman"/>
                <a:sym typeface="Times New Roman"/>
              </a:rPr>
            </a:br>
            <a:r>
              <a:rPr lang="en-US" sz="3600" b="1" i="0" u="none" strike="noStrike" cap="none" dirty="0">
                <a:solidFill>
                  <a:srgbClr val="002060"/>
                </a:solidFill>
                <a:latin typeface="Times New Roman"/>
                <a:ea typeface="Times New Roman"/>
                <a:cs typeface="Times New Roman"/>
                <a:sym typeface="Times New Roman"/>
              </a:rPr>
              <a:t>DECIDING UPON THE 5 KEY QUESTIONS</a:t>
            </a:r>
          </a:p>
        </p:txBody>
      </p:sp>
      <p:sp>
        <p:nvSpPr>
          <p:cNvPr id="375" name="Shape 375"/>
          <p:cNvSpPr txBox="1">
            <a:spLocks noGrp="1"/>
          </p:cNvSpPr>
          <p:nvPr>
            <p:ph type="body" idx="1"/>
          </p:nvPr>
        </p:nvSpPr>
        <p:spPr>
          <a:xfrm>
            <a:off x="381001" y="1828800"/>
            <a:ext cx="7772400" cy="4526100"/>
          </a:xfrm>
          <a:prstGeom prst="rect">
            <a:avLst/>
          </a:prstGeom>
          <a:noFill/>
          <a:ln>
            <a:noFill/>
          </a:ln>
        </p:spPr>
        <p:txBody>
          <a:bodyPr lIns="91425" tIns="91425" rIns="91425" bIns="91425" anchor="t" anchorCtr="0">
            <a:noAutofit/>
          </a:bodyPr>
          <a:lstStyle/>
          <a:p>
            <a:pPr marL="457200" marR="0" lvl="0" indent="-419100" algn="l" rtl="0">
              <a:lnSpc>
                <a:spcPct val="100000"/>
              </a:lnSpc>
              <a:spcBef>
                <a:spcPts val="0"/>
              </a:spcBef>
              <a:spcAft>
                <a:spcPts val="0"/>
              </a:spcAft>
              <a:buClr>
                <a:schemeClr val="dk1"/>
              </a:buClr>
              <a:buSzPct val="100000"/>
              <a:buFont typeface="Times New Roman"/>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19100" algn="l" rtl="0">
              <a:lnSpc>
                <a:spcPct val="100000"/>
              </a:lnSpc>
              <a:spcBef>
                <a:spcPts val="0"/>
              </a:spcBef>
              <a:spcAft>
                <a:spcPts val="0"/>
              </a:spcAft>
              <a:buClr>
                <a:schemeClr val="dk1"/>
              </a:buClr>
              <a:buSzPct val="100000"/>
              <a:buFont typeface="Times New Roman"/>
              <a:buChar char="•"/>
            </a:pPr>
            <a:r>
              <a:rPr lang="en-US" sz="3000" b="0" i="0" u="none" strike="noStrike" cap="none" dirty="0">
                <a:solidFill>
                  <a:schemeClr val="dk1"/>
                </a:solidFill>
                <a:latin typeface="Times New Roman"/>
                <a:ea typeface="Times New Roman"/>
                <a:cs typeface="Times New Roman"/>
                <a:sym typeface="Times New Roman"/>
              </a:rPr>
              <a:t>Students work individually to identify what they think are the five “Big Questions” about Otzi that require further investigation.</a:t>
            </a:r>
          </a:p>
          <a:p>
            <a:pPr marL="457200" marR="0" lvl="0" indent="-419100" algn="l" rtl="0">
              <a:lnSpc>
                <a:spcPct val="100000"/>
              </a:lnSpc>
              <a:spcBef>
                <a:spcPts val="0"/>
              </a:spcBef>
              <a:spcAft>
                <a:spcPts val="0"/>
              </a:spcAft>
              <a:buClr>
                <a:schemeClr val="dk1"/>
              </a:buClr>
              <a:buSzPct val="100000"/>
              <a:buFont typeface="Times New Roman"/>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19100" algn="l" rtl="0">
              <a:lnSpc>
                <a:spcPct val="100000"/>
              </a:lnSpc>
              <a:spcBef>
                <a:spcPts val="0"/>
              </a:spcBef>
              <a:spcAft>
                <a:spcPts val="0"/>
              </a:spcAft>
              <a:buClr>
                <a:schemeClr val="dk1"/>
              </a:buClr>
              <a:buSzPct val="100000"/>
              <a:buFont typeface="Times New Roman"/>
              <a:buChar char="•"/>
            </a:pPr>
            <a:r>
              <a:rPr lang="en-US" sz="3000" b="0" i="0" u="none" strike="noStrike" cap="none" dirty="0">
                <a:solidFill>
                  <a:schemeClr val="dk1"/>
                </a:solidFill>
                <a:latin typeface="Times New Roman"/>
                <a:ea typeface="Times New Roman"/>
                <a:cs typeface="Times New Roman"/>
                <a:sym typeface="Times New Roman"/>
              </a:rPr>
              <a:t>The teacher leads a classroom discussion to create a list of ‘big questions’ and to narrow these down to the most popular five questions overall.</a:t>
            </a:r>
          </a:p>
          <a:p>
            <a:pPr marL="38100" marR="0" lvl="0" indent="0" algn="l" rtl="0">
              <a:lnSpc>
                <a:spcPct val="100000"/>
              </a:lnSpc>
              <a:spcBef>
                <a:spcPts val="0"/>
              </a:spcBef>
              <a:spcAft>
                <a:spcPts val="0"/>
              </a:spcAft>
              <a:buClr>
                <a:schemeClr val="dk1"/>
              </a:buClr>
              <a:buSzPct val="25000"/>
              <a:buFont typeface="Arial"/>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19100" algn="l" rtl="0">
              <a:lnSpc>
                <a:spcPct val="100000"/>
              </a:lnSpc>
              <a:spcBef>
                <a:spcPts val="0"/>
              </a:spcBef>
              <a:spcAft>
                <a:spcPts val="0"/>
              </a:spcAft>
              <a:buClr>
                <a:schemeClr val="dk1"/>
              </a:buClr>
              <a:buSzPct val="100000"/>
              <a:buFont typeface="Times New Roman"/>
              <a:buNone/>
            </a:pPr>
            <a:endParaRPr sz="3000" b="0" i="0" u="none" strike="noStrike" cap="none" dirty="0">
              <a:solidFill>
                <a:schemeClr val="dk1"/>
              </a:solidFill>
              <a:latin typeface="Times New Roman"/>
              <a:ea typeface="Times New Roman"/>
              <a:cs typeface="Times New Roman"/>
              <a:sym typeface="Times New Roman"/>
            </a:endParaRPr>
          </a:p>
        </p:txBody>
      </p:sp>
      <p:sp>
        <p:nvSpPr>
          <p:cNvPr id="376" name="Shape 376"/>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45</a:t>
            </a:fld>
            <a:endParaRPr lang="en-US"/>
          </a:p>
        </p:txBody>
      </p:sp>
      <p:sp>
        <p:nvSpPr>
          <p:cNvPr id="377" name="Shape 377"/>
          <p:cNvSpPr txBox="1"/>
          <p:nvPr/>
        </p:nvSpPr>
        <p:spPr>
          <a:xfrm>
            <a:off x="0" y="0"/>
            <a:ext cx="1102199" cy="1676399"/>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1.A</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1.D</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1.E</a:t>
            </a:r>
          </a:p>
        </p:txBody>
      </p:sp>
    </p:spTree>
    <p:extLst>
      <p:ext uri="{BB962C8B-B14F-4D97-AF65-F5344CB8AC3E}">
        <p14:creationId xmlns:p14="http://schemas.microsoft.com/office/powerpoint/2010/main" val="30338793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1102200" y="0"/>
            <a:ext cx="7279799" cy="1676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GOING FURTHER…</a:t>
            </a:r>
            <a:br>
              <a:rPr lang="en-US" sz="4000" b="1" i="0" u="none" strike="noStrike" cap="none">
                <a:solidFill>
                  <a:srgbClr val="0070C0"/>
                </a:solidFill>
                <a:latin typeface="Times New Roman"/>
                <a:ea typeface="Times New Roman"/>
                <a:cs typeface="Times New Roman"/>
                <a:sym typeface="Times New Roman"/>
              </a:rPr>
            </a:br>
            <a:r>
              <a:rPr lang="en-US" sz="3200" b="1" i="0" u="none" strike="noStrike" cap="none">
                <a:solidFill>
                  <a:srgbClr val="002060"/>
                </a:solidFill>
                <a:latin typeface="Times New Roman"/>
                <a:ea typeface="Times New Roman"/>
                <a:cs typeface="Times New Roman"/>
                <a:sym typeface="Times New Roman"/>
              </a:rPr>
              <a:t>SOLVING THE 5 KEY QUESTIONS</a:t>
            </a:r>
          </a:p>
        </p:txBody>
      </p:sp>
      <p:sp>
        <p:nvSpPr>
          <p:cNvPr id="384" name="Shape 384"/>
          <p:cNvSpPr txBox="1">
            <a:spLocks noGrp="1"/>
          </p:cNvSpPr>
          <p:nvPr>
            <p:ph type="body" idx="1"/>
          </p:nvPr>
        </p:nvSpPr>
        <p:spPr>
          <a:xfrm>
            <a:off x="551099" y="1676400"/>
            <a:ext cx="8059501" cy="4678499"/>
          </a:xfrm>
          <a:prstGeom prst="rect">
            <a:avLst/>
          </a:prstGeom>
          <a:noFill/>
          <a:ln>
            <a:noFill/>
          </a:ln>
        </p:spPr>
        <p:txBody>
          <a:bodyPr lIns="91425" tIns="91425" rIns="91425" bIns="91425" anchor="t" anchorCtr="0">
            <a:noAutofit/>
          </a:bodyPr>
          <a:lstStyle/>
          <a:p>
            <a:pPr marL="457200" marR="0" lvl="0" indent="-419100" algn="l" rtl="0">
              <a:lnSpc>
                <a:spcPct val="100000"/>
              </a:lnSpc>
              <a:spcBef>
                <a:spcPts val="0"/>
              </a:spcBef>
              <a:spcAft>
                <a:spcPts val="0"/>
              </a:spcAft>
              <a:buClr>
                <a:schemeClr val="dk1"/>
              </a:buClr>
              <a:buSzPct val="100000"/>
              <a:buFont typeface="Times New Roman"/>
              <a:buNone/>
            </a:pPr>
            <a:endParaRPr sz="3000" b="0" i="0" u="none" strike="noStrike" cap="none" dirty="0">
              <a:solidFill>
                <a:schemeClr val="dk1"/>
              </a:solidFill>
              <a:latin typeface="Times New Roman"/>
              <a:ea typeface="Times New Roman"/>
              <a:cs typeface="Times New Roman"/>
              <a:sym typeface="Times New Roman"/>
            </a:endParaRPr>
          </a:p>
          <a:p>
            <a:pPr marL="38100" marR="0" lvl="0" indent="0" algn="l" rtl="0">
              <a:lnSpc>
                <a:spcPct val="100000"/>
              </a:lnSpc>
              <a:spcBef>
                <a:spcPts val="0"/>
              </a:spcBef>
              <a:spcAft>
                <a:spcPts val="0"/>
              </a:spcAft>
              <a:buClr>
                <a:schemeClr val="dk1"/>
              </a:buClr>
              <a:buSzPct val="100000"/>
              <a:buNone/>
            </a:pPr>
            <a:r>
              <a:rPr lang="en-US" sz="3000" b="0" i="0" u="none" strike="noStrike" cap="none" dirty="0">
                <a:solidFill>
                  <a:schemeClr val="dk1"/>
                </a:solidFill>
                <a:latin typeface="Times New Roman"/>
                <a:ea typeface="Times New Roman"/>
                <a:cs typeface="Times New Roman"/>
                <a:sym typeface="Times New Roman"/>
              </a:rPr>
              <a:t>Students then write these five questions down on their graphic organizer and research the answers using the internet or provide the students with various articles that provide information about Otzi’s life. </a:t>
            </a:r>
          </a:p>
        </p:txBody>
      </p:sp>
      <p:sp>
        <p:nvSpPr>
          <p:cNvPr id="385" name="Shape 385"/>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46</a:t>
            </a:fld>
            <a:endParaRPr lang="en-US"/>
          </a:p>
        </p:txBody>
      </p:sp>
      <p:sp>
        <p:nvSpPr>
          <p:cNvPr id="386" name="Shape 386"/>
          <p:cNvSpPr txBox="1"/>
          <p:nvPr/>
        </p:nvSpPr>
        <p:spPr>
          <a:xfrm>
            <a:off x="0" y="0"/>
            <a:ext cx="1102199" cy="1676399"/>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1.A</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1.D</a:t>
            </a:r>
          </a:p>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1.E</a:t>
            </a:r>
          </a:p>
        </p:txBody>
      </p:sp>
    </p:spTree>
    <p:extLst>
      <p:ext uri="{BB962C8B-B14F-4D97-AF65-F5344CB8AC3E}">
        <p14:creationId xmlns:p14="http://schemas.microsoft.com/office/powerpoint/2010/main" val="36386879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1102200" y="36785"/>
            <a:ext cx="7279799" cy="1182414"/>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Geographic Information </a:t>
            </a:r>
          </a:p>
        </p:txBody>
      </p:sp>
      <p:sp>
        <p:nvSpPr>
          <p:cNvPr id="393" name="Shape 393"/>
          <p:cNvSpPr txBox="1">
            <a:spLocks noGrp="1"/>
          </p:cNvSpPr>
          <p:nvPr>
            <p:ph type="body" idx="1"/>
          </p:nvPr>
        </p:nvSpPr>
        <p:spPr>
          <a:xfrm>
            <a:off x="0" y="1295400"/>
            <a:ext cx="8381999" cy="4953000"/>
          </a:xfrm>
          <a:prstGeom prst="rect">
            <a:avLst/>
          </a:prstGeom>
          <a:noFill/>
          <a:ln>
            <a:noFill/>
          </a:ln>
        </p:spPr>
        <p:txBody>
          <a:bodyPr lIns="91425" tIns="91425" rIns="91425" bIns="91425" anchor="t" anchorCtr="0">
            <a:noAutofit/>
          </a:bodyPr>
          <a:lstStyle/>
          <a:p>
            <a:pPr marL="457200" marR="0" lvl="0" indent="-419100" algn="l" rtl="0">
              <a:lnSpc>
                <a:spcPct val="100000"/>
              </a:lnSpc>
              <a:spcBef>
                <a:spcPts val="0"/>
              </a:spcBef>
              <a:spcAft>
                <a:spcPts val="0"/>
              </a:spcAft>
              <a:buClr>
                <a:srgbClr val="000000"/>
              </a:buClr>
              <a:buSzPct val="100000"/>
              <a:buFont typeface="Times New Roman"/>
              <a:buChar char="•"/>
            </a:pPr>
            <a:r>
              <a:rPr lang="en-US" sz="3000" b="0" i="0" u="none" strike="noStrike" cap="none">
                <a:solidFill>
                  <a:srgbClr val="000000"/>
                </a:solidFill>
                <a:highlight>
                  <a:srgbClr val="FFFFFF"/>
                </a:highlight>
                <a:latin typeface="Times New Roman"/>
                <a:ea typeface="Times New Roman"/>
                <a:cs typeface="Times New Roman"/>
                <a:sym typeface="Times New Roman"/>
              </a:rPr>
              <a:t>The knowledge of geography and application of geographic skills enable us to understand relationships between people, their behavior, places, and the environment for problem solving and historical understanding.</a:t>
            </a:r>
          </a:p>
          <a:p>
            <a:pPr marL="38100" marR="0" lvl="0" indent="0" algn="l" rtl="0">
              <a:lnSpc>
                <a:spcPct val="100000"/>
              </a:lnSpc>
              <a:spcBef>
                <a:spcPts val="0"/>
              </a:spcBef>
              <a:spcAft>
                <a:spcPts val="0"/>
              </a:spcAft>
              <a:buClr>
                <a:srgbClr val="000000"/>
              </a:buClr>
              <a:buSzPct val="25000"/>
              <a:buFont typeface="Arial"/>
              <a:buNone/>
            </a:pPr>
            <a:endParaRPr sz="3000" b="0" i="0" u="none" strike="noStrike" cap="none">
              <a:solidFill>
                <a:srgbClr val="000000"/>
              </a:solidFill>
              <a:highlight>
                <a:srgbClr val="FFFFFF"/>
              </a:highlight>
              <a:latin typeface="Times New Roman"/>
              <a:ea typeface="Times New Roman"/>
              <a:cs typeface="Times New Roman"/>
              <a:sym typeface="Times New Roman"/>
            </a:endParaRPr>
          </a:p>
          <a:p>
            <a:pPr marL="457200" marR="0" lvl="0" indent="-419100" algn="l" rtl="0">
              <a:lnSpc>
                <a:spcPct val="100000"/>
              </a:lnSpc>
              <a:spcBef>
                <a:spcPts val="0"/>
              </a:spcBef>
              <a:spcAft>
                <a:spcPts val="0"/>
              </a:spcAft>
              <a:buClr>
                <a:srgbClr val="000000"/>
              </a:buClr>
              <a:buSzPct val="100000"/>
              <a:buFont typeface="Times New Roman"/>
              <a:buChar char="•"/>
            </a:pPr>
            <a:r>
              <a:rPr lang="en-US" sz="3000" b="0" i="0" u="none" strike="noStrike" cap="none">
                <a:solidFill>
                  <a:srgbClr val="000000"/>
                </a:solidFill>
                <a:highlight>
                  <a:srgbClr val="FFFFFF"/>
                </a:highlight>
                <a:latin typeface="Times New Roman"/>
                <a:ea typeface="Times New Roman"/>
                <a:cs typeface="Times New Roman"/>
                <a:sym typeface="Times New Roman"/>
              </a:rPr>
              <a:t>The physical geography of a location had a direct impact on the lives of people in world history and how they adapted to their environment.</a:t>
            </a:r>
          </a:p>
        </p:txBody>
      </p:sp>
      <p:sp>
        <p:nvSpPr>
          <p:cNvPr id="394" name="Shape 394"/>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47</a:t>
            </a:fld>
            <a:endParaRPr lang="en-US"/>
          </a:p>
        </p:txBody>
      </p:sp>
      <p:sp>
        <p:nvSpPr>
          <p:cNvPr id="395" name="Shape 395"/>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1.B</a:t>
            </a:r>
          </a:p>
        </p:txBody>
      </p:sp>
    </p:spTree>
    <p:extLst>
      <p:ext uri="{BB962C8B-B14F-4D97-AF65-F5344CB8AC3E}">
        <p14:creationId xmlns:p14="http://schemas.microsoft.com/office/powerpoint/2010/main" val="22714738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102200" y="0"/>
            <a:ext cx="7279799"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chemeClr val="accent6"/>
                </a:solidFill>
                <a:latin typeface="Times New Roman"/>
                <a:ea typeface="Times New Roman"/>
                <a:cs typeface="Times New Roman"/>
                <a:sym typeface="Times New Roman"/>
              </a:rPr>
              <a:t>In this activity, students will:</a:t>
            </a:r>
          </a:p>
        </p:txBody>
      </p:sp>
      <p:sp>
        <p:nvSpPr>
          <p:cNvPr id="402" name="Shape 402"/>
          <p:cNvSpPr txBox="1">
            <a:spLocks noGrp="1"/>
          </p:cNvSpPr>
          <p:nvPr>
            <p:ph type="body" idx="1"/>
          </p:nvPr>
        </p:nvSpPr>
        <p:spPr>
          <a:xfrm>
            <a:off x="551099" y="990600"/>
            <a:ext cx="7449901" cy="5867400"/>
          </a:xfrm>
          <a:prstGeom prst="rect">
            <a:avLst/>
          </a:prstGeom>
          <a:noFill/>
          <a:ln>
            <a:noFill/>
          </a:ln>
        </p:spPr>
        <p:txBody>
          <a:bodyPr lIns="91425" tIns="91425" rIns="91425" bIns="91425" anchor="t" anchorCtr="0">
            <a:noAutofit/>
          </a:bodyPr>
          <a:lstStyle/>
          <a:p>
            <a:pPr marL="457200" marR="0" lvl="0" indent="-393700" algn="l" rtl="0">
              <a:lnSpc>
                <a:spcPct val="100000"/>
              </a:lnSpc>
              <a:spcBef>
                <a:spcPts val="0"/>
              </a:spcBef>
              <a:spcAft>
                <a:spcPts val="0"/>
              </a:spcAft>
              <a:buClr>
                <a:schemeClr val="dk1"/>
              </a:buClr>
              <a:buSzPct val="100000"/>
              <a:buFont typeface="Times New Roman"/>
              <a:buChar char="•"/>
            </a:pPr>
            <a:r>
              <a:rPr lang="en-US" sz="2800" b="0" i="0" u="none" strike="noStrike" cap="none" dirty="0">
                <a:solidFill>
                  <a:schemeClr val="dk1"/>
                </a:solidFill>
                <a:latin typeface="Times New Roman"/>
                <a:ea typeface="Times New Roman"/>
                <a:cs typeface="Times New Roman"/>
                <a:sym typeface="Times New Roman"/>
              </a:rPr>
              <a:t>Use a variety of sources, including maps, images, primary sources, and diagrams.</a:t>
            </a:r>
          </a:p>
          <a:p>
            <a:pPr marL="69850" marR="0" lvl="0" indent="-6350" algn="l" rtl="0">
              <a:lnSpc>
                <a:spcPct val="100000"/>
              </a:lnSpc>
              <a:spcBef>
                <a:spcPts val="1000"/>
              </a:spcBef>
              <a:spcAft>
                <a:spcPts val="0"/>
              </a:spcAft>
              <a:buClr>
                <a:schemeClr val="dk1"/>
              </a:buClr>
              <a:buSzPct val="25000"/>
              <a:buFont typeface="Arial"/>
              <a:buNone/>
            </a:pPr>
            <a:endParaRPr sz="2800" b="0" i="0" u="none" strike="noStrike" cap="none" dirty="0">
              <a:solidFill>
                <a:schemeClr val="dk1"/>
              </a:solidFill>
              <a:latin typeface="Times New Roman"/>
              <a:ea typeface="Times New Roman"/>
              <a:cs typeface="Times New Roman"/>
              <a:sym typeface="Times New Roman"/>
            </a:endParaRPr>
          </a:p>
          <a:p>
            <a:pPr marL="457200" marR="0" lvl="0" indent="-393700" algn="l" rtl="0">
              <a:lnSpc>
                <a:spcPct val="100000"/>
              </a:lnSpc>
              <a:spcBef>
                <a:spcPts val="1000"/>
              </a:spcBef>
              <a:spcAft>
                <a:spcPts val="0"/>
              </a:spcAft>
              <a:buClr>
                <a:schemeClr val="dk1"/>
              </a:buClr>
              <a:buSzPct val="100000"/>
              <a:buFont typeface="Times New Roman"/>
              <a:buChar char="•"/>
            </a:pPr>
            <a:r>
              <a:rPr lang="en-US" sz="2800" b="0" i="0" u="none" strike="noStrike" cap="none" dirty="0">
                <a:solidFill>
                  <a:schemeClr val="dk1"/>
                </a:solidFill>
                <a:latin typeface="Times New Roman"/>
                <a:ea typeface="Times New Roman"/>
                <a:cs typeface="Times New Roman"/>
                <a:sym typeface="Times New Roman"/>
              </a:rPr>
              <a:t>Understand the improvements in art and science that occurred during the Renaissance along with a new desire to explore that led to great improvements in map-making.</a:t>
            </a:r>
          </a:p>
          <a:p>
            <a:pPr marL="69850" marR="0" lvl="0" indent="-6350" algn="l" rtl="0">
              <a:lnSpc>
                <a:spcPct val="100000"/>
              </a:lnSpc>
              <a:spcBef>
                <a:spcPts val="1000"/>
              </a:spcBef>
              <a:spcAft>
                <a:spcPts val="0"/>
              </a:spcAft>
              <a:buClr>
                <a:schemeClr val="dk1"/>
              </a:buClr>
              <a:buSzPct val="25000"/>
              <a:buFont typeface="Arial"/>
              <a:buNone/>
            </a:pPr>
            <a:endParaRPr sz="2800" b="0" i="0" u="none" strike="noStrike" cap="none" dirty="0">
              <a:solidFill>
                <a:schemeClr val="dk1"/>
              </a:solidFill>
              <a:latin typeface="Times New Roman"/>
              <a:ea typeface="Times New Roman"/>
              <a:cs typeface="Times New Roman"/>
              <a:sym typeface="Times New Roman"/>
            </a:endParaRPr>
          </a:p>
          <a:p>
            <a:pPr marL="457200" marR="0" lvl="0" indent="-393700" algn="l" rtl="0">
              <a:lnSpc>
                <a:spcPct val="100000"/>
              </a:lnSpc>
              <a:spcBef>
                <a:spcPts val="1000"/>
              </a:spcBef>
              <a:spcAft>
                <a:spcPts val="0"/>
              </a:spcAft>
              <a:buClr>
                <a:schemeClr val="dk1"/>
              </a:buClr>
              <a:buSzPct val="100000"/>
              <a:buFont typeface="Times New Roman"/>
              <a:buChar char="•"/>
            </a:pPr>
            <a:r>
              <a:rPr lang="en-US" sz="2800" b="0" i="0" u="none" strike="noStrike" cap="none" dirty="0">
                <a:solidFill>
                  <a:schemeClr val="dk1"/>
                </a:solidFill>
                <a:latin typeface="Times New Roman"/>
                <a:ea typeface="Times New Roman"/>
                <a:cs typeface="Times New Roman"/>
                <a:sym typeface="Times New Roman"/>
              </a:rPr>
              <a:t>Gather and analyze geographic information to determine patterns and trends related to the movement of population, products, resources, ideas, and language.</a:t>
            </a:r>
          </a:p>
        </p:txBody>
      </p:sp>
      <p:sp>
        <p:nvSpPr>
          <p:cNvPr id="403" name="Shape 403"/>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48</a:t>
            </a:fld>
            <a:endParaRPr lang="en-US"/>
          </a:p>
        </p:txBody>
      </p:sp>
      <p:sp>
        <p:nvSpPr>
          <p:cNvPr id="404" name="Shape 404"/>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1.B</a:t>
            </a:r>
          </a:p>
        </p:txBody>
      </p:sp>
    </p:spTree>
    <p:extLst>
      <p:ext uri="{BB962C8B-B14F-4D97-AF65-F5344CB8AC3E}">
        <p14:creationId xmlns:p14="http://schemas.microsoft.com/office/powerpoint/2010/main" val="36989067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1102200" y="0"/>
            <a:ext cx="7279799"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dirty="0" smtClean="0">
                <a:solidFill>
                  <a:srgbClr val="0070C0"/>
                </a:solidFill>
                <a:latin typeface="Times New Roman"/>
                <a:ea typeface="Times New Roman"/>
                <a:cs typeface="Times New Roman"/>
                <a:sym typeface="Times New Roman"/>
              </a:rPr>
              <a:t>Additional Skills:</a:t>
            </a:r>
            <a:endParaRPr lang="en-US" sz="4000" b="1" i="0" u="none" strike="noStrike" cap="none" dirty="0">
              <a:solidFill>
                <a:srgbClr val="0070C0"/>
              </a:solidFill>
              <a:latin typeface="Times New Roman"/>
              <a:ea typeface="Times New Roman"/>
              <a:cs typeface="Times New Roman"/>
              <a:sym typeface="Times New Roman"/>
            </a:endParaRPr>
          </a:p>
        </p:txBody>
      </p:sp>
      <p:sp>
        <p:nvSpPr>
          <p:cNvPr id="411" name="Shape 411"/>
          <p:cNvSpPr txBox="1">
            <a:spLocks noGrp="1"/>
          </p:cNvSpPr>
          <p:nvPr>
            <p:ph type="body" idx="1"/>
          </p:nvPr>
        </p:nvSpPr>
        <p:spPr>
          <a:xfrm>
            <a:off x="685800" y="1143000"/>
            <a:ext cx="7543799" cy="5105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000" b="1" i="0" u="none" strike="noStrike" cap="none" dirty="0">
                <a:solidFill>
                  <a:schemeClr val="accent6"/>
                </a:solidFill>
                <a:latin typeface="Times New Roman"/>
                <a:ea typeface="Times New Roman"/>
                <a:cs typeface="Times New Roman"/>
                <a:sym typeface="Times New Roman"/>
              </a:rPr>
              <a:t>WHI.1a:</a:t>
            </a:r>
            <a:r>
              <a:rPr lang="en-US" sz="3000" b="0" i="0" u="none" strike="noStrike" cap="none" dirty="0">
                <a:solidFill>
                  <a:schemeClr val="dk1"/>
                </a:solidFill>
                <a:latin typeface="Times New Roman"/>
                <a:ea typeface="Times New Roman"/>
                <a:cs typeface="Times New Roman"/>
                <a:sym typeface="Times New Roman"/>
              </a:rPr>
              <a:t> Using primary and secondary sources </a:t>
            </a:r>
          </a:p>
          <a:p>
            <a:pPr marL="0" marR="0" lvl="0" indent="0" algn="l" rtl="0">
              <a:lnSpc>
                <a:spcPct val="100000"/>
              </a:lnSpc>
              <a:spcBef>
                <a:spcPts val="0"/>
              </a:spcBef>
              <a:spcAft>
                <a:spcPts val="0"/>
              </a:spcAft>
              <a:buClr>
                <a:schemeClr val="dk1"/>
              </a:buClr>
              <a:buSzPct val="25000"/>
              <a:buFont typeface="Arial"/>
              <a:buNone/>
            </a:pPr>
            <a:r>
              <a:rPr lang="en-US" sz="3000" b="1" i="0" u="none" strike="noStrike" cap="none" dirty="0" smtClean="0">
                <a:solidFill>
                  <a:schemeClr val="accent6"/>
                </a:solidFill>
                <a:latin typeface="Times New Roman"/>
                <a:ea typeface="Times New Roman"/>
                <a:cs typeface="Times New Roman"/>
                <a:sym typeface="Times New Roman"/>
              </a:rPr>
              <a:t>WHI.1b</a:t>
            </a:r>
            <a:r>
              <a:rPr lang="en-US" sz="3000" b="1" i="0" u="none" strike="noStrike" cap="none" dirty="0">
                <a:solidFill>
                  <a:schemeClr val="accent6"/>
                </a:solidFill>
                <a:latin typeface="Times New Roman"/>
                <a:ea typeface="Times New Roman"/>
                <a:cs typeface="Times New Roman"/>
                <a:sym typeface="Times New Roman"/>
              </a:rPr>
              <a:t>:</a:t>
            </a:r>
            <a:r>
              <a:rPr lang="en-US" sz="3000" b="0" i="0" u="none" strike="noStrike" cap="none" dirty="0">
                <a:solidFill>
                  <a:schemeClr val="dk1"/>
                </a:solidFill>
                <a:latin typeface="Times New Roman"/>
                <a:ea typeface="Times New Roman"/>
                <a:cs typeface="Times New Roman"/>
                <a:sym typeface="Times New Roman"/>
              </a:rPr>
              <a:t> Using geographic information to determine patterns and trends</a:t>
            </a:r>
          </a:p>
          <a:p>
            <a:pPr marL="0" marR="0" lvl="0" indent="0" algn="l" rtl="0">
              <a:lnSpc>
                <a:spcPct val="100000"/>
              </a:lnSpc>
              <a:spcBef>
                <a:spcPts val="0"/>
              </a:spcBef>
              <a:spcAft>
                <a:spcPts val="0"/>
              </a:spcAft>
              <a:buClr>
                <a:schemeClr val="dk1"/>
              </a:buClr>
              <a:buSzPct val="25000"/>
              <a:buFont typeface="Arial"/>
              <a:buNone/>
            </a:pPr>
            <a:r>
              <a:rPr lang="en-US" sz="3000" b="1" i="0" u="none" strike="noStrike" cap="none" dirty="0" smtClean="0">
                <a:solidFill>
                  <a:schemeClr val="accent6"/>
                </a:solidFill>
                <a:latin typeface="Times New Roman"/>
                <a:ea typeface="Times New Roman"/>
                <a:cs typeface="Times New Roman"/>
                <a:sym typeface="Times New Roman"/>
              </a:rPr>
              <a:t>WHI.1d</a:t>
            </a:r>
            <a:r>
              <a:rPr lang="en-US" sz="3000" b="1" i="0" u="none" strike="noStrike" cap="none" dirty="0">
                <a:solidFill>
                  <a:schemeClr val="accent6"/>
                </a:solidFill>
                <a:latin typeface="Times New Roman"/>
                <a:ea typeface="Times New Roman"/>
                <a:cs typeface="Times New Roman"/>
                <a:sym typeface="Times New Roman"/>
              </a:rPr>
              <a:t>: </a:t>
            </a:r>
            <a:r>
              <a:rPr lang="en-US" sz="3000" b="0" i="0" u="none" strike="noStrike" cap="none" dirty="0">
                <a:solidFill>
                  <a:schemeClr val="dk1"/>
                </a:solidFill>
                <a:latin typeface="Times New Roman"/>
                <a:ea typeface="Times New Roman"/>
                <a:cs typeface="Times New Roman"/>
                <a:sym typeface="Times New Roman"/>
              </a:rPr>
              <a:t>Evaluating sources for accuracy</a:t>
            </a:r>
          </a:p>
          <a:p>
            <a:pPr marL="0" marR="0" lvl="0" indent="0" algn="l" rtl="0">
              <a:lnSpc>
                <a:spcPct val="100000"/>
              </a:lnSpc>
              <a:spcBef>
                <a:spcPts val="0"/>
              </a:spcBef>
              <a:spcAft>
                <a:spcPts val="0"/>
              </a:spcAft>
              <a:buClr>
                <a:schemeClr val="dk1"/>
              </a:buClr>
              <a:buSzPct val="25000"/>
              <a:buFont typeface="Arial"/>
              <a:buNone/>
            </a:pPr>
            <a:r>
              <a:rPr lang="en-US" sz="3000" b="1" i="0" u="none" strike="noStrike" cap="none" dirty="0" smtClean="0">
                <a:solidFill>
                  <a:schemeClr val="accent6"/>
                </a:solidFill>
                <a:latin typeface="Times New Roman"/>
                <a:ea typeface="Times New Roman"/>
                <a:cs typeface="Times New Roman"/>
                <a:sym typeface="Times New Roman"/>
              </a:rPr>
              <a:t>WHI.1e</a:t>
            </a:r>
            <a:r>
              <a:rPr lang="en-US" sz="3000" b="1" i="0" u="none" strike="noStrike" cap="none" dirty="0">
                <a:solidFill>
                  <a:schemeClr val="accent6"/>
                </a:solidFill>
                <a:latin typeface="Times New Roman"/>
                <a:ea typeface="Times New Roman"/>
                <a:cs typeface="Times New Roman"/>
                <a:sym typeface="Times New Roman"/>
              </a:rPr>
              <a:t>: </a:t>
            </a:r>
            <a:r>
              <a:rPr lang="en-US" sz="3000" b="0" i="0" u="none" strike="noStrike" cap="none" dirty="0">
                <a:solidFill>
                  <a:schemeClr val="dk1"/>
                </a:solidFill>
                <a:latin typeface="Times New Roman"/>
                <a:ea typeface="Times New Roman"/>
                <a:cs typeface="Times New Roman"/>
                <a:sym typeface="Times New Roman"/>
              </a:rPr>
              <a:t>Comparing and contrasting </a:t>
            </a:r>
            <a:r>
              <a:rPr lang="en-US" sz="3000" b="0" i="0" u="none" strike="noStrike" cap="none" dirty="0" smtClean="0">
                <a:solidFill>
                  <a:schemeClr val="dk1"/>
                </a:solidFill>
                <a:latin typeface="Times New Roman"/>
                <a:ea typeface="Times New Roman"/>
                <a:cs typeface="Times New Roman"/>
                <a:sym typeface="Times New Roman"/>
              </a:rPr>
              <a:t>historical, perspectives</a:t>
            </a:r>
            <a:endParaRPr lang="en-US" sz="3000" b="0" i="0" u="none" strike="noStrike" cap="none" dirty="0">
              <a:solidFill>
                <a:schemeClr val="dk1"/>
              </a:solidFill>
              <a:latin typeface="Times New Roman"/>
              <a:ea typeface="Times New Roman"/>
              <a:cs typeface="Times New Roman"/>
              <a:sym typeface="Times New Roman"/>
            </a:endParaRPr>
          </a:p>
        </p:txBody>
      </p:sp>
      <p:sp>
        <p:nvSpPr>
          <p:cNvPr id="412" name="Shape 412"/>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49</a:t>
            </a:fld>
            <a:endParaRPr lang="en-US"/>
          </a:p>
        </p:txBody>
      </p:sp>
      <p:sp>
        <p:nvSpPr>
          <p:cNvPr id="413" name="Shape 413"/>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1.B</a:t>
            </a:r>
          </a:p>
        </p:txBody>
      </p:sp>
    </p:spTree>
    <p:extLst>
      <p:ext uri="{BB962C8B-B14F-4D97-AF65-F5344CB8AC3E}">
        <p14:creationId xmlns:p14="http://schemas.microsoft.com/office/powerpoint/2010/main" val="585672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5</a:t>
            </a:fld>
            <a:endParaRPr lang="en-US" dirty="0">
              <a:solidFill>
                <a:prstClr val="white"/>
              </a:solidFill>
            </a:endParaRPr>
          </a:p>
        </p:txBody>
      </p:sp>
      <p:pic>
        <p:nvPicPr>
          <p:cNvPr id="3" name="Picture 2" descr="skills - Google Search - Windows Internet Explorer provided by VA IT Infrastructure Partnership"/>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793" t="41081" r="35287" b="12628"/>
          <a:stretch/>
        </p:blipFill>
        <p:spPr>
          <a:xfrm>
            <a:off x="594360" y="1752600"/>
            <a:ext cx="7254240"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37089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102200" y="0"/>
            <a:ext cx="7279799"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Activity Instructions</a:t>
            </a:r>
          </a:p>
        </p:txBody>
      </p:sp>
      <p:sp>
        <p:nvSpPr>
          <p:cNvPr id="420" name="Shape 420"/>
          <p:cNvSpPr txBox="1">
            <a:spLocks noGrp="1"/>
          </p:cNvSpPr>
          <p:nvPr>
            <p:ph type="body" idx="1"/>
          </p:nvPr>
        </p:nvSpPr>
        <p:spPr>
          <a:xfrm>
            <a:off x="381000" y="1143000"/>
            <a:ext cx="8000999" cy="5105399"/>
          </a:xfrm>
          <a:prstGeom prst="rect">
            <a:avLst/>
          </a:prstGeom>
          <a:noFill/>
          <a:ln>
            <a:noFill/>
          </a:ln>
        </p:spPr>
        <p:txBody>
          <a:bodyPr lIns="91425" tIns="91425" rIns="91425" bIns="91425" anchor="t" anchorCtr="0">
            <a:noAutofit/>
          </a:bodyPr>
          <a:lstStyle/>
          <a:p>
            <a:pPr marL="457200" marR="0" lvl="0" indent="-457200" algn="l" rtl="0">
              <a:lnSpc>
                <a:spcPct val="100000"/>
              </a:lnSpc>
              <a:spcBef>
                <a:spcPts val="0"/>
              </a:spcBef>
              <a:spcAft>
                <a:spcPts val="0"/>
              </a:spcAft>
              <a:buClr>
                <a:schemeClr val="dk1"/>
              </a:buClr>
              <a:buSzPct val="100000"/>
              <a:buFont typeface="Arial"/>
              <a:buChar char="•"/>
            </a:pPr>
            <a:r>
              <a:rPr lang="en-US" sz="3000" b="0" i="0" u="none" strike="noStrike" cap="none" dirty="0">
                <a:solidFill>
                  <a:schemeClr val="dk1"/>
                </a:solidFill>
                <a:latin typeface="Times New Roman"/>
                <a:ea typeface="Times New Roman"/>
                <a:cs typeface="Times New Roman"/>
                <a:sym typeface="Times New Roman"/>
              </a:rPr>
              <a:t>Students, in </a:t>
            </a:r>
            <a:r>
              <a:rPr lang="en-US" sz="3000" b="0" i="0" u="none" strike="noStrike" cap="none" dirty="0" smtClean="0">
                <a:solidFill>
                  <a:schemeClr val="dk1"/>
                </a:solidFill>
                <a:latin typeface="Times New Roman"/>
                <a:ea typeface="Times New Roman"/>
                <a:cs typeface="Times New Roman"/>
                <a:sym typeface="Times New Roman"/>
              </a:rPr>
              <a:t>groups </a:t>
            </a:r>
            <a:r>
              <a:rPr lang="en-US" sz="3000" b="0" i="0" u="none" strike="noStrike" cap="none" dirty="0">
                <a:solidFill>
                  <a:schemeClr val="dk1"/>
                </a:solidFill>
                <a:latin typeface="Times New Roman"/>
                <a:ea typeface="Times New Roman"/>
                <a:cs typeface="Times New Roman"/>
                <a:sym typeface="Times New Roman"/>
              </a:rPr>
              <a:t>are given 5 medieval maps to analyze by answering questions on a </a:t>
            </a:r>
            <a:r>
              <a:rPr lang="en-US" sz="3000" b="0" i="0" u="none" strike="noStrike" cap="none" dirty="0" smtClean="0">
                <a:solidFill>
                  <a:schemeClr val="dk1"/>
                </a:solidFill>
                <a:latin typeface="Times New Roman"/>
                <a:ea typeface="Times New Roman"/>
                <a:cs typeface="Times New Roman"/>
                <a:sym typeface="Times New Roman"/>
              </a:rPr>
              <a:t>graphic organizer.</a:t>
            </a:r>
          </a:p>
          <a:p>
            <a:pPr marL="0" marR="0" lvl="0" indent="0" algn="l" rtl="0">
              <a:lnSpc>
                <a:spcPct val="100000"/>
              </a:lnSpc>
              <a:spcBef>
                <a:spcPts val="0"/>
              </a:spcBef>
              <a:spcAft>
                <a:spcPts val="0"/>
              </a:spcAft>
              <a:buClr>
                <a:schemeClr val="dk1"/>
              </a:buClr>
              <a:buSzPct val="100000"/>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Char char="•"/>
            </a:pPr>
            <a:r>
              <a:rPr lang="en-US" sz="3000" b="0" i="0" u="none" strike="noStrike" cap="none" dirty="0">
                <a:solidFill>
                  <a:schemeClr val="dk1"/>
                </a:solidFill>
                <a:latin typeface="Times New Roman"/>
                <a:ea typeface="Times New Roman"/>
                <a:cs typeface="Times New Roman"/>
                <a:sym typeface="Times New Roman"/>
              </a:rPr>
              <a:t>Students will give their answers and defend their order of maps before the teacher reveals the correct one.</a:t>
            </a: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Char char="•"/>
            </a:pPr>
            <a:r>
              <a:rPr lang="en-US" sz="3000" b="0" i="0" u="none" strike="noStrike" cap="none" dirty="0">
                <a:solidFill>
                  <a:schemeClr val="dk1"/>
                </a:solidFill>
                <a:latin typeface="Times New Roman"/>
                <a:ea typeface="Times New Roman"/>
                <a:cs typeface="Times New Roman"/>
                <a:sym typeface="Times New Roman"/>
              </a:rPr>
              <a:t>End the activity by showing the proper order of the creation of maps and examining what historical events happened to cause the changes in the maps. </a:t>
            </a: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dirty="0">
              <a:solidFill>
                <a:schemeClr val="dk1"/>
              </a:solidFill>
              <a:latin typeface="Times New Roman"/>
              <a:ea typeface="Times New Roman"/>
              <a:cs typeface="Times New Roman"/>
              <a:sym typeface="Times New Roman"/>
            </a:endParaRPr>
          </a:p>
        </p:txBody>
      </p:sp>
      <p:sp>
        <p:nvSpPr>
          <p:cNvPr id="421" name="Shape 421"/>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50</a:t>
            </a:fld>
            <a:endParaRPr lang="en-US"/>
          </a:p>
        </p:txBody>
      </p:sp>
      <p:sp>
        <p:nvSpPr>
          <p:cNvPr id="422" name="Shape 422"/>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1.B</a:t>
            </a:r>
          </a:p>
        </p:txBody>
      </p:sp>
    </p:spTree>
    <p:extLst>
      <p:ext uri="{BB962C8B-B14F-4D97-AF65-F5344CB8AC3E}">
        <p14:creationId xmlns:p14="http://schemas.microsoft.com/office/powerpoint/2010/main" val="39854399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1102200" y="0"/>
            <a:ext cx="7279799" cy="84495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dirty="0">
                <a:solidFill>
                  <a:srgbClr val="0070C0"/>
                </a:solidFill>
                <a:latin typeface="Times New Roman"/>
                <a:ea typeface="Times New Roman"/>
                <a:cs typeface="Times New Roman"/>
                <a:sym typeface="Times New Roman"/>
                <a:hlinkClick r:id="rId3"/>
              </a:rPr>
              <a:t>Map 1</a:t>
            </a:r>
            <a:endParaRPr lang="en-US" sz="4000" b="1" i="0" u="none" strike="noStrike" cap="none" dirty="0">
              <a:solidFill>
                <a:srgbClr val="0070C0"/>
              </a:solidFill>
              <a:latin typeface="Times New Roman"/>
              <a:ea typeface="Times New Roman"/>
              <a:cs typeface="Times New Roman"/>
              <a:sym typeface="Times New Roman"/>
            </a:endParaRPr>
          </a:p>
        </p:txBody>
      </p:sp>
      <p:sp>
        <p:nvSpPr>
          <p:cNvPr id="429" name="Shape 429"/>
          <p:cNvSpPr txBox="1">
            <a:spLocks noGrp="1"/>
          </p:cNvSpPr>
          <p:nvPr>
            <p:ph type="body" idx="1"/>
          </p:nvPr>
        </p:nvSpPr>
        <p:spPr>
          <a:xfrm>
            <a:off x="0" y="1143000"/>
            <a:ext cx="8381999" cy="5105399"/>
          </a:xfrm>
          <a:prstGeom prst="rect">
            <a:avLst/>
          </a:prstGeom>
          <a:noFill/>
          <a:ln>
            <a:noFill/>
          </a:ln>
        </p:spPr>
        <p:txBody>
          <a:bodyPr lIns="91425" tIns="91425" rIns="91425" bIns="91425" anchor="t" anchorCtr="0">
            <a:noAutofit/>
          </a:bodyPr>
          <a:lstStyle/>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dirty="0">
              <a:solidFill>
                <a:schemeClr val="dk1"/>
              </a:solidFill>
              <a:latin typeface="Times New Roman"/>
              <a:ea typeface="Times New Roman"/>
              <a:cs typeface="Times New Roman"/>
              <a:sym typeface="Times New Roman"/>
            </a:endParaRPr>
          </a:p>
        </p:txBody>
      </p:sp>
      <p:sp>
        <p:nvSpPr>
          <p:cNvPr id="430" name="Shape 430"/>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51</a:t>
            </a:fld>
            <a:endParaRPr lang="en-US"/>
          </a:p>
        </p:txBody>
      </p:sp>
      <p:sp>
        <p:nvSpPr>
          <p:cNvPr id="431" name="Shape 431"/>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1.B</a:t>
            </a:r>
          </a:p>
        </p:txBody>
      </p:sp>
      <p:pic>
        <p:nvPicPr>
          <p:cNvPr id="432" name="Shape 432"/>
          <p:cNvPicPr preferRelativeResize="0"/>
          <p:nvPr/>
        </p:nvPicPr>
        <p:blipFill rotWithShape="1">
          <a:blip r:embed="rId4">
            <a:alphaModFix/>
          </a:blip>
          <a:srcRect/>
          <a:stretch/>
        </p:blipFill>
        <p:spPr>
          <a:xfrm>
            <a:off x="2402648" y="844955"/>
            <a:ext cx="4150552" cy="54034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31759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838200" y="0"/>
            <a:ext cx="7279799" cy="84495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dirty="0">
                <a:solidFill>
                  <a:srgbClr val="0070C0"/>
                </a:solidFill>
                <a:latin typeface="Times New Roman"/>
                <a:ea typeface="Times New Roman"/>
                <a:cs typeface="Times New Roman"/>
                <a:sym typeface="Times New Roman"/>
                <a:hlinkClick r:id="rId3"/>
              </a:rPr>
              <a:t>Map 2</a:t>
            </a:r>
            <a:endParaRPr lang="en-US" sz="4000" b="1" i="0" u="none" strike="noStrike" cap="none" dirty="0">
              <a:solidFill>
                <a:srgbClr val="0070C0"/>
              </a:solidFill>
              <a:latin typeface="Times New Roman"/>
              <a:ea typeface="Times New Roman"/>
              <a:cs typeface="Times New Roman"/>
              <a:sym typeface="Times New Roman"/>
            </a:endParaRPr>
          </a:p>
        </p:txBody>
      </p:sp>
      <p:sp>
        <p:nvSpPr>
          <p:cNvPr id="439" name="Shape 439"/>
          <p:cNvSpPr txBox="1">
            <a:spLocks noGrp="1"/>
          </p:cNvSpPr>
          <p:nvPr>
            <p:ph type="body" idx="1"/>
          </p:nvPr>
        </p:nvSpPr>
        <p:spPr>
          <a:xfrm>
            <a:off x="0" y="1143000"/>
            <a:ext cx="8381999" cy="5105399"/>
          </a:xfrm>
          <a:prstGeom prst="rect">
            <a:avLst/>
          </a:prstGeom>
          <a:noFill/>
          <a:ln>
            <a:noFill/>
          </a:ln>
        </p:spPr>
        <p:txBody>
          <a:bodyPr lIns="91425" tIns="91425" rIns="91425" bIns="91425" anchor="t" anchorCtr="0">
            <a:noAutofit/>
          </a:bodyPr>
          <a:lstStyle/>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p:txBody>
      </p:sp>
      <p:sp>
        <p:nvSpPr>
          <p:cNvPr id="440" name="Shape 440"/>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52</a:t>
            </a:fld>
            <a:endParaRPr lang="en-US"/>
          </a:p>
        </p:txBody>
      </p:sp>
      <p:sp>
        <p:nvSpPr>
          <p:cNvPr id="441" name="Shape 441"/>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1.B</a:t>
            </a:r>
          </a:p>
        </p:txBody>
      </p:sp>
      <p:pic>
        <p:nvPicPr>
          <p:cNvPr id="442" name="Shape 442"/>
          <p:cNvPicPr preferRelativeResize="0"/>
          <p:nvPr/>
        </p:nvPicPr>
        <p:blipFill rotWithShape="1">
          <a:blip r:embed="rId4">
            <a:alphaModFix/>
          </a:blip>
          <a:srcRect/>
          <a:stretch/>
        </p:blipFill>
        <p:spPr>
          <a:xfrm>
            <a:off x="838200" y="877729"/>
            <a:ext cx="7239001" cy="5361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60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721201" y="0"/>
            <a:ext cx="7279799" cy="84495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dirty="0">
                <a:solidFill>
                  <a:srgbClr val="0070C0"/>
                </a:solidFill>
                <a:latin typeface="Times New Roman"/>
                <a:ea typeface="Times New Roman"/>
                <a:cs typeface="Times New Roman"/>
                <a:sym typeface="Times New Roman"/>
                <a:hlinkClick r:id="rId3"/>
              </a:rPr>
              <a:t>Map 3</a:t>
            </a:r>
            <a:endParaRPr lang="en-US" sz="4000" b="1" i="0" u="none" strike="noStrike" cap="none" dirty="0">
              <a:solidFill>
                <a:srgbClr val="0070C0"/>
              </a:solidFill>
              <a:latin typeface="Times New Roman"/>
              <a:ea typeface="Times New Roman"/>
              <a:cs typeface="Times New Roman"/>
              <a:sym typeface="Times New Roman"/>
            </a:endParaRPr>
          </a:p>
        </p:txBody>
      </p:sp>
      <p:sp>
        <p:nvSpPr>
          <p:cNvPr id="449" name="Shape 449"/>
          <p:cNvSpPr txBox="1">
            <a:spLocks noGrp="1"/>
          </p:cNvSpPr>
          <p:nvPr>
            <p:ph type="body" idx="1"/>
          </p:nvPr>
        </p:nvSpPr>
        <p:spPr>
          <a:xfrm>
            <a:off x="0" y="1143000"/>
            <a:ext cx="8381999" cy="5105399"/>
          </a:xfrm>
          <a:prstGeom prst="rect">
            <a:avLst/>
          </a:prstGeom>
          <a:noFill/>
          <a:ln>
            <a:noFill/>
          </a:ln>
        </p:spPr>
        <p:txBody>
          <a:bodyPr lIns="91425" tIns="91425" rIns="91425" bIns="91425" anchor="t" anchorCtr="0">
            <a:noAutofit/>
          </a:bodyPr>
          <a:lstStyle/>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p:txBody>
      </p:sp>
      <p:sp>
        <p:nvSpPr>
          <p:cNvPr id="450" name="Shape 450"/>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53</a:t>
            </a:fld>
            <a:endParaRPr lang="en-US"/>
          </a:p>
        </p:txBody>
      </p:sp>
      <p:sp>
        <p:nvSpPr>
          <p:cNvPr id="451" name="Shape 451"/>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1.B</a:t>
            </a:r>
          </a:p>
        </p:txBody>
      </p:sp>
      <p:pic>
        <p:nvPicPr>
          <p:cNvPr id="452" name="Shape 452"/>
          <p:cNvPicPr preferRelativeResize="0"/>
          <p:nvPr/>
        </p:nvPicPr>
        <p:blipFill rotWithShape="1">
          <a:blip r:embed="rId4">
            <a:alphaModFix/>
          </a:blip>
          <a:srcRect/>
          <a:stretch/>
        </p:blipFill>
        <p:spPr>
          <a:xfrm>
            <a:off x="551100" y="1062279"/>
            <a:ext cx="7602300" cy="52609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76833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1102200" y="0"/>
            <a:ext cx="7279799" cy="84495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Map 4</a:t>
            </a:r>
          </a:p>
        </p:txBody>
      </p:sp>
      <p:sp>
        <p:nvSpPr>
          <p:cNvPr id="459" name="Shape 459"/>
          <p:cNvSpPr txBox="1">
            <a:spLocks noGrp="1"/>
          </p:cNvSpPr>
          <p:nvPr>
            <p:ph type="body" idx="1"/>
          </p:nvPr>
        </p:nvSpPr>
        <p:spPr>
          <a:xfrm>
            <a:off x="0" y="1143000"/>
            <a:ext cx="8381999" cy="5105399"/>
          </a:xfrm>
          <a:prstGeom prst="rect">
            <a:avLst/>
          </a:prstGeom>
          <a:noFill/>
          <a:ln>
            <a:noFill/>
          </a:ln>
        </p:spPr>
        <p:txBody>
          <a:bodyPr lIns="91425" tIns="91425" rIns="91425" bIns="91425" anchor="t" anchorCtr="0">
            <a:noAutofit/>
          </a:bodyPr>
          <a:lstStyle/>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p:txBody>
      </p:sp>
      <p:sp>
        <p:nvSpPr>
          <p:cNvPr id="460" name="Shape 460"/>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54</a:t>
            </a:fld>
            <a:endParaRPr lang="en-US"/>
          </a:p>
        </p:txBody>
      </p:sp>
      <p:sp>
        <p:nvSpPr>
          <p:cNvPr id="461" name="Shape 461"/>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1.B</a:t>
            </a:r>
          </a:p>
        </p:txBody>
      </p:sp>
      <p:pic>
        <p:nvPicPr>
          <p:cNvPr id="462" name="Shape 462"/>
          <p:cNvPicPr preferRelativeResize="0"/>
          <p:nvPr/>
        </p:nvPicPr>
        <p:blipFill rotWithShape="1">
          <a:blip r:embed="rId3">
            <a:alphaModFix/>
          </a:blip>
          <a:srcRect/>
          <a:stretch/>
        </p:blipFill>
        <p:spPr>
          <a:xfrm>
            <a:off x="1600200" y="839700"/>
            <a:ext cx="5791200" cy="5436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99892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1102200" y="0"/>
            <a:ext cx="7279799" cy="84495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dirty="0">
                <a:solidFill>
                  <a:srgbClr val="0070C0"/>
                </a:solidFill>
                <a:latin typeface="Times New Roman"/>
                <a:ea typeface="Times New Roman"/>
                <a:cs typeface="Times New Roman"/>
                <a:sym typeface="Times New Roman"/>
              </a:rPr>
              <a:t>Map 5</a:t>
            </a:r>
          </a:p>
        </p:txBody>
      </p:sp>
      <p:sp>
        <p:nvSpPr>
          <p:cNvPr id="469" name="Shape 469"/>
          <p:cNvSpPr txBox="1">
            <a:spLocks noGrp="1"/>
          </p:cNvSpPr>
          <p:nvPr>
            <p:ph type="body" idx="1"/>
          </p:nvPr>
        </p:nvSpPr>
        <p:spPr>
          <a:xfrm>
            <a:off x="0" y="1143000"/>
            <a:ext cx="8381999" cy="5105399"/>
          </a:xfrm>
          <a:prstGeom prst="rect">
            <a:avLst/>
          </a:prstGeom>
          <a:noFill/>
          <a:ln>
            <a:noFill/>
          </a:ln>
        </p:spPr>
        <p:txBody>
          <a:bodyPr lIns="91425" tIns="91425" rIns="91425" bIns="91425" anchor="t" anchorCtr="0">
            <a:noAutofit/>
          </a:bodyPr>
          <a:lstStyle/>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p:txBody>
      </p:sp>
      <p:sp>
        <p:nvSpPr>
          <p:cNvPr id="470" name="Shape 470"/>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55</a:t>
            </a:fld>
            <a:endParaRPr lang="en-US"/>
          </a:p>
        </p:txBody>
      </p:sp>
      <p:sp>
        <p:nvSpPr>
          <p:cNvPr id="471" name="Shape 471"/>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1.B</a:t>
            </a:r>
          </a:p>
        </p:txBody>
      </p:sp>
      <p:pic>
        <p:nvPicPr>
          <p:cNvPr id="472" name="Shape 472"/>
          <p:cNvPicPr preferRelativeResize="0"/>
          <p:nvPr/>
        </p:nvPicPr>
        <p:blipFill rotWithShape="1">
          <a:blip r:embed="rId3">
            <a:alphaModFix/>
          </a:blip>
          <a:srcRect/>
          <a:stretch/>
        </p:blipFill>
        <p:spPr>
          <a:xfrm>
            <a:off x="228600" y="1394459"/>
            <a:ext cx="7924799" cy="39395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5845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Shape 478" descr="http://www.mappery.com/maps/Old-World-map-1689.jpg"/>
          <p:cNvPicPr preferRelativeResize="0"/>
          <p:nvPr/>
        </p:nvPicPr>
        <p:blipFill rotWithShape="1">
          <a:blip r:embed="rId3">
            <a:alphaModFix/>
          </a:blip>
          <a:srcRect l="8553" t="19811" r="49522" b="19187"/>
          <a:stretch/>
        </p:blipFill>
        <p:spPr>
          <a:xfrm>
            <a:off x="1" y="342901"/>
            <a:ext cx="9175043" cy="6481940"/>
          </a:xfrm>
          <a:prstGeom prst="rect">
            <a:avLst/>
          </a:prstGeom>
          <a:solidFill>
            <a:schemeClr val="lt1"/>
          </a:solidFill>
          <a:ln>
            <a:noFill/>
          </a:ln>
        </p:spPr>
      </p:pic>
      <p:sp>
        <p:nvSpPr>
          <p:cNvPr id="479" name="Shape 479"/>
          <p:cNvSpPr txBox="1">
            <a:spLocks noGrp="1"/>
          </p:cNvSpPr>
          <p:nvPr>
            <p:ph type="ctrTitle"/>
          </p:nvPr>
        </p:nvSpPr>
        <p:spPr>
          <a:xfrm>
            <a:off x="609600" y="17144"/>
            <a:ext cx="7772400" cy="35433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1800" b="1" i="0" u="none" strike="noStrike" cap="none">
                <a:solidFill>
                  <a:schemeClr val="dk1"/>
                </a:solidFill>
                <a:latin typeface="Arial"/>
                <a:ea typeface="Arial"/>
                <a:cs typeface="Arial"/>
                <a:sym typeface="Arial"/>
              </a:rPr>
              <a:t>Maps</a:t>
            </a:r>
          </a:p>
        </p:txBody>
      </p:sp>
      <p:sp>
        <p:nvSpPr>
          <p:cNvPr id="480" name="Shape 480"/>
          <p:cNvSpPr txBox="1">
            <a:spLocks noGrp="1"/>
          </p:cNvSpPr>
          <p:nvPr>
            <p:ph type="subTitle" idx="1"/>
          </p:nvPr>
        </p:nvSpPr>
        <p:spPr>
          <a:xfrm>
            <a:off x="45492" y="343418"/>
            <a:ext cx="9042399" cy="604481"/>
          </a:xfrm>
          <a:prstGeom prst="rect">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200" b="1" i="0" u="none" strike="noStrike" cap="none">
                <a:solidFill>
                  <a:schemeClr val="dk1"/>
                </a:solidFill>
                <a:latin typeface="Times New Roman"/>
                <a:ea typeface="Times New Roman"/>
                <a:cs typeface="Times New Roman"/>
                <a:sym typeface="Times New Roman"/>
              </a:rPr>
              <a:t>Historical Situation: </a:t>
            </a:r>
            <a:r>
              <a:rPr lang="en-US" sz="1200" b="0" i="0" u="none" strike="noStrike" cap="none">
                <a:solidFill>
                  <a:schemeClr val="dk1"/>
                </a:solidFill>
                <a:latin typeface="Times New Roman"/>
                <a:ea typeface="Times New Roman"/>
                <a:cs typeface="Times New Roman"/>
                <a:sym typeface="Times New Roman"/>
              </a:rPr>
              <a:t>Improvements in art and science during the Renaissance along with a new desire to explore because of the Reformation led to great improvements in cartography, map-making, at this time. Today you will see how these maps continued to change, inspire and become more accurate during this period.</a:t>
            </a:r>
          </a:p>
        </p:txBody>
      </p:sp>
      <p:sp>
        <p:nvSpPr>
          <p:cNvPr id="481" name="Shape 481"/>
          <p:cNvSpPr/>
          <p:nvPr/>
        </p:nvSpPr>
        <p:spPr>
          <a:xfrm>
            <a:off x="195533" y="122511"/>
            <a:ext cx="3784120" cy="123418"/>
          </a:xfrm>
          <a:custGeom>
            <a:avLst/>
            <a:gdLst/>
            <a:ahLst/>
            <a:cxnLst/>
            <a:rect l="0" t="0" r="0" b="0"/>
            <a:pathLst>
              <a:path w="120000" h="120000" extrusionOk="0">
                <a:moveTo>
                  <a:pt x="0" y="107344"/>
                </a:moveTo>
                <a:cubicBezTo>
                  <a:pt x="9179" y="55971"/>
                  <a:pt x="18358" y="4597"/>
                  <a:pt x="28085" y="403"/>
                </a:cubicBezTo>
                <a:cubicBezTo>
                  <a:pt x="37811" y="-3789"/>
                  <a:pt x="49361" y="79036"/>
                  <a:pt x="58358" y="82181"/>
                </a:cubicBezTo>
                <a:cubicBezTo>
                  <a:pt x="67355" y="85326"/>
                  <a:pt x="75379" y="12985"/>
                  <a:pt x="82066" y="19275"/>
                </a:cubicBezTo>
                <a:cubicBezTo>
                  <a:pt x="88753" y="25565"/>
                  <a:pt x="93313" y="123070"/>
                  <a:pt x="98480" y="119925"/>
                </a:cubicBezTo>
                <a:cubicBezTo>
                  <a:pt x="103647" y="116780"/>
                  <a:pt x="109483" y="5646"/>
                  <a:pt x="113069" y="403"/>
                </a:cubicBezTo>
                <a:cubicBezTo>
                  <a:pt x="116656" y="-4838"/>
                  <a:pt x="118328" y="41816"/>
                  <a:pt x="120000" y="88472"/>
                </a:cubicBezTo>
              </a:path>
            </a:pathLst>
          </a:custGeom>
          <a:noFill/>
          <a:ln w="15875" cap="flat" cmpd="sng">
            <a:solidFill>
              <a:schemeClr val="dk1"/>
            </a:solidFill>
            <a:prstDash val="dash"/>
            <a:round/>
            <a:headEnd type="none" w="med" len="med"/>
            <a:tailEnd type="none" w="med" len="med"/>
          </a:ln>
        </p:spPr>
        <p:txBody>
          <a:bodyPr lIns="91425" tIns="45700" rIns="91425" bIns="45700" anchor="ctr" anchorCtr="0">
            <a:noAutofit/>
          </a:bodyPr>
          <a:lstStyle/>
          <a:p>
            <a:pPr algn="ctr">
              <a:buClr>
                <a:srgbClr val="000000"/>
              </a:buClr>
              <a:buFont typeface="Arial"/>
              <a:buNone/>
            </a:pPr>
            <a:endParaRPr kern="0">
              <a:solidFill>
                <a:srgbClr val="FFFFFF"/>
              </a:solidFill>
              <a:ea typeface="Arial"/>
              <a:cs typeface="Arial"/>
              <a:sym typeface="Arial"/>
            </a:endParaRPr>
          </a:p>
        </p:txBody>
      </p:sp>
      <p:sp>
        <p:nvSpPr>
          <p:cNvPr id="482" name="Shape 482"/>
          <p:cNvSpPr/>
          <p:nvPr/>
        </p:nvSpPr>
        <p:spPr>
          <a:xfrm>
            <a:off x="5014823" y="64380"/>
            <a:ext cx="3680604" cy="162161"/>
          </a:xfrm>
          <a:custGeom>
            <a:avLst/>
            <a:gdLst/>
            <a:ahLst/>
            <a:cxnLst/>
            <a:rect l="0" t="0" r="0" b="0"/>
            <a:pathLst>
              <a:path w="120000" h="120000" extrusionOk="0">
                <a:moveTo>
                  <a:pt x="0" y="91200"/>
                </a:moveTo>
                <a:cubicBezTo>
                  <a:pt x="6562" y="43722"/>
                  <a:pt x="13125" y="-3755"/>
                  <a:pt x="21375" y="234"/>
                </a:cubicBezTo>
                <a:cubicBezTo>
                  <a:pt x="29625" y="4224"/>
                  <a:pt x="38750" y="104765"/>
                  <a:pt x="49500" y="115138"/>
                </a:cubicBezTo>
                <a:cubicBezTo>
                  <a:pt x="60250" y="125512"/>
                  <a:pt x="76624" y="61676"/>
                  <a:pt x="85874" y="62474"/>
                </a:cubicBezTo>
                <a:cubicBezTo>
                  <a:pt x="95124" y="63272"/>
                  <a:pt x="99312" y="118331"/>
                  <a:pt x="104999" y="119926"/>
                </a:cubicBezTo>
                <a:cubicBezTo>
                  <a:pt x="110687" y="121522"/>
                  <a:pt x="115343" y="96785"/>
                  <a:pt x="120000" y="72049"/>
                </a:cubicBezTo>
              </a:path>
            </a:pathLst>
          </a:custGeom>
          <a:noFill/>
          <a:ln w="15875" cap="flat" cmpd="sng">
            <a:solidFill>
              <a:schemeClr val="dk1"/>
            </a:solidFill>
            <a:prstDash val="dash"/>
            <a:round/>
            <a:headEnd type="none" w="med" len="med"/>
            <a:tailEnd type="none" w="med" len="med"/>
          </a:ln>
        </p:spPr>
        <p:txBody>
          <a:bodyPr lIns="91425" tIns="45700" rIns="91425" bIns="45700" anchor="ctr" anchorCtr="0">
            <a:noAutofit/>
          </a:bodyPr>
          <a:lstStyle/>
          <a:p>
            <a:pPr algn="ctr">
              <a:buClr>
                <a:srgbClr val="000000"/>
              </a:buClr>
              <a:buFont typeface="Arial"/>
              <a:buNone/>
            </a:pPr>
            <a:endParaRPr kern="0">
              <a:solidFill>
                <a:srgbClr val="FFFFFF"/>
              </a:solidFill>
              <a:ea typeface="Arial"/>
              <a:cs typeface="Arial"/>
              <a:sym typeface="Arial"/>
            </a:endParaRPr>
          </a:p>
        </p:txBody>
      </p:sp>
      <p:sp>
        <p:nvSpPr>
          <p:cNvPr id="483" name="Shape 483"/>
          <p:cNvSpPr txBox="1"/>
          <p:nvPr/>
        </p:nvSpPr>
        <p:spPr>
          <a:xfrm>
            <a:off x="8534402" y="-83027"/>
            <a:ext cx="1662022" cy="584774"/>
          </a:xfrm>
          <a:prstGeom prst="rect">
            <a:avLst/>
          </a:prstGeom>
          <a:noFill/>
          <a:ln>
            <a:noFill/>
          </a:ln>
        </p:spPr>
        <p:txBody>
          <a:bodyPr lIns="91425" tIns="45700" rIns="91425" bIns="45700" anchor="t" anchorCtr="0">
            <a:noAutofit/>
          </a:bodyPr>
          <a:lstStyle/>
          <a:p>
            <a:pPr>
              <a:buClr>
                <a:srgbClr val="000000"/>
              </a:buClr>
              <a:buSzPct val="25000"/>
              <a:buFont typeface="EB Garamond"/>
              <a:buNone/>
            </a:pPr>
            <a:r>
              <a:rPr lang="en-US" sz="3200" b="1" kern="0">
                <a:solidFill>
                  <a:srgbClr val="000000"/>
                </a:solidFill>
                <a:latin typeface="EB Garamond"/>
                <a:ea typeface="EB Garamond"/>
                <a:cs typeface="EB Garamond"/>
                <a:sym typeface="EB Garamond"/>
              </a:rPr>
              <a:t>x</a:t>
            </a:r>
          </a:p>
        </p:txBody>
      </p:sp>
      <p:grpSp>
        <p:nvGrpSpPr>
          <p:cNvPr id="2" name="Group 1"/>
          <p:cNvGrpSpPr/>
          <p:nvPr/>
        </p:nvGrpSpPr>
        <p:grpSpPr>
          <a:xfrm>
            <a:off x="0" y="1524000"/>
            <a:ext cx="9175045" cy="5300838"/>
            <a:chOff x="0" y="1524000"/>
            <a:chExt cx="9175045" cy="5300838"/>
          </a:xfrm>
        </p:grpSpPr>
        <p:sp>
          <p:nvSpPr>
            <p:cNvPr id="484" name="Shape 484"/>
            <p:cNvSpPr txBox="1"/>
            <p:nvPr/>
          </p:nvSpPr>
          <p:spPr>
            <a:xfrm>
              <a:off x="0" y="1524000"/>
              <a:ext cx="9175045" cy="5300838"/>
            </a:xfrm>
            <a:prstGeom prst="rect">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a:buClr>
                  <a:srgbClr val="000000"/>
                </a:buClr>
                <a:buSzPct val="25000"/>
                <a:buFont typeface="Arial"/>
                <a:buNone/>
              </a:pPr>
              <a:r>
                <a:rPr lang="en-US" sz="1400" b="1" kern="0" dirty="0">
                  <a:solidFill>
                    <a:srgbClr val="000000"/>
                  </a:solidFill>
                  <a:latin typeface="Times New Roman"/>
                  <a:ea typeface="Times New Roman"/>
                  <a:cs typeface="Times New Roman"/>
                  <a:sym typeface="Times New Roman"/>
                </a:rPr>
                <a:t>Part 1 Instructions:</a:t>
              </a:r>
            </a:p>
            <a:p>
              <a:pPr>
                <a:spcBef>
                  <a:spcPts val="40"/>
                </a:spcBef>
                <a:buClr>
                  <a:srgbClr val="888888"/>
                </a:buClr>
                <a:buFont typeface="Arial"/>
                <a:buNone/>
              </a:pPr>
              <a:endParaRPr sz="300" b="1" kern="0" dirty="0">
                <a:solidFill>
                  <a:srgbClr val="000000"/>
                </a:solidFill>
                <a:latin typeface="Times New Roman"/>
                <a:ea typeface="Times New Roman"/>
                <a:cs typeface="Times New Roman"/>
                <a:sym typeface="Times New Roman"/>
              </a:endParaRPr>
            </a:p>
            <a:p>
              <a:pPr marL="685800" lvl="1" indent="-228600">
                <a:spcBef>
                  <a:spcPts val="240"/>
                </a:spcBef>
                <a:buClr>
                  <a:srgbClr val="000000"/>
                </a:buClr>
                <a:buSzPct val="100000"/>
                <a:buFont typeface="Arial"/>
                <a:buAutoNum type="arabicPeriod"/>
              </a:pPr>
              <a:r>
                <a:rPr lang="en-US" sz="1400" kern="0" dirty="0">
                  <a:solidFill>
                    <a:srgbClr val="000000"/>
                  </a:solidFill>
                  <a:latin typeface="Times New Roman"/>
                  <a:ea typeface="Times New Roman"/>
                  <a:cs typeface="Times New Roman"/>
                  <a:sym typeface="Times New Roman"/>
                </a:rPr>
                <a:t>With your group look over the five maps and briefly discuss them. Look at them from different angles. Look closely. Look from far away. Think about what each is trying to show. Try to just take in as much as you can about them. Do this for five minutes - do not write anything.</a:t>
              </a:r>
            </a:p>
            <a:p>
              <a:pPr marL="685800" lvl="1" indent="-228600">
                <a:spcBef>
                  <a:spcPts val="100"/>
                </a:spcBef>
                <a:buClr>
                  <a:srgbClr val="888888"/>
                </a:buClr>
                <a:buFont typeface="Arial"/>
                <a:buNone/>
              </a:pPr>
              <a:endParaRPr sz="600" kern="0" dirty="0">
                <a:solidFill>
                  <a:srgbClr val="000000"/>
                </a:solidFill>
                <a:latin typeface="Times New Roman"/>
                <a:ea typeface="Times New Roman"/>
                <a:cs typeface="Times New Roman"/>
                <a:sym typeface="Times New Roman"/>
              </a:endParaRPr>
            </a:p>
            <a:p>
              <a:pPr marL="685800" lvl="1" indent="-228600">
                <a:spcBef>
                  <a:spcPts val="240"/>
                </a:spcBef>
                <a:buClr>
                  <a:srgbClr val="000000"/>
                </a:buClr>
                <a:buSzPct val="100000"/>
                <a:buFont typeface="Arial"/>
                <a:buAutoNum type="arabicPeriod"/>
              </a:pPr>
              <a:r>
                <a:rPr lang="en-US" sz="1400" kern="0" dirty="0">
                  <a:solidFill>
                    <a:srgbClr val="000000"/>
                  </a:solidFill>
                  <a:latin typeface="Times New Roman"/>
                  <a:ea typeface="Times New Roman"/>
                  <a:cs typeface="Times New Roman"/>
                  <a:sym typeface="Times New Roman"/>
                </a:rPr>
                <a:t>For each of the five maps do the following:</a:t>
              </a:r>
            </a:p>
            <a:p>
              <a:pPr marL="1143000" lvl="2" indent="-228600">
                <a:spcBef>
                  <a:spcPts val="240"/>
                </a:spcBef>
                <a:buClr>
                  <a:srgbClr val="000000"/>
                </a:buClr>
                <a:buSzPct val="100000"/>
                <a:buFont typeface="Arial"/>
                <a:buAutoNum type="alphaLcPeriod"/>
              </a:pPr>
              <a:r>
                <a:rPr lang="en-US" sz="1400" kern="0" dirty="0">
                  <a:solidFill>
                    <a:srgbClr val="000000"/>
                  </a:solidFill>
                  <a:latin typeface="Times New Roman"/>
                  <a:ea typeface="Times New Roman"/>
                  <a:cs typeface="Times New Roman"/>
                  <a:sym typeface="Times New Roman"/>
                </a:rPr>
                <a:t>Explain what you think the map is trying to show.</a:t>
              </a:r>
            </a:p>
            <a:p>
              <a:pPr marL="1143000" lvl="2" indent="-228600">
                <a:spcBef>
                  <a:spcPts val="240"/>
                </a:spcBef>
                <a:buClr>
                  <a:srgbClr val="000000"/>
                </a:buClr>
                <a:buSzPct val="100000"/>
                <a:buFont typeface="Arial"/>
                <a:buAutoNum type="alphaLcPeriod"/>
              </a:pPr>
              <a:r>
                <a:rPr lang="en-US" sz="1400" kern="0" dirty="0">
                  <a:solidFill>
                    <a:srgbClr val="000000"/>
                  </a:solidFill>
                  <a:latin typeface="Times New Roman"/>
                  <a:ea typeface="Times New Roman"/>
                  <a:cs typeface="Times New Roman"/>
                  <a:sym typeface="Times New Roman"/>
                </a:rPr>
                <a:t>List three things on the map that you think are important.</a:t>
              </a:r>
            </a:p>
            <a:p>
              <a:pPr marL="1143000" lvl="2" indent="-228600">
                <a:spcBef>
                  <a:spcPts val="240"/>
                </a:spcBef>
                <a:buClr>
                  <a:srgbClr val="000000"/>
                </a:buClr>
                <a:buSzPct val="100000"/>
                <a:buFont typeface="Arial"/>
                <a:buAutoNum type="alphaLcPeriod"/>
              </a:pPr>
              <a:r>
                <a:rPr lang="en-US" sz="1400" kern="0" dirty="0">
                  <a:solidFill>
                    <a:srgbClr val="000000"/>
                  </a:solidFill>
                  <a:latin typeface="Times New Roman"/>
                  <a:ea typeface="Times New Roman"/>
                  <a:cs typeface="Times New Roman"/>
                  <a:sym typeface="Times New Roman"/>
                </a:rPr>
                <a:t>What is something that makes this map unique?</a:t>
              </a:r>
            </a:p>
            <a:p>
              <a:pPr marL="1143000" lvl="2" indent="-228600">
                <a:spcBef>
                  <a:spcPts val="240"/>
                </a:spcBef>
                <a:buClr>
                  <a:srgbClr val="000000"/>
                </a:buClr>
                <a:buSzPct val="100000"/>
                <a:buFont typeface="Arial"/>
                <a:buAutoNum type="alphaLcPeriod"/>
              </a:pPr>
              <a:r>
                <a:rPr lang="en-US" sz="1400" kern="0" dirty="0">
                  <a:solidFill>
                    <a:srgbClr val="000000"/>
                  </a:solidFill>
                  <a:latin typeface="Times New Roman"/>
                  <a:ea typeface="Times New Roman"/>
                  <a:cs typeface="Times New Roman"/>
                  <a:sym typeface="Times New Roman"/>
                </a:rPr>
                <a:t>Why might this map be useful for </a:t>
              </a:r>
              <a:r>
                <a:rPr lang="en-US" sz="1400" i="1" kern="0" dirty="0">
                  <a:solidFill>
                    <a:srgbClr val="000000"/>
                  </a:solidFill>
                  <a:latin typeface="Times New Roman"/>
                  <a:ea typeface="Times New Roman"/>
                  <a:cs typeface="Times New Roman"/>
                  <a:sym typeface="Times New Roman"/>
                </a:rPr>
                <a:t>historians </a:t>
              </a:r>
              <a:r>
                <a:rPr lang="en-US" sz="1400" kern="0" dirty="0">
                  <a:solidFill>
                    <a:srgbClr val="000000"/>
                  </a:solidFill>
                  <a:latin typeface="Times New Roman"/>
                  <a:ea typeface="Times New Roman"/>
                  <a:cs typeface="Times New Roman"/>
                  <a:sym typeface="Times New Roman"/>
                </a:rPr>
                <a:t>in learning about the past?</a:t>
              </a:r>
            </a:p>
            <a:p>
              <a:pPr marL="1143000" lvl="2" indent="-228600">
                <a:spcBef>
                  <a:spcPts val="140"/>
                </a:spcBef>
                <a:buClr>
                  <a:srgbClr val="888888"/>
                </a:buClr>
                <a:buFont typeface="Arial"/>
                <a:buNone/>
              </a:pPr>
              <a:endParaRPr sz="800" kern="0" dirty="0">
                <a:solidFill>
                  <a:srgbClr val="000000"/>
                </a:solidFill>
                <a:latin typeface="Times New Roman"/>
                <a:ea typeface="Times New Roman"/>
                <a:cs typeface="Times New Roman"/>
                <a:sym typeface="Times New Roman"/>
              </a:endParaRPr>
            </a:p>
            <a:p>
              <a:pPr marL="685800" lvl="1" indent="-228600">
                <a:spcBef>
                  <a:spcPts val="240"/>
                </a:spcBef>
                <a:buClr>
                  <a:srgbClr val="000000"/>
                </a:buClr>
                <a:buSzPct val="100000"/>
                <a:buFont typeface="Arial"/>
                <a:buAutoNum type="arabicPeriod"/>
              </a:pPr>
              <a:r>
                <a:rPr lang="en-US" sz="1400" kern="0" dirty="0">
                  <a:solidFill>
                    <a:srgbClr val="000000"/>
                  </a:solidFill>
                  <a:latin typeface="Times New Roman"/>
                  <a:ea typeface="Times New Roman"/>
                  <a:cs typeface="Times New Roman"/>
                  <a:sym typeface="Times New Roman"/>
                </a:rPr>
                <a:t>Arrange the 5 maps in order from the one your group thinks is the oldest to the one you think is the newest. Set them out on the desks in your group in this order:</a:t>
              </a:r>
            </a:p>
            <a:p>
              <a:pPr marL="685800" lvl="1" indent="-228600">
                <a:spcBef>
                  <a:spcPts val="80"/>
                </a:spcBef>
                <a:buClr>
                  <a:srgbClr val="888888"/>
                </a:buClr>
                <a:buFont typeface="Arial"/>
                <a:buNone/>
              </a:pPr>
              <a:endParaRPr sz="500" kern="0" dirty="0">
                <a:solidFill>
                  <a:srgbClr val="000000"/>
                </a:solidFill>
                <a:latin typeface="Times New Roman"/>
                <a:ea typeface="Times New Roman"/>
                <a:cs typeface="Times New Roman"/>
                <a:sym typeface="Times New Roman"/>
              </a:endParaRPr>
            </a:p>
            <a:p>
              <a:pPr lvl="1">
                <a:spcBef>
                  <a:spcPts val="240"/>
                </a:spcBef>
                <a:buClr>
                  <a:srgbClr val="000000"/>
                </a:buClr>
                <a:buSzPct val="25000"/>
                <a:buFont typeface="Arial"/>
                <a:buNone/>
              </a:pPr>
              <a:r>
                <a:rPr lang="en-US" sz="1400" kern="0" dirty="0">
                  <a:solidFill>
                    <a:srgbClr val="000000"/>
                  </a:solidFill>
                  <a:latin typeface="Times New Roman"/>
                  <a:ea typeface="Times New Roman"/>
                  <a:cs typeface="Times New Roman"/>
                  <a:sym typeface="Times New Roman"/>
                </a:rPr>
                <a:t>			oldest &gt; next &gt; next &gt; next &gt; newest</a:t>
              </a:r>
            </a:p>
            <a:p>
              <a:pPr lvl="1">
                <a:spcBef>
                  <a:spcPts val="240"/>
                </a:spcBef>
                <a:buClr>
                  <a:srgbClr val="888888"/>
                </a:buClr>
                <a:buFont typeface="Arial"/>
                <a:buNone/>
              </a:pPr>
              <a:endParaRPr sz="1400" kern="0" dirty="0">
                <a:solidFill>
                  <a:srgbClr val="000000"/>
                </a:solidFill>
                <a:latin typeface="Times New Roman"/>
                <a:ea typeface="Times New Roman"/>
                <a:cs typeface="Times New Roman"/>
                <a:sym typeface="Times New Roman"/>
              </a:endParaRPr>
            </a:p>
            <a:p>
              <a:pPr lvl="1">
                <a:spcBef>
                  <a:spcPts val="100"/>
                </a:spcBef>
                <a:buClr>
                  <a:srgbClr val="888888"/>
                </a:buClr>
                <a:buFont typeface="Arial"/>
                <a:buNone/>
              </a:pPr>
              <a:endParaRPr sz="600" kern="0" dirty="0">
                <a:solidFill>
                  <a:srgbClr val="000000"/>
                </a:solidFill>
                <a:latin typeface="Times New Roman"/>
                <a:ea typeface="Times New Roman"/>
                <a:cs typeface="Times New Roman"/>
                <a:sym typeface="Times New Roman"/>
              </a:endParaRPr>
            </a:p>
            <a:p>
              <a:pPr marL="685800" lvl="1" indent="-228600">
                <a:spcBef>
                  <a:spcPts val="240"/>
                </a:spcBef>
                <a:buClr>
                  <a:srgbClr val="000000"/>
                </a:buClr>
                <a:buSzPct val="100000"/>
                <a:buFont typeface="Arial"/>
                <a:buAutoNum type="arabicPeriod" startAt="3"/>
              </a:pPr>
              <a:r>
                <a:rPr lang="en-US" sz="1400" kern="0" dirty="0">
                  <a:solidFill>
                    <a:srgbClr val="000000"/>
                  </a:solidFill>
                  <a:latin typeface="Times New Roman"/>
                  <a:ea typeface="Times New Roman"/>
                  <a:cs typeface="Times New Roman"/>
                  <a:sym typeface="Times New Roman"/>
                </a:rPr>
                <a:t>Write an explanation of what makes you think your first map was the oldest.</a:t>
              </a:r>
            </a:p>
            <a:p>
              <a:pPr marL="685800" lvl="1" indent="-228600">
                <a:spcBef>
                  <a:spcPts val="100"/>
                </a:spcBef>
                <a:buClr>
                  <a:srgbClr val="888888"/>
                </a:buClr>
                <a:buFont typeface="Arial"/>
                <a:buNone/>
              </a:pPr>
              <a:endParaRPr sz="600" kern="0" dirty="0">
                <a:solidFill>
                  <a:srgbClr val="000000"/>
                </a:solidFill>
                <a:latin typeface="Times New Roman"/>
                <a:ea typeface="Times New Roman"/>
                <a:cs typeface="Times New Roman"/>
                <a:sym typeface="Times New Roman"/>
              </a:endParaRPr>
            </a:p>
            <a:p>
              <a:pPr marL="685800" lvl="1" indent="-228600">
                <a:spcBef>
                  <a:spcPts val="240"/>
                </a:spcBef>
                <a:buClr>
                  <a:srgbClr val="000000"/>
                </a:buClr>
                <a:buSzPct val="100000"/>
                <a:buFont typeface="Arial"/>
                <a:buAutoNum type="arabicPeriod" startAt="3"/>
              </a:pPr>
              <a:r>
                <a:rPr lang="en-US" sz="1400" kern="0" dirty="0">
                  <a:solidFill>
                    <a:srgbClr val="000000"/>
                  </a:solidFill>
                  <a:latin typeface="Times New Roman"/>
                  <a:ea typeface="Times New Roman"/>
                  <a:cs typeface="Times New Roman"/>
                  <a:sym typeface="Times New Roman"/>
                </a:rPr>
                <a:t>Write an explanation of what makes you think your last map is the newest.</a:t>
              </a:r>
            </a:p>
            <a:p>
              <a:pPr marL="685800" lvl="1" indent="-228600">
                <a:spcBef>
                  <a:spcPts val="100"/>
                </a:spcBef>
                <a:buClr>
                  <a:srgbClr val="888888"/>
                </a:buClr>
                <a:buFont typeface="Arial"/>
                <a:buNone/>
              </a:pPr>
              <a:endParaRPr sz="600" kern="0" dirty="0">
                <a:solidFill>
                  <a:srgbClr val="000000"/>
                </a:solidFill>
                <a:latin typeface="Times New Roman"/>
                <a:ea typeface="Times New Roman"/>
                <a:cs typeface="Times New Roman"/>
                <a:sym typeface="Times New Roman"/>
              </a:endParaRPr>
            </a:p>
            <a:p>
              <a:pPr marL="685800" lvl="1" indent="-228600">
                <a:spcBef>
                  <a:spcPts val="240"/>
                </a:spcBef>
                <a:buClr>
                  <a:srgbClr val="000000"/>
                </a:buClr>
                <a:buSzPct val="100000"/>
                <a:buFont typeface="Arial"/>
                <a:buAutoNum type="arabicPeriod" startAt="3"/>
              </a:pPr>
              <a:r>
                <a:rPr lang="en-US" sz="1400" kern="0" dirty="0">
                  <a:solidFill>
                    <a:srgbClr val="000000"/>
                  </a:solidFill>
                  <a:latin typeface="Times New Roman"/>
                  <a:ea typeface="Times New Roman"/>
                  <a:cs typeface="Times New Roman"/>
                  <a:sym typeface="Times New Roman"/>
                </a:rPr>
                <a:t>List one thing about the oldest and newest maps that is similar.</a:t>
              </a:r>
            </a:p>
            <a:p>
              <a:pPr marL="685800" lvl="1" indent="-228600">
                <a:spcBef>
                  <a:spcPts val="100"/>
                </a:spcBef>
                <a:buClr>
                  <a:srgbClr val="888888"/>
                </a:buClr>
                <a:buFont typeface="Arial"/>
                <a:buNone/>
              </a:pPr>
              <a:endParaRPr sz="600" kern="0" dirty="0">
                <a:solidFill>
                  <a:srgbClr val="000000"/>
                </a:solidFill>
                <a:latin typeface="Times New Roman"/>
                <a:ea typeface="Times New Roman"/>
                <a:cs typeface="Times New Roman"/>
                <a:sym typeface="Times New Roman"/>
              </a:endParaRPr>
            </a:p>
            <a:p>
              <a:pPr marL="685800" lvl="1" indent="-228600">
                <a:spcBef>
                  <a:spcPts val="240"/>
                </a:spcBef>
                <a:buClr>
                  <a:srgbClr val="000000"/>
                </a:buClr>
                <a:buSzPct val="100000"/>
                <a:buFont typeface="Arial"/>
                <a:buAutoNum type="arabicPeriod" startAt="3"/>
              </a:pPr>
              <a:r>
                <a:rPr lang="en-US" sz="1400" kern="0" dirty="0">
                  <a:solidFill>
                    <a:srgbClr val="000000"/>
                  </a:solidFill>
                  <a:latin typeface="Times New Roman"/>
                  <a:ea typeface="Times New Roman"/>
                  <a:cs typeface="Times New Roman"/>
                  <a:sym typeface="Times New Roman"/>
                </a:rPr>
                <a:t>Explain the major differences between the oldest and newest map.</a:t>
              </a:r>
            </a:p>
            <a:p>
              <a:pPr marL="685800" lvl="1" indent="-228600">
                <a:spcBef>
                  <a:spcPts val="240"/>
                </a:spcBef>
                <a:buClr>
                  <a:srgbClr val="888888"/>
                </a:buClr>
                <a:buFont typeface="Arial"/>
                <a:buNone/>
              </a:pPr>
              <a:endParaRPr sz="1200" kern="0" dirty="0">
                <a:solidFill>
                  <a:srgbClr val="000000"/>
                </a:solidFill>
                <a:latin typeface="Times New Roman"/>
                <a:ea typeface="Times New Roman"/>
                <a:cs typeface="Times New Roman"/>
                <a:sym typeface="Times New Roman"/>
              </a:endParaRPr>
            </a:p>
            <a:p>
              <a:pPr marL="685800" lvl="1" indent="-228600">
                <a:spcBef>
                  <a:spcPts val="240"/>
                </a:spcBef>
                <a:buClr>
                  <a:srgbClr val="888888"/>
                </a:buClr>
                <a:buFont typeface="Arial"/>
                <a:buNone/>
              </a:pPr>
              <a:endParaRPr sz="1200" kern="0" dirty="0">
                <a:solidFill>
                  <a:srgbClr val="000000"/>
                </a:solidFill>
                <a:latin typeface="Times New Roman"/>
                <a:ea typeface="Times New Roman"/>
                <a:cs typeface="Times New Roman"/>
                <a:sym typeface="Times New Roman"/>
              </a:endParaRPr>
            </a:p>
            <a:p>
              <a:pPr marL="685800" lvl="1" indent="-228600">
                <a:spcBef>
                  <a:spcPts val="240"/>
                </a:spcBef>
                <a:buClr>
                  <a:srgbClr val="888888"/>
                </a:buClr>
                <a:buFont typeface="Arial"/>
                <a:buNone/>
              </a:pPr>
              <a:endParaRPr sz="1200" kern="0" dirty="0">
                <a:solidFill>
                  <a:srgbClr val="000000"/>
                </a:solidFill>
                <a:latin typeface="Times New Roman"/>
                <a:ea typeface="Times New Roman"/>
                <a:cs typeface="Times New Roman"/>
                <a:sym typeface="Times New Roman"/>
              </a:endParaRPr>
            </a:p>
            <a:p>
              <a:pPr lvl="1">
                <a:spcBef>
                  <a:spcPts val="240"/>
                </a:spcBef>
                <a:buClr>
                  <a:srgbClr val="888888"/>
                </a:buClr>
                <a:buFont typeface="Arial"/>
                <a:buNone/>
              </a:pPr>
              <a:endParaRPr sz="1200" kern="0" dirty="0">
                <a:solidFill>
                  <a:srgbClr val="000000"/>
                </a:solidFill>
                <a:latin typeface="Times New Roman"/>
                <a:ea typeface="Times New Roman"/>
                <a:cs typeface="Times New Roman"/>
                <a:sym typeface="Times New Roman"/>
              </a:endParaRPr>
            </a:p>
            <a:p>
              <a:pPr marL="685800" lvl="1" indent="-228600">
                <a:spcBef>
                  <a:spcPts val="240"/>
                </a:spcBef>
                <a:buClr>
                  <a:srgbClr val="888888"/>
                </a:buClr>
                <a:buFont typeface="Arial"/>
                <a:buNone/>
              </a:pPr>
              <a:endParaRPr sz="1200" kern="0" dirty="0">
                <a:solidFill>
                  <a:srgbClr val="000000"/>
                </a:solidFill>
                <a:latin typeface="Times New Roman"/>
                <a:ea typeface="Times New Roman"/>
                <a:cs typeface="Times New Roman"/>
                <a:sym typeface="Times New Roman"/>
              </a:endParaRPr>
            </a:p>
            <a:p>
              <a:pPr marL="228600" indent="-228600">
                <a:spcBef>
                  <a:spcPts val="240"/>
                </a:spcBef>
                <a:buClr>
                  <a:srgbClr val="888888"/>
                </a:buClr>
                <a:buFont typeface="Arial"/>
                <a:buNone/>
              </a:pPr>
              <a:endParaRPr sz="1200" kern="0" dirty="0">
                <a:solidFill>
                  <a:srgbClr val="000000"/>
                </a:solidFill>
                <a:latin typeface="Times New Roman"/>
                <a:ea typeface="Times New Roman"/>
                <a:cs typeface="Times New Roman"/>
                <a:sym typeface="Times New Roman"/>
              </a:endParaRPr>
            </a:p>
          </p:txBody>
        </p:sp>
        <p:sp>
          <p:nvSpPr>
            <p:cNvPr id="485" name="Shape 485"/>
            <p:cNvSpPr txBox="1"/>
            <p:nvPr/>
          </p:nvSpPr>
          <p:spPr>
            <a:xfrm>
              <a:off x="2643064" y="4721423"/>
              <a:ext cx="3556000" cy="307777"/>
            </a:xfrm>
            <a:prstGeom prst="rect">
              <a:avLst/>
            </a:prstGeom>
            <a:solidFill>
              <a:schemeClr val="bg1"/>
            </a:solidFill>
            <a:ln>
              <a:noFill/>
            </a:ln>
          </p:spPr>
          <p:txBody>
            <a:bodyPr lIns="91425" tIns="45700" rIns="91425" bIns="45700" anchor="t" anchorCtr="0">
              <a:noAutofit/>
            </a:bodyPr>
            <a:lstStyle/>
            <a:p>
              <a:pPr>
                <a:buClr>
                  <a:srgbClr val="000000"/>
                </a:buClr>
                <a:buSzPct val="25000"/>
                <a:buFont typeface="Calibri"/>
                <a:buNone/>
              </a:pPr>
              <a:r>
                <a:rPr lang="en-US" sz="1400" kern="0" dirty="0">
                  <a:solidFill>
                    <a:srgbClr val="000000"/>
                  </a:solidFill>
                  <a:latin typeface="Calibri"/>
                  <a:ea typeface="Calibri"/>
                  <a:cs typeface="Calibri"/>
                  <a:sym typeface="Calibri"/>
                </a:rPr>
                <a:t>      1         2         3         4         5    </a:t>
              </a:r>
            </a:p>
          </p:txBody>
        </p:sp>
      </p:grpSp>
    </p:spTree>
    <p:extLst>
      <p:ext uri="{BB962C8B-B14F-4D97-AF65-F5344CB8AC3E}">
        <p14:creationId xmlns:p14="http://schemas.microsoft.com/office/powerpoint/2010/main" val="15853305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Times New Roman"/>
                <a:ea typeface="Times New Roman"/>
                <a:cs typeface="Times New Roman"/>
                <a:sym typeface="Times New Roman"/>
              </a:rPr>
              <a:pPr algn="r">
                <a:buSzPct val="25000"/>
              </a:pPr>
              <a:t>57</a:t>
            </a:fld>
            <a:endParaRPr lang="en-US" sz="1200">
              <a:solidFill>
                <a:srgbClr val="FFFFFF"/>
              </a:solidFill>
              <a:latin typeface="Times New Roman"/>
              <a:ea typeface="Times New Roman"/>
              <a:cs typeface="Times New Roman"/>
              <a:sym typeface="Times New Roman"/>
            </a:endParaRPr>
          </a:p>
        </p:txBody>
      </p:sp>
      <p:pic>
        <p:nvPicPr>
          <p:cNvPr id="3" name="Shape 478" descr="http://www.mappery.com/maps/Old-World-map-1689.jpg"/>
          <p:cNvPicPr preferRelativeResize="0"/>
          <p:nvPr/>
        </p:nvPicPr>
        <p:blipFill rotWithShape="1">
          <a:blip r:embed="rId2">
            <a:alphaModFix/>
          </a:blip>
          <a:srcRect l="8553" t="19811" r="49522" b="19187"/>
          <a:stretch/>
        </p:blipFill>
        <p:spPr>
          <a:xfrm>
            <a:off x="685800" y="204951"/>
            <a:ext cx="7315200" cy="64428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55256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latin typeface="Times New Roman" panose="02020603050405020304" pitchFamily="18" charset="0"/>
                <a:cs typeface="Times New Roman" panose="02020603050405020304" pitchFamily="18" charset="0"/>
              </a:rPr>
              <a:t>Debrief</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lstStyle/>
          <a:p>
            <a:pPr indent="-342900">
              <a:spcBef>
                <a:spcPts val="0"/>
              </a:spcBef>
              <a:buClr>
                <a:prstClr val="black"/>
              </a:buClr>
              <a:buSzPct val="70000"/>
            </a:pPr>
            <a:r>
              <a:rPr lang="en-US" sz="2400" kern="1200" dirty="0" smtClean="0">
                <a:solidFill>
                  <a:prstClr val="black"/>
                </a:solidFill>
                <a:latin typeface="Times New Roman" panose="02020603050405020304" pitchFamily="18" charset="0"/>
                <a:cs typeface="Times New Roman" panose="02020603050405020304" pitchFamily="18" charset="0"/>
              </a:rPr>
              <a:t>Need to debrief after part 1 by showing the proper order and examining what historical events happened to cause the changes. You may want to have students give their answers and defend their order before revealing the correct one.</a:t>
            </a:r>
          </a:p>
          <a:p>
            <a:pPr indent="-342900">
              <a:spcBef>
                <a:spcPts val="0"/>
              </a:spcBef>
              <a:buClr>
                <a:prstClr val="black"/>
              </a:buClr>
              <a:buSzPct val="70000"/>
            </a:pPr>
            <a:r>
              <a:rPr lang="en-US" sz="2400" kern="1200" dirty="0" smtClean="0">
                <a:solidFill>
                  <a:prstClr val="black"/>
                </a:solidFill>
                <a:latin typeface="Times New Roman" panose="02020603050405020304" pitchFamily="18" charset="0"/>
                <a:cs typeface="Times New Roman" panose="02020603050405020304" pitchFamily="18" charset="0"/>
              </a:rPr>
              <a:t>Possible debrief questions:</a:t>
            </a:r>
          </a:p>
          <a:p>
            <a:pPr lvl="1" indent="-342900">
              <a:spcBef>
                <a:spcPts val="0"/>
              </a:spcBef>
              <a:buClr>
                <a:prstClr val="black"/>
              </a:buClr>
              <a:buSzPct val="70000"/>
            </a:pPr>
            <a:r>
              <a:rPr lang="en-US" sz="2400" kern="1200" dirty="0" smtClean="0">
                <a:solidFill>
                  <a:prstClr val="black"/>
                </a:solidFill>
                <a:latin typeface="Times New Roman" panose="02020603050405020304" pitchFamily="18" charset="0"/>
                <a:cs typeface="Times New Roman" panose="02020603050405020304" pitchFamily="18" charset="0"/>
              </a:rPr>
              <a:t>What happened between x and x? (rounded Africa, discovered America, etc.)</a:t>
            </a:r>
          </a:p>
          <a:p>
            <a:pPr lvl="1" indent="-342900">
              <a:spcBef>
                <a:spcPts val="0"/>
              </a:spcBef>
              <a:buClr>
                <a:prstClr val="black"/>
              </a:buClr>
              <a:buSzPct val="70000"/>
            </a:pPr>
            <a:r>
              <a:rPr lang="en-US" sz="2400" kern="1200" dirty="0" smtClean="0">
                <a:solidFill>
                  <a:prstClr val="black"/>
                </a:solidFill>
                <a:latin typeface="Times New Roman" panose="02020603050405020304" pitchFamily="18" charset="0"/>
                <a:cs typeface="Times New Roman" panose="02020603050405020304" pitchFamily="18" charset="0"/>
              </a:rPr>
              <a:t>What does it tell you about what was important in the world when it was made?</a:t>
            </a:r>
          </a:p>
          <a:p>
            <a:pPr indent="-342900">
              <a:spcBef>
                <a:spcPts val="0"/>
              </a:spcBef>
              <a:buClr>
                <a:prstClr val="black"/>
              </a:buClr>
              <a:buSzPct val="70000"/>
            </a:pPr>
            <a:r>
              <a:rPr lang="en-US" sz="2400" kern="1200" dirty="0" smtClean="0">
                <a:solidFill>
                  <a:prstClr val="black"/>
                </a:solidFill>
                <a:latin typeface="Times New Roman" panose="02020603050405020304" pitchFamily="18" charset="0"/>
                <a:cs typeface="Times New Roman" panose="02020603050405020304" pitchFamily="18" charset="0"/>
              </a:rPr>
              <a:t>It might be helpful to name or code the maps in some way, possibly by author, for discussion purposes.</a:t>
            </a:r>
            <a:endParaRPr lang="en-US" sz="24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1235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1102200" y="0"/>
            <a:ext cx="7279799"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Going Further…</a:t>
            </a:r>
          </a:p>
        </p:txBody>
      </p:sp>
      <p:sp>
        <p:nvSpPr>
          <p:cNvPr id="492" name="Shape 492"/>
          <p:cNvSpPr txBox="1">
            <a:spLocks noGrp="1"/>
          </p:cNvSpPr>
          <p:nvPr>
            <p:ph type="body" idx="1"/>
          </p:nvPr>
        </p:nvSpPr>
        <p:spPr>
          <a:xfrm>
            <a:off x="0" y="1143000"/>
            <a:ext cx="8381999" cy="5105399"/>
          </a:xfrm>
          <a:prstGeom prst="rect">
            <a:avLst/>
          </a:prstGeom>
          <a:noFill/>
          <a:ln>
            <a:noFill/>
          </a:ln>
        </p:spPr>
        <p:txBody>
          <a:bodyPr lIns="91425" tIns="91425" rIns="91425" bIns="91425" anchor="t" anchorCtr="0">
            <a:noAutofit/>
          </a:bodyPr>
          <a:lstStyle/>
          <a:p>
            <a:pPr marL="457200" marR="0" lvl="0" indent="-457200" algn="l" rtl="0">
              <a:lnSpc>
                <a:spcPct val="100000"/>
              </a:lnSpc>
              <a:spcBef>
                <a:spcPts val="0"/>
              </a:spcBef>
              <a:spcAft>
                <a:spcPts val="0"/>
              </a:spcAft>
              <a:buClr>
                <a:schemeClr val="dk1"/>
              </a:buClr>
              <a:buSzPct val="100000"/>
              <a:buFont typeface="Arial"/>
              <a:buChar char="•"/>
            </a:pPr>
            <a:r>
              <a:rPr lang="en-US" sz="3000" b="0" i="0" u="none" strike="noStrike" cap="none">
                <a:solidFill>
                  <a:schemeClr val="dk1"/>
                </a:solidFill>
                <a:latin typeface="Times New Roman"/>
                <a:ea typeface="Times New Roman"/>
                <a:cs typeface="Times New Roman"/>
                <a:sym typeface="Times New Roman"/>
              </a:rPr>
              <a:t>Create a full-page map of your school in the style of the medieval maps you’ve just analyzed. You want your map to be both accurate and artistic. </a:t>
            </a: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Char char="•"/>
            </a:pPr>
            <a:r>
              <a:rPr lang="en-US" sz="3000" b="0" i="0" u="none" strike="noStrike" cap="none">
                <a:solidFill>
                  <a:schemeClr val="dk1"/>
                </a:solidFill>
                <a:latin typeface="Times New Roman"/>
                <a:ea typeface="Times New Roman"/>
                <a:cs typeface="Times New Roman"/>
                <a:sym typeface="Times New Roman"/>
              </a:rPr>
              <a:t>Your map must include at least three images representing important places, events, stories or people from your school.</a:t>
            </a: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Char char="•"/>
            </a:pPr>
            <a:r>
              <a:rPr lang="en-US" sz="3000" b="0" i="0" u="none" strike="noStrike" cap="none">
                <a:solidFill>
                  <a:schemeClr val="dk1"/>
                </a:solidFill>
                <a:latin typeface="Times New Roman"/>
                <a:ea typeface="Times New Roman"/>
                <a:cs typeface="Times New Roman"/>
                <a:sym typeface="Times New Roman"/>
              </a:rPr>
              <a:t>Your map must also include at least three written captions describing important places, events, stories or people from your school.</a:t>
            </a: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ct val="100000"/>
              <a:buFont typeface="Arial"/>
              <a:buNone/>
            </a:pPr>
            <a:endParaRPr sz="3000" b="0" i="0" u="none" strike="noStrike" cap="none">
              <a:solidFill>
                <a:schemeClr val="dk1"/>
              </a:solidFill>
              <a:latin typeface="Times New Roman"/>
              <a:ea typeface="Times New Roman"/>
              <a:cs typeface="Times New Roman"/>
              <a:sym typeface="Times New Roman"/>
            </a:endParaRPr>
          </a:p>
        </p:txBody>
      </p:sp>
      <p:sp>
        <p:nvSpPr>
          <p:cNvPr id="493" name="Shape 493"/>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59</a:t>
            </a:fld>
            <a:endParaRPr lang="en-US"/>
          </a:p>
        </p:txBody>
      </p:sp>
      <p:sp>
        <p:nvSpPr>
          <p:cNvPr id="494" name="Shape 494"/>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1.B</a:t>
            </a:r>
          </a:p>
        </p:txBody>
      </p:sp>
    </p:spTree>
    <p:extLst>
      <p:ext uri="{BB962C8B-B14F-4D97-AF65-F5344CB8AC3E}">
        <p14:creationId xmlns:p14="http://schemas.microsoft.com/office/powerpoint/2010/main" val="2052745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6</a:t>
            </a:fld>
            <a:endParaRPr lang="en-US" dirty="0"/>
          </a:p>
        </p:txBody>
      </p:sp>
      <p:pic>
        <p:nvPicPr>
          <p:cNvPr id="5" name="Picture 4"/>
          <p:cNvPicPr>
            <a:picLocks noChangeAspect="1"/>
          </p:cNvPicPr>
          <p:nvPr/>
        </p:nvPicPr>
        <p:blipFill>
          <a:blip r:embed="rId3"/>
          <a:stretch>
            <a:fillRect/>
          </a:stretch>
        </p:blipFill>
        <p:spPr>
          <a:xfrm>
            <a:off x="228600" y="1289050"/>
            <a:ext cx="8146981" cy="5568950"/>
          </a:xfrm>
          <a:prstGeom prst="rect">
            <a:avLst/>
          </a:prstGeom>
        </p:spPr>
      </p:pic>
    </p:spTree>
    <p:extLst>
      <p:ext uri="{BB962C8B-B14F-4D97-AF65-F5344CB8AC3E}">
        <p14:creationId xmlns:p14="http://schemas.microsoft.com/office/powerpoint/2010/main" val="30865333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1102200" y="21021"/>
            <a:ext cx="7279799"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800" b="1" i="0" u="none" strike="noStrike" cap="none" dirty="0">
                <a:solidFill>
                  <a:srgbClr val="0070C0"/>
                </a:solidFill>
                <a:latin typeface="Times New Roman"/>
                <a:ea typeface="Times New Roman"/>
                <a:cs typeface="Times New Roman"/>
                <a:sym typeface="Times New Roman"/>
              </a:rPr>
              <a:t>Decision-Making Models</a:t>
            </a:r>
          </a:p>
        </p:txBody>
      </p:sp>
      <p:sp>
        <p:nvSpPr>
          <p:cNvPr id="501" name="Shape 501"/>
          <p:cNvSpPr txBox="1">
            <a:spLocks noGrp="1"/>
          </p:cNvSpPr>
          <p:nvPr>
            <p:ph type="body" idx="1"/>
          </p:nvPr>
        </p:nvSpPr>
        <p:spPr>
          <a:xfrm>
            <a:off x="0" y="1417650"/>
            <a:ext cx="8381999" cy="4830749"/>
          </a:xfrm>
          <a:prstGeom prst="rect">
            <a:avLst/>
          </a:prstGeom>
          <a:noFill/>
          <a:ln>
            <a:noFill/>
          </a:ln>
        </p:spPr>
        <p:txBody>
          <a:bodyPr lIns="91425" tIns="91425" rIns="91425" bIns="91425" anchor="t" anchorCtr="0">
            <a:noAutofit/>
          </a:bodyPr>
          <a:lstStyle/>
          <a:p>
            <a:pPr marL="457200" marR="0" lvl="0" indent="-419100" algn="l" rtl="0">
              <a:lnSpc>
                <a:spcPct val="100000"/>
              </a:lnSpc>
              <a:spcBef>
                <a:spcPts val="0"/>
              </a:spcBef>
              <a:spcAft>
                <a:spcPts val="0"/>
              </a:spcAft>
              <a:buClr>
                <a:schemeClr val="dk1"/>
              </a:buClr>
              <a:buSzPct val="100000"/>
              <a:buFont typeface="Times New Roman"/>
              <a:buChar char="•"/>
            </a:pPr>
            <a:r>
              <a:rPr lang="en-US" sz="3000" b="0" i="0" u="none" strike="noStrike" cap="none" dirty="0">
                <a:solidFill>
                  <a:schemeClr val="dk1"/>
                </a:solidFill>
                <a:latin typeface="Times New Roman"/>
                <a:ea typeface="Times New Roman"/>
                <a:cs typeface="Times New Roman"/>
                <a:sym typeface="Times New Roman"/>
              </a:rPr>
              <a:t>Choices have consequences that may be positive or negative, intended or unintended.</a:t>
            </a:r>
          </a:p>
          <a:p>
            <a:pPr marL="0" marR="0" lvl="0" indent="0" algn="l" rtl="0">
              <a:lnSpc>
                <a:spcPct val="100000"/>
              </a:lnSpc>
              <a:spcBef>
                <a:spcPts val="0"/>
              </a:spcBef>
              <a:spcAft>
                <a:spcPts val="0"/>
              </a:spcAft>
              <a:buClr>
                <a:schemeClr val="dk1"/>
              </a:buClr>
              <a:buSzPct val="25000"/>
              <a:buFont typeface="Arial"/>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19100" algn="l" rtl="0">
              <a:lnSpc>
                <a:spcPct val="100000"/>
              </a:lnSpc>
              <a:spcBef>
                <a:spcPts val="0"/>
              </a:spcBef>
              <a:spcAft>
                <a:spcPts val="0"/>
              </a:spcAft>
              <a:buClr>
                <a:schemeClr val="dk1"/>
              </a:buClr>
              <a:buSzPct val="100000"/>
              <a:buFont typeface="Times New Roman"/>
              <a:buChar char="•"/>
            </a:pPr>
            <a:r>
              <a:rPr lang="en-US" sz="3000" b="0" i="0" u="none" strike="noStrike" cap="none" dirty="0">
                <a:solidFill>
                  <a:schemeClr val="dk1"/>
                </a:solidFill>
                <a:latin typeface="Times New Roman"/>
                <a:ea typeface="Times New Roman"/>
                <a:cs typeface="Times New Roman"/>
                <a:sym typeface="Times New Roman"/>
              </a:rPr>
              <a:t>Decision making involves distinguishing between relevant and irrelevant information</a:t>
            </a:r>
          </a:p>
          <a:p>
            <a:pPr marL="0" marR="0" lvl="0" indent="0" algn="l" rtl="0">
              <a:lnSpc>
                <a:spcPct val="100000"/>
              </a:lnSpc>
              <a:spcBef>
                <a:spcPts val="0"/>
              </a:spcBef>
              <a:spcAft>
                <a:spcPts val="0"/>
              </a:spcAft>
              <a:buClr>
                <a:schemeClr val="dk1"/>
              </a:buClr>
              <a:buSzPct val="25000"/>
              <a:buFont typeface="Arial"/>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419100" algn="l" rtl="0">
              <a:lnSpc>
                <a:spcPct val="100000"/>
              </a:lnSpc>
              <a:spcBef>
                <a:spcPts val="0"/>
              </a:spcBef>
              <a:spcAft>
                <a:spcPts val="0"/>
              </a:spcAft>
              <a:buClr>
                <a:schemeClr val="dk1"/>
              </a:buClr>
              <a:buSzPct val="100000"/>
              <a:buFont typeface="Times New Roman"/>
              <a:buChar char="•"/>
            </a:pPr>
            <a:r>
              <a:rPr lang="en-US" sz="3000" b="0" i="0" u="none" strike="noStrike" cap="none" dirty="0">
                <a:solidFill>
                  <a:schemeClr val="dk1"/>
                </a:solidFill>
                <a:latin typeface="Times New Roman"/>
                <a:ea typeface="Times New Roman"/>
                <a:cs typeface="Times New Roman"/>
                <a:sym typeface="Times New Roman"/>
              </a:rPr>
              <a:t>Incentives are actions or rewards that encourage people to act. When incentives change, behavior changes in predictable ways. </a:t>
            </a: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Verdana"/>
              <a:ea typeface="Verdana"/>
              <a:cs typeface="Verdana"/>
              <a:sym typeface="Verdana"/>
            </a:endParaRPr>
          </a:p>
        </p:txBody>
      </p:sp>
      <p:sp>
        <p:nvSpPr>
          <p:cNvPr id="502" name="Shape 502"/>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60</a:t>
            </a:fld>
            <a:endParaRPr lang="en-US"/>
          </a:p>
        </p:txBody>
      </p:sp>
      <p:sp>
        <p:nvSpPr>
          <p:cNvPr id="503" name="Shape 503"/>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1.H</a:t>
            </a:r>
          </a:p>
        </p:txBody>
      </p:sp>
    </p:spTree>
    <p:extLst>
      <p:ext uri="{BB962C8B-B14F-4D97-AF65-F5344CB8AC3E}">
        <p14:creationId xmlns:p14="http://schemas.microsoft.com/office/powerpoint/2010/main" val="15226031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1102200" y="0"/>
            <a:ext cx="7279799"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Decision-Making Models</a:t>
            </a:r>
          </a:p>
        </p:txBody>
      </p:sp>
      <p:sp>
        <p:nvSpPr>
          <p:cNvPr id="510" name="Shape 510"/>
          <p:cNvSpPr txBox="1">
            <a:spLocks noGrp="1"/>
          </p:cNvSpPr>
          <p:nvPr>
            <p:ph type="body" idx="1"/>
          </p:nvPr>
        </p:nvSpPr>
        <p:spPr>
          <a:xfrm>
            <a:off x="304800" y="1143000"/>
            <a:ext cx="8000999" cy="5407571"/>
          </a:xfrm>
          <a:prstGeom prst="rect">
            <a:avLst/>
          </a:prstGeom>
          <a:noFill/>
          <a:ln>
            <a:noFill/>
          </a:ln>
        </p:spPr>
        <p:txBody>
          <a:bodyPr lIns="91425" tIns="91425" rIns="91425" bIns="91425" anchor="t" anchorCtr="0">
            <a:noAutofit/>
          </a:bodyPr>
          <a:lstStyle/>
          <a:p>
            <a:pPr marL="228600" indent="0">
              <a:spcBef>
                <a:spcPts val="0"/>
              </a:spcBef>
              <a:buNone/>
            </a:pPr>
            <a:r>
              <a:rPr lang="en-US" sz="3000" b="0" i="0" u="none" strike="noStrike" cap="none" dirty="0">
                <a:solidFill>
                  <a:schemeClr val="dk1"/>
                </a:solidFill>
                <a:latin typeface="Times New Roman"/>
                <a:ea typeface="Times New Roman"/>
                <a:cs typeface="Times New Roman"/>
                <a:sym typeface="Times New Roman"/>
              </a:rPr>
              <a:t>Decision-making models serve several purposes. </a:t>
            </a:r>
            <a:endParaRPr lang="en-US" sz="3000" b="0" i="0" u="none" strike="noStrike" cap="none" dirty="0" smtClean="0">
              <a:solidFill>
                <a:schemeClr val="dk1"/>
              </a:solidFill>
              <a:latin typeface="Times New Roman"/>
              <a:ea typeface="Times New Roman"/>
              <a:cs typeface="Times New Roman"/>
              <a:sym typeface="Times New Roman"/>
            </a:endParaRPr>
          </a:p>
          <a:p>
            <a:pPr marL="228600" indent="0">
              <a:spcBef>
                <a:spcPts val="0"/>
              </a:spcBef>
              <a:buNone/>
            </a:pPr>
            <a:endParaRPr lang="en-US" sz="3000" b="0" dirty="0">
              <a:latin typeface="Times New Roman"/>
              <a:ea typeface="Times New Roman"/>
              <a:cs typeface="Times New Roman"/>
              <a:sym typeface="Times New Roman"/>
            </a:endParaRPr>
          </a:p>
          <a:p>
            <a:pPr marL="228600" indent="0">
              <a:spcBef>
                <a:spcPts val="0"/>
              </a:spcBef>
              <a:buNone/>
            </a:pPr>
            <a:r>
              <a:rPr lang="en-US" sz="3000" b="0" i="0" u="none" strike="noStrike" cap="none" dirty="0" smtClean="0">
                <a:solidFill>
                  <a:schemeClr val="dk1"/>
                </a:solidFill>
                <a:latin typeface="Times New Roman"/>
                <a:ea typeface="Times New Roman"/>
                <a:cs typeface="Times New Roman"/>
                <a:sym typeface="Times New Roman"/>
              </a:rPr>
              <a:t>They </a:t>
            </a:r>
            <a:r>
              <a:rPr lang="en-US" sz="3000" b="0" i="0" u="none" strike="noStrike" cap="none" dirty="0">
                <a:solidFill>
                  <a:schemeClr val="dk1"/>
                </a:solidFill>
                <a:latin typeface="Times New Roman"/>
                <a:ea typeface="Times New Roman"/>
                <a:cs typeface="Times New Roman"/>
                <a:sym typeface="Times New Roman"/>
              </a:rPr>
              <a:t>can help us:</a:t>
            </a:r>
          </a:p>
          <a:p>
            <a:pPr marL="1085850" lvl="1" indent="-457200">
              <a:spcBef>
                <a:spcPts val="0"/>
              </a:spcBef>
            </a:pPr>
            <a:r>
              <a:rPr lang="en-US" sz="2400" b="0" i="0" u="none" strike="noStrike" cap="none" dirty="0" smtClean="0">
                <a:solidFill>
                  <a:schemeClr val="dk1"/>
                </a:solidFill>
                <a:latin typeface="Times New Roman"/>
                <a:ea typeface="Times New Roman"/>
                <a:cs typeface="Times New Roman"/>
                <a:sym typeface="Times New Roman"/>
              </a:rPr>
              <a:t>make </a:t>
            </a:r>
            <a:r>
              <a:rPr lang="en-US" sz="2400" b="0" i="0" u="none" strike="noStrike" cap="none" dirty="0">
                <a:solidFill>
                  <a:schemeClr val="dk1"/>
                </a:solidFill>
                <a:latin typeface="Times New Roman"/>
                <a:ea typeface="Times New Roman"/>
                <a:cs typeface="Times New Roman"/>
                <a:sym typeface="Times New Roman"/>
              </a:rPr>
              <a:t>decisions for the future  </a:t>
            </a:r>
          </a:p>
          <a:p>
            <a:pPr marL="1085850" lvl="1" indent="-457200">
              <a:spcBef>
                <a:spcPts val="0"/>
              </a:spcBef>
            </a:pPr>
            <a:r>
              <a:rPr lang="en-US" sz="2400" b="0" i="0" u="none" strike="noStrike" cap="none" dirty="0" smtClean="0">
                <a:solidFill>
                  <a:schemeClr val="dk1"/>
                </a:solidFill>
                <a:latin typeface="Times New Roman"/>
                <a:ea typeface="Times New Roman"/>
                <a:cs typeface="Times New Roman"/>
                <a:sym typeface="Times New Roman"/>
              </a:rPr>
              <a:t>understand </a:t>
            </a:r>
            <a:r>
              <a:rPr lang="en-US" sz="2400" b="0" i="0" u="none" strike="noStrike" cap="none" dirty="0">
                <a:solidFill>
                  <a:schemeClr val="dk1"/>
                </a:solidFill>
                <a:latin typeface="Times New Roman"/>
                <a:ea typeface="Times New Roman"/>
                <a:cs typeface="Times New Roman"/>
                <a:sym typeface="Times New Roman"/>
              </a:rPr>
              <a:t>the choices made in the past 	</a:t>
            </a:r>
          </a:p>
          <a:p>
            <a:pPr marL="1085850" lvl="1" indent="-457200">
              <a:spcBef>
                <a:spcPts val="0"/>
              </a:spcBef>
            </a:pPr>
            <a:r>
              <a:rPr lang="en-US" sz="2400" b="0" i="0" u="none" strike="noStrike" cap="none" dirty="0" smtClean="0">
                <a:solidFill>
                  <a:schemeClr val="dk1"/>
                </a:solidFill>
                <a:latin typeface="Times New Roman"/>
                <a:ea typeface="Times New Roman"/>
                <a:cs typeface="Times New Roman"/>
                <a:sym typeface="Times New Roman"/>
              </a:rPr>
              <a:t>analyze </a:t>
            </a:r>
            <a:r>
              <a:rPr lang="en-US" sz="2400" b="0" i="0" u="none" strike="noStrike" cap="none" dirty="0">
                <a:solidFill>
                  <a:schemeClr val="dk1"/>
                </a:solidFill>
                <a:latin typeface="Times New Roman"/>
                <a:ea typeface="Times New Roman"/>
                <a:cs typeface="Times New Roman"/>
                <a:sym typeface="Times New Roman"/>
              </a:rPr>
              <a:t>the outcomes of the decisions already made  </a:t>
            </a:r>
          </a:p>
          <a:p>
            <a:pPr marL="685800" indent="-457200">
              <a:spcBef>
                <a:spcPts val="0"/>
              </a:spcBef>
              <a:buFont typeface="Arial" panose="020B0604020202020204" pitchFamily="34" charset="0"/>
              <a:buChar char="•"/>
            </a:pPr>
            <a:r>
              <a:rPr lang="en-US" sz="2800" b="0" i="0" u="none" strike="noStrike" cap="none" dirty="0" smtClean="0">
                <a:solidFill>
                  <a:schemeClr val="dk1"/>
                </a:solidFill>
                <a:latin typeface="Times New Roman"/>
                <a:ea typeface="Times New Roman"/>
                <a:cs typeface="Times New Roman"/>
                <a:sym typeface="Times New Roman"/>
              </a:rPr>
              <a:t>compare </a:t>
            </a:r>
            <a:r>
              <a:rPr lang="en-US" sz="2800" b="0" i="0" u="none" strike="noStrike" cap="none" dirty="0">
                <a:solidFill>
                  <a:schemeClr val="dk1"/>
                </a:solidFill>
                <a:latin typeface="Times New Roman"/>
                <a:ea typeface="Times New Roman"/>
                <a:cs typeface="Times New Roman"/>
                <a:sym typeface="Times New Roman"/>
              </a:rPr>
              <a:t>the expected costs and benefits of alternative choices  </a:t>
            </a:r>
          </a:p>
          <a:p>
            <a:pPr marL="685800" indent="-457200">
              <a:spcBef>
                <a:spcPts val="0"/>
              </a:spcBef>
              <a:buFont typeface="Arial" panose="020B0604020202020204" pitchFamily="34" charset="0"/>
              <a:buChar char="•"/>
            </a:pPr>
            <a:r>
              <a:rPr lang="en-US" sz="2800" b="0" i="0" u="none" strike="noStrike" cap="none" dirty="0" smtClean="0">
                <a:solidFill>
                  <a:schemeClr val="dk1"/>
                </a:solidFill>
                <a:latin typeface="Times New Roman"/>
                <a:ea typeface="Times New Roman"/>
                <a:cs typeface="Times New Roman"/>
                <a:sym typeface="Times New Roman"/>
              </a:rPr>
              <a:t>identify </a:t>
            </a:r>
            <a:r>
              <a:rPr lang="en-US" sz="2800" b="0" i="0" u="none" strike="noStrike" cap="none" dirty="0">
                <a:solidFill>
                  <a:schemeClr val="dk1"/>
                </a:solidFill>
                <a:latin typeface="Times New Roman"/>
                <a:ea typeface="Times New Roman"/>
                <a:cs typeface="Times New Roman"/>
                <a:sym typeface="Times New Roman"/>
              </a:rPr>
              <a:t>the costs and benefits of specific choices made</a:t>
            </a:r>
          </a:p>
        </p:txBody>
      </p:sp>
      <p:sp>
        <p:nvSpPr>
          <p:cNvPr id="511" name="Shape 511"/>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61</a:t>
            </a:fld>
            <a:endParaRPr lang="en-US"/>
          </a:p>
        </p:txBody>
      </p:sp>
      <p:sp>
        <p:nvSpPr>
          <p:cNvPr id="512" name="Shape 512"/>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1.H</a:t>
            </a:r>
          </a:p>
        </p:txBody>
      </p:sp>
    </p:spTree>
    <p:extLst>
      <p:ext uri="{BB962C8B-B14F-4D97-AF65-F5344CB8AC3E}">
        <p14:creationId xmlns:p14="http://schemas.microsoft.com/office/powerpoint/2010/main" val="13329093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1102200" y="0"/>
            <a:ext cx="7355999" cy="839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i="0" u="none" strike="noStrike" cap="none">
                <a:solidFill>
                  <a:schemeClr val="accent1"/>
                </a:solidFill>
                <a:latin typeface="Times New Roman"/>
                <a:ea typeface="Times New Roman"/>
                <a:cs typeface="Times New Roman"/>
                <a:sym typeface="Times New Roman"/>
              </a:rPr>
              <a:t>In this activity, students will:</a:t>
            </a:r>
          </a:p>
        </p:txBody>
      </p:sp>
      <p:sp>
        <p:nvSpPr>
          <p:cNvPr id="519" name="Shape 519"/>
          <p:cNvSpPr txBox="1">
            <a:spLocks noGrp="1"/>
          </p:cNvSpPr>
          <p:nvPr>
            <p:ph type="body" idx="1"/>
          </p:nvPr>
        </p:nvSpPr>
        <p:spPr>
          <a:xfrm>
            <a:off x="1" y="990600"/>
            <a:ext cx="8077200" cy="6018299"/>
          </a:xfrm>
          <a:prstGeom prst="rect">
            <a:avLst/>
          </a:prstGeom>
          <a:noFill/>
          <a:ln>
            <a:noFill/>
          </a:ln>
        </p:spPr>
        <p:txBody>
          <a:bodyPr lIns="91425" tIns="91425" rIns="91425" bIns="91425" anchor="t" anchorCtr="0">
            <a:noAutofit/>
          </a:bodyPr>
          <a:lstStyle/>
          <a:p>
            <a:pPr marL="912813" indent="-455613">
              <a:spcBef>
                <a:spcPts val="0"/>
              </a:spcBef>
              <a:buFont typeface="Arial" panose="020B0604020202020204" pitchFamily="34" charset="0"/>
              <a:buChar char="•"/>
            </a:pPr>
            <a:r>
              <a:rPr lang="en-US" sz="2400" b="0" i="0" u="none" strike="noStrike" cap="none" dirty="0">
                <a:solidFill>
                  <a:schemeClr val="dk1"/>
                </a:solidFill>
                <a:latin typeface="Times New Roman"/>
                <a:ea typeface="Times New Roman"/>
                <a:cs typeface="Times New Roman"/>
                <a:sym typeface="Times New Roman"/>
              </a:rPr>
              <a:t>Analyze the relationship between the physical geography of the Incas while comparing the expected costs and benefits of alternative choices</a:t>
            </a:r>
            <a:r>
              <a:rPr lang="en-US" sz="2400" b="0" i="0" u="none" strike="noStrike" cap="none" dirty="0" smtClean="0">
                <a:solidFill>
                  <a:schemeClr val="dk1"/>
                </a:solidFill>
                <a:latin typeface="Times New Roman"/>
                <a:ea typeface="Times New Roman"/>
                <a:cs typeface="Times New Roman"/>
                <a:sym typeface="Times New Roman"/>
              </a:rPr>
              <a:t>.</a:t>
            </a:r>
          </a:p>
          <a:p>
            <a:pPr marL="457200" indent="0">
              <a:spcBef>
                <a:spcPts val="0"/>
              </a:spcBef>
              <a:buNone/>
            </a:pPr>
            <a:endParaRPr lang="en-US" sz="2400" b="0" i="0" u="none" strike="noStrike" cap="none" dirty="0">
              <a:solidFill>
                <a:schemeClr val="dk1"/>
              </a:solidFill>
              <a:latin typeface="Times New Roman"/>
              <a:ea typeface="Times New Roman"/>
              <a:cs typeface="Times New Roman"/>
              <a:sym typeface="Times New Roman"/>
            </a:endParaRPr>
          </a:p>
          <a:p>
            <a:pPr marL="912813" indent="-455613">
              <a:spcBef>
                <a:spcPts val="0"/>
              </a:spcBef>
              <a:buFont typeface="Arial" panose="020B0604020202020204" pitchFamily="34" charset="0"/>
              <a:buChar char="•"/>
            </a:pPr>
            <a:r>
              <a:rPr lang="en-US" sz="2400" b="0" i="0" u="none" strike="noStrike" cap="none" dirty="0">
                <a:solidFill>
                  <a:schemeClr val="dk1"/>
                </a:solidFill>
                <a:latin typeface="Times New Roman"/>
                <a:ea typeface="Times New Roman"/>
                <a:cs typeface="Times New Roman"/>
                <a:sym typeface="Times New Roman"/>
              </a:rPr>
              <a:t>Gather and analyze information to analyze the outcomes of the decisions already </a:t>
            </a:r>
            <a:r>
              <a:rPr lang="en-US" sz="2400" b="0" i="0" u="none" strike="noStrike" cap="none" dirty="0" smtClean="0">
                <a:solidFill>
                  <a:schemeClr val="dk1"/>
                </a:solidFill>
                <a:latin typeface="Times New Roman"/>
                <a:ea typeface="Times New Roman"/>
                <a:cs typeface="Times New Roman"/>
                <a:sym typeface="Times New Roman"/>
              </a:rPr>
              <a:t>made</a:t>
            </a:r>
          </a:p>
          <a:p>
            <a:pPr marL="457200" indent="0">
              <a:spcBef>
                <a:spcPts val="0"/>
              </a:spcBef>
              <a:buNone/>
            </a:pPr>
            <a:endParaRPr lang="en-US" sz="2400" b="0" i="0" u="none" strike="noStrike" cap="none" dirty="0">
              <a:solidFill>
                <a:schemeClr val="dk1"/>
              </a:solidFill>
              <a:latin typeface="Times New Roman"/>
              <a:ea typeface="Times New Roman"/>
              <a:cs typeface="Times New Roman"/>
              <a:sym typeface="Times New Roman"/>
            </a:endParaRPr>
          </a:p>
          <a:p>
            <a:pPr marL="912813" indent="-455613">
              <a:spcBef>
                <a:spcPts val="0"/>
              </a:spcBef>
              <a:buFont typeface="Arial" panose="020B0604020202020204" pitchFamily="34" charset="0"/>
              <a:buChar char="•"/>
            </a:pPr>
            <a:r>
              <a:rPr lang="en-US" sz="2400" b="0" i="0" u="none" strike="noStrike" cap="none" dirty="0">
                <a:solidFill>
                  <a:schemeClr val="dk1"/>
                </a:solidFill>
                <a:latin typeface="Times New Roman"/>
                <a:ea typeface="Times New Roman"/>
                <a:cs typeface="Times New Roman"/>
                <a:sym typeface="Times New Roman"/>
              </a:rPr>
              <a:t>Use maps to explain how the location of resources influences patterns, trends and migration of a population and analyze the outcomes of the decisions already </a:t>
            </a:r>
            <a:r>
              <a:rPr lang="en-US" sz="2400" b="0" i="0" u="none" strike="noStrike" cap="none" dirty="0" smtClean="0">
                <a:solidFill>
                  <a:schemeClr val="dk1"/>
                </a:solidFill>
                <a:latin typeface="Times New Roman"/>
                <a:ea typeface="Times New Roman"/>
                <a:cs typeface="Times New Roman"/>
                <a:sym typeface="Times New Roman"/>
              </a:rPr>
              <a:t>made</a:t>
            </a:r>
          </a:p>
          <a:p>
            <a:pPr marL="457200" indent="0">
              <a:spcBef>
                <a:spcPts val="0"/>
              </a:spcBef>
              <a:buNone/>
            </a:pPr>
            <a:endParaRPr lang="en-US" sz="2400" b="0" i="0" u="none" strike="noStrike" cap="none" dirty="0">
              <a:solidFill>
                <a:schemeClr val="dk1"/>
              </a:solidFill>
              <a:latin typeface="Times New Roman"/>
              <a:ea typeface="Times New Roman"/>
              <a:cs typeface="Times New Roman"/>
              <a:sym typeface="Times New Roman"/>
            </a:endParaRPr>
          </a:p>
          <a:p>
            <a:pPr marL="912813" indent="-455613">
              <a:spcBef>
                <a:spcPts val="0"/>
              </a:spcBef>
              <a:buFont typeface="Arial" panose="020B0604020202020204" pitchFamily="34" charset="0"/>
              <a:buChar char="•"/>
            </a:pPr>
            <a:r>
              <a:rPr lang="en-US" sz="2400" b="0" i="0" u="none" strike="noStrike" cap="none" dirty="0">
                <a:solidFill>
                  <a:schemeClr val="dk1"/>
                </a:solidFill>
                <a:latin typeface="Times New Roman"/>
                <a:ea typeface="Times New Roman"/>
                <a:cs typeface="Times New Roman"/>
                <a:sym typeface="Times New Roman"/>
              </a:rPr>
              <a:t>Synthesize primary sources to determine continuity and change between the Inca and Spanish.</a:t>
            </a: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Verdana"/>
              <a:ea typeface="Verdana"/>
              <a:cs typeface="Verdana"/>
              <a:sym typeface="Verdana"/>
            </a:endParaRPr>
          </a:p>
        </p:txBody>
      </p:sp>
      <p:sp>
        <p:nvSpPr>
          <p:cNvPr id="520" name="Shape 520"/>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62</a:t>
            </a:fld>
            <a:endParaRPr lang="en-US"/>
          </a:p>
        </p:txBody>
      </p:sp>
      <p:sp>
        <p:nvSpPr>
          <p:cNvPr id="521" name="Shape 521"/>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1.H</a:t>
            </a:r>
          </a:p>
        </p:txBody>
      </p:sp>
    </p:spTree>
    <p:extLst>
      <p:ext uri="{BB962C8B-B14F-4D97-AF65-F5344CB8AC3E}">
        <p14:creationId xmlns:p14="http://schemas.microsoft.com/office/powerpoint/2010/main" val="26463264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1102200" y="0"/>
            <a:ext cx="7279799"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i="0" u="none" strike="noStrike" cap="none" dirty="0" smtClean="0">
                <a:solidFill>
                  <a:srgbClr val="0070C0"/>
                </a:solidFill>
                <a:latin typeface="Times New Roman"/>
                <a:ea typeface="Times New Roman"/>
                <a:cs typeface="Times New Roman"/>
                <a:sym typeface="Times New Roman"/>
              </a:rPr>
              <a:t>Standards </a:t>
            </a:r>
            <a:r>
              <a:rPr lang="en-US" sz="4000" b="1" i="0" u="none" strike="noStrike" cap="none" dirty="0">
                <a:solidFill>
                  <a:srgbClr val="0070C0"/>
                </a:solidFill>
                <a:latin typeface="Times New Roman"/>
                <a:ea typeface="Times New Roman"/>
                <a:cs typeface="Times New Roman"/>
                <a:sym typeface="Times New Roman"/>
              </a:rPr>
              <a:t>Covered Include:</a:t>
            </a:r>
          </a:p>
        </p:txBody>
      </p:sp>
      <p:sp>
        <p:nvSpPr>
          <p:cNvPr id="528" name="Shape 528"/>
          <p:cNvSpPr txBox="1">
            <a:spLocks noGrp="1"/>
          </p:cNvSpPr>
          <p:nvPr>
            <p:ph type="body" idx="1"/>
          </p:nvPr>
        </p:nvSpPr>
        <p:spPr>
          <a:xfrm>
            <a:off x="551099" y="1245250"/>
            <a:ext cx="7830900" cy="492695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000" b="1" i="0" u="none" strike="noStrike" cap="none" dirty="0">
                <a:solidFill>
                  <a:schemeClr val="accent6"/>
                </a:solidFill>
                <a:latin typeface="Times New Roman"/>
                <a:ea typeface="Times New Roman"/>
                <a:cs typeface="Times New Roman"/>
                <a:sym typeface="Times New Roman"/>
              </a:rPr>
              <a:t>WHI.1b:</a:t>
            </a:r>
            <a:r>
              <a:rPr lang="en-US" sz="3000" b="0" i="0" u="none" strike="noStrike" cap="none" dirty="0">
                <a:solidFill>
                  <a:schemeClr val="dk1"/>
                </a:solidFill>
                <a:latin typeface="Times New Roman"/>
                <a:ea typeface="Times New Roman"/>
                <a:cs typeface="Times New Roman"/>
                <a:sym typeface="Times New Roman"/>
              </a:rPr>
              <a:t> Using geographic information to determine patterns and trends.</a:t>
            </a:r>
          </a:p>
          <a:p>
            <a:pPr marL="0" marR="0" lvl="0" indent="0" algn="l" rtl="0">
              <a:lnSpc>
                <a:spcPct val="100000"/>
              </a:lnSpc>
              <a:spcBef>
                <a:spcPts val="0"/>
              </a:spcBef>
              <a:spcAft>
                <a:spcPts val="0"/>
              </a:spcAft>
              <a:buClr>
                <a:schemeClr val="dk1"/>
              </a:buClr>
              <a:buSzPct val="25000"/>
              <a:buFont typeface="Arial"/>
              <a:buNone/>
            </a:pPr>
            <a:endParaRPr sz="30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r>
              <a:rPr lang="en-US" sz="3000" b="1" i="0" u="none" strike="noStrike" cap="none" dirty="0">
                <a:solidFill>
                  <a:schemeClr val="accent6"/>
                </a:solidFill>
                <a:latin typeface="Times New Roman"/>
                <a:ea typeface="Times New Roman"/>
                <a:cs typeface="Times New Roman"/>
                <a:sym typeface="Times New Roman"/>
              </a:rPr>
              <a:t>WHI.1h:</a:t>
            </a:r>
            <a:r>
              <a:rPr lang="en-US" sz="3000" b="0" i="0" u="none" strike="noStrike" cap="none" dirty="0">
                <a:solidFill>
                  <a:schemeClr val="dk1"/>
                </a:solidFill>
                <a:latin typeface="Times New Roman"/>
                <a:ea typeface="Times New Roman"/>
                <a:cs typeface="Times New Roman"/>
                <a:sym typeface="Times New Roman"/>
              </a:rPr>
              <a:t> Using a decision-making model to analyze and explain the incentives for and consequences of a specific choice made. </a:t>
            </a:r>
          </a:p>
          <a:p>
            <a:pPr marL="0" marR="0" lvl="0" indent="0" algn="l" rtl="0">
              <a:lnSpc>
                <a:spcPct val="100000"/>
              </a:lnSpc>
              <a:spcBef>
                <a:spcPts val="0"/>
              </a:spcBef>
              <a:spcAft>
                <a:spcPts val="0"/>
              </a:spcAft>
              <a:buClr>
                <a:schemeClr val="dk1"/>
              </a:buClr>
              <a:buSzPct val="25000"/>
              <a:buFont typeface="Arial"/>
              <a:buNone/>
            </a:pPr>
            <a:endParaRPr sz="3000" b="0" i="0" u="none" strike="noStrike" cap="none" dirty="0">
              <a:solidFill>
                <a:schemeClr val="accent6"/>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r>
              <a:rPr lang="en-US" sz="3000" b="1" i="0" u="none" strike="noStrike" cap="none" dirty="0">
                <a:solidFill>
                  <a:schemeClr val="accent6"/>
                </a:solidFill>
                <a:latin typeface="Times New Roman"/>
                <a:ea typeface="Times New Roman"/>
                <a:cs typeface="Times New Roman"/>
                <a:sym typeface="Times New Roman"/>
              </a:rPr>
              <a:t>WHI.13: </a:t>
            </a:r>
            <a:r>
              <a:rPr lang="en-US" sz="3000" b="0" i="0" u="none" strike="noStrike" cap="none" dirty="0">
                <a:solidFill>
                  <a:schemeClr val="dk1"/>
                </a:solidFill>
                <a:latin typeface="Times New Roman"/>
                <a:ea typeface="Times New Roman"/>
                <a:cs typeface="Times New Roman"/>
                <a:sym typeface="Times New Roman"/>
              </a:rPr>
              <a:t>The major civilizations of the Western Hemisphere, including the Mayan, Aztec, and Incan</a:t>
            </a:r>
          </a:p>
          <a:p>
            <a:pPr marL="0" marR="0" lvl="0" indent="0" algn="l" rtl="0">
              <a:lnSpc>
                <a:spcPct val="100000"/>
              </a:lnSpc>
              <a:spcBef>
                <a:spcPts val="0"/>
              </a:spcBef>
              <a:spcAft>
                <a:spcPts val="0"/>
              </a:spcAft>
              <a:buClr>
                <a:schemeClr val="dk1"/>
              </a:buClr>
              <a:buSzPct val="25000"/>
              <a:buFont typeface="Arial"/>
              <a:buNone/>
            </a:pPr>
            <a:endParaRPr sz="30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600" b="1" i="0" u="none" strike="noStrike" cap="none" dirty="0">
              <a:solidFill>
                <a:schemeClr val="dk1"/>
              </a:solidFill>
              <a:latin typeface="Arial"/>
              <a:ea typeface="Arial"/>
              <a:cs typeface="Arial"/>
              <a:sym typeface="Arial"/>
            </a:endParaRPr>
          </a:p>
        </p:txBody>
      </p:sp>
      <p:sp>
        <p:nvSpPr>
          <p:cNvPr id="529" name="Shape 529"/>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63</a:t>
            </a:fld>
            <a:endParaRPr lang="en-US"/>
          </a:p>
        </p:txBody>
      </p:sp>
      <p:sp>
        <p:nvSpPr>
          <p:cNvPr id="530" name="Shape 530"/>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1.H</a:t>
            </a:r>
          </a:p>
        </p:txBody>
      </p:sp>
    </p:spTree>
    <p:extLst>
      <p:ext uri="{BB962C8B-B14F-4D97-AF65-F5344CB8AC3E}">
        <p14:creationId xmlns:p14="http://schemas.microsoft.com/office/powerpoint/2010/main" val="16596823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1102200" y="7883"/>
            <a:ext cx="7279799"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Cost - Benefit Analysis</a:t>
            </a:r>
          </a:p>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Past Economic Choices </a:t>
            </a:r>
          </a:p>
        </p:txBody>
      </p:sp>
      <p:sp>
        <p:nvSpPr>
          <p:cNvPr id="537" name="Shape 537"/>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64</a:t>
            </a:fld>
            <a:endParaRPr lang="en-US"/>
          </a:p>
        </p:txBody>
      </p:sp>
      <p:graphicFrame>
        <p:nvGraphicFramePr>
          <p:cNvPr id="538" name="Shape 538"/>
          <p:cNvGraphicFramePr/>
          <p:nvPr>
            <p:extLst>
              <p:ext uri="{D42A27DB-BD31-4B8C-83A1-F6EECF244321}">
                <p14:modId xmlns:p14="http://schemas.microsoft.com/office/powerpoint/2010/main" val="2787618318"/>
              </p:ext>
            </p:extLst>
          </p:nvPr>
        </p:nvGraphicFramePr>
        <p:xfrm>
          <a:off x="457200" y="2362201"/>
          <a:ext cx="7239000" cy="4191000"/>
        </p:xfrm>
        <a:graphic>
          <a:graphicData uri="http://schemas.openxmlformats.org/drawingml/2006/table">
            <a:tbl>
              <a:tblPr>
                <a:noFill/>
              </a:tblPr>
              <a:tblGrid>
                <a:gridCol w="3657600"/>
                <a:gridCol w="3581400"/>
              </a:tblGrid>
              <a:tr h="503626">
                <a:tc gridSpan="2">
                  <a:txBody>
                    <a:bodyPr/>
                    <a:lstStyle/>
                    <a:p>
                      <a:pPr marL="0" marR="0" lvl="0" indent="0" algn="ctr" rtl="0">
                        <a:lnSpc>
                          <a:spcPct val="100000"/>
                        </a:lnSpc>
                        <a:spcBef>
                          <a:spcPts val="0"/>
                        </a:spcBef>
                        <a:spcAft>
                          <a:spcPts val="0"/>
                        </a:spcAft>
                        <a:buClr>
                          <a:srgbClr val="000000"/>
                        </a:buClr>
                        <a:buSzPct val="25000"/>
                        <a:buFont typeface="Times New Roman"/>
                        <a:buNone/>
                      </a:pPr>
                      <a:r>
                        <a:rPr lang="en-US" sz="1800" b="1" u="none" strike="noStrike" cap="none" dirty="0">
                          <a:latin typeface="Times New Roman"/>
                          <a:ea typeface="Times New Roman"/>
                          <a:cs typeface="Times New Roman"/>
                          <a:sym typeface="Times New Roman"/>
                        </a:rPr>
                        <a:t>Before Choice </a:t>
                      </a:r>
                      <a:r>
                        <a:rPr lang="en-US" sz="1800" b="1" u="sng" strike="noStrike" cap="none" dirty="0">
                          <a:latin typeface="Times New Roman"/>
                          <a:ea typeface="Times New Roman"/>
                          <a:cs typeface="Times New Roman"/>
                          <a:sym typeface="Times New Roman"/>
                        </a:rPr>
                        <a:t>WAS </a:t>
                      </a:r>
                      <a:r>
                        <a:rPr lang="en-US" sz="1800" b="1" u="none" strike="noStrike" cap="none" dirty="0">
                          <a:latin typeface="Times New Roman"/>
                          <a:ea typeface="Times New Roman"/>
                          <a:cs typeface="Times New Roman"/>
                          <a:sym typeface="Times New Roman"/>
                        </a:rPr>
                        <a:t>Made - “Assumed” Cost- Benefit Analysis</a:t>
                      </a:r>
                    </a:p>
                  </a:txBody>
                  <a:tcPr marL="91425" marR="91425" marT="91425" marB="91425">
                    <a:solidFill>
                      <a:srgbClr val="999999"/>
                    </a:solidFill>
                  </a:tcPr>
                </a:tc>
                <a:tc hMerge="1">
                  <a:txBody>
                    <a:bodyPr/>
                    <a:lstStyle/>
                    <a:p>
                      <a:endParaRPr lang="en-US"/>
                    </a:p>
                  </a:txBody>
                  <a:tcPr/>
                </a:tc>
              </a:tr>
              <a:tr h="503626">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800" u="none" strike="noStrike" cap="none">
                          <a:latin typeface="Times New Roman"/>
                          <a:ea typeface="Times New Roman"/>
                          <a:cs typeface="Times New Roman"/>
                          <a:sym typeface="Times New Roman"/>
                        </a:rPr>
                        <a:t>Costs (Things Given Up)</a:t>
                      </a:r>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800" u="none" strike="noStrike" cap="none">
                          <a:latin typeface="Times New Roman"/>
                          <a:ea typeface="Times New Roman"/>
                          <a:cs typeface="Times New Roman"/>
                          <a:sym typeface="Times New Roman"/>
                        </a:rPr>
                        <a:t>Benefits (Positive Things Gained)</a:t>
                      </a:r>
                    </a:p>
                  </a:txBody>
                  <a:tcPr marL="91425" marR="91425" marT="91425" marB="91425">
                    <a:solidFill>
                      <a:srgbClr val="CCCCCC"/>
                    </a:solidFill>
                  </a:tcPr>
                </a:tc>
              </a:tr>
              <a:tr h="774390">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91425" marR="91425" marT="91425" marB="91425">
                    <a:solidFill>
                      <a:schemeClr val="bg1"/>
                    </a:solidFill>
                  </a:tcPr>
                </a:tc>
                <a:tc>
                  <a:txBody>
                    <a:bodyPr/>
                    <a:lstStyle/>
                    <a:p>
                      <a:endParaRPr lang="en-US"/>
                    </a:p>
                  </a:txBody>
                  <a:tcPr marL="91425" marR="91425" marT="91425" marB="91425">
                    <a:solidFill>
                      <a:schemeClr val="bg1"/>
                    </a:solidFill>
                  </a:tcPr>
                </a:tc>
              </a:tr>
              <a:tr h="503626">
                <a:tc gridSpan="2">
                  <a:txBody>
                    <a:bodyPr/>
                    <a:lstStyle/>
                    <a:p>
                      <a:pPr marL="0" marR="0" lvl="0" indent="0" algn="ctr" rtl="0">
                        <a:lnSpc>
                          <a:spcPct val="100000"/>
                        </a:lnSpc>
                        <a:spcBef>
                          <a:spcPts val="0"/>
                        </a:spcBef>
                        <a:spcAft>
                          <a:spcPts val="0"/>
                        </a:spcAft>
                        <a:buClr>
                          <a:srgbClr val="000000"/>
                        </a:buClr>
                        <a:buSzPct val="25000"/>
                        <a:buFont typeface="Times New Roman"/>
                        <a:buNone/>
                      </a:pPr>
                      <a:r>
                        <a:rPr lang="en-US" sz="1800" b="1" u="none" strike="noStrike" cap="none">
                          <a:latin typeface="Times New Roman"/>
                          <a:ea typeface="Times New Roman"/>
                          <a:cs typeface="Times New Roman"/>
                          <a:sym typeface="Times New Roman"/>
                        </a:rPr>
                        <a:t>Choice Outcome - Actual Intended vs. Unintended Consequences </a:t>
                      </a:r>
                    </a:p>
                  </a:txBody>
                  <a:tcPr marL="91425" marR="91425" marT="91425" marB="91425">
                    <a:solidFill>
                      <a:srgbClr val="999999"/>
                    </a:solidFill>
                  </a:tcPr>
                </a:tc>
                <a:tc hMerge="1">
                  <a:txBody>
                    <a:bodyPr/>
                    <a:lstStyle/>
                    <a:p>
                      <a:endParaRPr lang="en-US"/>
                    </a:p>
                  </a:txBody>
                  <a:tcPr/>
                </a:tc>
              </a:tr>
              <a:tr h="858028">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600" u="none" strike="noStrike" cap="none">
                          <a:latin typeface="Times New Roman"/>
                          <a:ea typeface="Times New Roman"/>
                          <a:cs typeface="Times New Roman"/>
                          <a:sym typeface="Times New Roman"/>
                        </a:rPr>
                        <a:t>Intended Consequences                 </a:t>
                      </a:r>
                    </a:p>
                    <a:p>
                      <a:pPr marL="0" marR="0" lvl="0" indent="0" algn="l" rtl="0">
                        <a:lnSpc>
                          <a:spcPct val="100000"/>
                        </a:lnSpc>
                        <a:spcBef>
                          <a:spcPts val="0"/>
                        </a:spcBef>
                        <a:spcAft>
                          <a:spcPts val="0"/>
                        </a:spcAft>
                        <a:buClr>
                          <a:srgbClr val="000000"/>
                        </a:buClr>
                        <a:buSzPct val="25000"/>
                        <a:buFont typeface="Times New Roman"/>
                        <a:buNone/>
                      </a:pPr>
                      <a:r>
                        <a:rPr lang="en-US" sz="1600" u="none" strike="noStrike" cap="none">
                          <a:latin typeface="Times New Roman"/>
                          <a:ea typeface="Times New Roman"/>
                          <a:cs typeface="Times New Roman"/>
                          <a:sym typeface="Times New Roman"/>
                        </a:rPr>
                        <a:t>(Thought Would Happen &amp; Actually Did</a:t>
                      </a:r>
                      <a:r>
                        <a:rPr lang="en-US" sz="1400" u="none" strike="noStrike" cap="none">
                          <a:latin typeface="Times New Roman"/>
                          <a:ea typeface="Times New Roman"/>
                          <a:cs typeface="Times New Roman"/>
                          <a:sym typeface="Times New Roman"/>
                        </a:rPr>
                        <a:t>)</a:t>
                      </a:r>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600" u="none" strike="noStrike" cap="none" dirty="0">
                          <a:latin typeface="Times New Roman"/>
                          <a:ea typeface="Times New Roman"/>
                          <a:cs typeface="Times New Roman"/>
                          <a:sym typeface="Times New Roman"/>
                        </a:rPr>
                        <a:t>Unintended Consequences                     </a:t>
                      </a:r>
                    </a:p>
                    <a:p>
                      <a:pPr marL="0" marR="0" lvl="0" indent="0" algn="l" rtl="0">
                        <a:lnSpc>
                          <a:spcPct val="100000"/>
                        </a:lnSpc>
                        <a:spcBef>
                          <a:spcPts val="0"/>
                        </a:spcBef>
                        <a:spcAft>
                          <a:spcPts val="0"/>
                        </a:spcAft>
                        <a:buClr>
                          <a:srgbClr val="000000"/>
                        </a:buClr>
                        <a:buSzPct val="25000"/>
                        <a:buFont typeface="Times New Roman"/>
                        <a:buNone/>
                      </a:pPr>
                      <a:r>
                        <a:rPr lang="en-US" sz="1600" u="none" strike="noStrike" cap="none" dirty="0">
                          <a:latin typeface="Times New Roman"/>
                          <a:ea typeface="Times New Roman"/>
                          <a:cs typeface="Times New Roman"/>
                          <a:sym typeface="Times New Roman"/>
                        </a:rPr>
                        <a:t>(Did Not Know Would Happen)</a:t>
                      </a:r>
                    </a:p>
                  </a:txBody>
                  <a:tcPr marL="91425" marR="91425" marT="91425" marB="91425">
                    <a:solidFill>
                      <a:srgbClr val="CCCCCC"/>
                    </a:solidFill>
                  </a:tcPr>
                </a:tc>
              </a:tr>
              <a:tr h="1047704">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91425" marR="91425" marT="91425" marB="91425">
                    <a:solidFill>
                      <a:schemeClr val="bg1"/>
                    </a:solidFill>
                  </a:tcPr>
                </a:tc>
                <a:tc>
                  <a:txBody>
                    <a:bodyPr/>
                    <a:lstStyle/>
                    <a:p>
                      <a:endParaRPr lang="en-US" dirty="0"/>
                    </a:p>
                  </a:txBody>
                  <a:tcPr marL="91425" marR="91425" marT="91425" marB="91425">
                    <a:solidFill>
                      <a:schemeClr val="bg1"/>
                    </a:solidFill>
                  </a:tcPr>
                </a:tc>
              </a:tr>
            </a:tbl>
          </a:graphicData>
        </a:graphic>
      </p:graphicFrame>
      <p:sp>
        <p:nvSpPr>
          <p:cNvPr id="539" name="Shape 539"/>
          <p:cNvSpPr txBox="1"/>
          <p:nvPr/>
        </p:nvSpPr>
        <p:spPr>
          <a:xfrm>
            <a:off x="0" y="1219200"/>
            <a:ext cx="8381999" cy="838199"/>
          </a:xfrm>
          <a:prstGeom prst="rect">
            <a:avLst/>
          </a:prstGeom>
          <a:noFill/>
          <a:ln>
            <a:noFill/>
          </a:ln>
        </p:spPr>
        <p:txBody>
          <a:bodyPr lIns="91425" tIns="91425" rIns="91425" bIns="91425" anchor="ctr" anchorCtr="0">
            <a:noAutofit/>
          </a:bodyPr>
          <a:lstStyle/>
          <a:p>
            <a:pPr algn="ctr">
              <a:lnSpc>
                <a:spcPct val="115000"/>
              </a:lnSpc>
              <a:buClr>
                <a:srgbClr val="FF0000"/>
              </a:buClr>
              <a:buSzPct val="25000"/>
              <a:buFont typeface="Times New Roman"/>
              <a:buNone/>
            </a:pPr>
            <a:r>
              <a:rPr lang="en-US" sz="2400" b="1" kern="0">
                <a:solidFill>
                  <a:srgbClr val="FF0000"/>
                </a:solidFill>
                <a:latin typeface="Times New Roman"/>
                <a:ea typeface="Times New Roman"/>
                <a:cs typeface="Times New Roman"/>
                <a:sym typeface="Times New Roman"/>
              </a:rPr>
              <a:t>Historical Choice: Cost &amp; Benefits of Incan Road-Building</a:t>
            </a:r>
          </a:p>
          <a:p>
            <a:pPr algn="ctr">
              <a:lnSpc>
                <a:spcPct val="115000"/>
              </a:lnSpc>
              <a:buClr>
                <a:srgbClr val="000000"/>
              </a:buClr>
              <a:buFont typeface="Arial"/>
              <a:buNone/>
            </a:pPr>
            <a:endParaRPr kern="0">
              <a:solidFill>
                <a:srgbClr val="000000"/>
              </a:solidFill>
              <a:latin typeface="Times New Roman"/>
              <a:ea typeface="Times New Roman"/>
              <a:cs typeface="Times New Roman"/>
              <a:sym typeface="Times New Roman"/>
            </a:endParaRPr>
          </a:p>
          <a:p>
            <a:pPr algn="ctr">
              <a:lnSpc>
                <a:spcPct val="115000"/>
              </a:lnSpc>
              <a:buClr>
                <a:srgbClr val="000000"/>
              </a:buClr>
              <a:buSzPct val="25000"/>
              <a:buFont typeface="Times New Roman"/>
              <a:buNone/>
            </a:pPr>
            <a:r>
              <a:rPr lang="en-US" sz="2000" i="1" kern="0">
                <a:solidFill>
                  <a:srgbClr val="000000"/>
                </a:solidFill>
                <a:latin typeface="Times New Roman"/>
                <a:ea typeface="Times New Roman"/>
                <a:cs typeface="Times New Roman"/>
                <a:sym typeface="Times New Roman"/>
              </a:rPr>
              <a:t>NOTE: Consider short-term </a:t>
            </a:r>
            <a:r>
              <a:rPr lang="en-US" sz="2000" i="1" u="sng" kern="0">
                <a:solidFill>
                  <a:srgbClr val="000000"/>
                </a:solidFill>
                <a:latin typeface="Times New Roman"/>
                <a:ea typeface="Times New Roman"/>
                <a:cs typeface="Times New Roman"/>
                <a:sym typeface="Times New Roman"/>
              </a:rPr>
              <a:t>and</a:t>
            </a:r>
            <a:r>
              <a:rPr lang="en-US" sz="2000" i="1" kern="0">
                <a:solidFill>
                  <a:srgbClr val="000000"/>
                </a:solidFill>
                <a:latin typeface="Times New Roman"/>
                <a:ea typeface="Times New Roman"/>
                <a:cs typeface="Times New Roman"/>
                <a:sym typeface="Times New Roman"/>
              </a:rPr>
              <a:t> long-term as you brainstorm below.</a:t>
            </a:r>
          </a:p>
        </p:txBody>
      </p:sp>
      <p:sp>
        <p:nvSpPr>
          <p:cNvPr id="540" name="Shape 540"/>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1.H</a:t>
            </a:r>
          </a:p>
        </p:txBody>
      </p:sp>
      <p:sp>
        <p:nvSpPr>
          <p:cNvPr id="541" name="Shape 541"/>
          <p:cNvSpPr/>
          <p:nvPr/>
        </p:nvSpPr>
        <p:spPr>
          <a:xfrm>
            <a:off x="7041538" y="1828800"/>
            <a:ext cx="2680922" cy="2743200"/>
          </a:xfrm>
          <a:prstGeom prst="irregularSeal1">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buClr>
                <a:srgbClr val="000000"/>
              </a:buClr>
              <a:buSzPct val="25000"/>
              <a:buFont typeface="Arial"/>
              <a:buNone/>
            </a:pPr>
            <a:r>
              <a:rPr lang="en-US" sz="1400" b="1" kern="0" dirty="0">
                <a:solidFill>
                  <a:srgbClr val="000000"/>
                </a:solidFill>
                <a:latin typeface="Times New Roman" panose="02020603050405020304" pitchFamily="18" charset="0"/>
                <a:ea typeface="Arial"/>
                <a:cs typeface="Times New Roman" panose="02020603050405020304" pitchFamily="18" charset="0"/>
                <a:sym typeface="Arial"/>
              </a:rPr>
              <a:t>Students will brainstorm and start the graphic organizer. </a:t>
            </a:r>
          </a:p>
        </p:txBody>
      </p:sp>
    </p:spTree>
    <p:extLst>
      <p:ext uri="{BB962C8B-B14F-4D97-AF65-F5344CB8AC3E}">
        <p14:creationId xmlns:p14="http://schemas.microsoft.com/office/powerpoint/2010/main" val="7938523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65</a:t>
            </a:fld>
            <a:endParaRPr lang="en-US"/>
          </a:p>
        </p:txBody>
      </p:sp>
      <p:graphicFrame>
        <p:nvGraphicFramePr>
          <p:cNvPr id="548" name="Shape 548"/>
          <p:cNvGraphicFramePr/>
          <p:nvPr>
            <p:extLst>
              <p:ext uri="{D42A27DB-BD31-4B8C-83A1-F6EECF244321}">
                <p14:modId xmlns:p14="http://schemas.microsoft.com/office/powerpoint/2010/main" val="988292350"/>
              </p:ext>
            </p:extLst>
          </p:nvPr>
        </p:nvGraphicFramePr>
        <p:xfrm>
          <a:off x="304800" y="1142999"/>
          <a:ext cx="8364301" cy="5334001"/>
        </p:xfrm>
        <a:graphic>
          <a:graphicData uri="http://schemas.openxmlformats.org/drawingml/2006/table">
            <a:tbl>
              <a:tblPr bandRow="1">
                <a:noFill/>
              </a:tblPr>
              <a:tblGrid>
                <a:gridCol w="2146381"/>
                <a:gridCol w="3380638"/>
                <a:gridCol w="2837282"/>
              </a:tblGrid>
              <a:tr h="560808">
                <a:tc>
                  <a:txBody>
                    <a:bodyPr/>
                    <a:lstStyle/>
                    <a:p>
                      <a:pPr marL="0" marR="0" lvl="0" indent="0" algn="l" rtl="0">
                        <a:lnSpc>
                          <a:spcPct val="100000"/>
                        </a:lnSpc>
                        <a:spcBef>
                          <a:spcPts val="0"/>
                        </a:spcBef>
                        <a:spcAft>
                          <a:spcPts val="0"/>
                        </a:spcAft>
                        <a:buClr>
                          <a:srgbClr val="000000"/>
                        </a:buClr>
                        <a:buSzPct val="25000"/>
                        <a:buFont typeface="Arial"/>
                        <a:buNone/>
                      </a:pPr>
                      <a:endParaRPr sz="1200" b="1" u="none" strike="noStrike" cap="none" dirty="0">
                        <a:latin typeface="Times New Roman"/>
                        <a:ea typeface="Times New Roman"/>
                        <a:cs typeface="Times New Roman"/>
                        <a:sym typeface="Times New Roman"/>
                      </a:endParaRP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400" b="1" u="none" strike="noStrike" cap="none">
                          <a:latin typeface="Times New Roman"/>
                          <a:ea typeface="Times New Roman"/>
                          <a:cs typeface="Times New Roman"/>
                          <a:sym typeface="Times New Roman"/>
                        </a:rPr>
                        <a:t>Intended Consequences  </a:t>
                      </a:r>
                    </a:p>
                    <a:p>
                      <a:pPr marL="0" marR="0" lvl="0" indent="0" algn="l" rtl="0">
                        <a:lnSpc>
                          <a:spcPct val="100000"/>
                        </a:lnSpc>
                        <a:spcBef>
                          <a:spcPts val="0"/>
                        </a:spcBef>
                        <a:spcAft>
                          <a:spcPts val="0"/>
                        </a:spcAft>
                        <a:buClr>
                          <a:srgbClr val="000000"/>
                        </a:buClr>
                        <a:buSzPct val="25000"/>
                        <a:buFont typeface="Times New Roman"/>
                        <a:buNone/>
                      </a:pPr>
                      <a:r>
                        <a:rPr lang="en-US" sz="1400" b="1" u="none" strike="noStrike" cap="none">
                          <a:latin typeface="Times New Roman"/>
                          <a:ea typeface="Times New Roman"/>
                          <a:cs typeface="Times New Roman"/>
                          <a:sym typeface="Times New Roman"/>
                        </a:rPr>
                        <a:t>(Thought would happen and actually did)</a:t>
                      </a: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400" b="1" u="none" strike="noStrike" cap="none" dirty="0">
                          <a:latin typeface="Times New Roman"/>
                          <a:ea typeface="Times New Roman"/>
                          <a:cs typeface="Times New Roman"/>
                          <a:sym typeface="Times New Roman"/>
                        </a:rPr>
                        <a:t>Unintended Consequences                     </a:t>
                      </a:r>
                    </a:p>
                    <a:p>
                      <a:pPr marL="0" marR="0" lvl="0" indent="0" algn="l" rtl="0">
                        <a:lnSpc>
                          <a:spcPct val="100000"/>
                        </a:lnSpc>
                        <a:spcBef>
                          <a:spcPts val="0"/>
                        </a:spcBef>
                        <a:spcAft>
                          <a:spcPts val="0"/>
                        </a:spcAft>
                        <a:buClr>
                          <a:srgbClr val="000000"/>
                        </a:buClr>
                        <a:buSzPct val="25000"/>
                        <a:buFont typeface="Times New Roman"/>
                        <a:buNone/>
                      </a:pPr>
                      <a:r>
                        <a:rPr lang="en-US" sz="1400" b="1" u="none" strike="noStrike" cap="none" dirty="0">
                          <a:latin typeface="Times New Roman"/>
                          <a:ea typeface="Times New Roman"/>
                          <a:cs typeface="Times New Roman"/>
                          <a:sym typeface="Times New Roman"/>
                        </a:rPr>
                        <a:t>(did not know would happen)</a:t>
                      </a:r>
                    </a:p>
                  </a:txBody>
                  <a:tcPr marL="73025" marR="73025" marT="0" marB="0">
                    <a:solidFill>
                      <a:schemeClr val="bg1"/>
                    </a:solidFill>
                  </a:tcPr>
                </a:tc>
              </a:tr>
              <a:tr h="961386">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600" b="1" u="none" strike="noStrike" cap="none">
                          <a:latin typeface="Times New Roman"/>
                          <a:ea typeface="Times New Roman"/>
                          <a:cs typeface="Times New Roman"/>
                          <a:sym typeface="Times New Roman"/>
                        </a:rPr>
                        <a:t>Where the Inca road system is located.</a:t>
                      </a: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txBody>
                  <a:tcPr marL="73025" marR="73025" marT="0" marB="0">
                    <a:solidFill>
                      <a:schemeClr val="bg1"/>
                    </a:solidFill>
                  </a:tcPr>
                </a:tc>
              </a:tr>
              <a:tr h="961386">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400" b="1" u="none" strike="noStrike" cap="none">
                          <a:latin typeface="Times New Roman"/>
                          <a:ea typeface="Times New Roman"/>
                          <a:cs typeface="Times New Roman"/>
                          <a:sym typeface="Times New Roman"/>
                        </a:rPr>
                        <a:t>Document A </a:t>
                      </a:r>
                    </a:p>
                    <a:p>
                      <a:pPr marL="0" marR="0" lvl="0" indent="0" algn="l" rtl="0">
                        <a:lnSpc>
                          <a:spcPct val="115000"/>
                        </a:lnSpc>
                        <a:spcBef>
                          <a:spcPts val="0"/>
                        </a:spcBef>
                        <a:spcAft>
                          <a:spcPts val="0"/>
                        </a:spcAft>
                        <a:buClr>
                          <a:srgbClr val="000000"/>
                        </a:buClr>
                        <a:buSzPct val="25000"/>
                        <a:buFont typeface="Arial"/>
                        <a:buNone/>
                      </a:pPr>
                      <a:r>
                        <a:rPr lang="en-US" sz="1400" b="1" u="none" strike="noStrike" cap="none"/>
                        <a:t>Hernando Pizarro on the Conquest of the Incas</a:t>
                      </a: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200" u="none" strike="noStrike" cap="none">
                        <a:latin typeface="Times New Roman"/>
                        <a:ea typeface="Times New Roman"/>
                        <a:cs typeface="Times New Roman"/>
                        <a:sym typeface="Times New Roman"/>
                      </a:endParaRP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txBody>
                  <a:tcPr marL="73025" marR="73025" marT="0" marB="0">
                    <a:solidFill>
                      <a:schemeClr val="bg1"/>
                    </a:solidFill>
                  </a:tcPr>
                </a:tc>
              </a:tr>
              <a:tr h="961386">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400" b="1" u="none" strike="noStrike" cap="none">
                          <a:latin typeface="Times New Roman"/>
                          <a:ea typeface="Times New Roman"/>
                          <a:cs typeface="Times New Roman"/>
                          <a:sym typeface="Times New Roman"/>
                        </a:rPr>
                        <a:t>Document B</a:t>
                      </a:r>
                    </a:p>
                    <a:p>
                      <a:pPr marL="0" marR="0" lvl="0" indent="0" algn="l" rtl="0">
                        <a:lnSpc>
                          <a:spcPct val="100000"/>
                        </a:lnSpc>
                        <a:spcBef>
                          <a:spcPts val="0"/>
                        </a:spcBef>
                        <a:spcAft>
                          <a:spcPts val="0"/>
                        </a:spcAft>
                        <a:buClr>
                          <a:srgbClr val="000000"/>
                        </a:buClr>
                        <a:buSzPct val="25000"/>
                        <a:buFont typeface="Times New Roman"/>
                        <a:buNone/>
                      </a:pPr>
                      <a:r>
                        <a:rPr lang="en-US" sz="1400" b="1" u="none" strike="noStrike" cap="none">
                          <a:latin typeface="Times New Roman"/>
                          <a:ea typeface="Times New Roman"/>
                          <a:cs typeface="Times New Roman"/>
                          <a:sym typeface="Times New Roman"/>
                        </a:rPr>
                        <a:t>Las Castas</a:t>
                      </a: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txBody>
                  <a:tcPr marL="73025" marR="73025" marT="0" marB="0">
                    <a:solidFill>
                      <a:schemeClr val="bg1"/>
                    </a:solidFill>
                  </a:tcPr>
                </a:tc>
              </a:tr>
              <a:tr h="961386">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400" b="1" u="none" strike="noStrike" cap="none">
                          <a:latin typeface="Times New Roman"/>
                          <a:ea typeface="Times New Roman"/>
                          <a:cs typeface="Times New Roman"/>
                          <a:sym typeface="Times New Roman"/>
                        </a:rPr>
                        <a:t>Document C</a:t>
                      </a:r>
                    </a:p>
                    <a:p>
                      <a:pPr marL="0" marR="0" lvl="0" indent="0" algn="l" rtl="0">
                        <a:lnSpc>
                          <a:spcPct val="115000"/>
                        </a:lnSpc>
                        <a:spcBef>
                          <a:spcPts val="0"/>
                        </a:spcBef>
                        <a:spcAft>
                          <a:spcPts val="0"/>
                        </a:spcAft>
                        <a:buClr>
                          <a:srgbClr val="000000"/>
                        </a:buClr>
                        <a:buSzPct val="25000"/>
                        <a:buFont typeface="Arial"/>
                        <a:buNone/>
                      </a:pPr>
                      <a:r>
                        <a:rPr lang="en-US" sz="1400" b="1" u="none" strike="noStrike" cap="none"/>
                        <a:t>Florentine Codex</a:t>
                      </a: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200" i="1"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i="1"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i="1"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sz="1200" i="1" u="none" strike="noStrike" cap="none" dirty="0">
                        <a:latin typeface="Times New Roman"/>
                        <a:ea typeface="Times New Roman"/>
                        <a:cs typeface="Times New Roman"/>
                        <a:sym typeface="Times New Roman"/>
                      </a:endParaRP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txBody>
                  <a:tcPr marL="73025" marR="73025" marT="0" marB="0">
                    <a:solidFill>
                      <a:schemeClr val="bg1"/>
                    </a:solidFill>
                  </a:tcPr>
                </a:tc>
              </a:tr>
              <a:tr h="927649">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400" b="1" u="none" strike="noStrike" cap="none">
                          <a:latin typeface="Times New Roman"/>
                          <a:ea typeface="Times New Roman"/>
                          <a:cs typeface="Times New Roman"/>
                          <a:sym typeface="Times New Roman"/>
                        </a:rPr>
                        <a:t>Document D</a:t>
                      </a:r>
                    </a:p>
                    <a:p>
                      <a:pPr marL="0" marR="0" lvl="0" indent="0" algn="l" rtl="0">
                        <a:lnSpc>
                          <a:spcPct val="100000"/>
                        </a:lnSpc>
                        <a:spcBef>
                          <a:spcPts val="0"/>
                        </a:spcBef>
                        <a:spcAft>
                          <a:spcPts val="0"/>
                        </a:spcAft>
                        <a:buClr>
                          <a:srgbClr val="000000"/>
                        </a:buClr>
                        <a:buSzPct val="25000"/>
                        <a:buFont typeface="Times New Roman"/>
                        <a:buNone/>
                      </a:pPr>
                      <a:r>
                        <a:rPr lang="en-US" sz="1400" b="1" u="none" strike="noStrike" cap="none">
                          <a:latin typeface="Times New Roman"/>
                          <a:ea typeface="Times New Roman"/>
                          <a:cs typeface="Times New Roman"/>
                          <a:sym typeface="Times New Roman"/>
                        </a:rPr>
                        <a:t>Maps</a:t>
                      </a: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txBody>
                  <a:tcPr marL="73025" marR="73025" marT="0" marB="0">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200" u="none" strike="noStrike" cap="none" dirty="0">
                        <a:latin typeface="Times New Roman"/>
                        <a:ea typeface="Times New Roman"/>
                        <a:cs typeface="Times New Roman"/>
                        <a:sym typeface="Times New Roman"/>
                      </a:endParaRPr>
                    </a:p>
                  </a:txBody>
                  <a:tcPr marL="73025" marR="73025" marT="0" marB="0">
                    <a:solidFill>
                      <a:schemeClr val="bg1"/>
                    </a:solidFill>
                  </a:tcPr>
                </a:tc>
              </a:tr>
            </a:tbl>
          </a:graphicData>
        </a:graphic>
      </p:graphicFrame>
      <p:sp>
        <p:nvSpPr>
          <p:cNvPr id="549" name="Shape 549"/>
          <p:cNvSpPr txBox="1"/>
          <p:nvPr/>
        </p:nvSpPr>
        <p:spPr>
          <a:xfrm>
            <a:off x="1102199" y="152400"/>
            <a:ext cx="7303399" cy="839700"/>
          </a:xfrm>
          <a:prstGeom prst="rect">
            <a:avLst/>
          </a:prstGeom>
          <a:noFill/>
          <a:ln>
            <a:noFill/>
          </a:ln>
        </p:spPr>
        <p:txBody>
          <a:bodyPr lIns="91425" tIns="91425" rIns="91425" bIns="91425" anchor="ctr" anchorCtr="0">
            <a:noAutofit/>
          </a:bodyPr>
          <a:lstStyle/>
          <a:p>
            <a:pPr algn="ctr">
              <a:buClr>
                <a:srgbClr val="0070C0"/>
              </a:buClr>
              <a:buSzPct val="25000"/>
              <a:buFont typeface="Times New Roman"/>
              <a:buNone/>
            </a:pPr>
            <a:r>
              <a:rPr lang="en-US" sz="3000" b="1" kern="0" dirty="0">
                <a:solidFill>
                  <a:srgbClr val="0070C0"/>
                </a:solidFill>
                <a:latin typeface="Times New Roman"/>
                <a:ea typeface="Times New Roman"/>
                <a:cs typeface="Times New Roman"/>
                <a:sym typeface="Times New Roman"/>
              </a:rPr>
              <a:t>Cost - Benefit Analysis Using Sources</a:t>
            </a:r>
          </a:p>
          <a:p>
            <a:pPr algn="ctr">
              <a:buClr>
                <a:srgbClr val="000000"/>
              </a:buClr>
              <a:buSzPct val="25000"/>
              <a:buFont typeface="Times New Roman"/>
              <a:buNone/>
            </a:pPr>
            <a:r>
              <a:rPr lang="en-US" sz="2400" b="1" kern="0" dirty="0">
                <a:solidFill>
                  <a:srgbClr val="000000"/>
                </a:solidFill>
                <a:latin typeface="Times New Roman"/>
                <a:ea typeface="Times New Roman"/>
                <a:cs typeface="Times New Roman"/>
                <a:sym typeface="Times New Roman"/>
              </a:rPr>
              <a:t>Understand the choices made in the past</a:t>
            </a:r>
            <a:r>
              <a:rPr lang="en-US" sz="3000" b="1" kern="0" dirty="0">
                <a:solidFill>
                  <a:srgbClr val="0070C0"/>
                </a:solidFill>
                <a:latin typeface="Times New Roman"/>
                <a:ea typeface="Times New Roman"/>
                <a:cs typeface="Times New Roman"/>
                <a:sym typeface="Times New Roman"/>
              </a:rPr>
              <a:t> </a:t>
            </a:r>
          </a:p>
        </p:txBody>
      </p:sp>
      <p:sp>
        <p:nvSpPr>
          <p:cNvPr id="550" name="Shape 550"/>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1.H</a:t>
            </a:r>
          </a:p>
        </p:txBody>
      </p:sp>
    </p:spTree>
    <p:extLst>
      <p:ext uri="{BB962C8B-B14F-4D97-AF65-F5344CB8AC3E}">
        <p14:creationId xmlns:p14="http://schemas.microsoft.com/office/powerpoint/2010/main" val="27795197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1102200" y="21021"/>
            <a:ext cx="7279799"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Cost - Benefit Analysis</a:t>
            </a:r>
          </a:p>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Past Economic Choices </a:t>
            </a:r>
          </a:p>
        </p:txBody>
      </p:sp>
      <p:sp>
        <p:nvSpPr>
          <p:cNvPr id="557" name="Shape 557"/>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66</a:t>
            </a:fld>
            <a:endParaRPr lang="en-US"/>
          </a:p>
        </p:txBody>
      </p:sp>
      <p:graphicFrame>
        <p:nvGraphicFramePr>
          <p:cNvPr id="558" name="Shape 558"/>
          <p:cNvGraphicFramePr/>
          <p:nvPr>
            <p:extLst>
              <p:ext uri="{D42A27DB-BD31-4B8C-83A1-F6EECF244321}">
                <p14:modId xmlns:p14="http://schemas.microsoft.com/office/powerpoint/2010/main" val="3498954901"/>
              </p:ext>
            </p:extLst>
          </p:nvPr>
        </p:nvGraphicFramePr>
        <p:xfrm>
          <a:off x="457200" y="1232337"/>
          <a:ext cx="8229600" cy="5562625"/>
        </p:xfrm>
        <a:graphic>
          <a:graphicData uri="http://schemas.openxmlformats.org/drawingml/2006/table">
            <a:tbl>
              <a:tblPr>
                <a:noFill/>
              </a:tblPr>
              <a:tblGrid>
                <a:gridCol w="4114800"/>
                <a:gridCol w="4114800"/>
              </a:tblGrid>
              <a:tr h="592950">
                <a:tc gridSpan="2">
                  <a:txBody>
                    <a:bodyPr/>
                    <a:lstStyle/>
                    <a:p>
                      <a:pPr marL="0" marR="0" lvl="0" indent="0" algn="ctr" rtl="0">
                        <a:lnSpc>
                          <a:spcPct val="100000"/>
                        </a:lnSpc>
                        <a:spcBef>
                          <a:spcPts val="0"/>
                        </a:spcBef>
                        <a:spcAft>
                          <a:spcPts val="0"/>
                        </a:spcAft>
                        <a:buClr>
                          <a:srgbClr val="000000"/>
                        </a:buClr>
                        <a:buSzPct val="25000"/>
                        <a:buFont typeface="Times New Roman"/>
                        <a:buNone/>
                      </a:pPr>
                      <a:r>
                        <a:rPr lang="en-US" sz="1800" b="1" u="none" strike="noStrike" cap="none" dirty="0">
                          <a:latin typeface="Times New Roman"/>
                          <a:ea typeface="Times New Roman"/>
                          <a:cs typeface="Times New Roman"/>
                          <a:sym typeface="Times New Roman"/>
                        </a:rPr>
                        <a:t>Before Choice </a:t>
                      </a:r>
                      <a:r>
                        <a:rPr lang="en-US" sz="1800" b="1" u="sng" strike="noStrike" cap="none" dirty="0">
                          <a:latin typeface="Times New Roman"/>
                          <a:ea typeface="Times New Roman"/>
                          <a:cs typeface="Times New Roman"/>
                          <a:sym typeface="Times New Roman"/>
                        </a:rPr>
                        <a:t>WAS </a:t>
                      </a:r>
                      <a:r>
                        <a:rPr lang="en-US" sz="1800" b="1" u="none" strike="noStrike" cap="none" dirty="0">
                          <a:latin typeface="Times New Roman"/>
                          <a:ea typeface="Times New Roman"/>
                          <a:cs typeface="Times New Roman"/>
                          <a:sym typeface="Times New Roman"/>
                        </a:rPr>
                        <a:t>Made - “Assumed” Cost- Benefit Analysis</a:t>
                      </a:r>
                    </a:p>
                  </a:txBody>
                  <a:tcPr marL="91425" marR="91425" marT="91425" marB="91425">
                    <a:solidFill>
                      <a:schemeClr val="bg1"/>
                    </a:solidFill>
                  </a:tcPr>
                </a:tc>
                <a:tc hMerge="1">
                  <a:txBody>
                    <a:bodyPr/>
                    <a:lstStyle/>
                    <a:p>
                      <a:endParaRPr lang="en-US"/>
                    </a:p>
                  </a:txBody>
                  <a:tcPr/>
                </a:tc>
              </a:tr>
              <a:tr h="592950">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600" u="none" strike="noStrike" cap="none">
                          <a:latin typeface="Times New Roman"/>
                          <a:ea typeface="Times New Roman"/>
                          <a:cs typeface="Times New Roman"/>
                          <a:sym typeface="Times New Roman"/>
                        </a:rPr>
                        <a:t>Costs (Things given up)</a:t>
                      </a:r>
                    </a:p>
                  </a:txBody>
                  <a:tcPr marL="91425" marR="91425" marT="91425" marB="91425">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600" u="none" strike="noStrike" cap="none">
                          <a:latin typeface="Times New Roman"/>
                          <a:ea typeface="Times New Roman"/>
                          <a:cs typeface="Times New Roman"/>
                          <a:sym typeface="Times New Roman"/>
                        </a:rPr>
                        <a:t>Benefits (positive things gained)</a:t>
                      </a:r>
                    </a:p>
                  </a:txBody>
                  <a:tcPr marL="91425" marR="91425" marT="91425" marB="91425">
                    <a:solidFill>
                      <a:schemeClr val="bg1"/>
                    </a:solidFill>
                  </a:tcPr>
                </a:tc>
              </a:tr>
              <a:tr h="1427500">
                <a:tc>
                  <a:txBody>
                    <a:bodyPr/>
                    <a:lstStyle/>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a:solidFill>
                            <a:srgbClr val="FF0000"/>
                          </a:solidFill>
                          <a:latin typeface="Times New Roman"/>
                          <a:ea typeface="Times New Roman"/>
                          <a:cs typeface="Times New Roman"/>
                          <a:sym typeface="Times New Roman"/>
                        </a:rPr>
                        <a:t>Labor</a:t>
                      </a:r>
                    </a:p>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a:solidFill>
                            <a:srgbClr val="FF0000"/>
                          </a:solidFill>
                          <a:latin typeface="Times New Roman"/>
                          <a:ea typeface="Times New Roman"/>
                          <a:cs typeface="Times New Roman"/>
                          <a:sym typeface="Times New Roman"/>
                        </a:rPr>
                        <a:t>Increased deforestation </a:t>
                      </a:r>
                    </a:p>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a:solidFill>
                            <a:srgbClr val="FF0000"/>
                          </a:solidFill>
                          <a:latin typeface="Times New Roman"/>
                          <a:ea typeface="Times New Roman"/>
                          <a:cs typeface="Times New Roman"/>
                          <a:sym typeface="Times New Roman"/>
                        </a:rPr>
                        <a:t>Appropriation of resources </a:t>
                      </a:r>
                    </a:p>
                    <a:p>
                      <a:pPr marL="0" marR="0" lvl="0" indent="0" algn="l" rtl="0">
                        <a:lnSpc>
                          <a:spcPct val="100000"/>
                        </a:lnSpc>
                        <a:spcBef>
                          <a:spcPts val="0"/>
                        </a:spcBef>
                        <a:spcAft>
                          <a:spcPts val="0"/>
                        </a:spcAft>
                        <a:buClr>
                          <a:srgbClr val="000000"/>
                        </a:buClr>
                        <a:buSzPct val="25000"/>
                        <a:buFont typeface="Arial"/>
                        <a:buNone/>
                      </a:pPr>
                      <a:endParaRPr sz="1400" u="none" strike="noStrike" cap="none">
                        <a:latin typeface="Times New Roman"/>
                        <a:ea typeface="Times New Roman"/>
                        <a:cs typeface="Times New Roman"/>
                        <a:sym typeface="Times New Roman"/>
                      </a:endParaRPr>
                    </a:p>
                  </a:txBody>
                  <a:tcPr marL="91425" marR="91425" marT="91425" marB="91425">
                    <a:solidFill>
                      <a:schemeClr val="bg1"/>
                    </a:solidFill>
                  </a:tcPr>
                </a:tc>
                <a:tc>
                  <a:txBody>
                    <a:bodyPr/>
                    <a:lstStyle/>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a:solidFill>
                            <a:srgbClr val="FF0000"/>
                          </a:solidFill>
                          <a:latin typeface="Times New Roman"/>
                          <a:ea typeface="Times New Roman"/>
                          <a:cs typeface="Times New Roman"/>
                          <a:sym typeface="Times New Roman"/>
                        </a:rPr>
                        <a:t>Government control </a:t>
                      </a:r>
                    </a:p>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a:solidFill>
                            <a:srgbClr val="FF0000"/>
                          </a:solidFill>
                          <a:latin typeface="Times New Roman"/>
                          <a:ea typeface="Times New Roman"/>
                          <a:cs typeface="Times New Roman"/>
                          <a:sym typeface="Times New Roman"/>
                        </a:rPr>
                        <a:t>Increased trade</a:t>
                      </a:r>
                    </a:p>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a:solidFill>
                            <a:srgbClr val="FF0000"/>
                          </a:solidFill>
                          <a:latin typeface="Times New Roman"/>
                          <a:ea typeface="Times New Roman"/>
                          <a:cs typeface="Times New Roman"/>
                          <a:sym typeface="Times New Roman"/>
                        </a:rPr>
                        <a:t>Faster communication</a:t>
                      </a:r>
                    </a:p>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a:solidFill>
                            <a:srgbClr val="FF0000"/>
                          </a:solidFill>
                          <a:latin typeface="Times New Roman"/>
                          <a:ea typeface="Times New Roman"/>
                          <a:cs typeface="Times New Roman"/>
                          <a:sym typeface="Times New Roman"/>
                        </a:rPr>
                        <a:t>Quicker mobilization of army </a:t>
                      </a:r>
                    </a:p>
                    <a:p>
                      <a:pPr marL="0" marR="0" lvl="0" indent="0" algn="l" rtl="0">
                        <a:lnSpc>
                          <a:spcPct val="100000"/>
                        </a:lnSpc>
                        <a:spcBef>
                          <a:spcPts val="0"/>
                        </a:spcBef>
                        <a:spcAft>
                          <a:spcPts val="0"/>
                        </a:spcAft>
                        <a:buClr>
                          <a:srgbClr val="000000"/>
                        </a:buClr>
                        <a:buSzPct val="25000"/>
                        <a:buFont typeface="Times New Roman"/>
                        <a:buNone/>
                      </a:pPr>
                      <a:r>
                        <a:rPr lang="en-US" sz="1400" u="none" strike="noStrike" cap="none">
                          <a:latin typeface="Times New Roman"/>
                          <a:ea typeface="Times New Roman"/>
                          <a:cs typeface="Times New Roman"/>
                          <a:sym typeface="Times New Roman"/>
                        </a:rPr>
                        <a:t> </a:t>
                      </a:r>
                    </a:p>
                  </a:txBody>
                  <a:tcPr marL="91425" marR="91425" marT="91425" marB="91425">
                    <a:solidFill>
                      <a:schemeClr val="bg1"/>
                    </a:solidFill>
                  </a:tcPr>
                </a:tc>
              </a:tr>
              <a:tr h="592950">
                <a:tc gridSpan="2">
                  <a:txBody>
                    <a:bodyPr/>
                    <a:lstStyle/>
                    <a:p>
                      <a:pPr marL="0" marR="0" lvl="0" indent="0" algn="ctr" rtl="0">
                        <a:lnSpc>
                          <a:spcPct val="100000"/>
                        </a:lnSpc>
                        <a:spcBef>
                          <a:spcPts val="0"/>
                        </a:spcBef>
                        <a:spcAft>
                          <a:spcPts val="0"/>
                        </a:spcAft>
                        <a:buClr>
                          <a:srgbClr val="000000"/>
                        </a:buClr>
                        <a:buSzPct val="25000"/>
                        <a:buFont typeface="Times New Roman"/>
                        <a:buNone/>
                      </a:pPr>
                      <a:r>
                        <a:rPr lang="en-US" sz="1800" b="1" u="none" strike="noStrike" cap="none">
                          <a:latin typeface="Times New Roman"/>
                          <a:ea typeface="Times New Roman"/>
                          <a:cs typeface="Times New Roman"/>
                          <a:sym typeface="Times New Roman"/>
                        </a:rPr>
                        <a:t>Choice Outcome - Actual Intended vs. Unintended Consequences </a:t>
                      </a:r>
                    </a:p>
                  </a:txBody>
                  <a:tcPr marL="91425" marR="91425" marT="91425" marB="91425">
                    <a:solidFill>
                      <a:schemeClr val="bg1"/>
                    </a:solidFill>
                  </a:tcPr>
                </a:tc>
                <a:tc hMerge="1">
                  <a:txBody>
                    <a:bodyPr/>
                    <a:lstStyle/>
                    <a:p>
                      <a:endParaRPr lang="en-US"/>
                    </a:p>
                  </a:txBody>
                  <a:tcPr/>
                </a:tc>
              </a:tr>
              <a:tr h="1010225">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600" u="none" strike="noStrike" cap="none">
                          <a:latin typeface="Times New Roman"/>
                          <a:ea typeface="Times New Roman"/>
                          <a:cs typeface="Times New Roman"/>
                          <a:sym typeface="Times New Roman"/>
                        </a:rPr>
                        <a:t>Intended Consequences                         </a:t>
                      </a:r>
                    </a:p>
                    <a:p>
                      <a:pPr marL="0" marR="0" lvl="0" indent="0" algn="l" rtl="0">
                        <a:lnSpc>
                          <a:spcPct val="100000"/>
                        </a:lnSpc>
                        <a:spcBef>
                          <a:spcPts val="0"/>
                        </a:spcBef>
                        <a:spcAft>
                          <a:spcPts val="0"/>
                        </a:spcAft>
                        <a:buClr>
                          <a:srgbClr val="000000"/>
                        </a:buClr>
                        <a:buSzPct val="25000"/>
                        <a:buFont typeface="Times New Roman"/>
                        <a:buNone/>
                      </a:pPr>
                      <a:r>
                        <a:rPr lang="en-US" sz="1600" u="none" strike="noStrike" cap="none">
                          <a:latin typeface="Times New Roman"/>
                          <a:ea typeface="Times New Roman"/>
                          <a:cs typeface="Times New Roman"/>
                          <a:sym typeface="Times New Roman"/>
                        </a:rPr>
                        <a:t> (Thought would happen and actually did)</a:t>
                      </a:r>
                    </a:p>
                  </a:txBody>
                  <a:tcPr marL="91425" marR="91425" marT="91425" marB="91425">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US" sz="1600" u="none" strike="noStrike" cap="none" dirty="0">
                          <a:latin typeface="Times New Roman"/>
                          <a:ea typeface="Times New Roman"/>
                          <a:cs typeface="Times New Roman"/>
                          <a:sym typeface="Times New Roman"/>
                        </a:rPr>
                        <a:t>Unintended Consequences                           </a:t>
                      </a:r>
                    </a:p>
                    <a:p>
                      <a:pPr marL="0" marR="0" lvl="0" indent="0" algn="l" rtl="0">
                        <a:lnSpc>
                          <a:spcPct val="100000"/>
                        </a:lnSpc>
                        <a:spcBef>
                          <a:spcPts val="0"/>
                        </a:spcBef>
                        <a:spcAft>
                          <a:spcPts val="0"/>
                        </a:spcAft>
                        <a:buClr>
                          <a:srgbClr val="000000"/>
                        </a:buClr>
                        <a:buSzPct val="25000"/>
                        <a:buFont typeface="Times New Roman"/>
                        <a:buNone/>
                      </a:pPr>
                      <a:r>
                        <a:rPr lang="en-US" sz="1600" u="none" strike="noStrike" cap="none" dirty="0">
                          <a:latin typeface="Times New Roman"/>
                          <a:ea typeface="Times New Roman"/>
                          <a:cs typeface="Times New Roman"/>
                          <a:sym typeface="Times New Roman"/>
                        </a:rPr>
                        <a:t>(did not know would happen)</a:t>
                      </a:r>
                    </a:p>
                  </a:txBody>
                  <a:tcPr marL="91425" marR="91425" marT="91425" marB="91425">
                    <a:solidFill>
                      <a:schemeClr val="bg1"/>
                    </a:solidFill>
                  </a:tcPr>
                </a:tc>
              </a:tr>
              <a:tr h="1346050">
                <a:tc>
                  <a:txBody>
                    <a:bodyPr/>
                    <a:lstStyle/>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a:solidFill>
                            <a:srgbClr val="FF0000"/>
                          </a:solidFill>
                          <a:latin typeface="Times New Roman"/>
                          <a:ea typeface="Times New Roman"/>
                          <a:cs typeface="Times New Roman"/>
                          <a:sym typeface="Times New Roman"/>
                        </a:rPr>
                        <a:t>Communication increased</a:t>
                      </a:r>
                    </a:p>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a:solidFill>
                            <a:srgbClr val="FF0000"/>
                          </a:solidFill>
                          <a:latin typeface="Times New Roman"/>
                          <a:ea typeface="Times New Roman"/>
                          <a:cs typeface="Times New Roman"/>
                          <a:sym typeface="Times New Roman"/>
                        </a:rPr>
                        <a:t>Military mobilization improved </a:t>
                      </a:r>
                    </a:p>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a:solidFill>
                            <a:srgbClr val="FF0000"/>
                          </a:solidFill>
                          <a:latin typeface="Times New Roman"/>
                          <a:ea typeface="Times New Roman"/>
                          <a:cs typeface="Times New Roman"/>
                          <a:sym typeface="Times New Roman"/>
                        </a:rPr>
                        <a:t>Trade increased</a:t>
                      </a:r>
                    </a:p>
                    <a:p>
                      <a:pPr marL="0" marR="0" lvl="0" indent="0" algn="l" rtl="0">
                        <a:lnSpc>
                          <a:spcPct val="100000"/>
                        </a:lnSpc>
                        <a:spcBef>
                          <a:spcPts val="0"/>
                        </a:spcBef>
                        <a:spcAft>
                          <a:spcPts val="0"/>
                        </a:spcAft>
                        <a:buClr>
                          <a:srgbClr val="000000"/>
                        </a:buClr>
                        <a:buSzPct val="25000"/>
                        <a:buFont typeface="Arial"/>
                        <a:buNone/>
                      </a:pPr>
                      <a:endParaRPr sz="1400" u="none" strike="noStrike" cap="none">
                        <a:latin typeface="Times New Roman"/>
                        <a:ea typeface="Times New Roman"/>
                        <a:cs typeface="Times New Roman"/>
                        <a:sym typeface="Times New Roman"/>
                      </a:endParaRPr>
                    </a:p>
                  </a:txBody>
                  <a:tcPr marL="91425" marR="91425" marT="91425" marB="91425">
                    <a:solidFill>
                      <a:schemeClr val="bg1"/>
                    </a:solidFill>
                  </a:tcPr>
                </a:tc>
                <a:tc>
                  <a:txBody>
                    <a:bodyPr/>
                    <a:lstStyle/>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dirty="0">
                          <a:solidFill>
                            <a:srgbClr val="FF0000"/>
                          </a:solidFill>
                          <a:latin typeface="Times New Roman"/>
                          <a:ea typeface="Times New Roman"/>
                          <a:cs typeface="Times New Roman"/>
                          <a:sym typeface="Times New Roman"/>
                        </a:rPr>
                        <a:t>Invasions</a:t>
                      </a:r>
                    </a:p>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dirty="0">
                          <a:solidFill>
                            <a:srgbClr val="FF0000"/>
                          </a:solidFill>
                          <a:latin typeface="Times New Roman"/>
                          <a:ea typeface="Times New Roman"/>
                          <a:cs typeface="Times New Roman"/>
                          <a:sym typeface="Times New Roman"/>
                        </a:rPr>
                        <a:t>Spread of disease</a:t>
                      </a:r>
                    </a:p>
                    <a:p>
                      <a:pPr marL="0" marR="0" lvl="0" indent="0" algn="l" rtl="0">
                        <a:lnSpc>
                          <a:spcPct val="100000"/>
                        </a:lnSpc>
                        <a:spcBef>
                          <a:spcPts val="0"/>
                        </a:spcBef>
                        <a:spcAft>
                          <a:spcPts val="0"/>
                        </a:spcAft>
                        <a:buClr>
                          <a:srgbClr val="FF0000"/>
                        </a:buClr>
                        <a:buSzPct val="25000"/>
                        <a:buFont typeface="Times New Roman"/>
                        <a:buNone/>
                      </a:pPr>
                      <a:r>
                        <a:rPr lang="en-US" sz="1600" b="1" u="none" strike="noStrike" cap="none" dirty="0">
                          <a:solidFill>
                            <a:srgbClr val="FF0000"/>
                          </a:solidFill>
                          <a:latin typeface="Times New Roman"/>
                          <a:ea typeface="Times New Roman"/>
                          <a:cs typeface="Times New Roman"/>
                          <a:sym typeface="Times New Roman"/>
                        </a:rPr>
                        <a:t>Created conflict among social classes </a:t>
                      </a:r>
                    </a:p>
                  </a:txBody>
                  <a:tcPr marL="91425" marR="91425" marT="91425" marB="91425">
                    <a:solidFill>
                      <a:schemeClr val="bg1"/>
                    </a:solidFill>
                  </a:tcPr>
                </a:tc>
              </a:tr>
            </a:tbl>
          </a:graphicData>
        </a:graphic>
      </p:graphicFrame>
      <p:sp>
        <p:nvSpPr>
          <p:cNvPr id="559" name="Shape 559"/>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1.H</a:t>
            </a:r>
          </a:p>
        </p:txBody>
      </p:sp>
    </p:spTree>
    <p:extLst>
      <p:ext uri="{BB962C8B-B14F-4D97-AF65-F5344CB8AC3E}">
        <p14:creationId xmlns:p14="http://schemas.microsoft.com/office/powerpoint/2010/main" val="13528288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Shape 565"/>
          <p:cNvSpPr txBox="1">
            <a:spLocks noGrp="1"/>
          </p:cNvSpPr>
          <p:nvPr>
            <p:ph type="title"/>
          </p:nvPr>
        </p:nvSpPr>
        <p:spPr>
          <a:xfrm>
            <a:off x="381000" y="228600"/>
            <a:ext cx="8000999" cy="1143000"/>
          </a:xfrm>
          <a:prstGeom prst="rect">
            <a:avLst/>
          </a:prstGeom>
          <a:noFill/>
          <a:ln>
            <a:noFill/>
          </a:ln>
        </p:spPr>
        <p:txBody>
          <a:bodyPr lIns="91425" tIns="91425" rIns="91425" bIns="91425" anchor="ctr" anchorCtr="0">
            <a:noAutofit/>
          </a:bodyPr>
          <a:lstStyle/>
          <a:p>
            <a:pPr marL="800100" marR="0" lvl="0" indent="0" algn="l" rtl="0">
              <a:lnSpc>
                <a:spcPct val="115000"/>
              </a:lnSpc>
              <a:spcBef>
                <a:spcPts val="0"/>
              </a:spcBef>
              <a:spcAft>
                <a:spcPts val="0"/>
              </a:spcAft>
              <a:buClr>
                <a:srgbClr val="0070C0"/>
              </a:buClr>
              <a:buSzPct val="25000"/>
              <a:buFont typeface="Times New Roman"/>
              <a:buNone/>
            </a:pPr>
            <a:r>
              <a:rPr lang="en-US" b="1" i="0" u="none" strike="noStrike" cap="none" dirty="0">
                <a:solidFill>
                  <a:srgbClr val="4A86E8"/>
                </a:solidFill>
                <a:latin typeface="Times New Roman" panose="02020603050405020304" pitchFamily="18" charset="0"/>
                <a:ea typeface="Arial"/>
                <a:cs typeface="Times New Roman" panose="02020603050405020304" pitchFamily="18" charset="0"/>
                <a:sym typeface="Arial"/>
              </a:rPr>
              <a:t>Analyzing multiple connections across time and place</a:t>
            </a:r>
          </a:p>
        </p:txBody>
      </p:sp>
      <p:sp>
        <p:nvSpPr>
          <p:cNvPr id="566" name="Shape 566"/>
          <p:cNvSpPr txBox="1">
            <a:spLocks noGrp="1"/>
          </p:cNvSpPr>
          <p:nvPr>
            <p:ph type="body" idx="1"/>
          </p:nvPr>
        </p:nvSpPr>
        <p:spPr>
          <a:xfrm>
            <a:off x="551099" y="1752601"/>
            <a:ext cx="7620000" cy="4876799"/>
          </a:xfrm>
          <a:prstGeom prst="rect">
            <a:avLst/>
          </a:prstGeom>
          <a:noFill/>
          <a:ln>
            <a:noFill/>
          </a:ln>
        </p:spPr>
        <p:txBody>
          <a:bodyPr lIns="91425" tIns="91425" rIns="91425" bIns="91425" anchor="t" anchorCtr="0">
            <a:noAutofit/>
          </a:bodyPr>
          <a:lstStyle/>
          <a:p>
            <a:pPr marL="457200" marR="0" lvl="0" indent="-114300" algn="l" rtl="0">
              <a:lnSpc>
                <a:spcPct val="100000"/>
              </a:lnSpc>
              <a:spcBef>
                <a:spcPts val="0"/>
              </a:spcBef>
              <a:spcAft>
                <a:spcPts val="0"/>
              </a:spcAft>
              <a:buClr>
                <a:schemeClr val="dk1"/>
              </a:buClr>
              <a:buSzPct val="100000"/>
              <a:buFont typeface="Arial"/>
              <a:buChar char="•"/>
            </a:pPr>
            <a:r>
              <a:rPr lang="en-US" sz="3000" b="0" i="0" u="none" strike="noStrike" cap="none" dirty="0">
                <a:solidFill>
                  <a:schemeClr val="dk1"/>
                </a:solidFill>
                <a:latin typeface="Times New Roman"/>
                <a:ea typeface="Times New Roman"/>
                <a:cs typeface="Times New Roman"/>
                <a:sym typeface="Times New Roman"/>
              </a:rPr>
              <a:t>Analyzing includes identifying the important elements of a topic. </a:t>
            </a:r>
          </a:p>
          <a:p>
            <a:pPr marL="0" marR="0" lvl="0" indent="0" algn="l" rtl="0">
              <a:lnSpc>
                <a:spcPct val="100000"/>
              </a:lnSpc>
              <a:spcBef>
                <a:spcPts val="0"/>
              </a:spcBef>
              <a:spcAft>
                <a:spcPts val="0"/>
              </a:spcAft>
              <a:buClr>
                <a:schemeClr val="dk1"/>
              </a:buClr>
              <a:buSzPct val="25000"/>
              <a:buFont typeface="Arial"/>
              <a:buNone/>
            </a:pPr>
            <a:endParaRPr sz="3000" b="0" i="0" u="none" strike="noStrike" cap="none" dirty="0">
              <a:solidFill>
                <a:schemeClr val="dk1"/>
              </a:solidFill>
              <a:latin typeface="Times New Roman"/>
              <a:ea typeface="Times New Roman"/>
              <a:cs typeface="Times New Roman"/>
              <a:sym typeface="Times New Roman"/>
            </a:endParaRPr>
          </a:p>
          <a:p>
            <a:pPr marL="457200" marR="0" lvl="0" indent="-114300" algn="l" rtl="0">
              <a:lnSpc>
                <a:spcPct val="100000"/>
              </a:lnSpc>
              <a:spcBef>
                <a:spcPts val="0"/>
              </a:spcBef>
              <a:spcAft>
                <a:spcPts val="0"/>
              </a:spcAft>
              <a:buClr>
                <a:schemeClr val="dk1"/>
              </a:buClr>
              <a:buSzPct val="100000"/>
              <a:buFont typeface="Times New Roman"/>
              <a:buChar char="•"/>
            </a:pPr>
            <a:r>
              <a:rPr lang="en-US" sz="3000" b="0" i="0" u="none" strike="noStrike" cap="none" dirty="0">
                <a:solidFill>
                  <a:schemeClr val="dk1"/>
                </a:solidFill>
                <a:latin typeface="Times New Roman"/>
                <a:ea typeface="Times New Roman"/>
                <a:cs typeface="Times New Roman"/>
                <a:sym typeface="Times New Roman"/>
              </a:rPr>
              <a:t>Analytical thinking is further strengthened when connections are made between two or more topics.</a:t>
            </a: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Verdana"/>
              <a:ea typeface="Verdana"/>
              <a:cs typeface="Verdana"/>
              <a:sym typeface="Verdana"/>
            </a:endParaRPr>
          </a:p>
        </p:txBody>
      </p:sp>
      <p:sp>
        <p:nvSpPr>
          <p:cNvPr id="567" name="Shape 567"/>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67</a:t>
            </a:fld>
            <a:endParaRPr lang="en-US"/>
          </a:p>
        </p:txBody>
      </p:sp>
      <p:sp>
        <p:nvSpPr>
          <p:cNvPr id="568" name="Shape 568"/>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spTree>
    <p:extLst>
      <p:ext uri="{BB962C8B-B14F-4D97-AF65-F5344CB8AC3E}">
        <p14:creationId xmlns:p14="http://schemas.microsoft.com/office/powerpoint/2010/main" val="10384244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title"/>
          </p:nvPr>
        </p:nvSpPr>
        <p:spPr>
          <a:xfrm>
            <a:off x="304801" y="381000"/>
            <a:ext cx="7848600" cy="1143000"/>
          </a:xfrm>
          <a:prstGeom prst="rect">
            <a:avLst/>
          </a:prstGeom>
          <a:noFill/>
          <a:ln>
            <a:noFill/>
          </a:ln>
        </p:spPr>
        <p:txBody>
          <a:bodyPr lIns="91425" tIns="91425" rIns="91425" bIns="91425" anchor="ctr" anchorCtr="0">
            <a:noAutofit/>
          </a:bodyPr>
          <a:lstStyle/>
          <a:p>
            <a:pPr marL="800100" marR="0" lvl="0" indent="0" algn="l" rtl="0">
              <a:lnSpc>
                <a:spcPct val="115000"/>
              </a:lnSpc>
              <a:spcBef>
                <a:spcPts val="0"/>
              </a:spcBef>
              <a:spcAft>
                <a:spcPts val="0"/>
              </a:spcAft>
              <a:buClr>
                <a:srgbClr val="0070C0"/>
              </a:buClr>
              <a:buSzPct val="25000"/>
              <a:buFont typeface="Times New Roman"/>
              <a:buNone/>
            </a:pPr>
            <a:r>
              <a:rPr lang="en-US" sz="3000" b="1" i="0" u="none" strike="noStrike" cap="none" dirty="0">
                <a:solidFill>
                  <a:srgbClr val="4A86E8"/>
                </a:solidFill>
                <a:latin typeface="Times New Roman" panose="02020603050405020304" pitchFamily="18" charset="0"/>
                <a:ea typeface="Arial"/>
                <a:cs typeface="Times New Roman" panose="02020603050405020304" pitchFamily="18" charset="0"/>
                <a:sym typeface="Arial"/>
              </a:rPr>
              <a:t>Analyzing multiple connections across time and place</a:t>
            </a:r>
          </a:p>
        </p:txBody>
      </p:sp>
      <p:sp>
        <p:nvSpPr>
          <p:cNvPr id="575" name="Shape 575"/>
          <p:cNvSpPr txBox="1">
            <a:spLocks noGrp="1"/>
          </p:cNvSpPr>
          <p:nvPr>
            <p:ph type="body" idx="1"/>
          </p:nvPr>
        </p:nvSpPr>
        <p:spPr>
          <a:xfrm>
            <a:off x="838200" y="1752600"/>
            <a:ext cx="7315200" cy="4419599"/>
          </a:xfrm>
          <a:prstGeom prst="rect">
            <a:avLst/>
          </a:prstGeom>
          <a:noFill/>
          <a:ln>
            <a:noFill/>
          </a:ln>
        </p:spPr>
        <p:txBody>
          <a:bodyPr lIns="91425" tIns="91425" rIns="91425" bIns="91425" anchor="t" anchorCtr="0">
            <a:noAutofit/>
          </a:bodyPr>
          <a:lstStyle/>
          <a:p>
            <a:pPr marL="38100" marR="0" lvl="0" indent="0" algn="l" rtl="0">
              <a:lnSpc>
                <a:spcPct val="100000"/>
              </a:lnSpc>
              <a:spcBef>
                <a:spcPts val="0"/>
              </a:spcBef>
              <a:spcAft>
                <a:spcPts val="0"/>
              </a:spcAft>
              <a:buClr>
                <a:schemeClr val="dk1"/>
              </a:buClr>
              <a:buSzPct val="100000"/>
              <a:buNone/>
            </a:pPr>
            <a:r>
              <a:rPr lang="en-US" sz="3000" b="0" i="0" u="none" strike="noStrike" cap="none" dirty="0">
                <a:solidFill>
                  <a:schemeClr val="dk1"/>
                </a:solidFill>
                <a:latin typeface="Times New Roman"/>
                <a:ea typeface="Times New Roman"/>
                <a:cs typeface="Times New Roman"/>
                <a:sym typeface="Times New Roman"/>
              </a:rPr>
              <a:t>Activating prior knowledge helps make connections to new concepts and provides more complex information about people, places, experiences, and events in world history.</a:t>
            </a: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Verdana"/>
              <a:ea typeface="Verdana"/>
              <a:cs typeface="Verdana"/>
              <a:sym typeface="Verdana"/>
            </a:endParaRPr>
          </a:p>
        </p:txBody>
      </p:sp>
      <p:sp>
        <p:nvSpPr>
          <p:cNvPr id="576" name="Shape 576"/>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68</a:t>
            </a:fld>
            <a:endParaRPr lang="en-US"/>
          </a:p>
        </p:txBody>
      </p:sp>
      <p:sp>
        <p:nvSpPr>
          <p:cNvPr id="577" name="Shape 577"/>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spTree>
    <p:extLst>
      <p:ext uri="{BB962C8B-B14F-4D97-AF65-F5344CB8AC3E}">
        <p14:creationId xmlns:p14="http://schemas.microsoft.com/office/powerpoint/2010/main" val="8083293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1102200" y="21021"/>
            <a:ext cx="7279799"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i="0" u="none" strike="noStrike" cap="none">
                <a:solidFill>
                  <a:schemeClr val="accent6"/>
                </a:solidFill>
                <a:latin typeface="Times New Roman"/>
                <a:ea typeface="Times New Roman"/>
                <a:cs typeface="Times New Roman"/>
                <a:sym typeface="Times New Roman"/>
              </a:rPr>
              <a:t>In this activity, students will:</a:t>
            </a:r>
          </a:p>
        </p:txBody>
      </p:sp>
      <p:sp>
        <p:nvSpPr>
          <p:cNvPr id="584" name="Shape 584"/>
          <p:cNvSpPr txBox="1">
            <a:spLocks noGrp="1"/>
          </p:cNvSpPr>
          <p:nvPr>
            <p:ph type="body" idx="1"/>
          </p:nvPr>
        </p:nvSpPr>
        <p:spPr>
          <a:xfrm>
            <a:off x="152400" y="1143000"/>
            <a:ext cx="8153400" cy="5079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dirty="0">
                <a:solidFill>
                  <a:schemeClr val="dk1"/>
                </a:solidFill>
                <a:latin typeface="Times New Roman" panose="02020603050405020304" pitchFamily="18" charset="0"/>
                <a:cs typeface="Times New Roman" panose="02020603050405020304" pitchFamily="18" charset="0"/>
                <a:sym typeface="Arial"/>
              </a:rPr>
              <a:t>Select an ancient civilization, religion, or event. Organize various aspects of the event to determine and explain how the civilization, religion, or event changed over time. Organizing aspects may include the following:</a:t>
            </a:r>
          </a:p>
          <a:p>
            <a:pPr marL="0" marR="0" lvl="0" indent="0" algn="l" rtl="0">
              <a:lnSpc>
                <a:spcPct val="100000"/>
              </a:lnSpc>
              <a:spcBef>
                <a:spcPts val="0"/>
              </a:spcBef>
              <a:spcAft>
                <a:spcPts val="0"/>
              </a:spcAft>
              <a:buClr>
                <a:srgbClr val="000000"/>
              </a:buClr>
              <a:buSzPct val="25000"/>
              <a:buFont typeface="Arial"/>
              <a:buNone/>
            </a:pPr>
            <a:endParaRPr sz="2000" b="0" i="0"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Social Factors</a:t>
            </a:r>
          </a:p>
          <a:p>
            <a:pPr marL="0" marR="0" lvl="0" indent="0" algn="l" rtl="0">
              <a:lnSpc>
                <a:spcPct val="100000"/>
              </a:lnSpc>
              <a:spcBef>
                <a:spcPts val="0"/>
              </a:spcBef>
              <a:spcAft>
                <a:spcPts val="0"/>
              </a:spcAft>
              <a:buClr>
                <a:srgbClr val="000000"/>
              </a:buClr>
              <a:buSzPct val="25000"/>
              <a:buFont typeface="Arial"/>
              <a:buNone/>
            </a:pPr>
            <a:endParaRPr sz="2800" b="1" i="0"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Political Factors</a:t>
            </a:r>
          </a:p>
          <a:p>
            <a:pPr marL="0" marR="0" lvl="0" indent="0" algn="l" rtl="0">
              <a:lnSpc>
                <a:spcPct val="100000"/>
              </a:lnSpc>
              <a:spcBef>
                <a:spcPts val="0"/>
              </a:spcBef>
              <a:spcAft>
                <a:spcPts val="0"/>
              </a:spcAft>
              <a:buClr>
                <a:srgbClr val="000000"/>
              </a:buClr>
              <a:buSzPct val="25000"/>
              <a:buFont typeface="Arial"/>
              <a:buNone/>
            </a:pPr>
            <a:endParaRPr sz="2800" b="1" i="0"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Economic Factors</a:t>
            </a:r>
          </a:p>
          <a:p>
            <a:pPr marL="0" marR="0" lvl="0" indent="0" algn="l" rtl="0">
              <a:lnSpc>
                <a:spcPct val="100000"/>
              </a:lnSpc>
              <a:spcBef>
                <a:spcPts val="0"/>
              </a:spcBef>
              <a:spcAft>
                <a:spcPts val="0"/>
              </a:spcAft>
              <a:buClr>
                <a:srgbClr val="000000"/>
              </a:buClr>
              <a:buSzPct val="25000"/>
              <a:buFont typeface="Arial"/>
              <a:buNone/>
            </a:pPr>
            <a:endParaRPr sz="2800" b="1" i="0"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Cultural Factors</a:t>
            </a: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Verdana"/>
              <a:ea typeface="Verdana"/>
              <a:cs typeface="Verdana"/>
              <a:sym typeface="Verdana"/>
            </a:endParaRPr>
          </a:p>
        </p:txBody>
      </p:sp>
      <p:sp>
        <p:nvSpPr>
          <p:cNvPr id="585" name="Shape 585"/>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69</a:t>
            </a:fld>
            <a:endParaRPr lang="en-US"/>
          </a:p>
        </p:txBody>
      </p:sp>
      <p:sp>
        <p:nvSpPr>
          <p:cNvPr id="586" name="Shape 586"/>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spTree>
    <p:extLst>
      <p:ext uri="{BB962C8B-B14F-4D97-AF65-F5344CB8AC3E}">
        <p14:creationId xmlns:p14="http://schemas.microsoft.com/office/powerpoint/2010/main" val="1958992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4" name="Slide Number Placeholder 3"/>
          <p:cNvSpPr>
            <a:spLocks noGrp="1"/>
          </p:cNvSpPr>
          <p:nvPr>
            <p:ph type="sldNum" sz="quarter" idx="12"/>
          </p:nvPr>
        </p:nvSpPr>
        <p:spPr/>
        <p:txBody>
          <a:bodyPr/>
          <a:lstStyle/>
          <a:p>
            <a:fld id="{0E35F3BA-FE8B-4E36-87EF-206F94BD42EB}" type="slidenum">
              <a:rPr lang="en-US" smtClean="0"/>
              <a:pPr/>
              <a:t>7</a:t>
            </a:fld>
            <a:endParaRPr lang="en-US" dirty="0"/>
          </a:p>
        </p:txBody>
      </p:sp>
      <p:pic>
        <p:nvPicPr>
          <p:cNvPr id="7" name="Picture 6"/>
          <p:cNvPicPr>
            <a:picLocks noChangeAspect="1"/>
          </p:cNvPicPr>
          <p:nvPr/>
        </p:nvPicPr>
        <p:blipFill>
          <a:blip r:embed="rId3"/>
          <a:stretch>
            <a:fillRect/>
          </a:stretch>
        </p:blipFill>
        <p:spPr>
          <a:xfrm>
            <a:off x="228600" y="1676400"/>
            <a:ext cx="8153400" cy="5181600"/>
          </a:xfrm>
          <a:prstGeom prst="rect">
            <a:avLst/>
          </a:prstGeom>
        </p:spPr>
      </p:pic>
      <p:sp>
        <p:nvSpPr>
          <p:cNvPr id="8" name="Up Arrow Callout 7"/>
          <p:cNvSpPr/>
          <p:nvPr/>
        </p:nvSpPr>
        <p:spPr>
          <a:xfrm>
            <a:off x="2209800" y="1143000"/>
            <a:ext cx="4267200" cy="3886200"/>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kern="0" dirty="0">
                <a:solidFill>
                  <a:srgbClr val="FFFFFF"/>
                </a:solidFill>
                <a:sym typeface="Arial"/>
              </a:rPr>
              <a:t>2008 Standards: </a:t>
            </a:r>
            <a:endParaRPr lang="en-US" sz="2600" kern="0" dirty="0" smtClean="0">
              <a:solidFill>
                <a:srgbClr val="FFFFFF"/>
              </a:solidFill>
              <a:sym typeface="Arial"/>
            </a:endParaRPr>
          </a:p>
          <a:p>
            <a:pPr algn="ctr"/>
            <a:r>
              <a:rPr lang="en-US" sz="2600" kern="0" dirty="0" smtClean="0">
                <a:solidFill>
                  <a:srgbClr val="FFFFFF"/>
                </a:solidFill>
                <a:sym typeface="Arial"/>
              </a:rPr>
              <a:t>Understand </a:t>
            </a:r>
            <a:r>
              <a:rPr lang="en-US" sz="2600" kern="0" dirty="0">
                <a:solidFill>
                  <a:srgbClr val="FFFFFF"/>
                </a:solidFill>
                <a:sym typeface="Arial"/>
              </a:rPr>
              <a:t>content</a:t>
            </a:r>
          </a:p>
          <a:p>
            <a:pPr algn="ctr"/>
            <a:endParaRPr lang="en-US" sz="2600" kern="0" dirty="0">
              <a:solidFill>
                <a:srgbClr val="FFFFFF"/>
              </a:solidFill>
              <a:sym typeface="Arial"/>
            </a:endParaRPr>
          </a:p>
          <a:p>
            <a:pPr algn="ctr"/>
            <a:r>
              <a:rPr lang="en-US" sz="2600" kern="0" dirty="0">
                <a:solidFill>
                  <a:srgbClr val="FFFFFF"/>
                </a:solidFill>
                <a:sym typeface="Arial"/>
              </a:rPr>
              <a:t>2015 Standards: </a:t>
            </a:r>
            <a:endParaRPr lang="en-US" sz="2600" kern="0" dirty="0" smtClean="0">
              <a:solidFill>
                <a:srgbClr val="FFFFFF"/>
              </a:solidFill>
              <a:sym typeface="Arial"/>
            </a:endParaRPr>
          </a:p>
          <a:p>
            <a:pPr algn="ctr"/>
            <a:r>
              <a:rPr lang="en-US" sz="2600" kern="0" dirty="0" smtClean="0">
                <a:solidFill>
                  <a:srgbClr val="FFFFFF"/>
                </a:solidFill>
                <a:sym typeface="Arial"/>
              </a:rPr>
              <a:t>Understand </a:t>
            </a:r>
            <a:r>
              <a:rPr lang="en-US" sz="2600" kern="0" dirty="0">
                <a:solidFill>
                  <a:srgbClr val="FFFFFF"/>
                </a:solidFill>
                <a:sym typeface="Arial"/>
              </a:rPr>
              <a:t>content </a:t>
            </a:r>
            <a:r>
              <a:rPr lang="en-US" sz="2600" kern="0" dirty="0" smtClean="0">
                <a:solidFill>
                  <a:srgbClr val="FFFFFF"/>
                </a:solidFill>
                <a:sym typeface="Arial"/>
              </a:rPr>
              <a:t>by applying the skill.</a:t>
            </a:r>
            <a:endParaRPr lang="en-US" sz="2600" kern="0" dirty="0">
              <a:solidFill>
                <a:srgbClr val="FFFFFF"/>
              </a:solidFill>
              <a:sym typeface="Arial"/>
            </a:endParaRPr>
          </a:p>
        </p:txBody>
      </p:sp>
      <p:sp>
        <p:nvSpPr>
          <p:cNvPr id="9" name="TextBox 8"/>
          <p:cNvSpPr txBox="1"/>
          <p:nvPr/>
        </p:nvSpPr>
        <p:spPr>
          <a:xfrm>
            <a:off x="762000" y="5410200"/>
            <a:ext cx="6781798" cy="523220"/>
          </a:xfrm>
          <a:prstGeom prst="rect">
            <a:avLst/>
          </a:prstGeom>
          <a:noFill/>
        </p:spPr>
        <p:txBody>
          <a:bodyPr wrap="square" rtlCol="0">
            <a:spAutoFit/>
          </a:bodyPr>
          <a:lstStyle/>
          <a:p>
            <a:r>
              <a:rPr lang="en-US" sz="2800" kern="0" dirty="0">
                <a:solidFill>
                  <a:srgbClr val="000000"/>
                </a:solidFill>
                <a:latin typeface="Iowan Old Style Black"/>
                <a:cs typeface="Iowan Old Style Black"/>
                <a:sym typeface="Arial"/>
              </a:rPr>
              <a:t>Skills are aligned with English </a:t>
            </a:r>
            <a:r>
              <a:rPr lang="en-US" sz="2800" kern="0" dirty="0" smtClean="0">
                <a:solidFill>
                  <a:srgbClr val="000000"/>
                </a:solidFill>
                <a:latin typeface="Iowan Old Style Black"/>
                <a:cs typeface="Iowan Old Style Black"/>
                <a:sym typeface="Arial"/>
              </a:rPr>
              <a:t>Standards</a:t>
            </a:r>
            <a:endParaRPr lang="en-US" sz="2800" kern="0" dirty="0">
              <a:solidFill>
                <a:srgbClr val="000000"/>
              </a:solidFill>
              <a:latin typeface="Iowan Old Style Black"/>
              <a:cs typeface="Iowan Old Style Black"/>
              <a:sym typeface="Arial"/>
            </a:endParaRPr>
          </a:p>
        </p:txBody>
      </p:sp>
    </p:spTree>
    <p:extLst>
      <p:ext uri="{BB962C8B-B14F-4D97-AF65-F5344CB8AC3E}">
        <p14:creationId xmlns:p14="http://schemas.microsoft.com/office/powerpoint/2010/main" val="17671642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Shape 592"/>
          <p:cNvSpPr txBox="1">
            <a:spLocks noGrp="1"/>
          </p:cNvSpPr>
          <p:nvPr>
            <p:ph type="title"/>
          </p:nvPr>
        </p:nvSpPr>
        <p:spPr>
          <a:xfrm>
            <a:off x="1102200" y="21021"/>
            <a:ext cx="7320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a:solidFill>
                  <a:schemeClr val="accent6"/>
                </a:solidFill>
                <a:latin typeface="Times New Roman"/>
                <a:ea typeface="Times New Roman"/>
                <a:cs typeface="Times New Roman"/>
                <a:sym typeface="Times New Roman"/>
              </a:rPr>
              <a:t>In this activity, students will:</a:t>
            </a:r>
          </a:p>
        </p:txBody>
      </p:sp>
      <p:sp>
        <p:nvSpPr>
          <p:cNvPr id="593" name="Shape 593"/>
          <p:cNvSpPr txBox="1">
            <a:spLocks noGrp="1"/>
          </p:cNvSpPr>
          <p:nvPr>
            <p:ph type="body" idx="1"/>
          </p:nvPr>
        </p:nvSpPr>
        <p:spPr>
          <a:xfrm>
            <a:off x="228600" y="1066800"/>
            <a:ext cx="8153398" cy="5155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b="0" i="0" u="none" strike="noStrike" cap="none" dirty="0">
                <a:solidFill>
                  <a:schemeClr val="dk1"/>
                </a:solidFill>
                <a:latin typeface="Times New Roman" panose="02020603050405020304" pitchFamily="18" charset="0"/>
                <a:cs typeface="Times New Roman" panose="02020603050405020304" pitchFamily="18" charset="0"/>
                <a:sym typeface="Arial"/>
              </a:rPr>
              <a:t>Identify how cultures changed to accommodate evolving ideas and beliefs, including the following:</a:t>
            </a:r>
          </a:p>
          <a:p>
            <a:pPr marL="0" marR="0" lvl="0" indent="0" algn="l" rtl="0">
              <a:lnSpc>
                <a:spcPct val="100000"/>
              </a:lnSpc>
              <a:spcBef>
                <a:spcPts val="0"/>
              </a:spcBef>
              <a:spcAft>
                <a:spcPts val="0"/>
              </a:spcAft>
              <a:buClr>
                <a:srgbClr val="000000"/>
              </a:buClr>
              <a:buSzPct val="25000"/>
              <a:buFont typeface="Arial"/>
              <a:buNone/>
            </a:pPr>
            <a:endParaRPr sz="2800" b="0" i="0"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Revolutions</a:t>
            </a: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Conflicts</a:t>
            </a: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Reforms</a:t>
            </a: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Human-environment interactions</a:t>
            </a: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Laws and policy changes</a:t>
            </a: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Advancements</a:t>
            </a: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Conflicts</a:t>
            </a: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Diversity</a:t>
            </a:r>
          </a:p>
          <a:p>
            <a:pPr marL="457200" marR="0" lvl="0" indent="-114300" algn="l" rtl="0">
              <a:lnSpc>
                <a:spcPct val="100000"/>
              </a:lnSpc>
              <a:spcBef>
                <a:spcPts val="0"/>
              </a:spcBef>
              <a:spcAft>
                <a:spcPts val="0"/>
              </a:spcAft>
              <a:buClr>
                <a:schemeClr val="dk1"/>
              </a:buClr>
              <a:buSzPct val="100000"/>
              <a:buFont typeface="Arial"/>
              <a:buChar char="•"/>
            </a:pPr>
            <a:r>
              <a:rPr lang="en-US" sz="2800" b="1" i="0" u="none" strike="noStrike" cap="none" dirty="0">
                <a:solidFill>
                  <a:schemeClr val="dk1"/>
                </a:solidFill>
                <a:latin typeface="Times New Roman" panose="02020603050405020304" pitchFamily="18" charset="0"/>
                <a:cs typeface="Times New Roman" panose="02020603050405020304" pitchFamily="18" charset="0"/>
                <a:sym typeface="Arial"/>
              </a:rPr>
              <a:t>Movements and migrations</a:t>
            </a: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30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Verdana"/>
              <a:ea typeface="Verdana"/>
              <a:cs typeface="Verdana"/>
              <a:sym typeface="Verdana"/>
            </a:endParaRPr>
          </a:p>
        </p:txBody>
      </p:sp>
      <p:sp>
        <p:nvSpPr>
          <p:cNvPr id="594" name="Shape 594"/>
          <p:cNvSpPr txBox="1">
            <a:spLocks noGrp="1"/>
          </p:cNvSpPr>
          <p:nvPr>
            <p:ph type="sldNum" idx="12"/>
          </p:nvPr>
        </p:nvSpPr>
        <p:spPr>
          <a:xfrm>
            <a:off x="8305800" y="6340475"/>
            <a:ext cx="381000"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70</a:t>
            </a:fld>
            <a:endParaRPr lang="en-US"/>
          </a:p>
        </p:txBody>
      </p:sp>
      <p:sp>
        <p:nvSpPr>
          <p:cNvPr id="595" name="Shape 595"/>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spTree>
    <p:extLst>
      <p:ext uri="{BB962C8B-B14F-4D97-AF65-F5344CB8AC3E}">
        <p14:creationId xmlns:p14="http://schemas.microsoft.com/office/powerpoint/2010/main" val="2363170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Shape 601"/>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smtClean="0"/>
              <a:pPr>
                <a:buClr>
                  <a:srgbClr val="000000"/>
                </a:buClr>
                <a:buSzPct val="25000"/>
                <a:buFont typeface="Arial"/>
                <a:buNone/>
              </a:pPr>
              <a:t>71</a:t>
            </a:fld>
            <a:endParaRPr lang="en-US" dirty="0"/>
          </a:p>
        </p:txBody>
      </p:sp>
      <p:sp>
        <p:nvSpPr>
          <p:cNvPr id="602" name="Shape 602"/>
          <p:cNvSpPr txBox="1"/>
          <p:nvPr/>
        </p:nvSpPr>
        <p:spPr>
          <a:xfrm>
            <a:off x="304799" y="152400"/>
            <a:ext cx="8170681" cy="6096000"/>
          </a:xfrm>
          <a:prstGeom prst="rect">
            <a:avLst/>
          </a:prstGeom>
          <a:noFill/>
          <a:ln>
            <a:noFill/>
          </a:ln>
        </p:spPr>
        <p:txBody>
          <a:bodyPr lIns="91425" tIns="91425" rIns="91425" bIns="91425" anchor="t" anchorCtr="0">
            <a:noAutofit/>
          </a:bodyPr>
          <a:lstStyle/>
          <a:p>
            <a:pPr algn="ctr">
              <a:buClr>
                <a:srgbClr val="000000"/>
              </a:buClr>
              <a:buSzPct val="25000"/>
              <a:buFont typeface="Arial"/>
              <a:buNone/>
            </a:pPr>
            <a:r>
              <a:rPr lang="en-US" sz="2800" kern="0" dirty="0">
                <a:solidFill>
                  <a:srgbClr val="000000"/>
                </a:solidFill>
                <a:latin typeface="Times New Roman" panose="02020603050405020304" pitchFamily="18" charset="0"/>
                <a:ea typeface="Arial"/>
                <a:cs typeface="Times New Roman" panose="02020603050405020304" pitchFamily="18" charset="0"/>
                <a:sym typeface="Arial"/>
              </a:rPr>
              <a:t>Learning </a:t>
            </a:r>
            <a:r>
              <a:rPr lang="en-US" sz="2800" kern="0" dirty="0" smtClean="0">
                <a:solidFill>
                  <a:srgbClr val="000000"/>
                </a:solidFill>
                <a:latin typeface="Times New Roman" panose="02020603050405020304" pitchFamily="18" charset="0"/>
                <a:ea typeface="Arial"/>
                <a:cs typeface="Times New Roman" panose="02020603050405020304" pitchFamily="18" charset="0"/>
                <a:sym typeface="Arial"/>
              </a:rPr>
              <a:t>Experience</a:t>
            </a:r>
          </a:p>
          <a:p>
            <a:pPr algn="ctr">
              <a:buClr>
                <a:srgbClr val="000000"/>
              </a:buClr>
              <a:buSzPct val="25000"/>
              <a:buFont typeface="Arial"/>
              <a:buNone/>
            </a:pPr>
            <a:r>
              <a:rPr lang="en-US" sz="2800" b="1" kern="0" dirty="0" smtClean="0">
                <a:solidFill>
                  <a:srgbClr val="000000"/>
                </a:solidFill>
                <a:latin typeface="Times New Roman" panose="02020603050405020304" pitchFamily="18" charset="0"/>
                <a:ea typeface="Arial"/>
                <a:cs typeface="Times New Roman" panose="02020603050405020304" pitchFamily="18" charset="0"/>
                <a:sym typeface="Arial"/>
              </a:rPr>
              <a:t>Observe </a:t>
            </a:r>
            <a:r>
              <a:rPr lang="en-US" sz="2800" b="1" kern="0" dirty="0">
                <a:solidFill>
                  <a:srgbClr val="000000"/>
                </a:solidFill>
                <a:latin typeface="Times New Roman" panose="02020603050405020304" pitchFamily="18" charset="0"/>
                <a:ea typeface="Arial"/>
                <a:cs typeface="Times New Roman" panose="02020603050405020304" pitchFamily="18" charset="0"/>
                <a:sym typeface="Arial"/>
              </a:rPr>
              <a:t>- Reflect </a:t>
            </a:r>
            <a:r>
              <a:rPr lang="en-US" sz="2800" b="1" kern="0" dirty="0" smtClean="0">
                <a:solidFill>
                  <a:srgbClr val="000000"/>
                </a:solidFill>
                <a:latin typeface="Times New Roman" panose="02020603050405020304" pitchFamily="18" charset="0"/>
                <a:ea typeface="Arial"/>
                <a:cs typeface="Times New Roman" panose="02020603050405020304" pitchFamily="18" charset="0"/>
                <a:sym typeface="Arial"/>
              </a:rPr>
              <a:t>– Question</a:t>
            </a:r>
          </a:p>
          <a:p>
            <a:pPr algn="ctr">
              <a:buClr>
                <a:srgbClr val="000000"/>
              </a:buClr>
              <a:buSzPct val="25000"/>
              <a:buFont typeface="Arial"/>
              <a:buNone/>
            </a:pPr>
            <a:endParaRPr lang="en-US" sz="2000" b="1" kern="0" dirty="0">
              <a:solidFill>
                <a:srgbClr val="000000"/>
              </a:solidFill>
              <a:latin typeface="Times New Roman" panose="02020603050405020304" pitchFamily="18" charset="0"/>
              <a:ea typeface="Arial"/>
              <a:cs typeface="Times New Roman" panose="02020603050405020304" pitchFamily="18" charset="0"/>
              <a:sym typeface="Arial"/>
            </a:endParaRPr>
          </a:p>
          <a:p>
            <a:pPr>
              <a:lnSpc>
                <a:spcPct val="115000"/>
              </a:lnSpc>
              <a:buClr>
                <a:srgbClr val="000000"/>
              </a:buClr>
              <a:buSzPct val="25000"/>
              <a:buFont typeface="Arial"/>
              <a:buNone/>
            </a:pPr>
            <a:r>
              <a:rPr lang="en-US" sz="2000" kern="0" dirty="0" smtClean="0">
                <a:solidFill>
                  <a:srgbClr val="000000"/>
                </a:solidFill>
                <a:latin typeface="Times New Roman" panose="02020603050405020304" pitchFamily="18" charset="0"/>
                <a:ea typeface="Arial"/>
                <a:cs typeface="Times New Roman" panose="02020603050405020304" pitchFamily="18" charset="0"/>
                <a:sym typeface="Arial"/>
              </a:rPr>
              <a:t>Working </a:t>
            </a:r>
            <a:r>
              <a:rPr lang="en-US" sz="2000" kern="0" dirty="0">
                <a:solidFill>
                  <a:srgbClr val="000000"/>
                </a:solidFill>
                <a:latin typeface="Times New Roman" panose="02020603050405020304" pitchFamily="18" charset="0"/>
                <a:ea typeface="Arial"/>
                <a:cs typeface="Times New Roman" panose="02020603050405020304" pitchFamily="18" charset="0"/>
                <a:sym typeface="Arial"/>
              </a:rPr>
              <a:t>in groups of 3, you will be given examples of art from </a:t>
            </a:r>
            <a:r>
              <a:rPr lang="en-US" sz="2000" kern="0" dirty="0" smtClean="0">
                <a:solidFill>
                  <a:srgbClr val="000000"/>
                </a:solidFill>
                <a:latin typeface="Times New Roman" panose="02020603050405020304" pitchFamily="18" charset="0"/>
                <a:ea typeface="Arial"/>
                <a:cs typeface="Times New Roman" panose="02020603050405020304" pitchFamily="18" charset="0"/>
                <a:sym typeface="Arial"/>
              </a:rPr>
              <a:t>multiple </a:t>
            </a:r>
            <a:r>
              <a:rPr lang="en-US" sz="2000" kern="0" dirty="0">
                <a:solidFill>
                  <a:srgbClr val="000000"/>
                </a:solidFill>
                <a:latin typeface="Times New Roman" panose="02020603050405020304" pitchFamily="18" charset="0"/>
                <a:ea typeface="Arial"/>
                <a:cs typeface="Times New Roman" panose="02020603050405020304" pitchFamily="18" charset="0"/>
                <a:sym typeface="Arial"/>
              </a:rPr>
              <a:t>times and places. Use your paper to complete the activities listed below. You will want to pick a picture to “observe”, one to “reflect”, and one to “question. </a:t>
            </a:r>
          </a:p>
          <a:p>
            <a:pPr>
              <a:lnSpc>
                <a:spcPct val="115000"/>
              </a:lnSpc>
              <a:buClr>
                <a:srgbClr val="000000"/>
              </a:buClr>
              <a:buSzPct val="25000"/>
              <a:buFont typeface="Arial"/>
              <a:buNone/>
            </a:pPr>
            <a:endParaRPr lang="en-US" sz="2000" kern="0" dirty="0" smtClean="0">
              <a:solidFill>
                <a:srgbClr val="000000"/>
              </a:solidFill>
              <a:latin typeface="Times New Roman" panose="02020603050405020304" pitchFamily="18" charset="0"/>
              <a:ea typeface="Arial"/>
              <a:cs typeface="Times New Roman" panose="02020603050405020304" pitchFamily="18" charset="0"/>
              <a:sym typeface="Arial"/>
            </a:endParaRPr>
          </a:p>
          <a:p>
            <a:pPr marL="342900" indent="-342900">
              <a:lnSpc>
                <a:spcPct val="115000"/>
              </a:lnSpc>
              <a:buClr>
                <a:srgbClr val="000000"/>
              </a:buClr>
              <a:buSzPct val="25000"/>
              <a:buFont typeface="Arial" panose="020B0604020202020204" pitchFamily="34" charset="0"/>
              <a:buChar char="•"/>
            </a:pPr>
            <a:r>
              <a:rPr lang="en-US" sz="2000" b="1" u="sng" kern="0" dirty="0" smtClean="0">
                <a:solidFill>
                  <a:srgbClr val="000000"/>
                </a:solidFill>
                <a:latin typeface="Times New Roman" panose="02020603050405020304" pitchFamily="18" charset="0"/>
                <a:ea typeface="Arial"/>
                <a:cs typeface="Times New Roman" panose="02020603050405020304" pitchFamily="18" charset="0"/>
                <a:sym typeface="Arial"/>
              </a:rPr>
              <a:t>Observe</a:t>
            </a:r>
            <a:r>
              <a:rPr lang="en-US" sz="2000" kern="0" dirty="0">
                <a:solidFill>
                  <a:srgbClr val="000000"/>
                </a:solidFill>
                <a:latin typeface="Times New Roman" panose="02020603050405020304" pitchFamily="18" charset="0"/>
                <a:ea typeface="Arial"/>
                <a:cs typeface="Times New Roman" panose="02020603050405020304" pitchFamily="18" charset="0"/>
                <a:sym typeface="Arial"/>
              </a:rPr>
              <a:t>: What do you see? Try to be as basic and exact as you can without reading into the pictures or making educated guesses.</a:t>
            </a:r>
          </a:p>
          <a:p>
            <a:pPr marL="342900" indent="-342900">
              <a:lnSpc>
                <a:spcPct val="115000"/>
              </a:lnSpc>
              <a:buClr>
                <a:srgbClr val="000000"/>
              </a:buClr>
              <a:buSzPct val="25000"/>
              <a:buFont typeface="Arial" panose="020B0604020202020204" pitchFamily="34" charset="0"/>
              <a:buChar char="•"/>
            </a:pPr>
            <a:endParaRPr lang="en-US" sz="2000" kern="0" dirty="0" smtClean="0">
              <a:solidFill>
                <a:srgbClr val="000000"/>
              </a:solidFill>
              <a:latin typeface="Times New Roman" panose="02020603050405020304" pitchFamily="18" charset="0"/>
              <a:ea typeface="Arial"/>
              <a:cs typeface="Times New Roman" panose="02020603050405020304" pitchFamily="18" charset="0"/>
              <a:sym typeface="Arial"/>
            </a:endParaRPr>
          </a:p>
          <a:p>
            <a:pPr marL="342900" indent="-342900">
              <a:lnSpc>
                <a:spcPct val="115000"/>
              </a:lnSpc>
              <a:buClr>
                <a:srgbClr val="000000"/>
              </a:buClr>
              <a:buSzPct val="25000"/>
              <a:buFont typeface="Arial" panose="020B0604020202020204" pitchFamily="34" charset="0"/>
              <a:buChar char="•"/>
            </a:pPr>
            <a:r>
              <a:rPr lang="en-US" sz="2000" b="1" u="sng" kern="0" dirty="0" smtClean="0">
                <a:solidFill>
                  <a:srgbClr val="000000"/>
                </a:solidFill>
                <a:latin typeface="Times New Roman" panose="02020603050405020304" pitchFamily="18" charset="0"/>
                <a:ea typeface="Arial"/>
                <a:cs typeface="Times New Roman" panose="02020603050405020304" pitchFamily="18" charset="0"/>
                <a:sym typeface="Arial"/>
              </a:rPr>
              <a:t>Reflect</a:t>
            </a:r>
            <a:r>
              <a:rPr lang="en-US" sz="2000" kern="0" dirty="0">
                <a:solidFill>
                  <a:srgbClr val="000000"/>
                </a:solidFill>
                <a:latin typeface="Times New Roman" panose="02020603050405020304" pitchFamily="18" charset="0"/>
                <a:ea typeface="Arial"/>
                <a:cs typeface="Times New Roman" panose="02020603050405020304" pitchFamily="18" charset="0"/>
                <a:sym typeface="Arial"/>
              </a:rPr>
              <a:t>: Do you really know what you’re looking at? Now’s your time to shine! Use your paper to accurately describe the image and provide as much info about what you see as you can.</a:t>
            </a:r>
          </a:p>
          <a:p>
            <a:pPr marL="342900" indent="-342900">
              <a:lnSpc>
                <a:spcPct val="115000"/>
              </a:lnSpc>
              <a:buClr>
                <a:srgbClr val="000000"/>
              </a:buClr>
              <a:buSzPct val="25000"/>
              <a:buFont typeface="Arial" panose="020B0604020202020204" pitchFamily="34" charset="0"/>
              <a:buChar char="•"/>
            </a:pPr>
            <a:endParaRPr lang="en-US" sz="2000" kern="0" dirty="0" smtClean="0">
              <a:solidFill>
                <a:srgbClr val="000000"/>
              </a:solidFill>
              <a:latin typeface="Times New Roman" panose="02020603050405020304" pitchFamily="18" charset="0"/>
              <a:ea typeface="Arial"/>
              <a:cs typeface="Times New Roman" panose="02020603050405020304" pitchFamily="18" charset="0"/>
              <a:sym typeface="Arial"/>
            </a:endParaRPr>
          </a:p>
          <a:p>
            <a:pPr marL="342900" indent="-342900">
              <a:lnSpc>
                <a:spcPct val="115000"/>
              </a:lnSpc>
              <a:buClr>
                <a:srgbClr val="000000"/>
              </a:buClr>
              <a:buSzPct val="25000"/>
              <a:buFont typeface="Arial" panose="020B0604020202020204" pitchFamily="34" charset="0"/>
              <a:buChar char="•"/>
            </a:pPr>
            <a:r>
              <a:rPr lang="en-US" sz="2000" b="1" u="sng" kern="0" dirty="0" smtClean="0">
                <a:solidFill>
                  <a:srgbClr val="000000"/>
                </a:solidFill>
                <a:latin typeface="Times New Roman" panose="02020603050405020304" pitchFamily="18" charset="0"/>
                <a:ea typeface="Arial"/>
                <a:cs typeface="Times New Roman" panose="02020603050405020304" pitchFamily="18" charset="0"/>
                <a:sym typeface="Arial"/>
              </a:rPr>
              <a:t>Question</a:t>
            </a:r>
            <a:r>
              <a:rPr lang="en-US" sz="2000" kern="0" dirty="0">
                <a:solidFill>
                  <a:srgbClr val="000000"/>
                </a:solidFill>
                <a:latin typeface="Times New Roman" panose="02020603050405020304" pitchFamily="18" charset="0"/>
                <a:ea typeface="Arial"/>
                <a:cs typeface="Times New Roman" panose="02020603050405020304" pitchFamily="18" charset="0"/>
                <a:sym typeface="Arial"/>
              </a:rPr>
              <a:t>: After viewing the image, do you have any questions about it? Place of origin? Why was this piece used? Religious or cultural importance? What do you want to know about this piece? </a:t>
            </a:r>
          </a:p>
          <a:p>
            <a:pPr>
              <a:lnSpc>
                <a:spcPct val="115000"/>
              </a:lnSpc>
              <a:spcBef>
                <a:spcPts val="2200"/>
              </a:spcBef>
              <a:buClr>
                <a:srgbClr val="000000"/>
              </a:buClr>
              <a:buSzPct val="25000"/>
              <a:buFont typeface="Arial"/>
              <a:buNone/>
            </a:pPr>
            <a:r>
              <a:rPr lang="en-US" sz="1450" b="1" kern="0" dirty="0">
                <a:solidFill>
                  <a:srgbClr val="000000"/>
                </a:solidFill>
                <a:ea typeface="Arial"/>
                <a:cs typeface="Arial"/>
                <a:sym typeface="Arial"/>
              </a:rPr>
              <a:t>  </a:t>
            </a:r>
          </a:p>
          <a:p>
            <a:pPr algn="ctr">
              <a:lnSpc>
                <a:spcPct val="115000"/>
              </a:lnSpc>
              <a:spcBef>
                <a:spcPts val="2200"/>
              </a:spcBef>
              <a:buClr>
                <a:srgbClr val="000000"/>
              </a:buClr>
              <a:buFont typeface="Arial"/>
              <a:buNone/>
            </a:pPr>
            <a:endParaRPr sz="1450" b="1" i="1" kern="0" dirty="0">
              <a:solidFill>
                <a:srgbClr val="000000"/>
              </a:solidFill>
              <a:ea typeface="Arial"/>
              <a:cs typeface="Arial"/>
              <a:sym typeface="Arial"/>
            </a:endParaRPr>
          </a:p>
          <a:p>
            <a:pPr>
              <a:spcBef>
                <a:spcPts val="400"/>
              </a:spcBef>
              <a:buClr>
                <a:srgbClr val="000000"/>
              </a:buClr>
              <a:buFont typeface="Arial"/>
              <a:buNone/>
            </a:pPr>
            <a:endParaRPr sz="1400" b="1" kern="0" dirty="0">
              <a:solidFill>
                <a:srgbClr val="000000"/>
              </a:solidFill>
              <a:ea typeface="Arial"/>
              <a:cs typeface="Arial"/>
              <a:sym typeface="Arial"/>
            </a:endParaRPr>
          </a:p>
        </p:txBody>
      </p:sp>
      <p:sp>
        <p:nvSpPr>
          <p:cNvPr id="603" name="Shape 603"/>
          <p:cNvSpPr txBox="1"/>
          <p:nvPr/>
        </p:nvSpPr>
        <p:spPr>
          <a:xfrm>
            <a:off x="0" y="0"/>
            <a:ext cx="1102199" cy="839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
                <a:srgbClr val="FF9900"/>
              </a:buClr>
              <a:buSzPct val="25000"/>
              <a:buFont typeface="Times New Roman"/>
              <a:buNone/>
            </a:pPr>
            <a:r>
              <a:rPr lang="en-US" sz="3600" b="1" kern="0">
                <a:solidFill>
                  <a:srgbClr val="FF9900"/>
                </a:solidFill>
                <a:latin typeface="Times New Roman"/>
                <a:ea typeface="Times New Roman"/>
                <a:cs typeface="Times New Roman"/>
                <a:sym typeface="Times New Roman"/>
              </a:rPr>
              <a:t>1.G</a:t>
            </a:r>
          </a:p>
        </p:txBody>
      </p:sp>
    </p:spTree>
    <p:extLst>
      <p:ext uri="{BB962C8B-B14F-4D97-AF65-F5344CB8AC3E}">
        <p14:creationId xmlns:p14="http://schemas.microsoft.com/office/powerpoint/2010/main" val="24836047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72</a:t>
            </a:fld>
            <a:endParaRPr lang="en-US"/>
          </a:p>
        </p:txBody>
      </p:sp>
      <p:sp>
        <p:nvSpPr>
          <p:cNvPr id="610" name="Shape 610"/>
          <p:cNvSpPr txBox="1"/>
          <p:nvPr/>
        </p:nvSpPr>
        <p:spPr>
          <a:xfrm>
            <a:off x="0" y="128325"/>
            <a:ext cx="8381999" cy="2102400"/>
          </a:xfrm>
          <a:prstGeom prst="rect">
            <a:avLst/>
          </a:prstGeom>
          <a:noFill/>
          <a:ln>
            <a:noFill/>
          </a:ln>
        </p:spPr>
        <p:txBody>
          <a:bodyPr lIns="91425" tIns="91425" rIns="91425" bIns="91425" anchor="t" anchorCtr="0">
            <a:noAutofit/>
          </a:bodyPr>
          <a:lstStyle/>
          <a:p>
            <a:pPr algn="r">
              <a:buClr>
                <a:srgbClr val="000000"/>
              </a:buClr>
              <a:buSzPct val="25000"/>
              <a:buFont typeface="Arial"/>
              <a:buNone/>
            </a:pPr>
            <a:r>
              <a:rPr lang="en-US" sz="1400" b="1" kern="0" dirty="0">
                <a:solidFill>
                  <a:srgbClr val="000000"/>
                </a:solidFill>
                <a:ea typeface="Arial"/>
                <a:cs typeface="Arial"/>
                <a:sym typeface="Arial"/>
              </a:rPr>
              <a:t> 							       </a:t>
            </a:r>
            <a:r>
              <a:rPr lang="en-US" sz="2400" b="1" kern="0" dirty="0">
                <a:solidFill>
                  <a:srgbClr val="000000"/>
                </a:solidFill>
                <a:ea typeface="Arial"/>
                <a:cs typeface="Arial"/>
                <a:sym typeface="Arial"/>
              </a:rPr>
              <a:t>Observe</a:t>
            </a:r>
          </a:p>
          <a:p>
            <a:pPr algn="r">
              <a:buClr>
                <a:srgbClr val="000000"/>
              </a:buClr>
              <a:buFont typeface="Arial"/>
              <a:buNone/>
            </a:pPr>
            <a:endParaRPr sz="2400" b="1" kern="0" dirty="0">
              <a:solidFill>
                <a:srgbClr val="000000"/>
              </a:solidFill>
              <a:ea typeface="Arial"/>
              <a:cs typeface="Arial"/>
              <a:sym typeface="Arial"/>
            </a:endParaRPr>
          </a:p>
          <a:p>
            <a:pPr>
              <a:buClr>
                <a:srgbClr val="000000"/>
              </a:buClr>
              <a:buSzPct val="25000"/>
              <a:buFont typeface="Arial"/>
              <a:buNone/>
            </a:pPr>
            <a:r>
              <a:rPr lang="en-US" sz="2400" b="1" kern="0" dirty="0">
                <a:solidFill>
                  <a:srgbClr val="000000"/>
                </a:solidFill>
                <a:ea typeface="Arial"/>
                <a:cs typeface="Arial"/>
                <a:sym typeface="Arial"/>
              </a:rPr>
              <a:t>________________________________________________________________________________________________</a:t>
            </a:r>
          </a:p>
          <a:p>
            <a:pPr>
              <a:buClr>
                <a:srgbClr val="000000"/>
              </a:buClr>
              <a:buSzPct val="25000"/>
              <a:buFont typeface="Arial"/>
              <a:buNone/>
            </a:pPr>
            <a:r>
              <a:rPr lang="en-US" sz="2400" b="1" kern="0" dirty="0">
                <a:solidFill>
                  <a:srgbClr val="000000"/>
                </a:solidFill>
                <a:ea typeface="Arial"/>
                <a:cs typeface="Arial"/>
                <a:sym typeface="Arial"/>
              </a:rPr>
              <a:t>--------------------------------------------------------------------------------</a:t>
            </a:r>
          </a:p>
        </p:txBody>
      </p:sp>
      <p:pic>
        <p:nvPicPr>
          <p:cNvPr id="611" name="Shape 611" descr="Cartoon, Eyes, Look, Looking, ..."/>
          <p:cNvPicPr preferRelativeResize="0"/>
          <p:nvPr/>
        </p:nvPicPr>
        <p:blipFill rotWithShape="1">
          <a:blip r:embed="rId3">
            <a:alphaModFix/>
          </a:blip>
          <a:srcRect/>
          <a:stretch/>
        </p:blipFill>
        <p:spPr>
          <a:xfrm>
            <a:off x="337777" y="249700"/>
            <a:ext cx="1414823" cy="740900"/>
          </a:xfrm>
          <a:prstGeom prst="rect">
            <a:avLst/>
          </a:prstGeom>
          <a:noFill/>
          <a:ln>
            <a:noFill/>
          </a:ln>
        </p:spPr>
      </p:pic>
      <p:sp>
        <p:nvSpPr>
          <p:cNvPr id="612" name="Shape 612"/>
          <p:cNvSpPr txBox="1"/>
          <p:nvPr/>
        </p:nvSpPr>
        <p:spPr>
          <a:xfrm>
            <a:off x="0" y="2376625"/>
            <a:ext cx="8381999" cy="1460999"/>
          </a:xfrm>
          <a:prstGeom prst="rect">
            <a:avLst/>
          </a:prstGeom>
          <a:noFill/>
          <a:ln>
            <a:noFill/>
          </a:ln>
        </p:spPr>
        <p:txBody>
          <a:bodyPr lIns="91425" tIns="91425" rIns="91425" bIns="91425" anchor="t" anchorCtr="0">
            <a:noAutofit/>
          </a:bodyPr>
          <a:lstStyle/>
          <a:p>
            <a:pPr algn="r">
              <a:buClr>
                <a:srgbClr val="000000"/>
              </a:buClr>
              <a:buSzPct val="25000"/>
              <a:buFont typeface="Arial"/>
              <a:buNone/>
            </a:pPr>
            <a:r>
              <a:rPr lang="en-US" sz="1400" b="1" kern="0" dirty="0">
                <a:solidFill>
                  <a:srgbClr val="000000"/>
                </a:solidFill>
                <a:ea typeface="Arial"/>
                <a:cs typeface="Arial"/>
                <a:sym typeface="Arial"/>
              </a:rPr>
              <a:t> </a:t>
            </a:r>
            <a:r>
              <a:rPr lang="en-US" sz="2400" b="1" kern="0" dirty="0">
                <a:solidFill>
                  <a:srgbClr val="000000"/>
                </a:solidFill>
                <a:ea typeface="Arial"/>
                <a:cs typeface="Arial"/>
                <a:sym typeface="Arial"/>
              </a:rPr>
              <a:t>   Reflect</a:t>
            </a:r>
          </a:p>
          <a:p>
            <a:pPr>
              <a:buClr>
                <a:srgbClr val="000000"/>
              </a:buClr>
              <a:buFont typeface="Arial"/>
              <a:buNone/>
            </a:pPr>
            <a:endParaRPr sz="2400" b="1" kern="0" dirty="0">
              <a:solidFill>
                <a:srgbClr val="000000"/>
              </a:solidFill>
              <a:ea typeface="Arial"/>
              <a:cs typeface="Arial"/>
              <a:sym typeface="Arial"/>
            </a:endParaRPr>
          </a:p>
          <a:p>
            <a:pPr>
              <a:buClr>
                <a:srgbClr val="000000"/>
              </a:buClr>
              <a:buSzPct val="25000"/>
              <a:buFont typeface="Arial"/>
              <a:buNone/>
            </a:pPr>
            <a:r>
              <a:rPr lang="en-US" sz="2400" b="1" kern="0" dirty="0">
                <a:solidFill>
                  <a:srgbClr val="000000"/>
                </a:solidFill>
                <a:ea typeface="Arial"/>
                <a:cs typeface="Arial"/>
                <a:sym typeface="Arial"/>
              </a:rPr>
              <a:t>________________________________________________________________________________________________</a:t>
            </a:r>
          </a:p>
          <a:p>
            <a:pPr>
              <a:buClr>
                <a:srgbClr val="000000"/>
              </a:buClr>
              <a:buSzPct val="25000"/>
              <a:buFont typeface="Arial"/>
              <a:buNone/>
            </a:pPr>
            <a:r>
              <a:rPr lang="en-US" b="1" kern="0" dirty="0">
                <a:solidFill>
                  <a:srgbClr val="000000"/>
                </a:solidFill>
                <a:ea typeface="Arial"/>
                <a:cs typeface="Arial"/>
                <a:sym typeface="Arial"/>
              </a:rPr>
              <a:t/>
            </a:r>
            <a:br>
              <a:rPr lang="en-US" b="1" kern="0" dirty="0">
                <a:solidFill>
                  <a:srgbClr val="000000"/>
                </a:solidFill>
                <a:ea typeface="Arial"/>
                <a:cs typeface="Arial"/>
                <a:sym typeface="Arial"/>
              </a:rPr>
            </a:br>
            <a:r>
              <a:rPr lang="en-US" sz="2400" b="1" kern="0" dirty="0">
                <a:solidFill>
                  <a:srgbClr val="000000"/>
                </a:solidFill>
                <a:ea typeface="Arial"/>
                <a:cs typeface="Arial"/>
                <a:sym typeface="Arial"/>
              </a:rPr>
              <a:t>--------------------------------------------------------------------------------</a:t>
            </a:r>
          </a:p>
          <a:p>
            <a:pPr>
              <a:buClr>
                <a:srgbClr val="000000"/>
              </a:buClr>
              <a:buFont typeface="Arial"/>
              <a:buNone/>
            </a:pPr>
            <a:endParaRPr sz="2400" b="1" kern="0" dirty="0">
              <a:solidFill>
                <a:srgbClr val="000000"/>
              </a:solidFill>
              <a:ea typeface="Arial"/>
              <a:cs typeface="Arial"/>
              <a:sym typeface="Arial"/>
            </a:endParaRPr>
          </a:p>
        </p:txBody>
      </p:sp>
      <p:pic>
        <p:nvPicPr>
          <p:cNvPr id="613" name="Shape 613" descr="Frame, Mirror, Picture ..."/>
          <p:cNvPicPr preferRelativeResize="0"/>
          <p:nvPr/>
        </p:nvPicPr>
        <p:blipFill rotWithShape="1">
          <a:blip r:embed="rId4">
            <a:alphaModFix/>
          </a:blip>
          <a:srcRect/>
          <a:stretch/>
        </p:blipFill>
        <p:spPr>
          <a:xfrm>
            <a:off x="337777" y="2134445"/>
            <a:ext cx="881423" cy="1198400"/>
          </a:xfrm>
          <a:prstGeom prst="rect">
            <a:avLst/>
          </a:prstGeom>
          <a:noFill/>
          <a:ln>
            <a:noFill/>
          </a:ln>
        </p:spPr>
      </p:pic>
      <p:sp>
        <p:nvSpPr>
          <p:cNvPr id="614" name="Shape 614"/>
          <p:cNvSpPr txBox="1"/>
          <p:nvPr/>
        </p:nvSpPr>
        <p:spPr>
          <a:xfrm>
            <a:off x="0" y="4690800"/>
            <a:ext cx="8381999" cy="2167200"/>
          </a:xfrm>
          <a:prstGeom prst="rect">
            <a:avLst/>
          </a:prstGeom>
          <a:noFill/>
          <a:ln>
            <a:noFill/>
          </a:ln>
        </p:spPr>
        <p:txBody>
          <a:bodyPr lIns="91425" tIns="91425" rIns="91425" bIns="91425" anchor="t" anchorCtr="0">
            <a:noAutofit/>
          </a:bodyPr>
          <a:lstStyle/>
          <a:p>
            <a:pPr algn="r">
              <a:buClr>
                <a:srgbClr val="000000"/>
              </a:buClr>
              <a:buSzPct val="25000"/>
              <a:buFont typeface="Arial"/>
              <a:buNone/>
            </a:pPr>
            <a:r>
              <a:rPr lang="en-US" sz="1400" b="1" kern="0" dirty="0">
                <a:solidFill>
                  <a:srgbClr val="000000"/>
                </a:solidFill>
                <a:ea typeface="Arial"/>
                <a:cs typeface="Arial"/>
                <a:sym typeface="Arial"/>
              </a:rPr>
              <a:t> </a:t>
            </a:r>
            <a:r>
              <a:rPr lang="en-US" sz="2400" b="1" kern="0" dirty="0">
                <a:solidFill>
                  <a:srgbClr val="000000"/>
                </a:solidFill>
                <a:ea typeface="Arial"/>
                <a:cs typeface="Arial"/>
                <a:sym typeface="Arial"/>
              </a:rPr>
              <a:t>   Question</a:t>
            </a:r>
          </a:p>
          <a:p>
            <a:pPr>
              <a:buClr>
                <a:srgbClr val="000000"/>
              </a:buClr>
              <a:buFont typeface="Arial"/>
              <a:buNone/>
            </a:pPr>
            <a:endParaRPr sz="2400" b="1" kern="0" dirty="0">
              <a:solidFill>
                <a:srgbClr val="000000"/>
              </a:solidFill>
              <a:ea typeface="Arial"/>
              <a:cs typeface="Arial"/>
              <a:sym typeface="Arial"/>
            </a:endParaRPr>
          </a:p>
          <a:p>
            <a:pPr>
              <a:buClr>
                <a:srgbClr val="000000"/>
              </a:buClr>
              <a:buSzPct val="25000"/>
              <a:buFont typeface="Arial"/>
              <a:buNone/>
            </a:pPr>
            <a:r>
              <a:rPr lang="en-US" sz="2400" b="1" kern="0" dirty="0">
                <a:solidFill>
                  <a:srgbClr val="000000"/>
                </a:solidFill>
                <a:ea typeface="Arial"/>
                <a:cs typeface="Arial"/>
                <a:sym typeface="Arial"/>
              </a:rPr>
              <a:t>________________________________________________________________________________________________</a:t>
            </a:r>
          </a:p>
        </p:txBody>
      </p:sp>
      <p:pic>
        <p:nvPicPr>
          <p:cNvPr id="615" name="Shape 615" descr="File:Question-mark- ..."/>
          <p:cNvPicPr preferRelativeResize="0"/>
          <p:nvPr/>
        </p:nvPicPr>
        <p:blipFill rotWithShape="1">
          <a:blip r:embed="rId5">
            <a:alphaModFix/>
          </a:blip>
          <a:srcRect/>
          <a:stretch/>
        </p:blipFill>
        <p:spPr>
          <a:xfrm>
            <a:off x="477895" y="4690801"/>
            <a:ext cx="1033451" cy="1033474"/>
          </a:xfrm>
          <a:prstGeom prst="rect">
            <a:avLst/>
          </a:prstGeom>
          <a:noFill/>
          <a:ln>
            <a:noFill/>
          </a:ln>
        </p:spPr>
      </p:pic>
    </p:spTree>
    <p:extLst>
      <p:ext uri="{BB962C8B-B14F-4D97-AF65-F5344CB8AC3E}">
        <p14:creationId xmlns:p14="http://schemas.microsoft.com/office/powerpoint/2010/main" val="10474337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73</a:t>
            </a:fld>
            <a:endParaRPr lang="en-US"/>
          </a:p>
        </p:txBody>
      </p:sp>
      <p:pic>
        <p:nvPicPr>
          <p:cNvPr id="622" name="Shape 622"/>
          <p:cNvPicPr preferRelativeResize="0"/>
          <p:nvPr/>
        </p:nvPicPr>
        <p:blipFill rotWithShape="1">
          <a:blip r:embed="rId3">
            <a:alphaModFix/>
          </a:blip>
          <a:srcRect/>
          <a:stretch/>
        </p:blipFill>
        <p:spPr>
          <a:xfrm>
            <a:off x="-1" y="0"/>
            <a:ext cx="9296401" cy="6858000"/>
          </a:xfrm>
          <a:prstGeom prst="rect">
            <a:avLst/>
          </a:prstGeom>
          <a:noFill/>
          <a:ln>
            <a:noFill/>
          </a:ln>
        </p:spPr>
      </p:pic>
    </p:spTree>
    <p:extLst>
      <p:ext uri="{BB962C8B-B14F-4D97-AF65-F5344CB8AC3E}">
        <p14:creationId xmlns:p14="http://schemas.microsoft.com/office/powerpoint/2010/main" val="21734443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74</a:t>
            </a:fld>
            <a:endParaRPr lang="en-US"/>
          </a:p>
        </p:txBody>
      </p:sp>
      <p:pic>
        <p:nvPicPr>
          <p:cNvPr id="629" name="Shape 629"/>
          <p:cNvPicPr preferRelativeResize="0"/>
          <p:nvPr/>
        </p:nvPicPr>
        <p:blipFill rotWithShape="1">
          <a:blip r:embed="rId3">
            <a:alphaModFix/>
          </a:blip>
          <a:srcRect/>
          <a:stretch/>
        </p:blipFill>
        <p:spPr>
          <a:xfrm>
            <a:off x="0" y="0"/>
            <a:ext cx="9296399" cy="6858000"/>
          </a:xfrm>
          <a:prstGeom prst="rect">
            <a:avLst/>
          </a:prstGeom>
          <a:noFill/>
          <a:ln>
            <a:noFill/>
          </a:ln>
        </p:spPr>
      </p:pic>
    </p:spTree>
    <p:extLst>
      <p:ext uri="{BB962C8B-B14F-4D97-AF65-F5344CB8AC3E}">
        <p14:creationId xmlns:p14="http://schemas.microsoft.com/office/powerpoint/2010/main" val="38253003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609600" y="397402"/>
            <a:ext cx="7053542" cy="1050398"/>
          </a:xfrm>
          <a:prstGeom prst="rect">
            <a:avLst/>
          </a:prstGeom>
          <a:noFill/>
          <a:ln>
            <a:noFill/>
          </a:ln>
        </p:spPr>
        <p:txBody>
          <a:bodyPr vert="horz" lIns="68569" tIns="34275" rIns="68569" bIns="34275" rtlCol="0" anchor="t" anchorCtr="0">
            <a:noAutofit/>
          </a:bodyPr>
          <a:lstStyle/>
          <a:p>
            <a:pPr>
              <a:spcBef>
                <a:spcPts val="0"/>
              </a:spcBef>
              <a:buClr>
                <a:schemeClr val="lt2"/>
              </a:buClr>
              <a:buSzPct val="25000"/>
            </a:pPr>
            <a:r>
              <a:rPr lang="en-US" sz="4050" dirty="0">
                <a:solidFill>
                  <a:schemeClr val="tx1"/>
                </a:solidFill>
                <a:ea typeface="Questrial"/>
                <a:sym typeface="Questrial"/>
              </a:rPr>
              <a:t>Writing to Learn</a:t>
            </a:r>
          </a:p>
        </p:txBody>
      </p:sp>
      <p:sp>
        <p:nvSpPr>
          <p:cNvPr id="406" name="Shape 406"/>
          <p:cNvSpPr txBox="1">
            <a:spLocks noGrp="1"/>
          </p:cNvSpPr>
          <p:nvPr>
            <p:ph type="body" idx="1"/>
          </p:nvPr>
        </p:nvSpPr>
        <p:spPr>
          <a:xfrm>
            <a:off x="152400" y="1295400"/>
            <a:ext cx="4038600" cy="4455406"/>
          </a:xfrm>
          <a:prstGeom prst="rect">
            <a:avLst/>
          </a:prstGeom>
          <a:noFill/>
          <a:ln>
            <a:noFill/>
          </a:ln>
        </p:spPr>
        <p:txBody>
          <a:bodyPr vert="horz" lIns="68569" tIns="34275" rIns="68569" bIns="34275" rtlCol="0" anchor="t" anchorCtr="0">
            <a:noAutofit/>
          </a:bodyPr>
          <a:lstStyle/>
          <a:p>
            <a:pPr marL="257175" indent="-257175">
              <a:spcBef>
                <a:spcPts val="0"/>
              </a:spcBef>
              <a:buSzPct val="80000"/>
              <a:buFont typeface="Noto Sans Symbols"/>
              <a:buChar char="●"/>
            </a:pPr>
            <a:r>
              <a:rPr lang="en-US" sz="3200" b="0" dirty="0">
                <a:latin typeface="Times New Roman" panose="02020603050405020304" pitchFamily="18" charset="0"/>
                <a:ea typeface="Questrial"/>
                <a:cs typeface="Times New Roman" panose="02020603050405020304" pitchFamily="18" charset="0"/>
                <a:sym typeface="Questrial"/>
              </a:rPr>
              <a:t>Not graded</a:t>
            </a:r>
          </a:p>
          <a:p>
            <a:pPr marL="0" indent="0">
              <a:spcBef>
                <a:spcPts val="0"/>
              </a:spcBef>
              <a:buSzPct val="80000"/>
              <a:buNone/>
            </a:pPr>
            <a:endParaRPr lang="en-US" sz="1600" b="0" dirty="0" smtClean="0">
              <a:latin typeface="Times New Roman" panose="02020603050405020304" pitchFamily="18" charset="0"/>
              <a:ea typeface="Questrial"/>
              <a:cs typeface="Times New Roman" panose="02020603050405020304" pitchFamily="18" charset="0"/>
              <a:sym typeface="Questrial"/>
            </a:endParaRPr>
          </a:p>
          <a:p>
            <a:pPr marL="257175" indent="-257175">
              <a:spcBef>
                <a:spcPts val="0"/>
              </a:spcBef>
              <a:buSzPct val="80000"/>
              <a:buFont typeface="Noto Sans Symbols"/>
              <a:buChar char="●"/>
            </a:pPr>
            <a:r>
              <a:rPr lang="en-US" sz="3200" b="0" dirty="0" smtClean="0">
                <a:latin typeface="Times New Roman" panose="02020603050405020304" pitchFamily="18" charset="0"/>
                <a:ea typeface="Questrial"/>
                <a:cs typeface="Times New Roman" panose="02020603050405020304" pitchFamily="18" charset="0"/>
                <a:sym typeface="Questrial"/>
              </a:rPr>
              <a:t>Prior </a:t>
            </a:r>
            <a:r>
              <a:rPr lang="en-US" sz="3200" b="0" dirty="0">
                <a:latin typeface="Times New Roman" panose="02020603050405020304" pitchFamily="18" charset="0"/>
                <a:ea typeface="Questrial"/>
                <a:cs typeface="Times New Roman" panose="02020603050405020304" pitchFamily="18" charset="0"/>
                <a:sym typeface="Questrial"/>
              </a:rPr>
              <a:t>to lesson</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Assess </a:t>
            </a:r>
            <a:r>
              <a:rPr lang="en-US" sz="2800" dirty="0" smtClean="0">
                <a:solidFill>
                  <a:schemeClr val="tx1"/>
                </a:solidFill>
                <a:latin typeface="Times New Roman" panose="02020603050405020304" pitchFamily="18" charset="0"/>
                <a:ea typeface="Questrial"/>
                <a:cs typeface="Times New Roman" panose="02020603050405020304" pitchFamily="18" charset="0"/>
                <a:sym typeface="Questrial"/>
              </a:rPr>
              <a:t>student background knowledge</a:t>
            </a:r>
          </a:p>
          <a:p>
            <a:pPr marL="342900" lvl="1" indent="0">
              <a:spcBef>
                <a:spcPts val="0"/>
              </a:spcBef>
              <a:buSzPct val="79999"/>
              <a:buNone/>
            </a:pPr>
            <a:endParaRPr lang="en-US" sz="1600" dirty="0">
              <a:solidFill>
                <a:schemeClr val="tx1"/>
              </a:solidFill>
              <a:latin typeface="Times New Roman" panose="02020603050405020304" pitchFamily="18" charset="0"/>
              <a:ea typeface="Questrial"/>
              <a:cs typeface="Times New Roman" panose="02020603050405020304" pitchFamily="18" charset="0"/>
              <a:sym typeface="Questrial"/>
            </a:endParaRPr>
          </a:p>
          <a:p>
            <a:pPr marL="257175" indent="-257175">
              <a:spcBef>
                <a:spcPts val="0"/>
              </a:spcBef>
              <a:buSzPct val="79999"/>
              <a:buFont typeface="Noto Sans Symbols"/>
              <a:buChar char="●"/>
            </a:pPr>
            <a:r>
              <a:rPr lang="en-US" sz="3200" b="0" dirty="0">
                <a:latin typeface="Times New Roman" panose="02020603050405020304" pitchFamily="18" charset="0"/>
                <a:ea typeface="Questrial"/>
                <a:cs typeface="Times New Roman" panose="02020603050405020304" pitchFamily="18" charset="0"/>
                <a:sym typeface="Questrial"/>
              </a:rPr>
              <a:t>End of lesson</a:t>
            </a:r>
          </a:p>
          <a:p>
            <a:pPr marL="557213" lvl="1" indent="-214313">
              <a:spcBef>
                <a:spcPts val="0"/>
              </a:spcBef>
              <a:buSzPct val="80000"/>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Check understanding</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Make Connections</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Answer BIG QUESTION</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Free-write </a:t>
            </a:r>
          </a:p>
          <a:p>
            <a:pPr marL="0" indent="0">
              <a:spcBef>
                <a:spcPts val="750"/>
              </a:spcBef>
              <a:buClr>
                <a:schemeClr val="accent1"/>
              </a:buClr>
              <a:buSzPct val="25000"/>
              <a:buNone/>
            </a:pPr>
            <a:endParaRPr sz="2100" b="0" dirty="0">
              <a:latin typeface="Questrial"/>
              <a:ea typeface="Questrial"/>
              <a:cs typeface="Questrial"/>
              <a:sym typeface="Questrial"/>
            </a:endParaRPr>
          </a:p>
          <a:p>
            <a:pPr marL="257175" indent="-257175">
              <a:spcBef>
                <a:spcPts val="750"/>
              </a:spcBef>
              <a:buClr>
                <a:schemeClr val="accent1"/>
              </a:buClr>
              <a:buSzPct val="80000"/>
              <a:buNone/>
            </a:pPr>
            <a:endParaRPr sz="2100" b="0" dirty="0">
              <a:solidFill>
                <a:schemeClr val="lt1"/>
              </a:solidFill>
              <a:latin typeface="Questrial"/>
              <a:ea typeface="Questrial"/>
              <a:cs typeface="Questrial"/>
              <a:sym typeface="Quest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94" t="9989" r="9425" b="27346"/>
          <a:stretch/>
        </p:blipFill>
        <p:spPr>
          <a:xfrm>
            <a:off x="4419600" y="1664677"/>
            <a:ext cx="4294188" cy="2801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60037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45888" y="164855"/>
            <a:ext cx="3768912" cy="823912"/>
          </a:xfrm>
        </p:spPr>
        <p:txBody>
          <a:bodyPr>
            <a:normAutofit lnSpcReduction="10000"/>
          </a:bodyPr>
          <a:lstStyle/>
          <a:p>
            <a:pPr algn="ctr"/>
            <a:r>
              <a:rPr lang="en-US" sz="4400" b="1" dirty="0">
                <a:solidFill>
                  <a:schemeClr val="tx1"/>
                </a:solidFill>
              </a:rPr>
              <a:t>Traditional</a:t>
            </a:r>
          </a:p>
        </p:txBody>
      </p:sp>
      <p:pic>
        <p:nvPicPr>
          <p:cNvPr id="4098" name="Picture 2" descr="http://www.tampabay.com/resources/images/dti/rendered/2013/08/ISTOCK_TEST_FORM_11359010_8col.jpg"/>
          <p:cNvPicPr>
            <a:picLocks noChangeAspect="1" noChangeArrowheads="1"/>
          </p:cNvPicPr>
          <p:nvPr/>
        </p:nvPicPr>
        <p:blipFill>
          <a:blip r:embed="rId2">
            <a:alphaModFix amt="43000"/>
            <a:extLst>
              <a:ext uri="{28A0092B-C50C-407E-A947-70E740481C1C}">
                <a14:useLocalDpi xmlns:a14="http://schemas.microsoft.com/office/drawing/2010/main" val="0"/>
              </a:ext>
            </a:extLst>
          </a:blip>
          <a:srcRect/>
          <a:stretch>
            <a:fillRect/>
          </a:stretch>
        </p:blipFill>
        <p:spPr bwMode="auto">
          <a:xfrm>
            <a:off x="248997" y="1371600"/>
            <a:ext cx="3865803" cy="48180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2"/>
          </p:nvPr>
        </p:nvSpPr>
        <p:spPr>
          <a:xfrm>
            <a:off x="-76200" y="1143000"/>
            <a:ext cx="4191000" cy="4584291"/>
          </a:xfrm>
        </p:spPr>
        <p:txBody>
          <a:bodyPr>
            <a:normAutofit fontScale="92500" lnSpcReduction="20000"/>
          </a:bodyPr>
          <a:lstStyle/>
          <a:p>
            <a:pPr lvl="1">
              <a:buFont typeface="Wingdings" panose="05000000000000000000" pitchFamily="2" charset="2"/>
              <a:buChar char="ü"/>
            </a:pPr>
            <a:endParaRPr lang="en-US" sz="3600" b="1" dirty="0">
              <a:solidFill>
                <a:schemeClr val="bg1"/>
              </a:solidFill>
            </a:endParaRPr>
          </a:p>
          <a:p>
            <a:pPr lvl="1">
              <a:buFont typeface="Wingdings" panose="05000000000000000000" pitchFamily="2" charset="2"/>
              <a:buChar char="ü"/>
            </a:pPr>
            <a:r>
              <a:rPr lang="en-US" sz="3600" b="1" dirty="0">
                <a:solidFill>
                  <a:schemeClr val="tx2"/>
                </a:solidFill>
              </a:rPr>
              <a:t>Exit Slips</a:t>
            </a:r>
          </a:p>
          <a:p>
            <a:pPr lvl="1">
              <a:buFont typeface="Wingdings" panose="05000000000000000000" pitchFamily="2" charset="2"/>
              <a:buChar char="ü"/>
            </a:pPr>
            <a:r>
              <a:rPr lang="en-US" sz="3600" b="1" dirty="0">
                <a:solidFill>
                  <a:schemeClr val="tx2"/>
                </a:solidFill>
              </a:rPr>
              <a:t>Multiple Choice</a:t>
            </a:r>
          </a:p>
          <a:p>
            <a:pPr lvl="1">
              <a:buFont typeface="Wingdings" panose="05000000000000000000" pitchFamily="2" charset="2"/>
              <a:buChar char="ü"/>
            </a:pPr>
            <a:r>
              <a:rPr lang="en-US" sz="3600" b="1" dirty="0">
                <a:solidFill>
                  <a:schemeClr val="tx2"/>
                </a:solidFill>
              </a:rPr>
              <a:t>Short Answer</a:t>
            </a:r>
          </a:p>
          <a:p>
            <a:pPr lvl="1">
              <a:buFont typeface="Wingdings" panose="05000000000000000000" pitchFamily="2" charset="2"/>
              <a:buChar char="ü"/>
            </a:pPr>
            <a:r>
              <a:rPr lang="en-US" sz="3600" b="1" dirty="0">
                <a:solidFill>
                  <a:schemeClr val="tx2"/>
                </a:solidFill>
              </a:rPr>
              <a:t>Matching</a:t>
            </a:r>
          </a:p>
          <a:p>
            <a:pPr lvl="1">
              <a:buFont typeface="Wingdings" panose="05000000000000000000" pitchFamily="2" charset="2"/>
              <a:buChar char="ü"/>
            </a:pPr>
            <a:r>
              <a:rPr lang="en-US" sz="3600" b="1" dirty="0">
                <a:solidFill>
                  <a:schemeClr val="tx2"/>
                </a:solidFill>
              </a:rPr>
              <a:t>True/False</a:t>
            </a:r>
          </a:p>
          <a:p>
            <a:pPr lvl="1">
              <a:buFont typeface="Wingdings" panose="05000000000000000000" pitchFamily="2" charset="2"/>
              <a:buChar char="ü"/>
            </a:pPr>
            <a:r>
              <a:rPr lang="en-US" sz="3600" b="1" dirty="0">
                <a:solidFill>
                  <a:schemeClr val="tx2"/>
                </a:solidFill>
              </a:rPr>
              <a:t>Multiple Choice</a:t>
            </a:r>
          </a:p>
        </p:txBody>
      </p:sp>
      <p:sp>
        <p:nvSpPr>
          <p:cNvPr id="7" name="Text Placeholder 6"/>
          <p:cNvSpPr>
            <a:spLocks noGrp="1"/>
          </p:cNvSpPr>
          <p:nvPr>
            <p:ph type="body" sz="quarter" idx="3"/>
          </p:nvPr>
        </p:nvSpPr>
        <p:spPr>
          <a:xfrm>
            <a:off x="4712811" y="304800"/>
            <a:ext cx="3516789" cy="1219200"/>
          </a:xfrm>
        </p:spPr>
        <p:txBody>
          <a:bodyPr>
            <a:normAutofit fontScale="92500" lnSpcReduction="20000"/>
          </a:bodyPr>
          <a:lstStyle/>
          <a:p>
            <a:pPr algn="ctr"/>
            <a:r>
              <a:rPr lang="en-US" sz="4400" b="1" dirty="0" smtClean="0">
                <a:solidFill>
                  <a:schemeClr val="tx1"/>
                </a:solidFill>
              </a:rPr>
              <a:t>Alternative </a:t>
            </a:r>
          </a:p>
          <a:p>
            <a:pPr algn="ctr"/>
            <a:r>
              <a:rPr lang="en-US" sz="4400" b="1" dirty="0" smtClean="0">
                <a:solidFill>
                  <a:schemeClr val="tx1"/>
                </a:solidFill>
              </a:rPr>
              <a:t>ideas</a:t>
            </a:r>
            <a:endParaRPr lang="en-US" sz="4400" b="1" dirty="0">
              <a:solidFill>
                <a:schemeClr val="tx1"/>
              </a:solidFill>
            </a:endParaRPr>
          </a:p>
        </p:txBody>
      </p:sp>
      <p:pic>
        <p:nvPicPr>
          <p:cNvPr id="4114" name="Picture 18" descr="http://images.sampletemplates.com/wp-content/uploads/2015/07/Free-Blank-Rubric-Template.jpg"/>
          <p:cNvPicPr>
            <a:picLocks noChangeAspect="1" noChangeArrowheads="1"/>
          </p:cNvPicPr>
          <p:nvPr/>
        </p:nvPicPr>
        <p:blipFill>
          <a:blip r:embed="rId3">
            <a:alphaModFix amt="64000"/>
            <a:extLst>
              <a:ext uri="{28A0092B-C50C-407E-A947-70E740481C1C}">
                <a14:useLocalDpi xmlns:a14="http://schemas.microsoft.com/office/drawing/2010/main" val="0"/>
              </a:ext>
            </a:extLst>
          </a:blip>
          <a:srcRect/>
          <a:stretch>
            <a:fillRect/>
          </a:stretch>
        </p:blipFill>
        <p:spPr bwMode="auto">
          <a:xfrm>
            <a:off x="4572000" y="1345206"/>
            <a:ext cx="3673400" cy="505559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quarter" idx="4"/>
          </p:nvPr>
        </p:nvSpPr>
        <p:spPr>
          <a:xfrm>
            <a:off x="4724401" y="1162408"/>
            <a:ext cx="3521000" cy="5009792"/>
          </a:xfrm>
          <a:solidFill>
            <a:srgbClr val="FFFFFF">
              <a:alpha val="34902"/>
            </a:srgbClr>
          </a:solidFill>
        </p:spPr>
        <p:txBody>
          <a:bodyPr>
            <a:normAutofit fontScale="92500" lnSpcReduction="20000"/>
          </a:bodyPr>
          <a:lstStyle/>
          <a:p>
            <a:pPr>
              <a:buFont typeface="Wingdings" panose="05000000000000000000" pitchFamily="2" charset="2"/>
              <a:buChar char="ü"/>
            </a:pPr>
            <a:endParaRPr lang="en-US" sz="3600" dirty="0">
              <a:solidFill>
                <a:schemeClr val="bg1"/>
              </a:solidFill>
            </a:endParaRPr>
          </a:p>
          <a:p>
            <a:r>
              <a:rPr lang="en-US" sz="3600" b="1" dirty="0">
                <a:solidFill>
                  <a:srgbClr val="1F497D"/>
                </a:solidFill>
              </a:rPr>
              <a:t>Think, Create, and Write:</a:t>
            </a:r>
          </a:p>
          <a:p>
            <a:pPr lvl="1"/>
            <a:r>
              <a:rPr lang="en-US" sz="3200" b="1" dirty="0">
                <a:solidFill>
                  <a:srgbClr val="1F497D"/>
                </a:solidFill>
              </a:rPr>
              <a:t>Thought Bubbles</a:t>
            </a:r>
          </a:p>
          <a:p>
            <a:pPr lvl="1"/>
            <a:r>
              <a:rPr lang="en-US" sz="3200" b="1" dirty="0">
                <a:solidFill>
                  <a:srgbClr val="1F497D"/>
                </a:solidFill>
              </a:rPr>
              <a:t>Phone Activity</a:t>
            </a:r>
          </a:p>
          <a:p>
            <a:pPr lvl="1"/>
            <a:r>
              <a:rPr lang="en-US" sz="3200" b="1" dirty="0">
                <a:solidFill>
                  <a:srgbClr val="1F497D"/>
                </a:solidFill>
              </a:rPr>
              <a:t>Witness Tree</a:t>
            </a:r>
          </a:p>
          <a:p>
            <a:pPr lvl="1"/>
            <a:r>
              <a:rPr lang="en-US" sz="3200" b="1" dirty="0">
                <a:solidFill>
                  <a:srgbClr val="1F497D"/>
                </a:solidFill>
              </a:rPr>
              <a:t>Candy Bar</a:t>
            </a:r>
            <a:endParaRPr lang="en-US" sz="3600" b="1" dirty="0">
              <a:solidFill>
                <a:srgbClr val="1F497D"/>
              </a:solidFill>
            </a:endParaRPr>
          </a:p>
          <a:p>
            <a:pPr lvl="1"/>
            <a:r>
              <a:rPr lang="en-US" sz="3200" b="1" dirty="0">
                <a:solidFill>
                  <a:srgbClr val="1F497D"/>
                </a:solidFill>
              </a:rPr>
              <a:t>Answer the Big Question</a:t>
            </a:r>
          </a:p>
          <a:p>
            <a:pPr lvl="1">
              <a:buFont typeface="Wingdings" panose="05000000000000000000" pitchFamily="2" charset="2"/>
              <a:buChar char="ü"/>
            </a:pPr>
            <a:endParaRPr lang="en-US" sz="3200" dirty="0">
              <a:solidFill>
                <a:srgbClr val="1F497D"/>
              </a:solidFill>
            </a:endParaRPr>
          </a:p>
        </p:txBody>
      </p:sp>
      <p:sp>
        <p:nvSpPr>
          <p:cNvPr id="9" name="Rectangle 8"/>
          <p:cNvSpPr/>
          <p:nvPr/>
        </p:nvSpPr>
        <p:spPr>
          <a:xfrm rot="5400000">
            <a:off x="5549410" y="3084084"/>
            <a:ext cx="6607899"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Checking for Understanding</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04456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77</a:t>
            </a:fld>
            <a:endParaRPr lang="en-US" dirty="0"/>
          </a:p>
        </p:txBody>
      </p:sp>
      <p:sp>
        <p:nvSpPr>
          <p:cNvPr id="5" name="Title 4"/>
          <p:cNvSpPr>
            <a:spLocks noGrp="1"/>
          </p:cNvSpPr>
          <p:nvPr>
            <p:ph type="title"/>
          </p:nvPr>
        </p:nvSpPr>
        <p:spPr>
          <a:xfrm>
            <a:off x="457200" y="384474"/>
            <a:ext cx="7543800" cy="923330"/>
          </a:xfrm>
          <a:prstGeom prst="rect">
            <a:avLst/>
          </a:prstGeom>
          <a:noFill/>
        </p:spPr>
        <p:txBody>
          <a:bodyPr wrap="squar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Whose Phone is This?</a:t>
            </a:r>
          </a:p>
        </p:txBody>
      </p:sp>
      <p:sp>
        <p:nvSpPr>
          <p:cNvPr id="6" name="Rectangle 5"/>
          <p:cNvSpPr/>
          <p:nvPr/>
        </p:nvSpPr>
        <p:spPr>
          <a:xfrm>
            <a:off x="533400" y="1668482"/>
            <a:ext cx="7543800" cy="4524315"/>
          </a:xfrm>
          <a:prstGeom prst="rect">
            <a:avLst/>
          </a:prstGeom>
          <a:noFill/>
        </p:spPr>
        <p:txBody>
          <a:bodyPr wrap="square" lIns="91440" tIns="45720" rIns="91440" bIns="45720">
            <a:spAutoFit/>
          </a:bodyPr>
          <a:lstStyle/>
          <a:p>
            <a:pPr marL="1257300" indent="-742950">
              <a:buFont typeface="+mj-lt"/>
              <a:buAutoNum type="arabicPeriod"/>
            </a:pPr>
            <a:r>
              <a:rPr lang="en-US" sz="3600" b="1" dirty="0" smtClean="0">
                <a:ln w="0"/>
                <a:solidFill>
                  <a:srgbClr val="1F497D"/>
                </a:solidFill>
                <a:effectLst>
                  <a:outerShdw blurRad="38100" dist="19050" dir="2700000" algn="tl" rotWithShape="0">
                    <a:schemeClr val="dk1">
                      <a:alpha val="40000"/>
                    </a:schemeClr>
                  </a:outerShdw>
                </a:effectLst>
              </a:rPr>
              <a:t>Each </a:t>
            </a:r>
            <a:r>
              <a:rPr lang="en-US" sz="3600" b="1" dirty="0">
                <a:ln w="0"/>
                <a:solidFill>
                  <a:srgbClr val="1F497D"/>
                </a:solidFill>
                <a:effectLst>
                  <a:outerShdw blurRad="38100" dist="19050" dir="2700000" algn="tl" rotWithShape="0">
                    <a:schemeClr val="dk1">
                      <a:alpha val="40000"/>
                    </a:schemeClr>
                  </a:outerShdw>
                </a:effectLst>
              </a:rPr>
              <a:t>student/group will personalize their phone.</a:t>
            </a:r>
          </a:p>
          <a:p>
            <a:pPr marL="1257300" indent="-742950">
              <a:buFont typeface="+mj-lt"/>
              <a:buAutoNum type="arabicPeriod"/>
            </a:pPr>
            <a:endParaRPr lang="en-US" sz="3600" b="1" dirty="0">
              <a:ln w="0"/>
              <a:solidFill>
                <a:srgbClr val="1F497D"/>
              </a:solidFill>
              <a:effectLst>
                <a:outerShdw blurRad="38100" dist="19050" dir="2700000" algn="tl" rotWithShape="0">
                  <a:schemeClr val="dk1">
                    <a:alpha val="40000"/>
                  </a:schemeClr>
                </a:outerShdw>
              </a:effectLst>
            </a:endParaRPr>
          </a:p>
          <a:p>
            <a:pPr marL="1257300" indent="-742950">
              <a:buFont typeface="+mj-lt"/>
              <a:buAutoNum type="arabicPeriod"/>
            </a:pPr>
            <a:r>
              <a:rPr lang="en-US" sz="3600" b="1" dirty="0" smtClean="0">
                <a:ln w="0"/>
                <a:solidFill>
                  <a:srgbClr val="1F497D"/>
                </a:solidFill>
                <a:effectLst>
                  <a:outerShdw blurRad="38100" dist="19050" dir="2700000" algn="tl" rotWithShape="0">
                    <a:schemeClr val="dk1">
                      <a:alpha val="40000"/>
                    </a:schemeClr>
                  </a:outerShdw>
                </a:effectLst>
              </a:rPr>
              <a:t>Exchange </a:t>
            </a:r>
            <a:r>
              <a:rPr lang="en-US" sz="3600" b="1" dirty="0">
                <a:ln w="0"/>
                <a:solidFill>
                  <a:srgbClr val="1F497D"/>
                </a:solidFill>
                <a:effectLst>
                  <a:outerShdw blurRad="38100" dist="19050" dir="2700000" algn="tl" rotWithShape="0">
                    <a:schemeClr val="dk1">
                      <a:alpha val="40000"/>
                    </a:schemeClr>
                  </a:outerShdw>
                </a:effectLst>
              </a:rPr>
              <a:t>papers and </a:t>
            </a:r>
            <a:r>
              <a:rPr lang="en-US" sz="3600" b="1" i="1" dirty="0">
                <a:ln w="0"/>
                <a:solidFill>
                  <a:srgbClr val="1F497D"/>
                </a:solidFill>
                <a:effectLst>
                  <a:outerShdw blurRad="38100" dist="19050" dir="2700000" algn="tl" rotWithShape="0">
                    <a:schemeClr val="dk1">
                      <a:alpha val="40000"/>
                    </a:schemeClr>
                  </a:outerShdw>
                </a:effectLst>
              </a:rPr>
              <a:t>th</a:t>
            </a:r>
            <a:r>
              <a:rPr lang="en-US" sz="3600" b="1" i="1" cap="none" spc="0" dirty="0">
                <a:ln w="0"/>
                <a:solidFill>
                  <a:srgbClr val="1F497D"/>
                </a:solidFill>
                <a:effectLst>
                  <a:outerShdw blurRad="38100" dist="19050" dir="2700000" algn="tl" rotWithShape="0">
                    <a:schemeClr val="dk1">
                      <a:alpha val="40000"/>
                    </a:schemeClr>
                  </a:outerShdw>
                </a:effectLst>
              </a:rPr>
              <a:t>en </a:t>
            </a:r>
            <a:r>
              <a:rPr lang="en-US" sz="3600" b="1" cap="none" spc="0" dirty="0">
                <a:ln w="0"/>
                <a:solidFill>
                  <a:srgbClr val="1F497D"/>
                </a:solidFill>
                <a:effectLst>
                  <a:outerShdw blurRad="38100" dist="19050" dir="2700000" algn="tl" rotWithShape="0">
                    <a:schemeClr val="dk1">
                      <a:alpha val="40000"/>
                    </a:schemeClr>
                  </a:outerShdw>
                </a:effectLst>
              </a:rPr>
              <a:t>identify </a:t>
            </a:r>
            <a:r>
              <a:rPr lang="en-US" sz="3600" b="1" dirty="0">
                <a:ln w="0"/>
                <a:solidFill>
                  <a:srgbClr val="1F497D"/>
                </a:solidFill>
                <a:effectLst>
                  <a:outerShdw blurRad="38100" dist="19050" dir="2700000" algn="tl" rotWithShape="0">
                    <a:schemeClr val="dk1">
                      <a:alpha val="40000"/>
                    </a:schemeClr>
                  </a:outerShdw>
                </a:effectLst>
              </a:rPr>
              <a:t>the owner of the phone</a:t>
            </a:r>
            <a:r>
              <a:rPr lang="en-US" sz="3600" b="1" cap="none" spc="0" dirty="0">
                <a:ln w="0"/>
                <a:solidFill>
                  <a:srgbClr val="1F497D"/>
                </a:solidFill>
                <a:effectLst>
                  <a:outerShdw blurRad="38100" dist="19050" dir="2700000" algn="tl" rotWithShape="0">
                    <a:schemeClr val="dk1">
                      <a:alpha val="40000"/>
                    </a:schemeClr>
                  </a:outerShdw>
                </a:effectLst>
              </a:rPr>
              <a:t>. </a:t>
            </a:r>
            <a:endParaRPr lang="en-US" sz="3600" b="1" cap="none" spc="0" dirty="0" smtClean="0">
              <a:ln w="0"/>
              <a:solidFill>
                <a:srgbClr val="1F497D"/>
              </a:solidFill>
              <a:effectLst>
                <a:outerShdw blurRad="38100" dist="19050" dir="2700000" algn="tl" rotWithShape="0">
                  <a:schemeClr val="dk1">
                    <a:alpha val="40000"/>
                  </a:schemeClr>
                </a:outerShdw>
              </a:effectLst>
            </a:endParaRPr>
          </a:p>
          <a:p>
            <a:pPr marL="1257300" indent="-742950">
              <a:buFont typeface="+mj-lt"/>
              <a:buAutoNum type="arabicPeriod"/>
            </a:pPr>
            <a:endParaRPr lang="en-US" sz="3600" b="1" dirty="0">
              <a:ln w="0"/>
              <a:solidFill>
                <a:srgbClr val="1F497D"/>
              </a:solidFill>
              <a:effectLst>
                <a:outerShdw blurRad="38100" dist="19050" dir="2700000" algn="tl" rotWithShape="0">
                  <a:schemeClr val="dk1">
                    <a:alpha val="40000"/>
                  </a:schemeClr>
                </a:outerShdw>
              </a:effectLst>
            </a:endParaRPr>
          </a:p>
          <a:p>
            <a:pPr marL="1257300" indent="-742950">
              <a:buFont typeface="+mj-lt"/>
              <a:buAutoNum type="arabicPeriod"/>
            </a:pPr>
            <a:r>
              <a:rPr lang="en-US" sz="3600" b="1" dirty="0" smtClean="0">
                <a:ln w="0"/>
                <a:solidFill>
                  <a:srgbClr val="1F497D"/>
                </a:solidFill>
                <a:effectLst>
                  <a:outerShdw blurRad="38100" dist="19050" dir="2700000" algn="tl" rotWithShape="0">
                    <a:schemeClr val="dk1">
                      <a:alpha val="40000"/>
                    </a:schemeClr>
                  </a:outerShdw>
                </a:effectLst>
              </a:rPr>
              <a:t>What </a:t>
            </a:r>
            <a:r>
              <a:rPr lang="en-US" sz="3600" b="1" dirty="0">
                <a:ln w="0"/>
                <a:solidFill>
                  <a:srgbClr val="1F497D"/>
                </a:solidFill>
                <a:effectLst>
                  <a:outerShdw blurRad="38100" dist="19050" dir="2700000" algn="tl" rotWithShape="0">
                    <a:schemeClr val="dk1">
                      <a:alpha val="40000"/>
                    </a:schemeClr>
                  </a:outerShdw>
                </a:effectLst>
              </a:rPr>
              <a:t>are the clues?</a:t>
            </a:r>
            <a:endParaRPr lang="en-US" sz="3600" b="1" i="1" cap="none" spc="0" dirty="0">
              <a:ln w="0"/>
              <a:solidFill>
                <a:srgbClr val="1F497D"/>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524306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Shape 356"/>
          <p:cNvPicPr preferRelativeResize="0"/>
          <p:nvPr/>
        </p:nvPicPr>
        <p:blipFill rotWithShape="1">
          <a:blip r:embed="rId3">
            <a:alphaModFix/>
          </a:blip>
          <a:srcRect/>
          <a:stretch/>
        </p:blipFill>
        <p:spPr>
          <a:xfrm>
            <a:off x="31756" y="20417"/>
            <a:ext cx="9340844" cy="6837583"/>
          </a:xfrm>
          <a:prstGeom prst="rect">
            <a:avLst/>
          </a:prstGeom>
          <a:noFill/>
          <a:ln w="34925" cap="flat" cmpd="sng">
            <a:solidFill>
              <a:srgbClr val="000000"/>
            </a:solidFill>
            <a:prstDash val="solid"/>
            <a:miter/>
            <a:headEnd type="none" w="med" len="med"/>
            <a:tailEnd type="none" w="med" len="med"/>
          </a:ln>
        </p:spPr>
      </p:pic>
      <p:sp>
        <p:nvSpPr>
          <p:cNvPr id="358" name="Shape 358"/>
          <p:cNvSpPr/>
          <p:nvPr/>
        </p:nvSpPr>
        <p:spPr>
          <a:xfrm>
            <a:off x="801709" y="-237042"/>
            <a:ext cx="8249816" cy="379918"/>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Questrial"/>
              <a:ea typeface="Questrial"/>
              <a:cs typeface="Questrial"/>
              <a:sym typeface="Questrial"/>
            </a:endParaRPr>
          </a:p>
        </p:txBody>
      </p:sp>
      <p:sp>
        <p:nvSpPr>
          <p:cNvPr id="359" name="Shape 359"/>
          <p:cNvSpPr txBox="1"/>
          <p:nvPr/>
        </p:nvSpPr>
        <p:spPr>
          <a:xfrm>
            <a:off x="6737917" y="457201"/>
            <a:ext cx="2422125" cy="3886199"/>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US" sz="1600" b="1" u="sng" dirty="0">
                <a:solidFill>
                  <a:srgbClr val="FF0000"/>
                </a:solidFill>
                <a:latin typeface="Questrial"/>
                <a:ea typeface="Questrial"/>
                <a:cs typeface="Questrial"/>
                <a:sym typeface="Questrial"/>
              </a:rPr>
              <a:t>Playlist</a:t>
            </a:r>
            <a:r>
              <a:rPr lang="en-US" sz="1100" dirty="0">
                <a:solidFill>
                  <a:schemeClr val="dk1"/>
                </a:solidFill>
                <a:latin typeface="Questrial"/>
                <a:ea typeface="Questrial"/>
                <a:cs typeface="Questrial"/>
                <a:sym typeface="Questrial"/>
              </a:rPr>
              <a:t>: </a:t>
            </a:r>
            <a:endParaRPr lang="en-US" sz="1100" dirty="0" smtClean="0">
              <a:solidFill>
                <a:schemeClr val="dk1"/>
              </a:solidFill>
              <a:latin typeface="Questrial"/>
              <a:ea typeface="Questrial"/>
              <a:cs typeface="Questrial"/>
              <a:sym typeface="Questrial"/>
            </a:endParaRPr>
          </a:p>
          <a:p>
            <a:pPr marL="0" marR="0" lvl="0" indent="0" algn="l" rtl="0">
              <a:lnSpc>
                <a:spcPct val="107000"/>
              </a:lnSpc>
              <a:spcBef>
                <a:spcPts val="0"/>
              </a:spcBef>
              <a:spcAft>
                <a:spcPts val="0"/>
              </a:spcAft>
              <a:buSzPct val="25000"/>
              <a:buNone/>
            </a:pPr>
            <a:r>
              <a:rPr lang="en-US" sz="1600" i="1" dirty="0" smtClean="0">
                <a:solidFill>
                  <a:schemeClr val="dk1"/>
                </a:solidFill>
                <a:latin typeface="Questrial"/>
                <a:ea typeface="Questrial"/>
                <a:cs typeface="Questrial"/>
                <a:sym typeface="Questrial"/>
              </a:rPr>
              <a:t>Write </a:t>
            </a:r>
            <a:r>
              <a:rPr lang="en-US" sz="1600" i="1" dirty="0">
                <a:solidFill>
                  <a:schemeClr val="dk1"/>
                </a:solidFill>
                <a:latin typeface="Questrial"/>
                <a:ea typeface="Questrial"/>
                <a:cs typeface="Questrial"/>
                <a:sym typeface="Questrial"/>
              </a:rPr>
              <a:t>3 song titles and artists that would be found on this region’s playlist. Be sure to explain your reasoning as to why these songs fit this region.</a:t>
            </a:r>
            <a:r>
              <a:rPr lang="en-US" sz="1600" dirty="0">
                <a:solidFill>
                  <a:schemeClr val="dk1"/>
                </a:solidFill>
                <a:latin typeface="Questrial"/>
                <a:ea typeface="Questrial"/>
                <a:cs typeface="Questrial"/>
                <a:sym typeface="Questrial"/>
              </a:rPr>
              <a:t> </a:t>
            </a:r>
            <a:r>
              <a:rPr lang="en-US" sz="1100" dirty="0">
                <a:solidFill>
                  <a:schemeClr val="dk1"/>
                </a:solidFill>
                <a:latin typeface="Questrial"/>
                <a:ea typeface="Questrial"/>
                <a:cs typeface="Questrial"/>
                <a:sym typeface="Questrial"/>
              </a:rPr>
              <a:t/>
            </a:r>
            <a:br>
              <a:rPr lang="en-US" sz="1100" dirty="0">
                <a:solidFill>
                  <a:schemeClr val="dk1"/>
                </a:solidFill>
                <a:latin typeface="Questrial"/>
                <a:ea typeface="Questrial"/>
                <a:cs typeface="Questrial"/>
                <a:sym typeface="Questrial"/>
              </a:rPr>
            </a:br>
            <a:r>
              <a:rPr lang="en-US" sz="1100" dirty="0">
                <a:solidFill>
                  <a:schemeClr val="dk1"/>
                </a:solidFill>
                <a:latin typeface="Questrial"/>
                <a:ea typeface="Questrial"/>
                <a:cs typeface="Questrial"/>
                <a:sym typeface="Questrial"/>
              </a:rPr>
              <a:t/>
            </a:r>
            <a:br>
              <a:rPr lang="en-US" sz="1100" dirty="0">
                <a:solidFill>
                  <a:schemeClr val="dk1"/>
                </a:solidFill>
                <a:latin typeface="Questrial"/>
                <a:ea typeface="Questrial"/>
                <a:cs typeface="Questrial"/>
                <a:sym typeface="Questrial"/>
              </a:rPr>
            </a:br>
            <a:r>
              <a:rPr lang="en-US" sz="1100" dirty="0">
                <a:solidFill>
                  <a:schemeClr val="dk1"/>
                </a:solidFill>
                <a:latin typeface="Questrial"/>
                <a:ea typeface="Questrial"/>
                <a:cs typeface="Questrial"/>
                <a:sym typeface="Questrial"/>
              </a:rPr>
              <a:t>1.</a:t>
            </a:r>
          </a:p>
          <a:p>
            <a:pPr marL="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a:p>
            <a:pPr marL="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r>
              <a:rPr lang="en-US" sz="1100" dirty="0" smtClean="0">
                <a:solidFill>
                  <a:schemeClr val="dk1"/>
                </a:solidFill>
                <a:latin typeface="Questrial"/>
                <a:ea typeface="Questrial"/>
                <a:cs typeface="Questrial"/>
                <a:sym typeface="Questrial"/>
              </a:rPr>
              <a:t>2</a:t>
            </a:r>
            <a:r>
              <a:rPr lang="en-US" sz="1100" dirty="0">
                <a:solidFill>
                  <a:schemeClr val="dk1"/>
                </a:solidFill>
                <a:latin typeface="Questrial"/>
                <a:ea typeface="Questrial"/>
                <a:cs typeface="Questrial"/>
                <a:sym typeface="Questrial"/>
              </a:rPr>
              <a:t>.</a:t>
            </a:r>
          </a:p>
          <a:p>
            <a:pPr marL="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a:p>
            <a:pPr marL="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r>
              <a:rPr lang="en-US" sz="1100" dirty="0" smtClean="0">
                <a:solidFill>
                  <a:schemeClr val="dk1"/>
                </a:solidFill>
                <a:latin typeface="Questrial"/>
                <a:ea typeface="Questrial"/>
                <a:cs typeface="Questrial"/>
                <a:sym typeface="Questrial"/>
              </a:rPr>
              <a:t>3</a:t>
            </a:r>
            <a:r>
              <a:rPr lang="en-US" sz="1100" dirty="0">
                <a:solidFill>
                  <a:schemeClr val="dk1"/>
                </a:solidFill>
                <a:latin typeface="Questrial"/>
                <a:ea typeface="Questrial"/>
                <a:cs typeface="Questrial"/>
                <a:sym typeface="Questrial"/>
              </a:rPr>
              <a:t>.</a:t>
            </a:r>
            <a:br>
              <a:rPr lang="en-US" sz="1100" dirty="0">
                <a:solidFill>
                  <a:schemeClr val="dk1"/>
                </a:solidFill>
                <a:latin typeface="Questrial"/>
                <a:ea typeface="Questrial"/>
                <a:cs typeface="Questrial"/>
                <a:sym typeface="Questrial"/>
              </a:rPr>
            </a:br>
            <a:r>
              <a:rPr lang="en-US" sz="1100" dirty="0">
                <a:solidFill>
                  <a:schemeClr val="dk1"/>
                </a:solidFill>
                <a:latin typeface="Questrial"/>
                <a:ea typeface="Questrial"/>
                <a:cs typeface="Questrial"/>
                <a:sym typeface="Questrial"/>
              </a:rPr>
              <a:t/>
            </a:r>
            <a:br>
              <a:rPr lang="en-US" sz="1100" dirty="0">
                <a:solidFill>
                  <a:schemeClr val="dk1"/>
                </a:solidFill>
                <a:latin typeface="Questrial"/>
                <a:ea typeface="Questrial"/>
                <a:cs typeface="Questrial"/>
                <a:sym typeface="Questrial"/>
              </a:rPr>
            </a:br>
            <a:r>
              <a:rPr lang="en-US" sz="1100" dirty="0">
                <a:solidFill>
                  <a:schemeClr val="dk1"/>
                </a:solidFill>
                <a:latin typeface="Questrial"/>
                <a:ea typeface="Questrial"/>
                <a:cs typeface="Questrial"/>
                <a:sym typeface="Questrial"/>
              </a:rPr>
              <a:t/>
            </a:r>
            <a:br>
              <a:rPr lang="en-US" sz="1100" dirty="0">
                <a:solidFill>
                  <a:schemeClr val="dk1"/>
                </a:solidFill>
                <a:latin typeface="Questrial"/>
                <a:ea typeface="Questrial"/>
                <a:cs typeface="Questrial"/>
                <a:sym typeface="Questrial"/>
              </a:rPr>
            </a:br>
            <a:r>
              <a:rPr lang="en-US" sz="1100" dirty="0">
                <a:solidFill>
                  <a:schemeClr val="dk1"/>
                </a:solidFill>
                <a:latin typeface="Questrial"/>
                <a:ea typeface="Questrial"/>
                <a:cs typeface="Questrial"/>
                <a:sym typeface="Questrial"/>
              </a:rPr>
              <a:t/>
            </a:r>
            <a:br>
              <a:rPr lang="en-US" sz="1100" dirty="0">
                <a:solidFill>
                  <a:schemeClr val="dk1"/>
                </a:solidFill>
                <a:latin typeface="Questrial"/>
                <a:ea typeface="Questrial"/>
                <a:cs typeface="Questrial"/>
                <a:sym typeface="Questrial"/>
              </a:rPr>
            </a:br>
            <a:endParaRPr lang="en-US" sz="1100" dirty="0">
              <a:solidFill>
                <a:schemeClr val="dk1"/>
              </a:solidFill>
              <a:latin typeface="Questrial"/>
              <a:ea typeface="Questrial"/>
              <a:cs typeface="Questrial"/>
              <a:sym typeface="Questrial"/>
            </a:endParaRPr>
          </a:p>
          <a:p>
            <a:pPr marL="45720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p:txBody>
      </p:sp>
      <p:sp>
        <p:nvSpPr>
          <p:cNvPr id="360" name="Shape 360"/>
          <p:cNvSpPr txBox="1"/>
          <p:nvPr/>
        </p:nvSpPr>
        <p:spPr>
          <a:xfrm>
            <a:off x="364894" y="1028838"/>
            <a:ext cx="2683106" cy="1963905"/>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US" sz="1600" b="1" u="sng" dirty="0">
                <a:solidFill>
                  <a:srgbClr val="FF0000"/>
                </a:solidFill>
                <a:latin typeface="Questrial"/>
                <a:ea typeface="Questrial"/>
                <a:cs typeface="Questrial"/>
                <a:sym typeface="Questrial"/>
              </a:rPr>
              <a:t>Wallpaper</a:t>
            </a:r>
            <a:r>
              <a:rPr lang="en-US" sz="1600" dirty="0">
                <a:solidFill>
                  <a:schemeClr val="dk1"/>
                </a:solidFill>
                <a:latin typeface="Questrial"/>
                <a:ea typeface="Questrial"/>
                <a:cs typeface="Questrial"/>
                <a:sym typeface="Questrial"/>
              </a:rPr>
              <a:t>: </a:t>
            </a:r>
            <a:endParaRPr lang="en-US" sz="1600" dirty="0" smtClean="0">
              <a:solidFill>
                <a:schemeClr val="dk1"/>
              </a:solidFill>
              <a:latin typeface="Questrial"/>
              <a:ea typeface="Questrial"/>
              <a:cs typeface="Questrial"/>
              <a:sym typeface="Questrial"/>
            </a:endParaRPr>
          </a:p>
          <a:p>
            <a:pPr marL="0" marR="0" lvl="0" indent="0" algn="l" rtl="0">
              <a:lnSpc>
                <a:spcPct val="107000"/>
              </a:lnSpc>
              <a:spcBef>
                <a:spcPts val="0"/>
              </a:spcBef>
              <a:spcAft>
                <a:spcPts val="0"/>
              </a:spcAft>
              <a:buSzPct val="25000"/>
              <a:buNone/>
            </a:pPr>
            <a:r>
              <a:rPr lang="en-US" sz="1600" i="1" dirty="0" smtClean="0">
                <a:solidFill>
                  <a:schemeClr val="dk1"/>
                </a:solidFill>
                <a:latin typeface="Questrial"/>
                <a:ea typeface="Questrial"/>
                <a:cs typeface="Questrial"/>
                <a:sym typeface="Questrial"/>
              </a:rPr>
              <a:t>Sketch </a:t>
            </a:r>
            <a:r>
              <a:rPr lang="en-US" sz="1600" i="1" dirty="0">
                <a:solidFill>
                  <a:schemeClr val="dk1"/>
                </a:solidFill>
                <a:latin typeface="Questrial"/>
                <a:ea typeface="Questrial"/>
                <a:cs typeface="Questrial"/>
                <a:sym typeface="Questrial"/>
              </a:rPr>
              <a:t>the characteristics from a specific region on the cell phone wallpaper. Explain why this image choice would be relevant to this region</a:t>
            </a:r>
            <a:r>
              <a:rPr lang="en-US" sz="1600" i="1" dirty="0" smtClean="0">
                <a:solidFill>
                  <a:schemeClr val="dk1"/>
                </a:solidFill>
                <a:latin typeface="Questrial"/>
                <a:ea typeface="Questrial"/>
                <a:cs typeface="Questrial"/>
                <a:sym typeface="Questrial"/>
              </a:rPr>
              <a:t>.</a:t>
            </a: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endParaRPr lang="en-US" sz="1300" dirty="0">
              <a:solidFill>
                <a:schemeClr val="dk1"/>
              </a:solidFill>
              <a:latin typeface="Questrial"/>
              <a:ea typeface="Questrial"/>
              <a:cs typeface="Questrial"/>
              <a:sym typeface="Questrial"/>
            </a:endParaRPr>
          </a:p>
          <a:p>
            <a:pPr marL="45720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p:txBody>
      </p:sp>
      <p:sp>
        <p:nvSpPr>
          <p:cNvPr id="361" name="Shape 361"/>
          <p:cNvSpPr txBox="1"/>
          <p:nvPr/>
        </p:nvSpPr>
        <p:spPr>
          <a:xfrm>
            <a:off x="93788" y="3665478"/>
            <a:ext cx="2954212" cy="2856063"/>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US" sz="2000" b="1" u="sng" dirty="0">
                <a:solidFill>
                  <a:srgbClr val="FF0000"/>
                </a:solidFill>
                <a:latin typeface="Questrial"/>
                <a:ea typeface="Questrial"/>
                <a:cs typeface="Questrial"/>
                <a:sym typeface="Questrial"/>
              </a:rPr>
              <a:t>Email</a:t>
            </a:r>
            <a:r>
              <a:rPr lang="en-US" sz="2000" dirty="0" smtClean="0">
                <a:solidFill>
                  <a:schemeClr val="dk1"/>
                </a:solidFill>
                <a:latin typeface="Questrial"/>
                <a:ea typeface="Questrial"/>
                <a:cs typeface="Questrial"/>
                <a:sym typeface="Questrial"/>
              </a:rPr>
              <a:t>:</a:t>
            </a:r>
          </a:p>
          <a:p>
            <a:pPr marL="0" marR="0" lvl="0" indent="0" algn="l" rtl="0">
              <a:lnSpc>
                <a:spcPct val="107000"/>
              </a:lnSpc>
              <a:spcBef>
                <a:spcPts val="0"/>
              </a:spcBef>
              <a:spcAft>
                <a:spcPts val="0"/>
              </a:spcAft>
              <a:buSzPct val="25000"/>
              <a:buNone/>
            </a:pPr>
            <a:r>
              <a:rPr lang="en-US" sz="2000" i="1" dirty="0" smtClean="0">
                <a:solidFill>
                  <a:schemeClr val="dk1"/>
                </a:solidFill>
                <a:latin typeface="Questrial"/>
                <a:ea typeface="Questrial"/>
                <a:cs typeface="Questrial"/>
                <a:sym typeface="Questrial"/>
              </a:rPr>
              <a:t>This </a:t>
            </a:r>
            <a:r>
              <a:rPr lang="en-US" sz="2000" i="1" dirty="0">
                <a:solidFill>
                  <a:schemeClr val="dk1"/>
                </a:solidFill>
                <a:latin typeface="Questrial"/>
                <a:ea typeface="Questrial"/>
                <a:cs typeface="Questrial"/>
                <a:sym typeface="Questrial"/>
              </a:rPr>
              <a:t>phone just received two emails. Who sent the emails? What was the significance of the message?  What clues allows you to know from which region it came? </a:t>
            </a:r>
            <a:r>
              <a:rPr lang="en-US" sz="1500" dirty="0">
                <a:solidFill>
                  <a:schemeClr val="dk1"/>
                </a:solidFill>
                <a:latin typeface="Questrial"/>
                <a:ea typeface="Questrial"/>
                <a:cs typeface="Questrial"/>
                <a:sym typeface="Questrial"/>
              </a:rPr>
              <a:t/>
            </a:r>
            <a:br>
              <a:rPr lang="en-US" sz="1500" dirty="0">
                <a:solidFill>
                  <a:schemeClr val="dk1"/>
                </a:solidFill>
                <a:latin typeface="Questrial"/>
                <a:ea typeface="Questrial"/>
                <a:cs typeface="Questrial"/>
                <a:sym typeface="Questrial"/>
              </a:rPr>
            </a:br>
            <a:r>
              <a:rPr lang="en-US" sz="1500" dirty="0">
                <a:solidFill>
                  <a:schemeClr val="dk1"/>
                </a:solidFill>
                <a:latin typeface="Questrial"/>
                <a:ea typeface="Questrial"/>
                <a:cs typeface="Questrial"/>
                <a:sym typeface="Questrial"/>
              </a:rPr>
              <a:t/>
            </a:r>
            <a:br>
              <a:rPr lang="en-US" sz="1500" dirty="0">
                <a:solidFill>
                  <a:schemeClr val="dk1"/>
                </a:solidFill>
                <a:latin typeface="Questrial"/>
                <a:ea typeface="Questrial"/>
                <a:cs typeface="Questrial"/>
                <a:sym typeface="Questrial"/>
              </a:rPr>
            </a:br>
            <a:endParaRPr lang="en-US" sz="1500" dirty="0">
              <a:solidFill>
                <a:schemeClr val="dk1"/>
              </a:solidFill>
              <a:latin typeface="Questrial"/>
              <a:ea typeface="Questrial"/>
              <a:cs typeface="Questrial"/>
              <a:sym typeface="Questrial"/>
            </a:endParaRPr>
          </a:p>
          <a:p>
            <a:pPr marL="45720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p:txBody>
      </p:sp>
      <p:sp>
        <p:nvSpPr>
          <p:cNvPr id="362" name="Shape 362"/>
          <p:cNvSpPr/>
          <p:nvPr/>
        </p:nvSpPr>
        <p:spPr>
          <a:xfrm>
            <a:off x="31756" y="2992743"/>
            <a:ext cx="3702044" cy="490726"/>
          </a:xfrm>
          <a:prstGeom prst="rightArrow">
            <a:avLst>
              <a:gd name="adj1" fmla="val 50000"/>
              <a:gd name="adj2" fmla="val 50000"/>
            </a:avLst>
          </a:prstGeom>
          <a:solidFill>
            <a:srgbClr val="FF0000"/>
          </a:solidFill>
          <a:ln w="19050" cap="rnd"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Questrial"/>
              <a:ea typeface="Questrial"/>
              <a:cs typeface="Questrial"/>
              <a:sym typeface="Questrial"/>
            </a:endParaRPr>
          </a:p>
        </p:txBody>
      </p:sp>
      <p:sp>
        <p:nvSpPr>
          <p:cNvPr id="11" name="Shape 360"/>
          <p:cNvSpPr txBox="1"/>
          <p:nvPr/>
        </p:nvSpPr>
        <p:spPr>
          <a:xfrm>
            <a:off x="6607426" y="4599885"/>
            <a:ext cx="2683106" cy="1963905"/>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US" sz="1600" b="1" u="sng" dirty="0" smtClean="0">
                <a:solidFill>
                  <a:srgbClr val="FF0000"/>
                </a:solidFill>
                <a:latin typeface="Questrial"/>
                <a:ea typeface="Questrial"/>
                <a:cs typeface="Questrial"/>
                <a:sym typeface="Questrial"/>
              </a:rPr>
              <a:t>Apps</a:t>
            </a:r>
            <a:endParaRPr lang="en-US" sz="1600" dirty="0" smtClean="0">
              <a:solidFill>
                <a:schemeClr val="dk1"/>
              </a:solidFill>
              <a:latin typeface="Questrial"/>
              <a:ea typeface="Questrial"/>
              <a:cs typeface="Questrial"/>
              <a:sym typeface="Questrial"/>
            </a:endParaRPr>
          </a:p>
          <a:p>
            <a:pPr marL="0" marR="0" lvl="0" indent="0" algn="l" rtl="0">
              <a:lnSpc>
                <a:spcPct val="107000"/>
              </a:lnSpc>
              <a:spcBef>
                <a:spcPts val="0"/>
              </a:spcBef>
              <a:spcAft>
                <a:spcPts val="0"/>
              </a:spcAft>
              <a:buSzPct val="25000"/>
              <a:buNone/>
            </a:pPr>
            <a:r>
              <a:rPr lang="en-US" sz="1600" i="1" dirty="0" smtClean="0">
                <a:solidFill>
                  <a:schemeClr val="dk1"/>
                </a:solidFill>
                <a:latin typeface="Questrial"/>
                <a:ea typeface="Questrial"/>
                <a:cs typeface="Questrial"/>
                <a:sym typeface="Questrial"/>
              </a:rPr>
              <a:t>Create five APPS for this phone that describe the political, economic, and/or historical contributions </a:t>
            </a: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endParaRPr lang="en-US" sz="1300" dirty="0">
              <a:solidFill>
                <a:schemeClr val="dk1"/>
              </a:solidFill>
              <a:latin typeface="Questrial"/>
              <a:ea typeface="Questrial"/>
              <a:cs typeface="Questrial"/>
              <a:sym typeface="Questrial"/>
            </a:endParaRPr>
          </a:p>
          <a:p>
            <a:pPr marL="45720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p:txBody>
      </p:sp>
    </p:spTree>
    <p:extLst>
      <p:ext uri="{BB962C8B-B14F-4D97-AF65-F5344CB8AC3E}">
        <p14:creationId xmlns:p14="http://schemas.microsoft.com/office/powerpoint/2010/main" val="2417003000"/>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Shape 64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79</a:t>
            </a:fld>
            <a:endParaRPr lang="en-US" sz="1200">
              <a:solidFill>
                <a:srgbClr val="FFFFFF"/>
              </a:solidFill>
              <a:latin typeface="Times New Roman"/>
              <a:ea typeface="Times New Roman"/>
              <a:cs typeface="Times New Roman"/>
              <a:sym typeface="Times New Roman"/>
            </a:endParaRPr>
          </a:p>
        </p:txBody>
      </p:sp>
      <p:pic>
        <p:nvPicPr>
          <p:cNvPr id="647" name="Shape 647"/>
          <p:cNvPicPr preferRelativeResize="0"/>
          <p:nvPr/>
        </p:nvPicPr>
        <p:blipFill rotWithShape="1">
          <a:blip r:embed="rId3">
            <a:alphaModFix/>
          </a:blip>
          <a:srcRect/>
          <a:stretch/>
        </p:blipFill>
        <p:spPr>
          <a:xfrm>
            <a:off x="2627" y="0"/>
            <a:ext cx="9293772" cy="68816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7788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Experiences for Essential Skills</a:t>
            </a:r>
            <a:endParaRPr lang="en-US" dirty="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Slide Number Placeholder 2"/>
          <p:cNvSpPr>
            <a:spLocks noGrp="1"/>
          </p:cNvSpPr>
          <p:nvPr>
            <p:ph type="sldNum" sz="quarter" idx="12"/>
          </p:nvPr>
        </p:nvSpPr>
        <p:spPr/>
        <p:txBody>
          <a:bodyPr/>
          <a:lstStyle/>
          <a:p>
            <a:pPr>
              <a:defRPr/>
            </a:pPr>
            <a:fld id="{3401E261-CCB0-49C5-A0AF-9D10FC252207}" type="slidenum">
              <a:rPr lang="en-US" smtClean="0">
                <a:solidFill>
                  <a:prstClr val="white"/>
                </a:solidFill>
              </a:rPr>
              <a:pPr>
                <a:defRPr/>
              </a:pPr>
              <a:t>8</a:t>
            </a:fld>
            <a:endParaRPr lang="en-US" dirty="0">
              <a:solidFill>
                <a:prstClr val="white"/>
              </a:solidFill>
            </a:endParaRPr>
          </a:p>
        </p:txBody>
      </p:sp>
      <p:pic>
        <p:nvPicPr>
          <p:cNvPr id="5" name="Picture 4" descr="http://www.doe.virginia.gov/testing/sol/frameworks/history_socialscience_framewks/2015/framewks - Windows Internet Explorer pro"/>
          <p:cNvPicPr>
            <a:picLocks noChangeAspect="1"/>
          </p:cNvPicPr>
          <p:nvPr/>
        </p:nvPicPr>
        <p:blipFill rotWithShape="1">
          <a:blip r:embed="rId3">
            <a:extLst>
              <a:ext uri="{28A0092B-C50C-407E-A947-70E740481C1C}">
                <a14:useLocalDpi xmlns:a14="http://schemas.microsoft.com/office/drawing/2010/main" val="0"/>
              </a:ext>
            </a:extLst>
          </a:blip>
          <a:srcRect l="19125" t="16949" r="21750" b="3287"/>
          <a:stretch/>
        </p:blipFill>
        <p:spPr>
          <a:xfrm>
            <a:off x="533400" y="1295400"/>
            <a:ext cx="7620000" cy="54102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667000" y="3810000"/>
            <a:ext cx="6019800" cy="2123658"/>
          </a:xfrm>
          <a:prstGeom prst="rect">
            <a:avLst/>
          </a:prstGeom>
          <a:solidFill>
            <a:srgbClr val="FFFF00"/>
          </a:solidFill>
          <a:ln>
            <a:solidFill>
              <a:schemeClr val="tx1"/>
            </a:solidFill>
          </a:ln>
        </p:spPr>
        <p:txBody>
          <a:bodyPr wrap="square" rtlCol="0">
            <a:spAutoFit/>
          </a:bodyPr>
          <a:lstStyle/>
          <a:p>
            <a:pPr algn="ctr"/>
            <a:r>
              <a:rPr lang="en-US" sz="6600" kern="0" dirty="0">
                <a:solidFill>
                  <a:srgbClr val="000000"/>
                </a:solidFill>
                <a:latin typeface="Batang" panose="02030600000101010101" pitchFamily="18" charset="-127"/>
                <a:ea typeface="Batang" panose="02030600000101010101" pitchFamily="18" charset="-127"/>
                <a:cs typeface="Arial"/>
                <a:sym typeface="Arial"/>
              </a:rPr>
              <a:t>What are Experiences?</a:t>
            </a:r>
          </a:p>
        </p:txBody>
      </p:sp>
    </p:spTree>
    <p:extLst>
      <p:ext uri="{BB962C8B-B14F-4D97-AF65-F5344CB8AC3E}">
        <p14:creationId xmlns:p14="http://schemas.microsoft.com/office/powerpoint/2010/main" val="6138664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304801" y="31081"/>
            <a:ext cx="8381999" cy="156911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70C0"/>
              </a:buClr>
              <a:buSzPct val="25000"/>
              <a:buFont typeface="Times New Roman"/>
              <a:buNone/>
            </a:pPr>
            <a:r>
              <a:rPr lang="en-US" sz="3200" b="1" i="0" u="none" strike="noStrike" cap="none" dirty="0">
                <a:solidFill>
                  <a:srgbClr val="0070C0"/>
                </a:solidFill>
                <a:latin typeface="Times New Roman"/>
                <a:ea typeface="Times New Roman"/>
                <a:cs typeface="Times New Roman"/>
                <a:sym typeface="Times New Roman"/>
              </a:rPr>
              <a:t>Students create a big question or multiple questions for the topic being studied that day. </a:t>
            </a:r>
          </a:p>
        </p:txBody>
      </p:sp>
      <p:sp>
        <p:nvSpPr>
          <p:cNvPr id="654" name="Shape 654"/>
          <p:cNvSpPr txBox="1">
            <a:spLocks noGrp="1"/>
          </p:cNvSpPr>
          <p:nvPr>
            <p:ph type="sldNum" idx="12"/>
          </p:nvPr>
        </p:nvSpPr>
        <p:spPr>
          <a:xfrm>
            <a:off x="8305800" y="6340476"/>
            <a:ext cx="381000" cy="365125"/>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80</a:t>
            </a:fld>
            <a:endParaRPr lang="en-US" sz="1200">
              <a:solidFill>
                <a:srgbClr val="FFFFFF"/>
              </a:solidFill>
              <a:latin typeface="Times New Roman"/>
              <a:ea typeface="Times New Roman"/>
              <a:cs typeface="Times New Roman"/>
              <a:sym typeface="Times New Roman"/>
            </a:endParaRPr>
          </a:p>
        </p:txBody>
      </p:sp>
      <p:pic>
        <p:nvPicPr>
          <p:cNvPr id="655" name="Shape 655"/>
          <p:cNvPicPr preferRelativeResize="0"/>
          <p:nvPr/>
        </p:nvPicPr>
        <p:blipFill rotWithShape="1">
          <a:blip r:embed="rId3">
            <a:alphaModFix/>
          </a:blip>
          <a:srcRect/>
          <a:stretch/>
        </p:blipFill>
        <p:spPr>
          <a:xfrm>
            <a:off x="1828800" y="1676398"/>
            <a:ext cx="4953000" cy="4572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23513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dirty="0"/>
              <a:t>Herodotus’ Description of the Persian Wars</a:t>
            </a:r>
          </a:p>
        </p:txBody>
      </p:sp>
      <p:sp>
        <p:nvSpPr>
          <p:cNvPr id="269" name="Shape 269"/>
          <p:cNvSpPr txBox="1">
            <a:spLocks noGrp="1"/>
          </p:cNvSpPr>
          <p:nvPr>
            <p:ph type="body" idx="1"/>
          </p:nvPr>
        </p:nvSpPr>
        <p:spPr>
          <a:xfrm>
            <a:off x="152400" y="1600200"/>
            <a:ext cx="8153400" cy="4526100"/>
          </a:xfrm>
          <a:prstGeom prst="rect">
            <a:avLst/>
          </a:prstGeom>
        </p:spPr>
        <p:txBody>
          <a:bodyPr lIns="91425" tIns="91425" rIns="91425" bIns="91425" anchor="t" anchorCtr="0">
            <a:noAutofit/>
          </a:bodyPr>
          <a:lstStyle/>
          <a:p>
            <a:pPr marL="457200" lvl="0" indent="-228600" rtl="0">
              <a:spcBef>
                <a:spcPts val="0"/>
              </a:spcBef>
              <a:buFont typeface="Times New Roman"/>
            </a:pPr>
            <a:r>
              <a:rPr lang="en-US" sz="2800" b="0" dirty="0">
                <a:latin typeface="Times New Roman"/>
                <a:ea typeface="Times New Roman"/>
                <a:cs typeface="Times New Roman"/>
                <a:sym typeface="Times New Roman"/>
              </a:rPr>
              <a:t>Assessing Primary Source P.O.V.</a:t>
            </a:r>
          </a:p>
          <a:p>
            <a:pPr marL="914400" lvl="1" indent="-228600" rtl="0">
              <a:spcBef>
                <a:spcPts val="0"/>
              </a:spcBef>
              <a:buFont typeface="Times New Roman"/>
            </a:pPr>
            <a:r>
              <a:rPr lang="en-US" sz="2800" dirty="0">
                <a:latin typeface="Times New Roman"/>
                <a:ea typeface="Times New Roman"/>
                <a:cs typeface="Times New Roman"/>
                <a:sym typeface="Times New Roman"/>
              </a:rPr>
              <a:t>Reliability</a:t>
            </a:r>
          </a:p>
          <a:p>
            <a:pPr marL="914400" lvl="1" indent="-228600" rtl="0">
              <a:spcBef>
                <a:spcPts val="0"/>
              </a:spcBef>
              <a:buFont typeface="Times New Roman"/>
            </a:pPr>
            <a:r>
              <a:rPr lang="en-US" sz="2800" dirty="0">
                <a:latin typeface="Times New Roman"/>
                <a:ea typeface="Times New Roman"/>
                <a:cs typeface="Times New Roman"/>
                <a:sym typeface="Times New Roman"/>
              </a:rPr>
              <a:t>Truthfulness</a:t>
            </a:r>
          </a:p>
          <a:p>
            <a:pPr marL="914400" lvl="1" indent="-228600" rtl="0">
              <a:spcBef>
                <a:spcPts val="0"/>
              </a:spcBef>
              <a:buFont typeface="Times New Roman"/>
            </a:pPr>
            <a:r>
              <a:rPr lang="en-US" sz="2800" dirty="0">
                <a:latin typeface="Times New Roman"/>
                <a:ea typeface="Times New Roman"/>
                <a:cs typeface="Times New Roman"/>
                <a:sym typeface="Times New Roman"/>
              </a:rPr>
              <a:t>Correctness of Content </a:t>
            </a:r>
          </a:p>
          <a:p>
            <a:pPr marL="0" lvl="0" indent="0" rtl="0">
              <a:spcBef>
                <a:spcPts val="0"/>
              </a:spcBef>
              <a:buNone/>
            </a:pPr>
            <a:endParaRPr sz="2800" dirty="0">
              <a:latin typeface="Times New Roman"/>
              <a:ea typeface="Times New Roman"/>
              <a:cs typeface="Times New Roman"/>
              <a:sym typeface="Times New Roman"/>
            </a:endParaRPr>
          </a:p>
          <a:p>
            <a:pPr marL="457200" lvl="0" rtl="0">
              <a:spcBef>
                <a:spcPts val="0"/>
              </a:spcBef>
              <a:buSzPct val="100000"/>
              <a:buFont typeface="Times New Roman"/>
            </a:pPr>
            <a:r>
              <a:rPr lang="en-US" sz="2800" i="1" dirty="0">
                <a:latin typeface="Times New Roman"/>
                <a:ea typeface="Times New Roman"/>
                <a:cs typeface="Times New Roman"/>
                <a:sym typeface="Times New Roman"/>
              </a:rPr>
              <a:t>Is it ever possible for a source to be completely objective?  </a:t>
            </a:r>
          </a:p>
          <a:p>
            <a:pPr marL="457200" lvl="0">
              <a:spcBef>
                <a:spcPts val="0"/>
              </a:spcBef>
              <a:buSzPct val="100000"/>
              <a:buFont typeface="Times New Roman"/>
            </a:pPr>
            <a:r>
              <a:rPr lang="en-US" sz="2800" i="1" dirty="0">
                <a:latin typeface="Times New Roman"/>
                <a:ea typeface="Times New Roman"/>
                <a:cs typeface="Times New Roman"/>
                <a:sym typeface="Times New Roman"/>
              </a:rPr>
              <a:t>Is a lack of objectivity a “bad thing” for historical investigation?</a:t>
            </a:r>
          </a:p>
        </p:txBody>
      </p:sp>
      <p:sp>
        <p:nvSpPr>
          <p:cNvPr id="270" name="Shape 270"/>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81</a:t>
            </a:fld>
            <a:endParaRPr lang="en-US"/>
          </a:p>
        </p:txBody>
      </p:sp>
    </p:spTree>
    <p:extLst>
      <p:ext uri="{BB962C8B-B14F-4D97-AF65-F5344CB8AC3E}">
        <p14:creationId xmlns:p14="http://schemas.microsoft.com/office/powerpoint/2010/main" val="5749159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0" y="274637"/>
            <a:ext cx="8305800" cy="1143000"/>
          </a:xfrm>
          <a:prstGeom prst="rect">
            <a:avLst/>
          </a:prstGeom>
        </p:spPr>
        <p:txBody>
          <a:bodyPr lIns="91425" tIns="91425" rIns="91425" bIns="91425" anchor="ctr" anchorCtr="0">
            <a:noAutofit/>
          </a:bodyPr>
          <a:lstStyle/>
          <a:p>
            <a:pPr lvl="0">
              <a:spcBef>
                <a:spcPts val="0"/>
              </a:spcBef>
              <a:buNone/>
            </a:pPr>
            <a:r>
              <a:rPr lang="en-US" sz="4400" dirty="0">
                <a:solidFill>
                  <a:schemeClr val="accent1"/>
                </a:solidFill>
                <a:effectLst>
                  <a:outerShdw blurRad="38100" dist="38100" dir="2700000" algn="tl">
                    <a:srgbClr val="000000">
                      <a:alpha val="43137"/>
                    </a:srgbClr>
                  </a:outerShdw>
                </a:effectLst>
              </a:rPr>
              <a:t>To what extent is this source reliable?</a:t>
            </a:r>
          </a:p>
        </p:txBody>
      </p:sp>
      <p:sp>
        <p:nvSpPr>
          <p:cNvPr id="277" name="Shape 277"/>
          <p:cNvSpPr txBox="1">
            <a:spLocks noGrp="1"/>
          </p:cNvSpPr>
          <p:nvPr>
            <p:ph type="body" idx="1"/>
          </p:nvPr>
        </p:nvSpPr>
        <p:spPr>
          <a:xfrm>
            <a:off x="228600" y="1600200"/>
            <a:ext cx="8001000" cy="4526100"/>
          </a:xfrm>
          <a:prstGeom prst="rect">
            <a:avLst/>
          </a:prstGeom>
          <a:solidFill>
            <a:schemeClr val="bg1"/>
          </a:solidFill>
        </p:spPr>
        <p:txBody>
          <a:bodyPr lIns="91425" tIns="91425" rIns="91425" bIns="91425" anchor="t" anchorCtr="0">
            <a:noAutofit/>
          </a:bodyPr>
          <a:lstStyle/>
          <a:p>
            <a:pPr marL="228600" lvl="0" indent="0">
              <a:spcBef>
                <a:spcPts val="0"/>
              </a:spcBef>
              <a:buNone/>
            </a:pPr>
            <a:r>
              <a:rPr lang="en-US" sz="2800" i="1" dirty="0">
                <a:latin typeface="Times New Roman"/>
                <a:ea typeface="Times New Roman"/>
                <a:cs typeface="Times New Roman"/>
                <a:sym typeface="Times New Roman"/>
              </a:rPr>
              <a:t>“These are the researches of Herodotus of Halicarnassus, which he publishes, in the hope of thereby preserving from decay the remembrance of what men have done, and of preventing the great and wonderful actions of the Greeks and the Barbarians from losing their due </a:t>
            </a:r>
            <a:r>
              <a:rPr lang="en-US" sz="2800" i="1" dirty="0" err="1">
                <a:latin typeface="Times New Roman"/>
                <a:ea typeface="Times New Roman"/>
                <a:cs typeface="Times New Roman"/>
                <a:sym typeface="Times New Roman"/>
              </a:rPr>
              <a:t>meed</a:t>
            </a:r>
            <a:r>
              <a:rPr lang="en-US" sz="2800" i="1" dirty="0">
                <a:latin typeface="Times New Roman"/>
                <a:ea typeface="Times New Roman"/>
                <a:cs typeface="Times New Roman"/>
                <a:sym typeface="Times New Roman"/>
              </a:rPr>
              <a:t> of glory; and withal to put on record what were their grounds of feuds.”</a:t>
            </a:r>
          </a:p>
          <a:p>
            <a:pPr lvl="0">
              <a:spcBef>
                <a:spcPts val="0"/>
              </a:spcBef>
              <a:buNone/>
            </a:pPr>
            <a:endParaRPr sz="2800" dirty="0">
              <a:latin typeface="Times New Roman"/>
              <a:ea typeface="Times New Roman"/>
              <a:cs typeface="Times New Roman"/>
              <a:sym typeface="Times New Roman"/>
            </a:endParaRPr>
          </a:p>
          <a:p>
            <a:pPr lvl="0">
              <a:spcBef>
                <a:spcPts val="0"/>
              </a:spcBef>
              <a:buClr>
                <a:schemeClr val="dk1"/>
              </a:buClr>
              <a:buSzPct val="68750"/>
              <a:buFont typeface="Arial"/>
              <a:buNone/>
            </a:pPr>
            <a:r>
              <a:rPr lang="en-US" sz="1800" b="0" dirty="0">
                <a:latin typeface="Times New Roman"/>
                <a:ea typeface="Times New Roman"/>
                <a:cs typeface="Times New Roman"/>
                <a:sym typeface="Times New Roman"/>
              </a:rPr>
              <a:t>Translated by George Rawlinson</a:t>
            </a:r>
          </a:p>
          <a:p>
            <a:pPr lvl="0">
              <a:spcBef>
                <a:spcPts val="0"/>
              </a:spcBef>
              <a:buNone/>
            </a:pPr>
            <a:r>
              <a:rPr lang="en-US" sz="1800" b="0" dirty="0">
                <a:latin typeface="Times New Roman"/>
                <a:ea typeface="Times New Roman"/>
                <a:cs typeface="Times New Roman"/>
                <a:sym typeface="Times New Roman"/>
              </a:rPr>
              <a:t>The Modern Library Edition of Rawlinson's text, published under the title of </a:t>
            </a:r>
            <a:r>
              <a:rPr lang="en-US" sz="1800" b="0" i="1" dirty="0">
                <a:latin typeface="Times New Roman"/>
                <a:ea typeface="Times New Roman"/>
                <a:cs typeface="Times New Roman"/>
                <a:sym typeface="Times New Roman"/>
              </a:rPr>
              <a:t>The Persian Wars </a:t>
            </a:r>
            <a:r>
              <a:rPr lang="en-US" sz="1800" b="0" dirty="0">
                <a:latin typeface="Times New Roman"/>
                <a:ea typeface="Times New Roman"/>
                <a:cs typeface="Times New Roman"/>
                <a:sym typeface="Times New Roman"/>
              </a:rPr>
              <a:t>by Herodotus</a:t>
            </a:r>
            <a:r>
              <a:rPr lang="en-US" sz="1800" b="0" i="1" dirty="0">
                <a:latin typeface="Times New Roman"/>
                <a:ea typeface="Times New Roman"/>
                <a:cs typeface="Times New Roman"/>
                <a:sym typeface="Times New Roman"/>
              </a:rPr>
              <a:t>,</a:t>
            </a:r>
            <a:r>
              <a:rPr lang="en-US" sz="1800" b="0" dirty="0">
                <a:latin typeface="Times New Roman"/>
                <a:ea typeface="Times New Roman"/>
                <a:cs typeface="Times New Roman"/>
                <a:sym typeface="Times New Roman"/>
              </a:rPr>
              <a:t> 1942</a:t>
            </a:r>
          </a:p>
        </p:txBody>
      </p:sp>
      <p:sp>
        <p:nvSpPr>
          <p:cNvPr id="278" name="Shape 278"/>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82</a:t>
            </a:fld>
            <a:endParaRPr lang="en-US"/>
          </a:p>
        </p:txBody>
      </p:sp>
    </p:spTree>
    <p:extLst>
      <p:ext uri="{BB962C8B-B14F-4D97-AF65-F5344CB8AC3E}">
        <p14:creationId xmlns:p14="http://schemas.microsoft.com/office/powerpoint/2010/main" val="23281440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Geographic Information - Patterns &amp; Trends</a:t>
            </a:r>
          </a:p>
        </p:txBody>
      </p:sp>
      <p:sp>
        <p:nvSpPr>
          <p:cNvPr id="285" name="Shape 285"/>
          <p:cNvSpPr txBox="1">
            <a:spLocks noGrp="1"/>
          </p:cNvSpPr>
          <p:nvPr>
            <p:ph type="body" idx="1"/>
          </p:nvPr>
        </p:nvSpPr>
        <p:spPr>
          <a:xfrm>
            <a:off x="457200" y="1600200"/>
            <a:ext cx="7848600" cy="4908000"/>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Times New Roman"/>
            </a:pPr>
            <a:r>
              <a:rPr lang="en-US" sz="3000" b="0" dirty="0">
                <a:solidFill>
                  <a:srgbClr val="000000"/>
                </a:solidFill>
                <a:highlight>
                  <a:srgbClr val="FFFFFF"/>
                </a:highlight>
                <a:latin typeface="Times New Roman"/>
                <a:ea typeface="Times New Roman"/>
                <a:cs typeface="Times New Roman"/>
                <a:sym typeface="Times New Roman"/>
              </a:rPr>
              <a:t>The knowledge of geography and application of geographic skills enable us to understand relationships between people, their behavior, places, and the environment for problem solving and historical understanding.</a:t>
            </a:r>
          </a:p>
          <a:p>
            <a:pPr marL="457200" lvl="0" indent="-419100" rtl="0">
              <a:spcBef>
                <a:spcPts val="0"/>
              </a:spcBef>
              <a:buClr>
                <a:srgbClr val="000000"/>
              </a:buClr>
              <a:buSzPct val="100000"/>
              <a:buFont typeface="Times New Roman"/>
            </a:pPr>
            <a:r>
              <a:rPr lang="en-US" sz="3000" b="0" dirty="0">
                <a:solidFill>
                  <a:srgbClr val="000000"/>
                </a:solidFill>
                <a:highlight>
                  <a:srgbClr val="FFFFFF"/>
                </a:highlight>
                <a:latin typeface="Times New Roman"/>
                <a:ea typeface="Times New Roman"/>
                <a:cs typeface="Times New Roman"/>
                <a:sym typeface="Times New Roman"/>
              </a:rPr>
              <a:t>The physical geography of a location had a direct impact on the lives of people in world history and how they adapted to their environment.</a:t>
            </a:r>
          </a:p>
        </p:txBody>
      </p:sp>
      <p:sp>
        <p:nvSpPr>
          <p:cNvPr id="286" name="Shape 286"/>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83</a:t>
            </a:fld>
            <a:endParaRPr lang="en-US"/>
          </a:p>
        </p:txBody>
      </p:sp>
    </p:spTree>
    <p:extLst>
      <p:ext uri="{BB962C8B-B14F-4D97-AF65-F5344CB8AC3E}">
        <p14:creationId xmlns:p14="http://schemas.microsoft.com/office/powerpoint/2010/main" val="10311679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Five Themes of Geography</a:t>
            </a:r>
          </a:p>
        </p:txBody>
      </p:sp>
      <p:sp>
        <p:nvSpPr>
          <p:cNvPr id="294" name="Shape 294"/>
          <p:cNvSpPr txBox="1">
            <a:spLocks noGrp="1"/>
          </p:cNvSpPr>
          <p:nvPr>
            <p:ph type="body" idx="1"/>
          </p:nvPr>
        </p:nvSpPr>
        <p:spPr>
          <a:xfrm>
            <a:off x="457200" y="1600200"/>
            <a:ext cx="7696200" cy="4526100"/>
          </a:xfrm>
          <a:prstGeom prst="rect">
            <a:avLst/>
          </a:prstGeom>
        </p:spPr>
        <p:txBody>
          <a:bodyPr lIns="91425" tIns="91425" rIns="91425" bIns="91425" anchor="t" anchorCtr="0">
            <a:noAutofit/>
          </a:bodyPr>
          <a:lstStyle/>
          <a:p>
            <a:pPr marL="228600" lvl="0" indent="0" rtl="0">
              <a:spcBef>
                <a:spcPts val="0"/>
              </a:spcBef>
              <a:buNone/>
            </a:pPr>
            <a:r>
              <a:rPr lang="en-US" dirty="0">
                <a:latin typeface="Times New Roman" panose="02020603050405020304" pitchFamily="18" charset="0"/>
                <a:ea typeface="Times New Roman"/>
                <a:cs typeface="Times New Roman" panose="02020603050405020304" pitchFamily="18" charset="0"/>
                <a:sym typeface="Times New Roman"/>
              </a:rPr>
              <a:t>Location</a:t>
            </a:r>
            <a:r>
              <a:rPr lang="en-US" b="0" dirty="0">
                <a:latin typeface="Times New Roman" panose="02020603050405020304" pitchFamily="18" charset="0"/>
                <a:ea typeface="Times New Roman"/>
                <a:cs typeface="Times New Roman" panose="02020603050405020304" pitchFamily="18" charset="0"/>
                <a:sym typeface="Times New Roman"/>
              </a:rPr>
              <a:t>: Defined according to its position on the earth’s surface; where is it? </a:t>
            </a:r>
            <a:endParaRPr lang="en-US" b="0" dirty="0" smtClean="0">
              <a:latin typeface="Times New Roman" panose="02020603050405020304" pitchFamily="18" charset="0"/>
              <a:ea typeface="Times New Roman"/>
              <a:cs typeface="Times New Roman" panose="02020603050405020304" pitchFamily="18" charset="0"/>
              <a:sym typeface="Times New Roman"/>
            </a:endParaRPr>
          </a:p>
          <a:p>
            <a:pPr marL="971550" lvl="0" indent="-742950" rtl="0">
              <a:spcBef>
                <a:spcPts val="0"/>
              </a:spcBef>
              <a:buFont typeface="+mj-lt"/>
              <a:buAutoNum type="arabicPeriod"/>
            </a:pPr>
            <a:endParaRPr lang="en-US" b="0" dirty="0">
              <a:latin typeface="Times New Roman" panose="02020603050405020304" pitchFamily="18" charset="0"/>
              <a:ea typeface="Times New Roman"/>
              <a:cs typeface="Times New Roman" panose="02020603050405020304" pitchFamily="18" charset="0"/>
              <a:sym typeface="Times New Roman"/>
            </a:endParaRPr>
          </a:p>
          <a:p>
            <a:pPr marL="228600" lvl="0" indent="0" rtl="0">
              <a:spcBef>
                <a:spcPts val="0"/>
              </a:spcBef>
              <a:buNone/>
            </a:pPr>
            <a:r>
              <a:rPr lang="en-US" dirty="0" smtClean="0">
                <a:latin typeface="Times New Roman" panose="02020603050405020304" pitchFamily="18" charset="0"/>
                <a:ea typeface="Times New Roman"/>
                <a:cs typeface="Times New Roman" panose="02020603050405020304" pitchFamily="18" charset="0"/>
                <a:sym typeface="Times New Roman"/>
              </a:rPr>
              <a:t>Place</a:t>
            </a:r>
            <a:r>
              <a:rPr lang="en-US" b="0" dirty="0">
                <a:latin typeface="Times New Roman" panose="02020603050405020304" pitchFamily="18" charset="0"/>
                <a:ea typeface="Times New Roman"/>
                <a:cs typeface="Times New Roman" panose="02020603050405020304" pitchFamily="18" charset="0"/>
                <a:sym typeface="Times New Roman"/>
              </a:rPr>
              <a:t>: Locations having distinctive features that give them meaning and character that differ from other locations; what is it like?</a:t>
            </a:r>
            <a:r>
              <a:rPr lang="en-US" b="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p>
          <a:p>
            <a:pPr marL="0" lvl="0" indent="0" rtl="0">
              <a:spcBef>
                <a:spcPts val="0"/>
              </a:spcBef>
              <a:buNone/>
            </a:pPr>
            <a:endParaRPr dirty="0"/>
          </a:p>
        </p:txBody>
      </p:sp>
      <p:sp>
        <p:nvSpPr>
          <p:cNvPr id="295" name="Shape 295"/>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84</a:t>
            </a:fld>
            <a:endParaRPr lang="en-US"/>
          </a:p>
        </p:txBody>
      </p:sp>
    </p:spTree>
    <p:extLst>
      <p:ext uri="{BB962C8B-B14F-4D97-AF65-F5344CB8AC3E}">
        <p14:creationId xmlns:p14="http://schemas.microsoft.com/office/powerpoint/2010/main" val="27575720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Five Themes of Geography</a:t>
            </a:r>
          </a:p>
        </p:txBody>
      </p:sp>
      <p:sp>
        <p:nvSpPr>
          <p:cNvPr id="302" name="Shape 302"/>
          <p:cNvSpPr txBox="1">
            <a:spLocks noGrp="1"/>
          </p:cNvSpPr>
          <p:nvPr>
            <p:ph type="body" idx="1"/>
          </p:nvPr>
        </p:nvSpPr>
        <p:spPr>
          <a:xfrm>
            <a:off x="457200" y="1600200"/>
            <a:ext cx="7848600" cy="4526100"/>
          </a:xfrm>
          <a:prstGeom prst="rect">
            <a:avLst/>
          </a:prstGeom>
        </p:spPr>
        <p:txBody>
          <a:bodyPr lIns="91425" tIns="91425" rIns="91425" bIns="91425" anchor="t" anchorCtr="0">
            <a:noAutofit/>
          </a:bodyPr>
          <a:lstStyle/>
          <a:p>
            <a:pPr marL="0" lvl="0" indent="0" rtl="0">
              <a:spcBef>
                <a:spcPts val="0"/>
              </a:spcBef>
              <a:buNone/>
            </a:pPr>
            <a:r>
              <a:rPr lang="en-US" dirty="0" smtClean="0">
                <a:latin typeface="Times New Roman"/>
                <a:ea typeface="Times New Roman"/>
                <a:cs typeface="Times New Roman"/>
                <a:sym typeface="Times New Roman"/>
              </a:rPr>
              <a:t>Region</a:t>
            </a:r>
            <a:r>
              <a:rPr lang="en-US" b="0" dirty="0">
                <a:latin typeface="Times New Roman"/>
                <a:ea typeface="Times New Roman"/>
                <a:cs typeface="Times New Roman"/>
                <a:sym typeface="Times New Roman"/>
              </a:rPr>
              <a:t>: A unit on the earth's surface </a:t>
            </a:r>
            <a:r>
              <a:rPr lang="en-US" b="0" dirty="0" smtClean="0">
                <a:latin typeface="Times New Roman"/>
                <a:ea typeface="Times New Roman"/>
                <a:cs typeface="Times New Roman"/>
                <a:sym typeface="Times New Roman"/>
              </a:rPr>
              <a:t>that </a:t>
            </a:r>
            <a:r>
              <a:rPr lang="en-US" b="0" dirty="0">
                <a:latin typeface="Times New Roman"/>
                <a:ea typeface="Times New Roman"/>
                <a:cs typeface="Times New Roman"/>
                <a:sym typeface="Times New Roman"/>
              </a:rPr>
              <a:t>has unifying characteristics; how are places similar or different?</a:t>
            </a:r>
          </a:p>
          <a:p>
            <a:pPr marL="0" lvl="0" indent="0" rtl="0">
              <a:spcBef>
                <a:spcPts val="0"/>
              </a:spcBef>
              <a:buNone/>
            </a:pPr>
            <a:endParaRPr dirty="0">
              <a:latin typeface="Times New Roman"/>
              <a:ea typeface="Times New Roman"/>
              <a:cs typeface="Times New Roman"/>
              <a:sym typeface="Times New Roman"/>
            </a:endParaRPr>
          </a:p>
          <a:p>
            <a:pPr marL="0" lvl="0" indent="0" rtl="0">
              <a:spcBef>
                <a:spcPts val="0"/>
              </a:spcBef>
              <a:buNone/>
            </a:pPr>
            <a:endParaRPr dirty="0">
              <a:latin typeface="Times New Roman"/>
              <a:ea typeface="Times New Roman"/>
              <a:cs typeface="Times New Roman"/>
              <a:sym typeface="Times New Roman"/>
            </a:endParaRPr>
          </a:p>
          <a:p>
            <a:pPr lvl="0" rtl="0">
              <a:spcBef>
                <a:spcPts val="0"/>
              </a:spcBef>
              <a:buNone/>
            </a:pPr>
            <a:endParaRPr dirty="0"/>
          </a:p>
        </p:txBody>
      </p:sp>
      <p:sp>
        <p:nvSpPr>
          <p:cNvPr id="303" name="Shape 303"/>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85</a:t>
            </a:fld>
            <a:endParaRPr lang="en-US"/>
          </a:p>
        </p:txBody>
      </p:sp>
    </p:spTree>
    <p:extLst>
      <p:ext uri="{BB962C8B-B14F-4D97-AF65-F5344CB8AC3E}">
        <p14:creationId xmlns:p14="http://schemas.microsoft.com/office/powerpoint/2010/main" val="37475953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Five Themes of Geography</a:t>
            </a:r>
          </a:p>
        </p:txBody>
      </p:sp>
      <p:sp>
        <p:nvSpPr>
          <p:cNvPr id="318" name="Shape 318"/>
          <p:cNvSpPr txBox="1">
            <a:spLocks noGrp="1"/>
          </p:cNvSpPr>
          <p:nvPr>
            <p:ph type="body" idx="1"/>
          </p:nvPr>
        </p:nvSpPr>
        <p:spPr>
          <a:xfrm>
            <a:off x="457200" y="4191000"/>
            <a:ext cx="7543800" cy="1935300"/>
          </a:xfrm>
          <a:prstGeom prst="rect">
            <a:avLst/>
          </a:prstGeom>
        </p:spPr>
        <p:txBody>
          <a:bodyPr lIns="91425" tIns="91425" rIns="91425" bIns="91425" anchor="t" anchorCtr="0">
            <a:noAutofit/>
          </a:bodyPr>
          <a:lstStyle/>
          <a:p>
            <a:pPr marL="0" lvl="0" indent="0" rtl="0">
              <a:spcBef>
                <a:spcPts val="0"/>
              </a:spcBef>
              <a:buNone/>
            </a:pPr>
            <a:r>
              <a:rPr lang="en-US" dirty="0" smtClean="0">
                <a:latin typeface="Times New Roman"/>
                <a:ea typeface="Times New Roman"/>
                <a:cs typeface="Times New Roman"/>
                <a:sym typeface="Times New Roman"/>
              </a:rPr>
              <a:t>Human-Environment </a:t>
            </a:r>
            <a:r>
              <a:rPr lang="en-US" dirty="0">
                <a:latin typeface="Times New Roman"/>
                <a:ea typeface="Times New Roman"/>
                <a:cs typeface="Times New Roman"/>
                <a:sym typeface="Times New Roman"/>
              </a:rPr>
              <a:t>Interaction</a:t>
            </a:r>
            <a:r>
              <a:rPr lang="en-US" b="0" dirty="0">
                <a:latin typeface="Times New Roman"/>
                <a:ea typeface="Times New Roman"/>
                <a:cs typeface="Times New Roman"/>
                <a:sym typeface="Times New Roman"/>
              </a:rPr>
              <a:t>: The relationship between people and their environment; how do people relate to the physical world?</a:t>
            </a:r>
            <a:r>
              <a:rPr lang="en-US" b="0" dirty="0"/>
              <a:t> </a:t>
            </a:r>
          </a:p>
        </p:txBody>
      </p:sp>
      <p:sp>
        <p:nvSpPr>
          <p:cNvPr id="319" name="Shape 319"/>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86</a:t>
            </a:fld>
            <a:endParaRPr lang="en-US"/>
          </a:p>
        </p:txBody>
      </p:sp>
      <p:sp>
        <p:nvSpPr>
          <p:cNvPr id="5" name="Shape 310"/>
          <p:cNvSpPr txBox="1">
            <a:spLocks/>
          </p:cNvSpPr>
          <p:nvPr/>
        </p:nvSpPr>
        <p:spPr>
          <a:xfrm>
            <a:off x="457200" y="1371600"/>
            <a:ext cx="7543800" cy="226305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pPr marL="0" indent="0">
              <a:spcBef>
                <a:spcPts val="0"/>
              </a:spcBef>
              <a:buFont typeface="Arial"/>
              <a:buNone/>
            </a:pPr>
            <a:r>
              <a:rPr lang="en-US" kern="0" smtClean="0">
                <a:latin typeface="Times New Roman"/>
                <a:ea typeface="Times New Roman"/>
                <a:cs typeface="Times New Roman"/>
                <a:sym typeface="Times New Roman"/>
              </a:rPr>
              <a:t>Movement</a:t>
            </a:r>
            <a:r>
              <a:rPr lang="en-US" b="0" kern="0" smtClean="0">
                <a:latin typeface="Times New Roman"/>
                <a:ea typeface="Times New Roman"/>
                <a:cs typeface="Times New Roman"/>
                <a:sym typeface="Times New Roman"/>
              </a:rPr>
              <a:t>: The way people, products, and information move from one place to another; how do people, goods, and ideas move from one location to another? </a:t>
            </a:r>
            <a:r>
              <a:rPr lang="en-US" sz="2400" kern="0" smtClean="0">
                <a:latin typeface="Times New Roman"/>
                <a:ea typeface="Times New Roman"/>
                <a:cs typeface="Times New Roman"/>
                <a:sym typeface="Times New Roman"/>
              </a:rPr>
              <a:t> </a:t>
            </a:r>
            <a:r>
              <a:rPr lang="en-US" sz="2400" kern="0" smtClean="0"/>
              <a:t> </a:t>
            </a:r>
            <a:endParaRPr lang="en-US" sz="2400" kern="0" dirty="0"/>
          </a:p>
        </p:txBody>
      </p:sp>
    </p:spTree>
    <p:extLst>
      <p:ext uri="{BB962C8B-B14F-4D97-AF65-F5344CB8AC3E}">
        <p14:creationId xmlns:p14="http://schemas.microsoft.com/office/powerpoint/2010/main" val="31872795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Shape 486"/>
          <p:cNvSpPr txBox="1">
            <a:spLocks noGrp="1"/>
          </p:cNvSpPr>
          <p:nvPr>
            <p:ph type="title"/>
          </p:nvPr>
        </p:nvSpPr>
        <p:spPr>
          <a:xfrm>
            <a:off x="448875" y="-2"/>
            <a:ext cx="7543800" cy="863100"/>
          </a:xfrm>
          <a:prstGeom prst="rect">
            <a:avLst/>
          </a:prstGeom>
        </p:spPr>
        <p:txBody>
          <a:bodyPr lIns="91425" tIns="91425" rIns="91425" bIns="91425" anchor="ctr" anchorCtr="0">
            <a:noAutofit/>
          </a:bodyPr>
          <a:lstStyle/>
          <a:p>
            <a:pPr lvl="0" rtl="0">
              <a:spcBef>
                <a:spcPts val="0"/>
              </a:spcBef>
              <a:buNone/>
            </a:pPr>
            <a:r>
              <a:rPr lang="en-US" dirty="0" smtClean="0"/>
              <a:t>Standards</a:t>
            </a:r>
            <a:endParaRPr lang="en-US" dirty="0"/>
          </a:p>
        </p:txBody>
      </p:sp>
      <p:sp>
        <p:nvSpPr>
          <p:cNvPr id="487" name="Shape 487"/>
          <p:cNvSpPr txBox="1">
            <a:spLocks noGrp="1"/>
          </p:cNvSpPr>
          <p:nvPr>
            <p:ph type="body" idx="1"/>
          </p:nvPr>
        </p:nvSpPr>
        <p:spPr>
          <a:xfrm>
            <a:off x="533400" y="736075"/>
            <a:ext cx="8000999" cy="5881200"/>
          </a:xfrm>
          <a:prstGeom prst="rect">
            <a:avLst/>
          </a:prstGeom>
        </p:spPr>
        <p:txBody>
          <a:bodyPr lIns="91425" tIns="91425" rIns="91425" bIns="91425" anchor="t" anchorCtr="0">
            <a:noAutofit/>
          </a:bodyPr>
          <a:lstStyle/>
          <a:p>
            <a:pPr marL="0" lvl="0" indent="0" rtl="0">
              <a:spcBef>
                <a:spcPts val="0"/>
              </a:spcBef>
              <a:buNone/>
            </a:pPr>
            <a:r>
              <a:rPr lang="en-US" sz="3000" u="sng" dirty="0">
                <a:solidFill>
                  <a:schemeClr val="tx1"/>
                </a:solidFill>
                <a:latin typeface="Times New Roman"/>
                <a:ea typeface="Times New Roman"/>
                <a:cs typeface="Times New Roman"/>
                <a:sym typeface="Times New Roman"/>
              </a:rPr>
              <a:t>Content SOL</a:t>
            </a:r>
          </a:p>
          <a:p>
            <a:pPr marL="457200" lvl="0" indent="-419100" rtl="0">
              <a:spcBef>
                <a:spcPts val="0"/>
              </a:spcBef>
              <a:buSzPct val="100000"/>
              <a:buFont typeface="Times New Roman"/>
            </a:pPr>
            <a:r>
              <a:rPr lang="en-US" sz="3000" dirty="0">
                <a:solidFill>
                  <a:schemeClr val="accent6"/>
                </a:solidFill>
                <a:latin typeface="Times New Roman"/>
                <a:ea typeface="Times New Roman"/>
                <a:cs typeface="Times New Roman"/>
                <a:sym typeface="Times New Roman"/>
              </a:rPr>
              <a:t>WHI.6: </a:t>
            </a:r>
            <a:r>
              <a:rPr lang="en-US" sz="3000" b="0" dirty="0">
                <a:latin typeface="Times New Roman"/>
                <a:ea typeface="Times New Roman"/>
                <a:cs typeface="Times New Roman"/>
                <a:sym typeface="Times New Roman"/>
              </a:rPr>
              <a:t> Rome</a:t>
            </a:r>
          </a:p>
          <a:p>
            <a:pPr marL="457200" lvl="0" indent="-419100" rtl="0">
              <a:spcBef>
                <a:spcPts val="0"/>
              </a:spcBef>
              <a:buSzPct val="100000"/>
              <a:buFont typeface="Times New Roman"/>
            </a:pPr>
            <a:r>
              <a:rPr lang="en-US" sz="3000" dirty="0">
                <a:solidFill>
                  <a:schemeClr val="accent6"/>
                </a:solidFill>
                <a:latin typeface="Times New Roman"/>
                <a:ea typeface="Times New Roman"/>
                <a:cs typeface="Times New Roman"/>
                <a:sym typeface="Times New Roman"/>
              </a:rPr>
              <a:t>WHI.7: </a:t>
            </a:r>
            <a:r>
              <a:rPr lang="en-US" sz="3000" b="0" dirty="0">
                <a:latin typeface="Times New Roman"/>
                <a:ea typeface="Times New Roman"/>
                <a:cs typeface="Times New Roman"/>
                <a:sym typeface="Times New Roman"/>
              </a:rPr>
              <a:t> Christianity</a:t>
            </a:r>
          </a:p>
          <a:p>
            <a:pPr marL="457200" lvl="0" indent="-419100" rtl="0">
              <a:spcBef>
                <a:spcPts val="0"/>
              </a:spcBef>
              <a:buSzPct val="100000"/>
              <a:buFont typeface="Times New Roman"/>
            </a:pPr>
            <a:r>
              <a:rPr lang="en-US" sz="3000" dirty="0">
                <a:solidFill>
                  <a:schemeClr val="accent6"/>
                </a:solidFill>
                <a:latin typeface="Times New Roman"/>
                <a:ea typeface="Times New Roman"/>
                <a:cs typeface="Times New Roman"/>
                <a:sym typeface="Times New Roman"/>
              </a:rPr>
              <a:t>WHI.8:</a:t>
            </a:r>
            <a:r>
              <a:rPr lang="en-US" sz="3000" b="0" dirty="0">
                <a:latin typeface="Times New Roman"/>
                <a:ea typeface="Times New Roman"/>
                <a:cs typeface="Times New Roman"/>
                <a:sym typeface="Times New Roman"/>
              </a:rPr>
              <a:t>  Byzantine Empire</a:t>
            </a:r>
          </a:p>
          <a:p>
            <a:pPr marL="0" lvl="0" indent="0" rtl="0">
              <a:spcBef>
                <a:spcPts val="0"/>
              </a:spcBef>
              <a:buNone/>
            </a:pPr>
            <a:endParaRPr sz="3000" b="0" dirty="0">
              <a:latin typeface="Times New Roman"/>
              <a:ea typeface="Times New Roman"/>
              <a:cs typeface="Times New Roman"/>
              <a:sym typeface="Times New Roman"/>
            </a:endParaRPr>
          </a:p>
          <a:p>
            <a:pPr marL="0" lvl="0" indent="0" rtl="0">
              <a:spcBef>
                <a:spcPts val="0"/>
              </a:spcBef>
              <a:buNone/>
            </a:pPr>
            <a:r>
              <a:rPr lang="en-US" sz="3000" u="sng" dirty="0">
                <a:solidFill>
                  <a:schemeClr val="tx1"/>
                </a:solidFill>
                <a:latin typeface="Times New Roman"/>
                <a:ea typeface="Times New Roman"/>
                <a:cs typeface="Times New Roman"/>
                <a:sym typeface="Times New Roman"/>
              </a:rPr>
              <a:t>Skills SOL</a:t>
            </a:r>
          </a:p>
          <a:p>
            <a:pPr marL="457200" lvl="0" indent="-419100" rtl="0">
              <a:spcBef>
                <a:spcPts val="0"/>
              </a:spcBef>
              <a:buSzPct val="100000"/>
              <a:buFont typeface="Times New Roman"/>
            </a:pPr>
            <a:r>
              <a:rPr lang="en-US" sz="2400" dirty="0">
                <a:solidFill>
                  <a:schemeClr val="accent6"/>
                </a:solidFill>
                <a:latin typeface="Times New Roman"/>
                <a:ea typeface="Times New Roman"/>
                <a:cs typeface="Times New Roman"/>
                <a:sym typeface="Times New Roman"/>
              </a:rPr>
              <a:t>WHI.1a:</a:t>
            </a:r>
            <a:r>
              <a:rPr lang="en-US" sz="2400" b="0" dirty="0">
                <a:latin typeface="Times New Roman"/>
                <a:ea typeface="Times New Roman"/>
                <a:cs typeface="Times New Roman"/>
                <a:sym typeface="Times New Roman"/>
              </a:rPr>
              <a:t> Using primary and secondary sources </a:t>
            </a:r>
          </a:p>
          <a:p>
            <a:pPr marL="457200" lvl="0" indent="-419100" rtl="0">
              <a:spcBef>
                <a:spcPts val="0"/>
              </a:spcBef>
              <a:buSzPct val="100000"/>
              <a:buFont typeface="Times New Roman"/>
            </a:pPr>
            <a:r>
              <a:rPr lang="en-US" sz="2400" dirty="0">
                <a:solidFill>
                  <a:schemeClr val="accent6"/>
                </a:solidFill>
                <a:latin typeface="Times New Roman"/>
                <a:ea typeface="Times New Roman"/>
                <a:cs typeface="Times New Roman"/>
                <a:sym typeface="Times New Roman"/>
              </a:rPr>
              <a:t>WHI.1b:</a:t>
            </a:r>
            <a:r>
              <a:rPr lang="en-US" sz="2400" b="0" dirty="0">
                <a:latin typeface="Times New Roman"/>
                <a:ea typeface="Times New Roman"/>
                <a:cs typeface="Times New Roman"/>
                <a:sym typeface="Times New Roman"/>
              </a:rPr>
              <a:t> Using geographic information to determine patterns and trends</a:t>
            </a:r>
          </a:p>
          <a:p>
            <a:pPr marL="457200" lvl="0" indent="-419100" rtl="0">
              <a:spcBef>
                <a:spcPts val="0"/>
              </a:spcBef>
              <a:buSzPct val="100000"/>
              <a:buFont typeface="Times New Roman"/>
            </a:pPr>
            <a:r>
              <a:rPr lang="en-US" sz="2400" dirty="0">
                <a:solidFill>
                  <a:schemeClr val="accent6"/>
                </a:solidFill>
                <a:latin typeface="Times New Roman"/>
                <a:ea typeface="Times New Roman"/>
                <a:cs typeface="Times New Roman"/>
                <a:sym typeface="Times New Roman"/>
              </a:rPr>
              <a:t>WHI.1f:</a:t>
            </a:r>
            <a:r>
              <a:rPr lang="en-US" sz="2400" b="0" dirty="0">
                <a:latin typeface="Times New Roman"/>
                <a:ea typeface="Times New Roman"/>
                <a:cs typeface="Times New Roman"/>
                <a:sym typeface="Times New Roman"/>
              </a:rPr>
              <a:t> Explaining how indirect cause-and-effect relationships impacted people, places, and events </a:t>
            </a:r>
          </a:p>
          <a:p>
            <a:pPr marL="0" lvl="0" indent="0" rtl="0">
              <a:spcBef>
                <a:spcPts val="0"/>
              </a:spcBef>
              <a:buNone/>
            </a:pPr>
            <a:endParaRPr sz="2400" b="0" dirty="0">
              <a:latin typeface="Times New Roman"/>
              <a:ea typeface="Times New Roman"/>
              <a:cs typeface="Times New Roman"/>
              <a:sym typeface="Times New Roman"/>
            </a:endParaRPr>
          </a:p>
        </p:txBody>
      </p:sp>
      <p:sp>
        <p:nvSpPr>
          <p:cNvPr id="488" name="Shape 488"/>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87</a:t>
            </a:fld>
            <a:endParaRPr lang="en-US"/>
          </a:p>
        </p:txBody>
      </p:sp>
    </p:spTree>
    <p:extLst>
      <p:ext uri="{BB962C8B-B14F-4D97-AF65-F5344CB8AC3E}">
        <p14:creationId xmlns:p14="http://schemas.microsoft.com/office/powerpoint/2010/main" val="29579544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Shape 494"/>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solidFill>
                  <a:schemeClr val="accent6"/>
                </a:solidFill>
              </a:rPr>
              <a:t>In this learning experience, students will:</a:t>
            </a:r>
          </a:p>
        </p:txBody>
      </p:sp>
      <p:sp>
        <p:nvSpPr>
          <p:cNvPr id="495" name="Shape 495"/>
          <p:cNvSpPr txBox="1">
            <a:spLocks noGrp="1"/>
          </p:cNvSpPr>
          <p:nvPr>
            <p:ph type="body" idx="1"/>
          </p:nvPr>
        </p:nvSpPr>
        <p:spPr>
          <a:xfrm>
            <a:off x="260000" y="1355450"/>
            <a:ext cx="8045700" cy="4770900"/>
          </a:xfrm>
          <a:prstGeom prst="rect">
            <a:avLst/>
          </a:prstGeom>
        </p:spPr>
        <p:txBody>
          <a:bodyPr lIns="91425" tIns="91425" rIns="91425" bIns="91425" anchor="t" anchorCtr="0">
            <a:noAutofit/>
          </a:bodyPr>
          <a:lstStyle/>
          <a:p>
            <a:pPr marL="457200" marR="0" lvl="0" indent="-387350" algn="l" rtl="0">
              <a:lnSpc>
                <a:spcPct val="100000"/>
              </a:lnSpc>
              <a:spcBef>
                <a:spcPts val="1000"/>
              </a:spcBef>
              <a:spcAft>
                <a:spcPts val="0"/>
              </a:spcAft>
              <a:buClr>
                <a:schemeClr val="dk1"/>
              </a:buClr>
              <a:buSzPct val="100000"/>
              <a:buFont typeface="Times New Roman"/>
            </a:pPr>
            <a:r>
              <a:rPr lang="en-US" sz="2500" b="0" dirty="0">
                <a:solidFill>
                  <a:schemeClr val="dk1"/>
                </a:solidFill>
                <a:latin typeface="Times New Roman"/>
                <a:ea typeface="Times New Roman"/>
                <a:cs typeface="Times New Roman"/>
                <a:sym typeface="Times New Roman"/>
              </a:rPr>
              <a:t>Use a variety of sources, including maps, images, photographs, primary sources, and diagrams.</a:t>
            </a:r>
          </a:p>
          <a:p>
            <a:pPr marL="457200" marR="0" lvl="0" indent="-387350" algn="l" rtl="0">
              <a:lnSpc>
                <a:spcPct val="100000"/>
              </a:lnSpc>
              <a:spcBef>
                <a:spcPts val="1000"/>
              </a:spcBef>
              <a:spcAft>
                <a:spcPts val="0"/>
              </a:spcAft>
              <a:buClr>
                <a:schemeClr val="dk1"/>
              </a:buClr>
              <a:buSzPct val="100000"/>
              <a:buFont typeface="Times New Roman"/>
            </a:pPr>
            <a:r>
              <a:rPr lang="en-US" sz="2500" dirty="0">
                <a:solidFill>
                  <a:schemeClr val="dk1"/>
                </a:solidFill>
                <a:latin typeface="Times New Roman"/>
                <a:ea typeface="Times New Roman"/>
                <a:cs typeface="Times New Roman"/>
                <a:sym typeface="Times New Roman"/>
              </a:rPr>
              <a:t>Analyze</a:t>
            </a:r>
            <a:r>
              <a:rPr lang="en-US" sz="2500" b="0" dirty="0">
                <a:solidFill>
                  <a:schemeClr val="dk1"/>
                </a:solidFill>
                <a:latin typeface="Times New Roman"/>
                <a:ea typeface="Times New Roman"/>
                <a:cs typeface="Times New Roman"/>
                <a:sym typeface="Times New Roman"/>
              </a:rPr>
              <a:t> the relationship between the physical and human geography of the ancient Roman and Byzantine empires</a:t>
            </a:r>
            <a:r>
              <a:rPr lang="en-US" sz="2500" b="0" dirty="0">
                <a:latin typeface="Times New Roman"/>
                <a:ea typeface="Times New Roman"/>
                <a:cs typeface="Times New Roman"/>
                <a:sym typeface="Times New Roman"/>
              </a:rPr>
              <a:t>.</a:t>
            </a:r>
          </a:p>
          <a:p>
            <a:pPr marL="457200" marR="0" lvl="0" indent="-387350" algn="l" rtl="0">
              <a:lnSpc>
                <a:spcPct val="100000"/>
              </a:lnSpc>
              <a:spcBef>
                <a:spcPts val="1000"/>
              </a:spcBef>
              <a:spcAft>
                <a:spcPts val="0"/>
              </a:spcAft>
              <a:buClr>
                <a:schemeClr val="dk1"/>
              </a:buClr>
              <a:buSzPct val="100000"/>
              <a:buFont typeface="Times New Roman"/>
            </a:pPr>
            <a:r>
              <a:rPr lang="en-US" sz="2500" dirty="0">
                <a:solidFill>
                  <a:schemeClr val="dk1"/>
                </a:solidFill>
                <a:latin typeface="Times New Roman"/>
                <a:ea typeface="Times New Roman"/>
                <a:cs typeface="Times New Roman"/>
                <a:sym typeface="Times New Roman"/>
              </a:rPr>
              <a:t>Gather and analyze </a:t>
            </a:r>
            <a:r>
              <a:rPr lang="en-US" sz="2500" b="0" dirty="0">
                <a:solidFill>
                  <a:schemeClr val="dk1"/>
                </a:solidFill>
                <a:latin typeface="Times New Roman"/>
                <a:ea typeface="Times New Roman"/>
                <a:cs typeface="Times New Roman"/>
                <a:sym typeface="Times New Roman"/>
              </a:rPr>
              <a:t>geographic information to determine patterns and trends related to the movement of population, products, resources, ideas, and language.</a:t>
            </a:r>
          </a:p>
          <a:p>
            <a:pPr marL="457200" marR="0" lvl="0" indent="-387350" algn="l" rtl="0">
              <a:lnSpc>
                <a:spcPct val="100000"/>
              </a:lnSpc>
              <a:spcBef>
                <a:spcPts val="1000"/>
              </a:spcBef>
              <a:spcAft>
                <a:spcPts val="0"/>
              </a:spcAft>
              <a:buClr>
                <a:schemeClr val="dk1"/>
              </a:buClr>
              <a:buSzPct val="100000"/>
              <a:buFont typeface="Times New Roman"/>
            </a:pPr>
            <a:r>
              <a:rPr lang="en-US" sz="2500" dirty="0">
                <a:solidFill>
                  <a:schemeClr val="dk1"/>
                </a:solidFill>
                <a:latin typeface="Times New Roman"/>
                <a:ea typeface="Times New Roman"/>
                <a:cs typeface="Times New Roman"/>
                <a:sym typeface="Times New Roman"/>
              </a:rPr>
              <a:t>Use maps </a:t>
            </a:r>
            <a:r>
              <a:rPr lang="en-US" sz="2500" b="0" dirty="0">
                <a:solidFill>
                  <a:schemeClr val="dk1"/>
                </a:solidFill>
                <a:latin typeface="Times New Roman"/>
                <a:ea typeface="Times New Roman"/>
                <a:cs typeface="Times New Roman"/>
                <a:sym typeface="Times New Roman"/>
              </a:rPr>
              <a:t>to explain how the location of resources influences patterns, trends and migration of a population.</a:t>
            </a:r>
          </a:p>
          <a:p>
            <a:pPr marL="457200" marR="0" lvl="0" indent="-387350" algn="l" rtl="0">
              <a:lnSpc>
                <a:spcPct val="100000"/>
              </a:lnSpc>
              <a:spcBef>
                <a:spcPts val="1000"/>
              </a:spcBef>
              <a:spcAft>
                <a:spcPts val="0"/>
              </a:spcAft>
              <a:buClr>
                <a:schemeClr val="dk1"/>
              </a:buClr>
              <a:buSzPct val="100000"/>
              <a:buFont typeface="Times New Roman"/>
            </a:pPr>
            <a:r>
              <a:rPr lang="en-US" sz="2500" dirty="0">
                <a:solidFill>
                  <a:schemeClr val="dk1"/>
                </a:solidFill>
                <a:latin typeface="Times New Roman"/>
                <a:ea typeface="Times New Roman"/>
                <a:cs typeface="Times New Roman"/>
                <a:sym typeface="Times New Roman"/>
              </a:rPr>
              <a:t>Synthesize</a:t>
            </a:r>
            <a:r>
              <a:rPr lang="en-US" sz="2500" b="0" dirty="0">
                <a:solidFill>
                  <a:schemeClr val="dk1"/>
                </a:solidFill>
                <a:latin typeface="Times New Roman"/>
                <a:ea typeface="Times New Roman"/>
                <a:cs typeface="Times New Roman"/>
                <a:sym typeface="Times New Roman"/>
              </a:rPr>
              <a:t> </a:t>
            </a:r>
            <a:r>
              <a:rPr lang="en-US" sz="2500" b="0" dirty="0" smtClean="0">
                <a:solidFill>
                  <a:schemeClr val="dk1"/>
                </a:solidFill>
                <a:latin typeface="Times New Roman"/>
                <a:ea typeface="Times New Roman"/>
                <a:cs typeface="Times New Roman"/>
                <a:sym typeface="Times New Roman"/>
              </a:rPr>
              <a:t>the evidence from primary </a:t>
            </a:r>
            <a:r>
              <a:rPr lang="en-US" sz="2500" b="0" dirty="0">
                <a:solidFill>
                  <a:schemeClr val="dk1"/>
                </a:solidFill>
                <a:latin typeface="Times New Roman"/>
                <a:ea typeface="Times New Roman"/>
                <a:cs typeface="Times New Roman"/>
                <a:sym typeface="Times New Roman"/>
              </a:rPr>
              <a:t>sources to determine continuity and change between the Roman and Byzantine Empires.</a:t>
            </a:r>
          </a:p>
        </p:txBody>
      </p:sp>
      <p:sp>
        <p:nvSpPr>
          <p:cNvPr id="496" name="Shape 496"/>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88</a:t>
            </a:fld>
            <a:endParaRPr lang="en-US"/>
          </a:p>
        </p:txBody>
      </p:sp>
    </p:spTree>
    <p:extLst>
      <p:ext uri="{BB962C8B-B14F-4D97-AF65-F5344CB8AC3E}">
        <p14:creationId xmlns:p14="http://schemas.microsoft.com/office/powerpoint/2010/main" val="2691822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What do you know?</a:t>
            </a:r>
          </a:p>
        </p:txBody>
      </p:sp>
      <p:sp>
        <p:nvSpPr>
          <p:cNvPr id="503" name="Shape 503"/>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lvl="0" rtl="0">
              <a:spcBef>
                <a:spcPts val="0"/>
              </a:spcBef>
              <a:buNone/>
            </a:pPr>
            <a:endParaRPr/>
          </a:p>
        </p:txBody>
      </p:sp>
      <p:sp>
        <p:nvSpPr>
          <p:cNvPr id="504" name="Shape 504"/>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89</a:t>
            </a:fld>
            <a:endParaRPr lang="en-US"/>
          </a:p>
        </p:txBody>
      </p:sp>
      <p:pic>
        <p:nvPicPr>
          <p:cNvPr id="505" name="Shape 505"/>
          <p:cNvPicPr preferRelativeResize="0"/>
          <p:nvPr/>
        </p:nvPicPr>
        <p:blipFill>
          <a:blip r:embed="rId3">
            <a:alphaModFix/>
          </a:blip>
          <a:stretch>
            <a:fillRect/>
          </a:stretch>
        </p:blipFill>
        <p:spPr>
          <a:xfrm>
            <a:off x="457199" y="1156239"/>
            <a:ext cx="7543799" cy="5184235"/>
          </a:xfrm>
          <a:prstGeom prst="rect">
            <a:avLst/>
          </a:prstGeom>
          <a:noFill/>
          <a:ln>
            <a:noFill/>
          </a:ln>
        </p:spPr>
      </p:pic>
      <p:sp>
        <p:nvSpPr>
          <p:cNvPr id="506" name="Shape 506"/>
          <p:cNvSpPr/>
          <p:nvPr/>
        </p:nvSpPr>
        <p:spPr>
          <a:xfrm>
            <a:off x="4786414" y="2756083"/>
            <a:ext cx="4388901" cy="3881650"/>
          </a:xfrm>
          <a:prstGeom prst="irregularSeal1">
            <a:avLst/>
          </a:prstGeom>
          <a:solidFill>
            <a:schemeClr val="accent6"/>
          </a:solidFill>
          <a:ln w="19050" cap="flat" cmpd="sng">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91425" tIns="91425" rIns="91425" bIns="91425" anchor="ctr" anchorCtr="0">
            <a:noAutofit/>
          </a:bodyPr>
          <a:lstStyle/>
          <a:p>
            <a:pPr algn="ctr"/>
            <a:r>
              <a:rPr lang="en-US" b="1" kern="0" dirty="0">
                <a:solidFill>
                  <a:srgbClr val="000000"/>
                </a:solidFill>
                <a:latin typeface="Times New Roman" panose="02020603050405020304" pitchFamily="18" charset="0"/>
                <a:cs typeface="Times New Roman" panose="02020603050405020304" pitchFamily="18" charset="0"/>
                <a:sym typeface="Arial"/>
              </a:rPr>
              <a:t>Have students write what they know about the Roman and Byzantine Empires</a:t>
            </a:r>
          </a:p>
        </p:txBody>
      </p:sp>
    </p:spTree>
    <p:extLst>
      <p:ext uri="{BB962C8B-B14F-4D97-AF65-F5344CB8AC3E}">
        <p14:creationId xmlns:p14="http://schemas.microsoft.com/office/powerpoint/2010/main" val="1220325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Experiences</a:t>
            </a:r>
            <a:endParaRPr lang="en-US" dirty="0"/>
          </a:p>
        </p:txBody>
      </p:sp>
      <p:sp>
        <p:nvSpPr>
          <p:cNvPr id="3" name="Content Placeholder 2"/>
          <p:cNvSpPr>
            <a:spLocks noGrp="1"/>
          </p:cNvSpPr>
          <p:nvPr>
            <p:ph idx="1"/>
          </p:nvPr>
        </p:nvSpPr>
        <p:spPr>
          <a:xfrm>
            <a:off x="457200" y="1371600"/>
            <a:ext cx="7543800" cy="4525963"/>
          </a:xfrm>
        </p:spPr>
        <p:txBody>
          <a:bodyPr>
            <a:normAutofit fontScale="92500"/>
          </a:bodyPr>
          <a:lstStyle/>
          <a:p>
            <a:r>
              <a:rPr lang="en-US" b="0" dirty="0">
                <a:latin typeface="+mn-lt"/>
              </a:rPr>
              <a:t>Bring attention to the Experiences and describe what they are and how they can be used. </a:t>
            </a:r>
          </a:p>
          <a:p>
            <a:r>
              <a:rPr lang="en-US" b="0" dirty="0">
                <a:latin typeface="+mn-lt"/>
              </a:rPr>
              <a:t>Provide teachers with “experiences” and give them an opportunity to:</a:t>
            </a:r>
          </a:p>
          <a:p>
            <a:pPr marL="571500" lvl="1" indent="-171450"/>
            <a:r>
              <a:rPr lang="en-US" b="0" dirty="0">
                <a:latin typeface="+mn-lt"/>
              </a:rPr>
              <a:t>discuss what they are and how they can be used; and </a:t>
            </a:r>
          </a:p>
          <a:p>
            <a:pPr marL="571500" lvl="1" indent="-171450"/>
            <a:r>
              <a:rPr lang="en-US" b="0" dirty="0">
                <a:latin typeface="+mn-lt"/>
              </a:rPr>
              <a:t>develop their own to share with the group</a:t>
            </a:r>
            <a:r>
              <a:rPr lang="en-US" b="0" dirty="0" smtClean="0">
                <a:latin typeface="+mn-lt"/>
              </a:rPr>
              <a:t>.</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a:t>
            </a:fld>
            <a:endParaRPr lang="en-US" dirty="0">
              <a:solidFill>
                <a:prstClr val="white"/>
              </a:solidFill>
            </a:endParaRPr>
          </a:p>
        </p:txBody>
      </p:sp>
    </p:spTree>
    <p:extLst>
      <p:ext uri="{BB962C8B-B14F-4D97-AF65-F5344CB8AC3E}">
        <p14:creationId xmlns:p14="http://schemas.microsoft.com/office/powerpoint/2010/main" val="20350239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What do you know?</a:t>
            </a:r>
          </a:p>
        </p:txBody>
      </p:sp>
      <p:sp>
        <p:nvSpPr>
          <p:cNvPr id="514" name="Shape 514"/>
          <p:cNvSpPr txBox="1">
            <a:spLocks noGrp="1"/>
          </p:cNvSpPr>
          <p:nvPr>
            <p:ph type="body" idx="1"/>
          </p:nvPr>
        </p:nvSpPr>
        <p:spPr>
          <a:xfrm>
            <a:off x="457200" y="4662050"/>
            <a:ext cx="7543800" cy="1143000"/>
          </a:xfrm>
          <a:prstGeom prst="rect">
            <a:avLst/>
          </a:prstGeom>
        </p:spPr>
        <p:txBody>
          <a:bodyPr lIns="91425" tIns="91425" rIns="91425" bIns="91425" anchor="t" anchorCtr="0">
            <a:noAutofit/>
          </a:bodyPr>
          <a:lstStyle/>
          <a:p>
            <a:pPr marL="228600" lvl="0" indent="0" algn="ctr" rtl="0">
              <a:spcBef>
                <a:spcPts val="0"/>
              </a:spcBef>
              <a:buNone/>
            </a:pPr>
            <a:r>
              <a:rPr lang="en-US" b="0" dirty="0">
                <a:latin typeface="Times New Roman" panose="02020603050405020304" pitchFamily="18" charset="0"/>
                <a:cs typeface="Times New Roman" panose="02020603050405020304" pitchFamily="18" charset="0"/>
              </a:rPr>
              <a:t>Discuss with the class when students finish the chart.</a:t>
            </a:r>
          </a:p>
        </p:txBody>
      </p:sp>
      <p:sp>
        <p:nvSpPr>
          <p:cNvPr id="515" name="Shape 515"/>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90</a:t>
            </a:fld>
            <a:endParaRPr lang="en-US"/>
          </a:p>
        </p:txBody>
      </p:sp>
      <p:pic>
        <p:nvPicPr>
          <p:cNvPr id="516" name="Shape 516"/>
          <p:cNvPicPr preferRelativeResize="0"/>
          <p:nvPr/>
        </p:nvPicPr>
        <p:blipFill>
          <a:blip r:embed="rId3">
            <a:alphaModFix/>
          </a:blip>
          <a:stretch>
            <a:fillRect/>
          </a:stretch>
        </p:blipFill>
        <p:spPr>
          <a:xfrm>
            <a:off x="457202" y="1417650"/>
            <a:ext cx="7543799" cy="3244401"/>
          </a:xfrm>
          <a:prstGeom prst="rect">
            <a:avLst/>
          </a:prstGeom>
          <a:noFill/>
          <a:ln>
            <a:noFill/>
          </a:ln>
        </p:spPr>
      </p:pic>
    </p:spTree>
    <p:extLst>
      <p:ext uri="{BB962C8B-B14F-4D97-AF65-F5344CB8AC3E}">
        <p14:creationId xmlns:p14="http://schemas.microsoft.com/office/powerpoint/2010/main" val="19113637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Gallery Walk</a:t>
            </a:r>
          </a:p>
        </p:txBody>
      </p:sp>
      <p:sp>
        <p:nvSpPr>
          <p:cNvPr id="523" name="Shape 523"/>
          <p:cNvSpPr txBox="1">
            <a:spLocks noGrp="1"/>
          </p:cNvSpPr>
          <p:nvPr>
            <p:ph type="body" idx="1"/>
          </p:nvPr>
        </p:nvSpPr>
        <p:spPr>
          <a:xfrm>
            <a:off x="457200" y="1343000"/>
            <a:ext cx="7848600" cy="4783200"/>
          </a:xfrm>
          <a:prstGeom prst="rect">
            <a:avLst/>
          </a:prstGeom>
        </p:spPr>
        <p:txBody>
          <a:bodyPr lIns="91425" tIns="91425" rIns="91425" bIns="91425" anchor="t" anchorCtr="0">
            <a:noAutofit/>
          </a:bodyPr>
          <a:lstStyle/>
          <a:p>
            <a:pPr marL="457200" lvl="0" indent="-412750" rtl="0">
              <a:spcBef>
                <a:spcPts val="0"/>
              </a:spcBef>
              <a:buSzPct val="100000"/>
              <a:buFont typeface="Times New Roman"/>
            </a:pPr>
            <a:r>
              <a:rPr lang="en-US" sz="2900" b="0" dirty="0">
                <a:latin typeface="Times New Roman"/>
                <a:ea typeface="Times New Roman"/>
                <a:cs typeface="Times New Roman"/>
                <a:sym typeface="Times New Roman"/>
              </a:rPr>
              <a:t>Students will analyze primary and secondary documents as either Roman or Byzantine using the five themes of geography.</a:t>
            </a:r>
          </a:p>
          <a:p>
            <a:pPr marL="457200" lvl="0" rtl="0">
              <a:spcBef>
                <a:spcPts val="0"/>
              </a:spcBef>
              <a:buSzPct val="100000"/>
              <a:buFont typeface="Times New Roman"/>
            </a:pPr>
            <a:r>
              <a:rPr lang="en-US" sz="2900" b="0" dirty="0">
                <a:latin typeface="Times New Roman"/>
                <a:ea typeface="Times New Roman"/>
                <a:cs typeface="Times New Roman"/>
                <a:sym typeface="Times New Roman"/>
              </a:rPr>
              <a:t>Students should rotate around the room to collect information from the posters.</a:t>
            </a:r>
          </a:p>
          <a:p>
            <a:pPr marL="914400" lvl="1" indent="-412750" rtl="0">
              <a:spcBef>
                <a:spcPts val="0"/>
              </a:spcBef>
              <a:buClr>
                <a:srgbClr val="666666"/>
              </a:buClr>
              <a:buSzPct val="100000"/>
              <a:buFont typeface="Times New Roman"/>
            </a:pPr>
            <a:r>
              <a:rPr lang="en-US" sz="2900" dirty="0">
                <a:solidFill>
                  <a:srgbClr val="FF0000"/>
                </a:solidFill>
                <a:latin typeface="Times New Roman"/>
                <a:ea typeface="Times New Roman"/>
                <a:cs typeface="Times New Roman"/>
                <a:sym typeface="Times New Roman"/>
              </a:rPr>
              <a:t>Use a timer to help students rotate through each of the images. </a:t>
            </a:r>
          </a:p>
          <a:p>
            <a:pPr marL="914400" lvl="1" indent="-412750" rtl="0">
              <a:spcBef>
                <a:spcPts val="0"/>
              </a:spcBef>
              <a:buClr>
                <a:srgbClr val="666666"/>
              </a:buClr>
              <a:buSzPct val="100000"/>
              <a:buFont typeface="Times New Roman"/>
            </a:pPr>
            <a:r>
              <a:rPr lang="en-US" sz="2900" dirty="0">
                <a:solidFill>
                  <a:srgbClr val="FF0000"/>
                </a:solidFill>
                <a:latin typeface="Times New Roman"/>
                <a:ea typeface="Times New Roman"/>
                <a:cs typeface="Times New Roman"/>
                <a:sym typeface="Times New Roman"/>
              </a:rPr>
              <a:t>To avoid congestion, students do not need to complete the gallery walk in order.</a:t>
            </a:r>
          </a:p>
          <a:p>
            <a:pPr marL="457200" lvl="0" indent="-412750" rtl="0">
              <a:spcBef>
                <a:spcPts val="0"/>
              </a:spcBef>
              <a:buSzPct val="100000"/>
              <a:buFont typeface="Times New Roman"/>
            </a:pPr>
            <a:r>
              <a:rPr lang="en-US" sz="2900" b="0" dirty="0">
                <a:latin typeface="Times New Roman"/>
                <a:ea typeface="Times New Roman"/>
                <a:cs typeface="Times New Roman"/>
                <a:sym typeface="Times New Roman"/>
              </a:rPr>
              <a:t>Students should not make any conclusions in Column 1 - only collect information.</a:t>
            </a:r>
          </a:p>
        </p:txBody>
      </p:sp>
      <p:sp>
        <p:nvSpPr>
          <p:cNvPr id="524" name="Shape 524"/>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91</a:t>
            </a:fld>
            <a:endParaRPr lang="en-US"/>
          </a:p>
        </p:txBody>
      </p:sp>
    </p:spTree>
    <p:extLst>
      <p:ext uri="{BB962C8B-B14F-4D97-AF65-F5344CB8AC3E}">
        <p14:creationId xmlns:p14="http://schemas.microsoft.com/office/powerpoint/2010/main" val="113318851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Gallery Walk</a:t>
            </a:r>
          </a:p>
        </p:txBody>
      </p:sp>
      <p:sp>
        <p:nvSpPr>
          <p:cNvPr id="531" name="Shape 531"/>
          <p:cNvSpPr txBox="1">
            <a:spLocks noGrp="1"/>
          </p:cNvSpPr>
          <p:nvPr>
            <p:ph type="body" idx="1"/>
          </p:nvPr>
        </p:nvSpPr>
        <p:spPr>
          <a:xfrm>
            <a:off x="457200" y="1600200"/>
            <a:ext cx="7848600" cy="4526100"/>
          </a:xfrm>
          <a:prstGeom prst="rect">
            <a:avLst/>
          </a:prstGeom>
        </p:spPr>
        <p:txBody>
          <a:bodyPr lIns="91425" tIns="91425" rIns="91425" bIns="91425" anchor="t" anchorCtr="0">
            <a:noAutofit/>
          </a:bodyPr>
          <a:lstStyle/>
          <a:p>
            <a:pPr marL="457200" lvl="0" indent="-412750" rtl="0">
              <a:spcBef>
                <a:spcPts val="0"/>
              </a:spcBef>
              <a:buClr>
                <a:schemeClr val="dk1"/>
              </a:buClr>
              <a:buSzPct val="100000"/>
              <a:buFont typeface="Times New Roman"/>
            </a:pPr>
            <a:r>
              <a:rPr lang="en-US" sz="2900" b="0">
                <a:solidFill>
                  <a:schemeClr val="dk1"/>
                </a:solidFill>
                <a:latin typeface="Times New Roman"/>
                <a:ea typeface="Times New Roman"/>
                <a:cs typeface="Times New Roman"/>
                <a:sym typeface="Times New Roman"/>
              </a:rPr>
              <a:t>After the class has reviewed their responses for Column 1, proceed to Column 2.  </a:t>
            </a:r>
          </a:p>
          <a:p>
            <a:pPr marL="457200" lvl="0" indent="-412750" rtl="0">
              <a:spcBef>
                <a:spcPts val="0"/>
              </a:spcBef>
              <a:buClr>
                <a:schemeClr val="dk1"/>
              </a:buClr>
              <a:buSzPct val="100000"/>
              <a:buFont typeface="Times New Roman"/>
            </a:pPr>
            <a:r>
              <a:rPr lang="en-US" sz="2900" b="0">
                <a:solidFill>
                  <a:schemeClr val="dk1"/>
                </a:solidFill>
                <a:latin typeface="Times New Roman"/>
                <a:ea typeface="Times New Roman"/>
                <a:cs typeface="Times New Roman"/>
                <a:sym typeface="Times New Roman"/>
              </a:rPr>
              <a:t>When students have completed Column 2, review their answers as a class.  Emphasize </a:t>
            </a:r>
            <a:r>
              <a:rPr lang="en-US" sz="2900" b="0" i="1">
                <a:solidFill>
                  <a:schemeClr val="dk1"/>
                </a:solidFill>
                <a:latin typeface="Times New Roman"/>
                <a:ea typeface="Times New Roman"/>
                <a:cs typeface="Times New Roman"/>
                <a:sym typeface="Times New Roman"/>
              </a:rPr>
              <a:t>why</a:t>
            </a:r>
            <a:r>
              <a:rPr lang="en-US" sz="2900" b="0">
                <a:solidFill>
                  <a:schemeClr val="dk1"/>
                </a:solidFill>
                <a:latin typeface="Times New Roman"/>
                <a:ea typeface="Times New Roman"/>
                <a:cs typeface="Times New Roman"/>
                <a:sym typeface="Times New Roman"/>
              </a:rPr>
              <a:t> each document is associated either with the Roman or Byzantine Empire by highlighting the evidence in each. </a:t>
            </a:r>
            <a:r>
              <a:rPr lang="en-US" sz="2900">
                <a:solidFill>
                  <a:schemeClr val="dk1"/>
                </a:solidFill>
                <a:latin typeface="Times New Roman"/>
                <a:ea typeface="Times New Roman"/>
                <a:cs typeface="Times New Roman"/>
                <a:sym typeface="Times New Roman"/>
              </a:rPr>
              <a:t> </a:t>
            </a:r>
          </a:p>
          <a:p>
            <a:pPr marL="457200" lvl="0" indent="-412750" rtl="0">
              <a:spcBef>
                <a:spcPts val="0"/>
              </a:spcBef>
              <a:buSzPct val="100000"/>
              <a:buFont typeface="Times New Roman"/>
            </a:pPr>
            <a:r>
              <a:rPr lang="en-US" sz="2900" b="0">
                <a:latin typeface="Times New Roman"/>
                <a:ea typeface="Times New Roman"/>
                <a:cs typeface="Times New Roman"/>
                <a:sym typeface="Times New Roman"/>
              </a:rPr>
              <a:t>Students should be making inferences in Column 2.</a:t>
            </a:r>
          </a:p>
        </p:txBody>
      </p:sp>
      <p:sp>
        <p:nvSpPr>
          <p:cNvPr id="532" name="Shape 532"/>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92</a:t>
            </a:fld>
            <a:endParaRPr lang="en-US"/>
          </a:p>
        </p:txBody>
      </p:sp>
    </p:spTree>
    <p:extLst>
      <p:ext uri="{BB962C8B-B14F-4D97-AF65-F5344CB8AC3E}">
        <p14:creationId xmlns:p14="http://schemas.microsoft.com/office/powerpoint/2010/main" val="12721688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Gallery Walk</a:t>
            </a:r>
          </a:p>
        </p:txBody>
      </p:sp>
      <p:sp>
        <p:nvSpPr>
          <p:cNvPr id="539" name="Shape 539"/>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lvl="0" rtl="0">
              <a:spcBef>
                <a:spcPts val="0"/>
              </a:spcBef>
              <a:buNone/>
            </a:pPr>
            <a:endParaRPr/>
          </a:p>
        </p:txBody>
      </p:sp>
      <p:sp>
        <p:nvSpPr>
          <p:cNvPr id="540" name="Shape 540"/>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93</a:t>
            </a:fld>
            <a:endParaRPr lang="en-US"/>
          </a:p>
        </p:txBody>
      </p:sp>
      <p:pic>
        <p:nvPicPr>
          <p:cNvPr id="541" name="Shape 541"/>
          <p:cNvPicPr preferRelativeResize="0"/>
          <p:nvPr/>
        </p:nvPicPr>
        <p:blipFill>
          <a:blip r:embed="rId3">
            <a:alphaModFix/>
          </a:blip>
          <a:stretch>
            <a:fillRect/>
          </a:stretch>
        </p:blipFill>
        <p:spPr>
          <a:xfrm>
            <a:off x="500352" y="1448225"/>
            <a:ext cx="7457500" cy="4830050"/>
          </a:xfrm>
          <a:prstGeom prst="rect">
            <a:avLst/>
          </a:prstGeom>
          <a:noFill/>
          <a:ln>
            <a:noFill/>
          </a:ln>
        </p:spPr>
      </p:pic>
      <p:sp>
        <p:nvSpPr>
          <p:cNvPr id="542" name="Shape 542"/>
          <p:cNvSpPr/>
          <p:nvPr/>
        </p:nvSpPr>
        <p:spPr>
          <a:xfrm>
            <a:off x="235225" y="247725"/>
            <a:ext cx="2128500" cy="1143000"/>
          </a:xfrm>
          <a:prstGeom prst="roundRect">
            <a:avLst>
              <a:gd name="adj" fmla="val 16667"/>
            </a:avLst>
          </a:prstGeom>
          <a:solidFill>
            <a:schemeClr val="accent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US" b="1" kern="0">
                <a:solidFill>
                  <a:srgbClr val="000000"/>
                </a:solidFill>
                <a:cs typeface="Arial"/>
                <a:sym typeface="Arial"/>
              </a:rPr>
              <a:t>Only make observations here during the Gallery Walk</a:t>
            </a:r>
          </a:p>
        </p:txBody>
      </p:sp>
      <p:sp>
        <p:nvSpPr>
          <p:cNvPr id="543" name="Shape 543"/>
          <p:cNvSpPr/>
          <p:nvPr/>
        </p:nvSpPr>
        <p:spPr>
          <a:xfrm rot="3966200">
            <a:off x="1540352" y="1915262"/>
            <a:ext cx="1590764" cy="408961"/>
          </a:xfrm>
          <a:prstGeom prst="rightArrow">
            <a:avLst>
              <a:gd name="adj1" fmla="val 50000"/>
              <a:gd name="adj2" fmla="val 50000"/>
            </a:avLst>
          </a:prstGeom>
          <a:solidFill>
            <a:schemeClr val="accent5"/>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cs typeface="Arial"/>
              <a:sym typeface="Arial"/>
            </a:endParaRPr>
          </a:p>
        </p:txBody>
      </p:sp>
      <p:sp>
        <p:nvSpPr>
          <p:cNvPr id="544" name="Shape 544"/>
          <p:cNvSpPr/>
          <p:nvPr/>
        </p:nvSpPr>
        <p:spPr>
          <a:xfrm>
            <a:off x="6063225" y="247725"/>
            <a:ext cx="2128500" cy="1143000"/>
          </a:xfrm>
          <a:prstGeom prst="roundRect">
            <a:avLst>
              <a:gd name="adj" fmla="val 16667"/>
            </a:avLst>
          </a:prstGeom>
          <a:solidFill>
            <a:schemeClr val="accent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US" b="1" kern="0">
                <a:solidFill>
                  <a:srgbClr val="000000"/>
                </a:solidFill>
                <a:cs typeface="Arial"/>
                <a:sym typeface="Arial"/>
              </a:rPr>
              <a:t>Make inferences here after the Gallery Walk</a:t>
            </a:r>
          </a:p>
        </p:txBody>
      </p:sp>
      <p:sp>
        <p:nvSpPr>
          <p:cNvPr id="545" name="Shape 545"/>
          <p:cNvSpPr/>
          <p:nvPr/>
        </p:nvSpPr>
        <p:spPr>
          <a:xfrm rot="6339359">
            <a:off x="5389303" y="1915210"/>
            <a:ext cx="1590820" cy="409078"/>
          </a:xfrm>
          <a:prstGeom prst="rightArrow">
            <a:avLst>
              <a:gd name="adj1" fmla="val 50000"/>
              <a:gd name="adj2" fmla="val 50000"/>
            </a:avLst>
          </a:prstGeom>
          <a:solidFill>
            <a:schemeClr val="accent5"/>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cs typeface="Arial"/>
              <a:sym typeface="Arial"/>
            </a:endParaRPr>
          </a:p>
        </p:txBody>
      </p:sp>
    </p:spTree>
    <p:extLst>
      <p:ext uri="{BB962C8B-B14F-4D97-AF65-F5344CB8AC3E}">
        <p14:creationId xmlns:p14="http://schemas.microsoft.com/office/powerpoint/2010/main" val="276672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1000"/>
                                        <p:tgtEl>
                                          <p:spTgt spid="5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3"/>
                                        </p:tgtEl>
                                        <p:attrNameLst>
                                          <p:attrName>style.visibility</p:attrName>
                                        </p:attrNameLst>
                                      </p:cBhvr>
                                      <p:to>
                                        <p:strVal val="visible"/>
                                      </p:to>
                                    </p:set>
                                    <p:animEffect transition="in" filter="fade">
                                      <p:cBhvr>
                                        <p:cTn id="12" dur="1000"/>
                                        <p:tgtEl>
                                          <p:spTgt spid="5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4"/>
                                        </p:tgtEl>
                                        <p:attrNameLst>
                                          <p:attrName>style.visibility</p:attrName>
                                        </p:attrNameLst>
                                      </p:cBhvr>
                                      <p:to>
                                        <p:strVal val="visible"/>
                                      </p:to>
                                    </p:set>
                                    <p:animEffect transition="in" filter="fade">
                                      <p:cBhvr>
                                        <p:cTn id="17" dur="1000"/>
                                        <p:tgtEl>
                                          <p:spTgt spid="5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5"/>
                                        </p:tgtEl>
                                        <p:attrNameLst>
                                          <p:attrName>style.visibility</p:attrName>
                                        </p:attrNameLst>
                                      </p:cBhvr>
                                      <p:to>
                                        <p:strVal val="visible"/>
                                      </p:to>
                                    </p:set>
                                    <p:animEffect transition="in" filter="fade">
                                      <p:cBhvr>
                                        <p:cTn id="22" dur="1000"/>
                                        <p:tgtEl>
                                          <p:spTgt spid="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457200" y="-762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200" b="0" i="0" u="none" strike="noStrike" cap="none" dirty="0">
                <a:solidFill>
                  <a:schemeClr val="dk1"/>
                </a:solidFill>
                <a:latin typeface="Calibri"/>
                <a:ea typeface="Calibri"/>
                <a:cs typeface="Calibri"/>
                <a:sym typeface="Calibri"/>
              </a:rPr>
              <a:t>Image </a:t>
            </a:r>
            <a:r>
              <a:rPr lang="en-US" sz="3200" b="0" i="0" u="none" strike="noStrike" cap="none" dirty="0" smtClean="0">
                <a:solidFill>
                  <a:schemeClr val="dk1"/>
                </a:solidFill>
                <a:latin typeface="Calibri"/>
                <a:ea typeface="Calibri"/>
                <a:cs typeface="Calibri"/>
                <a:sym typeface="Calibri"/>
              </a:rPr>
              <a:t>1 </a:t>
            </a:r>
            <a:r>
              <a:rPr lang="en-US" sz="3959" b="0" i="0" u="none" strike="noStrike" cap="none" dirty="0" smtClean="0">
                <a:solidFill>
                  <a:schemeClr val="dk1"/>
                </a:solidFill>
                <a:latin typeface="Calibri"/>
                <a:ea typeface="Calibri"/>
                <a:cs typeface="Calibri"/>
                <a:sym typeface="Calibri"/>
              </a:rPr>
              <a:t/>
            </a:r>
            <a:br>
              <a:rPr lang="en-US" sz="3959"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Map </a:t>
            </a:r>
            <a:r>
              <a:rPr lang="en-US" sz="2800" b="0" i="0" u="none" strike="noStrike" cap="none" dirty="0">
                <a:solidFill>
                  <a:schemeClr val="dk1"/>
                </a:solidFill>
                <a:latin typeface="Calibri"/>
                <a:ea typeface="Calibri"/>
                <a:cs typeface="Calibri"/>
                <a:sym typeface="Calibri"/>
              </a:rPr>
              <a:t>of Roman Empire </a:t>
            </a:r>
            <a:r>
              <a:rPr lang="en-US" sz="2800" b="0" i="0" u="none" strike="noStrike" cap="none" dirty="0" smtClean="0">
                <a:solidFill>
                  <a:schemeClr val="dk1"/>
                </a:solidFill>
                <a:latin typeface="Calibri"/>
                <a:ea typeface="Calibri"/>
                <a:cs typeface="Calibri"/>
                <a:sym typeface="Calibri"/>
              </a:rPr>
              <a:t>(</a:t>
            </a:r>
            <a:r>
              <a:rPr lang="en-US" sz="2800" b="0" i="0" u="none" strike="noStrike" cap="none" dirty="0">
                <a:solidFill>
                  <a:schemeClr val="dk1"/>
                </a:solidFill>
                <a:latin typeface="Calibri"/>
                <a:ea typeface="Calibri"/>
                <a:cs typeface="Calibri"/>
                <a:sym typeface="Calibri"/>
              </a:rPr>
              <a:t>Western Roman Empire)</a:t>
            </a:r>
          </a:p>
        </p:txBody>
      </p:sp>
      <p:pic>
        <p:nvPicPr>
          <p:cNvPr id="558" name="Shape 558" descr="C:\Users\Karen\Documents\VDOE TTT\Image 1 Roman Map.png"/>
          <p:cNvPicPr preferRelativeResize="0"/>
          <p:nvPr/>
        </p:nvPicPr>
        <p:blipFill rotWithShape="1">
          <a:blip r:embed="rId3">
            <a:alphaModFix/>
          </a:blip>
          <a:srcRect/>
          <a:stretch/>
        </p:blipFill>
        <p:spPr>
          <a:xfrm>
            <a:off x="381000" y="1143000"/>
            <a:ext cx="8382000" cy="5486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96541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304800" y="-76200"/>
            <a:ext cx="8229600" cy="1143000"/>
          </a:xfrm>
          <a:prstGeom prst="rect">
            <a:avLst/>
          </a:prstGeom>
          <a:noFill/>
          <a:ln>
            <a:noFill/>
          </a:ln>
        </p:spPr>
        <p:txBody>
          <a:bodyPr lIns="91425" tIns="45700" rIns="91425" bIns="45700" anchor="ctr" anchorCtr="0">
            <a:noAutofit/>
          </a:bodyPr>
          <a:lstStyle/>
          <a:p>
            <a:pPr lvl="0">
              <a:buSzPct val="25000"/>
            </a:pPr>
            <a:r>
              <a:rPr lang="en-US" sz="2800" b="0" i="0" u="none" strike="noStrike" cap="none" dirty="0">
                <a:solidFill>
                  <a:schemeClr val="dk1"/>
                </a:solidFill>
                <a:sym typeface="Calibri"/>
              </a:rPr>
              <a:t>Image </a:t>
            </a:r>
            <a:r>
              <a:rPr lang="en-US" sz="2800" b="0" i="0" u="none" strike="noStrike" cap="none" dirty="0" smtClean="0">
                <a:solidFill>
                  <a:schemeClr val="dk1"/>
                </a:solidFill>
                <a:sym typeface="Calibri"/>
              </a:rPr>
              <a:t>2</a:t>
            </a:r>
            <a:br>
              <a:rPr lang="en-US" sz="2800" b="0" i="0" u="none" strike="noStrike" cap="none" dirty="0" smtClean="0">
                <a:solidFill>
                  <a:schemeClr val="dk1"/>
                </a:solidFill>
                <a:sym typeface="Calibri"/>
              </a:rPr>
            </a:br>
            <a:r>
              <a:rPr lang="en-US" sz="2400" dirty="0"/>
              <a:t>Map of Byzantine Empire (Eastern Roman Empire)</a:t>
            </a:r>
            <a:endParaRPr lang="en-US" sz="2400" b="0" i="0" u="none" strike="noStrike" cap="none" dirty="0">
              <a:solidFill>
                <a:schemeClr val="dk1"/>
              </a:solidFill>
              <a:sym typeface="Calibri"/>
            </a:endParaRPr>
          </a:p>
        </p:txBody>
      </p:sp>
      <p:pic>
        <p:nvPicPr>
          <p:cNvPr id="565" name="Shape 565" descr="C:\Users\Karen\Documents\VDOE TTT\Image 2 Byzantine Map.png"/>
          <p:cNvPicPr preferRelativeResize="0"/>
          <p:nvPr/>
        </p:nvPicPr>
        <p:blipFill rotWithShape="1">
          <a:blip r:embed="rId3">
            <a:alphaModFix/>
          </a:blip>
          <a:srcRect/>
          <a:stretch/>
        </p:blipFill>
        <p:spPr>
          <a:xfrm>
            <a:off x="228599" y="990600"/>
            <a:ext cx="8610601" cy="5562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28426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457200" y="0"/>
            <a:ext cx="8229600" cy="1143000"/>
          </a:xfrm>
          <a:prstGeom prst="rect">
            <a:avLst/>
          </a:prstGeom>
          <a:noFill/>
          <a:ln>
            <a:noFill/>
          </a:ln>
        </p:spPr>
        <p:txBody>
          <a:bodyPr lIns="91425" tIns="45700" rIns="91425" bIns="45700" anchor="ctr" anchorCtr="0">
            <a:noAutofit/>
          </a:bodyPr>
          <a:lstStyle/>
          <a:p>
            <a:pPr lvl="0">
              <a:buSzPct val="25000"/>
            </a:pPr>
            <a:r>
              <a:rPr lang="en-US" sz="2800" dirty="0">
                <a:hlinkClick r:id="rId3"/>
              </a:rPr>
              <a:t>Image </a:t>
            </a:r>
            <a:r>
              <a:rPr lang="en-US" sz="2800" dirty="0" smtClean="0">
                <a:hlinkClick r:id="rId3"/>
              </a:rPr>
              <a:t>3</a:t>
            </a:r>
            <a:r>
              <a:rPr lang="en-US" sz="2800" dirty="0"/>
              <a:t/>
            </a:r>
            <a:br>
              <a:rPr lang="en-US" sz="2800" dirty="0"/>
            </a:br>
            <a:r>
              <a:rPr lang="en-US" sz="2800" b="0" i="0" u="none" strike="noStrike" cap="none" dirty="0" smtClean="0">
                <a:solidFill>
                  <a:schemeClr val="dk1"/>
                </a:solidFill>
                <a:latin typeface="Calibri"/>
                <a:ea typeface="Calibri"/>
                <a:cs typeface="Calibri"/>
                <a:sym typeface="Calibri"/>
              </a:rPr>
              <a:t>Byzantine </a:t>
            </a:r>
            <a:r>
              <a:rPr lang="en-US" sz="2800" b="0" i="0" u="none" strike="noStrike" cap="none" dirty="0">
                <a:solidFill>
                  <a:schemeClr val="dk1"/>
                </a:solidFill>
                <a:latin typeface="Calibri"/>
                <a:ea typeface="Calibri"/>
                <a:cs typeface="Calibri"/>
                <a:sym typeface="Calibri"/>
              </a:rPr>
              <a:t>Empire (Eastern Roman Empire)</a:t>
            </a:r>
          </a:p>
        </p:txBody>
      </p:sp>
      <p:pic>
        <p:nvPicPr>
          <p:cNvPr id="586" name="Shape 586" descr="Geographic Situation of Constantinople"/>
          <p:cNvPicPr preferRelativeResize="0"/>
          <p:nvPr/>
        </p:nvPicPr>
        <p:blipFill rotWithShape="1">
          <a:blip r:embed="rId4">
            <a:alphaModFix/>
          </a:blip>
          <a:srcRect/>
          <a:stretch/>
        </p:blipFill>
        <p:spPr>
          <a:xfrm>
            <a:off x="690497" y="1066800"/>
            <a:ext cx="7843903" cy="5518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36832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Shape 5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buSzPct val="25000"/>
            </a:pPr>
            <a:r>
              <a:rPr lang="en-US" sz="2800" dirty="0">
                <a:hlinkClick r:id="rId3"/>
              </a:rPr>
              <a:t>Image </a:t>
            </a:r>
            <a:r>
              <a:rPr lang="en-US" sz="2800" dirty="0" smtClean="0">
                <a:hlinkClick r:id="rId3"/>
              </a:rPr>
              <a:t>4</a:t>
            </a:r>
            <a:r>
              <a:rPr lang="en-US" sz="2800" dirty="0"/>
              <a:t/>
            </a:r>
            <a:br>
              <a:rPr lang="en-US" sz="2800" dirty="0"/>
            </a:br>
            <a:r>
              <a:rPr lang="en-US" sz="2800" dirty="0" smtClean="0"/>
              <a:t>Roman </a:t>
            </a:r>
            <a:r>
              <a:rPr lang="en-US" sz="2800" dirty="0"/>
              <a:t>Trade Network in 180 AD/CE, Roman Empire (Western Roman Empire) </a:t>
            </a:r>
            <a:endParaRPr lang="en-US" sz="2800" b="0" i="0" u="none" strike="noStrike" cap="none" dirty="0">
              <a:solidFill>
                <a:schemeClr val="dk1"/>
              </a:solidFill>
              <a:sym typeface="Calibri"/>
            </a:endParaRPr>
          </a:p>
        </p:txBody>
      </p:sp>
      <p:pic>
        <p:nvPicPr>
          <p:cNvPr id="593" name="Shape 593" descr="File:Europe 180ad roman trade map.png"/>
          <p:cNvPicPr preferRelativeResize="0"/>
          <p:nvPr/>
        </p:nvPicPr>
        <p:blipFill rotWithShape="1">
          <a:blip r:embed="rId4">
            <a:alphaModFix/>
          </a:blip>
          <a:srcRect/>
          <a:stretch/>
        </p:blipFill>
        <p:spPr>
          <a:xfrm>
            <a:off x="398745" y="1752600"/>
            <a:ext cx="8325555" cy="4495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74703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0" y="152400"/>
            <a:ext cx="8991600" cy="1143000"/>
          </a:xfrm>
          <a:prstGeom prst="rect">
            <a:avLst/>
          </a:prstGeom>
          <a:noFill/>
          <a:ln>
            <a:noFill/>
          </a:ln>
        </p:spPr>
        <p:txBody>
          <a:bodyPr lIns="91425" tIns="45700" rIns="91425" bIns="45700" anchor="ctr" anchorCtr="0">
            <a:noAutofit/>
          </a:bodyPr>
          <a:lstStyle/>
          <a:p>
            <a:pPr lvl="0">
              <a:buSzPct val="25000"/>
            </a:pPr>
            <a:r>
              <a:rPr lang="en-US" sz="2800" dirty="0">
                <a:hlinkClick r:id="rId3"/>
              </a:rPr>
              <a:t>Image </a:t>
            </a:r>
            <a:r>
              <a:rPr lang="en-US" sz="2800" dirty="0" smtClean="0">
                <a:hlinkClick r:id="rId3"/>
              </a:rPr>
              <a:t>5</a:t>
            </a:r>
            <a:r>
              <a:rPr lang="en-US" sz="2800" dirty="0"/>
              <a:t/>
            </a:r>
            <a:br>
              <a:rPr lang="en-US" sz="2800" dirty="0"/>
            </a:br>
            <a:r>
              <a:rPr lang="en-US" sz="2800" dirty="0" smtClean="0"/>
              <a:t>Rome’s </a:t>
            </a:r>
            <a:r>
              <a:rPr lang="en-US" sz="2800" dirty="0"/>
              <a:t>Tiber River, Roman Empire </a:t>
            </a:r>
            <a:r>
              <a:rPr lang="en-US" sz="2800" dirty="0" smtClean="0"/>
              <a:t/>
            </a:r>
            <a:br>
              <a:rPr lang="en-US" sz="2800" dirty="0" smtClean="0"/>
            </a:br>
            <a:r>
              <a:rPr lang="en-US" sz="2800" dirty="0" smtClean="0"/>
              <a:t>(</a:t>
            </a:r>
            <a:r>
              <a:rPr lang="en-US" sz="2800" dirty="0"/>
              <a:t>Western Roman Empire</a:t>
            </a:r>
            <a:r>
              <a:rPr lang="en-US" sz="2400" dirty="0"/>
              <a:t>)</a:t>
            </a:r>
            <a:endParaRPr lang="en-US" sz="2400" b="0" i="0" u="none" strike="noStrike" cap="none" dirty="0">
              <a:solidFill>
                <a:schemeClr val="dk1"/>
              </a:solidFill>
              <a:sym typeface="Calibri"/>
            </a:endParaRPr>
          </a:p>
        </p:txBody>
      </p:sp>
      <p:pic>
        <p:nvPicPr>
          <p:cNvPr id="607" name="Shape 607" descr="File:Tiber River (Rome).JPG"/>
          <p:cNvPicPr preferRelativeResize="0"/>
          <p:nvPr/>
        </p:nvPicPr>
        <p:blipFill rotWithShape="1">
          <a:blip r:embed="rId4">
            <a:alphaModFix/>
          </a:blip>
          <a:srcRect/>
          <a:stretch/>
        </p:blipFill>
        <p:spPr>
          <a:xfrm>
            <a:off x="495300" y="1447800"/>
            <a:ext cx="8153400"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75909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00" b="0" i="0" u="none" strike="noStrike" cap="none" dirty="0">
                <a:solidFill>
                  <a:schemeClr val="dk1"/>
                </a:solidFill>
                <a:latin typeface="Calibri"/>
                <a:ea typeface="Calibri"/>
                <a:cs typeface="Calibri"/>
                <a:sym typeface="Calibri"/>
                <a:hlinkClick r:id="rId3"/>
              </a:rPr>
              <a:t>Image </a:t>
            </a:r>
            <a:r>
              <a:rPr lang="en-US" sz="2800" b="0" i="0" u="none" strike="noStrike" cap="none" dirty="0" smtClean="0">
                <a:solidFill>
                  <a:schemeClr val="dk1"/>
                </a:solidFill>
                <a:latin typeface="Calibri"/>
                <a:ea typeface="Calibri"/>
                <a:cs typeface="Calibri"/>
                <a:sym typeface="Calibri"/>
                <a:hlinkClick r:id="rId3"/>
              </a:rPr>
              <a:t>6</a:t>
            </a:r>
            <a:r>
              <a:rPr lang="en-US" sz="2800" dirty="0"/>
              <a:t/>
            </a:r>
            <a:br>
              <a:rPr lang="en-US" sz="2800" dirty="0"/>
            </a:br>
            <a:r>
              <a:rPr lang="en-US" sz="2800" b="0" i="0" u="none" strike="noStrike" cap="none" dirty="0" smtClean="0">
                <a:solidFill>
                  <a:schemeClr val="dk1"/>
                </a:solidFill>
                <a:latin typeface="Calibri"/>
                <a:ea typeface="Calibri"/>
                <a:cs typeface="Calibri"/>
                <a:sym typeface="Calibri"/>
              </a:rPr>
              <a:t>Physical </a:t>
            </a:r>
            <a:r>
              <a:rPr lang="en-US" sz="2800" b="0" i="0" u="none" strike="noStrike" cap="none" dirty="0">
                <a:solidFill>
                  <a:schemeClr val="dk1"/>
                </a:solidFill>
                <a:latin typeface="Calibri"/>
                <a:ea typeface="Calibri"/>
                <a:cs typeface="Calibri"/>
                <a:sym typeface="Calibri"/>
              </a:rPr>
              <a:t>map of Asia Minor, Byzantine </a:t>
            </a:r>
            <a:r>
              <a:rPr lang="en-US" sz="2800" b="0" i="0" u="none" strike="noStrike" cap="none" dirty="0" smtClean="0">
                <a:solidFill>
                  <a:schemeClr val="dk1"/>
                </a:solidFill>
                <a:latin typeface="Calibri"/>
                <a:ea typeface="Calibri"/>
                <a:cs typeface="Calibri"/>
                <a:sym typeface="Calibri"/>
              </a:rPr>
              <a:t>Empire</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(Eastern </a:t>
            </a:r>
            <a:r>
              <a:rPr lang="en-US" sz="2800" b="0" i="0" u="none" strike="noStrike" cap="none" dirty="0">
                <a:solidFill>
                  <a:schemeClr val="dk1"/>
                </a:solidFill>
                <a:latin typeface="Calibri"/>
                <a:ea typeface="Calibri"/>
                <a:cs typeface="Calibri"/>
                <a:sym typeface="Calibri"/>
              </a:rPr>
              <a:t>Roman Empire)</a:t>
            </a:r>
          </a:p>
        </p:txBody>
      </p:sp>
      <p:pic>
        <p:nvPicPr>
          <p:cNvPr id="631" name="Shape 631" descr="Constantinople"/>
          <p:cNvPicPr preferRelativeResize="0"/>
          <p:nvPr/>
        </p:nvPicPr>
        <p:blipFill rotWithShape="1">
          <a:blip r:embed="rId4">
            <a:alphaModFix/>
          </a:blip>
          <a:srcRect/>
          <a:stretch/>
        </p:blipFill>
        <p:spPr>
          <a:xfrm>
            <a:off x="277090" y="1828800"/>
            <a:ext cx="8603673" cy="4114800"/>
          </a:xfrm>
          <a:prstGeom prst="rect">
            <a:avLst/>
          </a:prstGeom>
          <a:ln>
            <a:noFill/>
          </a:ln>
          <a:effectLst>
            <a:outerShdw blurRad="292100" dist="139700" dir="2700000" algn="tl" rotWithShape="0">
              <a:srgbClr val="333333">
                <a:alpha val="65000"/>
              </a:srgbClr>
            </a:outerShdw>
          </a:effectLst>
        </p:spPr>
      </p:pic>
      <p:sp>
        <p:nvSpPr>
          <p:cNvPr id="632" name="Shape 632"/>
          <p:cNvSpPr txBox="1"/>
          <p:nvPr/>
        </p:nvSpPr>
        <p:spPr>
          <a:xfrm>
            <a:off x="1143000" y="3823669"/>
            <a:ext cx="1676399" cy="369332"/>
          </a:xfrm>
          <a:prstGeom prst="rect">
            <a:avLst/>
          </a:prstGeom>
          <a:noFill/>
          <a:ln>
            <a:noFill/>
          </a:ln>
        </p:spPr>
        <p:txBody>
          <a:bodyPr lIns="91425" tIns="45700" rIns="91425" bIns="45700" anchor="t" anchorCtr="0">
            <a:noAutofit/>
          </a:bodyPr>
          <a:lstStyle/>
          <a:p>
            <a:pPr>
              <a:buSzPct val="25000"/>
            </a:pPr>
            <a:r>
              <a:rPr lang="en-US" kern="0">
                <a:solidFill>
                  <a:srgbClr val="000000"/>
                </a:solidFill>
                <a:latin typeface="Calibri"/>
                <a:ea typeface="Calibri"/>
                <a:cs typeface="Calibri"/>
                <a:sym typeface="Calibri"/>
              </a:rPr>
              <a:t>Sea of Marmara</a:t>
            </a:r>
          </a:p>
        </p:txBody>
      </p:sp>
      <p:sp>
        <p:nvSpPr>
          <p:cNvPr id="633" name="Shape 633"/>
          <p:cNvSpPr txBox="1"/>
          <p:nvPr/>
        </p:nvSpPr>
        <p:spPr>
          <a:xfrm>
            <a:off x="7190509" y="2608421"/>
            <a:ext cx="914400" cy="646331"/>
          </a:xfrm>
          <a:prstGeom prst="rect">
            <a:avLst/>
          </a:prstGeom>
          <a:noFill/>
          <a:ln>
            <a:noFill/>
          </a:ln>
        </p:spPr>
        <p:txBody>
          <a:bodyPr lIns="91425" tIns="45700" rIns="91425" bIns="45700" anchor="t" anchorCtr="0">
            <a:noAutofit/>
          </a:bodyPr>
          <a:lstStyle/>
          <a:p>
            <a:pPr>
              <a:buSzPct val="25000"/>
            </a:pPr>
            <a:r>
              <a:rPr lang="en-US" kern="0">
                <a:solidFill>
                  <a:srgbClr val="000000"/>
                </a:solidFill>
                <a:latin typeface="Calibri"/>
                <a:ea typeface="Calibri"/>
                <a:cs typeface="Calibri"/>
                <a:sym typeface="Calibri"/>
              </a:rPr>
              <a:t>Golden Horn</a:t>
            </a:r>
          </a:p>
        </p:txBody>
      </p:sp>
      <p:sp>
        <p:nvSpPr>
          <p:cNvPr id="634" name="Shape 634"/>
          <p:cNvSpPr txBox="1"/>
          <p:nvPr/>
        </p:nvSpPr>
        <p:spPr>
          <a:xfrm>
            <a:off x="7467600" y="4539973"/>
            <a:ext cx="1821872" cy="369332"/>
          </a:xfrm>
          <a:prstGeom prst="rect">
            <a:avLst/>
          </a:prstGeom>
          <a:noFill/>
          <a:ln>
            <a:noFill/>
          </a:ln>
        </p:spPr>
        <p:txBody>
          <a:bodyPr lIns="91425" tIns="45700" rIns="91425" bIns="45700" anchor="t" anchorCtr="0">
            <a:noAutofit/>
          </a:bodyPr>
          <a:lstStyle/>
          <a:p>
            <a:pPr>
              <a:buSzPct val="25000"/>
            </a:pPr>
            <a:r>
              <a:rPr lang="en-US" kern="0">
                <a:solidFill>
                  <a:srgbClr val="000000"/>
                </a:solidFill>
                <a:latin typeface="Calibri"/>
                <a:ea typeface="Calibri"/>
                <a:cs typeface="Calibri"/>
                <a:sym typeface="Calibri"/>
              </a:rPr>
              <a:t>Bosphorus</a:t>
            </a:r>
          </a:p>
        </p:txBody>
      </p:sp>
    </p:spTree>
    <p:extLst>
      <p:ext uri="{BB962C8B-B14F-4D97-AF65-F5344CB8AC3E}">
        <p14:creationId xmlns:p14="http://schemas.microsoft.com/office/powerpoint/2010/main" val="2963070374"/>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6301</Words>
  <Application>Microsoft Office PowerPoint</Application>
  <PresentationFormat>On-screen Show (4:3)</PresentationFormat>
  <Paragraphs>1210</Paragraphs>
  <Slides>142</Slides>
  <Notes>125</Notes>
  <HiddenSlides>0</HiddenSlides>
  <MMClips>0</MMClips>
  <ScaleCrop>false</ScaleCrop>
  <HeadingPairs>
    <vt:vector size="4" baseType="variant">
      <vt:variant>
        <vt:lpstr>Theme</vt:lpstr>
      </vt:variant>
      <vt:variant>
        <vt:i4>14</vt:i4>
      </vt:variant>
      <vt:variant>
        <vt:lpstr>Slide Titles</vt:lpstr>
      </vt:variant>
      <vt:variant>
        <vt:i4>142</vt:i4>
      </vt:variant>
    </vt:vector>
  </HeadingPairs>
  <TitlesOfParts>
    <vt:vector size="156" baseType="lpstr">
      <vt:lpstr>3_Office Theme</vt:lpstr>
      <vt:lpstr>4_Office Theme</vt:lpstr>
      <vt:lpstr>1_Office Theme</vt:lpstr>
      <vt:lpstr>2_Office Theme</vt:lpstr>
      <vt:lpstr>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PowerPoint Presentation</vt:lpstr>
      <vt:lpstr>Disclaimer</vt:lpstr>
      <vt:lpstr>Questions to Ask During Planning</vt:lpstr>
      <vt:lpstr>It starts with the . . .</vt:lpstr>
      <vt:lpstr>PowerPoint Presentation</vt:lpstr>
      <vt:lpstr>2015 SOL Skill Progression </vt:lpstr>
      <vt:lpstr>2015 SOL Skill Progression </vt:lpstr>
      <vt:lpstr>Experiences for Essential Skills</vt:lpstr>
      <vt:lpstr>Experiences</vt:lpstr>
      <vt:lpstr>PowerPoint Presentation</vt:lpstr>
      <vt:lpstr>Experiences</vt:lpstr>
      <vt:lpstr>Overview of Revisions</vt:lpstr>
      <vt:lpstr>Agenda</vt:lpstr>
      <vt:lpstr>Types of Changes To The Revised Curriculum Framework</vt:lpstr>
      <vt:lpstr>Essential Skills:  “The Art of Reasoning”</vt:lpstr>
      <vt:lpstr>Identifying &amp; Analyzing Primary/Secondary Sources</vt:lpstr>
      <vt:lpstr>Observations &amp; Inferences  (Without Additional Source Information or Context)</vt:lpstr>
      <vt:lpstr>Group - Storm</vt:lpstr>
      <vt:lpstr>Source:  The German-American Bund, Madison Square Garden Rally 1939</vt:lpstr>
      <vt:lpstr>Checking the Source</vt:lpstr>
      <vt:lpstr>Julius Caesar's Description of the Britons</vt:lpstr>
      <vt:lpstr>To what extent is this source reliable?</vt:lpstr>
      <vt:lpstr>What additional information is needed to assess the reliability of this document?</vt:lpstr>
      <vt:lpstr>Geographic Information:  Patterns &amp; Trends</vt:lpstr>
      <vt:lpstr> World History Sample Lesson   </vt:lpstr>
      <vt:lpstr>PowerPoint Presentation</vt:lpstr>
      <vt:lpstr>P.A.C.E.D. Decision Model</vt:lpstr>
      <vt:lpstr>P.A.C.E.D. Decision Model</vt:lpstr>
      <vt:lpstr>P.A.C.E.D. Decision Model  Problem: Spanish conquistadors are approaching Cuzco.  What do we do? </vt:lpstr>
      <vt:lpstr>P.A.C.E.D. Decision Model  Problem: Spanish conquistadors are approaching Cuzco.  What do we do? </vt:lpstr>
      <vt:lpstr>    Cause &amp; Effect Relationships</vt:lpstr>
      <vt:lpstr>PowerPoint Presentation</vt:lpstr>
      <vt:lpstr>PowerPoint Presentation</vt:lpstr>
      <vt:lpstr>Observations &amp; Inferences  (Without Source Information)</vt:lpstr>
      <vt:lpstr>Group - Storm</vt:lpstr>
      <vt:lpstr>Identifying &amp; Analyzing Primary Sources</vt:lpstr>
      <vt:lpstr>Observations &amp; Inferences Otzi the Iceman Investigation</vt:lpstr>
      <vt:lpstr>Activity Instructions</vt:lpstr>
      <vt:lpstr> STATION 1:  OTZI THE ICEMAN </vt:lpstr>
      <vt:lpstr> STATION 2:  OTZI’S POUCH </vt:lpstr>
      <vt:lpstr> STATION 3:  OTZI’S AXE </vt:lpstr>
      <vt:lpstr> STATION 4:  OTZI’S SHOES </vt:lpstr>
      <vt:lpstr> STATION 5:  OTZI’S QUIVER AND ARROWS </vt:lpstr>
      <vt:lpstr>REFLECTION QUESTION</vt:lpstr>
      <vt:lpstr>GOING FURTHER… DECIDING UPON THE 5 KEY QUESTIONS</vt:lpstr>
      <vt:lpstr>GOING FURTHER… SOLVING THE 5 KEY QUESTIONS</vt:lpstr>
      <vt:lpstr>Geographic Information </vt:lpstr>
      <vt:lpstr>In this activity, students will:</vt:lpstr>
      <vt:lpstr>Additional Skills:</vt:lpstr>
      <vt:lpstr>Activity Instructions</vt:lpstr>
      <vt:lpstr>Map 1</vt:lpstr>
      <vt:lpstr>Map 2</vt:lpstr>
      <vt:lpstr>Map 3</vt:lpstr>
      <vt:lpstr>Map 4</vt:lpstr>
      <vt:lpstr>Map 5</vt:lpstr>
      <vt:lpstr>Maps</vt:lpstr>
      <vt:lpstr>PowerPoint Presentation</vt:lpstr>
      <vt:lpstr>Debrief</vt:lpstr>
      <vt:lpstr>Going Further…</vt:lpstr>
      <vt:lpstr>Decision-Making Models</vt:lpstr>
      <vt:lpstr>Decision-Making Models</vt:lpstr>
      <vt:lpstr>In this activity, students will:</vt:lpstr>
      <vt:lpstr>Standards Covered Include:</vt:lpstr>
      <vt:lpstr>Cost - Benefit Analysis Past Economic Choices </vt:lpstr>
      <vt:lpstr>PowerPoint Presentation</vt:lpstr>
      <vt:lpstr>Cost - Benefit Analysis Past Economic Choices </vt:lpstr>
      <vt:lpstr>Analyzing multiple connections across time and place</vt:lpstr>
      <vt:lpstr>Analyzing multiple connections across time and place</vt:lpstr>
      <vt:lpstr>In this activity, students will:</vt:lpstr>
      <vt:lpstr>In this activity, students will:</vt:lpstr>
      <vt:lpstr>PowerPoint Presentation</vt:lpstr>
      <vt:lpstr>PowerPoint Presentation</vt:lpstr>
      <vt:lpstr>PowerPoint Presentation</vt:lpstr>
      <vt:lpstr>PowerPoint Presentation</vt:lpstr>
      <vt:lpstr>Writing to Learn</vt:lpstr>
      <vt:lpstr>PowerPoint Presentation</vt:lpstr>
      <vt:lpstr>Whose Phone is This?</vt:lpstr>
      <vt:lpstr>PowerPoint Presentation</vt:lpstr>
      <vt:lpstr>PowerPoint Presentation</vt:lpstr>
      <vt:lpstr>Students create a big question or multiple questions for the topic being studied that day. </vt:lpstr>
      <vt:lpstr>Herodotus’ Description of the Persian Wars</vt:lpstr>
      <vt:lpstr>To what extent is this source reliable?</vt:lpstr>
      <vt:lpstr>Geographic Information - Patterns &amp; Trends</vt:lpstr>
      <vt:lpstr>Five Themes of Geography</vt:lpstr>
      <vt:lpstr>Five Themes of Geography</vt:lpstr>
      <vt:lpstr>Five Themes of Geography</vt:lpstr>
      <vt:lpstr>Standards</vt:lpstr>
      <vt:lpstr>In this learning experience, students will:</vt:lpstr>
      <vt:lpstr>What do you know?</vt:lpstr>
      <vt:lpstr>What do you know?</vt:lpstr>
      <vt:lpstr>Gallery Walk</vt:lpstr>
      <vt:lpstr>Gallery Walk</vt:lpstr>
      <vt:lpstr>Gallery Walk</vt:lpstr>
      <vt:lpstr>Image 1  Map of Roman Empire (Western Roman Empire)</vt:lpstr>
      <vt:lpstr>Image 2 Map of Byzantine Empire (Eastern Roman Empire)</vt:lpstr>
      <vt:lpstr>Image 3 Byzantine Empire (Eastern Roman Empire)</vt:lpstr>
      <vt:lpstr>Image 4 Roman Trade Network in 180 AD/CE, Roman Empire (Western Roman Empire) </vt:lpstr>
      <vt:lpstr>Image 5 Rome’s Tiber River, Roman Empire  (Western Roman Empire)</vt:lpstr>
      <vt:lpstr>Image 6 Physical map of Asia Minor, Byzantine Empire (Eastern Roman Empire)</vt:lpstr>
      <vt:lpstr>Image 7 Dome of the Hagia Sophia, Byzantine Empire (Eastern Roman Empire) </vt:lpstr>
      <vt:lpstr>Image 8 The Colosseum, Roman Empire  (Western Roman Empire)</vt:lpstr>
      <vt:lpstr>Image 9 The Hagia Sophia*, Byzantine Empire  (Eastern Roman Empire) (*Minarets were added after the Empire’s fall)</vt:lpstr>
      <vt:lpstr>Image 10 Pantheon, Roman Empire  (Western Roman Empire)</vt:lpstr>
      <vt:lpstr>Image 11 Bronze Statue of an Aristocratic Boy, Roman Empire (Western Roman Empire)</vt:lpstr>
      <vt:lpstr>Image 12 Mosaic of Emperor Justinian, Byzantine Empire (Eastern Roman Empire) </vt:lpstr>
      <vt:lpstr>Image 13 Trajan’s Column, Roman Empire (Western Roman Empire) </vt:lpstr>
      <vt:lpstr>Image 14 “Parable of Workers in the Vineyard,” Byzantine Empire (Eastern Roman Empire)</vt:lpstr>
      <vt:lpstr>Continuity and Change Assessment</vt:lpstr>
      <vt:lpstr>Subject Area  Small Group Discussion</vt:lpstr>
      <vt:lpstr>Layers of Inference</vt:lpstr>
      <vt:lpstr>PowerPoint Presentation</vt:lpstr>
      <vt:lpstr>Essential Skills: “The Art of Reasoning”</vt:lpstr>
      <vt:lpstr>Essential Skills: “The Art of Reasoning”</vt:lpstr>
      <vt:lpstr>PowerPoint Presentation</vt:lpstr>
      <vt:lpstr>Graphic Organizer for Recording Answers</vt:lpstr>
      <vt:lpstr>Analyzing multiple connections across time and place</vt:lpstr>
      <vt:lpstr>Analyzing multiple connections across time and place</vt:lpstr>
      <vt:lpstr>In this activity, students will:</vt:lpstr>
      <vt:lpstr>PowerPoint Presentation</vt:lpstr>
      <vt:lpstr>In this activity, students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Decision-Making Models</vt:lpstr>
      <vt:lpstr>Decision-Making Models</vt:lpstr>
      <vt:lpstr>In this activity, students will:</vt:lpstr>
      <vt:lpstr>SOLs Covered Include:</vt:lpstr>
      <vt:lpstr>Cost - Benefit Analysis Past Economic Choices </vt:lpstr>
      <vt:lpstr>PowerPoint Presentation</vt:lpstr>
      <vt:lpstr>Cost - Benefit Analysis Past Economic Choices </vt:lpstr>
      <vt:lpstr>RESOURCES</vt:lpstr>
      <vt:lpstr>Resources</vt:lpstr>
      <vt:lpstr>Reflections:</vt:lpstr>
      <vt:lpstr>Questions?</vt:lpstr>
      <vt:lpstr>World History and Geography to 1500 A.D. (C.E.) Presenters</vt:lpstr>
      <vt:lpstr>PowerPoint Presentation</vt:lpstr>
    </vt:vector>
  </TitlesOfParts>
  <Company>Virginia IT Infrastructure Partnership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Christonya B Brown</dc:creator>
  <cp:lastModifiedBy>Christonya B Brown</cp:lastModifiedBy>
  <cp:revision>10</cp:revision>
  <dcterms:created xsi:type="dcterms:W3CDTF">2016-12-02T16:13:14Z</dcterms:created>
  <dcterms:modified xsi:type="dcterms:W3CDTF">2017-01-12T14:38:20Z</dcterms:modified>
</cp:coreProperties>
</file>