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1"/>
  </p:sldMasterIdLst>
  <p:notesMasterIdLst>
    <p:notesMasterId r:id="rId99"/>
  </p:notesMasterIdLst>
  <p:handoutMasterIdLst>
    <p:handoutMasterId r:id="rId100"/>
  </p:handoutMasterIdLst>
  <p:sldIdLst>
    <p:sldId id="259" r:id="rId2"/>
    <p:sldId id="397" r:id="rId3"/>
    <p:sldId id="399" r:id="rId4"/>
    <p:sldId id="400" r:id="rId5"/>
    <p:sldId id="401" r:id="rId6"/>
    <p:sldId id="303" r:id="rId7"/>
    <p:sldId id="304" r:id="rId8"/>
    <p:sldId id="402" r:id="rId9"/>
    <p:sldId id="448" r:id="rId10"/>
    <p:sldId id="403" r:id="rId11"/>
    <p:sldId id="404" r:id="rId12"/>
    <p:sldId id="316" r:id="rId13"/>
    <p:sldId id="405" r:id="rId14"/>
    <p:sldId id="395" r:id="rId15"/>
    <p:sldId id="345" r:id="rId16"/>
    <p:sldId id="346" r:id="rId17"/>
    <p:sldId id="347" r:id="rId18"/>
    <p:sldId id="348" r:id="rId19"/>
    <p:sldId id="349" r:id="rId20"/>
    <p:sldId id="376" r:id="rId21"/>
    <p:sldId id="375" r:id="rId22"/>
    <p:sldId id="406" r:id="rId23"/>
    <p:sldId id="391" r:id="rId24"/>
    <p:sldId id="387" r:id="rId25"/>
    <p:sldId id="380" r:id="rId26"/>
    <p:sldId id="447" r:id="rId27"/>
    <p:sldId id="362" r:id="rId28"/>
    <p:sldId id="377" r:id="rId29"/>
    <p:sldId id="378" r:id="rId30"/>
    <p:sldId id="381" r:id="rId31"/>
    <p:sldId id="350" r:id="rId32"/>
    <p:sldId id="445" r:id="rId33"/>
    <p:sldId id="355" r:id="rId34"/>
    <p:sldId id="359" r:id="rId35"/>
    <p:sldId id="352" r:id="rId36"/>
    <p:sldId id="360" r:id="rId37"/>
    <p:sldId id="351" r:id="rId38"/>
    <p:sldId id="353" r:id="rId39"/>
    <p:sldId id="361" r:id="rId40"/>
    <p:sldId id="356" r:id="rId41"/>
    <p:sldId id="357" r:id="rId42"/>
    <p:sldId id="354" r:id="rId43"/>
    <p:sldId id="358" r:id="rId44"/>
    <p:sldId id="379" r:id="rId45"/>
    <p:sldId id="307" r:id="rId46"/>
    <p:sldId id="386" r:id="rId47"/>
    <p:sldId id="392" r:id="rId48"/>
    <p:sldId id="317" r:id="rId49"/>
    <p:sldId id="410" r:id="rId50"/>
    <p:sldId id="309" r:id="rId51"/>
    <p:sldId id="322" r:id="rId52"/>
    <p:sldId id="446" r:id="rId53"/>
    <p:sldId id="319" r:id="rId54"/>
    <p:sldId id="365" r:id="rId55"/>
    <p:sldId id="366" r:id="rId56"/>
    <p:sldId id="320" r:id="rId57"/>
    <p:sldId id="368" r:id="rId58"/>
    <p:sldId id="370" r:id="rId59"/>
    <p:sldId id="371" r:id="rId60"/>
    <p:sldId id="372" r:id="rId61"/>
    <p:sldId id="321" r:id="rId62"/>
    <p:sldId id="394" r:id="rId63"/>
    <p:sldId id="318" r:id="rId64"/>
    <p:sldId id="383" r:id="rId65"/>
    <p:sldId id="411" r:id="rId66"/>
    <p:sldId id="412" r:id="rId67"/>
    <p:sldId id="449" r:id="rId68"/>
    <p:sldId id="413" r:id="rId69"/>
    <p:sldId id="414" r:id="rId70"/>
    <p:sldId id="416" r:id="rId71"/>
    <p:sldId id="417" r:id="rId72"/>
    <p:sldId id="419" r:id="rId73"/>
    <p:sldId id="420" r:id="rId74"/>
    <p:sldId id="421" r:id="rId75"/>
    <p:sldId id="422" r:id="rId76"/>
    <p:sldId id="423" r:id="rId77"/>
    <p:sldId id="424" r:id="rId78"/>
    <p:sldId id="425" r:id="rId79"/>
    <p:sldId id="439" r:id="rId80"/>
    <p:sldId id="426" r:id="rId81"/>
    <p:sldId id="440" r:id="rId82"/>
    <p:sldId id="427" r:id="rId83"/>
    <p:sldId id="428" r:id="rId84"/>
    <p:sldId id="441" r:id="rId85"/>
    <p:sldId id="429" r:id="rId86"/>
    <p:sldId id="442" r:id="rId87"/>
    <p:sldId id="431" r:id="rId88"/>
    <p:sldId id="443" r:id="rId89"/>
    <p:sldId id="433" r:id="rId90"/>
    <p:sldId id="434" r:id="rId91"/>
    <p:sldId id="435" r:id="rId92"/>
    <p:sldId id="436" r:id="rId93"/>
    <p:sldId id="444" r:id="rId94"/>
    <p:sldId id="438" r:id="rId95"/>
    <p:sldId id="301" r:id="rId96"/>
    <p:sldId id="409" r:id="rId97"/>
    <p:sldId id="407"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74965"/>
    <a:srgbClr val="FF00FF"/>
    <a:srgbClr val="FFE389"/>
    <a:srgbClr val="9B3937"/>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85390" autoAdjust="0"/>
  </p:normalViewPr>
  <p:slideViewPr>
    <p:cSldViewPr>
      <p:cViewPr>
        <p:scale>
          <a:sx n="66" d="100"/>
          <a:sy n="66" d="100"/>
        </p:scale>
        <p:origin x="-1416"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110"/>
    </p:cViewPr>
  </p:sorterViewPr>
  <p:notesViewPr>
    <p:cSldViewPr>
      <p:cViewPr varScale="1">
        <p:scale>
          <a:sx n="56" d="100"/>
          <a:sy n="56" d="100"/>
        </p:scale>
        <p:origin x="-126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5" tIns="45713" rIns="91425" bIns="45713"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25" tIns="45713" rIns="91425" bIns="45713" rtlCol="0"/>
          <a:lstStyle>
            <a:lvl1pPr algn="r">
              <a:defRPr sz="1200"/>
            </a:lvl1pPr>
          </a:lstStyle>
          <a:p>
            <a:fld id="{711A54F6-3EBD-4B2C-905E-13E1F503F03D}" type="datetimeFigureOut">
              <a:rPr lang="en-US" smtClean="0"/>
              <a:pPr/>
              <a:t>1/10/2017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25" tIns="45713" rIns="91425"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25" tIns="45713" rIns="91425" bIns="45713" rtlCol="0" anchor="b"/>
          <a:lstStyle>
            <a:lvl1pPr algn="r">
              <a:defRPr sz="1200"/>
            </a:lvl1pPr>
          </a:lstStyle>
          <a:p>
            <a:fld id="{D968A482-2AD5-4136-A302-5913492DB9BE}" type="slidenum">
              <a:rPr lang="en-US" smtClean="0"/>
              <a:pPr/>
              <a:t>‹#›</a:t>
            </a:fld>
            <a:endParaRPr lang="en-US"/>
          </a:p>
        </p:txBody>
      </p:sp>
    </p:spTree>
    <p:extLst>
      <p:ext uri="{BB962C8B-B14F-4D97-AF65-F5344CB8AC3E}">
        <p14:creationId xmlns:p14="http://schemas.microsoft.com/office/powerpoint/2010/main" val="1902299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5" tIns="45713" rIns="91425" bIns="45713"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25" tIns="45713" rIns="91425" bIns="45713" rtlCol="0"/>
          <a:lstStyle>
            <a:lvl1pPr algn="r">
              <a:defRPr sz="1200"/>
            </a:lvl1pPr>
          </a:lstStyle>
          <a:p>
            <a:fld id="{116FEBC4-F04C-4552-9230-99A5DBABA5F2}" type="datetimeFigureOut">
              <a:rPr lang="en-US" smtClean="0"/>
              <a:pPr/>
              <a:t>1/10/2017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25" tIns="45713" rIns="91425" bIns="45713"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25" tIns="45713" rIns="91425" bIns="457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25" tIns="45713" rIns="91425"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25" tIns="45713" rIns="91425" bIns="45713" rtlCol="0" anchor="b"/>
          <a:lstStyle>
            <a:lvl1pPr algn="r">
              <a:defRPr sz="1200"/>
            </a:lvl1pPr>
          </a:lstStyle>
          <a:p>
            <a:fld id="{1473A48D-66ED-4B46-A259-738D411D5A8E}" type="slidenum">
              <a:rPr lang="en-US" smtClean="0"/>
              <a:pPr/>
              <a:t>‹#›</a:t>
            </a:fld>
            <a:endParaRPr lang="en-US"/>
          </a:p>
        </p:txBody>
      </p:sp>
    </p:spTree>
    <p:extLst>
      <p:ext uri="{BB962C8B-B14F-4D97-AF65-F5344CB8AC3E}">
        <p14:creationId xmlns:p14="http://schemas.microsoft.com/office/powerpoint/2010/main" val="1566755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a:t>
            </a:fld>
            <a:endParaRPr lang="en-US"/>
          </a:p>
        </p:txBody>
      </p:sp>
    </p:spTree>
    <p:extLst>
      <p:ext uri="{BB962C8B-B14F-4D97-AF65-F5344CB8AC3E}">
        <p14:creationId xmlns:p14="http://schemas.microsoft.com/office/powerpoint/2010/main" val="1908821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activity to model and practice</a:t>
            </a:r>
          </a:p>
        </p:txBody>
      </p:sp>
      <p:sp>
        <p:nvSpPr>
          <p:cNvPr id="4" name="Slide Number Placeholder 3"/>
          <p:cNvSpPr>
            <a:spLocks noGrp="1"/>
          </p:cNvSpPr>
          <p:nvPr>
            <p:ph type="sldNum" sz="quarter" idx="10"/>
          </p:nvPr>
        </p:nvSpPr>
        <p:spPr/>
        <p:txBody>
          <a:bodyPr/>
          <a:lstStyle/>
          <a:p>
            <a:fld id="{1473A48D-66ED-4B46-A259-738D411D5A8E}" type="slidenum">
              <a:rPr lang="en-US" smtClean="0"/>
              <a:pPr/>
              <a:t>27</a:t>
            </a:fld>
            <a:endParaRPr lang="en-US"/>
          </a:p>
        </p:txBody>
      </p:sp>
    </p:spTree>
    <p:extLst>
      <p:ext uri="{BB962C8B-B14F-4D97-AF65-F5344CB8AC3E}">
        <p14:creationId xmlns:p14="http://schemas.microsoft.com/office/powerpoint/2010/main" val="2412867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28</a:t>
            </a:fld>
            <a:endParaRPr lang="en-US"/>
          </a:p>
        </p:txBody>
      </p:sp>
    </p:spTree>
    <p:extLst>
      <p:ext uri="{BB962C8B-B14F-4D97-AF65-F5344CB8AC3E}">
        <p14:creationId xmlns:p14="http://schemas.microsoft.com/office/powerpoint/2010/main" val="1400976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29</a:t>
            </a:fld>
            <a:endParaRPr lang="en-US"/>
          </a:p>
        </p:txBody>
      </p:sp>
    </p:spTree>
    <p:extLst>
      <p:ext uri="{BB962C8B-B14F-4D97-AF65-F5344CB8AC3E}">
        <p14:creationId xmlns:p14="http://schemas.microsoft.com/office/powerpoint/2010/main" val="822052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31</a:t>
            </a:fld>
            <a:endParaRPr lang="en-US"/>
          </a:p>
        </p:txBody>
      </p:sp>
    </p:spTree>
    <p:extLst>
      <p:ext uri="{BB962C8B-B14F-4D97-AF65-F5344CB8AC3E}">
        <p14:creationId xmlns:p14="http://schemas.microsoft.com/office/powerpoint/2010/main" val="1887803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33</a:t>
            </a:fld>
            <a:endParaRPr lang="en-US"/>
          </a:p>
        </p:txBody>
      </p:sp>
    </p:spTree>
    <p:extLst>
      <p:ext uri="{BB962C8B-B14F-4D97-AF65-F5344CB8AC3E}">
        <p14:creationId xmlns:p14="http://schemas.microsoft.com/office/powerpoint/2010/main" val="3557483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34</a:t>
            </a:fld>
            <a:endParaRPr lang="en-US"/>
          </a:p>
        </p:txBody>
      </p:sp>
    </p:spTree>
    <p:extLst>
      <p:ext uri="{BB962C8B-B14F-4D97-AF65-F5344CB8AC3E}">
        <p14:creationId xmlns:p14="http://schemas.microsoft.com/office/powerpoint/2010/main" val="4181997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36</a:t>
            </a:fld>
            <a:endParaRPr lang="en-US"/>
          </a:p>
        </p:txBody>
      </p:sp>
    </p:spTree>
    <p:extLst>
      <p:ext uri="{BB962C8B-B14F-4D97-AF65-F5344CB8AC3E}">
        <p14:creationId xmlns:p14="http://schemas.microsoft.com/office/powerpoint/2010/main" val="1229189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37</a:t>
            </a:fld>
            <a:endParaRPr lang="en-US"/>
          </a:p>
        </p:txBody>
      </p:sp>
    </p:spTree>
    <p:extLst>
      <p:ext uri="{BB962C8B-B14F-4D97-AF65-F5344CB8AC3E}">
        <p14:creationId xmlns:p14="http://schemas.microsoft.com/office/powerpoint/2010/main" val="3585387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39</a:t>
            </a:fld>
            <a:endParaRPr lang="en-US"/>
          </a:p>
        </p:txBody>
      </p:sp>
    </p:spTree>
    <p:extLst>
      <p:ext uri="{BB962C8B-B14F-4D97-AF65-F5344CB8AC3E}">
        <p14:creationId xmlns:p14="http://schemas.microsoft.com/office/powerpoint/2010/main" val="683045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40</a:t>
            </a:fld>
            <a:endParaRPr lang="en-US"/>
          </a:p>
        </p:txBody>
      </p:sp>
    </p:spTree>
    <p:extLst>
      <p:ext uri="{BB962C8B-B14F-4D97-AF65-F5344CB8AC3E}">
        <p14:creationId xmlns:p14="http://schemas.microsoft.com/office/powerpoint/2010/main" val="52554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65" name="Shape 6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41</a:t>
            </a:fld>
            <a:endParaRPr lang="en-US"/>
          </a:p>
        </p:txBody>
      </p:sp>
    </p:spTree>
    <p:extLst>
      <p:ext uri="{BB962C8B-B14F-4D97-AF65-F5344CB8AC3E}">
        <p14:creationId xmlns:p14="http://schemas.microsoft.com/office/powerpoint/2010/main" val="2396324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43</a:t>
            </a:fld>
            <a:endParaRPr lang="en-US"/>
          </a:p>
        </p:txBody>
      </p:sp>
    </p:spTree>
    <p:extLst>
      <p:ext uri="{BB962C8B-B14F-4D97-AF65-F5344CB8AC3E}">
        <p14:creationId xmlns:p14="http://schemas.microsoft.com/office/powerpoint/2010/main" val="329648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latin typeface="Wingdings"/>
                <a:ea typeface="Wingdings"/>
                <a:cs typeface="Wingdings"/>
              </a:rPr>
              <a:t>Alternative method to use images and can also be used to differentiate</a:t>
            </a:r>
          </a:p>
        </p:txBody>
      </p:sp>
      <p:sp>
        <p:nvSpPr>
          <p:cNvPr id="4" name="Slide Number Placeholder 3"/>
          <p:cNvSpPr>
            <a:spLocks noGrp="1"/>
          </p:cNvSpPr>
          <p:nvPr>
            <p:ph type="sldNum" sz="quarter" idx="10"/>
          </p:nvPr>
        </p:nvSpPr>
        <p:spPr/>
        <p:txBody>
          <a:bodyPr/>
          <a:lstStyle/>
          <a:p>
            <a:fld id="{1473A48D-66ED-4B46-A259-738D411D5A8E}" type="slidenum">
              <a:rPr lang="en-US" smtClean="0"/>
              <a:pPr/>
              <a:t>45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48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latin typeface="Wingdings"/>
              <a:ea typeface="Wingdings"/>
              <a:cs typeface="Wingdings"/>
            </a:endParaRPr>
          </a:p>
        </p:txBody>
      </p:sp>
      <p:sp>
        <p:nvSpPr>
          <p:cNvPr id="4" name="Slide Number Placeholder 3"/>
          <p:cNvSpPr>
            <a:spLocks noGrp="1"/>
          </p:cNvSpPr>
          <p:nvPr>
            <p:ph type="sldNum" sz="quarter" idx="10"/>
          </p:nvPr>
        </p:nvSpPr>
        <p:spPr/>
        <p:txBody>
          <a:bodyPr/>
          <a:lstStyle/>
          <a:p>
            <a:fld id="{1473A48D-66ED-4B46-A259-738D411D5A8E}" type="slidenum">
              <a:rPr lang="en-US" smtClean="0"/>
              <a:pPr/>
              <a:t>50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4" name="Shape 3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0773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65" name="Shape 3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7909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73024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84" name="Shape 3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2123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0508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Wingdings"/>
                <a:ea typeface="Wingdings"/>
                <a:cs typeface="Wingdings"/>
              </a:rPr>
              <a: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029729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Though this jumps forward, I think this will</a:t>
            </a:r>
            <a:r>
              <a:rPr lang="en-US" baseline="0" dirty="0"/>
              <a:t> serve as a good model.</a:t>
            </a:r>
            <a:endParaRPr dirty="0"/>
          </a:p>
        </p:txBody>
      </p:sp>
    </p:spTree>
    <p:extLst>
      <p:ext uri="{BB962C8B-B14F-4D97-AF65-F5344CB8AC3E}">
        <p14:creationId xmlns:p14="http://schemas.microsoft.com/office/powerpoint/2010/main" val="3402022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1373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66</a:t>
            </a:fld>
            <a:endParaRPr lang="en-US"/>
          </a:p>
        </p:txBody>
      </p:sp>
    </p:spTree>
    <p:extLst>
      <p:ext uri="{BB962C8B-B14F-4D97-AF65-F5344CB8AC3E}">
        <p14:creationId xmlns:p14="http://schemas.microsoft.com/office/powerpoint/2010/main" val="3863121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Boston Harbor at Sunset c.1850</a:t>
            </a:r>
          </a:p>
          <a:p>
            <a:r>
              <a:rPr lang="en-US" sz="1200" kern="1200" dirty="0" smtClean="0">
                <a:solidFill>
                  <a:schemeClr val="tx1"/>
                </a:solidFill>
                <a:effectLst/>
                <a:latin typeface="+mn-lt"/>
                <a:ea typeface="+mn-ea"/>
                <a:cs typeface="+mn-cs"/>
              </a:rPr>
              <a:t>M. and </a:t>
            </a:r>
            <a:r>
              <a:rPr lang="en-US" sz="1200" kern="1200" dirty="0" err="1" smtClean="0">
                <a:solidFill>
                  <a:schemeClr val="tx1"/>
                </a:solidFill>
                <a:effectLst/>
                <a:latin typeface="+mn-lt"/>
                <a:ea typeface="+mn-ea"/>
                <a:cs typeface="+mn-cs"/>
              </a:rPr>
              <a:t>M.Karolik</a:t>
            </a:r>
            <a:r>
              <a:rPr lang="en-US" sz="1200" kern="1200" dirty="0" smtClean="0">
                <a:solidFill>
                  <a:schemeClr val="tx1"/>
                </a:solidFill>
                <a:effectLst/>
                <a:latin typeface="+mn-lt"/>
                <a:ea typeface="+mn-ea"/>
                <a:cs typeface="+mn-cs"/>
              </a:rPr>
              <a:t> Collection of American Paintings</a:t>
            </a:r>
          </a:p>
          <a:p>
            <a:r>
              <a:rPr lang="en-US" sz="1200" kern="1200" dirty="0" smtClean="0">
                <a:solidFill>
                  <a:schemeClr val="tx1"/>
                </a:solidFill>
                <a:effectLst/>
                <a:latin typeface="+mn-lt"/>
                <a:ea typeface="+mn-ea"/>
                <a:cs typeface="+mn-cs"/>
              </a:rPr>
              <a:t>Museum of Fine Arts, Boston</a:t>
            </a:r>
          </a:p>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68</a:t>
            </a:fld>
            <a:endParaRPr lang="en-US"/>
          </a:p>
        </p:txBody>
      </p:sp>
    </p:spTree>
    <p:extLst>
      <p:ext uri="{BB962C8B-B14F-4D97-AF65-F5344CB8AC3E}">
        <p14:creationId xmlns:p14="http://schemas.microsoft.com/office/powerpoint/2010/main" val="2823665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John Singleton Copley's "Watson and the Shark," 1778. Ferdinand </a:t>
            </a:r>
            <a:r>
              <a:rPr lang="en-US" sz="1200" b="0" kern="1200" dirty="0" err="1" smtClean="0">
                <a:solidFill>
                  <a:schemeClr val="tx1"/>
                </a:solidFill>
                <a:effectLst/>
                <a:latin typeface="+mn-lt"/>
                <a:ea typeface="+mn-ea"/>
                <a:cs typeface="+mn-cs"/>
              </a:rPr>
              <a:t>Lammot</a:t>
            </a:r>
            <a:r>
              <a:rPr lang="en-US" sz="1200" b="0" kern="1200" dirty="0" smtClean="0">
                <a:solidFill>
                  <a:schemeClr val="tx1"/>
                </a:solidFill>
                <a:effectLst/>
                <a:latin typeface="+mn-lt"/>
                <a:ea typeface="+mn-ea"/>
                <a:cs typeface="+mn-cs"/>
              </a:rPr>
              <a:t> Belin Fund</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69</a:t>
            </a:fld>
            <a:endParaRPr lang="en-US"/>
          </a:p>
        </p:txBody>
      </p:sp>
    </p:spTree>
    <p:extLst>
      <p:ext uri="{BB962C8B-B14F-4D97-AF65-F5344CB8AC3E}">
        <p14:creationId xmlns:p14="http://schemas.microsoft.com/office/powerpoint/2010/main" val="4068898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imes New Roman"/>
                <a:ea typeface="+mn-ea"/>
                <a:cs typeface="+mn-cs"/>
              </a:rPr>
              <a:t>Evans, C. W. - Some Notes on Shipbuilding and Shipping in Colonial Virginia.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imes New Roman"/>
                <a:ea typeface="+mn-ea"/>
                <a:cs typeface="+mn-cs"/>
              </a:rPr>
              <a:t>Williamsburg: Virginia 350th Anniversary Celebration Corp. (1957)</a:t>
            </a:r>
          </a:p>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70</a:t>
            </a:fld>
            <a:endParaRPr lang="en-US"/>
          </a:p>
        </p:txBody>
      </p:sp>
    </p:spTree>
    <p:extLst>
      <p:ext uri="{BB962C8B-B14F-4D97-AF65-F5344CB8AC3E}">
        <p14:creationId xmlns:p14="http://schemas.microsoft.com/office/powerpoint/2010/main" val="2773300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rgbClr val="DD4B39"/>
                </a:solidFill>
                <a:effectLst/>
              </a:rPr>
              <a:t>The William </a:t>
            </a:r>
            <a:r>
              <a:rPr lang="en-US" b="0" dirty="0" err="1" smtClean="0">
                <a:solidFill>
                  <a:srgbClr val="DD4B39"/>
                </a:solidFill>
                <a:effectLst/>
              </a:rPr>
              <a:t>Blaxton</a:t>
            </a:r>
            <a:r>
              <a:rPr lang="en-US" b="0" dirty="0" smtClean="0">
                <a:solidFill>
                  <a:srgbClr val="DD4B39"/>
                </a:solidFill>
                <a:effectLst/>
              </a:rPr>
              <a:t> House, 1625. Boston Common with Beacon Hill in the background.</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71</a:t>
            </a:fld>
            <a:endParaRPr lang="en-US"/>
          </a:p>
        </p:txBody>
      </p:sp>
    </p:spTree>
    <p:extLst>
      <p:ext uri="{BB962C8B-B14F-4D97-AF65-F5344CB8AC3E}">
        <p14:creationId xmlns:p14="http://schemas.microsoft.com/office/powerpoint/2010/main" val="2368517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Museum of Fine Arts, Boston, 1860s</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72</a:t>
            </a:fld>
            <a:endParaRPr lang="en-US"/>
          </a:p>
        </p:txBody>
      </p:sp>
    </p:spTree>
    <p:extLst>
      <p:ext uri="{BB962C8B-B14F-4D97-AF65-F5344CB8AC3E}">
        <p14:creationId xmlns:p14="http://schemas.microsoft.com/office/powerpoint/2010/main" val="3530156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Trader with Ojibwa Trappers, ca. 1820. This painting shows a trader meeting with an Ojibwa winter hunting party with furs to trade. The Ojibwas are wearing wool garments and carrying guns and metal knives—all products of European manufacture. Note also that items made by Ojibwas still are in use, such as fiber bags and snowshoes. This is a watercolor, gouache over pencil; artist anonymous. Courtesy of Royal Ontario Museum ©ROM</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74</a:t>
            </a:fld>
            <a:endParaRPr lang="en-US"/>
          </a:p>
        </p:txBody>
      </p:sp>
    </p:spTree>
    <p:extLst>
      <p:ext uri="{BB962C8B-B14F-4D97-AF65-F5344CB8AC3E}">
        <p14:creationId xmlns:p14="http://schemas.microsoft.com/office/powerpoint/2010/main" val="237434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Wingdings"/>
                <a:ea typeface="Wingdings"/>
                <a:cs typeface="Wingdings"/>
              </a:rPr>
              <a:t>Discussion:</a:t>
            </a:r>
            <a:r>
              <a:rPr lang="en-US" baseline="0" dirty="0">
                <a:latin typeface="Wingdings"/>
                <a:ea typeface="Wingdings"/>
                <a:cs typeface="Wingdings"/>
              </a:rPr>
              <a:t> Conceptual Understanding, Scaffolding the Understanding, Analyzing the Understanding</a:t>
            </a:r>
          </a:p>
          <a:p>
            <a:endParaRPr lang="en-US" baseline="0" dirty="0">
              <a:latin typeface="Wingdings"/>
              <a:ea typeface="Wingdings"/>
              <a:cs typeface="Wingdings"/>
            </a:endParaRPr>
          </a:p>
          <a:p>
            <a:r>
              <a:rPr lang="en-US" baseline="0" dirty="0">
                <a:latin typeface="Wingdings"/>
                <a:ea typeface="Wingdings"/>
                <a:cs typeface="Wingdings"/>
              </a:rPr>
              <a:t>Arrow will rise up upon click after discussion to summarize difference between 2008 and 2015, then skills aligned with English </a:t>
            </a:r>
            <a:r>
              <a:rPr lang="en-US" baseline="0" dirty="0" err="1">
                <a:latin typeface="Wingdings"/>
                <a:ea typeface="Wingdings"/>
                <a:cs typeface="Wingdings"/>
              </a:rPr>
              <a:t>SOLs</a:t>
            </a:r>
            <a:r>
              <a:rPr lang="en-US" baseline="0" dirty="0">
                <a:latin typeface="Wingdings"/>
                <a:ea typeface="Wingdings"/>
                <a:cs typeface="Wingdings"/>
              </a:rPr>
              <a:t>.  Great opportunity for common planning!</a:t>
            </a:r>
          </a:p>
          <a:p>
            <a:endParaRPr lang="en-US" baseline="0" dirty="0">
              <a:latin typeface="Wingdings"/>
              <a:ea typeface="Wingdings"/>
              <a:cs typeface="Wingdings"/>
            </a:endParaRPr>
          </a:p>
          <a:p>
            <a:r>
              <a:rPr lang="en-US" baseline="0" dirty="0">
                <a:latin typeface="Wingdings"/>
                <a:ea typeface="Wingdings"/>
                <a:cs typeface="Wingdings"/>
              </a:rPr>
              <a:t>Purpose of today is to “teach” a lesson demonstrating skill based instruction, moving away from Lecture (Sit and Get)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rgbClr val="DD4B39"/>
                </a:solidFill>
                <a:effectLst/>
              </a:rPr>
              <a:t>Slaves working in a cotton field | by </a:t>
            </a:r>
            <a:r>
              <a:rPr lang="en-US" b="0" dirty="0" err="1" smtClean="0">
                <a:solidFill>
                  <a:srgbClr val="DD4B39"/>
                </a:solidFill>
                <a:effectLst/>
              </a:rPr>
              <a:t>TylerRayne</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75</a:t>
            </a:fld>
            <a:endParaRPr lang="en-US"/>
          </a:p>
        </p:txBody>
      </p:sp>
    </p:spTree>
    <p:extLst>
      <p:ext uri="{BB962C8B-B14F-4D97-AF65-F5344CB8AC3E}">
        <p14:creationId xmlns:p14="http://schemas.microsoft.com/office/powerpoint/2010/main" val="2182053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a:t>
            </a:r>
            <a:r>
              <a:rPr lang="en-US" baseline="0" dirty="0" smtClean="0"/>
              <a:t> will be given a second skill option for this standard.</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77</a:t>
            </a:fld>
            <a:endParaRPr lang="en-US"/>
          </a:p>
        </p:txBody>
      </p:sp>
    </p:spTree>
    <p:extLst>
      <p:ext uri="{BB962C8B-B14F-4D97-AF65-F5344CB8AC3E}">
        <p14:creationId xmlns:p14="http://schemas.microsoft.com/office/powerpoint/2010/main" val="2238276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 same standard</a:t>
            </a:r>
            <a:r>
              <a:rPr lang="en-US" baseline="0" dirty="0" smtClean="0"/>
              <a:t>, another skill will be introduced by using a topographical map.  The task will be, based on the interpretation of the map, which economic activities would align best with each colonial regions.  This experience is linked to analyzing the dynamic relationship between physical and human geography as well as using maps to explain how the location of resources influences patterns, trends, and migration of a population.</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78</a:t>
            </a:fld>
            <a:endParaRPr lang="en-US"/>
          </a:p>
        </p:txBody>
      </p:sp>
    </p:spTree>
    <p:extLst>
      <p:ext uri="{BB962C8B-B14F-4D97-AF65-F5344CB8AC3E}">
        <p14:creationId xmlns:p14="http://schemas.microsoft.com/office/powerpoint/2010/main" val="4968146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80</a:t>
            </a:fld>
            <a:endParaRPr lang="en-US"/>
          </a:p>
        </p:txBody>
      </p:sp>
    </p:spTree>
    <p:extLst>
      <p:ext uri="{BB962C8B-B14F-4D97-AF65-F5344CB8AC3E}">
        <p14:creationId xmlns:p14="http://schemas.microsoft.com/office/powerpoint/2010/main" val="9794691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making settlement decisions based on personal priorities, colonists experienced costs and benefits of those choices.</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83</a:t>
            </a:fld>
            <a:endParaRPr lang="en-US"/>
          </a:p>
        </p:txBody>
      </p:sp>
    </p:spTree>
    <p:extLst>
      <p:ext uri="{BB962C8B-B14F-4D97-AF65-F5344CB8AC3E}">
        <p14:creationId xmlns:p14="http://schemas.microsoft.com/office/powerpoint/2010/main" val="1898787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15" name="Shape 21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85</a:t>
            </a:fld>
            <a:endParaRPr lang="en-US"/>
          </a:p>
        </p:txBody>
      </p:sp>
    </p:spTree>
    <p:extLst>
      <p:ext uri="{BB962C8B-B14F-4D97-AF65-F5344CB8AC3E}">
        <p14:creationId xmlns:p14="http://schemas.microsoft.com/office/powerpoint/2010/main" val="356048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15" name="Shape 21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86</a:t>
            </a:fld>
            <a:endParaRPr lang="en-US"/>
          </a:p>
        </p:txBody>
      </p:sp>
    </p:spTree>
    <p:extLst>
      <p:ext uri="{BB962C8B-B14F-4D97-AF65-F5344CB8AC3E}">
        <p14:creationId xmlns:p14="http://schemas.microsoft.com/office/powerpoint/2010/main" val="3560489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Wingdings"/>
                <a:ea typeface="Wingdings"/>
                <a:cs typeface="Wingdings"/>
              </a:rPr>
              <a:t>Use</a:t>
            </a:r>
            <a:r>
              <a:rPr lang="en-US" baseline="0" dirty="0" smtClean="0">
                <a:latin typeface="Wingdings"/>
                <a:ea typeface="Wingdings"/>
                <a:cs typeface="Wingdings"/>
              </a:rPr>
              <a:t> handouts for printed directions. </a:t>
            </a:r>
          </a:p>
          <a:p>
            <a:endParaRPr lang="en-US" baseline="0" dirty="0" smtClean="0">
              <a:latin typeface="Wingdings"/>
              <a:ea typeface="Wingdings"/>
              <a:cs typeface="Wingdings"/>
            </a:endParaRPr>
          </a:p>
        </p:txBody>
      </p:sp>
      <p:sp>
        <p:nvSpPr>
          <p:cNvPr id="4" name="Slide Number Placeholder 3"/>
          <p:cNvSpPr>
            <a:spLocks noGrp="1"/>
          </p:cNvSpPr>
          <p:nvPr>
            <p:ph type="sldNum" sz="quarter" idx="10"/>
          </p:nvPr>
        </p:nvSpPr>
        <p:spPr/>
        <p:txBody>
          <a:bodyPr/>
          <a:lstStyle/>
          <a:p>
            <a:fld id="{1473A48D-66ED-4B46-A259-738D411D5A8E}" type="slidenum">
              <a:rPr lang="en-US" smtClean="0"/>
              <a:pPr/>
              <a:t>91</a:t>
            </a:fld>
            <a:endParaRPr lang="en-US"/>
          </a:p>
        </p:txBody>
      </p:sp>
    </p:spTree>
    <p:extLst>
      <p:ext uri="{BB962C8B-B14F-4D97-AF65-F5344CB8AC3E}">
        <p14:creationId xmlns:p14="http://schemas.microsoft.com/office/powerpoint/2010/main" val="824543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0660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latin typeface="Wingdings"/>
              <a:ea typeface="Wingdings"/>
              <a:cs typeface="Wingdings"/>
            </a:endParaRPr>
          </a:p>
        </p:txBody>
      </p:sp>
      <p:sp>
        <p:nvSpPr>
          <p:cNvPr id="4" name="Slide Number Placeholder 3"/>
          <p:cNvSpPr>
            <a:spLocks noGrp="1"/>
          </p:cNvSpPr>
          <p:nvPr>
            <p:ph type="sldNum" sz="quarter" idx="10"/>
          </p:nvPr>
        </p:nvSpPr>
        <p:spPr/>
        <p:txBody>
          <a:bodyPr/>
          <a:lstStyle/>
          <a:p>
            <a:fld id="{1473A48D-66ED-4B46-A259-738D411D5A8E}" type="slidenum">
              <a:rPr lang="en-US" smtClean="0"/>
              <a:pPr/>
              <a:t>94</a:t>
            </a:fld>
            <a:endParaRPr lang="en-US"/>
          </a:p>
        </p:txBody>
      </p:sp>
    </p:spTree>
    <p:extLst>
      <p:ext uri="{BB962C8B-B14F-4D97-AF65-F5344CB8AC3E}">
        <p14:creationId xmlns:p14="http://schemas.microsoft.com/office/powerpoint/2010/main" val="156185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2E33D8-6BF3-40C5-82EF-AA93DCF212A3}" type="slidenum">
              <a:rPr lang="en-US" smtClean="0"/>
              <a:pPr>
                <a:defRPr/>
              </a:pPr>
              <a:t>8</a:t>
            </a:fld>
            <a:endParaRPr lang="en-US"/>
          </a:p>
        </p:txBody>
      </p:sp>
    </p:spTree>
    <p:extLst>
      <p:ext uri="{BB962C8B-B14F-4D97-AF65-F5344CB8AC3E}">
        <p14:creationId xmlns:p14="http://schemas.microsoft.com/office/powerpoint/2010/main" val="4203778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 to the parking</a:t>
            </a:r>
            <a:r>
              <a:rPr lang="en-US" baseline="0" dirty="0"/>
              <a:t> lot questions that have been posted in each room. </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95</a:t>
            </a:fld>
            <a:endParaRPr lang="en-US"/>
          </a:p>
        </p:txBody>
      </p:sp>
    </p:spTree>
    <p:extLst>
      <p:ext uri="{BB962C8B-B14F-4D97-AF65-F5344CB8AC3E}">
        <p14:creationId xmlns:p14="http://schemas.microsoft.com/office/powerpoint/2010/main" val="253065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dirty="0"/>
              <a:t>Good practice: Use of aim/objective to give students a</a:t>
            </a:r>
            <a:r>
              <a:rPr lang="en-US" baseline="0" dirty="0"/>
              <a:t> concrete goal for the lesson.  “By the end of class/end of unit/etc., you should be able to…”</a:t>
            </a:r>
            <a:endParaRPr dirty="0"/>
          </a:p>
        </p:txBody>
      </p:sp>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7002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why it would have been beneficial for the slave</a:t>
            </a:r>
            <a:r>
              <a:rPr lang="en-US" baseline="0" dirty="0"/>
              <a:t>s’ owners to spend money to dress them as they did</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19</a:t>
            </a:fld>
            <a:endParaRPr lang="en-US"/>
          </a:p>
        </p:txBody>
      </p:sp>
    </p:spTree>
    <p:extLst>
      <p:ext uri="{BB962C8B-B14F-4D97-AF65-F5344CB8AC3E}">
        <p14:creationId xmlns:p14="http://schemas.microsoft.com/office/powerpoint/2010/main" val="2444049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20</a:t>
            </a:fld>
            <a:endParaRPr lang="en-US"/>
          </a:p>
        </p:txBody>
      </p:sp>
    </p:spTree>
    <p:extLst>
      <p:ext uri="{BB962C8B-B14F-4D97-AF65-F5344CB8AC3E}">
        <p14:creationId xmlns:p14="http://schemas.microsoft.com/office/powerpoint/2010/main" val="1415179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typical image many have of a slave auction/purchase.  How does this differ from the previous image?  Why would this owner/trader not care about dressing this particular slave in nice clothing?  </a:t>
            </a:r>
            <a:r>
              <a:rPr lang="en-US" baseline="0" dirty="0" smtClean="0"/>
              <a:t>What do you think was </a:t>
            </a:r>
            <a:r>
              <a:rPr lang="en-US" baseline="0" dirty="0"/>
              <a:t>the fate of these slaves?</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21</a:t>
            </a:fld>
            <a:endParaRPr lang="en-US"/>
          </a:p>
        </p:txBody>
      </p:sp>
    </p:spTree>
    <p:extLst>
      <p:ext uri="{BB962C8B-B14F-4D97-AF65-F5344CB8AC3E}">
        <p14:creationId xmlns:p14="http://schemas.microsoft.com/office/powerpoint/2010/main" val="912375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a:t>Click to edit Master title style</a:t>
            </a:r>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B53C3D1-44B4-4322-B9AB-41B564D5D720}" type="datetimeFigureOut">
              <a:rPr lang="en-US" smtClean="0"/>
              <a:pPr/>
              <a:t>1/10/2017</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46D9104C-7343-478B-99F3-115790F1D649}" type="slidenum">
              <a:rPr lang="en-US" smtClean="0"/>
              <a:pPr/>
              <a:t>‹#›</a:t>
            </a:fld>
            <a:endParaRPr lang="en-US"/>
          </a:p>
        </p:txBody>
      </p:sp>
    </p:spTree>
    <p:extLst>
      <p:ext uri="{BB962C8B-B14F-4D97-AF65-F5344CB8AC3E}">
        <p14:creationId xmlns:p14="http://schemas.microsoft.com/office/powerpoint/2010/main" val="657879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2" descr="pageAccent-Fu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1689100"/>
            <a:ext cx="795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CFC1D1DE-E004-4CD8-BE68-25AA611A7108}" type="datetimeFigureOut">
              <a:rPr lang="en-US"/>
              <a:pPr>
                <a:defRPr/>
              </a:pPr>
              <a:t>1/10/2017</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1C52B096-E25E-4A67-85ED-B7A9F0E4B17A}" type="slidenum">
              <a:rPr lang="en-US" altLang="en-US"/>
              <a:pPr/>
              <a:t>‹#›</a:t>
            </a:fld>
            <a:endParaRPr lang="en-US" altLang="en-US"/>
          </a:p>
        </p:txBody>
      </p:sp>
    </p:spTree>
    <p:extLst>
      <p:ext uri="{BB962C8B-B14F-4D97-AF65-F5344CB8AC3E}">
        <p14:creationId xmlns:p14="http://schemas.microsoft.com/office/powerpoint/2010/main" val="167049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itchFamily="34" charset="0"/>
                <a:ea typeface="+mn-ea"/>
                <a:cs typeface="+mn-cs"/>
              </a:rPr>
              <a:t/>
            </a:r>
            <a:br>
              <a:rPr lang="en-US" dirty="0">
                <a:solidFill>
                  <a:schemeClr val="tx1"/>
                </a:solidFill>
                <a:latin typeface="Calibri" pitchFamily="34" charset="0"/>
                <a:ea typeface="+mn-ea"/>
                <a:cs typeface="+mn-cs"/>
              </a:rPr>
            </a:br>
            <a:endParaRPr lang="en-US" dirty="0">
              <a:solidFill>
                <a:schemeClr val="tx1"/>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pPr/>
              <a:t>‹#›</a:t>
            </a:fld>
            <a:endParaRPr lang="en-US" dirty="0"/>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a:t>Click to edit Master title style</a:t>
            </a:r>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Blank 2</a:t>
            </a:r>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mtClean="0"/>
              <a:pPr/>
              <a:t>1/10/2017</a:t>
            </a:fld>
            <a:endParaRPr lang="en-US" dirty="0"/>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76868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smtClean="0"/>
              <a:pPr/>
              <a:t>‹#›</a:t>
            </a:fld>
            <a:endParaRPr lang="en-US" dirty="0"/>
          </a:p>
        </p:txBody>
      </p:sp>
      <p:pic>
        <p:nvPicPr>
          <p:cNvPr id="7" name="Picture 6" descr="VDOE-h-color sm.png"/>
          <p:cNvPicPr>
            <a:picLocks noChangeAspect="1"/>
          </p:cNvPicPr>
          <p:nvPr/>
        </p:nvPicPr>
        <p:blipFill>
          <a:blip r:embed="rId14" cstate="print"/>
          <a:stretch>
            <a:fillRect/>
          </a:stretch>
        </p:blipFill>
        <p:spPr>
          <a:xfrm>
            <a:off x="6019800" y="6324600"/>
            <a:ext cx="2252477" cy="377953"/>
          </a:xfrm>
          <a:prstGeom prst="rect">
            <a:avLst/>
          </a:prstGeom>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62" r:id="rId3"/>
    <p:sldLayoutId id="2147483741" r:id="rId4"/>
    <p:sldLayoutId id="2147483748" r:id="rId5"/>
    <p:sldLayoutId id="2147483742" r:id="rId6"/>
    <p:sldLayoutId id="2147483745" r:id="rId7"/>
    <p:sldLayoutId id="2147483763" r:id="rId8"/>
    <p:sldLayoutId id="2147483746" r:id="rId9"/>
    <p:sldLayoutId id="2147483747" r:id="rId10"/>
    <p:sldLayoutId id="2147483764" r:id="rId11"/>
    <p:sldLayoutId id="2147483765" r:id="rId12"/>
  </p:sldLayoutIdLst>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yrecrowe.com/pictures/1860s/slaves-waiting-for-sale/"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www.doe.virginia.gov/testing/sol/standards_docs/history_socialscience/2015/index.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bc.edu/centers/boisi/publicevents/f11/Hall.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ancient-origins.net/news-history-archaeology/archaeologists-uncover-tantalizing-evidence-lost-colony-roanoke-006156"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cdn.loc.gov/service/pnp/cph/3c00000/3c03000/3c03800/3c03801r.jpg" TargetMode="External"/><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colorsofmoney.com/"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hyperlink" Target="http://sheg.stanford.edu/historical-thinking-char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nps.gov/apco/silent-witness.ht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www.youtube.com/watch?v=D6iaxewbaXg" TargetMode="Externa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8" Type="http://schemas.openxmlformats.org/officeDocument/2006/relationships/hyperlink" Target="mailto:ccocke@campbell.k12.va.us" TargetMode="External"/><Relationship Id="rId3" Type="http://schemas.openxmlformats.org/officeDocument/2006/relationships/hyperlink" Target="mailto:Camille.Beliveau@cpschools.com" TargetMode="External"/><Relationship Id="rId7" Type="http://schemas.openxmlformats.org/officeDocument/2006/relationships/hyperlink" Target="file:///C:\Users\pkr03740\AppData\Local\Microsoft\Windows\Temporary%20Internet%20Files\Content.Outlook\TNI4AIY8\Page.Lloyd@NottowaySchools.org" TargetMode="External"/><Relationship Id="rId2" Type="http://schemas.openxmlformats.org/officeDocument/2006/relationships/hyperlink" Target="mailto:rrobins4@richmond.k12.va.us" TargetMode="External"/><Relationship Id="rId1" Type="http://schemas.openxmlformats.org/officeDocument/2006/relationships/slideLayout" Target="../slideLayouts/slideLayout3.xml"/><Relationship Id="rId6" Type="http://schemas.openxmlformats.org/officeDocument/2006/relationships/hyperlink" Target="mailto:tnjenkins@bvps.org" TargetMode="External"/><Relationship Id="rId5" Type="http://schemas.openxmlformats.org/officeDocument/2006/relationships/hyperlink" Target="mailto:KSWhite@rcps.info" TargetMode="External"/><Relationship Id="rId4" Type="http://schemas.openxmlformats.org/officeDocument/2006/relationships/hyperlink" Target="mailto:Elizabeth.glynn@lcps.org"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mailto:Betsy.Barton@doe.virginia.gov" TargetMode="External"/><Relationship Id="rId2" Type="http://schemas.openxmlformats.org/officeDocument/2006/relationships/hyperlink" Target="mailto:Christonya.Brown@doe.virginia.gov" TargetMode="Externa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hyperlink" Target="mailto:Jill.Nogueras@doe.virgini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6739" y="2841172"/>
            <a:ext cx="6248400" cy="1295400"/>
          </a:xfrm>
        </p:spPr>
        <p:txBody>
          <a:bodyPr>
            <a:normAutofit fontScale="90000"/>
          </a:bodyPr>
          <a:lstStyle/>
          <a:p>
            <a:r>
              <a:rPr lang="en-US" dirty="0" smtClean="0">
                <a:latin typeface="Batang" panose="02030600000101010101" pitchFamily="18" charset="-127"/>
                <a:ea typeface="Batang" panose="02030600000101010101" pitchFamily="18" charset="-127"/>
              </a:rPr>
              <a:t>Virginia and United States History</a:t>
            </a:r>
            <a:endParaRPr lang="en-US" dirty="0">
              <a:latin typeface="Batang" panose="02030600000101010101" pitchFamily="18" charset="-127"/>
              <a:ea typeface="Batang" panose="02030600000101010101" pitchFamily="18" charset="-127"/>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pPr/>
              <a:t>1</a:t>
            </a:fld>
            <a:endParaRPr lang="en-US" dirty="0"/>
          </a:p>
        </p:txBody>
      </p:sp>
      <p:sp>
        <p:nvSpPr>
          <p:cNvPr id="4" name="Text Placeholder 2"/>
          <p:cNvSpPr txBox="1">
            <a:spLocks/>
          </p:cNvSpPr>
          <p:nvPr/>
        </p:nvSpPr>
        <p:spPr>
          <a:xfrm>
            <a:off x="2286000" y="4419600"/>
            <a:ext cx="5169879" cy="1387475"/>
          </a:xfrm>
          <a:prstGeom prst="rect">
            <a:avLst/>
          </a:prstGeom>
          <a:noFill/>
          <a:ln>
            <a:noFill/>
          </a:ln>
        </p:spPr>
        <p:txBody>
          <a:bodyPr lIns="91425" tIns="91425" rIns="91425" bIns="91425" anchor="t" anchorCtr="0">
            <a:normAutofit fontScale="92500" lnSpcReduction="20000"/>
          </a:bodyPr>
          <a:lstStyle>
            <a:defPPr marR="0" lvl="0" algn="l" rtl="0">
              <a:lnSpc>
                <a:spcPct val="100000"/>
              </a:lnSpc>
              <a:spcBef>
                <a:spcPts val="0"/>
              </a:spcBef>
              <a:spcAft>
                <a:spcPts val="0"/>
              </a:spcAft>
            </a:defPPr>
            <a:lvl1pPr marL="0" marR="0" lvl="0" indent="0" algn="ctr" rtl="0">
              <a:lnSpc>
                <a:spcPct val="100000"/>
              </a:lnSpc>
              <a:spcBef>
                <a:spcPts val="720"/>
              </a:spcBef>
              <a:spcAft>
                <a:spcPts val="0"/>
              </a:spcAft>
              <a:buClr>
                <a:srgbClr val="888888"/>
              </a:buClr>
              <a:buSzPct val="100000"/>
              <a:buFont typeface="Arial"/>
              <a:buNone/>
              <a:defRPr sz="3600" b="1" i="0" u="none" strike="noStrike" cap="none">
                <a:solidFill>
                  <a:srgbClr val="888888"/>
                </a:solidFill>
                <a:latin typeface="Arial"/>
                <a:ea typeface="Arial"/>
                <a:cs typeface="Arial"/>
                <a:sym typeface="Arial"/>
              </a:defRPr>
            </a:lvl1pPr>
            <a:lvl2pPr marL="457200" marR="0" lvl="1"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Arial"/>
                <a:ea typeface="Arial"/>
                <a:cs typeface="Arial"/>
                <a:sym typeface="Arial"/>
              </a:defRPr>
            </a:lvl2pPr>
            <a:lvl3pPr marL="914400" marR="0" lvl="2" indent="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Arial"/>
                <a:ea typeface="Arial"/>
                <a:cs typeface="Arial"/>
                <a:sym typeface="Arial"/>
              </a:defRPr>
            </a:lvl3pPr>
            <a:lvl4pPr marL="1371600" marR="0" lvl="3" indent="0"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Arial"/>
                <a:ea typeface="Arial"/>
                <a:cs typeface="Arial"/>
                <a:sym typeface="Arial"/>
              </a:defRPr>
            </a:lvl4pPr>
            <a:lvl5pPr marL="1828800" marR="0" lvl="4"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9pPr>
          </a:lstStyle>
          <a:p>
            <a:r>
              <a:rPr lang="en-US" sz="2800" kern="0" dirty="0" smtClean="0">
                <a:solidFill>
                  <a:srgbClr val="000000"/>
                </a:solidFill>
              </a:rPr>
              <a:t>History and Social Science </a:t>
            </a:r>
          </a:p>
          <a:p>
            <a:r>
              <a:rPr lang="en-US" sz="2800" kern="0" dirty="0" smtClean="0">
                <a:solidFill>
                  <a:srgbClr val="000000"/>
                </a:solidFill>
              </a:rPr>
              <a:t>Fall Institute</a:t>
            </a:r>
          </a:p>
          <a:p>
            <a:r>
              <a:rPr lang="en-US" sz="2800" kern="0" dirty="0" smtClean="0">
                <a:solidFill>
                  <a:srgbClr val="000000"/>
                </a:solidFill>
              </a:rPr>
              <a:t>2016</a:t>
            </a:r>
            <a:endParaRPr lang="en-US" sz="2800" kern="0" dirty="0">
              <a:solidFill>
                <a:srgbClr val="000000"/>
              </a:solidFill>
            </a:endParaRPr>
          </a:p>
        </p:txBody>
      </p:sp>
    </p:spTree>
    <p:extLst>
      <p:ext uri="{BB962C8B-B14F-4D97-AF65-F5344CB8AC3E}">
        <p14:creationId xmlns:p14="http://schemas.microsoft.com/office/powerpoint/2010/main" val="13971137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543800" cy="4525963"/>
          </a:xfrm>
        </p:spPr>
        <p:txBody>
          <a:bodyPr>
            <a:normAutofit/>
          </a:bodyPr>
          <a:lstStyle/>
          <a:p>
            <a:pPr marL="0" indent="0">
              <a:buNone/>
            </a:pPr>
            <a:r>
              <a:rPr lang="en-US" dirty="0" smtClean="0">
                <a:latin typeface="Calibri" panose="020F0502020204030204" pitchFamily="34" charset="0"/>
              </a:rPr>
              <a:t>The experiences should be –</a:t>
            </a:r>
          </a:p>
          <a:p>
            <a:r>
              <a:rPr lang="en-US" b="0" dirty="0" smtClean="0">
                <a:latin typeface="Calibri" panose="020F0502020204030204" pitchFamily="34" charset="0"/>
              </a:rPr>
              <a:t>engaging, </a:t>
            </a:r>
          </a:p>
          <a:p>
            <a:r>
              <a:rPr lang="en-US" b="0" dirty="0" smtClean="0">
                <a:latin typeface="Calibri" panose="020F0502020204030204" pitchFamily="34" charset="0"/>
              </a:rPr>
              <a:t>rigorous with higher level thinking questions, </a:t>
            </a:r>
          </a:p>
          <a:p>
            <a:r>
              <a:rPr lang="en-US" b="0" dirty="0" smtClean="0">
                <a:latin typeface="Calibri" panose="020F0502020204030204" pitchFamily="34" charset="0"/>
              </a:rPr>
              <a:t>relevant                                       (connecting time periods, places, and events to the present day).</a:t>
            </a:r>
            <a:endParaRPr lang="en-US" b="0" dirty="0">
              <a:latin typeface="Calibri" panose="020F0502020204030204" pitchFamily="34" charset="0"/>
            </a:endParaRPr>
          </a:p>
        </p:txBody>
      </p:sp>
    </p:spTree>
    <p:extLst>
      <p:ext uri="{BB962C8B-B14F-4D97-AF65-F5344CB8AC3E}">
        <p14:creationId xmlns:p14="http://schemas.microsoft.com/office/powerpoint/2010/main" val="19945980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effectLst>
                  <a:outerShdw blurRad="38100" dist="38100" dir="2700000" algn="tl">
                    <a:srgbClr val="000000">
                      <a:alpha val="43137"/>
                    </a:srgbClr>
                  </a:outerShdw>
                </a:effectLst>
              </a:rPr>
              <a:t>Experiences</a:t>
            </a:r>
            <a:endParaRPr lang="en-US" sz="5400"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p:txBody>
          <a:bodyPr>
            <a:normAutofit fontScale="92500"/>
          </a:bodyPr>
          <a:lstStyle/>
          <a:p>
            <a:endParaRPr lang="en-US" b="0" dirty="0" smtClean="0">
              <a:latin typeface="+mn-lt"/>
            </a:endParaRPr>
          </a:p>
          <a:p>
            <a:r>
              <a:rPr lang="en-US" b="0" dirty="0" smtClean="0">
                <a:latin typeface="+mn-lt"/>
              </a:rPr>
              <a:t>Engaging- promoting discussion, collaboration, and understanding</a:t>
            </a:r>
          </a:p>
          <a:p>
            <a:r>
              <a:rPr lang="en-US" b="0" dirty="0" smtClean="0">
                <a:latin typeface="+mn-lt"/>
              </a:rPr>
              <a:t>Opportunities to practice social science skills using various content</a:t>
            </a:r>
          </a:p>
          <a:p>
            <a:r>
              <a:rPr lang="en-US" b="0" dirty="0" smtClean="0">
                <a:latin typeface="+mn-lt"/>
              </a:rPr>
              <a:t>Varied throughout the lesson to help students make connections</a:t>
            </a:r>
            <a:endParaRPr lang="en-US" b="0" dirty="0">
              <a:latin typeface="+mn-lt"/>
            </a:endParaRPr>
          </a:p>
        </p:txBody>
      </p:sp>
      <p:sp>
        <p:nvSpPr>
          <p:cNvPr id="4" name="Content Placeholder 3"/>
          <p:cNvSpPr>
            <a:spLocks noGrp="1"/>
          </p:cNvSpPr>
          <p:nvPr>
            <p:ph sz="half" idx="2"/>
          </p:nvPr>
        </p:nvSpPr>
        <p:spPr>
          <a:xfrm>
            <a:off x="4648200" y="1600200"/>
            <a:ext cx="3623185" cy="4525963"/>
          </a:xfrm>
        </p:spPr>
        <p:txBody>
          <a:bodyPr>
            <a:normAutofit fontScale="92500"/>
          </a:bodyPr>
          <a:lstStyle/>
          <a:p>
            <a:pPr marL="0" indent="0">
              <a:buNone/>
            </a:pPr>
            <a:endParaRPr lang="en-US" b="0" dirty="0" smtClean="0">
              <a:latin typeface="+mn-lt"/>
            </a:endParaRPr>
          </a:p>
          <a:p>
            <a:r>
              <a:rPr lang="en-US" b="0" dirty="0" smtClean="0">
                <a:latin typeface="+mn-lt"/>
              </a:rPr>
              <a:t>Worksheets</a:t>
            </a:r>
          </a:p>
          <a:p>
            <a:r>
              <a:rPr lang="en-US" b="0" dirty="0" smtClean="0">
                <a:latin typeface="+mn-lt"/>
              </a:rPr>
              <a:t>Specific to one Standard, topic, or course</a:t>
            </a:r>
          </a:p>
          <a:p>
            <a:endParaRPr lang="en-US" b="0" dirty="0">
              <a:latin typeface="+mn-lt"/>
            </a:endParaRPr>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11</a:t>
            </a:fld>
            <a:endParaRPr lang="en-US" dirty="0">
              <a:solidFill>
                <a:prstClr val="white"/>
              </a:solidFill>
            </a:endParaRPr>
          </a:p>
        </p:txBody>
      </p:sp>
      <p:sp>
        <p:nvSpPr>
          <p:cNvPr id="6" name="Rectangle 5"/>
          <p:cNvSpPr/>
          <p:nvPr/>
        </p:nvSpPr>
        <p:spPr>
          <a:xfrm>
            <a:off x="264201" y="1219200"/>
            <a:ext cx="232659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a:ln/>
                <a:solidFill>
                  <a:srgbClr val="9BBB59"/>
                </a:solidFill>
                <a:cs typeface="Arial"/>
                <a:sym typeface="Arial"/>
              </a:rPr>
              <a:t>Are . . .</a:t>
            </a:r>
          </a:p>
        </p:txBody>
      </p:sp>
      <p:sp>
        <p:nvSpPr>
          <p:cNvPr id="7" name="Rectangle 6"/>
          <p:cNvSpPr/>
          <p:nvPr/>
        </p:nvSpPr>
        <p:spPr>
          <a:xfrm>
            <a:off x="4495800" y="1225621"/>
            <a:ext cx="377558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cs typeface="Arial"/>
                <a:sym typeface="Arial"/>
              </a:rPr>
              <a:t>Are NOT. . .</a:t>
            </a:r>
          </a:p>
        </p:txBody>
      </p:sp>
    </p:spTree>
    <p:extLst>
      <p:ext uri="{BB962C8B-B14F-4D97-AF65-F5344CB8AC3E}">
        <p14:creationId xmlns:p14="http://schemas.microsoft.com/office/powerpoint/2010/main" val="18660734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84583" y="452718"/>
            <a:ext cx="7053542" cy="1400530"/>
          </a:xfrm>
          <a:prstGeom prst="rect">
            <a:avLst/>
          </a:prstGeom>
          <a:noFill/>
          <a:ln>
            <a:noFill/>
          </a:ln>
        </p:spPr>
        <p:txBody>
          <a:bodyPr lIns="91425" tIns="45700" rIns="91425" bIns="45700" anchor="t" anchorCtr="0">
            <a:noAutofit/>
          </a:bodyPr>
          <a:lstStyle/>
          <a:p>
            <a:pPr marL="0" marR="0" lvl="0" indent="0" algn="l" rtl="0">
              <a:spcBef>
                <a:spcPts val="0"/>
              </a:spcBef>
              <a:buClr>
                <a:schemeClr val="lt2"/>
              </a:buClr>
              <a:buSzPct val="25000"/>
              <a:buFont typeface="Questrial"/>
              <a:buNone/>
            </a:pPr>
            <a:endParaRPr sz="4200" b="1" i="1" u="none" strike="noStrike" cap="none">
              <a:solidFill>
                <a:schemeClr val="lt2"/>
              </a:solidFill>
              <a:latin typeface="Questrial"/>
              <a:ea typeface="Questrial"/>
              <a:cs typeface="Questrial"/>
              <a:sym typeface="Questrial"/>
            </a:endParaRPr>
          </a:p>
        </p:txBody>
      </p:sp>
      <p:pic>
        <p:nvPicPr>
          <p:cNvPr id="192" name="Shape 192"/>
          <p:cNvPicPr preferRelativeResize="0"/>
          <p:nvPr/>
        </p:nvPicPr>
        <p:blipFill rotWithShape="1">
          <a:blip r:embed="rId3">
            <a:alphaModFix/>
          </a:blip>
          <a:srcRect/>
          <a:stretch/>
        </p:blipFill>
        <p:spPr>
          <a:xfrm>
            <a:off x="0" y="0"/>
            <a:ext cx="9372600" cy="6857999"/>
          </a:xfrm>
          <a:prstGeom prst="rect">
            <a:avLst/>
          </a:prstGeom>
          <a:noFill/>
          <a:ln>
            <a:noFill/>
          </a:ln>
        </p:spPr>
      </p:pic>
      <p:sp>
        <p:nvSpPr>
          <p:cNvPr id="193" name="Shape 193"/>
          <p:cNvSpPr txBox="1">
            <a:spLocks noGrp="1"/>
          </p:cNvSpPr>
          <p:nvPr>
            <p:ph idx="1"/>
          </p:nvPr>
        </p:nvSpPr>
        <p:spPr>
          <a:xfrm>
            <a:off x="228600" y="4325063"/>
            <a:ext cx="9144000" cy="1784791"/>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chemeClr val="accent1"/>
              </a:buClr>
              <a:buSzPct val="25000"/>
              <a:buFont typeface="Noto Sans Symbols"/>
              <a:buNone/>
            </a:pPr>
            <a:r>
              <a:rPr lang="en-US" b="1" i="1" u="none" strike="noStrike" cap="none" dirty="0">
                <a:solidFill>
                  <a:schemeClr val="lt1"/>
                </a:solidFill>
                <a:latin typeface="Architects Daughter"/>
                <a:ea typeface="Architects Daughter"/>
                <a:cs typeface="Architects Daughter"/>
                <a:sym typeface="Architects Daughter"/>
              </a:rPr>
              <a:t>How can Virginia &amp; United States History skills be incorporated into </a:t>
            </a:r>
            <a:r>
              <a:rPr lang="en-US" b="1" i="1" u="none" strike="noStrike" cap="none" dirty="0" smtClean="0">
                <a:solidFill>
                  <a:schemeClr val="lt1"/>
                </a:solidFill>
                <a:latin typeface="Architects Daughter"/>
                <a:ea typeface="Architects Daughter"/>
                <a:cs typeface="Architects Daughter"/>
                <a:sym typeface="Architects Daughter"/>
              </a:rPr>
              <a:t>a standards-based </a:t>
            </a:r>
            <a:r>
              <a:rPr lang="en-US" b="1" i="1" u="none" strike="noStrike" cap="none" dirty="0">
                <a:solidFill>
                  <a:schemeClr val="lt1"/>
                </a:solidFill>
                <a:latin typeface="Architects Daughter"/>
                <a:ea typeface="Architects Daughter"/>
                <a:cs typeface="Architects Daughter"/>
                <a:sym typeface="Architects Daughter"/>
              </a:rPr>
              <a:t>lessons?</a:t>
            </a:r>
          </a:p>
        </p:txBody>
      </p:sp>
    </p:spTree>
    <p:extLst>
      <p:ext uri="{BB962C8B-B14F-4D97-AF65-F5344CB8AC3E}">
        <p14:creationId xmlns:p14="http://schemas.microsoft.com/office/powerpoint/2010/main" val="3244273708"/>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practice</a:t>
            </a:r>
          </a:p>
        </p:txBody>
      </p:sp>
      <p:sp>
        <p:nvSpPr>
          <p:cNvPr id="3" name="Content Placeholder 2"/>
          <p:cNvSpPr>
            <a:spLocks noGrp="1"/>
          </p:cNvSpPr>
          <p:nvPr>
            <p:ph idx="1"/>
          </p:nvPr>
        </p:nvSpPr>
        <p:spPr/>
        <p:txBody>
          <a:bodyPr/>
          <a:lstStyle/>
          <a:p>
            <a:pPr marL="0" lvl="0" indent="0">
              <a:buNone/>
            </a:pPr>
            <a:r>
              <a:rPr lang="en-US" dirty="0">
                <a:latin typeface="+mn-lt"/>
              </a:rPr>
              <a:t>Use of aim/objective to give students a concrete goal for the lesson.  </a:t>
            </a:r>
            <a:endParaRPr lang="en-US" dirty="0" smtClean="0">
              <a:latin typeface="+mn-lt"/>
            </a:endParaRPr>
          </a:p>
          <a:p>
            <a:pPr marL="0" lvl="0" indent="0">
              <a:buNone/>
            </a:pPr>
            <a:endParaRPr lang="en-US" dirty="0">
              <a:latin typeface="+mn-lt"/>
            </a:endParaRPr>
          </a:p>
          <a:p>
            <a:pPr marL="0" lvl="0" indent="0" algn="ctr">
              <a:buNone/>
            </a:pPr>
            <a:r>
              <a:rPr lang="en-US" dirty="0" smtClean="0">
                <a:latin typeface="+mn-lt"/>
              </a:rPr>
              <a:t>“</a:t>
            </a:r>
            <a:r>
              <a:rPr lang="en-US" dirty="0">
                <a:latin typeface="+mn-lt"/>
              </a:rPr>
              <a:t>By the end of class/end of unit/etc., you should be able to</a:t>
            </a:r>
            <a:r>
              <a:rPr lang="en-US" dirty="0" smtClean="0">
                <a:latin typeface="+mn-lt"/>
              </a:rPr>
              <a:t>…”</a:t>
            </a:r>
            <a:endParaRPr lang="en-US"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13</a:t>
            </a:fld>
            <a:endParaRPr lang="en-US" dirty="0"/>
          </a:p>
        </p:txBody>
      </p:sp>
    </p:spTree>
    <p:extLst>
      <p:ext uri="{BB962C8B-B14F-4D97-AF65-F5344CB8AC3E}">
        <p14:creationId xmlns:p14="http://schemas.microsoft.com/office/powerpoint/2010/main" val="38899353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p.vcu.edu/enochhale/wp-content/uploads/sites/4392/2015/07/chalkboar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9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latin typeface="Lucida Handwriting" panose="03010101010101010101" pitchFamily="66" charset="0"/>
              </a:rPr>
              <a:t>Today we will . . .</a:t>
            </a:r>
          </a:p>
        </p:txBody>
      </p:sp>
      <p:sp>
        <p:nvSpPr>
          <p:cNvPr id="3" name="Content Placeholder 2"/>
          <p:cNvSpPr>
            <a:spLocks noGrp="1"/>
          </p:cNvSpPr>
          <p:nvPr>
            <p:ph idx="1"/>
          </p:nvPr>
        </p:nvSpPr>
        <p:spPr>
          <a:xfrm>
            <a:off x="609600" y="1524000"/>
            <a:ext cx="6172200" cy="4525963"/>
          </a:xfrm>
        </p:spPr>
        <p:txBody>
          <a:bodyPr/>
          <a:lstStyle/>
          <a:p>
            <a:r>
              <a:rPr lang="en-US" dirty="0">
                <a:solidFill>
                  <a:schemeClr val="bg1"/>
                </a:solidFill>
                <a:latin typeface="Lucida Handwriting" panose="03010101010101010101" pitchFamily="66" charset="0"/>
              </a:rPr>
              <a:t>Practice strategies to incorporate new standards-based           skills  into  daily lessons to teach             and </a:t>
            </a:r>
            <a:r>
              <a:rPr lang="en-US" dirty="0" smtClean="0">
                <a:solidFill>
                  <a:schemeClr val="bg1"/>
                </a:solidFill>
                <a:latin typeface="Lucida Handwriting" panose="03010101010101010101" pitchFamily="66" charset="0"/>
              </a:rPr>
              <a:t>check for understanding of content</a:t>
            </a:r>
            <a:endParaRPr lang="en-US" dirty="0">
              <a:solidFill>
                <a:schemeClr val="bg1"/>
              </a:solidFill>
              <a:latin typeface="Lucida Handwriting" panose="03010101010101010101" pitchFamily="66" charset="0"/>
            </a:endParaRPr>
          </a:p>
          <a:p>
            <a:endParaRPr lang="en-US" dirty="0">
              <a:solidFill>
                <a:schemeClr val="bg1"/>
              </a:solidFill>
              <a:latin typeface="Lucida Handwriting" panose="03010101010101010101" pitchFamily="66"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14</a:t>
            </a:fld>
            <a:endParaRPr lang="en-US" dirty="0"/>
          </a:p>
        </p:txBody>
      </p:sp>
    </p:spTree>
    <p:extLst>
      <p:ext uri="{BB962C8B-B14F-4D97-AF65-F5344CB8AC3E}">
        <p14:creationId xmlns:p14="http://schemas.microsoft.com/office/powerpoint/2010/main" val="31245076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en-US" altLang="en-US" sz="4800" b="1"/>
              <a:t>Class Opener</a:t>
            </a:r>
            <a:r>
              <a:rPr lang="en-US" altLang="en-US" sz="4000" b="1"/>
              <a:t/>
            </a:r>
            <a:br>
              <a:rPr lang="en-US" altLang="en-US" sz="4000" b="1"/>
            </a:br>
            <a:r>
              <a:rPr lang="en-US" altLang="en-US" sz="3200" b="1"/>
              <a:t>Discuss this Image</a:t>
            </a:r>
            <a:endParaRPr lang="en-US" altLang="en-US" sz="4000" b="1"/>
          </a:p>
        </p:txBody>
      </p:sp>
      <p:pic>
        <p:nvPicPr>
          <p:cNvPr id="16387" name="Picture 3" desc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133600"/>
            <a:ext cx="2244725" cy="4327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p:cNvSpPr txBox="1">
            <a:spLocks noChangeArrowheads="1"/>
          </p:cNvSpPr>
          <p:nvPr/>
        </p:nvSpPr>
        <p:spPr bwMode="auto">
          <a:xfrm>
            <a:off x="440267" y="2819400"/>
            <a:ext cx="285908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r>
              <a:rPr lang="en-US" altLang="en-US" sz="2400" b="1" i="1" dirty="0"/>
              <a:t>What do you see?</a:t>
            </a:r>
          </a:p>
          <a:p>
            <a:endParaRPr lang="en-US" altLang="en-US" sz="2400" b="1" i="1" dirty="0"/>
          </a:p>
          <a:p>
            <a:r>
              <a:rPr lang="en-US" altLang="en-US" sz="2400" b="1" i="1" dirty="0"/>
              <a:t>Who is this man?</a:t>
            </a:r>
          </a:p>
          <a:p>
            <a:endParaRPr lang="en-US" altLang="en-US" sz="2400" b="1" i="1" dirty="0"/>
          </a:p>
          <a:p>
            <a:r>
              <a:rPr lang="en-US" altLang="en-US" sz="2400" b="1" i="1" dirty="0"/>
              <a:t>What do you think he is doing?</a:t>
            </a:r>
          </a:p>
        </p:txBody>
      </p:sp>
    </p:spTree>
    <p:extLst>
      <p:ext uri="{BB962C8B-B14F-4D97-AF65-F5344CB8AC3E}">
        <p14:creationId xmlns:p14="http://schemas.microsoft.com/office/powerpoint/2010/main" val="12690837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28600"/>
            <a:ext cx="4551362" cy="5851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p:cNvSpPr txBox="1">
            <a:spLocks noChangeArrowheads="1"/>
          </p:cNvSpPr>
          <p:nvPr/>
        </p:nvSpPr>
        <p:spPr bwMode="auto">
          <a:xfrm>
            <a:off x="228600" y="1600200"/>
            <a:ext cx="29718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r>
              <a:rPr lang="en-US" altLang="en-US" sz="2800" b="1" i="1" dirty="0"/>
              <a:t>What do you see?</a:t>
            </a:r>
          </a:p>
          <a:p>
            <a:endParaRPr lang="en-US" altLang="en-US" sz="2800" b="1" i="1" dirty="0"/>
          </a:p>
          <a:p>
            <a:r>
              <a:rPr lang="en-US" altLang="en-US" sz="2800" b="1" i="1" dirty="0"/>
              <a:t>Who is this man and woman?</a:t>
            </a:r>
          </a:p>
          <a:p>
            <a:endParaRPr lang="en-US" altLang="en-US" sz="2800" b="1" i="1" dirty="0"/>
          </a:p>
          <a:p>
            <a:r>
              <a:rPr lang="en-US" altLang="en-US" sz="2800" b="1" i="1" dirty="0"/>
              <a:t>What are they doing?</a:t>
            </a:r>
          </a:p>
        </p:txBody>
      </p:sp>
    </p:spTree>
    <p:extLst>
      <p:ext uri="{BB962C8B-B14F-4D97-AF65-F5344CB8AC3E}">
        <p14:creationId xmlns:p14="http://schemas.microsoft.com/office/powerpoint/2010/main" val="23353529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6663" y="463550"/>
            <a:ext cx="6153150" cy="4657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2"/>
          <p:cNvSpPr txBox="1">
            <a:spLocks noChangeArrowheads="1"/>
          </p:cNvSpPr>
          <p:nvPr/>
        </p:nvSpPr>
        <p:spPr bwMode="auto">
          <a:xfrm>
            <a:off x="2030413" y="5121275"/>
            <a:ext cx="45656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r>
              <a:rPr lang="en-US" altLang="en-US" sz="2800" b="1" i="1" dirty="0"/>
              <a:t>What do you see?</a:t>
            </a:r>
          </a:p>
          <a:p>
            <a:r>
              <a:rPr lang="en-US" altLang="en-US" sz="2800" b="1" i="1" dirty="0"/>
              <a:t>Who are these people?</a:t>
            </a:r>
          </a:p>
          <a:p>
            <a:r>
              <a:rPr lang="en-US" altLang="en-US" sz="2800" b="1" i="1" dirty="0"/>
              <a:t>What are they doing</a:t>
            </a:r>
            <a:r>
              <a:rPr lang="en-US" altLang="en-US" b="1" i="1" dirty="0"/>
              <a:t>?</a:t>
            </a:r>
          </a:p>
        </p:txBody>
      </p:sp>
    </p:spTree>
    <p:extLst>
      <p:ext uri="{BB962C8B-B14F-4D97-AF65-F5344CB8AC3E}">
        <p14:creationId xmlns:p14="http://schemas.microsoft.com/office/powerpoint/2010/main" val="26963343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504825"/>
            <a:ext cx="7706408" cy="5438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7625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57400"/>
            <a:ext cx="5878512" cy="4148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325437" y="383520"/>
            <a:ext cx="8783637" cy="838200"/>
          </a:xfrm>
        </p:spPr>
        <p:txBody>
          <a:bodyPr rtlCol="0">
            <a:noAutofit/>
          </a:bodyPr>
          <a:lstStyle/>
          <a:p>
            <a:pPr fontAlgn="auto">
              <a:spcAft>
                <a:spcPts val="0"/>
              </a:spcAft>
              <a:defRPr/>
            </a:pPr>
            <a:r>
              <a:rPr lang="en-US" sz="2800" dirty="0"/>
              <a:t/>
            </a:r>
            <a:br>
              <a:rPr lang="en-US" sz="2800" dirty="0"/>
            </a:br>
            <a:r>
              <a:rPr lang="en-US" sz="2800" dirty="0"/>
              <a:t>Why were the slaves dressed as they were?  </a:t>
            </a:r>
            <a:br>
              <a:rPr lang="en-US" sz="2800" dirty="0"/>
            </a:br>
            <a:r>
              <a:rPr lang="en-US" sz="2800" dirty="0"/>
              <a:t>What do you </a:t>
            </a:r>
            <a:r>
              <a:rPr lang="en-US" sz="2800" b="1" i="1" dirty="0"/>
              <a:t>think</a:t>
            </a:r>
            <a:r>
              <a:rPr lang="en-US" sz="2800" dirty="0"/>
              <a:t> was their fate?</a:t>
            </a:r>
            <a:endParaRPr lang="en-US" sz="2800" i="1" dirty="0"/>
          </a:p>
        </p:txBody>
      </p:sp>
    </p:spTree>
    <p:extLst>
      <p:ext uri="{BB962C8B-B14F-4D97-AF65-F5344CB8AC3E}">
        <p14:creationId xmlns:p14="http://schemas.microsoft.com/office/powerpoint/2010/main" val="19681086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543800" cy="1143001"/>
          </a:xfrm>
        </p:spPr>
        <p:txBody>
          <a:bodyPr>
            <a:normAutofit/>
          </a:bodyPr>
          <a:lstStyle/>
          <a:p>
            <a:r>
              <a:rPr lang="en-US" sz="4800" u="sng" cap="all"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Disclaimer</a:t>
            </a:r>
            <a:endParaRPr lang="en-US" sz="4800" u="sng" cap="all"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Text Placeholder 2"/>
          <p:cNvSpPr>
            <a:spLocks noGrp="1"/>
          </p:cNvSpPr>
          <p:nvPr>
            <p:ph type="body" idx="1"/>
          </p:nvPr>
        </p:nvSpPr>
        <p:spPr>
          <a:xfrm>
            <a:off x="152400" y="1219200"/>
            <a:ext cx="8801100" cy="4830763"/>
          </a:xfrm>
          <a:solidFill>
            <a:srgbClr val="95B3D7">
              <a:alpha val="87059"/>
            </a:srgbClr>
          </a:solidFill>
          <a:ln>
            <a:solidFill>
              <a:schemeClr val="tx1">
                <a:lumMod val="95000"/>
                <a:lumOff val="5000"/>
              </a:schemeClr>
            </a:solidFill>
          </a:ln>
        </p:spPr>
        <p:txBody>
          <a:bodyPr>
            <a:normAutofit/>
          </a:bodyPr>
          <a:lstStyle/>
          <a:p>
            <a:pPr marL="228600" indent="0" algn="ctr">
              <a:buNone/>
            </a:pPr>
            <a:r>
              <a:rPr lang="en-US" dirty="0" smtClean="0"/>
              <a:t>Reference within this presentation to any specific commercial or non-commercial product, process, or service by trade name, trademark, manufacturer or otherwise does not constitute or imply an endorsement, recommendation, or favoring by the </a:t>
            </a:r>
            <a:r>
              <a:rPr lang="en-US" dirty="0" smtClean="0">
                <a:effectLst>
                  <a:outerShdw blurRad="38100" dist="38100" dir="2700000" algn="tl">
                    <a:srgbClr val="000000">
                      <a:alpha val="43137"/>
                    </a:srgbClr>
                  </a:outerShdw>
                </a:effectLst>
              </a:rPr>
              <a:t>Virginia Department of Education</a:t>
            </a:r>
            <a:r>
              <a:rPr lang="en-US" dirty="0" smtClean="0"/>
              <a:t>. </a:t>
            </a:r>
            <a:endParaRPr lang="en-US" dirty="0"/>
          </a:p>
        </p:txBody>
      </p:sp>
    </p:spTree>
    <p:extLst>
      <p:ext uri="{BB962C8B-B14F-4D97-AF65-F5344CB8AC3E}">
        <p14:creationId xmlns:p14="http://schemas.microsoft.com/office/powerpoint/2010/main" val="3414224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2B096-E25E-4A67-85ED-B7A9F0E4B17A}" type="slidenum">
              <a:rPr lang="en-US" altLang="en-US" smtClean="0"/>
              <a:pPr/>
              <a:t>20</a:t>
            </a:fld>
            <a:endParaRPr lang="en-US" altLang="en-US"/>
          </a:p>
        </p:txBody>
      </p:sp>
      <p:sp>
        <p:nvSpPr>
          <p:cNvPr id="4" name="Rectangle 3"/>
          <p:cNvSpPr/>
          <p:nvPr/>
        </p:nvSpPr>
        <p:spPr>
          <a:xfrm>
            <a:off x="482600" y="152400"/>
            <a:ext cx="7924800" cy="1569660"/>
          </a:xfrm>
          <a:prstGeom prst="rect">
            <a:avLst/>
          </a:prstGeom>
        </p:spPr>
        <p:txBody>
          <a:bodyPr wrap="square">
            <a:spAutoFit/>
          </a:bodyPr>
          <a:lstStyle/>
          <a:p>
            <a:pPr algn="ctr"/>
            <a:r>
              <a:rPr lang="en-US" sz="3200" b="1" i="1" dirty="0">
                <a:hlinkClick r:id="rId3"/>
              </a:rPr>
              <a:t>Slaves Waiting for Sale </a:t>
            </a:r>
          </a:p>
          <a:p>
            <a:pPr algn="ctr"/>
            <a:r>
              <a:rPr lang="en-US" sz="3200" b="1" i="1" dirty="0">
                <a:hlinkClick r:id="rId3"/>
              </a:rPr>
              <a:t>Richmond, Virginia, </a:t>
            </a:r>
            <a:r>
              <a:rPr lang="en-US" sz="3200" b="1" dirty="0">
                <a:hlinkClick r:id="rId3"/>
              </a:rPr>
              <a:t>(1861) </a:t>
            </a:r>
          </a:p>
          <a:p>
            <a:pPr algn="ctr"/>
            <a:r>
              <a:rPr lang="en-US" sz="3200" b="1" dirty="0">
                <a:hlinkClick r:id="rId3"/>
              </a:rPr>
              <a:t>Eyre Crowe</a:t>
            </a:r>
            <a:endParaRPr lang="en-US" sz="3200" dirty="0"/>
          </a:p>
        </p:txBody>
      </p:sp>
      <p:pic>
        <p:nvPicPr>
          <p:cNvPr id="6" name="Picture 1" descr="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057400"/>
            <a:ext cx="5878512"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76400" y="6356351"/>
            <a:ext cx="1932196" cy="369332"/>
          </a:xfrm>
          <a:prstGeom prst="rect">
            <a:avLst/>
          </a:prstGeom>
        </p:spPr>
        <p:txBody>
          <a:bodyPr wrap="none">
            <a:spAutoFit/>
          </a:bodyPr>
          <a:lstStyle/>
          <a:p>
            <a:r>
              <a:rPr lang="en-US" dirty="0"/>
              <a:t>Library of Virginia</a:t>
            </a:r>
          </a:p>
        </p:txBody>
      </p:sp>
    </p:spTree>
    <p:extLst>
      <p:ext uri="{BB962C8B-B14F-4D97-AF65-F5344CB8AC3E}">
        <p14:creationId xmlns:p14="http://schemas.microsoft.com/office/powerpoint/2010/main" val="427111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52B096-E25E-4A67-85ED-B7A9F0E4B17A}" type="slidenum">
              <a:rPr lang="en-US" altLang="en-US" smtClean="0"/>
              <a:pPr/>
              <a:t>21</a:t>
            </a:fld>
            <a:endParaRPr lang="en-US" altLang="en-US"/>
          </a:p>
        </p:txBody>
      </p:sp>
      <p:pic>
        <p:nvPicPr>
          <p:cNvPr id="20484" name="Picture 4" descr="http://1.bp.blogspot.com/-Z3uHEQV-3KY/VT2WVjNxWJI/AAAAAAAAH-c/SpOHKrG8IiY/s1600/Buying_a_Sl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3114"/>
            <a:ext cx="7391400" cy="59248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95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Analysis</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This is a typical image </a:t>
            </a:r>
            <a:r>
              <a:rPr lang="en-US" dirty="0" smtClean="0"/>
              <a:t>of </a:t>
            </a:r>
            <a:r>
              <a:rPr lang="en-US" dirty="0"/>
              <a:t>a slave auction/purchase.  </a:t>
            </a:r>
            <a:endParaRPr lang="en-US" dirty="0" smtClean="0"/>
          </a:p>
          <a:p>
            <a:pPr lvl="1"/>
            <a:r>
              <a:rPr lang="en-US" dirty="0" smtClean="0"/>
              <a:t>How </a:t>
            </a:r>
            <a:r>
              <a:rPr lang="en-US" dirty="0"/>
              <a:t>does this differ from the previous image?  </a:t>
            </a:r>
            <a:endParaRPr lang="en-US" dirty="0" smtClean="0"/>
          </a:p>
          <a:p>
            <a:pPr lvl="1"/>
            <a:r>
              <a:rPr lang="en-US" dirty="0" smtClean="0"/>
              <a:t>What can you infer about the owner/trader’s feelings about </a:t>
            </a:r>
            <a:r>
              <a:rPr lang="en-US" dirty="0"/>
              <a:t>dressing this particular slave in nice clothing?  </a:t>
            </a:r>
            <a:endParaRPr lang="en-US" dirty="0" smtClean="0"/>
          </a:p>
          <a:p>
            <a:pPr lvl="1"/>
            <a:r>
              <a:rPr lang="en-US" dirty="0" smtClean="0"/>
              <a:t>What </a:t>
            </a:r>
            <a:r>
              <a:rPr lang="en-US" dirty="0"/>
              <a:t>do you think was the fate of these slaves?</a:t>
            </a:r>
          </a:p>
          <a:p>
            <a:pPr marL="0" indent="0">
              <a:buNone/>
            </a:pPr>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22</a:t>
            </a:fld>
            <a:endParaRPr lang="en-US" dirty="0"/>
          </a:p>
        </p:txBody>
      </p:sp>
    </p:spTree>
    <p:extLst>
      <p:ext uri="{BB962C8B-B14F-4D97-AF65-F5344CB8AC3E}">
        <p14:creationId xmlns:p14="http://schemas.microsoft.com/office/powerpoint/2010/main" val="33105619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pPr/>
              <a:t>23</a:t>
            </a:fld>
            <a:endParaRPr lang="en-US" dirty="0"/>
          </a:p>
        </p:txBody>
      </p:sp>
      <p:sp>
        <p:nvSpPr>
          <p:cNvPr id="3" name="Rectangle 2"/>
          <p:cNvSpPr/>
          <p:nvPr/>
        </p:nvSpPr>
        <p:spPr>
          <a:xfrm>
            <a:off x="4811712" y="1066800"/>
            <a:ext cx="3584495" cy="954107"/>
          </a:xfrm>
          <a:prstGeom prst="rect">
            <a:avLst/>
          </a:prstGeom>
        </p:spPr>
        <p:txBody>
          <a:bodyPr wrap="square">
            <a:spAutoFit/>
          </a:bodyPr>
          <a:lstStyle/>
          <a:p>
            <a:pPr algn="ctr"/>
            <a:r>
              <a:rPr lang="en-US" sz="2800" b="1" dirty="0">
                <a:ln w="0"/>
                <a:effectLst>
                  <a:outerShdw blurRad="38100" dist="19050" dir="2700000" algn="tl" rotWithShape="0">
                    <a:schemeClr val="dk1">
                      <a:alpha val="40000"/>
                    </a:schemeClr>
                  </a:outerShdw>
                </a:effectLst>
              </a:rPr>
              <a:t>How are the images different (or similar)? </a:t>
            </a:r>
          </a:p>
        </p:txBody>
      </p:sp>
      <p:pic>
        <p:nvPicPr>
          <p:cNvPr id="4" name="Picture 4" descr="http://1.bp.blogspot.com/-Z3uHEQV-3KY/VT2WVjNxWJI/AAAAAAAAH-c/SpOHKrG8IiY/s1600/Buying_a_Sla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8720" y="3536198"/>
            <a:ext cx="3968409" cy="31810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1" descr="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4430712" cy="31265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09600" y="4495800"/>
            <a:ext cx="3584495" cy="523220"/>
          </a:xfrm>
          <a:prstGeom prst="rect">
            <a:avLst/>
          </a:prstGeom>
        </p:spPr>
        <p:txBody>
          <a:bodyPr wrap="square">
            <a:spAutoFit/>
          </a:bodyPr>
          <a:lstStyle/>
          <a:p>
            <a:pPr algn="ctr"/>
            <a:r>
              <a:rPr lang="en-US" sz="2800" b="1" dirty="0" smtClean="0">
                <a:ln w="0"/>
                <a:effectLst>
                  <a:outerShdw blurRad="38100" dist="19050" dir="2700000" algn="tl" rotWithShape="0">
                    <a:schemeClr val="dk1">
                      <a:alpha val="40000"/>
                    </a:schemeClr>
                  </a:outerShdw>
                </a:effectLst>
              </a:rPr>
              <a:t>Other Questions?</a:t>
            </a:r>
            <a:endParaRPr lang="en-US" sz="28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579309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74638"/>
            <a:ext cx="8240034" cy="1143000"/>
          </a:xfrm>
        </p:spPr>
        <p:txBody>
          <a:bodyPr>
            <a:normAutofit fontScale="90000"/>
          </a:bodyPr>
          <a:lstStyle/>
          <a:p>
            <a:pPr algn="l"/>
            <a:r>
              <a:rPr lang="en-US" sz="2400" dirty="0" smtClean="0"/>
              <a:t>The </a:t>
            </a:r>
            <a:r>
              <a:rPr lang="en-US" sz="2400" dirty="0"/>
              <a:t>student will demonstrate skills for historical thinking, geographical analysis, economic decision making, and responsible citizenship by</a:t>
            </a:r>
            <a:endParaRPr lang="en-US" dirty="0"/>
          </a:p>
        </p:txBody>
      </p:sp>
      <p:sp>
        <p:nvSpPr>
          <p:cNvPr id="8" name="Content Placeholder 7"/>
          <p:cNvSpPr>
            <a:spLocks noGrp="1"/>
          </p:cNvSpPr>
          <p:nvPr>
            <p:ph idx="1"/>
          </p:nvPr>
        </p:nvSpPr>
        <p:spPr>
          <a:xfrm>
            <a:off x="304800" y="1447800"/>
            <a:ext cx="7848600" cy="4953000"/>
          </a:xfrm>
        </p:spPr>
        <p:txBody>
          <a:bodyPr>
            <a:normAutofit fontScale="77500" lnSpcReduction="20000"/>
          </a:bodyPr>
          <a:lstStyle/>
          <a:p>
            <a:pPr marL="0" indent="0">
              <a:buNone/>
            </a:pPr>
            <a:r>
              <a:rPr lang="en-US" sz="2600" dirty="0">
                <a:latin typeface="+mn-lt"/>
              </a:rPr>
              <a:t>VUS.1a</a:t>
            </a:r>
          </a:p>
          <a:p>
            <a:r>
              <a:rPr lang="en-US" sz="2600" dirty="0">
                <a:latin typeface="+mn-lt"/>
              </a:rPr>
              <a:t>synthesizing evidence from artifacts and primary and secondary sources to obtain information about events in Virginia and United States History:</a:t>
            </a:r>
          </a:p>
          <a:p>
            <a:pPr marL="0" indent="0">
              <a:buNone/>
            </a:pPr>
            <a:r>
              <a:rPr lang="en-US" sz="2600" dirty="0">
                <a:latin typeface="+mn-lt"/>
              </a:rPr>
              <a:t>VUS.1b</a:t>
            </a:r>
          </a:p>
          <a:p>
            <a:r>
              <a:rPr lang="en-US" sz="2600" dirty="0">
                <a:latin typeface="+mn-lt"/>
              </a:rPr>
              <a:t>using geographic information to determine patterns and trends in Virginia and United States history</a:t>
            </a:r>
          </a:p>
          <a:p>
            <a:pPr marL="0" indent="0">
              <a:buNone/>
            </a:pPr>
            <a:r>
              <a:rPr lang="en-US" sz="2600" dirty="0">
                <a:latin typeface="+mn-lt"/>
              </a:rPr>
              <a:t>VUS.1c</a:t>
            </a:r>
          </a:p>
          <a:p>
            <a:r>
              <a:rPr lang="en-US" sz="2600" dirty="0">
                <a:latin typeface="+mn-lt"/>
              </a:rPr>
              <a:t>interpreting charts, graphs, and pictures to determine characteristics of people, places, or events in Virginia and United States history</a:t>
            </a:r>
          </a:p>
          <a:p>
            <a:pPr marL="0" indent="0">
              <a:buNone/>
            </a:pPr>
            <a:r>
              <a:rPr lang="en-US" sz="2600" dirty="0">
                <a:latin typeface="+mn-lt"/>
              </a:rPr>
              <a:t>VUS.1e</a:t>
            </a:r>
          </a:p>
          <a:p>
            <a:r>
              <a:rPr lang="en-US" sz="2600" dirty="0">
                <a:latin typeface="+mn-lt"/>
              </a:rPr>
              <a:t>comparing and contrasting historical, cultural, economic, and political perspectives in Virginia and United States history.</a:t>
            </a:r>
          </a:p>
          <a:p>
            <a:pPr marL="0" indent="0">
              <a:buNone/>
            </a:pPr>
            <a:r>
              <a:rPr lang="en-US" sz="2600" dirty="0">
                <a:latin typeface="+mn-lt"/>
              </a:rPr>
              <a:t>VUS.1f</a:t>
            </a:r>
          </a:p>
          <a:p>
            <a:r>
              <a:rPr lang="en-US" sz="2600" dirty="0">
                <a:latin typeface="+mn-lt"/>
              </a:rPr>
              <a:t>explaining how indirect cause-and-effect relationships impact people, places, and events in Virginia and United States history</a:t>
            </a:r>
          </a:p>
          <a:p>
            <a:endParaRPr lang="en-US" sz="2000" dirty="0"/>
          </a:p>
          <a:p>
            <a:pPr lvl="1"/>
            <a:endParaRPr lang="en-US" sz="1600" dirty="0"/>
          </a:p>
          <a:p>
            <a:endParaRPr lang="en-US" sz="2000" dirty="0"/>
          </a:p>
          <a:p>
            <a:endParaRPr lang="en-US" sz="2000" dirty="0"/>
          </a:p>
        </p:txBody>
      </p:sp>
      <p:sp>
        <p:nvSpPr>
          <p:cNvPr id="2" name="Slide Number Placeholder 1"/>
          <p:cNvSpPr>
            <a:spLocks noGrp="1"/>
          </p:cNvSpPr>
          <p:nvPr>
            <p:ph type="sldNum" sz="quarter" idx="12"/>
          </p:nvPr>
        </p:nvSpPr>
        <p:spPr/>
        <p:txBody>
          <a:bodyPr/>
          <a:lstStyle/>
          <a:p>
            <a:fld id="{0E35F3BA-FE8B-4E36-87EF-206F94BD42EB}" type="slidenum">
              <a:rPr lang="en-US" smtClean="0"/>
              <a:pPr/>
              <a:t>24</a:t>
            </a:fld>
            <a:endParaRPr lang="en-US" dirty="0"/>
          </a:p>
        </p:txBody>
      </p:sp>
      <p:sp>
        <p:nvSpPr>
          <p:cNvPr id="10" name="Rectangle 9"/>
          <p:cNvSpPr/>
          <p:nvPr/>
        </p:nvSpPr>
        <p:spPr>
          <a:xfrm rot="5400000">
            <a:off x="5845159" y="3084084"/>
            <a:ext cx="6016391"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Essential Skills Standards</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887914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pPr/>
              <a:t>25</a:t>
            </a:fld>
            <a:endParaRPr lang="en-US" dirty="0"/>
          </a:p>
        </p:txBody>
      </p:sp>
      <p:pic>
        <p:nvPicPr>
          <p:cNvPr id="3" name="Picture 2"/>
          <p:cNvPicPr>
            <a:picLocks noChangeAspect="1"/>
          </p:cNvPicPr>
          <p:nvPr/>
        </p:nvPicPr>
        <p:blipFill>
          <a:blip r:embed="rId2"/>
          <a:stretch>
            <a:fillRect/>
          </a:stretch>
        </p:blipFill>
        <p:spPr>
          <a:xfrm>
            <a:off x="381000" y="268818"/>
            <a:ext cx="4554320" cy="6096000"/>
          </a:xfrm>
          <a:prstGeom prst="rect">
            <a:avLst/>
          </a:prstGeom>
        </p:spPr>
      </p:pic>
      <p:sp>
        <p:nvSpPr>
          <p:cNvPr id="4" name="Rectangle 3"/>
          <p:cNvSpPr/>
          <p:nvPr/>
        </p:nvSpPr>
        <p:spPr>
          <a:xfrm>
            <a:off x="4970191" y="533400"/>
            <a:ext cx="3446680" cy="6555641"/>
          </a:xfrm>
          <a:prstGeom prst="rect">
            <a:avLst/>
          </a:prstGeom>
          <a:noFill/>
        </p:spPr>
        <p:txBody>
          <a:bodyPr wrap="square" lIns="91440" tIns="45720" rIns="91440" bIns="45720">
            <a:spAutoFit/>
          </a:bodyPr>
          <a:lstStyle/>
          <a:p>
            <a:r>
              <a:rPr lang="en-US" sz="2400" dirty="0">
                <a:ln w="0"/>
                <a:effectLst>
                  <a:outerShdw blurRad="38100" dist="19050" dir="2700000" algn="tl" rotWithShape="0">
                    <a:schemeClr val="dk1">
                      <a:alpha val="40000"/>
                    </a:schemeClr>
                  </a:outerShdw>
                </a:effectLst>
              </a:rPr>
              <a:t>The student will apply social science skills to understand early European colonization by</a:t>
            </a:r>
          </a:p>
          <a:p>
            <a:endParaRPr lang="en-US" sz="2400" dirty="0">
              <a:ln w="0"/>
              <a:effectLst>
                <a:outerShdw blurRad="38100" dist="19050" dir="2700000" algn="tl" rotWithShape="0">
                  <a:schemeClr val="dk1">
                    <a:alpha val="40000"/>
                  </a:schemeClr>
                </a:outerShdw>
              </a:effectLst>
            </a:endParaRPr>
          </a:p>
          <a:p>
            <a:r>
              <a:rPr lang="en-US" sz="2400" dirty="0">
                <a:ln w="0"/>
                <a:effectLst>
                  <a:outerShdw blurRad="38100" dist="19050" dir="2700000" algn="tl" rotWithShape="0">
                    <a:schemeClr val="dk1">
                      <a:alpha val="40000"/>
                    </a:schemeClr>
                  </a:outerShdw>
                </a:effectLst>
              </a:rPr>
              <a:t>VUS.3a: evaluating the economic characteristics of the colonies</a:t>
            </a:r>
          </a:p>
          <a:p>
            <a:endParaRPr lang="en-US" sz="2400" dirty="0">
              <a:ln w="0"/>
              <a:effectLst>
                <a:outerShdw blurRad="38100" dist="19050" dir="2700000" algn="tl" rotWithShape="0">
                  <a:schemeClr val="dk1">
                    <a:alpha val="40000"/>
                  </a:schemeClr>
                </a:outerShdw>
              </a:effectLst>
            </a:endParaRPr>
          </a:p>
          <a:p>
            <a:r>
              <a:rPr lang="en-US" sz="2400" dirty="0">
                <a:ln w="0"/>
                <a:effectLst>
                  <a:outerShdw blurRad="38100" dist="19050" dir="2700000" algn="tl" rotWithShape="0">
                    <a:schemeClr val="dk1">
                      <a:alpha val="40000"/>
                    </a:schemeClr>
                  </a:outerShdw>
                </a:effectLst>
              </a:rPr>
              <a:t>VUS.3c: explaining the impact of the development of indentured servitude and slavery in the colonies</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rot="5400000">
            <a:off x="5952490" y="3124158"/>
            <a:ext cx="5782353" cy="923330"/>
          </a:xfrm>
          <a:prstGeom prst="rect">
            <a:avLst/>
          </a:prstGeom>
          <a:noFill/>
        </p:spPr>
        <p:txBody>
          <a:bodyPr wrap="none" lIns="91440" tIns="45720" rIns="91440" bIns="45720">
            <a:spAutoFit/>
          </a:bodyPr>
          <a:lstStyle/>
          <a:p>
            <a:pPr algn="ctr"/>
            <a:r>
              <a:rPr lang="en-US" sz="5400" b="1" cap="none" spc="0" dirty="0" smtClean="0">
                <a:ln w="12700">
                  <a:solidFill>
                    <a:schemeClr val="accent5"/>
                  </a:solidFill>
                  <a:prstDash val="solid"/>
                </a:ln>
                <a:solidFill>
                  <a:schemeClr val="bg1"/>
                </a:solidFill>
                <a:effectLst/>
              </a:rPr>
              <a:t>Content Standards</a:t>
            </a:r>
            <a:endParaRPr lang="en-US" sz="5400" b="1" cap="none" spc="0" dirty="0">
              <a:ln w="12700">
                <a:solidFill>
                  <a:schemeClr val="accent5"/>
                </a:solidFill>
                <a:prstDash val="solid"/>
              </a:ln>
              <a:solidFill>
                <a:schemeClr val="bg1"/>
              </a:solidFill>
              <a:effectLst/>
            </a:endParaRPr>
          </a:p>
        </p:txBody>
      </p:sp>
    </p:spTree>
    <p:extLst>
      <p:ext uri="{BB962C8B-B14F-4D97-AF65-F5344CB8AC3E}">
        <p14:creationId xmlns:p14="http://schemas.microsoft.com/office/powerpoint/2010/main" val="41546233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4419600"/>
            <a:ext cx="7543800" cy="1143000"/>
          </a:xfrm>
        </p:spPr>
        <p:txBody>
          <a:bodyPr>
            <a:normAutofit fontScale="90000"/>
          </a:bodyPr>
          <a:lstStyle/>
          <a:p>
            <a:r>
              <a:rPr lang="en-US" dirty="0">
                <a:solidFill>
                  <a:schemeClr val="tx1"/>
                </a:solidFill>
              </a:rPr>
              <a:t>Climate and natural resources developed colonial characteristics</a:t>
            </a:r>
            <a:endParaRPr lang="en-US" dirty="0"/>
          </a:p>
        </p:txBody>
      </p:sp>
      <p:sp>
        <p:nvSpPr>
          <p:cNvPr id="3" name="Slide Number Placeholder 2"/>
          <p:cNvSpPr>
            <a:spLocks noGrp="1"/>
          </p:cNvSpPr>
          <p:nvPr>
            <p:ph type="sldNum" sz="quarter" idx="12"/>
          </p:nvPr>
        </p:nvSpPr>
        <p:spPr/>
        <p:txBody>
          <a:bodyPr/>
          <a:lstStyle/>
          <a:p>
            <a:fld id="{0E35F3BA-FE8B-4E36-87EF-206F94BD42EB}" type="slidenum">
              <a:rPr lang="en-US" smtClean="0"/>
              <a:pPr/>
              <a:t>26</a:t>
            </a:fld>
            <a:endParaRPr lang="en-US" dirty="0"/>
          </a:p>
        </p:txBody>
      </p:sp>
      <p:pic>
        <p:nvPicPr>
          <p:cNvPr id="4" name="Picture 2" descr="http://today.ucf.edu/files/2013/10/big-ide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57200"/>
            <a:ext cx="3505200" cy="3627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438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156" y="533400"/>
            <a:ext cx="7543800" cy="1143000"/>
          </a:xfrm>
        </p:spPr>
        <p:txBody>
          <a:bodyPr>
            <a:noAutofit/>
          </a:bodyPr>
          <a:lstStyle/>
          <a:p>
            <a:r>
              <a:rPr lang="en-US" sz="8800" dirty="0"/>
              <a:t>SCIM</a:t>
            </a:r>
          </a:p>
        </p:txBody>
      </p:sp>
      <p:pic>
        <p:nvPicPr>
          <p:cNvPr id="19458" name="Picture 2" descr="http://www.gloucestercitynews.net/.a/6a00d8341bf7d953ef0192aa2b7c84970d-25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693333" cy="24993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43000" y="2057400"/>
            <a:ext cx="7086600" cy="4525963"/>
          </a:xfrm>
        </p:spPr>
        <p:txBody>
          <a:bodyPr>
            <a:normAutofit/>
          </a:bodyPr>
          <a:lstStyle/>
          <a:p>
            <a:r>
              <a:rPr lang="en-US" sz="4000" dirty="0">
                <a:latin typeface="+mn-lt"/>
              </a:rPr>
              <a:t>Survey: </a:t>
            </a:r>
            <a:r>
              <a:rPr lang="en-US" sz="2800" dirty="0">
                <a:latin typeface="+mn-lt"/>
              </a:rPr>
              <a:t>What do you see?</a:t>
            </a:r>
          </a:p>
          <a:p>
            <a:r>
              <a:rPr lang="en-US" sz="4000" dirty="0">
                <a:latin typeface="+mn-lt"/>
              </a:rPr>
              <a:t>Contextualize: </a:t>
            </a:r>
            <a:r>
              <a:rPr lang="en-US" sz="2800" dirty="0">
                <a:latin typeface="+mn-lt"/>
              </a:rPr>
              <a:t>When does this take place in history? What other events are occurring? </a:t>
            </a:r>
          </a:p>
          <a:p>
            <a:r>
              <a:rPr lang="en-US" sz="4000" dirty="0">
                <a:latin typeface="+mn-lt"/>
              </a:rPr>
              <a:t>Infer: </a:t>
            </a:r>
            <a:r>
              <a:rPr lang="en-US" sz="2800" dirty="0">
                <a:latin typeface="+mn-lt"/>
              </a:rPr>
              <a:t>What do you think is happening?</a:t>
            </a:r>
          </a:p>
          <a:p>
            <a:r>
              <a:rPr lang="en-US" sz="4000" dirty="0">
                <a:latin typeface="+mn-lt"/>
              </a:rPr>
              <a:t>Monitor: </a:t>
            </a:r>
            <a:r>
              <a:rPr lang="en-US" sz="2800" dirty="0">
                <a:latin typeface="+mn-lt"/>
              </a:rPr>
              <a:t>What other information do you want to know?</a:t>
            </a:r>
          </a:p>
        </p:txBody>
      </p:sp>
      <p:sp>
        <p:nvSpPr>
          <p:cNvPr id="4" name="Slide Number Placeholder 3"/>
          <p:cNvSpPr>
            <a:spLocks noGrp="1"/>
          </p:cNvSpPr>
          <p:nvPr>
            <p:ph type="sldNum" sz="quarter" idx="12"/>
          </p:nvPr>
        </p:nvSpPr>
        <p:spPr/>
        <p:txBody>
          <a:bodyPr/>
          <a:lstStyle/>
          <a:p>
            <a:fld id="{0E35F3BA-FE8B-4E36-87EF-206F94BD42EB}" type="slidenum">
              <a:rPr lang="en-US" smtClean="0"/>
              <a:pPr/>
              <a:t>27</a:t>
            </a:fld>
            <a:endParaRPr lang="en-US" dirty="0"/>
          </a:p>
        </p:txBody>
      </p:sp>
      <p:sp>
        <p:nvSpPr>
          <p:cNvPr id="5" name="Rectangle 4"/>
          <p:cNvSpPr/>
          <p:nvPr/>
        </p:nvSpPr>
        <p:spPr>
          <a:xfrm>
            <a:off x="1397197" y="6334387"/>
            <a:ext cx="2853859" cy="338554"/>
          </a:xfrm>
          <a:prstGeom prst="rect">
            <a:avLst/>
          </a:prstGeom>
          <a:noFill/>
        </p:spPr>
        <p:txBody>
          <a:bodyPr wrap="none" lIns="91440" tIns="45720" rIns="91440" bIns="45720">
            <a:spAutoFit/>
          </a:bodyPr>
          <a:lstStyle/>
          <a:p>
            <a:pPr algn="ctr"/>
            <a:r>
              <a:rPr lang="en-US" sz="1600" i="1" dirty="0">
                <a:ln w="0"/>
                <a:effectLst>
                  <a:outerShdw blurRad="38100" dist="19050" dir="2700000" algn="tl" rotWithShape="0">
                    <a:schemeClr val="dk1">
                      <a:alpha val="40000"/>
                    </a:schemeClr>
                  </a:outerShdw>
                </a:effectLst>
              </a:rPr>
              <a:t>Historical Inquiry, Virginia Tech</a:t>
            </a:r>
            <a:endParaRPr lang="en-US" sz="1600" b="0" i="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348137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763000" y="6356350"/>
            <a:ext cx="381000" cy="349250"/>
          </a:xfrm>
        </p:spPr>
        <p:txBody>
          <a:bodyPr/>
          <a:lstStyle/>
          <a:p>
            <a:fld id="{0E35F3BA-FE8B-4E36-87EF-206F94BD42EB}" type="slidenum">
              <a:rPr lang="en-US" smtClean="0"/>
              <a:pPr/>
              <a:t>28</a:t>
            </a:fld>
            <a:endParaRPr lang="en-US" dirty="0"/>
          </a:p>
        </p:txBody>
      </p:sp>
      <p:sp>
        <p:nvSpPr>
          <p:cNvPr id="7" name="Rectangle 6"/>
          <p:cNvSpPr/>
          <p:nvPr/>
        </p:nvSpPr>
        <p:spPr>
          <a:xfrm>
            <a:off x="3352800" y="2743200"/>
            <a:ext cx="1905000" cy="121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286000" y="2057400"/>
            <a:ext cx="39624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371600" y="1371600"/>
            <a:ext cx="5715000" cy="4076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85800" y="609600"/>
            <a:ext cx="7086600" cy="556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1534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http://nepd5marurip.weebly.com/uploads/1/5/2/8/15283308/536763376.jpg?4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742095"/>
            <a:ext cx="1905000" cy="116515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2286000" y="2057400"/>
            <a:ext cx="2604239" cy="369332"/>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Survey: What do you see?</a:t>
            </a:r>
          </a:p>
        </p:txBody>
      </p:sp>
      <p:sp>
        <p:nvSpPr>
          <p:cNvPr id="15" name="Rectangle 14"/>
          <p:cNvSpPr/>
          <p:nvPr/>
        </p:nvSpPr>
        <p:spPr>
          <a:xfrm>
            <a:off x="1388533" y="1337846"/>
            <a:ext cx="3286542" cy="338554"/>
          </a:xfrm>
          <a:prstGeom prst="rect">
            <a:avLst/>
          </a:prstGeom>
          <a:noFill/>
        </p:spPr>
        <p:txBody>
          <a:bodyPr wrap="non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Contextualize: Where? When? What?</a:t>
            </a:r>
          </a:p>
        </p:txBody>
      </p:sp>
      <p:sp>
        <p:nvSpPr>
          <p:cNvPr id="16" name="Rectangle 15"/>
          <p:cNvSpPr/>
          <p:nvPr/>
        </p:nvSpPr>
        <p:spPr>
          <a:xfrm>
            <a:off x="774210" y="595981"/>
            <a:ext cx="2578590" cy="369332"/>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Infer: What do you think?</a:t>
            </a:r>
          </a:p>
        </p:txBody>
      </p:sp>
      <p:sp>
        <p:nvSpPr>
          <p:cNvPr id="17" name="Rectangle 16"/>
          <p:cNvSpPr/>
          <p:nvPr/>
        </p:nvSpPr>
        <p:spPr>
          <a:xfrm>
            <a:off x="152400" y="108466"/>
            <a:ext cx="3005951" cy="369332"/>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Monitor: Remaining questions</a:t>
            </a:r>
          </a:p>
        </p:txBody>
      </p:sp>
      <p:sp>
        <p:nvSpPr>
          <p:cNvPr id="18" name="Rectangle 17"/>
          <p:cNvSpPr/>
          <p:nvPr/>
        </p:nvSpPr>
        <p:spPr>
          <a:xfrm rot="5400000">
            <a:off x="5664588" y="2940511"/>
            <a:ext cx="6328977" cy="707886"/>
          </a:xfrm>
          <a:prstGeom prst="rect">
            <a:avLst/>
          </a:prstGeom>
          <a:noFill/>
        </p:spPr>
        <p:txBody>
          <a:bodyPr wrap="none" lIns="91440" tIns="45720" rIns="91440" bIns="45720">
            <a:spAutoFit/>
          </a:bodyPr>
          <a:lstStyle/>
          <a:p>
            <a:pPr algn="ctr"/>
            <a:r>
              <a:rPr lang="en-US" sz="4000" b="1" spc="50" dirty="0">
                <a:ln w="0"/>
                <a:solidFill>
                  <a:schemeClr val="bg1"/>
                </a:solidFill>
                <a:effectLst>
                  <a:innerShdw blurRad="63500" dist="50800" dir="13500000">
                    <a:srgbClr val="000000">
                      <a:alpha val="50000"/>
                    </a:srgbClr>
                  </a:innerShdw>
                </a:effectLst>
              </a:rPr>
              <a:t>Describe</a:t>
            </a:r>
            <a:r>
              <a:rPr lang="en-US" sz="4000" b="1" cap="none" spc="50" dirty="0">
                <a:ln w="0"/>
                <a:solidFill>
                  <a:schemeClr val="bg1"/>
                </a:solidFill>
                <a:effectLst>
                  <a:innerShdw blurRad="63500" dist="50800" dir="13500000">
                    <a:srgbClr val="000000">
                      <a:alpha val="50000"/>
                    </a:srgbClr>
                  </a:innerShdw>
                </a:effectLst>
              </a:rPr>
              <a:t> life in the colonies</a:t>
            </a:r>
          </a:p>
        </p:txBody>
      </p:sp>
    </p:spTree>
    <p:extLst>
      <p:ext uri="{BB962C8B-B14F-4D97-AF65-F5344CB8AC3E}">
        <p14:creationId xmlns:p14="http://schemas.microsoft.com/office/powerpoint/2010/main" val="23106101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763000" y="6356350"/>
            <a:ext cx="381000" cy="349250"/>
          </a:xfrm>
        </p:spPr>
        <p:txBody>
          <a:bodyPr/>
          <a:lstStyle/>
          <a:p>
            <a:fld id="{0E35F3BA-FE8B-4E36-87EF-206F94BD42EB}" type="slidenum">
              <a:rPr lang="en-US" smtClean="0"/>
              <a:pPr/>
              <a:t>29</a:t>
            </a:fld>
            <a:endParaRPr lang="en-US" dirty="0"/>
          </a:p>
        </p:txBody>
      </p:sp>
      <p:sp>
        <p:nvSpPr>
          <p:cNvPr id="7" name="Rectangle 6"/>
          <p:cNvSpPr/>
          <p:nvPr/>
        </p:nvSpPr>
        <p:spPr>
          <a:xfrm>
            <a:off x="3352800" y="2743200"/>
            <a:ext cx="1905000" cy="121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286000" y="2057400"/>
            <a:ext cx="39624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371600" y="1371600"/>
            <a:ext cx="5715000" cy="4076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85800" y="609600"/>
            <a:ext cx="7086600" cy="556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15340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286000" y="2057400"/>
            <a:ext cx="2604239" cy="369332"/>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Survey: What do you see?</a:t>
            </a:r>
          </a:p>
        </p:txBody>
      </p:sp>
      <p:sp>
        <p:nvSpPr>
          <p:cNvPr id="15" name="Rectangle 14"/>
          <p:cNvSpPr/>
          <p:nvPr/>
        </p:nvSpPr>
        <p:spPr>
          <a:xfrm>
            <a:off x="1388533" y="1337846"/>
            <a:ext cx="3286542" cy="338554"/>
          </a:xfrm>
          <a:prstGeom prst="rect">
            <a:avLst/>
          </a:prstGeom>
          <a:noFill/>
        </p:spPr>
        <p:txBody>
          <a:bodyPr wrap="non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Contextualize: Where? When? What?</a:t>
            </a:r>
          </a:p>
        </p:txBody>
      </p:sp>
      <p:sp>
        <p:nvSpPr>
          <p:cNvPr id="16" name="Rectangle 15"/>
          <p:cNvSpPr/>
          <p:nvPr/>
        </p:nvSpPr>
        <p:spPr>
          <a:xfrm>
            <a:off x="774210" y="595981"/>
            <a:ext cx="2578590" cy="369332"/>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Infer: What do you think?</a:t>
            </a:r>
          </a:p>
        </p:txBody>
      </p:sp>
      <p:sp>
        <p:nvSpPr>
          <p:cNvPr id="17" name="Rectangle 16"/>
          <p:cNvSpPr/>
          <p:nvPr/>
        </p:nvSpPr>
        <p:spPr>
          <a:xfrm>
            <a:off x="152400" y="108466"/>
            <a:ext cx="3005951" cy="369332"/>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Monitor: Remaining questions</a:t>
            </a:r>
          </a:p>
        </p:txBody>
      </p:sp>
      <p:sp>
        <p:nvSpPr>
          <p:cNvPr id="2" name="Rectangle 1"/>
          <p:cNvSpPr/>
          <p:nvPr/>
        </p:nvSpPr>
        <p:spPr>
          <a:xfrm>
            <a:off x="3699072" y="2858419"/>
            <a:ext cx="1313180" cy="1077218"/>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Image </a:t>
            </a:r>
          </a:p>
          <a:p>
            <a:pPr algn="ctr"/>
            <a:r>
              <a:rPr lang="en-US" sz="3200" dirty="0">
                <a:ln w="0"/>
                <a:effectLst>
                  <a:outerShdw blurRad="38100" dist="19050" dir="2700000" algn="tl" rotWithShape="0">
                    <a:schemeClr val="dk1">
                      <a:alpha val="40000"/>
                    </a:schemeClr>
                  </a:outerShdw>
                </a:effectLst>
              </a:rPr>
              <a:t>#____</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p:cNvSpPr/>
          <p:nvPr/>
        </p:nvSpPr>
        <p:spPr>
          <a:xfrm rot="5400000">
            <a:off x="5767180" y="2940511"/>
            <a:ext cx="6123792" cy="707886"/>
          </a:xfrm>
          <a:prstGeom prst="rect">
            <a:avLst/>
          </a:prstGeom>
          <a:noFill/>
        </p:spPr>
        <p:txBody>
          <a:bodyPr wrap="none" lIns="91440" tIns="45720" rIns="91440" bIns="45720">
            <a:spAutoFit/>
          </a:bodyPr>
          <a:lstStyle/>
          <a:p>
            <a:pPr algn="ctr"/>
            <a:r>
              <a:rPr lang="en-US" sz="4000" b="1" cap="none" spc="50" dirty="0">
                <a:ln w="0"/>
                <a:solidFill>
                  <a:schemeClr val="bg1"/>
                </a:solidFill>
                <a:effectLst>
                  <a:innerShdw blurRad="63500" dist="50800" dir="13500000">
                    <a:srgbClr val="000000">
                      <a:alpha val="50000"/>
                    </a:srgbClr>
                  </a:innerShdw>
                </a:effectLst>
              </a:rPr>
              <a:t>Explain life in the colonies</a:t>
            </a:r>
          </a:p>
        </p:txBody>
      </p:sp>
    </p:spTree>
    <p:extLst>
      <p:ext uri="{BB962C8B-B14F-4D97-AF65-F5344CB8AC3E}">
        <p14:creationId xmlns:p14="http://schemas.microsoft.com/office/powerpoint/2010/main" val="37827458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Shape 667"/>
          <p:cNvSpPr txBox="1">
            <a:spLocks noGrp="1"/>
          </p:cNvSpPr>
          <p:nvPr>
            <p:ph type="title"/>
          </p:nvPr>
        </p:nvSpPr>
        <p:spPr>
          <a:xfrm>
            <a:off x="0" y="-23647"/>
            <a:ext cx="83820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400" b="1" i="0" u="none" strike="noStrike" cap="none" dirty="0">
                <a:solidFill>
                  <a:srgbClr val="0070C0"/>
                </a:solidFill>
                <a:latin typeface="Times New Roman"/>
                <a:ea typeface="Times New Roman"/>
                <a:cs typeface="Times New Roman"/>
                <a:sym typeface="Times New Roman"/>
              </a:rPr>
              <a:t>Questions to Ask During Planning</a:t>
            </a:r>
          </a:p>
        </p:txBody>
      </p:sp>
      <p:sp>
        <p:nvSpPr>
          <p:cNvPr id="668" name="Shape 668"/>
          <p:cNvSpPr txBox="1">
            <a:spLocks noGrp="1"/>
          </p:cNvSpPr>
          <p:nvPr>
            <p:ph type="body" idx="1"/>
          </p:nvPr>
        </p:nvSpPr>
        <p:spPr>
          <a:xfrm>
            <a:off x="228600" y="1143000"/>
            <a:ext cx="7924800" cy="5105399"/>
          </a:xfrm>
          <a:prstGeom prst="rect">
            <a:avLst/>
          </a:prstGeom>
          <a:noFill/>
          <a:ln>
            <a:noFill/>
          </a:ln>
        </p:spPr>
        <p:txBody>
          <a:bodyPr lIns="91425" tIns="91425" rIns="91425" bIns="91425" anchor="t" anchorCtr="0">
            <a:noAutofit/>
          </a:bodyPr>
          <a:lstStyle/>
          <a:p>
            <a:pPr marL="228600" indent="0" algn="ctr">
              <a:spcBef>
                <a:spcPts val="0"/>
              </a:spcBef>
              <a:buNone/>
            </a:pPr>
            <a:r>
              <a:rPr lang="en-US" sz="2400" b="0" dirty="0">
                <a:latin typeface="Times New Roman" panose="02020603050405020304" pitchFamily="18" charset="0"/>
                <a:cs typeface="Times New Roman" panose="02020603050405020304" pitchFamily="18" charset="0"/>
              </a:rPr>
              <a:t>Essential Components in Planning an Effective Lesson </a:t>
            </a:r>
          </a:p>
          <a:p>
            <a:pPr marL="228600" indent="0" algn="ctr">
              <a:spcBef>
                <a:spcPts val="0"/>
              </a:spcBef>
              <a:buNone/>
            </a:pPr>
            <a:r>
              <a:rPr lang="en-US" sz="2400" b="0" dirty="0">
                <a:latin typeface="Times New Roman" panose="02020603050405020304" pitchFamily="18" charset="0"/>
                <a:cs typeface="Times New Roman" panose="02020603050405020304" pitchFamily="18" charset="0"/>
              </a:rPr>
              <a:t>using the </a:t>
            </a:r>
          </a:p>
          <a:p>
            <a:pPr marL="228600" lvl="0" indent="0" algn="ctr">
              <a:spcBef>
                <a:spcPts val="0"/>
              </a:spcBef>
              <a:buClr>
                <a:srgbClr val="000000"/>
              </a:buClr>
              <a:buNone/>
            </a:pPr>
            <a:r>
              <a:rPr lang="en-US" sz="2400" dirty="0" smtClean="0">
                <a:solidFill>
                  <a:srgbClr val="000000"/>
                </a:solidFill>
                <a:latin typeface="Times New Roman" panose="02020603050405020304" pitchFamily="18" charset="0"/>
                <a:cs typeface="Times New Roman" panose="02020603050405020304" pitchFamily="18" charset="0"/>
                <a:hlinkClick r:id="rId3"/>
              </a:rPr>
              <a:t>2015 </a:t>
            </a:r>
            <a:r>
              <a:rPr lang="en-US" sz="2400" i="1" dirty="0">
                <a:solidFill>
                  <a:srgbClr val="000000"/>
                </a:solidFill>
                <a:latin typeface="Times New Roman" panose="02020603050405020304" pitchFamily="18" charset="0"/>
                <a:cs typeface="Times New Roman" panose="02020603050405020304" pitchFamily="18" charset="0"/>
                <a:hlinkClick r:id="rId3"/>
              </a:rPr>
              <a:t>History and Social Science Standards of Learning</a:t>
            </a:r>
            <a:endParaRPr lang="en-US" sz="2400" i="1" dirty="0">
              <a:solidFill>
                <a:srgbClr val="000000"/>
              </a:solidFill>
              <a:latin typeface="Times New Roman" panose="02020603050405020304" pitchFamily="18" charset="0"/>
              <a:cs typeface="Times New Roman" panose="02020603050405020304" pitchFamily="18" charset="0"/>
            </a:endParaRPr>
          </a:p>
          <a:p>
            <a:pPr marL="228600" indent="0" algn="ctr">
              <a:spcBef>
                <a:spcPts val="0"/>
              </a:spcBef>
              <a:buNone/>
            </a:pPr>
            <a:endParaRPr lang="en-US" sz="2400" b="0" i="1"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514350" indent="-285750"/>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What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do students need to know and understand by the end of this lesson?</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do students need to do during this lesson?</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Which historical thinking skills are best suited for this standard?</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other content material should be added to provide historical context and richness to the lesson in order to maximize student understanding of the standard?</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student learning experiences would be most effective during this lesson?</a:t>
            </a:r>
          </a:p>
          <a:p>
            <a:pPr marL="514350" indent="-285750"/>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How can I check for understanding effectively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and </a:t>
            </a:r>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accurately to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measure the students’ content knowledge and historical thinking skills</a:t>
            </a:r>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t>
            </a:r>
            <a:endPar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endParaRPr>
          </a:p>
        </p:txBody>
      </p:sp>
      <p:sp>
        <p:nvSpPr>
          <p:cNvPr id="669" name="Shape 669"/>
          <p:cNvSpPr txBox="1">
            <a:spLocks noGrp="1"/>
          </p:cNvSpPr>
          <p:nvPr>
            <p:ph type="sldNum" idx="12"/>
          </p:nvPr>
        </p:nvSpPr>
        <p:spPr>
          <a:xfrm>
            <a:off x="8305800" y="6340476"/>
            <a:ext cx="381000" cy="365125"/>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200" b="1">
                <a:solidFill>
                  <a:srgbClr val="FFFFFF"/>
                </a:solidFill>
                <a:latin typeface="Calibri"/>
                <a:ea typeface="Calibri"/>
                <a:cs typeface="Calibri"/>
                <a:sym typeface="Calibri"/>
              </a:rPr>
              <a:pPr algn="r">
                <a:buClr>
                  <a:srgbClr val="FFFFFF"/>
                </a:buClr>
                <a:buSzPct val="25000"/>
                <a:buFont typeface="Calibri"/>
                <a:buNone/>
              </a:pPr>
              <a:t>3</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7855349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3979018"/>
              </p:ext>
            </p:extLst>
          </p:nvPr>
        </p:nvGraphicFramePr>
        <p:xfrm>
          <a:off x="-1" y="0"/>
          <a:ext cx="8382001" cy="6858000"/>
        </p:xfrm>
        <a:graphic>
          <a:graphicData uri="http://schemas.openxmlformats.org/drawingml/2006/table">
            <a:tbl>
              <a:tblPr firstRow="1" bandRow="1">
                <a:tableStyleId>{D7AC3CCA-C797-4891-BE02-D94E43425B78}</a:tableStyleId>
              </a:tblPr>
              <a:tblGrid>
                <a:gridCol w="2057401">
                  <a:extLst>
                    <a:ext uri="{9D8B030D-6E8A-4147-A177-3AD203B41FA5}">
                      <a16:colId xmlns:a16="http://schemas.microsoft.com/office/drawing/2014/main" xmlns="" val="2207660272"/>
                    </a:ext>
                  </a:extLst>
                </a:gridCol>
                <a:gridCol w="2209800">
                  <a:extLst>
                    <a:ext uri="{9D8B030D-6E8A-4147-A177-3AD203B41FA5}">
                      <a16:colId xmlns:a16="http://schemas.microsoft.com/office/drawing/2014/main" xmlns="" val="1981691199"/>
                    </a:ext>
                  </a:extLst>
                </a:gridCol>
                <a:gridCol w="2057400">
                  <a:extLst>
                    <a:ext uri="{9D8B030D-6E8A-4147-A177-3AD203B41FA5}">
                      <a16:colId xmlns:a16="http://schemas.microsoft.com/office/drawing/2014/main" xmlns="" val="4241111039"/>
                    </a:ext>
                  </a:extLst>
                </a:gridCol>
                <a:gridCol w="2057400">
                  <a:extLst>
                    <a:ext uri="{9D8B030D-6E8A-4147-A177-3AD203B41FA5}">
                      <a16:colId xmlns:a16="http://schemas.microsoft.com/office/drawing/2014/main" xmlns="" val="3207564867"/>
                    </a:ext>
                  </a:extLst>
                </a:gridCol>
              </a:tblGrid>
              <a:tr h="1417760">
                <a:tc>
                  <a:txBody>
                    <a:bodyPr/>
                    <a:lstStyle/>
                    <a:p>
                      <a:pPr algn="ctr"/>
                      <a:r>
                        <a:rPr lang="en-US" sz="4000" dirty="0">
                          <a:ln>
                            <a:solidFill>
                              <a:schemeClr val="tx1"/>
                            </a:solidFill>
                          </a:ln>
                          <a:solidFill>
                            <a:schemeClr val="tx1"/>
                          </a:solidFill>
                        </a:rPr>
                        <a:t>S</a:t>
                      </a:r>
                      <a:r>
                        <a:rPr lang="en-US" sz="2400" dirty="0">
                          <a:ln>
                            <a:solidFill>
                              <a:schemeClr val="tx1"/>
                            </a:solidFill>
                          </a:ln>
                          <a:solidFill>
                            <a:schemeClr val="tx1"/>
                          </a:solidFill>
                        </a:rPr>
                        <a:t>ummarize</a:t>
                      </a:r>
                    </a:p>
                    <a:p>
                      <a:pPr algn="ctr"/>
                      <a:r>
                        <a:rPr lang="en-US" sz="2000" b="0" dirty="0">
                          <a:ln>
                            <a:solidFill>
                              <a:schemeClr val="tx1"/>
                            </a:solidFill>
                          </a:ln>
                          <a:solidFill>
                            <a:schemeClr val="tx1"/>
                          </a:solidFill>
                          <a:latin typeface="+mn-lt"/>
                        </a:rPr>
                        <a:t>What do you see?</a:t>
                      </a:r>
                    </a:p>
                  </a:txBody>
                  <a:tcPr>
                    <a:solidFill>
                      <a:schemeClr val="bg1"/>
                    </a:solidFill>
                  </a:tcPr>
                </a:tc>
                <a:tc>
                  <a:txBody>
                    <a:bodyPr/>
                    <a:lstStyle/>
                    <a:p>
                      <a:pPr algn="ctr"/>
                      <a:r>
                        <a:rPr lang="en-US" sz="4000" dirty="0">
                          <a:ln>
                            <a:solidFill>
                              <a:schemeClr val="tx1"/>
                            </a:solidFill>
                          </a:ln>
                          <a:solidFill>
                            <a:schemeClr val="tx1"/>
                          </a:solidFill>
                        </a:rPr>
                        <a:t>C</a:t>
                      </a:r>
                      <a:r>
                        <a:rPr lang="en-US" sz="2400" dirty="0">
                          <a:ln>
                            <a:solidFill>
                              <a:schemeClr val="tx1"/>
                            </a:solidFill>
                          </a:ln>
                          <a:solidFill>
                            <a:schemeClr val="tx1"/>
                          </a:solidFill>
                        </a:rPr>
                        <a:t>ontextualize</a:t>
                      </a:r>
                    </a:p>
                    <a:p>
                      <a:pPr algn="ctr"/>
                      <a:r>
                        <a:rPr lang="en-US" sz="2000" b="0" dirty="0">
                          <a:ln>
                            <a:solidFill>
                              <a:schemeClr val="tx1"/>
                            </a:solidFill>
                          </a:ln>
                          <a:solidFill>
                            <a:schemeClr val="tx1"/>
                          </a:solidFill>
                        </a:rPr>
                        <a:t>Where? When? What?</a:t>
                      </a:r>
                    </a:p>
                  </a:txBody>
                  <a:tcPr>
                    <a:solidFill>
                      <a:schemeClr val="bg1"/>
                    </a:solidFill>
                  </a:tcPr>
                </a:tc>
                <a:tc>
                  <a:txBody>
                    <a:bodyPr/>
                    <a:lstStyle/>
                    <a:p>
                      <a:pPr algn="ctr"/>
                      <a:r>
                        <a:rPr lang="en-US" sz="4000" dirty="0">
                          <a:ln>
                            <a:solidFill>
                              <a:schemeClr val="tx1"/>
                            </a:solidFill>
                          </a:ln>
                          <a:solidFill>
                            <a:schemeClr val="tx1"/>
                          </a:solidFill>
                        </a:rPr>
                        <a:t>I</a:t>
                      </a:r>
                      <a:r>
                        <a:rPr lang="en-US" sz="3200" dirty="0">
                          <a:ln>
                            <a:solidFill>
                              <a:schemeClr val="tx1"/>
                            </a:solidFill>
                          </a:ln>
                          <a:solidFill>
                            <a:schemeClr val="tx1"/>
                          </a:solidFill>
                        </a:rPr>
                        <a:t>nfer</a:t>
                      </a:r>
                    </a:p>
                    <a:p>
                      <a:pPr algn="ctr"/>
                      <a:r>
                        <a:rPr lang="en-US" sz="2000" b="0" dirty="0">
                          <a:ln>
                            <a:solidFill>
                              <a:schemeClr val="tx1"/>
                            </a:solidFill>
                          </a:ln>
                          <a:solidFill>
                            <a:schemeClr val="tx1"/>
                          </a:solidFill>
                        </a:rPr>
                        <a:t>What do you think?</a:t>
                      </a:r>
                    </a:p>
                  </a:txBody>
                  <a:tcPr>
                    <a:solidFill>
                      <a:schemeClr val="bg1"/>
                    </a:solidFill>
                  </a:tcPr>
                </a:tc>
                <a:tc>
                  <a:txBody>
                    <a:bodyPr/>
                    <a:lstStyle/>
                    <a:p>
                      <a:pPr algn="ctr"/>
                      <a:r>
                        <a:rPr lang="en-US" sz="4000" dirty="0">
                          <a:ln>
                            <a:solidFill>
                              <a:schemeClr val="tx1"/>
                            </a:solidFill>
                          </a:ln>
                          <a:solidFill>
                            <a:schemeClr val="tx1"/>
                          </a:solidFill>
                        </a:rPr>
                        <a:t>M</a:t>
                      </a:r>
                      <a:r>
                        <a:rPr lang="en-US" sz="3200" dirty="0">
                          <a:ln>
                            <a:solidFill>
                              <a:schemeClr val="tx1"/>
                            </a:solidFill>
                          </a:ln>
                          <a:solidFill>
                            <a:schemeClr val="tx1"/>
                          </a:solidFill>
                        </a:rPr>
                        <a:t>onitor</a:t>
                      </a:r>
                    </a:p>
                    <a:p>
                      <a:pPr algn="ctr"/>
                      <a:r>
                        <a:rPr lang="en-US" sz="2000" b="0" dirty="0">
                          <a:ln>
                            <a:solidFill>
                              <a:schemeClr val="tx1"/>
                            </a:solidFill>
                          </a:ln>
                          <a:solidFill>
                            <a:schemeClr val="tx1"/>
                          </a:solidFill>
                        </a:rPr>
                        <a:t>Remaining questions?</a:t>
                      </a:r>
                    </a:p>
                  </a:txBody>
                  <a:tcPr>
                    <a:solidFill>
                      <a:schemeClr val="bg1"/>
                    </a:solidFill>
                  </a:tcPr>
                </a:tc>
                <a:extLst>
                  <a:ext uri="{0D108BD9-81ED-4DB2-BD59-A6C34878D82A}">
                    <a16:rowId xmlns:a16="http://schemas.microsoft.com/office/drawing/2014/main" xmlns="" val="2110209491"/>
                  </a:ext>
                </a:extLst>
              </a:tr>
              <a:tr h="5440240">
                <a:tc>
                  <a:txBody>
                    <a:bodyPr/>
                    <a:lstStyle/>
                    <a:p>
                      <a:endParaRPr lang="en-US" dirty="0">
                        <a:ln>
                          <a:solidFill>
                            <a:schemeClr val="tx1"/>
                          </a:solidFill>
                        </a:ln>
                        <a:solidFill>
                          <a:schemeClr val="tx1"/>
                        </a:solidFill>
                      </a:endParaRPr>
                    </a:p>
                  </a:txBody>
                  <a:tcPr>
                    <a:solidFill>
                      <a:schemeClr val="bg1"/>
                    </a:solidFill>
                  </a:tcPr>
                </a:tc>
                <a:tc>
                  <a:txBody>
                    <a:bodyPr/>
                    <a:lstStyle/>
                    <a:p>
                      <a:endParaRPr lang="en-US" dirty="0">
                        <a:ln>
                          <a:solidFill>
                            <a:schemeClr val="tx1"/>
                          </a:solidFill>
                        </a:ln>
                        <a:solidFill>
                          <a:schemeClr val="tx1"/>
                        </a:solidFill>
                      </a:endParaRPr>
                    </a:p>
                  </a:txBody>
                  <a:tcPr>
                    <a:solidFill>
                      <a:schemeClr val="bg1"/>
                    </a:solidFill>
                  </a:tcPr>
                </a:tc>
                <a:tc>
                  <a:txBody>
                    <a:bodyPr/>
                    <a:lstStyle/>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p>
                      <a:endParaRPr lang="en-US" dirty="0">
                        <a:ln>
                          <a:solidFill>
                            <a:schemeClr val="tx1"/>
                          </a:solidFill>
                        </a:ln>
                        <a:solidFill>
                          <a:schemeClr val="tx1"/>
                        </a:solidFill>
                      </a:endParaRPr>
                    </a:p>
                  </a:txBody>
                  <a:tcPr>
                    <a:solidFill>
                      <a:schemeClr val="bg1"/>
                    </a:solidFill>
                  </a:tcPr>
                </a:tc>
                <a:tc>
                  <a:txBody>
                    <a:bodyPr/>
                    <a:lstStyle/>
                    <a:p>
                      <a:endParaRPr lang="en-US" dirty="0">
                        <a:ln>
                          <a:solidFill>
                            <a:schemeClr val="tx1"/>
                          </a:solidFill>
                        </a:ln>
                        <a:solidFill>
                          <a:schemeClr val="tx1"/>
                        </a:solidFill>
                      </a:endParaRPr>
                    </a:p>
                  </a:txBody>
                  <a:tcPr>
                    <a:solidFill>
                      <a:schemeClr val="bg1"/>
                    </a:solidFill>
                  </a:tcPr>
                </a:tc>
                <a:extLst>
                  <a:ext uri="{0D108BD9-81ED-4DB2-BD59-A6C34878D82A}">
                    <a16:rowId xmlns:a16="http://schemas.microsoft.com/office/drawing/2014/main" xmlns="" val="3155219522"/>
                  </a:ext>
                </a:extLst>
              </a:tr>
            </a:tbl>
          </a:graphicData>
        </a:graphic>
      </p:graphicFrame>
    </p:spTree>
    <p:extLst>
      <p:ext uri="{BB962C8B-B14F-4D97-AF65-F5344CB8AC3E}">
        <p14:creationId xmlns:p14="http://schemas.microsoft.com/office/powerpoint/2010/main" val="675011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31</a:t>
            </a:fld>
            <a:endParaRPr lang="en-US" dirty="0"/>
          </a:p>
        </p:txBody>
      </p:sp>
      <p:pic>
        <p:nvPicPr>
          <p:cNvPr id="1026" name="Picture 2" descr="http://nepd5marurip.weebly.com/uploads/1/5/2/8/15283308/536763376.jpg?4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8340805" cy="6172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8340804" y="1143000"/>
            <a:ext cx="1107996" cy="4343400"/>
          </a:xfrm>
          <a:prstGeom prst="rect">
            <a:avLst/>
          </a:prstGeom>
          <a:noFill/>
        </p:spPr>
        <p:txBody>
          <a:bodyPr vert="vert" wrap="squar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rPr>
              <a:t>Image #1</a:t>
            </a:r>
          </a:p>
        </p:txBody>
      </p:sp>
      <p:sp>
        <p:nvSpPr>
          <p:cNvPr id="3" name="Rectangle 2"/>
          <p:cNvSpPr/>
          <p:nvPr/>
        </p:nvSpPr>
        <p:spPr>
          <a:xfrm>
            <a:off x="0" y="6334780"/>
            <a:ext cx="5867400" cy="523220"/>
          </a:xfrm>
          <a:prstGeom prst="rect">
            <a:avLst/>
          </a:prstGeom>
        </p:spPr>
        <p:txBody>
          <a:bodyPr wrap="square">
            <a:spAutoFit/>
          </a:bodyPr>
          <a:lstStyle/>
          <a:p>
            <a:r>
              <a:rPr lang="en-US" sz="1400" dirty="0"/>
              <a:t>Evans, C. W. - Some Notes on Shipbuilding and Shipping in Colonial Virginia. </a:t>
            </a:r>
          </a:p>
          <a:p>
            <a:r>
              <a:rPr lang="en-US" sz="1400" dirty="0"/>
              <a:t>     Williamsburg: Virginia 350th Anniversary Celebration Corp. (1957)</a:t>
            </a:r>
          </a:p>
        </p:txBody>
      </p:sp>
    </p:spTree>
    <p:extLst>
      <p:ext uri="{BB962C8B-B14F-4D97-AF65-F5344CB8AC3E}">
        <p14:creationId xmlns:p14="http://schemas.microsoft.com/office/powerpoint/2010/main" val="22149925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7543800" cy="4267200"/>
          </a:xfrm>
        </p:spPr>
        <p:txBody>
          <a:bodyPr>
            <a:normAutofit fontScale="90000"/>
          </a:bodyPr>
          <a:lstStyle/>
          <a:p>
            <a:r>
              <a:rPr lang="en-US" dirty="0" smtClean="0">
                <a:solidFill>
                  <a:schemeClr val="tx1"/>
                </a:solidFill>
              </a:rPr>
              <a:t>Distribute this </a:t>
            </a:r>
            <a:r>
              <a:rPr lang="en-US" dirty="0">
                <a:solidFill>
                  <a:schemeClr val="tx1"/>
                </a:solidFill>
              </a:rPr>
              <a:t>image </a:t>
            </a:r>
            <a:r>
              <a:rPr lang="en-US" dirty="0" smtClean="0">
                <a:solidFill>
                  <a:schemeClr val="tx1"/>
                </a:solidFill>
              </a:rPr>
              <a:t>to model </a:t>
            </a:r>
            <a:r>
              <a:rPr lang="en-US" dirty="0">
                <a:solidFill>
                  <a:schemeClr val="tx1"/>
                </a:solidFill>
              </a:rPr>
              <a:t>the SCIM </a:t>
            </a:r>
            <a:r>
              <a:rPr lang="en-US" dirty="0" smtClean="0">
                <a:solidFill>
                  <a:schemeClr val="tx1"/>
                </a:solidFill>
              </a:rPr>
              <a:t>experience.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Afterwards</a:t>
            </a:r>
            <a:r>
              <a:rPr lang="en-US" dirty="0">
                <a:solidFill>
                  <a:schemeClr val="tx1"/>
                </a:solidFill>
              </a:rPr>
              <a:t>, </a:t>
            </a:r>
            <a:r>
              <a:rPr lang="en-US" dirty="0" smtClean="0">
                <a:solidFill>
                  <a:schemeClr val="tx1"/>
                </a:solidFill>
              </a:rPr>
              <a:t>have students work </a:t>
            </a:r>
            <a:r>
              <a:rPr lang="en-US" dirty="0">
                <a:solidFill>
                  <a:schemeClr val="tx1"/>
                </a:solidFill>
              </a:rPr>
              <a:t>in small groups to practice a SCIM.  </a:t>
            </a:r>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Have </a:t>
            </a:r>
            <a:r>
              <a:rPr lang="en-US" dirty="0">
                <a:solidFill>
                  <a:schemeClr val="tx1"/>
                </a:solidFill>
              </a:rPr>
              <a:t>copies of all </a:t>
            </a:r>
            <a:r>
              <a:rPr lang="en-US" dirty="0" smtClean="0">
                <a:solidFill>
                  <a:schemeClr val="tx1"/>
                </a:solidFill>
              </a:rPr>
              <a:t>other images.</a:t>
            </a:r>
            <a:endParaRPr lang="en-US" dirty="0">
              <a:solidFill>
                <a:schemeClr val="tx1"/>
              </a:solidFill>
            </a:endParaRPr>
          </a:p>
        </p:txBody>
      </p:sp>
    </p:spTree>
    <p:extLst>
      <p:ext uri="{BB962C8B-B14F-4D97-AF65-F5344CB8AC3E}">
        <p14:creationId xmlns:p14="http://schemas.microsoft.com/office/powerpoint/2010/main" val="4731670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33</a:t>
            </a:fld>
            <a:endParaRPr lang="en-US" dirty="0"/>
          </a:p>
        </p:txBody>
      </p:sp>
      <p:pic>
        <p:nvPicPr>
          <p:cNvPr id="3074" name="Picture 2" descr="painting of Puritans around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2" y="0"/>
            <a:ext cx="8352836" cy="609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6671" y="6258580"/>
            <a:ext cx="6069329" cy="523220"/>
          </a:xfrm>
          <a:prstGeom prst="rect">
            <a:avLst/>
          </a:prstGeom>
        </p:spPr>
        <p:txBody>
          <a:bodyPr wrap="square">
            <a:spAutoFit/>
          </a:bodyPr>
          <a:lstStyle/>
          <a:p>
            <a:r>
              <a:rPr lang="en-US" sz="1400" dirty="0">
                <a:hlinkClick r:id="rId4"/>
              </a:rPr>
              <a:t>Boston College, </a:t>
            </a:r>
            <a:r>
              <a:rPr lang="en-US" sz="1400" dirty="0" err="1">
                <a:hlinkClick r:id="rId4"/>
              </a:rPr>
              <a:t>Boisi</a:t>
            </a:r>
            <a:r>
              <a:rPr lang="en-US" sz="1400" dirty="0">
                <a:hlinkClick r:id="rId4"/>
              </a:rPr>
              <a:t> Center for Religion and American Public Life</a:t>
            </a:r>
            <a:r>
              <a:rPr lang="en-US" sz="1400" dirty="0" smtClean="0">
                <a:hlinkClick r:id="rId4"/>
              </a:rPr>
              <a:t>,  </a:t>
            </a:r>
            <a:r>
              <a:rPr lang="en-US" sz="1400" i="1" dirty="0" smtClean="0">
                <a:hlinkClick r:id="rId4"/>
              </a:rPr>
              <a:t>Social </a:t>
            </a:r>
            <a:r>
              <a:rPr lang="en-US" sz="1400" i="1" dirty="0">
                <a:hlinkClick r:id="rId4"/>
              </a:rPr>
              <a:t>Ethics and Social Practice in Puritan New England: </a:t>
            </a:r>
            <a:r>
              <a:rPr lang="en-US" sz="1400" i="1" dirty="0" smtClean="0">
                <a:hlinkClick r:id="rId4"/>
              </a:rPr>
              <a:t>A Reconsideration</a:t>
            </a:r>
            <a:endParaRPr lang="en-US" sz="1400" dirty="0"/>
          </a:p>
        </p:txBody>
      </p:sp>
      <p:sp>
        <p:nvSpPr>
          <p:cNvPr id="6" name="Rectangle 5"/>
          <p:cNvSpPr/>
          <p:nvPr/>
        </p:nvSpPr>
        <p:spPr>
          <a:xfrm>
            <a:off x="8340804" y="1143000"/>
            <a:ext cx="1107996" cy="4343400"/>
          </a:xfrm>
          <a:prstGeom prst="rect">
            <a:avLst/>
          </a:prstGeom>
          <a:noFill/>
        </p:spPr>
        <p:txBody>
          <a:bodyPr vert="vert" wrap="squar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rPr>
              <a:t>Image </a:t>
            </a:r>
            <a:r>
              <a:rPr lang="en-US" sz="6000" b="0" cap="none" spc="0" dirty="0" smtClean="0">
                <a:ln w="0"/>
                <a:solidFill>
                  <a:schemeClr val="bg1"/>
                </a:solidFill>
                <a:effectLst>
                  <a:outerShdw blurRad="38100" dist="19050" dir="2700000" algn="tl" rotWithShape="0">
                    <a:schemeClr val="dk1">
                      <a:alpha val="40000"/>
                    </a:schemeClr>
                  </a:outerShdw>
                </a:effectLst>
              </a:rPr>
              <a:t>#2</a:t>
            </a:r>
            <a:endParaRPr lang="en-US" sz="6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298947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34</a:t>
            </a:fld>
            <a:endParaRPr lang="en-US" dirty="0"/>
          </a:p>
        </p:txBody>
      </p:sp>
      <p:pic>
        <p:nvPicPr>
          <p:cNvPr id="16386" name="Picture 2" descr="http://www.coastalreview.org/wp-content/uploads/2016/05/colony-featu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40804"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011" y="5934670"/>
            <a:ext cx="5947611" cy="923330"/>
          </a:xfrm>
          <a:prstGeom prst="rect">
            <a:avLst/>
          </a:prstGeom>
        </p:spPr>
        <p:txBody>
          <a:bodyPr wrap="square">
            <a:spAutoFit/>
          </a:bodyPr>
          <a:lstStyle/>
          <a:p>
            <a:r>
              <a:rPr lang="en-US" dirty="0"/>
              <a:t>“</a:t>
            </a:r>
            <a:r>
              <a:rPr lang="en-US" dirty="0">
                <a:hlinkClick r:id="rId4"/>
              </a:rPr>
              <a:t>The Lost Colony,' a painting by Granger</a:t>
            </a:r>
            <a:r>
              <a:rPr lang="en-US" dirty="0"/>
              <a:t>, shows John White returning to Roanoke Island and finding the word “</a:t>
            </a:r>
            <a:r>
              <a:rPr lang="en-US" dirty="0" err="1"/>
              <a:t>Croatoan</a:t>
            </a:r>
            <a:r>
              <a:rPr lang="en-US" dirty="0"/>
              <a:t>” carved on post. ( Fine Art America image )</a:t>
            </a:r>
          </a:p>
        </p:txBody>
      </p:sp>
      <p:sp>
        <p:nvSpPr>
          <p:cNvPr id="6" name="Rectangle 5"/>
          <p:cNvSpPr/>
          <p:nvPr/>
        </p:nvSpPr>
        <p:spPr>
          <a:xfrm>
            <a:off x="8340804" y="1143000"/>
            <a:ext cx="1107996" cy="4343400"/>
          </a:xfrm>
          <a:prstGeom prst="rect">
            <a:avLst/>
          </a:prstGeom>
          <a:noFill/>
        </p:spPr>
        <p:txBody>
          <a:bodyPr vert="vert" wrap="squar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rPr>
              <a:t>Image </a:t>
            </a:r>
            <a:r>
              <a:rPr lang="en-US" sz="6000" b="0" cap="none" spc="0" dirty="0" smtClean="0">
                <a:ln w="0"/>
                <a:solidFill>
                  <a:schemeClr val="bg1"/>
                </a:solidFill>
                <a:effectLst>
                  <a:outerShdw blurRad="38100" dist="19050" dir="2700000" algn="tl" rotWithShape="0">
                    <a:schemeClr val="dk1">
                      <a:alpha val="40000"/>
                    </a:schemeClr>
                  </a:outerShdw>
                </a:effectLst>
              </a:rPr>
              <a:t>#3</a:t>
            </a:r>
            <a:endParaRPr lang="en-US" sz="6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225090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35</a:t>
            </a:fld>
            <a:endParaRPr lang="en-US" dirty="0"/>
          </a:p>
        </p:txBody>
      </p:sp>
      <p:pic>
        <p:nvPicPr>
          <p:cNvPr id="2050" name="Picture 2" descr="http://3.bp.blogspot.com/-I-l810a1ahA/UyJdnCpjDlI/AAAAAAAAFmQ/kuPwX6pYlQU/s1600/cotton-gin-w-slav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3" y="0"/>
            <a:ext cx="8332783" cy="617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8020" y="6273225"/>
            <a:ext cx="6011779" cy="584775"/>
          </a:xfrm>
          <a:prstGeom prst="rect">
            <a:avLst/>
          </a:prstGeom>
        </p:spPr>
        <p:txBody>
          <a:bodyPr wrap="square">
            <a:spAutoFit/>
          </a:bodyPr>
          <a:lstStyle/>
          <a:p>
            <a:r>
              <a:rPr lang="en-US" sz="1600" i="1" dirty="0">
                <a:hlinkClick r:id="rId3"/>
              </a:rPr>
              <a:t>The First Cotton-gin, </a:t>
            </a:r>
            <a:r>
              <a:rPr lang="en-US" sz="1600" dirty="0">
                <a:hlinkClick r:id="rId3"/>
              </a:rPr>
              <a:t>by William L. </a:t>
            </a:r>
            <a:r>
              <a:rPr lang="en-US" sz="1600" dirty="0" smtClean="0">
                <a:hlinkClick r:id="rId3"/>
              </a:rPr>
              <a:t>Sheppard, published </a:t>
            </a:r>
            <a:r>
              <a:rPr lang="en-US" sz="1600" dirty="0">
                <a:hlinkClick r:id="rId3"/>
              </a:rPr>
              <a:t>in</a:t>
            </a:r>
            <a:r>
              <a:rPr lang="en-US" sz="1600" i="1" dirty="0">
                <a:hlinkClick r:id="rId3"/>
              </a:rPr>
              <a:t> Harper’s,</a:t>
            </a:r>
            <a:r>
              <a:rPr lang="en-US" sz="1600" dirty="0">
                <a:hlinkClick r:id="rId3"/>
              </a:rPr>
              <a:t> December 18, 1869</a:t>
            </a:r>
            <a:endParaRPr lang="en-US" sz="1600" dirty="0"/>
          </a:p>
        </p:txBody>
      </p:sp>
      <p:sp>
        <p:nvSpPr>
          <p:cNvPr id="6" name="Rectangle 5"/>
          <p:cNvSpPr/>
          <p:nvPr/>
        </p:nvSpPr>
        <p:spPr>
          <a:xfrm>
            <a:off x="8340804" y="1143000"/>
            <a:ext cx="1107996" cy="4343400"/>
          </a:xfrm>
          <a:prstGeom prst="rect">
            <a:avLst/>
          </a:prstGeom>
          <a:noFill/>
        </p:spPr>
        <p:txBody>
          <a:bodyPr vert="vert" wrap="squar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rPr>
              <a:t>Image </a:t>
            </a:r>
            <a:r>
              <a:rPr lang="en-US" sz="6000" b="0" cap="none" spc="0" dirty="0" smtClean="0">
                <a:ln w="0"/>
                <a:solidFill>
                  <a:schemeClr val="bg1"/>
                </a:solidFill>
                <a:effectLst>
                  <a:outerShdw blurRad="38100" dist="19050" dir="2700000" algn="tl" rotWithShape="0">
                    <a:schemeClr val="dk1">
                      <a:alpha val="40000"/>
                    </a:schemeClr>
                  </a:outerShdw>
                </a:effectLst>
              </a:rPr>
              <a:t>#4</a:t>
            </a:r>
            <a:endParaRPr lang="en-US" sz="6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09493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36</a:t>
            </a:fld>
            <a:endParaRPr lang="en-US" dirty="0"/>
          </a:p>
        </p:txBody>
      </p:sp>
      <p:sp>
        <p:nvSpPr>
          <p:cNvPr id="2" name="Rectangle 1"/>
          <p:cNvSpPr/>
          <p:nvPr/>
        </p:nvSpPr>
        <p:spPr>
          <a:xfrm>
            <a:off x="37971" y="6461956"/>
            <a:ext cx="4269117" cy="369332"/>
          </a:xfrm>
          <a:prstGeom prst="rect">
            <a:avLst/>
          </a:prstGeom>
        </p:spPr>
        <p:txBody>
          <a:bodyPr wrap="none">
            <a:spAutoFit/>
          </a:bodyPr>
          <a:lstStyle/>
          <a:p>
            <a:r>
              <a:rPr lang="en-US" dirty="0"/>
              <a:t>Pondering Principles, Puritans &amp; Education</a:t>
            </a:r>
          </a:p>
        </p:txBody>
      </p:sp>
      <p:pic>
        <p:nvPicPr>
          <p:cNvPr id="4098" name="Picture 2" descr="http://ponderingprinciples.com/wp-content/uploads/2014/10/Dame-Scho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0" y="-1"/>
            <a:ext cx="8302833" cy="6248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8340804" y="1143000"/>
            <a:ext cx="1107996" cy="4343400"/>
          </a:xfrm>
          <a:prstGeom prst="rect">
            <a:avLst/>
          </a:prstGeom>
          <a:noFill/>
        </p:spPr>
        <p:txBody>
          <a:bodyPr vert="vert" wrap="squar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rPr>
              <a:t>Image </a:t>
            </a:r>
            <a:r>
              <a:rPr lang="en-US" sz="6000" b="0" cap="none" spc="0" dirty="0" smtClean="0">
                <a:ln w="0"/>
                <a:solidFill>
                  <a:schemeClr val="bg1"/>
                </a:solidFill>
                <a:effectLst>
                  <a:outerShdw blurRad="38100" dist="19050" dir="2700000" algn="tl" rotWithShape="0">
                    <a:schemeClr val="dk1">
                      <a:alpha val="40000"/>
                    </a:schemeClr>
                  </a:outerShdw>
                </a:effectLst>
              </a:rPr>
              <a:t>#5</a:t>
            </a:r>
            <a:endParaRPr lang="en-US" sz="6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384280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37</a:t>
            </a:fld>
            <a:endParaRPr lang="en-US" dirty="0"/>
          </a:p>
        </p:txBody>
      </p:sp>
      <p:pic>
        <p:nvPicPr>
          <p:cNvPr id="8194" name="Picture 2" descr="http://4.bp.blogspot.com/-4H4VvZxhNN0/UT1kK68HceI/AAAAAAABcqQ/RCn921NoE_I/s1600/ff+Sein+Fishing+in+North+Carolina,+Harper's+Weekly+(Sept.+28,+1861),+p.+6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7" y="-52137"/>
            <a:ext cx="8313177" cy="6263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7680" y="6211669"/>
            <a:ext cx="6048320" cy="646331"/>
          </a:xfrm>
          <a:prstGeom prst="rect">
            <a:avLst/>
          </a:prstGeom>
        </p:spPr>
        <p:txBody>
          <a:bodyPr wrap="square">
            <a:spAutoFit/>
          </a:bodyPr>
          <a:lstStyle/>
          <a:p>
            <a:r>
              <a:rPr lang="en-US" dirty="0"/>
              <a:t> Sein Fishing in North Carolina, Harper's Weekly (Sept. 28, 1861), p. 620</a:t>
            </a:r>
            <a:r>
              <a:rPr lang="en-US" dirty="0" smtClean="0"/>
              <a:t>.</a:t>
            </a:r>
            <a:endParaRPr lang="en-US" dirty="0"/>
          </a:p>
        </p:txBody>
      </p:sp>
      <p:sp>
        <p:nvSpPr>
          <p:cNvPr id="6" name="Rectangle 5"/>
          <p:cNvSpPr/>
          <p:nvPr/>
        </p:nvSpPr>
        <p:spPr>
          <a:xfrm>
            <a:off x="8340804" y="1143000"/>
            <a:ext cx="1107996" cy="4343400"/>
          </a:xfrm>
          <a:prstGeom prst="rect">
            <a:avLst/>
          </a:prstGeom>
          <a:noFill/>
        </p:spPr>
        <p:txBody>
          <a:bodyPr vert="vert" wrap="squar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rPr>
              <a:t>Image </a:t>
            </a:r>
            <a:r>
              <a:rPr lang="en-US" sz="6000" b="0" cap="none" spc="0" dirty="0" smtClean="0">
                <a:ln w="0"/>
                <a:solidFill>
                  <a:schemeClr val="bg1"/>
                </a:solidFill>
                <a:effectLst>
                  <a:outerShdw blurRad="38100" dist="19050" dir="2700000" algn="tl" rotWithShape="0">
                    <a:schemeClr val="dk1">
                      <a:alpha val="40000"/>
                    </a:schemeClr>
                  </a:outerShdw>
                </a:effectLst>
              </a:rPr>
              <a:t>#6</a:t>
            </a:r>
            <a:endParaRPr lang="en-US" sz="6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545309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38</a:t>
            </a:fld>
            <a:endParaRPr lang="en-US" dirty="0"/>
          </a:p>
        </p:txBody>
      </p:sp>
      <p:pic>
        <p:nvPicPr>
          <p:cNvPr id="1026" name="Picture 2" descr="http://www.colorsofmoney.com/SlavesPickingCot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40804" cy="632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6042" y="6504801"/>
            <a:ext cx="6553200" cy="276999"/>
          </a:xfrm>
          <a:prstGeom prst="rect">
            <a:avLst/>
          </a:prstGeom>
        </p:spPr>
        <p:txBody>
          <a:bodyPr wrap="square">
            <a:spAutoFit/>
          </a:bodyPr>
          <a:lstStyle/>
          <a:p>
            <a:r>
              <a:rPr lang="en-US" sz="1200" dirty="0">
                <a:solidFill>
                  <a:srgbClr val="000000"/>
                </a:solidFill>
                <a:latin typeface="Arial" panose="020B0604020202020204" pitchFamily="34" charset="0"/>
                <a:hlinkClick r:id="rId3"/>
              </a:rPr>
              <a:t>"Slaves Picking Cotton,” </a:t>
            </a:r>
            <a:r>
              <a:rPr lang="en-US" sz="1200" i="1" dirty="0">
                <a:solidFill>
                  <a:srgbClr val="000000"/>
                </a:solidFill>
                <a:latin typeface="Arial" panose="020B0604020202020204" pitchFamily="34" charset="0"/>
                <a:hlinkClick r:id="rId3"/>
              </a:rPr>
              <a:t>Collection of Dr. Harold Rhodes III </a:t>
            </a:r>
            <a:r>
              <a:rPr lang="en-US" sz="1200" i="1" dirty="0" smtClean="0">
                <a:solidFill>
                  <a:srgbClr val="000000"/>
                </a:solidFill>
                <a:latin typeface="Arial" panose="020B0604020202020204" pitchFamily="34" charset="0"/>
                <a:hlinkClick r:id="rId3"/>
              </a:rPr>
              <a:t> Charleston</a:t>
            </a:r>
            <a:r>
              <a:rPr lang="en-US" sz="1200" i="1" dirty="0">
                <a:solidFill>
                  <a:srgbClr val="000000"/>
                </a:solidFill>
                <a:latin typeface="Arial" panose="020B0604020202020204" pitchFamily="34" charset="0"/>
                <a:hlinkClick r:id="rId3"/>
              </a:rPr>
              <a:t>, South Carolina</a:t>
            </a:r>
            <a:endParaRPr lang="en-US" sz="1200" dirty="0"/>
          </a:p>
        </p:txBody>
      </p:sp>
      <p:sp>
        <p:nvSpPr>
          <p:cNvPr id="6" name="Rectangle 5"/>
          <p:cNvSpPr/>
          <p:nvPr/>
        </p:nvSpPr>
        <p:spPr>
          <a:xfrm>
            <a:off x="8340804" y="1143000"/>
            <a:ext cx="1107996" cy="4343400"/>
          </a:xfrm>
          <a:prstGeom prst="rect">
            <a:avLst/>
          </a:prstGeom>
          <a:noFill/>
        </p:spPr>
        <p:txBody>
          <a:bodyPr vert="vert" wrap="squar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rPr>
              <a:t>Image </a:t>
            </a:r>
            <a:r>
              <a:rPr lang="en-US" sz="6000" b="0" cap="none" spc="0" dirty="0" smtClean="0">
                <a:ln w="0"/>
                <a:solidFill>
                  <a:schemeClr val="bg1"/>
                </a:solidFill>
                <a:effectLst>
                  <a:outerShdw blurRad="38100" dist="19050" dir="2700000" algn="tl" rotWithShape="0">
                    <a:schemeClr val="dk1">
                      <a:alpha val="40000"/>
                    </a:schemeClr>
                  </a:outerShdw>
                </a:effectLst>
              </a:rPr>
              <a:t>#7</a:t>
            </a:r>
            <a:endParaRPr lang="en-US" sz="6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653360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ncpedia.org/sites/default/files/images/enc/IW-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2" y="0"/>
            <a:ext cx="8328772" cy="624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E35F3BA-FE8B-4E36-87EF-206F94BD42EB}" type="slidenum">
              <a:rPr lang="en-US" smtClean="0"/>
              <a:pPr/>
              <a:t>39</a:t>
            </a:fld>
            <a:endParaRPr lang="en-US" dirty="0"/>
          </a:p>
        </p:txBody>
      </p:sp>
      <p:sp>
        <p:nvSpPr>
          <p:cNvPr id="3" name="Rectangle 2"/>
          <p:cNvSpPr/>
          <p:nvPr/>
        </p:nvSpPr>
        <p:spPr>
          <a:xfrm>
            <a:off x="44116" y="6430971"/>
            <a:ext cx="6172200" cy="338554"/>
          </a:xfrm>
          <a:prstGeom prst="rect">
            <a:avLst/>
          </a:prstGeom>
        </p:spPr>
        <p:txBody>
          <a:bodyPr wrap="square">
            <a:spAutoFit/>
          </a:bodyPr>
          <a:lstStyle/>
          <a:p>
            <a:r>
              <a:rPr lang="en-US" sz="1600" dirty="0"/>
              <a:t>The Columbia Encyclopedia, 6th ed., The Columbia University Press. </a:t>
            </a:r>
          </a:p>
        </p:txBody>
      </p:sp>
      <p:sp>
        <p:nvSpPr>
          <p:cNvPr id="6" name="Rectangle 5"/>
          <p:cNvSpPr/>
          <p:nvPr/>
        </p:nvSpPr>
        <p:spPr>
          <a:xfrm>
            <a:off x="8340804" y="1143000"/>
            <a:ext cx="1107996" cy="4343400"/>
          </a:xfrm>
          <a:prstGeom prst="rect">
            <a:avLst/>
          </a:prstGeom>
          <a:noFill/>
        </p:spPr>
        <p:txBody>
          <a:bodyPr vert="vert" wrap="squar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rPr>
              <a:t>Image </a:t>
            </a:r>
            <a:r>
              <a:rPr lang="en-US" sz="6000" b="0" cap="none" spc="0" dirty="0" smtClean="0">
                <a:ln w="0"/>
                <a:solidFill>
                  <a:schemeClr val="bg1"/>
                </a:solidFill>
                <a:effectLst>
                  <a:outerShdw blurRad="38100" dist="19050" dir="2700000" algn="tl" rotWithShape="0">
                    <a:schemeClr val="dk1">
                      <a:alpha val="40000"/>
                    </a:schemeClr>
                  </a:outerShdw>
                </a:effectLst>
              </a:rPr>
              <a:t>#8</a:t>
            </a:r>
            <a:endParaRPr lang="en-US" sz="6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49112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starts with the . . .</a:t>
            </a:r>
            <a:endParaRPr lang="en-US" dirty="0"/>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4</a:t>
            </a:fld>
            <a:endParaRPr lang="en-US" dirty="0">
              <a:solidFill>
                <a:prstClr val="white"/>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00200"/>
            <a:ext cx="5736167" cy="4130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53589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40</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63"/>
            <a:ext cx="8340804" cy="614813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6400800"/>
            <a:ext cx="6154249" cy="369332"/>
          </a:xfrm>
          <a:prstGeom prst="rect">
            <a:avLst/>
          </a:prstGeom>
        </p:spPr>
        <p:txBody>
          <a:bodyPr wrap="none">
            <a:spAutoFit/>
          </a:bodyPr>
          <a:lstStyle/>
          <a:p>
            <a:r>
              <a:rPr lang="en-US" dirty="0"/>
              <a:t>Pilgrim Hall Museum, Collections &amp; Exhibits, History Paintings</a:t>
            </a:r>
          </a:p>
        </p:txBody>
      </p:sp>
      <p:sp>
        <p:nvSpPr>
          <p:cNvPr id="6" name="Rectangle 5"/>
          <p:cNvSpPr/>
          <p:nvPr/>
        </p:nvSpPr>
        <p:spPr>
          <a:xfrm>
            <a:off x="8340804" y="1143000"/>
            <a:ext cx="1107996" cy="4343400"/>
          </a:xfrm>
          <a:prstGeom prst="rect">
            <a:avLst/>
          </a:prstGeom>
          <a:noFill/>
        </p:spPr>
        <p:txBody>
          <a:bodyPr vert="vert" wrap="squar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rPr>
              <a:t>Image </a:t>
            </a:r>
            <a:r>
              <a:rPr lang="en-US" sz="6000" b="0" cap="none" spc="0" dirty="0" smtClean="0">
                <a:ln w="0"/>
                <a:solidFill>
                  <a:schemeClr val="bg1"/>
                </a:solidFill>
                <a:effectLst>
                  <a:outerShdw blurRad="38100" dist="19050" dir="2700000" algn="tl" rotWithShape="0">
                    <a:schemeClr val="dk1">
                      <a:alpha val="40000"/>
                    </a:schemeClr>
                  </a:outerShdw>
                </a:effectLst>
              </a:rPr>
              <a:t>#9</a:t>
            </a:r>
            <a:endParaRPr lang="en-US" sz="6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645371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41</a:t>
            </a:fld>
            <a:endParaRPr lang="en-US" dirty="0"/>
          </a:p>
        </p:txBody>
      </p:sp>
      <p:sp>
        <p:nvSpPr>
          <p:cNvPr id="2" name="Rectangle 1"/>
          <p:cNvSpPr/>
          <p:nvPr/>
        </p:nvSpPr>
        <p:spPr>
          <a:xfrm>
            <a:off x="0" y="6163270"/>
            <a:ext cx="6400800" cy="923330"/>
          </a:xfrm>
          <a:prstGeom prst="rect">
            <a:avLst/>
          </a:prstGeom>
        </p:spPr>
        <p:txBody>
          <a:bodyPr wrap="square">
            <a:spAutoFit/>
          </a:bodyPr>
          <a:lstStyle/>
          <a:p>
            <a:r>
              <a:rPr lang="en-US" dirty="0"/>
              <a:t>The Project Gutenberg eBook, Stories of </a:t>
            </a:r>
            <a:r>
              <a:rPr lang="en-US" dirty="0" smtClean="0"/>
              <a:t>New Jersey</a:t>
            </a:r>
            <a:r>
              <a:rPr lang="en-US" dirty="0"/>
              <a:t>, by Frank Richard Stockton</a:t>
            </a:r>
          </a:p>
          <a:p>
            <a:r>
              <a:rPr lang="en-US" dirty="0"/>
              <a:t> </a:t>
            </a:r>
          </a:p>
        </p:txBody>
      </p:sp>
      <p:pic>
        <p:nvPicPr>
          <p:cNvPr id="2050" name="Picture 2" descr="http://gutenberg.readingroo.ms/2/4/7/1/24713/24713-h/images/gt0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40804" cy="6017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8340804" y="1143000"/>
            <a:ext cx="1107996" cy="4343400"/>
          </a:xfrm>
          <a:prstGeom prst="rect">
            <a:avLst/>
          </a:prstGeom>
          <a:noFill/>
        </p:spPr>
        <p:txBody>
          <a:bodyPr vert="vert" wrap="squar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rPr>
              <a:t>Image #</a:t>
            </a:r>
            <a:r>
              <a:rPr lang="en-US" sz="6000" b="0" cap="none" spc="0" dirty="0" smtClean="0">
                <a:ln w="0"/>
                <a:solidFill>
                  <a:schemeClr val="bg1"/>
                </a:solidFill>
                <a:effectLst>
                  <a:outerShdw blurRad="38100" dist="19050" dir="2700000" algn="tl" rotWithShape="0">
                    <a:schemeClr val="dk1">
                      <a:alpha val="40000"/>
                    </a:schemeClr>
                  </a:outerShdw>
                </a:effectLst>
              </a:rPr>
              <a:t>10</a:t>
            </a:r>
            <a:endParaRPr lang="en-US" sz="6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831514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4.bp.blogspot.com/-N-TT4-RXsBU/UTvSJHo68gI/AAAAAAABcgA/1aH5ReXndGA/s1600/Harper%27s+New+Monthly+Magazine+%281857%29,+vol_+14,+p_+438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340804" cy="6273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E35F3BA-FE8B-4E36-87EF-206F94BD42EB}" type="slidenum">
              <a:rPr lang="en-US" smtClean="0"/>
              <a:pPr/>
              <a:t>42</a:t>
            </a:fld>
            <a:endParaRPr lang="en-US" dirty="0"/>
          </a:p>
        </p:txBody>
      </p:sp>
      <p:sp>
        <p:nvSpPr>
          <p:cNvPr id="3" name="Rectangle 2"/>
          <p:cNvSpPr/>
          <p:nvPr/>
        </p:nvSpPr>
        <p:spPr>
          <a:xfrm>
            <a:off x="0" y="6273225"/>
            <a:ext cx="6324600" cy="584775"/>
          </a:xfrm>
          <a:prstGeom prst="rect">
            <a:avLst/>
          </a:prstGeom>
        </p:spPr>
        <p:txBody>
          <a:bodyPr wrap="square">
            <a:spAutoFit/>
          </a:bodyPr>
          <a:lstStyle/>
          <a:p>
            <a:r>
              <a:rPr lang="en-US" sz="1600" dirty="0"/>
              <a:t>Fish Processing in North Carolina 1861, Harper's </a:t>
            </a:r>
            <a:r>
              <a:rPr lang="en-US" sz="1600" dirty="0" smtClean="0"/>
              <a:t>Weekly  (Sept</a:t>
            </a:r>
            <a:r>
              <a:rPr lang="en-US" sz="1600" dirty="0"/>
              <a:t>. 28, 1861), p.621</a:t>
            </a:r>
          </a:p>
        </p:txBody>
      </p:sp>
      <p:sp>
        <p:nvSpPr>
          <p:cNvPr id="6" name="Rectangle 5"/>
          <p:cNvSpPr/>
          <p:nvPr/>
        </p:nvSpPr>
        <p:spPr>
          <a:xfrm>
            <a:off x="8340804" y="1143000"/>
            <a:ext cx="1107996" cy="4343400"/>
          </a:xfrm>
          <a:prstGeom prst="rect">
            <a:avLst/>
          </a:prstGeom>
          <a:noFill/>
        </p:spPr>
        <p:txBody>
          <a:bodyPr vert="vert" wrap="squar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rPr>
              <a:t>Image #</a:t>
            </a:r>
            <a:r>
              <a:rPr lang="en-US" sz="6000" b="0" cap="none" spc="0" dirty="0" smtClean="0">
                <a:ln w="0"/>
                <a:solidFill>
                  <a:schemeClr val="bg1"/>
                </a:solidFill>
                <a:effectLst>
                  <a:outerShdw blurRad="38100" dist="19050" dir="2700000" algn="tl" rotWithShape="0">
                    <a:schemeClr val="dk1">
                      <a:alpha val="40000"/>
                    </a:schemeClr>
                  </a:outerShdw>
                </a:effectLst>
              </a:rPr>
              <a:t>11</a:t>
            </a:r>
            <a:endParaRPr lang="en-US" sz="6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246188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43</a:t>
            </a:fld>
            <a:endParaRPr lang="en-US" dirty="0"/>
          </a:p>
        </p:txBody>
      </p:sp>
      <p:pic>
        <p:nvPicPr>
          <p:cNvPr id="15364" name="Picture 4" descr="http://www.northwindpictures.com/images/cats/PioneerImages/colon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40804" cy="640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488668"/>
            <a:ext cx="4572000" cy="369332"/>
          </a:xfrm>
          <a:prstGeom prst="rect">
            <a:avLst/>
          </a:prstGeom>
        </p:spPr>
        <p:txBody>
          <a:bodyPr>
            <a:spAutoFit/>
          </a:bodyPr>
          <a:lstStyle/>
          <a:p>
            <a:r>
              <a:rPr lang="en-US" dirty="0"/>
              <a:t>North Wind Picture Archives  </a:t>
            </a:r>
          </a:p>
        </p:txBody>
      </p:sp>
      <p:sp>
        <p:nvSpPr>
          <p:cNvPr id="6" name="Rectangle 5"/>
          <p:cNvSpPr/>
          <p:nvPr/>
        </p:nvSpPr>
        <p:spPr>
          <a:xfrm>
            <a:off x="8340804" y="1143000"/>
            <a:ext cx="1107996" cy="4343400"/>
          </a:xfrm>
          <a:prstGeom prst="rect">
            <a:avLst/>
          </a:prstGeom>
          <a:noFill/>
        </p:spPr>
        <p:txBody>
          <a:bodyPr vert="vert" wrap="squar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rPr>
              <a:t>Image #</a:t>
            </a:r>
            <a:r>
              <a:rPr lang="en-US" sz="6000" b="0" cap="none" spc="0" dirty="0" smtClean="0">
                <a:ln w="0"/>
                <a:solidFill>
                  <a:schemeClr val="bg1"/>
                </a:solidFill>
                <a:effectLst>
                  <a:outerShdw blurRad="38100" dist="19050" dir="2700000" algn="tl" rotWithShape="0">
                    <a:schemeClr val="dk1">
                      <a:alpha val="40000"/>
                    </a:schemeClr>
                  </a:outerShdw>
                </a:effectLst>
              </a:rPr>
              <a:t>12</a:t>
            </a:r>
            <a:endParaRPr lang="en-US" sz="6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6896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819400"/>
            <a:ext cx="7696200" cy="1295400"/>
          </a:xfrm>
        </p:spPr>
        <p:txBody>
          <a:bodyPr>
            <a:noAutofit/>
          </a:bodyPr>
          <a:lstStyle/>
          <a:p>
            <a:r>
              <a:rPr lang="en-US" sz="5400" dirty="0">
                <a:solidFill>
                  <a:schemeClr val="tx1"/>
                </a:solidFill>
              </a:rPr>
              <a:t>Images:  </a:t>
            </a:r>
            <a:br>
              <a:rPr lang="en-US" sz="5400" dirty="0">
                <a:solidFill>
                  <a:schemeClr val="tx1"/>
                </a:solidFill>
              </a:rPr>
            </a:br>
            <a:r>
              <a:rPr lang="en-US" sz="5400" dirty="0">
                <a:solidFill>
                  <a:schemeClr val="tx1"/>
                </a:solidFill>
              </a:rPr>
              <a:t>Another option . . . </a:t>
            </a:r>
          </a:p>
        </p:txBody>
      </p:sp>
      <p:sp>
        <p:nvSpPr>
          <p:cNvPr id="4" name="Slide Number Placeholder 3"/>
          <p:cNvSpPr>
            <a:spLocks noGrp="1"/>
          </p:cNvSpPr>
          <p:nvPr>
            <p:ph type="sldNum" sz="quarter" idx="12"/>
          </p:nvPr>
        </p:nvSpPr>
        <p:spPr/>
        <p:txBody>
          <a:bodyPr/>
          <a:lstStyle/>
          <a:p>
            <a:fld id="{0E35F3BA-FE8B-4E36-87EF-206F94BD42EB}" type="slidenum">
              <a:rPr lang="en-US" smtClean="0"/>
              <a:pPr/>
              <a:t>44</a:t>
            </a:fld>
            <a:endParaRPr lang="en-US" dirty="0"/>
          </a:p>
        </p:txBody>
      </p:sp>
    </p:spTree>
    <p:extLst>
      <p:ext uri="{BB962C8B-B14F-4D97-AF65-F5344CB8AC3E}">
        <p14:creationId xmlns:p14="http://schemas.microsoft.com/office/powerpoint/2010/main" val="15958927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SORT Activity</a:t>
            </a:r>
          </a:p>
        </p:txBody>
      </p:sp>
      <p:sp>
        <p:nvSpPr>
          <p:cNvPr id="3" name="Content Placeholder 2"/>
          <p:cNvSpPr>
            <a:spLocks noGrp="1"/>
          </p:cNvSpPr>
          <p:nvPr>
            <p:ph idx="1"/>
          </p:nvPr>
        </p:nvSpPr>
        <p:spPr>
          <a:xfrm>
            <a:off x="4572001" y="1600200"/>
            <a:ext cx="3886200" cy="3886200"/>
          </a:xfrm>
        </p:spPr>
        <p:txBody>
          <a:bodyPr>
            <a:normAutofit fontScale="55000" lnSpcReduction="20000"/>
          </a:bodyPr>
          <a:lstStyle/>
          <a:p>
            <a:pPr marL="742950" indent="-742950">
              <a:buNone/>
            </a:pPr>
            <a:r>
              <a:rPr lang="en-US" dirty="0"/>
              <a:t> </a:t>
            </a:r>
            <a:r>
              <a:rPr lang="en-US" sz="7000" dirty="0"/>
              <a:t>Using images:</a:t>
            </a:r>
          </a:p>
          <a:p>
            <a:pPr marL="0" indent="0">
              <a:buNone/>
            </a:pPr>
            <a:r>
              <a:rPr lang="en-US" sz="7700" dirty="0"/>
              <a:t>	S</a:t>
            </a:r>
            <a:r>
              <a:rPr lang="en-US" sz="5800" b="0" dirty="0"/>
              <a:t>ee</a:t>
            </a:r>
          </a:p>
          <a:p>
            <a:pPr marL="0" indent="0">
              <a:buNone/>
            </a:pPr>
            <a:r>
              <a:rPr lang="en-US" sz="7700" dirty="0"/>
              <a:t>	O</a:t>
            </a:r>
            <a:r>
              <a:rPr lang="en-US" sz="5800" b="0" dirty="0"/>
              <a:t>rganize</a:t>
            </a:r>
          </a:p>
          <a:p>
            <a:pPr marL="0" indent="0">
              <a:buNone/>
            </a:pPr>
            <a:r>
              <a:rPr lang="en-US" sz="7700" dirty="0"/>
              <a:t>	R</a:t>
            </a:r>
            <a:r>
              <a:rPr lang="en-US" sz="5800" b="0" dirty="0"/>
              <a:t>eflect</a:t>
            </a:r>
          </a:p>
          <a:p>
            <a:pPr marL="0" indent="0">
              <a:buNone/>
            </a:pPr>
            <a:r>
              <a:rPr lang="en-US" sz="7700" dirty="0"/>
              <a:t>	T</a:t>
            </a:r>
            <a:r>
              <a:rPr lang="en-US" sz="5800" b="0" dirty="0"/>
              <a:t>ell</a:t>
            </a:r>
          </a:p>
          <a:p>
            <a:pPr marL="742950" indent="-742950">
              <a:buNone/>
            </a:pPr>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45</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44060"/>
            <a:ext cx="4527717" cy="5613939"/>
          </a:xfrm>
          <a:prstGeom prst="rect">
            <a:avLst/>
          </a:prstGeom>
        </p:spPr>
      </p:pic>
    </p:spTree>
    <p:extLst>
      <p:ext uri="{BB962C8B-B14F-4D97-AF65-F5344CB8AC3E}">
        <p14:creationId xmlns:p14="http://schemas.microsoft.com/office/powerpoint/2010/main" val="34875539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543800" cy="1143000"/>
          </a:xfrm>
        </p:spPr>
        <p:txBody>
          <a:bodyPr>
            <a:normAutofit/>
          </a:bodyPr>
          <a:lstStyle/>
          <a:p>
            <a:r>
              <a:rPr lang="en-US" sz="5400" dirty="0"/>
              <a:t>Gallery Walk</a:t>
            </a:r>
          </a:p>
        </p:txBody>
      </p:sp>
      <p:pic>
        <p:nvPicPr>
          <p:cNvPr id="2050" name="Picture 2" descr="http://www.theofficedealer.com/mm5/graphics/product_images/650/1462838861/Postit-559-SelfStick-Easel-Pad.jpg"/>
          <p:cNvPicPr>
            <a:picLocks noChangeAspect="1" noChangeArrowheads="1"/>
          </p:cNvPicPr>
          <p:nvPr/>
        </p:nvPicPr>
        <p:blipFill rotWithShape="1">
          <a:blip r:embed="rId2">
            <a:extLst>
              <a:ext uri="{28A0092B-C50C-407E-A947-70E740481C1C}">
                <a14:useLocalDpi xmlns:a14="http://schemas.microsoft.com/office/drawing/2010/main" val="0"/>
              </a:ext>
            </a:extLst>
          </a:blip>
          <a:srcRect l="9169" r="8742"/>
          <a:stretch/>
        </p:blipFill>
        <p:spPr bwMode="auto">
          <a:xfrm>
            <a:off x="163286" y="1295400"/>
            <a:ext cx="4191000" cy="5410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0" y="1417638"/>
            <a:ext cx="3733800" cy="4525963"/>
          </a:xfrm>
        </p:spPr>
        <p:txBody>
          <a:bodyPr>
            <a:normAutofit fontScale="92500" lnSpcReduction="20000"/>
          </a:bodyPr>
          <a:lstStyle/>
          <a:p>
            <a:r>
              <a:rPr lang="en-US" sz="2800" dirty="0"/>
              <a:t>Place images on large Post-It notes for students to:</a:t>
            </a:r>
          </a:p>
          <a:p>
            <a:pPr lvl="1"/>
            <a:r>
              <a:rPr lang="en-US" sz="2800" dirty="0"/>
              <a:t>Write their thoughts</a:t>
            </a:r>
          </a:p>
          <a:p>
            <a:pPr lvl="1"/>
            <a:r>
              <a:rPr lang="en-US" sz="2800" dirty="0"/>
              <a:t>Write what they see</a:t>
            </a:r>
          </a:p>
          <a:p>
            <a:pPr lvl="1"/>
            <a:r>
              <a:rPr lang="en-US" sz="2800" dirty="0"/>
              <a:t>Questions they have</a:t>
            </a:r>
          </a:p>
          <a:p>
            <a:pPr lvl="1"/>
            <a:r>
              <a:rPr lang="en-US" sz="2800" dirty="0"/>
              <a:t>How it relates to what has been </a:t>
            </a:r>
            <a:r>
              <a:rPr lang="en-US" sz="2800" dirty="0" smtClean="0"/>
              <a:t>taught</a:t>
            </a:r>
            <a:endParaRPr lang="en-US" sz="2800"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46</a:t>
            </a:fld>
            <a:endParaRPr lang="en-US" dirty="0"/>
          </a:p>
        </p:txBody>
      </p:sp>
      <p:pic>
        <p:nvPicPr>
          <p:cNvPr id="6" name="Picture 2" descr="http://4.bp.blogspot.com/-N-TT4-RXsBU/UTvSJHo68gI/AAAAAAABcgA/1aH5ReXndGA/s1600/Harper%27s+New+Monthly+Magazine+%281857%29,+vol_+14,+p_+438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525" y="1992086"/>
            <a:ext cx="1863863" cy="1551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6592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3031" y="48868"/>
            <a:ext cx="7543800" cy="1143000"/>
          </a:xfrm>
        </p:spPr>
        <p:txBody>
          <a:bodyPr>
            <a:normAutofit fontScale="90000"/>
          </a:bodyPr>
          <a:lstStyle/>
          <a:p>
            <a:pPr algn="l"/>
            <a:r>
              <a:rPr lang="en-US" sz="2400" dirty="0" smtClean="0"/>
              <a:t>The </a:t>
            </a:r>
            <a:r>
              <a:rPr lang="en-US" sz="2400" dirty="0"/>
              <a:t>student will demonstrate skills for historical thinking, geographical analysis, economic decision making, and responsible citizenship by</a:t>
            </a:r>
            <a:endParaRPr lang="en-US" dirty="0"/>
          </a:p>
        </p:txBody>
      </p:sp>
      <p:sp>
        <p:nvSpPr>
          <p:cNvPr id="8" name="Content Placeholder 7"/>
          <p:cNvSpPr>
            <a:spLocks noGrp="1"/>
          </p:cNvSpPr>
          <p:nvPr>
            <p:ph idx="1"/>
          </p:nvPr>
        </p:nvSpPr>
        <p:spPr>
          <a:xfrm>
            <a:off x="152400" y="1295400"/>
            <a:ext cx="8316234" cy="5181600"/>
          </a:xfrm>
        </p:spPr>
        <p:txBody>
          <a:bodyPr>
            <a:normAutofit lnSpcReduction="10000"/>
          </a:bodyPr>
          <a:lstStyle/>
          <a:p>
            <a:pPr marL="0" indent="0">
              <a:spcBef>
                <a:spcPts val="0"/>
              </a:spcBef>
              <a:buNone/>
            </a:pPr>
            <a:r>
              <a:rPr lang="en-US" sz="1900" b="0" dirty="0">
                <a:latin typeface="+mn-lt"/>
              </a:rPr>
              <a:t>VUS.1a</a:t>
            </a:r>
          </a:p>
          <a:p>
            <a:pPr>
              <a:spcBef>
                <a:spcPts val="0"/>
              </a:spcBef>
            </a:pPr>
            <a:r>
              <a:rPr lang="en-US" sz="1900" b="0" dirty="0">
                <a:latin typeface="+mn-lt"/>
              </a:rPr>
              <a:t>synthesizing evidence from artifacts and primary and secondary sources to obtain information about events in Virginia and United States history</a:t>
            </a:r>
          </a:p>
          <a:p>
            <a:pPr marL="0" indent="0">
              <a:spcBef>
                <a:spcPts val="0"/>
              </a:spcBef>
              <a:buNone/>
            </a:pPr>
            <a:endParaRPr lang="en-US" sz="1900" b="0" dirty="0" smtClean="0">
              <a:latin typeface="+mn-lt"/>
            </a:endParaRPr>
          </a:p>
          <a:p>
            <a:pPr marL="0" indent="0">
              <a:spcBef>
                <a:spcPts val="0"/>
              </a:spcBef>
              <a:buNone/>
            </a:pPr>
            <a:r>
              <a:rPr lang="en-US" sz="1900" b="0" dirty="0" smtClean="0">
                <a:latin typeface="+mn-lt"/>
              </a:rPr>
              <a:t>VUS.1c</a:t>
            </a:r>
            <a:endParaRPr lang="en-US" sz="1900" b="0" dirty="0">
              <a:latin typeface="+mn-lt"/>
            </a:endParaRPr>
          </a:p>
          <a:p>
            <a:pPr>
              <a:spcBef>
                <a:spcPts val="0"/>
              </a:spcBef>
            </a:pPr>
            <a:r>
              <a:rPr lang="en-US" sz="1900" b="0" dirty="0">
                <a:latin typeface="+mn-lt"/>
              </a:rPr>
              <a:t>interpreting charts, graphs, and pictures to determine characteristics of people, places, or events in Virginia and United States history</a:t>
            </a:r>
          </a:p>
          <a:p>
            <a:pPr marL="0" indent="0">
              <a:spcBef>
                <a:spcPts val="0"/>
              </a:spcBef>
              <a:buNone/>
            </a:pPr>
            <a:endParaRPr lang="en-US" sz="1900" b="0" dirty="0" smtClean="0">
              <a:latin typeface="+mn-lt"/>
            </a:endParaRPr>
          </a:p>
          <a:p>
            <a:pPr marL="0" indent="0">
              <a:spcBef>
                <a:spcPts val="0"/>
              </a:spcBef>
              <a:buNone/>
            </a:pPr>
            <a:r>
              <a:rPr lang="en-US" sz="1900" b="0" dirty="0" smtClean="0">
                <a:latin typeface="+mn-lt"/>
              </a:rPr>
              <a:t>VUS.1d</a:t>
            </a:r>
            <a:endParaRPr lang="en-US" sz="1900" b="0" dirty="0">
              <a:latin typeface="+mn-lt"/>
            </a:endParaRPr>
          </a:p>
          <a:p>
            <a:pPr>
              <a:spcBef>
                <a:spcPts val="0"/>
              </a:spcBef>
            </a:pPr>
            <a:r>
              <a:rPr lang="en-US" sz="1900" b="0" dirty="0">
                <a:latin typeface="+mn-lt"/>
              </a:rPr>
              <a:t>Constructing arguments using evidence from multiple sources</a:t>
            </a:r>
          </a:p>
          <a:p>
            <a:pPr>
              <a:spcBef>
                <a:spcPts val="0"/>
              </a:spcBef>
            </a:pPr>
            <a:endParaRPr lang="en-US" sz="2200" b="0" dirty="0">
              <a:latin typeface="+mn-lt"/>
            </a:endParaRPr>
          </a:p>
          <a:p>
            <a:pPr marL="0" indent="0">
              <a:spcBef>
                <a:spcPts val="0"/>
              </a:spcBef>
              <a:buNone/>
            </a:pPr>
            <a:r>
              <a:rPr lang="en-US" sz="2200" b="0" dirty="0">
                <a:latin typeface="+mn-lt"/>
              </a:rPr>
              <a:t>VUS.1e</a:t>
            </a:r>
          </a:p>
          <a:p>
            <a:pPr>
              <a:spcBef>
                <a:spcPts val="0"/>
              </a:spcBef>
            </a:pPr>
            <a:r>
              <a:rPr lang="en-US" sz="2200" b="0" dirty="0">
                <a:latin typeface="+mn-lt"/>
              </a:rPr>
              <a:t>Comparing and contrasting historical, cultural, economic, and political perspectives in Virginia and United States history.</a:t>
            </a:r>
          </a:p>
          <a:p>
            <a:pPr marL="0" indent="0">
              <a:spcBef>
                <a:spcPts val="0"/>
              </a:spcBef>
              <a:buNone/>
            </a:pPr>
            <a:endParaRPr lang="en-US" sz="2200" b="0" dirty="0" smtClean="0">
              <a:latin typeface="+mn-lt"/>
            </a:endParaRPr>
          </a:p>
          <a:p>
            <a:pPr marL="0" indent="0">
              <a:spcBef>
                <a:spcPts val="0"/>
              </a:spcBef>
              <a:buNone/>
            </a:pPr>
            <a:r>
              <a:rPr lang="en-US" sz="2200" b="0" dirty="0" smtClean="0">
                <a:latin typeface="+mn-lt"/>
              </a:rPr>
              <a:t>VUS.1g</a:t>
            </a:r>
            <a:endParaRPr lang="en-US" sz="2200" b="0" dirty="0">
              <a:latin typeface="+mn-lt"/>
            </a:endParaRPr>
          </a:p>
          <a:p>
            <a:pPr>
              <a:spcBef>
                <a:spcPts val="0"/>
              </a:spcBef>
            </a:pPr>
            <a:r>
              <a:rPr lang="en-US" sz="2200" b="0" dirty="0">
                <a:latin typeface="+mn-lt"/>
              </a:rPr>
              <a:t>Analyzing multiple connections across time and </a:t>
            </a:r>
            <a:r>
              <a:rPr lang="en-US" sz="2200" b="0" dirty="0" smtClean="0">
                <a:latin typeface="+mn-lt"/>
              </a:rPr>
              <a:t>place</a:t>
            </a:r>
            <a:endParaRPr lang="en-US" sz="2200" b="0" dirty="0">
              <a:latin typeface="+mn-lt"/>
            </a:endParaRPr>
          </a:p>
        </p:txBody>
      </p:sp>
      <p:sp>
        <p:nvSpPr>
          <p:cNvPr id="2" name="Slide Number Placeholder 1"/>
          <p:cNvSpPr>
            <a:spLocks noGrp="1"/>
          </p:cNvSpPr>
          <p:nvPr>
            <p:ph type="sldNum" sz="quarter" idx="12"/>
          </p:nvPr>
        </p:nvSpPr>
        <p:spPr/>
        <p:txBody>
          <a:bodyPr/>
          <a:lstStyle/>
          <a:p>
            <a:fld id="{0E35F3BA-FE8B-4E36-87EF-206F94BD42EB}" type="slidenum">
              <a:rPr lang="en-US" smtClean="0"/>
              <a:pPr/>
              <a:t>47</a:t>
            </a:fld>
            <a:endParaRPr lang="en-US" dirty="0"/>
          </a:p>
        </p:txBody>
      </p:sp>
      <p:sp>
        <p:nvSpPr>
          <p:cNvPr id="6" name="Rectangle 5"/>
          <p:cNvSpPr/>
          <p:nvPr/>
        </p:nvSpPr>
        <p:spPr>
          <a:xfrm rot="5400000">
            <a:off x="5845159" y="3084084"/>
            <a:ext cx="6016391"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Essential Skills Standards</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948689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5400" dirty="0"/>
              <a:t> </a:t>
            </a:r>
          </a:p>
        </p:txBody>
      </p:sp>
      <p:sp>
        <p:nvSpPr>
          <p:cNvPr id="5" name="Content Placeholder 4"/>
          <p:cNvSpPr>
            <a:spLocks noGrp="1"/>
          </p:cNvSpPr>
          <p:nvPr>
            <p:ph idx="1"/>
          </p:nvPr>
        </p:nvSpPr>
        <p:spPr>
          <a:xfrm>
            <a:off x="457200" y="381000"/>
            <a:ext cx="7543800" cy="5745163"/>
          </a:xfrm>
        </p:spPr>
        <p:txBody>
          <a:bodyPr/>
          <a:lstStyle/>
          <a:p>
            <a:pPr>
              <a:buNone/>
            </a:pPr>
            <a:r>
              <a:rPr lang="en-US" dirty="0"/>
              <a:t> </a:t>
            </a:r>
          </a:p>
        </p:txBody>
      </p:sp>
      <p:pic>
        <p:nvPicPr>
          <p:cNvPr id="3074" name="Picture 2" descr="http://assessment.uconn.edu/wp-content/uploads/sites/1804/2016/06/homepage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7848600" cy="59096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5400000">
            <a:off x="5797310" y="3051326"/>
            <a:ext cx="6093215" cy="600164"/>
          </a:xfrm>
          <a:prstGeom prst="rect">
            <a:avLst/>
          </a:prstGeom>
          <a:noFill/>
        </p:spPr>
        <p:txBody>
          <a:bodyPr wrap="square" rtlCol="0">
            <a:spAutoFit/>
          </a:bodyPr>
          <a:lstStyle/>
          <a:p>
            <a:pPr algn="ctr"/>
            <a:r>
              <a:rPr lang="en-US" sz="3300" b="1" dirty="0" smtClean="0">
                <a:solidFill>
                  <a:schemeClr val="bg1"/>
                </a:solidFill>
                <a:latin typeface="Iowan Old Style Black"/>
                <a:cs typeface="Iowan Old Style Black"/>
              </a:rPr>
              <a:t>Checking for Understanding</a:t>
            </a:r>
            <a:endParaRPr lang="en-US" sz="3300" b="1" dirty="0">
              <a:solidFill>
                <a:schemeClr val="bg1"/>
              </a:solidFill>
              <a:latin typeface="Iowan Old Style Black"/>
              <a:cs typeface="Iowan Old Style Black"/>
            </a:endParaRPr>
          </a:p>
        </p:txBody>
      </p:sp>
    </p:spTree>
    <p:extLst>
      <p:ext uri="{BB962C8B-B14F-4D97-AF65-F5344CB8AC3E}">
        <p14:creationId xmlns:p14="http://schemas.microsoft.com/office/powerpoint/2010/main" val="539543646"/>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543800" cy="1143000"/>
          </a:xfrm>
        </p:spPr>
        <p:txBody>
          <a:bodyPr/>
          <a:lstStyle/>
          <a:p>
            <a:r>
              <a:rPr lang="en-US" dirty="0" smtClean="0">
                <a:hlinkClick r:id="rId2"/>
              </a:rPr>
              <a:t>Historical Thinking Chart</a:t>
            </a:r>
            <a:endParaRPr lang="en-US" dirty="0"/>
          </a:p>
        </p:txBody>
      </p:sp>
      <p:sp>
        <p:nvSpPr>
          <p:cNvPr id="3" name="Content Placeholder 2"/>
          <p:cNvSpPr>
            <a:spLocks noGrp="1"/>
          </p:cNvSpPr>
          <p:nvPr>
            <p:ph idx="1"/>
          </p:nvPr>
        </p:nvSpPr>
        <p:spPr>
          <a:xfrm>
            <a:off x="0" y="5638800"/>
            <a:ext cx="8382000" cy="1020763"/>
          </a:xfrm>
        </p:spPr>
        <p:txBody>
          <a:bodyPr>
            <a:normAutofit fontScale="92500" lnSpcReduction="20000"/>
          </a:bodyPr>
          <a:lstStyle/>
          <a:p>
            <a:pPr marL="0" indent="0">
              <a:buNone/>
            </a:pPr>
            <a:r>
              <a:rPr lang="en-US" sz="1800" b="0" dirty="0">
                <a:latin typeface="+mn-lt"/>
              </a:rPr>
              <a:t>This chart elaborates on the historical reading skills of sourcing, corroboration, contextualization, and close reading. In addition to questions that relate to each skill, the chart includes descriptions of how students might demonstrate historical thinking and sentence frames to support the development of these skills.</a:t>
            </a:r>
          </a:p>
        </p:txBody>
      </p:sp>
      <p:sp>
        <p:nvSpPr>
          <p:cNvPr id="4" name="Slide Number Placeholder 3"/>
          <p:cNvSpPr>
            <a:spLocks noGrp="1"/>
          </p:cNvSpPr>
          <p:nvPr>
            <p:ph type="sldNum" sz="quarter" idx="12"/>
          </p:nvPr>
        </p:nvSpPr>
        <p:spPr/>
        <p:txBody>
          <a:bodyPr/>
          <a:lstStyle/>
          <a:p>
            <a:fld id="{0E35F3BA-FE8B-4E36-87EF-206F94BD42EB}" type="slidenum">
              <a:rPr lang="en-US" smtClean="0"/>
              <a:pPr/>
              <a:t>49</a:t>
            </a:fld>
            <a:endParaRPr lang="en-US" dirty="0"/>
          </a:p>
        </p:txBody>
      </p:sp>
      <p:pic>
        <p:nvPicPr>
          <p:cNvPr id="5" name="Picture 4" descr="Historical Thinking Chart.pdf - Adobe Reader"/>
          <p:cNvPicPr>
            <a:picLocks noChangeAspect="1"/>
          </p:cNvPicPr>
          <p:nvPr/>
        </p:nvPicPr>
        <p:blipFill rotWithShape="1">
          <a:blip r:embed="rId3">
            <a:extLst>
              <a:ext uri="{28A0092B-C50C-407E-A947-70E740481C1C}">
                <a14:useLocalDpi xmlns:a14="http://schemas.microsoft.com/office/drawing/2010/main" val="0"/>
              </a:ext>
            </a:extLst>
          </a:blip>
          <a:srcRect l="11855" t="17598" r="25833" b="2364"/>
          <a:stretch/>
        </p:blipFill>
        <p:spPr>
          <a:xfrm>
            <a:off x="1219200" y="990601"/>
            <a:ext cx="6169893" cy="4495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67547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5</a:t>
            </a:fld>
            <a:endParaRPr lang="en-US" dirty="0">
              <a:solidFill>
                <a:prstClr val="white"/>
              </a:solidFill>
            </a:endParaRPr>
          </a:p>
        </p:txBody>
      </p:sp>
      <p:pic>
        <p:nvPicPr>
          <p:cNvPr id="3" name="Picture 2" descr="skills - Google Search - Windows Internet Explorer provided by VA IT Infrastructure Partnership"/>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0793" t="41081" r="35287" b="12628"/>
          <a:stretch/>
        </p:blipFill>
        <p:spPr>
          <a:xfrm>
            <a:off x="594360" y="1752600"/>
            <a:ext cx="7254240" cy="33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51485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7" y="0"/>
            <a:ext cx="7543800" cy="944562"/>
          </a:xfrm>
        </p:spPr>
        <p:txBody>
          <a:bodyPr>
            <a:normAutofit/>
          </a:bodyPr>
          <a:lstStyle/>
          <a:p>
            <a:r>
              <a:rPr lang="en-US" dirty="0"/>
              <a:t>Triple Venn Diagram</a:t>
            </a:r>
          </a:p>
        </p:txBody>
      </p:sp>
      <p:pic>
        <p:nvPicPr>
          <p:cNvPr id="6" name="Picture 5"/>
          <p:cNvPicPr>
            <a:picLocks noChangeAspect="1"/>
          </p:cNvPicPr>
          <p:nvPr/>
        </p:nvPicPr>
        <p:blipFill>
          <a:blip r:embed="rId3"/>
          <a:stretch>
            <a:fillRect/>
          </a:stretch>
        </p:blipFill>
        <p:spPr>
          <a:xfrm>
            <a:off x="304800" y="944562"/>
            <a:ext cx="7848599" cy="5395913"/>
          </a:xfrm>
          <a:prstGeom prst="rect">
            <a:avLst/>
          </a:prstGeom>
        </p:spPr>
      </p:pic>
      <p:sp>
        <p:nvSpPr>
          <p:cNvPr id="4" name="Slide Number Placeholder 3"/>
          <p:cNvSpPr>
            <a:spLocks noGrp="1"/>
          </p:cNvSpPr>
          <p:nvPr>
            <p:ph type="sldNum" sz="quarter" idx="12"/>
          </p:nvPr>
        </p:nvSpPr>
        <p:spPr/>
        <p:txBody>
          <a:bodyPr/>
          <a:lstStyle/>
          <a:p>
            <a:fld id="{0E35F3BA-FE8B-4E36-87EF-206F94BD42EB}" type="slidenum">
              <a:rPr lang="en-US" smtClean="0"/>
              <a:pPr/>
              <a:t>50</a:t>
            </a:fld>
            <a:endParaRPr lang="en-US" dirty="0"/>
          </a:p>
        </p:txBody>
      </p:sp>
    </p:spTree>
    <p:extLst>
      <p:ext uri="{BB962C8B-B14F-4D97-AF65-F5344CB8AC3E}">
        <p14:creationId xmlns:p14="http://schemas.microsoft.com/office/powerpoint/2010/main" val="34875539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becominglexington.com/resources/colonial_ship_building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8382000" cy="5486400"/>
          </a:xfrm>
          <a:prstGeom prst="rect">
            <a:avLst/>
          </a:prstGeom>
          <a:solidFill>
            <a:schemeClr val="bg2"/>
          </a:solidFill>
          <a:extLst/>
        </p:spPr>
      </p:pic>
      <p:sp>
        <p:nvSpPr>
          <p:cNvPr id="5" name="Oval Callout 4"/>
          <p:cNvSpPr/>
          <p:nvPr/>
        </p:nvSpPr>
        <p:spPr>
          <a:xfrm>
            <a:off x="4800600" y="1295400"/>
            <a:ext cx="940209" cy="1002890"/>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Callout 6"/>
          <p:cNvSpPr/>
          <p:nvPr/>
        </p:nvSpPr>
        <p:spPr>
          <a:xfrm>
            <a:off x="3810000" y="685800"/>
            <a:ext cx="940209" cy="1002890"/>
          </a:xfrm>
          <a:prstGeom prst="wedgeEllipse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Callout 7"/>
          <p:cNvSpPr/>
          <p:nvPr/>
        </p:nvSpPr>
        <p:spPr>
          <a:xfrm rot="15600000">
            <a:off x="3770869" y="3079734"/>
            <a:ext cx="870083" cy="960120"/>
          </a:xfrm>
          <a:prstGeom prst="wedgeEllipse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Callout 8"/>
          <p:cNvSpPr/>
          <p:nvPr/>
        </p:nvSpPr>
        <p:spPr>
          <a:xfrm rot="15600000">
            <a:off x="1484870" y="2622533"/>
            <a:ext cx="870083" cy="960120"/>
          </a:xfrm>
          <a:prstGeom prst="wedgeEllipse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Callout 9"/>
          <p:cNvSpPr/>
          <p:nvPr/>
        </p:nvSpPr>
        <p:spPr>
          <a:xfrm rot="1458345">
            <a:off x="1186704" y="1253062"/>
            <a:ext cx="940209" cy="1002890"/>
          </a:xfrm>
          <a:prstGeom prst="wedgeEllipse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Callout 10"/>
          <p:cNvSpPr/>
          <p:nvPr/>
        </p:nvSpPr>
        <p:spPr>
          <a:xfrm rot="20687288">
            <a:off x="103304" y="897541"/>
            <a:ext cx="1158945" cy="942161"/>
          </a:xfrm>
          <a:prstGeom prst="wedgeEllipse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81000" y="0"/>
            <a:ext cx="7924800" cy="523220"/>
          </a:xfrm>
          <a:prstGeom prst="rect">
            <a:avLst/>
          </a:prstGeom>
          <a:noFill/>
        </p:spPr>
        <p:txBody>
          <a:bodyPr wrap="square" lIns="91440" tIns="45720" rIns="91440" bIns="45720">
            <a:spAutoFit/>
          </a:bodyPr>
          <a:lstStyle/>
          <a:p>
            <a:pPr algn="ctr"/>
            <a:r>
              <a:rPr lang="en-US" sz="2800" b="1" dirty="0">
                <a:ln w="0"/>
                <a:effectLst>
                  <a:outerShdw blurRad="38100" dist="19050" dir="2700000" algn="tl" rotWithShape="0">
                    <a:schemeClr val="dk1">
                      <a:alpha val="40000"/>
                    </a:schemeClr>
                  </a:outerShdw>
                </a:effectLst>
              </a:rPr>
              <a:t>Tell </a:t>
            </a:r>
            <a:r>
              <a:rPr lang="en-US" sz="2800" b="1" cap="none" spc="0" dirty="0">
                <a:ln w="0"/>
                <a:solidFill>
                  <a:schemeClr val="tx1"/>
                </a:solidFill>
                <a:effectLst>
                  <a:outerShdw blurRad="38100" dist="19050" dir="2700000" algn="tl" rotWithShape="0">
                    <a:schemeClr val="dk1">
                      <a:alpha val="40000"/>
                    </a:schemeClr>
                  </a:outerShdw>
                </a:effectLst>
              </a:rPr>
              <a:t>Me </a:t>
            </a:r>
            <a:r>
              <a:rPr lang="en-US" sz="2800" b="1" dirty="0">
                <a:ln w="0"/>
                <a:effectLst>
                  <a:outerShdw blurRad="38100" dist="19050" dir="2700000" algn="tl" rotWithShape="0">
                    <a:schemeClr val="dk1">
                      <a:alpha val="40000"/>
                    </a:schemeClr>
                  </a:outerShdw>
                </a:effectLst>
              </a:rPr>
              <a:t>About </a:t>
            </a:r>
            <a:r>
              <a:rPr lang="en-US" sz="2800" b="1" cap="none" spc="0" dirty="0">
                <a:ln w="0"/>
                <a:solidFill>
                  <a:schemeClr val="tx1"/>
                </a:solidFill>
                <a:effectLst>
                  <a:outerShdw blurRad="38100" dist="19050" dir="2700000" algn="tl" rotWithShape="0">
                    <a:schemeClr val="dk1">
                      <a:alpha val="40000"/>
                    </a:schemeClr>
                  </a:outerShdw>
                </a:effectLst>
              </a:rPr>
              <a:t>It!</a:t>
            </a:r>
          </a:p>
        </p:txBody>
      </p:sp>
    </p:spTree>
    <p:extLst>
      <p:ext uri="{BB962C8B-B14F-4D97-AF65-F5344CB8AC3E}">
        <p14:creationId xmlns:p14="http://schemas.microsoft.com/office/powerpoint/2010/main" val="2320232856"/>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52</a:t>
            </a:fld>
            <a:endParaRPr lang="en-US" dirty="0"/>
          </a:p>
        </p:txBody>
      </p:sp>
      <p:sp>
        <p:nvSpPr>
          <p:cNvPr id="5" name="Title 4"/>
          <p:cNvSpPr>
            <a:spLocks noGrp="1"/>
          </p:cNvSpPr>
          <p:nvPr>
            <p:ph type="title"/>
          </p:nvPr>
        </p:nvSpPr>
        <p:spPr>
          <a:xfrm>
            <a:off x="457200" y="384474"/>
            <a:ext cx="7543800" cy="923330"/>
          </a:xfrm>
          <a:prstGeom prst="rect">
            <a:avLst/>
          </a:prstGeom>
          <a:noFill/>
        </p:spPr>
        <p:txBody>
          <a:bodyPr wrap="squar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Whose Phone is This?</a:t>
            </a:r>
          </a:p>
        </p:txBody>
      </p:sp>
      <p:sp>
        <p:nvSpPr>
          <p:cNvPr id="6" name="Rectangle 5"/>
          <p:cNvSpPr/>
          <p:nvPr/>
        </p:nvSpPr>
        <p:spPr>
          <a:xfrm>
            <a:off x="533400" y="1668482"/>
            <a:ext cx="7543800" cy="4524315"/>
          </a:xfrm>
          <a:prstGeom prst="rect">
            <a:avLst/>
          </a:prstGeom>
          <a:noFill/>
        </p:spPr>
        <p:txBody>
          <a:bodyPr wrap="square" lIns="91440" tIns="45720" rIns="91440" bIns="45720">
            <a:spAutoFit/>
          </a:bodyPr>
          <a:lstStyle/>
          <a:p>
            <a:pPr marL="1257300" indent="-742950">
              <a:buFont typeface="+mj-lt"/>
              <a:buAutoNum type="arabicPeriod"/>
            </a:pPr>
            <a:r>
              <a:rPr lang="en-US" sz="3600" b="1" dirty="0" smtClean="0">
                <a:ln w="0"/>
                <a:solidFill>
                  <a:srgbClr val="1F497D"/>
                </a:solidFill>
                <a:effectLst>
                  <a:outerShdw blurRad="38100" dist="19050" dir="2700000" algn="tl" rotWithShape="0">
                    <a:schemeClr val="dk1">
                      <a:alpha val="40000"/>
                    </a:schemeClr>
                  </a:outerShdw>
                </a:effectLst>
              </a:rPr>
              <a:t>Each </a:t>
            </a:r>
            <a:r>
              <a:rPr lang="en-US" sz="3600" b="1" dirty="0">
                <a:ln w="0"/>
                <a:solidFill>
                  <a:srgbClr val="1F497D"/>
                </a:solidFill>
                <a:effectLst>
                  <a:outerShdw blurRad="38100" dist="19050" dir="2700000" algn="tl" rotWithShape="0">
                    <a:schemeClr val="dk1">
                      <a:alpha val="40000"/>
                    </a:schemeClr>
                  </a:outerShdw>
                </a:effectLst>
              </a:rPr>
              <a:t>student/group will personalize their phone.</a:t>
            </a:r>
          </a:p>
          <a:p>
            <a:pPr marL="1257300" indent="-742950">
              <a:buFont typeface="+mj-lt"/>
              <a:buAutoNum type="arabicPeriod"/>
            </a:pPr>
            <a:endParaRPr lang="en-US" sz="3600" b="1" dirty="0">
              <a:ln w="0"/>
              <a:solidFill>
                <a:srgbClr val="1F497D"/>
              </a:solidFill>
              <a:effectLst>
                <a:outerShdw blurRad="38100" dist="19050" dir="2700000" algn="tl" rotWithShape="0">
                  <a:schemeClr val="dk1">
                    <a:alpha val="40000"/>
                  </a:schemeClr>
                </a:outerShdw>
              </a:effectLst>
            </a:endParaRPr>
          </a:p>
          <a:p>
            <a:pPr marL="1257300" indent="-742950">
              <a:buFont typeface="+mj-lt"/>
              <a:buAutoNum type="arabicPeriod"/>
            </a:pPr>
            <a:r>
              <a:rPr lang="en-US" sz="3600" b="1" dirty="0" smtClean="0">
                <a:ln w="0"/>
                <a:solidFill>
                  <a:srgbClr val="1F497D"/>
                </a:solidFill>
                <a:effectLst>
                  <a:outerShdw blurRad="38100" dist="19050" dir="2700000" algn="tl" rotWithShape="0">
                    <a:schemeClr val="dk1">
                      <a:alpha val="40000"/>
                    </a:schemeClr>
                  </a:outerShdw>
                </a:effectLst>
              </a:rPr>
              <a:t>Exchange </a:t>
            </a:r>
            <a:r>
              <a:rPr lang="en-US" sz="3600" b="1" dirty="0">
                <a:ln w="0"/>
                <a:solidFill>
                  <a:srgbClr val="1F497D"/>
                </a:solidFill>
                <a:effectLst>
                  <a:outerShdw blurRad="38100" dist="19050" dir="2700000" algn="tl" rotWithShape="0">
                    <a:schemeClr val="dk1">
                      <a:alpha val="40000"/>
                    </a:schemeClr>
                  </a:outerShdw>
                </a:effectLst>
              </a:rPr>
              <a:t>papers and </a:t>
            </a:r>
            <a:r>
              <a:rPr lang="en-US" sz="3600" b="1" i="1" dirty="0">
                <a:ln w="0"/>
                <a:solidFill>
                  <a:srgbClr val="1F497D"/>
                </a:solidFill>
                <a:effectLst>
                  <a:outerShdw blurRad="38100" dist="19050" dir="2700000" algn="tl" rotWithShape="0">
                    <a:schemeClr val="dk1">
                      <a:alpha val="40000"/>
                    </a:schemeClr>
                  </a:outerShdw>
                </a:effectLst>
              </a:rPr>
              <a:t>th</a:t>
            </a:r>
            <a:r>
              <a:rPr lang="en-US" sz="3600" b="1" i="1" cap="none" spc="0" dirty="0">
                <a:ln w="0"/>
                <a:solidFill>
                  <a:srgbClr val="1F497D"/>
                </a:solidFill>
                <a:effectLst>
                  <a:outerShdw blurRad="38100" dist="19050" dir="2700000" algn="tl" rotWithShape="0">
                    <a:schemeClr val="dk1">
                      <a:alpha val="40000"/>
                    </a:schemeClr>
                  </a:outerShdw>
                </a:effectLst>
              </a:rPr>
              <a:t>en </a:t>
            </a:r>
            <a:r>
              <a:rPr lang="en-US" sz="3600" b="1" cap="none" spc="0" dirty="0">
                <a:ln w="0"/>
                <a:solidFill>
                  <a:srgbClr val="1F497D"/>
                </a:solidFill>
                <a:effectLst>
                  <a:outerShdw blurRad="38100" dist="19050" dir="2700000" algn="tl" rotWithShape="0">
                    <a:schemeClr val="dk1">
                      <a:alpha val="40000"/>
                    </a:schemeClr>
                  </a:outerShdw>
                </a:effectLst>
              </a:rPr>
              <a:t>identify </a:t>
            </a:r>
            <a:r>
              <a:rPr lang="en-US" sz="3600" b="1" dirty="0">
                <a:ln w="0"/>
                <a:solidFill>
                  <a:srgbClr val="1F497D"/>
                </a:solidFill>
                <a:effectLst>
                  <a:outerShdw blurRad="38100" dist="19050" dir="2700000" algn="tl" rotWithShape="0">
                    <a:schemeClr val="dk1">
                      <a:alpha val="40000"/>
                    </a:schemeClr>
                  </a:outerShdw>
                </a:effectLst>
              </a:rPr>
              <a:t>the owner of the phone</a:t>
            </a:r>
            <a:r>
              <a:rPr lang="en-US" sz="3600" b="1" cap="none" spc="0" dirty="0">
                <a:ln w="0"/>
                <a:solidFill>
                  <a:srgbClr val="1F497D"/>
                </a:solidFill>
                <a:effectLst>
                  <a:outerShdw blurRad="38100" dist="19050" dir="2700000" algn="tl" rotWithShape="0">
                    <a:schemeClr val="dk1">
                      <a:alpha val="40000"/>
                    </a:schemeClr>
                  </a:outerShdw>
                </a:effectLst>
              </a:rPr>
              <a:t>. </a:t>
            </a:r>
            <a:endParaRPr lang="en-US" sz="3600" b="1" cap="none" spc="0" dirty="0" smtClean="0">
              <a:ln w="0"/>
              <a:solidFill>
                <a:srgbClr val="1F497D"/>
              </a:solidFill>
              <a:effectLst>
                <a:outerShdw blurRad="38100" dist="19050" dir="2700000" algn="tl" rotWithShape="0">
                  <a:schemeClr val="dk1">
                    <a:alpha val="40000"/>
                  </a:schemeClr>
                </a:outerShdw>
              </a:effectLst>
            </a:endParaRPr>
          </a:p>
          <a:p>
            <a:pPr marL="1257300" indent="-742950">
              <a:buFont typeface="+mj-lt"/>
              <a:buAutoNum type="arabicPeriod"/>
            </a:pPr>
            <a:endParaRPr lang="en-US" sz="3600" b="1" dirty="0">
              <a:ln w="0"/>
              <a:solidFill>
                <a:srgbClr val="1F497D"/>
              </a:solidFill>
              <a:effectLst>
                <a:outerShdw blurRad="38100" dist="19050" dir="2700000" algn="tl" rotWithShape="0">
                  <a:schemeClr val="dk1">
                    <a:alpha val="40000"/>
                  </a:schemeClr>
                </a:outerShdw>
              </a:effectLst>
            </a:endParaRPr>
          </a:p>
          <a:p>
            <a:pPr marL="1257300" indent="-742950">
              <a:buFont typeface="+mj-lt"/>
              <a:buAutoNum type="arabicPeriod"/>
            </a:pPr>
            <a:r>
              <a:rPr lang="en-US" sz="3600" b="1" dirty="0" smtClean="0">
                <a:ln w="0"/>
                <a:solidFill>
                  <a:srgbClr val="1F497D"/>
                </a:solidFill>
                <a:effectLst>
                  <a:outerShdw blurRad="38100" dist="19050" dir="2700000" algn="tl" rotWithShape="0">
                    <a:schemeClr val="dk1">
                      <a:alpha val="40000"/>
                    </a:schemeClr>
                  </a:outerShdw>
                </a:effectLst>
              </a:rPr>
              <a:t>What </a:t>
            </a:r>
            <a:r>
              <a:rPr lang="en-US" sz="3600" b="1" dirty="0">
                <a:ln w="0"/>
                <a:solidFill>
                  <a:srgbClr val="1F497D"/>
                </a:solidFill>
                <a:effectLst>
                  <a:outerShdw blurRad="38100" dist="19050" dir="2700000" algn="tl" rotWithShape="0">
                    <a:schemeClr val="dk1">
                      <a:alpha val="40000"/>
                    </a:schemeClr>
                  </a:outerShdw>
                </a:effectLst>
              </a:rPr>
              <a:t>are the clues?</a:t>
            </a:r>
            <a:endParaRPr lang="en-US" sz="3600" b="1" i="1" cap="none" spc="0" dirty="0">
              <a:ln w="0"/>
              <a:solidFill>
                <a:srgbClr val="1F497D"/>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450516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Shape 356"/>
          <p:cNvPicPr preferRelativeResize="0"/>
          <p:nvPr/>
        </p:nvPicPr>
        <p:blipFill rotWithShape="1">
          <a:blip r:embed="rId3">
            <a:alphaModFix/>
          </a:blip>
          <a:srcRect/>
          <a:stretch/>
        </p:blipFill>
        <p:spPr>
          <a:xfrm>
            <a:off x="31756" y="20417"/>
            <a:ext cx="9340844" cy="6837583"/>
          </a:xfrm>
          <a:prstGeom prst="rect">
            <a:avLst/>
          </a:prstGeom>
          <a:noFill/>
          <a:ln w="34925" cap="flat" cmpd="sng">
            <a:solidFill>
              <a:srgbClr val="000000"/>
            </a:solidFill>
            <a:prstDash val="solid"/>
            <a:miter/>
            <a:headEnd type="none" w="med" len="med"/>
            <a:tailEnd type="none" w="med" len="med"/>
          </a:ln>
        </p:spPr>
      </p:pic>
      <p:sp>
        <p:nvSpPr>
          <p:cNvPr id="358" name="Shape 358"/>
          <p:cNvSpPr/>
          <p:nvPr/>
        </p:nvSpPr>
        <p:spPr>
          <a:xfrm>
            <a:off x="801709" y="-237042"/>
            <a:ext cx="8249816" cy="379918"/>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Questrial"/>
              <a:ea typeface="Questrial"/>
              <a:cs typeface="Questrial"/>
              <a:sym typeface="Questrial"/>
            </a:endParaRPr>
          </a:p>
        </p:txBody>
      </p:sp>
      <p:sp>
        <p:nvSpPr>
          <p:cNvPr id="359" name="Shape 359"/>
          <p:cNvSpPr txBox="1"/>
          <p:nvPr/>
        </p:nvSpPr>
        <p:spPr>
          <a:xfrm>
            <a:off x="6737917" y="457201"/>
            <a:ext cx="2422125" cy="3886199"/>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US" sz="1600" b="1" u="sng" dirty="0">
                <a:solidFill>
                  <a:srgbClr val="FF0000"/>
                </a:solidFill>
                <a:latin typeface="Questrial"/>
                <a:ea typeface="Questrial"/>
                <a:cs typeface="Questrial"/>
                <a:sym typeface="Questrial"/>
              </a:rPr>
              <a:t>Playlist</a:t>
            </a:r>
            <a:r>
              <a:rPr lang="en-US" sz="1100" dirty="0">
                <a:solidFill>
                  <a:schemeClr val="dk1"/>
                </a:solidFill>
                <a:latin typeface="Questrial"/>
                <a:ea typeface="Questrial"/>
                <a:cs typeface="Questrial"/>
                <a:sym typeface="Questrial"/>
              </a:rPr>
              <a:t>: </a:t>
            </a:r>
            <a:endParaRPr lang="en-US" sz="1100" dirty="0" smtClean="0">
              <a:solidFill>
                <a:schemeClr val="dk1"/>
              </a:solidFill>
              <a:latin typeface="Questrial"/>
              <a:ea typeface="Questrial"/>
              <a:cs typeface="Questrial"/>
              <a:sym typeface="Questrial"/>
            </a:endParaRPr>
          </a:p>
          <a:p>
            <a:pPr marL="0" marR="0" lvl="0" indent="0" algn="l" rtl="0">
              <a:lnSpc>
                <a:spcPct val="107000"/>
              </a:lnSpc>
              <a:spcBef>
                <a:spcPts val="0"/>
              </a:spcBef>
              <a:spcAft>
                <a:spcPts val="0"/>
              </a:spcAft>
              <a:buSzPct val="25000"/>
              <a:buNone/>
            </a:pPr>
            <a:r>
              <a:rPr lang="en-US" sz="1600" i="1" dirty="0" smtClean="0">
                <a:solidFill>
                  <a:schemeClr val="dk1"/>
                </a:solidFill>
                <a:latin typeface="Questrial"/>
                <a:ea typeface="Questrial"/>
                <a:cs typeface="Questrial"/>
                <a:sym typeface="Questrial"/>
              </a:rPr>
              <a:t>Write </a:t>
            </a:r>
            <a:r>
              <a:rPr lang="en-US" sz="1600" i="1" dirty="0">
                <a:solidFill>
                  <a:schemeClr val="dk1"/>
                </a:solidFill>
                <a:latin typeface="Questrial"/>
                <a:ea typeface="Questrial"/>
                <a:cs typeface="Questrial"/>
                <a:sym typeface="Questrial"/>
              </a:rPr>
              <a:t>3 song titles and artists that would be found on this region’s playlist. Be sure to explain your reasoning as to why these songs fit this region.</a:t>
            </a:r>
            <a:r>
              <a:rPr lang="en-US" sz="1600" dirty="0">
                <a:solidFill>
                  <a:schemeClr val="dk1"/>
                </a:solidFill>
                <a:latin typeface="Questrial"/>
                <a:ea typeface="Questrial"/>
                <a:cs typeface="Questrial"/>
                <a:sym typeface="Questrial"/>
              </a:rPr>
              <a:t> </a:t>
            </a:r>
            <a:r>
              <a:rPr lang="en-US" sz="1100" dirty="0">
                <a:solidFill>
                  <a:schemeClr val="dk1"/>
                </a:solidFill>
                <a:latin typeface="Questrial"/>
                <a:ea typeface="Questrial"/>
                <a:cs typeface="Questrial"/>
                <a:sym typeface="Questrial"/>
              </a:rPr>
              <a:t/>
            </a:r>
            <a:br>
              <a:rPr lang="en-US" sz="1100" dirty="0">
                <a:solidFill>
                  <a:schemeClr val="dk1"/>
                </a:solidFill>
                <a:latin typeface="Questrial"/>
                <a:ea typeface="Questrial"/>
                <a:cs typeface="Questrial"/>
                <a:sym typeface="Questrial"/>
              </a:rPr>
            </a:br>
            <a:r>
              <a:rPr lang="en-US" sz="1100" dirty="0">
                <a:solidFill>
                  <a:schemeClr val="dk1"/>
                </a:solidFill>
                <a:latin typeface="Questrial"/>
                <a:ea typeface="Questrial"/>
                <a:cs typeface="Questrial"/>
                <a:sym typeface="Questrial"/>
              </a:rPr>
              <a:t/>
            </a:r>
            <a:br>
              <a:rPr lang="en-US" sz="1100" dirty="0">
                <a:solidFill>
                  <a:schemeClr val="dk1"/>
                </a:solidFill>
                <a:latin typeface="Questrial"/>
                <a:ea typeface="Questrial"/>
                <a:cs typeface="Questrial"/>
                <a:sym typeface="Questrial"/>
              </a:rPr>
            </a:br>
            <a:r>
              <a:rPr lang="en-US" sz="1100" dirty="0">
                <a:solidFill>
                  <a:schemeClr val="dk1"/>
                </a:solidFill>
                <a:latin typeface="Questrial"/>
                <a:ea typeface="Questrial"/>
                <a:cs typeface="Questrial"/>
                <a:sym typeface="Questrial"/>
              </a:rPr>
              <a:t>1.</a:t>
            </a:r>
          </a:p>
          <a:p>
            <a:pPr marL="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p>
          <a:p>
            <a:pPr marL="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r>
              <a:rPr lang="en-US" sz="1100" dirty="0" smtClean="0">
                <a:solidFill>
                  <a:schemeClr val="dk1"/>
                </a:solidFill>
                <a:latin typeface="Questrial"/>
                <a:ea typeface="Questrial"/>
                <a:cs typeface="Questrial"/>
                <a:sym typeface="Questrial"/>
              </a:rPr>
              <a:t>2</a:t>
            </a:r>
            <a:r>
              <a:rPr lang="en-US" sz="1100" dirty="0">
                <a:solidFill>
                  <a:schemeClr val="dk1"/>
                </a:solidFill>
                <a:latin typeface="Questrial"/>
                <a:ea typeface="Questrial"/>
                <a:cs typeface="Questrial"/>
                <a:sym typeface="Questrial"/>
              </a:rPr>
              <a:t>.</a:t>
            </a:r>
          </a:p>
          <a:p>
            <a:pPr marL="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p>
          <a:p>
            <a:pPr marL="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r>
              <a:rPr lang="en-US" sz="1100" dirty="0" smtClean="0">
                <a:solidFill>
                  <a:schemeClr val="dk1"/>
                </a:solidFill>
                <a:latin typeface="Questrial"/>
                <a:ea typeface="Questrial"/>
                <a:cs typeface="Questrial"/>
                <a:sym typeface="Questrial"/>
              </a:rPr>
              <a:t>3</a:t>
            </a:r>
            <a:r>
              <a:rPr lang="en-US" sz="1100" dirty="0">
                <a:solidFill>
                  <a:schemeClr val="dk1"/>
                </a:solidFill>
                <a:latin typeface="Questrial"/>
                <a:ea typeface="Questrial"/>
                <a:cs typeface="Questrial"/>
                <a:sym typeface="Questrial"/>
              </a:rPr>
              <a:t>.</a:t>
            </a:r>
            <a:br>
              <a:rPr lang="en-US" sz="1100" dirty="0">
                <a:solidFill>
                  <a:schemeClr val="dk1"/>
                </a:solidFill>
                <a:latin typeface="Questrial"/>
                <a:ea typeface="Questrial"/>
                <a:cs typeface="Questrial"/>
                <a:sym typeface="Questrial"/>
              </a:rPr>
            </a:br>
            <a:r>
              <a:rPr lang="en-US" sz="1100" dirty="0">
                <a:solidFill>
                  <a:schemeClr val="dk1"/>
                </a:solidFill>
                <a:latin typeface="Questrial"/>
                <a:ea typeface="Questrial"/>
                <a:cs typeface="Questrial"/>
                <a:sym typeface="Questrial"/>
              </a:rPr>
              <a:t/>
            </a:r>
            <a:br>
              <a:rPr lang="en-US" sz="1100" dirty="0">
                <a:solidFill>
                  <a:schemeClr val="dk1"/>
                </a:solidFill>
                <a:latin typeface="Questrial"/>
                <a:ea typeface="Questrial"/>
                <a:cs typeface="Questrial"/>
                <a:sym typeface="Questrial"/>
              </a:rPr>
            </a:br>
            <a:r>
              <a:rPr lang="en-US" sz="1100" dirty="0">
                <a:solidFill>
                  <a:schemeClr val="dk1"/>
                </a:solidFill>
                <a:latin typeface="Questrial"/>
                <a:ea typeface="Questrial"/>
                <a:cs typeface="Questrial"/>
                <a:sym typeface="Questrial"/>
              </a:rPr>
              <a:t/>
            </a:r>
            <a:br>
              <a:rPr lang="en-US" sz="1100" dirty="0">
                <a:solidFill>
                  <a:schemeClr val="dk1"/>
                </a:solidFill>
                <a:latin typeface="Questrial"/>
                <a:ea typeface="Questrial"/>
                <a:cs typeface="Questrial"/>
                <a:sym typeface="Questrial"/>
              </a:rPr>
            </a:br>
            <a:r>
              <a:rPr lang="en-US" sz="1100" dirty="0">
                <a:solidFill>
                  <a:schemeClr val="dk1"/>
                </a:solidFill>
                <a:latin typeface="Questrial"/>
                <a:ea typeface="Questrial"/>
                <a:cs typeface="Questrial"/>
                <a:sym typeface="Questrial"/>
              </a:rPr>
              <a:t/>
            </a:r>
            <a:br>
              <a:rPr lang="en-US" sz="1100" dirty="0">
                <a:solidFill>
                  <a:schemeClr val="dk1"/>
                </a:solidFill>
                <a:latin typeface="Questrial"/>
                <a:ea typeface="Questrial"/>
                <a:cs typeface="Questrial"/>
                <a:sym typeface="Questrial"/>
              </a:rPr>
            </a:br>
            <a:endParaRPr lang="en-US" sz="1100" dirty="0">
              <a:solidFill>
                <a:schemeClr val="dk1"/>
              </a:solidFill>
              <a:latin typeface="Questrial"/>
              <a:ea typeface="Questrial"/>
              <a:cs typeface="Questrial"/>
              <a:sym typeface="Questrial"/>
            </a:endParaRPr>
          </a:p>
          <a:p>
            <a:pPr marL="45720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p>
        </p:txBody>
      </p:sp>
      <p:sp>
        <p:nvSpPr>
          <p:cNvPr id="360" name="Shape 360"/>
          <p:cNvSpPr txBox="1"/>
          <p:nvPr/>
        </p:nvSpPr>
        <p:spPr>
          <a:xfrm>
            <a:off x="364894" y="1028838"/>
            <a:ext cx="2683106" cy="1963905"/>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US" sz="1600" b="1" u="sng" dirty="0">
                <a:solidFill>
                  <a:srgbClr val="FF0000"/>
                </a:solidFill>
                <a:latin typeface="Questrial"/>
                <a:ea typeface="Questrial"/>
                <a:cs typeface="Questrial"/>
                <a:sym typeface="Questrial"/>
              </a:rPr>
              <a:t>Wallpaper</a:t>
            </a:r>
            <a:r>
              <a:rPr lang="en-US" sz="1600" dirty="0">
                <a:solidFill>
                  <a:schemeClr val="dk1"/>
                </a:solidFill>
                <a:latin typeface="Questrial"/>
                <a:ea typeface="Questrial"/>
                <a:cs typeface="Questrial"/>
                <a:sym typeface="Questrial"/>
              </a:rPr>
              <a:t>: </a:t>
            </a:r>
            <a:endParaRPr lang="en-US" sz="1600" dirty="0" smtClean="0">
              <a:solidFill>
                <a:schemeClr val="dk1"/>
              </a:solidFill>
              <a:latin typeface="Questrial"/>
              <a:ea typeface="Questrial"/>
              <a:cs typeface="Questrial"/>
              <a:sym typeface="Questrial"/>
            </a:endParaRPr>
          </a:p>
          <a:p>
            <a:pPr marL="0" marR="0" lvl="0" indent="0" algn="l" rtl="0">
              <a:lnSpc>
                <a:spcPct val="107000"/>
              </a:lnSpc>
              <a:spcBef>
                <a:spcPts val="0"/>
              </a:spcBef>
              <a:spcAft>
                <a:spcPts val="0"/>
              </a:spcAft>
              <a:buSzPct val="25000"/>
              <a:buNone/>
            </a:pPr>
            <a:r>
              <a:rPr lang="en-US" sz="1600" i="1" dirty="0" smtClean="0">
                <a:solidFill>
                  <a:schemeClr val="dk1"/>
                </a:solidFill>
                <a:latin typeface="Questrial"/>
                <a:ea typeface="Questrial"/>
                <a:cs typeface="Questrial"/>
                <a:sym typeface="Questrial"/>
              </a:rPr>
              <a:t>Sketch </a:t>
            </a:r>
            <a:r>
              <a:rPr lang="en-US" sz="1600" i="1" dirty="0">
                <a:solidFill>
                  <a:schemeClr val="dk1"/>
                </a:solidFill>
                <a:latin typeface="Questrial"/>
                <a:ea typeface="Questrial"/>
                <a:cs typeface="Questrial"/>
                <a:sym typeface="Questrial"/>
              </a:rPr>
              <a:t>the characteristics from a specific region on the cell phone wallpaper. Explain why this image choice would be relevant to this region</a:t>
            </a:r>
            <a:r>
              <a:rPr lang="en-US" sz="1600" i="1" dirty="0" smtClean="0">
                <a:solidFill>
                  <a:schemeClr val="dk1"/>
                </a:solidFill>
                <a:latin typeface="Questrial"/>
                <a:ea typeface="Questrial"/>
                <a:cs typeface="Questrial"/>
                <a:sym typeface="Questrial"/>
              </a:rPr>
              <a:t>.</a:t>
            </a:r>
            <a:r>
              <a:rPr lang="en-US" sz="1300" dirty="0">
                <a:solidFill>
                  <a:schemeClr val="dk1"/>
                </a:solidFill>
                <a:latin typeface="Questrial"/>
                <a:ea typeface="Questrial"/>
                <a:cs typeface="Questrial"/>
                <a:sym typeface="Questrial"/>
              </a:rPr>
              <a:t/>
            </a:r>
            <a:br>
              <a:rPr lang="en-US" sz="1300" dirty="0">
                <a:solidFill>
                  <a:schemeClr val="dk1"/>
                </a:solidFill>
                <a:latin typeface="Questrial"/>
                <a:ea typeface="Questrial"/>
                <a:cs typeface="Questrial"/>
                <a:sym typeface="Questrial"/>
              </a:rPr>
            </a:br>
            <a:r>
              <a:rPr lang="en-US" sz="1300" dirty="0">
                <a:solidFill>
                  <a:schemeClr val="dk1"/>
                </a:solidFill>
                <a:latin typeface="Questrial"/>
                <a:ea typeface="Questrial"/>
                <a:cs typeface="Questrial"/>
                <a:sym typeface="Questrial"/>
              </a:rPr>
              <a:t/>
            </a:r>
            <a:br>
              <a:rPr lang="en-US" sz="1300" dirty="0">
                <a:solidFill>
                  <a:schemeClr val="dk1"/>
                </a:solidFill>
                <a:latin typeface="Questrial"/>
                <a:ea typeface="Questrial"/>
                <a:cs typeface="Questrial"/>
                <a:sym typeface="Questrial"/>
              </a:rPr>
            </a:br>
            <a:r>
              <a:rPr lang="en-US" sz="1300" dirty="0">
                <a:solidFill>
                  <a:schemeClr val="dk1"/>
                </a:solidFill>
                <a:latin typeface="Questrial"/>
                <a:ea typeface="Questrial"/>
                <a:cs typeface="Questrial"/>
                <a:sym typeface="Questrial"/>
              </a:rPr>
              <a:t/>
            </a:r>
            <a:br>
              <a:rPr lang="en-US" sz="1300" dirty="0">
                <a:solidFill>
                  <a:schemeClr val="dk1"/>
                </a:solidFill>
                <a:latin typeface="Questrial"/>
                <a:ea typeface="Questrial"/>
                <a:cs typeface="Questrial"/>
                <a:sym typeface="Questrial"/>
              </a:rPr>
            </a:br>
            <a:endParaRPr lang="en-US" sz="1300" dirty="0">
              <a:solidFill>
                <a:schemeClr val="dk1"/>
              </a:solidFill>
              <a:latin typeface="Questrial"/>
              <a:ea typeface="Questrial"/>
              <a:cs typeface="Questrial"/>
              <a:sym typeface="Questrial"/>
            </a:endParaRPr>
          </a:p>
          <a:p>
            <a:pPr marL="45720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p>
        </p:txBody>
      </p:sp>
      <p:sp>
        <p:nvSpPr>
          <p:cNvPr id="361" name="Shape 361"/>
          <p:cNvSpPr txBox="1"/>
          <p:nvPr/>
        </p:nvSpPr>
        <p:spPr>
          <a:xfrm>
            <a:off x="93788" y="3665478"/>
            <a:ext cx="2954212" cy="2856063"/>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US" sz="2000" b="1" u="sng" dirty="0">
                <a:solidFill>
                  <a:srgbClr val="FF0000"/>
                </a:solidFill>
                <a:latin typeface="Questrial"/>
                <a:ea typeface="Questrial"/>
                <a:cs typeface="Questrial"/>
                <a:sym typeface="Questrial"/>
              </a:rPr>
              <a:t>Email</a:t>
            </a:r>
            <a:r>
              <a:rPr lang="en-US" sz="2000" dirty="0" smtClean="0">
                <a:solidFill>
                  <a:schemeClr val="dk1"/>
                </a:solidFill>
                <a:latin typeface="Questrial"/>
                <a:ea typeface="Questrial"/>
                <a:cs typeface="Questrial"/>
                <a:sym typeface="Questrial"/>
              </a:rPr>
              <a:t>:</a:t>
            </a:r>
          </a:p>
          <a:p>
            <a:pPr marL="0" marR="0" lvl="0" indent="0" algn="l" rtl="0">
              <a:lnSpc>
                <a:spcPct val="107000"/>
              </a:lnSpc>
              <a:spcBef>
                <a:spcPts val="0"/>
              </a:spcBef>
              <a:spcAft>
                <a:spcPts val="0"/>
              </a:spcAft>
              <a:buSzPct val="25000"/>
              <a:buNone/>
            </a:pPr>
            <a:r>
              <a:rPr lang="en-US" sz="2000" i="1" dirty="0" smtClean="0">
                <a:solidFill>
                  <a:schemeClr val="dk1"/>
                </a:solidFill>
                <a:latin typeface="Questrial"/>
                <a:ea typeface="Questrial"/>
                <a:cs typeface="Questrial"/>
                <a:sym typeface="Questrial"/>
              </a:rPr>
              <a:t>This </a:t>
            </a:r>
            <a:r>
              <a:rPr lang="en-US" sz="2000" i="1" dirty="0">
                <a:solidFill>
                  <a:schemeClr val="dk1"/>
                </a:solidFill>
                <a:latin typeface="Questrial"/>
                <a:ea typeface="Questrial"/>
                <a:cs typeface="Questrial"/>
                <a:sym typeface="Questrial"/>
              </a:rPr>
              <a:t>phone just received two emails. Who sent the emails? What was the significance of the message?  What clues allows you to know from which region it came? </a:t>
            </a:r>
            <a:r>
              <a:rPr lang="en-US" sz="1500" dirty="0">
                <a:solidFill>
                  <a:schemeClr val="dk1"/>
                </a:solidFill>
                <a:latin typeface="Questrial"/>
                <a:ea typeface="Questrial"/>
                <a:cs typeface="Questrial"/>
                <a:sym typeface="Questrial"/>
              </a:rPr>
              <a:t/>
            </a:r>
            <a:br>
              <a:rPr lang="en-US" sz="1500" dirty="0">
                <a:solidFill>
                  <a:schemeClr val="dk1"/>
                </a:solidFill>
                <a:latin typeface="Questrial"/>
                <a:ea typeface="Questrial"/>
                <a:cs typeface="Questrial"/>
                <a:sym typeface="Questrial"/>
              </a:rPr>
            </a:br>
            <a:r>
              <a:rPr lang="en-US" sz="1500" dirty="0">
                <a:solidFill>
                  <a:schemeClr val="dk1"/>
                </a:solidFill>
                <a:latin typeface="Questrial"/>
                <a:ea typeface="Questrial"/>
                <a:cs typeface="Questrial"/>
                <a:sym typeface="Questrial"/>
              </a:rPr>
              <a:t/>
            </a:r>
            <a:br>
              <a:rPr lang="en-US" sz="1500" dirty="0">
                <a:solidFill>
                  <a:schemeClr val="dk1"/>
                </a:solidFill>
                <a:latin typeface="Questrial"/>
                <a:ea typeface="Questrial"/>
                <a:cs typeface="Questrial"/>
                <a:sym typeface="Questrial"/>
              </a:rPr>
            </a:br>
            <a:endParaRPr lang="en-US" sz="1500" dirty="0">
              <a:solidFill>
                <a:schemeClr val="dk1"/>
              </a:solidFill>
              <a:latin typeface="Questrial"/>
              <a:ea typeface="Questrial"/>
              <a:cs typeface="Questrial"/>
              <a:sym typeface="Questrial"/>
            </a:endParaRPr>
          </a:p>
          <a:p>
            <a:pPr marL="45720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p>
        </p:txBody>
      </p:sp>
      <p:sp>
        <p:nvSpPr>
          <p:cNvPr id="362" name="Shape 362"/>
          <p:cNvSpPr/>
          <p:nvPr/>
        </p:nvSpPr>
        <p:spPr>
          <a:xfrm>
            <a:off x="31756" y="2992743"/>
            <a:ext cx="3702044" cy="490726"/>
          </a:xfrm>
          <a:prstGeom prst="rightArrow">
            <a:avLst>
              <a:gd name="adj1" fmla="val 50000"/>
              <a:gd name="adj2" fmla="val 50000"/>
            </a:avLst>
          </a:prstGeom>
          <a:solidFill>
            <a:srgbClr val="FF0000"/>
          </a:solidFill>
          <a:ln w="19050" cap="rnd"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Questrial"/>
              <a:ea typeface="Questrial"/>
              <a:cs typeface="Questrial"/>
              <a:sym typeface="Questrial"/>
            </a:endParaRPr>
          </a:p>
        </p:txBody>
      </p:sp>
      <p:sp>
        <p:nvSpPr>
          <p:cNvPr id="11" name="Shape 360"/>
          <p:cNvSpPr txBox="1"/>
          <p:nvPr/>
        </p:nvSpPr>
        <p:spPr>
          <a:xfrm>
            <a:off x="6607426" y="4599885"/>
            <a:ext cx="2683106" cy="1963905"/>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US" sz="1600" b="1" u="sng" dirty="0" smtClean="0">
                <a:solidFill>
                  <a:srgbClr val="FF0000"/>
                </a:solidFill>
                <a:latin typeface="Questrial"/>
                <a:ea typeface="Questrial"/>
                <a:cs typeface="Questrial"/>
                <a:sym typeface="Questrial"/>
              </a:rPr>
              <a:t>Apps</a:t>
            </a:r>
            <a:endParaRPr lang="en-US" sz="1600" dirty="0" smtClean="0">
              <a:solidFill>
                <a:schemeClr val="dk1"/>
              </a:solidFill>
              <a:latin typeface="Questrial"/>
              <a:ea typeface="Questrial"/>
              <a:cs typeface="Questrial"/>
              <a:sym typeface="Questrial"/>
            </a:endParaRPr>
          </a:p>
          <a:p>
            <a:pPr marL="0" marR="0" lvl="0" indent="0" algn="l" rtl="0">
              <a:lnSpc>
                <a:spcPct val="107000"/>
              </a:lnSpc>
              <a:spcBef>
                <a:spcPts val="0"/>
              </a:spcBef>
              <a:spcAft>
                <a:spcPts val="0"/>
              </a:spcAft>
              <a:buSzPct val="25000"/>
              <a:buNone/>
            </a:pPr>
            <a:r>
              <a:rPr lang="en-US" sz="1600" i="1" dirty="0" smtClean="0">
                <a:solidFill>
                  <a:schemeClr val="dk1"/>
                </a:solidFill>
                <a:latin typeface="Questrial"/>
                <a:ea typeface="Questrial"/>
                <a:cs typeface="Questrial"/>
                <a:sym typeface="Questrial"/>
              </a:rPr>
              <a:t>Create five APPS for this phone that describe the political, economic, and/or historical contributions </a:t>
            </a:r>
            <a:r>
              <a:rPr lang="en-US" sz="1300" dirty="0">
                <a:solidFill>
                  <a:schemeClr val="dk1"/>
                </a:solidFill>
                <a:latin typeface="Questrial"/>
                <a:ea typeface="Questrial"/>
                <a:cs typeface="Questrial"/>
                <a:sym typeface="Questrial"/>
              </a:rPr>
              <a:t/>
            </a:r>
            <a:br>
              <a:rPr lang="en-US" sz="1300" dirty="0">
                <a:solidFill>
                  <a:schemeClr val="dk1"/>
                </a:solidFill>
                <a:latin typeface="Questrial"/>
                <a:ea typeface="Questrial"/>
                <a:cs typeface="Questrial"/>
                <a:sym typeface="Questrial"/>
              </a:rPr>
            </a:br>
            <a:r>
              <a:rPr lang="en-US" sz="1300" dirty="0">
                <a:solidFill>
                  <a:schemeClr val="dk1"/>
                </a:solidFill>
                <a:latin typeface="Questrial"/>
                <a:ea typeface="Questrial"/>
                <a:cs typeface="Questrial"/>
                <a:sym typeface="Questrial"/>
              </a:rPr>
              <a:t/>
            </a:r>
            <a:br>
              <a:rPr lang="en-US" sz="1300" dirty="0">
                <a:solidFill>
                  <a:schemeClr val="dk1"/>
                </a:solidFill>
                <a:latin typeface="Questrial"/>
                <a:ea typeface="Questrial"/>
                <a:cs typeface="Questrial"/>
                <a:sym typeface="Questrial"/>
              </a:rPr>
            </a:br>
            <a:r>
              <a:rPr lang="en-US" sz="1300" dirty="0">
                <a:solidFill>
                  <a:schemeClr val="dk1"/>
                </a:solidFill>
                <a:latin typeface="Questrial"/>
                <a:ea typeface="Questrial"/>
                <a:cs typeface="Questrial"/>
                <a:sym typeface="Questrial"/>
              </a:rPr>
              <a:t/>
            </a:r>
            <a:br>
              <a:rPr lang="en-US" sz="1300" dirty="0">
                <a:solidFill>
                  <a:schemeClr val="dk1"/>
                </a:solidFill>
                <a:latin typeface="Questrial"/>
                <a:ea typeface="Questrial"/>
                <a:cs typeface="Questrial"/>
                <a:sym typeface="Questrial"/>
              </a:rPr>
            </a:br>
            <a:endParaRPr lang="en-US" sz="1300" dirty="0">
              <a:solidFill>
                <a:schemeClr val="dk1"/>
              </a:solidFill>
              <a:latin typeface="Questrial"/>
              <a:ea typeface="Questrial"/>
              <a:cs typeface="Questrial"/>
              <a:sym typeface="Questrial"/>
            </a:endParaRPr>
          </a:p>
          <a:p>
            <a:pPr marL="457200" marR="0" lvl="0" indent="0" algn="l" rtl="0">
              <a:lnSpc>
                <a:spcPct val="107000"/>
              </a:lnSpc>
              <a:spcBef>
                <a:spcPts val="800"/>
              </a:spcBef>
              <a:spcAft>
                <a:spcPts val="0"/>
              </a:spcAft>
              <a:buSzPct val="25000"/>
              <a:buNone/>
            </a:pPr>
            <a:r>
              <a:rPr lang="en-US" sz="1100" dirty="0">
                <a:solidFill>
                  <a:schemeClr val="dk1"/>
                </a:solidFill>
                <a:latin typeface="Questrial"/>
                <a:ea typeface="Questrial"/>
                <a:cs typeface="Questrial"/>
                <a:sym typeface="Questrial"/>
              </a:rPr>
              <a:t> </a:t>
            </a:r>
          </a:p>
        </p:txBody>
      </p:sp>
    </p:spTree>
    <p:extLst>
      <p:ext uri="{BB962C8B-B14F-4D97-AF65-F5344CB8AC3E}">
        <p14:creationId xmlns:p14="http://schemas.microsoft.com/office/powerpoint/2010/main" val="328178722"/>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Shape 367"/>
          <p:cNvPicPr preferRelativeResize="0"/>
          <p:nvPr/>
        </p:nvPicPr>
        <p:blipFill rotWithShape="1">
          <a:blip r:embed="rId3">
            <a:alphaModFix/>
          </a:blip>
          <a:srcRect/>
          <a:stretch/>
        </p:blipFill>
        <p:spPr>
          <a:xfrm>
            <a:off x="304800" y="478578"/>
            <a:ext cx="3950823" cy="6031079"/>
          </a:xfrm>
          <a:prstGeom prst="rect">
            <a:avLst/>
          </a:prstGeom>
          <a:noFill/>
          <a:ln w="57150" cap="flat" cmpd="sng">
            <a:solidFill>
              <a:schemeClr val="lt1"/>
            </a:solidFill>
            <a:prstDash val="solid"/>
            <a:round/>
            <a:headEnd type="none" w="med" len="med"/>
            <a:tailEnd type="none" w="med" len="med"/>
          </a:ln>
        </p:spPr>
      </p:pic>
      <p:sp>
        <p:nvSpPr>
          <p:cNvPr id="368" name="Shape 368"/>
          <p:cNvSpPr/>
          <p:nvPr/>
        </p:nvSpPr>
        <p:spPr>
          <a:xfrm>
            <a:off x="3657600" y="503389"/>
            <a:ext cx="4572000" cy="1514634"/>
          </a:xfrm>
          <a:prstGeom prst="rect">
            <a:avLst/>
          </a:prstGeom>
          <a:noFill/>
          <a:ln>
            <a:noFill/>
          </a:ln>
        </p:spPr>
        <p:txBody>
          <a:bodyPr lIns="68569" tIns="34275" rIns="68569" bIns="34275" anchor="t" anchorCtr="0">
            <a:noAutofit/>
          </a:bodyPr>
          <a:lstStyle/>
          <a:p>
            <a:pPr algn="ctr">
              <a:buSzPct val="25000"/>
            </a:pPr>
            <a:r>
              <a:rPr lang="en-US" sz="4400" b="1" dirty="0">
                <a:hlinkClick r:id="rId4"/>
              </a:rPr>
              <a:t>Silent Witness to the Surrender</a:t>
            </a:r>
            <a:endParaRPr lang="en-US" sz="4050" b="1" dirty="0">
              <a:solidFill>
                <a:schemeClr val="accent1"/>
              </a:solidFill>
              <a:latin typeface="Questrial"/>
              <a:ea typeface="Questrial"/>
              <a:cs typeface="Questrial"/>
              <a:sym typeface="Questrial"/>
            </a:endParaRPr>
          </a:p>
        </p:txBody>
      </p:sp>
    </p:spTree>
    <p:extLst>
      <p:ext uri="{BB962C8B-B14F-4D97-AF65-F5344CB8AC3E}">
        <p14:creationId xmlns:p14="http://schemas.microsoft.com/office/powerpoint/2010/main" val="21775439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Shape 373"/>
          <p:cNvPicPr preferRelativeResize="0"/>
          <p:nvPr/>
        </p:nvPicPr>
        <p:blipFill>
          <a:blip r:embed="rId3">
            <a:alphaModFix/>
          </a:blip>
          <a:stretch>
            <a:fillRect/>
          </a:stretch>
        </p:blipFill>
        <p:spPr>
          <a:xfrm>
            <a:off x="1219200" y="1143000"/>
            <a:ext cx="6391357" cy="5143500"/>
          </a:xfrm>
          <a:prstGeom prst="rect">
            <a:avLst/>
          </a:prstGeom>
          <a:ln>
            <a:noFill/>
          </a:ln>
          <a:effectLst>
            <a:outerShdw blurRad="292100" dist="139700" dir="2700000" algn="tl" rotWithShape="0">
              <a:srgbClr val="333333">
                <a:alpha val="65000"/>
              </a:srgbClr>
            </a:outerShdw>
          </a:effectLst>
        </p:spPr>
      </p:pic>
      <p:sp>
        <p:nvSpPr>
          <p:cNvPr id="3" name="Shape 386"/>
          <p:cNvSpPr txBox="1">
            <a:spLocks noGrp="1"/>
          </p:cNvSpPr>
          <p:nvPr>
            <p:ph type="title"/>
          </p:nvPr>
        </p:nvSpPr>
        <p:spPr>
          <a:xfrm>
            <a:off x="0" y="228600"/>
            <a:ext cx="8305800" cy="762000"/>
          </a:xfrm>
          <a:prstGeom prst="rect">
            <a:avLst/>
          </a:prstGeom>
          <a:noFill/>
          <a:ln>
            <a:noFill/>
          </a:ln>
        </p:spPr>
        <p:txBody>
          <a:bodyPr lIns="91425" tIns="45700" rIns="91425" bIns="45700" anchor="t" anchorCtr="0">
            <a:noAutofit/>
          </a:bodyPr>
          <a:lstStyle/>
          <a:p>
            <a:pPr marL="0" marR="0" lvl="0" indent="0" rtl="0">
              <a:spcBef>
                <a:spcPts val="0"/>
              </a:spcBef>
              <a:buClr>
                <a:schemeClr val="lt2"/>
              </a:buClr>
              <a:buSzPct val="25000"/>
              <a:buFont typeface="Questrial"/>
              <a:buNone/>
            </a:pPr>
            <a:r>
              <a:rPr lang="en-US" sz="4200" b="0" i="0" u="none" strike="noStrike" cap="none" dirty="0" smtClean="0">
                <a:solidFill>
                  <a:srgbClr val="1F497D"/>
                </a:solidFill>
                <a:latin typeface="Questrial"/>
                <a:ea typeface="Questrial"/>
                <a:cs typeface="Questrial"/>
                <a:sym typeface="Questrial"/>
              </a:rPr>
              <a:t>Perspective and Point of View</a:t>
            </a:r>
            <a:endParaRPr lang="en-US" sz="4200" b="0" i="0" u="none" strike="noStrike" cap="none" dirty="0">
              <a:solidFill>
                <a:srgbClr val="1F497D"/>
              </a:solidFill>
              <a:latin typeface="Questrial"/>
              <a:ea typeface="Questrial"/>
              <a:cs typeface="Questrial"/>
              <a:sym typeface="Questrial"/>
            </a:endParaRPr>
          </a:p>
        </p:txBody>
      </p:sp>
    </p:spTree>
    <p:extLst>
      <p:ext uri="{BB962C8B-B14F-4D97-AF65-F5344CB8AC3E}">
        <p14:creationId xmlns:p14="http://schemas.microsoft.com/office/powerpoint/2010/main" val="28475956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228600" y="228600"/>
            <a:ext cx="7053542" cy="1400530"/>
          </a:xfrm>
          <a:prstGeom prst="rect">
            <a:avLst/>
          </a:prstGeom>
          <a:noFill/>
          <a:ln>
            <a:noFill/>
          </a:ln>
        </p:spPr>
        <p:txBody>
          <a:bodyPr lIns="91425" tIns="45700" rIns="91425" bIns="45700" anchor="t" anchorCtr="0">
            <a:noAutofit/>
          </a:bodyPr>
          <a:lstStyle/>
          <a:p>
            <a:pPr marL="0" marR="0" lvl="0" indent="0" algn="l" rtl="0">
              <a:spcBef>
                <a:spcPts val="0"/>
              </a:spcBef>
              <a:buClr>
                <a:schemeClr val="lt2"/>
              </a:buClr>
              <a:buSzPct val="25000"/>
              <a:buFont typeface="Questrial"/>
              <a:buNone/>
            </a:pPr>
            <a:r>
              <a:rPr lang="en-US" sz="4200" b="0" i="0" u="none" strike="noStrike" cap="none" dirty="0">
                <a:solidFill>
                  <a:srgbClr val="1F497D"/>
                </a:solidFill>
                <a:latin typeface="Questrial"/>
                <a:ea typeface="Questrial"/>
                <a:cs typeface="Questrial"/>
                <a:sym typeface="Questrial"/>
              </a:rPr>
              <a:t>The Witness Tree</a:t>
            </a:r>
            <a:br>
              <a:rPr lang="en-US" sz="4200" b="0" i="0" u="none" strike="noStrike" cap="none" dirty="0">
                <a:solidFill>
                  <a:srgbClr val="1F497D"/>
                </a:solidFill>
                <a:latin typeface="Questrial"/>
                <a:ea typeface="Questrial"/>
                <a:cs typeface="Questrial"/>
                <a:sym typeface="Questrial"/>
              </a:rPr>
            </a:br>
            <a:r>
              <a:rPr lang="en-US" sz="2400" dirty="0">
                <a:solidFill>
                  <a:srgbClr val="1F497D"/>
                </a:solidFill>
                <a:latin typeface="Questrial"/>
                <a:ea typeface="Questrial"/>
                <a:cs typeface="Questrial"/>
                <a:sym typeface="Questrial"/>
              </a:rPr>
              <a:t>(silently observe)</a:t>
            </a:r>
            <a:endParaRPr lang="en-US" sz="4200" b="0" i="0" u="none" strike="noStrike" cap="none" dirty="0">
              <a:solidFill>
                <a:srgbClr val="1F497D"/>
              </a:solidFill>
              <a:latin typeface="Questrial"/>
              <a:ea typeface="Questrial"/>
              <a:cs typeface="Questrial"/>
              <a:sym typeface="Questrial"/>
            </a:endParaRPr>
          </a:p>
        </p:txBody>
      </p:sp>
      <p:pic>
        <p:nvPicPr>
          <p:cNvPr id="387" name="Shape 387"/>
          <p:cNvPicPr preferRelativeResize="0"/>
          <p:nvPr/>
        </p:nvPicPr>
        <p:blipFill rotWithShape="1">
          <a:blip r:embed="rId3">
            <a:alphaModFix/>
          </a:blip>
          <a:srcRect/>
          <a:stretch/>
        </p:blipFill>
        <p:spPr>
          <a:xfrm>
            <a:off x="2800697" y="783774"/>
            <a:ext cx="5215578" cy="6074227"/>
          </a:xfrm>
          <a:prstGeom prst="rect">
            <a:avLst/>
          </a:prstGeom>
          <a:noFill/>
          <a:ln>
            <a:noFill/>
          </a:ln>
        </p:spPr>
      </p:pic>
      <p:sp>
        <p:nvSpPr>
          <p:cNvPr id="2" name="TextBox 1"/>
          <p:cNvSpPr txBox="1"/>
          <p:nvPr/>
        </p:nvSpPr>
        <p:spPr>
          <a:xfrm>
            <a:off x="68666" y="2184304"/>
            <a:ext cx="3131734" cy="3785652"/>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Students will write from the perspective of a tree</a:t>
            </a:r>
          </a:p>
          <a:p>
            <a:pPr marL="342900" indent="-342900">
              <a:buFont typeface="Wingdings" panose="05000000000000000000" pitchFamily="2" charset="2"/>
              <a:buChar char="Ø"/>
            </a:pPr>
            <a:r>
              <a:rPr lang="en-US" sz="2400" dirty="0"/>
              <a:t>Write what the tree observed that demonstrates knowledge of what they should have learned</a:t>
            </a:r>
          </a:p>
          <a:p>
            <a:endParaRPr lang="en-US" sz="2400" dirty="0"/>
          </a:p>
        </p:txBody>
      </p:sp>
    </p:spTree>
    <p:extLst>
      <p:ext uri="{BB962C8B-B14F-4D97-AF65-F5344CB8AC3E}">
        <p14:creationId xmlns:p14="http://schemas.microsoft.com/office/powerpoint/2010/main" val="1674658423"/>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609600" y="397402"/>
            <a:ext cx="7053542" cy="1050398"/>
          </a:xfrm>
          <a:prstGeom prst="rect">
            <a:avLst/>
          </a:prstGeom>
          <a:noFill/>
          <a:ln>
            <a:noFill/>
          </a:ln>
        </p:spPr>
        <p:txBody>
          <a:bodyPr vert="horz" lIns="68569" tIns="34275" rIns="68569" bIns="34275" rtlCol="0" anchor="t" anchorCtr="0">
            <a:noAutofit/>
          </a:bodyPr>
          <a:lstStyle/>
          <a:p>
            <a:pPr>
              <a:spcBef>
                <a:spcPts val="0"/>
              </a:spcBef>
              <a:buClr>
                <a:schemeClr val="lt2"/>
              </a:buClr>
              <a:buSzPct val="25000"/>
            </a:pPr>
            <a:r>
              <a:rPr lang="en-US" sz="4050" dirty="0">
                <a:solidFill>
                  <a:schemeClr val="tx1"/>
                </a:solidFill>
                <a:ea typeface="Questrial"/>
                <a:sym typeface="Questrial"/>
              </a:rPr>
              <a:t>Writing to Learn</a:t>
            </a:r>
          </a:p>
        </p:txBody>
      </p:sp>
      <p:sp>
        <p:nvSpPr>
          <p:cNvPr id="406" name="Shape 406"/>
          <p:cNvSpPr txBox="1">
            <a:spLocks noGrp="1"/>
          </p:cNvSpPr>
          <p:nvPr>
            <p:ph type="body" idx="1"/>
          </p:nvPr>
        </p:nvSpPr>
        <p:spPr>
          <a:xfrm>
            <a:off x="152400" y="1295400"/>
            <a:ext cx="4038600" cy="4455406"/>
          </a:xfrm>
          <a:prstGeom prst="rect">
            <a:avLst/>
          </a:prstGeom>
          <a:noFill/>
          <a:ln>
            <a:noFill/>
          </a:ln>
        </p:spPr>
        <p:txBody>
          <a:bodyPr vert="horz" lIns="68569" tIns="34275" rIns="68569" bIns="34275" rtlCol="0" anchor="t" anchorCtr="0">
            <a:noAutofit/>
          </a:bodyPr>
          <a:lstStyle/>
          <a:p>
            <a:pPr marL="257175" indent="-257175">
              <a:spcBef>
                <a:spcPts val="0"/>
              </a:spcBef>
              <a:buSzPct val="80000"/>
              <a:buFont typeface="Noto Sans Symbols"/>
              <a:buChar char="●"/>
            </a:pPr>
            <a:r>
              <a:rPr lang="en-US" sz="3200" b="0" dirty="0">
                <a:latin typeface="Times New Roman" panose="02020603050405020304" pitchFamily="18" charset="0"/>
                <a:ea typeface="Questrial"/>
                <a:cs typeface="Times New Roman" panose="02020603050405020304" pitchFamily="18" charset="0"/>
                <a:sym typeface="Questrial"/>
              </a:rPr>
              <a:t>Not graded</a:t>
            </a:r>
          </a:p>
          <a:p>
            <a:pPr marL="0" indent="0">
              <a:spcBef>
                <a:spcPts val="0"/>
              </a:spcBef>
              <a:buSzPct val="80000"/>
              <a:buNone/>
            </a:pPr>
            <a:endParaRPr lang="en-US" sz="1600" b="0" dirty="0" smtClean="0">
              <a:latin typeface="Times New Roman" panose="02020603050405020304" pitchFamily="18" charset="0"/>
              <a:ea typeface="Questrial"/>
              <a:cs typeface="Times New Roman" panose="02020603050405020304" pitchFamily="18" charset="0"/>
              <a:sym typeface="Questrial"/>
            </a:endParaRPr>
          </a:p>
          <a:p>
            <a:pPr marL="257175" indent="-257175">
              <a:spcBef>
                <a:spcPts val="0"/>
              </a:spcBef>
              <a:buSzPct val="80000"/>
              <a:buFont typeface="Noto Sans Symbols"/>
              <a:buChar char="●"/>
            </a:pPr>
            <a:r>
              <a:rPr lang="en-US" sz="3200" b="0" dirty="0" smtClean="0">
                <a:latin typeface="Times New Roman" panose="02020603050405020304" pitchFamily="18" charset="0"/>
                <a:ea typeface="Questrial"/>
                <a:cs typeface="Times New Roman" panose="02020603050405020304" pitchFamily="18" charset="0"/>
                <a:sym typeface="Questrial"/>
              </a:rPr>
              <a:t>Prior </a:t>
            </a:r>
            <a:r>
              <a:rPr lang="en-US" sz="3200" b="0" dirty="0">
                <a:latin typeface="Times New Roman" panose="02020603050405020304" pitchFamily="18" charset="0"/>
                <a:ea typeface="Questrial"/>
                <a:cs typeface="Times New Roman" panose="02020603050405020304" pitchFamily="18" charset="0"/>
                <a:sym typeface="Questrial"/>
              </a:rPr>
              <a:t>to lesson</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Assess </a:t>
            </a:r>
            <a:r>
              <a:rPr lang="en-US" sz="2800" dirty="0" smtClean="0">
                <a:solidFill>
                  <a:schemeClr val="tx1"/>
                </a:solidFill>
                <a:latin typeface="Times New Roman" panose="02020603050405020304" pitchFamily="18" charset="0"/>
                <a:ea typeface="Questrial"/>
                <a:cs typeface="Times New Roman" panose="02020603050405020304" pitchFamily="18" charset="0"/>
                <a:sym typeface="Questrial"/>
              </a:rPr>
              <a:t>student background knowledge</a:t>
            </a:r>
          </a:p>
          <a:p>
            <a:pPr marL="342900" lvl="1" indent="0">
              <a:spcBef>
                <a:spcPts val="0"/>
              </a:spcBef>
              <a:buSzPct val="79999"/>
              <a:buNone/>
            </a:pPr>
            <a:endParaRPr lang="en-US" sz="1600" dirty="0">
              <a:solidFill>
                <a:schemeClr val="tx1"/>
              </a:solidFill>
              <a:latin typeface="Times New Roman" panose="02020603050405020304" pitchFamily="18" charset="0"/>
              <a:ea typeface="Questrial"/>
              <a:cs typeface="Times New Roman" panose="02020603050405020304" pitchFamily="18" charset="0"/>
              <a:sym typeface="Questrial"/>
            </a:endParaRPr>
          </a:p>
          <a:p>
            <a:pPr marL="257175" indent="-257175">
              <a:spcBef>
                <a:spcPts val="0"/>
              </a:spcBef>
              <a:buSzPct val="79999"/>
              <a:buFont typeface="Noto Sans Symbols"/>
              <a:buChar char="●"/>
            </a:pPr>
            <a:r>
              <a:rPr lang="en-US" sz="3200" b="0" dirty="0">
                <a:latin typeface="Times New Roman" panose="02020603050405020304" pitchFamily="18" charset="0"/>
                <a:ea typeface="Questrial"/>
                <a:cs typeface="Times New Roman" panose="02020603050405020304" pitchFamily="18" charset="0"/>
                <a:sym typeface="Questrial"/>
              </a:rPr>
              <a:t>End of lesson</a:t>
            </a:r>
          </a:p>
          <a:p>
            <a:pPr marL="557213" lvl="1" indent="-214313">
              <a:spcBef>
                <a:spcPts val="0"/>
              </a:spcBef>
              <a:buSzPct val="80000"/>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Check understanding</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Make Connections</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Answer BIG QUESTION</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Free-write </a:t>
            </a:r>
          </a:p>
          <a:p>
            <a:pPr marL="0" indent="0">
              <a:spcBef>
                <a:spcPts val="750"/>
              </a:spcBef>
              <a:buClr>
                <a:schemeClr val="accent1"/>
              </a:buClr>
              <a:buSzPct val="25000"/>
              <a:buNone/>
            </a:pPr>
            <a:endParaRPr sz="2100" b="0" dirty="0">
              <a:latin typeface="Questrial"/>
              <a:ea typeface="Questrial"/>
              <a:cs typeface="Questrial"/>
              <a:sym typeface="Questrial"/>
            </a:endParaRPr>
          </a:p>
          <a:p>
            <a:pPr marL="257175" indent="-257175">
              <a:spcBef>
                <a:spcPts val="750"/>
              </a:spcBef>
              <a:buClr>
                <a:schemeClr val="accent1"/>
              </a:buClr>
              <a:buSzPct val="80000"/>
              <a:buNone/>
            </a:pPr>
            <a:endParaRPr sz="2100" b="0" dirty="0">
              <a:solidFill>
                <a:schemeClr val="lt1"/>
              </a:solidFill>
              <a:latin typeface="Questrial"/>
              <a:ea typeface="Questrial"/>
              <a:cs typeface="Questrial"/>
              <a:sym typeface="Quest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594" t="9989" r="9425" b="27346"/>
          <a:stretch/>
        </p:blipFill>
        <p:spPr>
          <a:xfrm>
            <a:off x="4191000" y="1664677"/>
            <a:ext cx="4827588" cy="2801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52271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227750" y="1266898"/>
            <a:ext cx="4637700" cy="1050300"/>
          </a:xfrm>
          <a:prstGeom prst="rect">
            <a:avLst/>
          </a:prstGeom>
        </p:spPr>
        <p:txBody>
          <a:bodyPr vert="horz" lIns="68569" tIns="68569" rIns="68569" bIns="68569" rtlCol="0" anchor="t" anchorCtr="0">
            <a:noAutofit/>
          </a:bodyPr>
          <a:lstStyle/>
          <a:p>
            <a:pPr>
              <a:spcBef>
                <a:spcPts val="0"/>
              </a:spcBef>
            </a:pPr>
            <a:r>
              <a:rPr lang="en-US" sz="4500" i="1" dirty="0">
                <a:solidFill>
                  <a:schemeClr val="tx1"/>
                </a:solidFill>
              </a:rPr>
              <a:t>Learn with Food!</a:t>
            </a:r>
          </a:p>
        </p:txBody>
      </p:sp>
      <p:sp>
        <p:nvSpPr>
          <p:cNvPr id="428" name="Shape 428"/>
          <p:cNvSpPr txBox="1">
            <a:spLocks noGrp="1"/>
          </p:cNvSpPr>
          <p:nvPr>
            <p:ph type="body" idx="1"/>
          </p:nvPr>
        </p:nvSpPr>
        <p:spPr>
          <a:xfrm>
            <a:off x="201919" y="2147278"/>
            <a:ext cx="8332481" cy="4101121"/>
          </a:xfrm>
          <a:prstGeom prst="rect">
            <a:avLst/>
          </a:prstGeom>
        </p:spPr>
        <p:txBody>
          <a:bodyPr vert="horz" lIns="68569" tIns="68569" rIns="68569" bIns="68569" rtlCol="0" anchor="t" anchorCtr="0">
            <a:noAutofit/>
          </a:bodyPr>
          <a:lstStyle/>
          <a:p>
            <a:pPr algn="ctr">
              <a:spcBef>
                <a:spcPts val="0"/>
              </a:spcBef>
              <a:buNone/>
            </a:pPr>
            <a:r>
              <a:rPr lang="en-US" sz="2400" dirty="0">
                <a:latin typeface="+mn-lt"/>
              </a:rPr>
              <a:t>Civil War Facts</a:t>
            </a:r>
          </a:p>
          <a:p>
            <a:pPr>
              <a:spcBef>
                <a:spcPts val="0"/>
              </a:spcBef>
              <a:buNone/>
            </a:pPr>
            <a:r>
              <a:rPr lang="en-US" sz="2250" b="0" dirty="0">
                <a:latin typeface="+mn-lt"/>
              </a:rPr>
              <a:t>Some Causes: </a:t>
            </a:r>
          </a:p>
          <a:p>
            <a:pPr indent="-314325">
              <a:spcBef>
                <a:spcPts val="0"/>
              </a:spcBef>
              <a:buSzPct val="100000"/>
            </a:pPr>
            <a:r>
              <a:rPr lang="en-US" sz="2250" b="0" dirty="0">
                <a:latin typeface="+mn-lt"/>
              </a:rPr>
              <a:t>Sectional disagreements</a:t>
            </a:r>
          </a:p>
          <a:p>
            <a:pPr indent="-314325">
              <a:spcBef>
                <a:spcPts val="0"/>
              </a:spcBef>
              <a:buSzPct val="100000"/>
            </a:pPr>
            <a:r>
              <a:rPr lang="en-US" sz="2250" b="0" dirty="0">
                <a:latin typeface="+mn-lt"/>
              </a:rPr>
              <a:t>Northern abolitionists v. Southern defenders of slavery</a:t>
            </a:r>
          </a:p>
          <a:p>
            <a:pPr>
              <a:spcBef>
                <a:spcPts val="0"/>
              </a:spcBef>
              <a:buNone/>
            </a:pPr>
            <a:r>
              <a:rPr lang="en-US" sz="2250" b="0" dirty="0">
                <a:latin typeface="+mn-lt"/>
              </a:rPr>
              <a:t>Lincoln: Key leader--insisted the Union be held together by force if necessary</a:t>
            </a:r>
          </a:p>
          <a:p>
            <a:pPr>
              <a:spcBef>
                <a:spcPts val="0"/>
              </a:spcBef>
              <a:buNone/>
            </a:pPr>
            <a:r>
              <a:rPr lang="en-US" sz="2250" b="0" dirty="0">
                <a:latin typeface="+mn-lt"/>
              </a:rPr>
              <a:t>Economic Impact: </a:t>
            </a:r>
          </a:p>
          <a:p>
            <a:pPr indent="-314325">
              <a:spcBef>
                <a:spcPts val="0"/>
              </a:spcBef>
              <a:buSzPct val="100000"/>
            </a:pPr>
            <a:r>
              <a:rPr lang="en-US" sz="2250" b="0" dirty="0">
                <a:latin typeface="+mn-lt"/>
              </a:rPr>
              <a:t>South:  left embittered and devastated.  Much of the South lay in ruins.</a:t>
            </a:r>
          </a:p>
          <a:p>
            <a:pPr indent="-314325">
              <a:spcBef>
                <a:spcPts val="0"/>
              </a:spcBef>
              <a:buSzPct val="100000"/>
            </a:pPr>
            <a:r>
              <a:rPr lang="en-US" sz="2250" b="0" dirty="0">
                <a:latin typeface="+mn-lt"/>
              </a:rPr>
              <a:t>North/Midwest: emerged with strong and growing economies</a:t>
            </a:r>
          </a:p>
          <a:p>
            <a:pPr>
              <a:spcBef>
                <a:spcPts val="0"/>
              </a:spcBef>
              <a:buNone/>
            </a:pPr>
            <a:endParaRPr sz="2250" dirty="0"/>
          </a:p>
        </p:txBody>
      </p:sp>
      <p:pic>
        <p:nvPicPr>
          <p:cNvPr id="1032" name="Picture 8" descr="http://bostonbeancoffee.com/wp-content/uploads/2014/07/twi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57200"/>
            <a:ext cx="3832325" cy="1517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2161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5" name="Shape 435"/>
          <p:cNvPicPr preferRelativeResize="0"/>
          <p:nvPr/>
        </p:nvPicPr>
        <p:blipFill>
          <a:blip r:embed="rId3">
            <a:alphaModFix/>
          </a:blip>
          <a:stretch>
            <a:fillRect/>
          </a:stretch>
        </p:blipFill>
        <p:spPr>
          <a:xfrm>
            <a:off x="4800600" y="3585650"/>
            <a:ext cx="3200400" cy="2229187"/>
          </a:xfrm>
          <a:prstGeom prst="rect">
            <a:avLst/>
          </a:prstGeom>
          <a:noFill/>
          <a:ln>
            <a:noFill/>
          </a:ln>
        </p:spPr>
      </p:pic>
      <p:pic>
        <p:nvPicPr>
          <p:cNvPr id="434" name="Shape 434"/>
          <p:cNvPicPr preferRelativeResize="0"/>
          <p:nvPr/>
        </p:nvPicPr>
        <p:blipFill>
          <a:blip r:embed="rId4">
            <a:alphaModFix/>
          </a:blip>
          <a:stretch>
            <a:fillRect/>
          </a:stretch>
        </p:blipFill>
        <p:spPr>
          <a:xfrm>
            <a:off x="-381000" y="2286552"/>
            <a:ext cx="5943600" cy="3168323"/>
          </a:xfrm>
          <a:prstGeom prst="rect">
            <a:avLst/>
          </a:prstGeom>
          <a:noFill/>
          <a:ln>
            <a:noFill/>
          </a:ln>
        </p:spPr>
      </p:pic>
      <p:sp>
        <p:nvSpPr>
          <p:cNvPr id="3" name="Rectangle 2"/>
          <p:cNvSpPr/>
          <p:nvPr/>
        </p:nvSpPr>
        <p:spPr>
          <a:xfrm>
            <a:off x="696199" y="76200"/>
            <a:ext cx="7547823" cy="2308324"/>
          </a:xfrm>
          <a:prstGeom prst="rect">
            <a:avLst/>
          </a:prstGeom>
          <a:noFill/>
        </p:spPr>
        <p:txBody>
          <a:bodyPr wrap="square" lIns="91440" tIns="45720" rIns="91440" bIns="45720">
            <a:spAutoFit/>
          </a:bodyPr>
          <a:lstStyle/>
          <a:p>
            <a:pPr algn="ctr"/>
            <a:r>
              <a:rPr lang="en-US" sz="4800" b="1" cap="none" spc="0" dirty="0">
                <a:ln w="0"/>
                <a:solidFill>
                  <a:schemeClr val="tx1"/>
                </a:solidFill>
                <a:effectLst>
                  <a:outerShdw blurRad="38100" dist="19050" dir="2700000" algn="tl" rotWithShape="0">
                    <a:schemeClr val="dk1">
                      <a:alpha val="40000"/>
                    </a:schemeClr>
                  </a:outerShdw>
                </a:effectLst>
              </a:rPr>
              <a:t>Big Question: </a:t>
            </a:r>
          </a:p>
          <a:p>
            <a:pPr algn="ctr"/>
            <a:r>
              <a:rPr lang="en-US" sz="4800" b="1" cap="none" spc="0" dirty="0">
                <a:ln w="0"/>
                <a:solidFill>
                  <a:schemeClr val="tx1"/>
                </a:solidFill>
                <a:effectLst>
                  <a:outerShdw blurRad="38100" dist="19050" dir="2700000" algn="tl" rotWithShape="0">
                    <a:schemeClr val="dk1">
                      <a:alpha val="40000"/>
                    </a:schemeClr>
                  </a:outerShdw>
                </a:effectLst>
              </a:rPr>
              <a:t>How was the Civil War like a Twix candy bar?</a:t>
            </a:r>
          </a:p>
        </p:txBody>
      </p:sp>
      <p:sp>
        <p:nvSpPr>
          <p:cNvPr id="4" name="Rectangle 3"/>
          <p:cNvSpPr/>
          <p:nvPr/>
        </p:nvSpPr>
        <p:spPr>
          <a:xfrm>
            <a:off x="352539" y="5562600"/>
            <a:ext cx="8181861" cy="738664"/>
          </a:xfrm>
          <a:prstGeom prst="rect">
            <a:avLst/>
          </a:prstGeom>
        </p:spPr>
        <p:txBody>
          <a:bodyPr wrap="square">
            <a:spAutoFit/>
          </a:bodyPr>
          <a:lstStyle/>
          <a:p>
            <a:r>
              <a:rPr lang="en-US" sz="2400" dirty="0">
                <a:solidFill>
                  <a:srgbClr val="000000"/>
                </a:solidFill>
                <a:latin typeface="Times New Roman" panose="02020603050405020304" pitchFamily="18" charset="0"/>
              </a:rPr>
              <a:t>SOL </a:t>
            </a:r>
            <a:r>
              <a:rPr lang="en-US" sz="2400" dirty="0" smtClean="0">
                <a:solidFill>
                  <a:srgbClr val="000000"/>
                </a:solidFill>
                <a:latin typeface="Times New Roman" panose="02020603050405020304" pitchFamily="18" charset="0"/>
              </a:rPr>
              <a:t>VUS.7</a:t>
            </a:r>
            <a:r>
              <a:rPr lang="en-US" dirty="0">
                <a:solidFill>
                  <a:srgbClr val="000000"/>
                </a:solidFill>
                <a:latin typeface="Times New Roman" panose="02020603050405020304" pitchFamily="18" charset="0"/>
              </a:rPr>
              <a:t>: The student will demonstrate knowledge of the Civil War and Reconstruction Era and their importance as major turning points in American history.</a:t>
            </a:r>
            <a:endParaRPr lang="en-US" dirty="0"/>
          </a:p>
        </p:txBody>
      </p:sp>
      <p:sp>
        <p:nvSpPr>
          <p:cNvPr id="2" name="Rectangle 1"/>
          <p:cNvSpPr/>
          <p:nvPr/>
        </p:nvSpPr>
        <p:spPr>
          <a:xfrm>
            <a:off x="5929231" y="2967335"/>
            <a:ext cx="2303905" cy="923330"/>
          </a:xfrm>
          <a:prstGeom prst="rect">
            <a:avLst/>
          </a:prstGeom>
        </p:spPr>
        <p:txBody>
          <a:bodyPr wrap="square">
            <a:spAutoFit/>
          </a:bodyPr>
          <a:lstStyle/>
          <a:p>
            <a:r>
              <a:rPr lang="en-US" dirty="0">
                <a:hlinkClick r:id="rId5"/>
              </a:rPr>
              <a:t>https://www.youtube.com/watch?v=D6iaxewbaXg</a:t>
            </a:r>
            <a:r>
              <a:rPr lang="en-US" dirty="0"/>
              <a:t> </a:t>
            </a:r>
          </a:p>
        </p:txBody>
      </p:sp>
    </p:spTree>
    <p:extLst>
      <p:ext uri="{BB962C8B-B14F-4D97-AF65-F5344CB8AC3E}">
        <p14:creationId xmlns:p14="http://schemas.microsoft.com/office/powerpoint/2010/main" val="25856777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2015 SOL Skill Progression </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6</a:t>
            </a:fld>
            <a:endParaRPr lang="en-US" dirty="0"/>
          </a:p>
        </p:txBody>
      </p:sp>
      <p:pic>
        <p:nvPicPr>
          <p:cNvPr id="5" name="Picture 4"/>
          <p:cNvPicPr>
            <a:picLocks noChangeAspect="1"/>
          </p:cNvPicPr>
          <p:nvPr/>
        </p:nvPicPr>
        <p:blipFill>
          <a:blip r:embed="rId3"/>
          <a:stretch>
            <a:fillRect/>
          </a:stretch>
        </p:blipFill>
        <p:spPr>
          <a:xfrm>
            <a:off x="228600" y="1289050"/>
            <a:ext cx="8146981" cy="5568950"/>
          </a:xfrm>
          <a:prstGeom prst="rect">
            <a:avLst/>
          </a:prstGeom>
        </p:spPr>
      </p:pic>
      <p:sp>
        <p:nvSpPr>
          <p:cNvPr id="6" name="Rectangle 5"/>
          <p:cNvSpPr/>
          <p:nvPr/>
        </p:nvSpPr>
        <p:spPr>
          <a:xfrm rot="10800000">
            <a:off x="7238998" y="1078840"/>
            <a:ext cx="609601" cy="661720"/>
          </a:xfrm>
          <a:prstGeom prst="rect">
            <a:avLst/>
          </a:prstGeom>
        </p:spPr>
        <p:txBody>
          <a:bodyPr wrap="square">
            <a:spAutoFit/>
          </a:bodyPr>
          <a:lstStyle/>
          <a:p>
            <a:r>
              <a:rPr lang="en-US" sz="3700" dirty="0">
                <a:solidFill>
                  <a:srgbClr val="FF00FF"/>
                </a:solidFill>
                <a:latin typeface="Wingdings"/>
                <a:ea typeface="Wingdings"/>
                <a:cs typeface="Wingdings"/>
              </a:rPr>
              <a:t></a:t>
            </a:r>
            <a:endParaRPr lang="en-US" sz="3700" dirty="0">
              <a:solidFill>
                <a:srgbClr val="FF00FF"/>
              </a:solidFill>
            </a:endParaRPr>
          </a:p>
        </p:txBody>
      </p:sp>
    </p:spTree>
    <p:extLst>
      <p:ext uri="{BB962C8B-B14F-4D97-AF65-F5344CB8AC3E}">
        <p14:creationId xmlns:p14="http://schemas.microsoft.com/office/powerpoint/2010/main" val="34875539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i="1" dirty="0"/>
              <a:t>Time to Practice!</a:t>
            </a:r>
          </a:p>
        </p:txBody>
      </p:sp>
      <p:sp>
        <p:nvSpPr>
          <p:cNvPr id="3" name="Text Placeholder 2"/>
          <p:cNvSpPr>
            <a:spLocks noGrp="1"/>
          </p:cNvSpPr>
          <p:nvPr>
            <p:ph type="body" idx="1"/>
          </p:nvPr>
        </p:nvSpPr>
        <p:spPr>
          <a:xfrm>
            <a:off x="225754" y="1676400"/>
            <a:ext cx="2974646" cy="4191000"/>
          </a:xfrm>
        </p:spPr>
        <p:txBody>
          <a:bodyPr>
            <a:noAutofit/>
          </a:bodyPr>
          <a:lstStyle/>
          <a:p>
            <a:r>
              <a:rPr lang="en-US" sz="2400" b="0" dirty="0"/>
              <a:t>Examine the characteristics of the three colonial regions</a:t>
            </a:r>
          </a:p>
          <a:p>
            <a:r>
              <a:rPr lang="en-US" sz="2400" b="0" dirty="0"/>
              <a:t>If you had to choose a candy bar to match your region, what would it be?  Why?</a:t>
            </a:r>
          </a:p>
        </p:txBody>
      </p:sp>
      <p:pic>
        <p:nvPicPr>
          <p:cNvPr id="2050" name="Picture 2" descr="http://mrnussbaum.com/images/makeyourown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188" y="1676400"/>
            <a:ext cx="5013094" cy="3915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2695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i="1" dirty="0"/>
              <a:t>Candy for the Colonies!</a:t>
            </a:r>
          </a:p>
        </p:txBody>
      </p:sp>
      <p:sp>
        <p:nvSpPr>
          <p:cNvPr id="3" name="Text Placeholder 2"/>
          <p:cNvSpPr>
            <a:spLocks noGrp="1"/>
          </p:cNvSpPr>
          <p:nvPr>
            <p:ph idx="1"/>
          </p:nvPr>
        </p:nvSpPr>
        <p:spPr>
          <a:xfrm>
            <a:off x="138660" y="1371600"/>
            <a:ext cx="4119937" cy="4539016"/>
          </a:xfrm>
        </p:spPr>
        <p:txBody>
          <a:bodyPr/>
          <a:lstStyle/>
          <a:p>
            <a:pPr>
              <a:buFont typeface="Wingdings" charset="2"/>
              <a:buChar char="²"/>
            </a:pPr>
            <a:r>
              <a:rPr lang="en-US" sz="2800" dirty="0">
                <a:latin typeface="Arial Narrow"/>
                <a:cs typeface="Arial Narrow"/>
              </a:rPr>
              <a:t>What are the characteristics of each of the three colonial regions?</a:t>
            </a:r>
          </a:p>
          <a:p>
            <a:pPr>
              <a:buNone/>
            </a:pPr>
            <a:endParaRPr lang="en-US" sz="2800" dirty="0">
              <a:latin typeface="Arial Narrow"/>
              <a:cs typeface="Arial Narrow"/>
            </a:endParaRPr>
          </a:p>
          <a:p>
            <a:pPr>
              <a:buFont typeface="Wingdings" charset="2"/>
              <a:buChar char="²"/>
            </a:pPr>
            <a:r>
              <a:rPr lang="en-US" sz="2800" dirty="0">
                <a:latin typeface="Arial Narrow"/>
                <a:cs typeface="Arial Narrow"/>
              </a:rPr>
              <a:t>If a candy bar was chosen to match a  region, what would it be?  Why?</a:t>
            </a:r>
          </a:p>
        </p:txBody>
      </p:sp>
      <p:pic>
        <p:nvPicPr>
          <p:cNvPr id="2050" name="Picture 2" descr="http://mrnussbaum.com/images/makeyourown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76400"/>
            <a:ext cx="3561649" cy="3709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cdn.thefiscaltimes.com/sites/default/files/articles/11072012_pile_candy_arti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029623"/>
            <a:ext cx="2437835" cy="1828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651558"/>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3031" y="48868"/>
            <a:ext cx="7543800" cy="1143000"/>
          </a:xfrm>
        </p:spPr>
        <p:txBody>
          <a:bodyPr>
            <a:normAutofit fontScale="90000"/>
          </a:bodyPr>
          <a:lstStyle/>
          <a:p>
            <a:pPr algn="l"/>
            <a:r>
              <a:rPr lang="en-US" dirty="0"/>
              <a:t/>
            </a:r>
            <a:br>
              <a:rPr lang="en-US" dirty="0"/>
            </a:br>
            <a:r>
              <a:rPr lang="en-US" sz="2400" dirty="0"/>
              <a:t>The student will demonstrate skills for historical thinking, geographical analysis, economic decision making, and responsible citizenship by</a:t>
            </a:r>
            <a:endParaRPr lang="en-US" dirty="0"/>
          </a:p>
        </p:txBody>
      </p:sp>
      <p:sp>
        <p:nvSpPr>
          <p:cNvPr id="8" name="Content Placeholder 7"/>
          <p:cNvSpPr>
            <a:spLocks noGrp="1"/>
          </p:cNvSpPr>
          <p:nvPr>
            <p:ph idx="1"/>
          </p:nvPr>
        </p:nvSpPr>
        <p:spPr>
          <a:xfrm>
            <a:off x="457200" y="1676400"/>
            <a:ext cx="7543800" cy="4525963"/>
          </a:xfrm>
        </p:spPr>
        <p:txBody>
          <a:bodyPr>
            <a:normAutofit fontScale="92500" lnSpcReduction="10000"/>
          </a:bodyPr>
          <a:lstStyle/>
          <a:p>
            <a:pPr marL="0" indent="0">
              <a:buNone/>
            </a:pPr>
            <a:r>
              <a:rPr lang="en-US" sz="1900" dirty="0"/>
              <a:t>VUS.1b</a:t>
            </a:r>
          </a:p>
          <a:p>
            <a:r>
              <a:rPr lang="en-US" sz="1900" dirty="0"/>
              <a:t>Using geographic information to determine patterns and trends in Virginia and Unites States history</a:t>
            </a:r>
          </a:p>
          <a:p>
            <a:pPr marL="0" indent="0">
              <a:buNone/>
            </a:pPr>
            <a:r>
              <a:rPr lang="en-US" sz="1900" dirty="0"/>
              <a:t>VUS.1c</a:t>
            </a:r>
          </a:p>
          <a:p>
            <a:r>
              <a:rPr lang="en-US" sz="1900" dirty="0"/>
              <a:t>interpreting charts, graphs, and pictures to determine characteristics of people, places, or events in Virginia and United States history</a:t>
            </a:r>
          </a:p>
          <a:p>
            <a:pPr marL="0" indent="0">
              <a:buNone/>
            </a:pPr>
            <a:r>
              <a:rPr lang="en-US" sz="1900" dirty="0"/>
              <a:t>VUS.1e</a:t>
            </a:r>
          </a:p>
          <a:p>
            <a:r>
              <a:rPr lang="en-US" sz="1900" dirty="0"/>
              <a:t>Comparing and contrasting historical, cultural, economic, and political perspectives in Virginia and United States history.</a:t>
            </a:r>
          </a:p>
          <a:p>
            <a:pPr marL="0" indent="0">
              <a:buNone/>
            </a:pPr>
            <a:r>
              <a:rPr lang="en-US" sz="1900" dirty="0"/>
              <a:t>VUS.1f</a:t>
            </a:r>
          </a:p>
          <a:p>
            <a:r>
              <a:rPr lang="en-US" sz="1900" dirty="0"/>
              <a:t>Explaining how indirect cause-and-effect relationships impact people, places, and events in Virginia and United States history</a:t>
            </a:r>
          </a:p>
          <a:p>
            <a:pPr marL="0" indent="0">
              <a:buNone/>
            </a:pPr>
            <a:r>
              <a:rPr lang="en-US" sz="1900" dirty="0"/>
              <a:t>VUS.1g</a:t>
            </a:r>
          </a:p>
          <a:p>
            <a:r>
              <a:rPr lang="en-US" sz="1900" dirty="0"/>
              <a:t>Analyzing multiple connections across time and place</a:t>
            </a:r>
          </a:p>
          <a:p>
            <a:endParaRPr lang="en-US" sz="1600" dirty="0"/>
          </a:p>
          <a:p>
            <a:endParaRPr lang="en-US" sz="2000" dirty="0"/>
          </a:p>
          <a:p>
            <a:endParaRPr lang="en-US" sz="2000" dirty="0"/>
          </a:p>
        </p:txBody>
      </p:sp>
      <p:sp>
        <p:nvSpPr>
          <p:cNvPr id="2" name="Slide Number Placeholder 1"/>
          <p:cNvSpPr>
            <a:spLocks noGrp="1"/>
          </p:cNvSpPr>
          <p:nvPr>
            <p:ph type="sldNum" sz="quarter" idx="12"/>
          </p:nvPr>
        </p:nvSpPr>
        <p:spPr/>
        <p:txBody>
          <a:bodyPr/>
          <a:lstStyle/>
          <a:p>
            <a:fld id="{0E35F3BA-FE8B-4E36-87EF-206F94BD42EB}" type="slidenum">
              <a:rPr lang="en-US" smtClean="0"/>
              <a:pPr/>
              <a:t>62</a:t>
            </a:fld>
            <a:endParaRPr lang="en-US" dirty="0"/>
          </a:p>
        </p:txBody>
      </p:sp>
      <p:pic>
        <p:nvPicPr>
          <p:cNvPr id="3074" name="Picture 2" descr="http://www.clipartbest.com/cliparts/eTM/Kjn/eTMKjnGT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15" y="1526373"/>
            <a:ext cx="574674" cy="6408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ipartbest.com/cliparts/eTM/Kjn/eTMKjnGT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80" y="2401548"/>
            <a:ext cx="574674" cy="640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lipartbest.com/cliparts/eTM/Kjn/eTMKjnGT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06" y="3543964"/>
            <a:ext cx="574674" cy="6408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ipartbest.com/cliparts/eTM/Kjn/eTMKjnGT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06" y="4419139"/>
            <a:ext cx="574674" cy="640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ipartbest.com/cliparts/eTM/Kjn/eTMKjnGT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06" y="5257480"/>
            <a:ext cx="574674" cy="6408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5400000">
            <a:off x="5845159" y="3084084"/>
            <a:ext cx="6016391"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Essential Skills Standards</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215828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45888" y="164855"/>
            <a:ext cx="3768912" cy="823912"/>
          </a:xfrm>
        </p:spPr>
        <p:txBody>
          <a:bodyPr>
            <a:normAutofit/>
          </a:bodyPr>
          <a:lstStyle/>
          <a:p>
            <a:pPr algn="ctr"/>
            <a:r>
              <a:rPr lang="en-US" sz="4400" b="1" dirty="0">
                <a:solidFill>
                  <a:schemeClr val="tx1"/>
                </a:solidFill>
              </a:rPr>
              <a:t>Traditional</a:t>
            </a:r>
          </a:p>
        </p:txBody>
      </p:sp>
      <p:pic>
        <p:nvPicPr>
          <p:cNvPr id="4098" name="Picture 2" descr="http://www.tampabay.com/resources/images/dti/rendered/2013/08/ISTOCK_TEST_FORM_11359010_8col.jpg"/>
          <p:cNvPicPr>
            <a:picLocks noChangeAspect="1" noChangeArrowheads="1"/>
          </p:cNvPicPr>
          <p:nvPr/>
        </p:nvPicPr>
        <p:blipFill>
          <a:blip r:embed="rId2">
            <a:alphaModFix amt="43000"/>
            <a:extLst>
              <a:ext uri="{28A0092B-C50C-407E-A947-70E740481C1C}">
                <a14:useLocalDpi xmlns:a14="http://schemas.microsoft.com/office/drawing/2010/main" val="0"/>
              </a:ext>
            </a:extLst>
          </a:blip>
          <a:srcRect/>
          <a:stretch>
            <a:fillRect/>
          </a:stretch>
        </p:blipFill>
        <p:spPr bwMode="auto">
          <a:xfrm>
            <a:off x="248997" y="1371600"/>
            <a:ext cx="3865803" cy="48180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2"/>
          </p:nvPr>
        </p:nvSpPr>
        <p:spPr>
          <a:xfrm>
            <a:off x="-76200" y="1143000"/>
            <a:ext cx="4191000" cy="4584291"/>
          </a:xfrm>
        </p:spPr>
        <p:txBody>
          <a:bodyPr>
            <a:normAutofit fontScale="92500"/>
          </a:bodyPr>
          <a:lstStyle/>
          <a:p>
            <a:pPr lvl="1">
              <a:buFont typeface="Wingdings" panose="05000000000000000000" pitchFamily="2" charset="2"/>
              <a:buChar char="ü"/>
            </a:pPr>
            <a:endParaRPr lang="en-US" sz="3600" b="1" dirty="0">
              <a:solidFill>
                <a:schemeClr val="bg1"/>
              </a:solidFill>
            </a:endParaRPr>
          </a:p>
          <a:p>
            <a:pPr lvl="1">
              <a:buFont typeface="Wingdings" panose="05000000000000000000" pitchFamily="2" charset="2"/>
              <a:buChar char="ü"/>
            </a:pPr>
            <a:r>
              <a:rPr lang="en-US" sz="3600" b="1" dirty="0">
                <a:solidFill>
                  <a:schemeClr val="tx2"/>
                </a:solidFill>
              </a:rPr>
              <a:t>Exit Slips</a:t>
            </a:r>
          </a:p>
          <a:p>
            <a:pPr lvl="1">
              <a:buFont typeface="Wingdings" panose="05000000000000000000" pitchFamily="2" charset="2"/>
              <a:buChar char="ü"/>
            </a:pPr>
            <a:r>
              <a:rPr lang="en-US" sz="3600" b="1" dirty="0">
                <a:solidFill>
                  <a:schemeClr val="tx2"/>
                </a:solidFill>
              </a:rPr>
              <a:t>Multiple Choice</a:t>
            </a:r>
          </a:p>
          <a:p>
            <a:pPr lvl="1">
              <a:buFont typeface="Wingdings" panose="05000000000000000000" pitchFamily="2" charset="2"/>
              <a:buChar char="ü"/>
            </a:pPr>
            <a:r>
              <a:rPr lang="en-US" sz="3600" b="1" dirty="0">
                <a:solidFill>
                  <a:schemeClr val="tx2"/>
                </a:solidFill>
              </a:rPr>
              <a:t>Short Answer</a:t>
            </a:r>
          </a:p>
          <a:p>
            <a:pPr lvl="1">
              <a:buFont typeface="Wingdings" panose="05000000000000000000" pitchFamily="2" charset="2"/>
              <a:buChar char="ü"/>
            </a:pPr>
            <a:r>
              <a:rPr lang="en-US" sz="3600" b="1" dirty="0">
                <a:solidFill>
                  <a:schemeClr val="tx2"/>
                </a:solidFill>
              </a:rPr>
              <a:t>Matching</a:t>
            </a:r>
          </a:p>
          <a:p>
            <a:pPr lvl="1">
              <a:buFont typeface="Wingdings" panose="05000000000000000000" pitchFamily="2" charset="2"/>
              <a:buChar char="ü"/>
            </a:pPr>
            <a:r>
              <a:rPr lang="en-US" sz="3600" b="1" dirty="0">
                <a:solidFill>
                  <a:schemeClr val="tx2"/>
                </a:solidFill>
              </a:rPr>
              <a:t>True/False</a:t>
            </a:r>
          </a:p>
          <a:p>
            <a:pPr lvl="1">
              <a:buFont typeface="Wingdings" panose="05000000000000000000" pitchFamily="2" charset="2"/>
              <a:buChar char="ü"/>
            </a:pPr>
            <a:r>
              <a:rPr lang="en-US" sz="3600" b="1" dirty="0">
                <a:solidFill>
                  <a:schemeClr val="tx2"/>
                </a:solidFill>
              </a:rPr>
              <a:t>Multiple Choice</a:t>
            </a:r>
          </a:p>
        </p:txBody>
      </p:sp>
      <p:sp>
        <p:nvSpPr>
          <p:cNvPr id="7" name="Text Placeholder 6"/>
          <p:cNvSpPr>
            <a:spLocks noGrp="1"/>
          </p:cNvSpPr>
          <p:nvPr>
            <p:ph type="body" sz="quarter" idx="3"/>
          </p:nvPr>
        </p:nvSpPr>
        <p:spPr>
          <a:xfrm>
            <a:off x="4712811" y="304800"/>
            <a:ext cx="3516789" cy="1219200"/>
          </a:xfrm>
        </p:spPr>
        <p:txBody>
          <a:bodyPr>
            <a:normAutofit fontScale="92500" lnSpcReduction="20000"/>
          </a:bodyPr>
          <a:lstStyle/>
          <a:p>
            <a:pPr algn="ctr"/>
            <a:r>
              <a:rPr lang="en-US" sz="4400" b="1" dirty="0" smtClean="0">
                <a:solidFill>
                  <a:schemeClr val="tx1"/>
                </a:solidFill>
              </a:rPr>
              <a:t>Alternative </a:t>
            </a:r>
          </a:p>
          <a:p>
            <a:pPr algn="ctr"/>
            <a:r>
              <a:rPr lang="en-US" sz="4400" b="1" dirty="0" smtClean="0">
                <a:solidFill>
                  <a:schemeClr val="tx1"/>
                </a:solidFill>
              </a:rPr>
              <a:t>ideas</a:t>
            </a:r>
            <a:endParaRPr lang="en-US" sz="4400" b="1" dirty="0">
              <a:solidFill>
                <a:schemeClr val="tx1"/>
              </a:solidFill>
            </a:endParaRPr>
          </a:p>
        </p:txBody>
      </p:sp>
      <p:pic>
        <p:nvPicPr>
          <p:cNvPr id="4114" name="Picture 18" descr="http://images.sampletemplates.com/wp-content/uploads/2015/07/Free-Blank-Rubric-Template.jpg"/>
          <p:cNvPicPr>
            <a:picLocks noChangeAspect="1" noChangeArrowheads="1"/>
          </p:cNvPicPr>
          <p:nvPr/>
        </p:nvPicPr>
        <p:blipFill>
          <a:blip r:embed="rId3">
            <a:alphaModFix amt="64000"/>
            <a:extLst>
              <a:ext uri="{28A0092B-C50C-407E-A947-70E740481C1C}">
                <a14:useLocalDpi xmlns:a14="http://schemas.microsoft.com/office/drawing/2010/main" val="0"/>
              </a:ext>
            </a:extLst>
          </a:blip>
          <a:srcRect/>
          <a:stretch>
            <a:fillRect/>
          </a:stretch>
        </p:blipFill>
        <p:spPr bwMode="auto">
          <a:xfrm>
            <a:off x="4572000" y="1345206"/>
            <a:ext cx="3673400" cy="505559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quarter" idx="4"/>
          </p:nvPr>
        </p:nvSpPr>
        <p:spPr>
          <a:xfrm>
            <a:off x="4724401" y="1162408"/>
            <a:ext cx="3521000" cy="5009792"/>
          </a:xfrm>
          <a:solidFill>
            <a:srgbClr val="FFFFFF">
              <a:alpha val="34902"/>
            </a:srgbClr>
          </a:solidFill>
        </p:spPr>
        <p:txBody>
          <a:bodyPr>
            <a:normAutofit fontScale="92500" lnSpcReduction="20000"/>
          </a:bodyPr>
          <a:lstStyle/>
          <a:p>
            <a:pPr>
              <a:buFont typeface="Wingdings" panose="05000000000000000000" pitchFamily="2" charset="2"/>
              <a:buChar char="ü"/>
            </a:pPr>
            <a:endParaRPr lang="en-US" sz="3600" dirty="0">
              <a:solidFill>
                <a:schemeClr val="bg1"/>
              </a:solidFill>
            </a:endParaRPr>
          </a:p>
          <a:p>
            <a:r>
              <a:rPr lang="en-US" sz="3600" b="1" dirty="0">
                <a:solidFill>
                  <a:srgbClr val="1F497D"/>
                </a:solidFill>
              </a:rPr>
              <a:t>Think, Create, and Write:</a:t>
            </a:r>
          </a:p>
          <a:p>
            <a:pPr lvl="1"/>
            <a:r>
              <a:rPr lang="en-US" sz="3200" b="1" dirty="0">
                <a:solidFill>
                  <a:srgbClr val="1F497D"/>
                </a:solidFill>
              </a:rPr>
              <a:t>Thought Bubbles</a:t>
            </a:r>
          </a:p>
          <a:p>
            <a:pPr lvl="1"/>
            <a:r>
              <a:rPr lang="en-US" sz="3200" b="1" dirty="0">
                <a:solidFill>
                  <a:srgbClr val="1F497D"/>
                </a:solidFill>
              </a:rPr>
              <a:t>Phone Activity</a:t>
            </a:r>
          </a:p>
          <a:p>
            <a:pPr lvl="1"/>
            <a:r>
              <a:rPr lang="en-US" sz="3200" b="1" dirty="0">
                <a:solidFill>
                  <a:srgbClr val="1F497D"/>
                </a:solidFill>
              </a:rPr>
              <a:t>Witness Tree</a:t>
            </a:r>
          </a:p>
          <a:p>
            <a:pPr lvl="1"/>
            <a:r>
              <a:rPr lang="en-US" sz="3200" b="1" dirty="0">
                <a:solidFill>
                  <a:srgbClr val="1F497D"/>
                </a:solidFill>
              </a:rPr>
              <a:t>Candy Bar</a:t>
            </a:r>
            <a:endParaRPr lang="en-US" sz="3600" b="1" dirty="0">
              <a:solidFill>
                <a:srgbClr val="1F497D"/>
              </a:solidFill>
            </a:endParaRPr>
          </a:p>
          <a:p>
            <a:pPr lvl="1"/>
            <a:r>
              <a:rPr lang="en-US" sz="3200" b="1" dirty="0">
                <a:solidFill>
                  <a:srgbClr val="1F497D"/>
                </a:solidFill>
              </a:rPr>
              <a:t>Answer the Big Question</a:t>
            </a:r>
          </a:p>
          <a:p>
            <a:pPr lvl="1">
              <a:buFont typeface="Wingdings" panose="05000000000000000000" pitchFamily="2" charset="2"/>
              <a:buChar char="ü"/>
            </a:pPr>
            <a:endParaRPr lang="en-US" sz="3200" dirty="0">
              <a:solidFill>
                <a:srgbClr val="1F497D"/>
              </a:solidFill>
            </a:endParaRPr>
          </a:p>
        </p:txBody>
      </p:sp>
      <p:sp>
        <p:nvSpPr>
          <p:cNvPr id="9" name="Rectangle 8"/>
          <p:cNvSpPr/>
          <p:nvPr/>
        </p:nvSpPr>
        <p:spPr>
          <a:xfrm rot="5400000">
            <a:off x="5549410" y="3084084"/>
            <a:ext cx="6607899"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Checking for Understanding</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311458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84583" y="452718"/>
            <a:ext cx="7053542" cy="1400530"/>
          </a:xfrm>
          <a:prstGeom prst="rect">
            <a:avLst/>
          </a:prstGeom>
          <a:noFill/>
          <a:ln>
            <a:noFill/>
          </a:ln>
        </p:spPr>
        <p:txBody>
          <a:bodyPr lIns="91425" tIns="45700" rIns="91425" bIns="45700" anchor="t" anchorCtr="0">
            <a:noAutofit/>
          </a:bodyPr>
          <a:lstStyle/>
          <a:p>
            <a:pPr marL="0" marR="0" lvl="0" indent="0" algn="l" rtl="0">
              <a:spcBef>
                <a:spcPts val="0"/>
              </a:spcBef>
              <a:buClr>
                <a:schemeClr val="lt2"/>
              </a:buClr>
              <a:buSzPct val="25000"/>
              <a:buFont typeface="Questrial"/>
              <a:buNone/>
            </a:pPr>
            <a:endParaRPr sz="4200" b="1" i="1" u="none" strike="noStrike" cap="none">
              <a:solidFill>
                <a:schemeClr val="lt2"/>
              </a:solidFill>
              <a:latin typeface="Questrial"/>
              <a:ea typeface="Questrial"/>
              <a:cs typeface="Questrial"/>
              <a:sym typeface="Questrial"/>
            </a:endParaRPr>
          </a:p>
        </p:txBody>
      </p:sp>
      <p:pic>
        <p:nvPicPr>
          <p:cNvPr id="192" name="Shape 192"/>
          <p:cNvPicPr preferRelativeResize="0"/>
          <p:nvPr/>
        </p:nvPicPr>
        <p:blipFill rotWithShape="1">
          <a:blip r:embed="rId3">
            <a:alphaModFix/>
          </a:blip>
          <a:srcRect/>
          <a:stretch/>
        </p:blipFill>
        <p:spPr>
          <a:xfrm>
            <a:off x="0" y="0"/>
            <a:ext cx="9372600" cy="6857999"/>
          </a:xfrm>
          <a:prstGeom prst="rect">
            <a:avLst/>
          </a:prstGeom>
          <a:noFill/>
          <a:ln>
            <a:noFill/>
          </a:ln>
        </p:spPr>
      </p:pic>
      <p:sp>
        <p:nvSpPr>
          <p:cNvPr id="193" name="Shape 193"/>
          <p:cNvSpPr txBox="1">
            <a:spLocks noGrp="1"/>
          </p:cNvSpPr>
          <p:nvPr>
            <p:ph idx="1"/>
          </p:nvPr>
        </p:nvSpPr>
        <p:spPr>
          <a:xfrm>
            <a:off x="228600" y="4325063"/>
            <a:ext cx="8610599" cy="1784791"/>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chemeClr val="accent1"/>
              </a:buClr>
              <a:buSzPct val="25000"/>
              <a:buFont typeface="Noto Sans Symbols"/>
              <a:buNone/>
            </a:pPr>
            <a:r>
              <a:rPr lang="en-US" b="1" i="1" u="none" strike="noStrike" cap="none" dirty="0">
                <a:solidFill>
                  <a:schemeClr val="lt1"/>
                </a:solidFill>
                <a:latin typeface="Architects Daughter"/>
                <a:ea typeface="Architects Daughter"/>
                <a:cs typeface="Architects Daughter"/>
                <a:sym typeface="Architects Daughter"/>
              </a:rPr>
              <a:t>How can Virginia &amp; United States History skills be incorporated into standards-based lessons?</a:t>
            </a:r>
          </a:p>
        </p:txBody>
      </p:sp>
    </p:spTree>
    <p:extLst>
      <p:ext uri="{BB962C8B-B14F-4D97-AF65-F5344CB8AC3E}">
        <p14:creationId xmlns:p14="http://schemas.microsoft.com/office/powerpoint/2010/main" val="3356109795"/>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VUS.3a</a:t>
            </a:r>
            <a:endParaRPr lang="en-US" dirty="0"/>
          </a:p>
        </p:txBody>
      </p:sp>
      <p:sp>
        <p:nvSpPr>
          <p:cNvPr id="3" name="Content Placeholder 2"/>
          <p:cNvSpPr>
            <a:spLocks noGrp="1"/>
          </p:cNvSpPr>
          <p:nvPr>
            <p:ph idx="1"/>
          </p:nvPr>
        </p:nvSpPr>
        <p:spPr/>
        <p:txBody>
          <a:bodyPr/>
          <a:lstStyle/>
          <a:p>
            <a:pPr marL="0" indent="0">
              <a:buNone/>
            </a:pPr>
            <a:r>
              <a:rPr lang="en-US" dirty="0" smtClean="0"/>
              <a:t>The student will apply social science skills to understand early European colonization by </a:t>
            </a:r>
            <a:r>
              <a:rPr lang="en-US" u="sng" dirty="0" smtClean="0"/>
              <a:t>evaluating the economic characteristics of the colonies.</a:t>
            </a:r>
            <a:endParaRPr lang="en-US" u="sng"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65</a:t>
            </a:fld>
            <a:endParaRPr lang="en-US" dirty="0"/>
          </a:p>
        </p:txBody>
      </p:sp>
      <p:sp>
        <p:nvSpPr>
          <p:cNvPr id="5" name="Rectangle 4"/>
          <p:cNvSpPr/>
          <p:nvPr/>
        </p:nvSpPr>
        <p:spPr>
          <a:xfrm rot="5400000">
            <a:off x="6794138" y="3084084"/>
            <a:ext cx="4118435"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Content Standard</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6646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 Standard VUS.1c</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The student will demonstrate skills for historical thinking, geographical analysis, economic decision making, and responsible citizenship </a:t>
            </a:r>
            <a:r>
              <a:rPr lang="en-US" u="sng" dirty="0" smtClean="0"/>
              <a:t>by interpreting charts, graphs, and pictures to determine characteristics of people, places, or events </a:t>
            </a:r>
            <a:r>
              <a:rPr lang="en-US" dirty="0" smtClean="0"/>
              <a:t>in Virginia &amp; United States History.</a:t>
            </a:r>
            <a:endParaRPr lang="en-US" u="sng"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66</a:t>
            </a:fld>
            <a:endParaRPr lang="en-US" dirty="0"/>
          </a:p>
        </p:txBody>
      </p:sp>
      <p:sp>
        <p:nvSpPr>
          <p:cNvPr id="5" name="Rectangle 4"/>
          <p:cNvSpPr/>
          <p:nvPr/>
        </p:nvSpPr>
        <p:spPr>
          <a:xfrm rot="5400000">
            <a:off x="5845159" y="3084084"/>
            <a:ext cx="6016391"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Essential Skills Standard</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202221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Experience</a:t>
            </a:r>
            <a:endParaRPr lang="en-US" dirty="0"/>
          </a:p>
        </p:txBody>
      </p:sp>
      <p:sp>
        <p:nvSpPr>
          <p:cNvPr id="3" name="Content Placeholder 2"/>
          <p:cNvSpPr>
            <a:spLocks noGrp="1"/>
          </p:cNvSpPr>
          <p:nvPr>
            <p:ph idx="1"/>
          </p:nvPr>
        </p:nvSpPr>
        <p:spPr/>
        <p:txBody>
          <a:bodyPr>
            <a:normAutofit fontScale="92500"/>
          </a:bodyPr>
          <a:lstStyle/>
          <a:p>
            <a:r>
              <a:rPr lang="en-US" b="0" dirty="0">
                <a:latin typeface="+mn-lt"/>
              </a:rPr>
              <a:t>Teachers will be given a driving historical question that will guide the lesson to ensure mastery of the content and practice with the aligned skill.  </a:t>
            </a:r>
            <a:endParaRPr lang="en-US" b="0" dirty="0" smtClean="0">
              <a:latin typeface="+mn-lt"/>
            </a:endParaRPr>
          </a:p>
          <a:p>
            <a:r>
              <a:rPr lang="en-US" b="0" dirty="0" smtClean="0">
                <a:latin typeface="+mn-lt"/>
              </a:rPr>
              <a:t>The </a:t>
            </a:r>
            <a:r>
              <a:rPr lang="en-US" b="0" dirty="0">
                <a:latin typeface="+mn-lt"/>
              </a:rPr>
              <a:t>skill will be to interpret the economic activities depicted in the images provided. Below is a sampling of the images to be used in the session.</a:t>
            </a:r>
          </a:p>
          <a:p>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67</a:t>
            </a:fld>
            <a:endParaRPr lang="en-US" dirty="0"/>
          </a:p>
        </p:txBody>
      </p:sp>
    </p:spTree>
    <p:extLst>
      <p:ext uri="{BB962C8B-B14F-4D97-AF65-F5344CB8AC3E}">
        <p14:creationId xmlns:p14="http://schemas.microsoft.com/office/powerpoint/2010/main" val="20062065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296400" cy="6858000"/>
          </a:xfrm>
        </p:spPr>
      </p:pic>
    </p:spTree>
    <p:extLst>
      <p:ext uri="{BB962C8B-B14F-4D97-AF65-F5344CB8AC3E}">
        <p14:creationId xmlns:p14="http://schemas.microsoft.com/office/powerpoint/2010/main" val="3888840704"/>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1" y="0"/>
            <a:ext cx="9304128" cy="6858000"/>
          </a:xfrm>
        </p:spPr>
      </p:pic>
    </p:spTree>
    <p:extLst>
      <p:ext uri="{BB962C8B-B14F-4D97-AF65-F5344CB8AC3E}">
        <p14:creationId xmlns:p14="http://schemas.microsoft.com/office/powerpoint/2010/main" val="2014681206"/>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2015 SOL Skill Progression </a:t>
            </a:r>
          </a:p>
        </p:txBody>
      </p:sp>
      <p:sp>
        <p:nvSpPr>
          <p:cNvPr id="4" name="Slide Number Placeholder 3"/>
          <p:cNvSpPr>
            <a:spLocks noGrp="1"/>
          </p:cNvSpPr>
          <p:nvPr>
            <p:ph type="sldNum" sz="quarter" idx="12"/>
          </p:nvPr>
        </p:nvSpPr>
        <p:spPr/>
        <p:txBody>
          <a:bodyPr/>
          <a:lstStyle/>
          <a:p>
            <a:fld id="{0E35F3BA-FE8B-4E36-87EF-206F94BD42EB}" type="slidenum">
              <a:rPr lang="en-US" smtClean="0"/>
              <a:pPr/>
              <a:t>7</a:t>
            </a:fld>
            <a:endParaRPr lang="en-US" dirty="0"/>
          </a:p>
        </p:txBody>
      </p:sp>
      <p:sp>
        <p:nvSpPr>
          <p:cNvPr id="6" name="Rectangle 5"/>
          <p:cNvSpPr/>
          <p:nvPr/>
        </p:nvSpPr>
        <p:spPr>
          <a:xfrm rot="10800000">
            <a:off x="7238998" y="1078840"/>
            <a:ext cx="609601" cy="661720"/>
          </a:xfrm>
          <a:prstGeom prst="rect">
            <a:avLst/>
          </a:prstGeom>
        </p:spPr>
        <p:txBody>
          <a:bodyPr wrap="square">
            <a:spAutoFit/>
          </a:bodyPr>
          <a:lstStyle/>
          <a:p>
            <a:r>
              <a:rPr lang="en-US" sz="3700" dirty="0">
                <a:solidFill>
                  <a:srgbClr val="FF00FF"/>
                </a:solidFill>
                <a:latin typeface="Wingdings"/>
                <a:ea typeface="Wingdings"/>
                <a:cs typeface="Wingdings"/>
              </a:rPr>
              <a:t></a:t>
            </a:r>
            <a:endParaRPr lang="en-US" sz="3700" dirty="0">
              <a:solidFill>
                <a:srgbClr val="FF00FF"/>
              </a:solidFill>
            </a:endParaRPr>
          </a:p>
        </p:txBody>
      </p:sp>
      <p:pic>
        <p:nvPicPr>
          <p:cNvPr id="7" name="Picture 6"/>
          <p:cNvPicPr>
            <a:picLocks noChangeAspect="1"/>
          </p:cNvPicPr>
          <p:nvPr/>
        </p:nvPicPr>
        <p:blipFill>
          <a:blip r:embed="rId3"/>
          <a:stretch>
            <a:fillRect/>
          </a:stretch>
        </p:blipFill>
        <p:spPr>
          <a:xfrm>
            <a:off x="228600" y="1676400"/>
            <a:ext cx="8153400" cy="5181600"/>
          </a:xfrm>
          <a:prstGeom prst="rect">
            <a:avLst/>
          </a:prstGeom>
        </p:spPr>
      </p:pic>
      <p:sp>
        <p:nvSpPr>
          <p:cNvPr id="8" name="Up Arrow Callout 7"/>
          <p:cNvSpPr/>
          <p:nvPr/>
        </p:nvSpPr>
        <p:spPr>
          <a:xfrm>
            <a:off x="2209800" y="1143000"/>
            <a:ext cx="4267200" cy="3886200"/>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t>2008 Standards: </a:t>
            </a:r>
            <a:endParaRPr lang="en-US" sz="2600" dirty="0" smtClean="0"/>
          </a:p>
          <a:p>
            <a:pPr algn="ctr"/>
            <a:r>
              <a:rPr lang="en-US" sz="2600" dirty="0" smtClean="0"/>
              <a:t>Understand </a:t>
            </a:r>
            <a:r>
              <a:rPr lang="en-US" sz="2600" dirty="0"/>
              <a:t>content</a:t>
            </a:r>
          </a:p>
          <a:p>
            <a:pPr algn="ctr"/>
            <a:endParaRPr lang="en-US" sz="2600" dirty="0"/>
          </a:p>
          <a:p>
            <a:pPr algn="ctr"/>
            <a:r>
              <a:rPr lang="en-US" sz="2600" dirty="0"/>
              <a:t>2015 Standards: </a:t>
            </a:r>
            <a:endParaRPr lang="en-US" sz="2600" dirty="0" smtClean="0"/>
          </a:p>
          <a:p>
            <a:pPr algn="ctr"/>
            <a:r>
              <a:rPr lang="en-US" sz="2600" dirty="0" smtClean="0"/>
              <a:t>Understand </a:t>
            </a:r>
            <a:r>
              <a:rPr lang="en-US" sz="2600" dirty="0"/>
              <a:t>content </a:t>
            </a:r>
            <a:r>
              <a:rPr lang="en-US" sz="2600" dirty="0" smtClean="0"/>
              <a:t>by applying the skill.</a:t>
            </a:r>
            <a:endParaRPr lang="en-US" sz="2600" dirty="0"/>
          </a:p>
        </p:txBody>
      </p:sp>
      <p:sp>
        <p:nvSpPr>
          <p:cNvPr id="9" name="TextBox 8"/>
          <p:cNvSpPr txBox="1"/>
          <p:nvPr/>
        </p:nvSpPr>
        <p:spPr>
          <a:xfrm>
            <a:off x="762000" y="5410200"/>
            <a:ext cx="6781798" cy="523220"/>
          </a:xfrm>
          <a:prstGeom prst="rect">
            <a:avLst/>
          </a:prstGeom>
          <a:noFill/>
        </p:spPr>
        <p:txBody>
          <a:bodyPr wrap="square" rtlCol="0">
            <a:spAutoFit/>
          </a:bodyPr>
          <a:lstStyle/>
          <a:p>
            <a:r>
              <a:rPr lang="en-US" sz="2800" dirty="0">
                <a:latin typeface="Iowan Old Style Black"/>
                <a:cs typeface="Iowan Old Style Black"/>
              </a:rPr>
              <a:t>Skills are aligned with English </a:t>
            </a:r>
            <a:r>
              <a:rPr lang="en-US" sz="2800" dirty="0" smtClean="0">
                <a:latin typeface="Iowan Old Style Black"/>
                <a:cs typeface="Iowan Old Style Black"/>
              </a:rPr>
              <a:t>Standards</a:t>
            </a:r>
            <a:endParaRPr lang="en-US" sz="2800" dirty="0">
              <a:latin typeface="Iowan Old Style Black"/>
              <a:cs typeface="Iowan Old Style Black"/>
            </a:endParaRPr>
          </a:p>
        </p:txBody>
      </p:sp>
    </p:spTree>
    <p:extLst>
      <p:ext uri="{BB962C8B-B14F-4D97-AF65-F5344CB8AC3E}">
        <p14:creationId xmlns:p14="http://schemas.microsoft.com/office/powerpoint/2010/main" val="34875539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becominglexington.com/resources/colonial_ship_building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96400" cy="7010400"/>
          </a:xfrm>
          <a:prstGeom prst="rect">
            <a:avLst/>
          </a:prstGeom>
          <a:solidFill>
            <a:schemeClr val="bg2"/>
          </a:solidFill>
          <a:extLst/>
        </p:spPr>
      </p:pic>
    </p:spTree>
    <p:extLst>
      <p:ext uri="{BB962C8B-B14F-4D97-AF65-F5344CB8AC3E}">
        <p14:creationId xmlns:p14="http://schemas.microsoft.com/office/powerpoint/2010/main" val="1192586003"/>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https://newenglandwoodsllc.files.wordpress.com/2016/02/the_william_blaxton_house_1625_-_new_eng - Windows Internet Explorer pro"/>
          <p:cNvPicPr>
            <a:picLocks noGrp="1" noChangeAspect="1"/>
          </p:cNvPicPr>
          <p:nvPr>
            <p:ph idx="1"/>
          </p:nvPr>
        </p:nvPicPr>
        <p:blipFill rotWithShape="1">
          <a:blip r:embed="rId3">
            <a:extLst>
              <a:ext uri="{28A0092B-C50C-407E-A947-70E740481C1C}">
                <a14:useLocalDpi xmlns:a14="http://schemas.microsoft.com/office/drawing/2010/main" val="0"/>
              </a:ext>
            </a:extLst>
          </a:blip>
          <a:srcRect l="1507" t="14351" r="16040" b="7401"/>
          <a:stretch/>
        </p:blipFill>
        <p:spPr>
          <a:xfrm>
            <a:off x="-1" y="0"/>
            <a:ext cx="9525001" cy="6858000"/>
          </a:xfrm>
        </p:spPr>
      </p:pic>
    </p:spTree>
    <p:extLst>
      <p:ext uri="{BB962C8B-B14F-4D97-AF65-F5344CB8AC3E}">
        <p14:creationId xmlns:p14="http://schemas.microsoft.com/office/powerpoint/2010/main" val="622360544"/>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372600" cy="6858000"/>
          </a:xfrm>
        </p:spPr>
      </p:pic>
    </p:spTree>
    <p:extLst>
      <p:ext uri="{BB962C8B-B14F-4D97-AF65-F5344CB8AC3E}">
        <p14:creationId xmlns:p14="http://schemas.microsoft.com/office/powerpoint/2010/main" val="1234509213"/>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96400" cy="6858000"/>
          </a:xfrm>
        </p:spPr>
      </p:pic>
    </p:spTree>
    <p:extLst>
      <p:ext uri="{BB962C8B-B14F-4D97-AF65-F5344CB8AC3E}">
        <p14:creationId xmlns:p14="http://schemas.microsoft.com/office/powerpoint/2010/main" val="2504876979"/>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Fur Trade | Indians of the Midwest - Windows Internet Explorer provided by VA IT Infrastructure Partnership"/>
          <p:cNvPicPr>
            <a:picLocks noGrp="1" noChangeAspect="1"/>
          </p:cNvPicPr>
          <p:nvPr>
            <p:ph idx="1"/>
          </p:nvPr>
        </p:nvPicPr>
        <p:blipFill rotWithShape="1">
          <a:blip r:embed="rId3">
            <a:extLst>
              <a:ext uri="{28A0092B-C50C-407E-A947-70E740481C1C}">
                <a14:useLocalDpi xmlns:a14="http://schemas.microsoft.com/office/drawing/2010/main" val="0"/>
              </a:ext>
            </a:extLst>
          </a:blip>
          <a:srcRect l="19110" t="20765" r="20440" b="19587"/>
          <a:stretch/>
        </p:blipFill>
        <p:spPr>
          <a:xfrm>
            <a:off x="-304800" y="-29029"/>
            <a:ext cx="10058400" cy="7239000"/>
          </a:xfrm>
        </p:spPr>
      </p:pic>
    </p:spTree>
    <p:extLst>
      <p:ext uri="{BB962C8B-B14F-4D97-AF65-F5344CB8AC3E}">
        <p14:creationId xmlns:p14="http://schemas.microsoft.com/office/powerpoint/2010/main" val="3290642272"/>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3003002851_900806987e_b.jpg - Paint"/>
          <p:cNvPicPr>
            <a:picLocks noGrp="1" noChangeAspect="1"/>
          </p:cNvPicPr>
          <p:nvPr>
            <p:ph idx="1"/>
          </p:nvPr>
        </p:nvPicPr>
        <p:blipFill rotWithShape="1">
          <a:blip r:embed="rId3">
            <a:extLst>
              <a:ext uri="{28A0092B-C50C-407E-A947-70E740481C1C}">
                <a14:useLocalDpi xmlns:a14="http://schemas.microsoft.com/office/drawing/2010/main" val="0"/>
              </a:ext>
            </a:extLst>
          </a:blip>
          <a:srcRect l="2202" t="16917" r="20209" b="6759"/>
          <a:stretch/>
        </p:blipFill>
        <p:spPr>
          <a:xfrm>
            <a:off x="10886" y="0"/>
            <a:ext cx="9361714" cy="7010400"/>
          </a:xfrm>
        </p:spPr>
      </p:pic>
    </p:spTree>
    <p:extLst>
      <p:ext uri="{BB962C8B-B14F-4D97-AF65-F5344CB8AC3E}">
        <p14:creationId xmlns:p14="http://schemas.microsoft.com/office/powerpoint/2010/main" val="3216693525"/>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Images for Other Skill Standards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VUS.1a: </a:t>
            </a:r>
            <a:r>
              <a:rPr lang="en-US" sz="3500" dirty="0" smtClean="0"/>
              <a:t>Using Information Sources</a:t>
            </a:r>
          </a:p>
          <a:p>
            <a:r>
              <a:rPr lang="en-US" dirty="0" smtClean="0"/>
              <a:t>VUS.1b: </a:t>
            </a:r>
            <a:r>
              <a:rPr lang="en-US" sz="3500" dirty="0" smtClean="0"/>
              <a:t>Applying Geographic Skills</a:t>
            </a:r>
          </a:p>
          <a:p>
            <a:r>
              <a:rPr lang="en-US" dirty="0" smtClean="0"/>
              <a:t>VUS.1c: Organizing Information</a:t>
            </a:r>
          </a:p>
          <a:p>
            <a:r>
              <a:rPr lang="en-US" dirty="0" smtClean="0"/>
              <a:t>VUS.1d: </a:t>
            </a:r>
            <a:r>
              <a:rPr lang="en-US" sz="3500" dirty="0" smtClean="0"/>
              <a:t>Critical Thinking</a:t>
            </a:r>
          </a:p>
          <a:p>
            <a:r>
              <a:rPr lang="en-US" dirty="0" smtClean="0"/>
              <a:t>VUS.1e: Comparison</a:t>
            </a:r>
          </a:p>
          <a:p>
            <a:r>
              <a:rPr lang="en-US" dirty="0" smtClean="0"/>
              <a:t>VUS.1f: Causation</a:t>
            </a:r>
          </a:p>
          <a:p>
            <a:r>
              <a:rPr lang="en-US" dirty="0" smtClean="0"/>
              <a:t>VUS.1g: Connections</a:t>
            </a:r>
          </a:p>
          <a:p>
            <a:r>
              <a:rPr lang="en-US" dirty="0" smtClean="0"/>
              <a:t>VUS.1h: Economic Decisions</a:t>
            </a:r>
          </a:p>
        </p:txBody>
      </p:sp>
      <p:sp>
        <p:nvSpPr>
          <p:cNvPr id="4" name="Slide Number Placeholder 3"/>
          <p:cNvSpPr>
            <a:spLocks noGrp="1"/>
          </p:cNvSpPr>
          <p:nvPr>
            <p:ph type="sldNum" sz="quarter" idx="12"/>
          </p:nvPr>
        </p:nvSpPr>
        <p:spPr/>
        <p:txBody>
          <a:bodyPr/>
          <a:lstStyle/>
          <a:p>
            <a:fld id="{0E35F3BA-FE8B-4E36-87EF-206F94BD42EB}" type="slidenum">
              <a:rPr lang="en-US" smtClean="0"/>
              <a:pPr/>
              <a:t>76</a:t>
            </a:fld>
            <a:endParaRPr lang="en-US" dirty="0"/>
          </a:p>
        </p:txBody>
      </p:sp>
      <p:sp>
        <p:nvSpPr>
          <p:cNvPr id="5" name="Rectangle 4"/>
          <p:cNvSpPr/>
          <p:nvPr/>
        </p:nvSpPr>
        <p:spPr>
          <a:xfrm rot="5400000">
            <a:off x="5845159" y="3084084"/>
            <a:ext cx="6016391"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Essential Skills Standards</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91756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VUS.3a</a:t>
            </a:r>
            <a:endParaRPr lang="en-US" dirty="0"/>
          </a:p>
        </p:txBody>
      </p:sp>
      <p:sp>
        <p:nvSpPr>
          <p:cNvPr id="3" name="Content Placeholder 2"/>
          <p:cNvSpPr>
            <a:spLocks noGrp="1"/>
          </p:cNvSpPr>
          <p:nvPr>
            <p:ph idx="1"/>
          </p:nvPr>
        </p:nvSpPr>
        <p:spPr/>
        <p:txBody>
          <a:bodyPr/>
          <a:lstStyle/>
          <a:p>
            <a:pPr marL="0" indent="0">
              <a:buNone/>
            </a:pPr>
            <a:r>
              <a:rPr lang="en-US" dirty="0" smtClean="0"/>
              <a:t>The student will apply social science skills to understand early European colonization by </a:t>
            </a:r>
            <a:r>
              <a:rPr lang="en-US" u="sng" dirty="0" smtClean="0"/>
              <a:t>evaluating the economic characteristics of the colonies.</a:t>
            </a:r>
            <a:endParaRPr lang="en-US" u="sng"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77</a:t>
            </a:fld>
            <a:endParaRPr lang="en-US" dirty="0"/>
          </a:p>
        </p:txBody>
      </p:sp>
      <p:sp>
        <p:nvSpPr>
          <p:cNvPr id="5" name="Rectangle 4"/>
          <p:cNvSpPr/>
          <p:nvPr/>
        </p:nvSpPr>
        <p:spPr>
          <a:xfrm rot="5400000">
            <a:off x="6794138" y="3084084"/>
            <a:ext cx="4118435"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Content Standard</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356703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 Standard VUS.1b</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The student will demonstrate skills for historical thinking, geographical analysis, economic decision making, and responsible citizenship </a:t>
            </a:r>
            <a:r>
              <a:rPr lang="en-US" u="sng" dirty="0" smtClean="0"/>
              <a:t>by evaluating the authenticity, authority, and credibility of sources using geographic information to determine patterns and trends </a:t>
            </a:r>
            <a:r>
              <a:rPr lang="en-US" dirty="0" smtClean="0"/>
              <a:t>in Virginia &amp; United States History.</a:t>
            </a:r>
            <a:endParaRPr lang="en-US" u="sng" dirty="0"/>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78</a:t>
            </a:fld>
            <a:endParaRPr lang="en-US" dirty="0">
              <a:solidFill>
                <a:prstClr val="white"/>
              </a:solidFill>
            </a:endParaRPr>
          </a:p>
        </p:txBody>
      </p:sp>
      <p:sp>
        <p:nvSpPr>
          <p:cNvPr id="5" name="Rectangle 4"/>
          <p:cNvSpPr/>
          <p:nvPr/>
        </p:nvSpPr>
        <p:spPr>
          <a:xfrm rot="5400000">
            <a:off x="5845159" y="3084084"/>
            <a:ext cx="6016391"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Essential Skills Standard</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02760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543800" cy="1143000"/>
          </a:xfrm>
        </p:spPr>
        <p:txBody>
          <a:bodyPr/>
          <a:lstStyle/>
          <a:p>
            <a:r>
              <a:rPr lang="en-US" dirty="0" smtClean="0"/>
              <a:t>Another Experience</a:t>
            </a:r>
            <a:endParaRPr lang="en-US" dirty="0"/>
          </a:p>
        </p:txBody>
      </p:sp>
      <p:sp>
        <p:nvSpPr>
          <p:cNvPr id="3" name="Content Placeholder 2"/>
          <p:cNvSpPr>
            <a:spLocks noGrp="1"/>
          </p:cNvSpPr>
          <p:nvPr>
            <p:ph idx="1"/>
          </p:nvPr>
        </p:nvSpPr>
        <p:spPr>
          <a:xfrm>
            <a:off x="457200" y="1219200"/>
            <a:ext cx="7924800" cy="4906963"/>
          </a:xfrm>
        </p:spPr>
        <p:txBody>
          <a:bodyPr>
            <a:noAutofit/>
          </a:bodyPr>
          <a:lstStyle/>
          <a:p>
            <a:pPr marL="0" indent="0">
              <a:buNone/>
            </a:pPr>
            <a:r>
              <a:rPr lang="en-US" sz="3000" dirty="0">
                <a:latin typeface="+mn-lt"/>
              </a:rPr>
              <a:t>Using the same standard, another skill will be introduced by using a topographical map.  </a:t>
            </a:r>
            <a:endParaRPr lang="en-US" sz="3000" dirty="0" smtClean="0">
              <a:latin typeface="+mn-lt"/>
            </a:endParaRPr>
          </a:p>
          <a:p>
            <a:r>
              <a:rPr lang="en-US" sz="3000" b="0" dirty="0" smtClean="0">
                <a:latin typeface="+mn-lt"/>
              </a:rPr>
              <a:t>The </a:t>
            </a:r>
            <a:r>
              <a:rPr lang="en-US" sz="3000" b="0" dirty="0">
                <a:latin typeface="+mn-lt"/>
              </a:rPr>
              <a:t>task will be, based on the interpretation of the map, which economic activities would align best with each colonial regions.  </a:t>
            </a:r>
            <a:endParaRPr lang="en-US" sz="3000" b="0" dirty="0" smtClean="0">
              <a:latin typeface="+mn-lt"/>
            </a:endParaRPr>
          </a:p>
          <a:p>
            <a:r>
              <a:rPr lang="en-US" sz="3000" b="0" dirty="0" smtClean="0">
                <a:latin typeface="+mn-lt"/>
              </a:rPr>
              <a:t>This </a:t>
            </a:r>
            <a:r>
              <a:rPr lang="en-US" sz="3000" b="0" dirty="0">
                <a:latin typeface="+mn-lt"/>
              </a:rPr>
              <a:t>experience is linked to analyzing the dynamic relationship between physical and human geography as well as using maps to explain how the location of resources influences patterns, trends, and migration of a population</a:t>
            </a:r>
            <a:r>
              <a:rPr lang="en-US" sz="3000" b="0" dirty="0" smtClean="0">
                <a:latin typeface="+mn-lt"/>
              </a:rPr>
              <a:t>.</a:t>
            </a:r>
            <a:endParaRPr lang="en-US" sz="3000"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79</a:t>
            </a:fld>
            <a:endParaRPr lang="en-US" dirty="0"/>
          </a:p>
        </p:txBody>
      </p:sp>
    </p:spTree>
    <p:extLst>
      <p:ext uri="{BB962C8B-B14F-4D97-AF65-F5344CB8AC3E}">
        <p14:creationId xmlns:p14="http://schemas.microsoft.com/office/powerpoint/2010/main" val="37697098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543800" cy="1143000"/>
          </a:xfrm>
        </p:spPr>
        <p:txBody>
          <a:bodyPr>
            <a:normAutofit fontScale="90000"/>
          </a:bodyPr>
          <a:lstStyle/>
          <a:p>
            <a:r>
              <a:rPr lang="en-US" dirty="0" smtClean="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Experiences for Essential Skills</a:t>
            </a:r>
            <a:endParaRPr lang="en-US" dirty="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Slide Number Placeholder 2"/>
          <p:cNvSpPr>
            <a:spLocks noGrp="1"/>
          </p:cNvSpPr>
          <p:nvPr>
            <p:ph type="sldNum" sz="quarter" idx="12"/>
          </p:nvPr>
        </p:nvSpPr>
        <p:spPr/>
        <p:txBody>
          <a:bodyPr/>
          <a:lstStyle/>
          <a:p>
            <a:pPr>
              <a:defRPr/>
            </a:pPr>
            <a:fld id="{3401E261-CCB0-49C5-A0AF-9D10FC252207}" type="slidenum">
              <a:rPr lang="en-US" smtClean="0">
                <a:solidFill>
                  <a:prstClr val="white"/>
                </a:solidFill>
              </a:rPr>
              <a:pPr>
                <a:defRPr/>
              </a:pPr>
              <a:t>8</a:t>
            </a:fld>
            <a:endParaRPr lang="en-US" dirty="0">
              <a:solidFill>
                <a:prstClr val="white"/>
              </a:solidFill>
            </a:endParaRPr>
          </a:p>
        </p:txBody>
      </p:sp>
      <p:pic>
        <p:nvPicPr>
          <p:cNvPr id="7" name="Picture 6" descr="http://www.doe.virginia.gov/testing/sol/frameworks/history_socialscience_framewks/2015/framewks - Windows Internet Explorer pro"/>
          <p:cNvPicPr>
            <a:picLocks noChangeAspect="1"/>
          </p:cNvPicPr>
          <p:nvPr/>
        </p:nvPicPr>
        <p:blipFill rotWithShape="1">
          <a:blip r:embed="rId3">
            <a:extLst>
              <a:ext uri="{28A0092B-C50C-407E-A947-70E740481C1C}">
                <a14:useLocalDpi xmlns:a14="http://schemas.microsoft.com/office/drawing/2010/main" val="0"/>
              </a:ext>
            </a:extLst>
          </a:blip>
          <a:srcRect l="20702" t="15865" r="21930" b="3317"/>
          <a:stretch/>
        </p:blipFill>
        <p:spPr>
          <a:xfrm>
            <a:off x="44115" y="914400"/>
            <a:ext cx="8337885" cy="57912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667000" y="3810000"/>
            <a:ext cx="6019800" cy="2123658"/>
          </a:xfrm>
          <a:prstGeom prst="rect">
            <a:avLst/>
          </a:prstGeom>
          <a:solidFill>
            <a:srgbClr val="FFFF00"/>
          </a:solidFill>
          <a:ln>
            <a:solidFill>
              <a:schemeClr val="tx1"/>
            </a:solidFill>
          </a:ln>
        </p:spPr>
        <p:txBody>
          <a:bodyPr wrap="square" rtlCol="0">
            <a:spAutoFit/>
          </a:bodyPr>
          <a:lstStyle/>
          <a:p>
            <a:pPr algn="ctr"/>
            <a:r>
              <a:rPr lang="en-US" sz="6600" kern="0" dirty="0">
                <a:solidFill>
                  <a:srgbClr val="000000"/>
                </a:solidFill>
                <a:latin typeface="Batang" panose="02030600000101010101" pitchFamily="18" charset="-127"/>
                <a:ea typeface="Batang" panose="02030600000101010101" pitchFamily="18" charset="-127"/>
                <a:cs typeface="Arial"/>
                <a:sym typeface="Arial"/>
              </a:rPr>
              <a:t>What are Experiences?</a:t>
            </a:r>
          </a:p>
        </p:txBody>
      </p:sp>
    </p:spTree>
    <p:extLst>
      <p:ext uri="{BB962C8B-B14F-4D97-AF65-F5344CB8AC3E}">
        <p14:creationId xmlns:p14="http://schemas.microsoft.com/office/powerpoint/2010/main" val="27215199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4063"/>
            <a:ext cx="9397571" cy="6833937"/>
          </a:xfrm>
        </p:spPr>
      </p:pic>
      <p:sp>
        <p:nvSpPr>
          <p:cNvPr id="4" name="Slide Number Placeholder 3"/>
          <p:cNvSpPr>
            <a:spLocks noGrp="1"/>
          </p:cNvSpPr>
          <p:nvPr>
            <p:ph type="sldNum" sz="quarter" idx="12"/>
          </p:nvPr>
        </p:nvSpPr>
        <p:spPr/>
        <p:txBody>
          <a:bodyPr/>
          <a:lstStyle/>
          <a:p>
            <a:fld id="{0E35F3BA-FE8B-4E36-87EF-206F94BD42EB}" type="slidenum">
              <a:rPr lang="en-US" smtClean="0"/>
              <a:pPr/>
              <a:t>80</a:t>
            </a:fld>
            <a:endParaRPr lang="en-US" dirty="0"/>
          </a:p>
        </p:txBody>
      </p:sp>
    </p:spTree>
    <p:extLst>
      <p:ext uri="{BB962C8B-B14F-4D97-AF65-F5344CB8AC3E}">
        <p14:creationId xmlns:p14="http://schemas.microsoft.com/office/powerpoint/2010/main" val="18421233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Helpful Hint . . .</a:t>
            </a:r>
            <a:endParaRPr lang="en-US" dirty="0"/>
          </a:p>
        </p:txBody>
      </p:sp>
      <p:sp>
        <p:nvSpPr>
          <p:cNvPr id="3" name="Content Placeholder 2"/>
          <p:cNvSpPr>
            <a:spLocks noGrp="1"/>
          </p:cNvSpPr>
          <p:nvPr>
            <p:ph idx="1"/>
          </p:nvPr>
        </p:nvSpPr>
        <p:spPr/>
        <p:txBody>
          <a:bodyPr/>
          <a:lstStyle/>
          <a:p>
            <a:pPr marL="0" indent="0" algn="ctr">
              <a:buNone/>
            </a:pPr>
            <a:r>
              <a:rPr lang="en-US" dirty="0"/>
              <a:t>Link the economic activities depicted in pictures used with </a:t>
            </a:r>
            <a:r>
              <a:rPr lang="en-US" dirty="0" smtClean="0"/>
              <a:t>VUS.1c </a:t>
            </a:r>
            <a:r>
              <a:rPr lang="en-US" dirty="0"/>
              <a:t>with this map to determine the impact of physical geography on human geography.</a:t>
            </a:r>
          </a:p>
          <a:p>
            <a:pPr marL="0" indent="0" algn="ctr">
              <a:buNone/>
            </a:pPr>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81</a:t>
            </a:fld>
            <a:endParaRPr lang="en-US" dirty="0"/>
          </a:p>
        </p:txBody>
      </p:sp>
    </p:spTree>
    <p:extLst>
      <p:ext uri="{BB962C8B-B14F-4D97-AF65-F5344CB8AC3E}">
        <p14:creationId xmlns:p14="http://schemas.microsoft.com/office/powerpoint/2010/main" val="4215683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VUS.3a</a:t>
            </a:r>
            <a:endParaRPr lang="en-US" dirty="0"/>
          </a:p>
        </p:txBody>
      </p:sp>
      <p:sp>
        <p:nvSpPr>
          <p:cNvPr id="3" name="Content Placeholder 2"/>
          <p:cNvSpPr>
            <a:spLocks noGrp="1"/>
          </p:cNvSpPr>
          <p:nvPr>
            <p:ph idx="1"/>
          </p:nvPr>
        </p:nvSpPr>
        <p:spPr/>
        <p:txBody>
          <a:bodyPr/>
          <a:lstStyle/>
          <a:p>
            <a:pPr marL="0" indent="0">
              <a:buNone/>
            </a:pPr>
            <a:r>
              <a:rPr lang="en-US" dirty="0" smtClean="0"/>
              <a:t>The student will apply social science skills to understand early European colonization by </a:t>
            </a:r>
            <a:r>
              <a:rPr lang="en-US" u="sng" dirty="0" smtClean="0"/>
              <a:t>evaluating the economic characteristics of the colonies.</a:t>
            </a:r>
            <a:endParaRPr lang="en-US" u="sng"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82</a:t>
            </a:fld>
            <a:endParaRPr lang="en-US" dirty="0"/>
          </a:p>
        </p:txBody>
      </p:sp>
      <p:sp>
        <p:nvSpPr>
          <p:cNvPr id="5" name="Rectangle 4"/>
          <p:cNvSpPr/>
          <p:nvPr/>
        </p:nvSpPr>
        <p:spPr>
          <a:xfrm rot="5400000">
            <a:off x="6794138" y="3084084"/>
            <a:ext cx="4118435"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Content Standard</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61262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 Standard VUS.1h</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The student will demonstrate skills for historical thinking, geographical analysis, economic decision making, and responsible citizenship </a:t>
            </a:r>
            <a:r>
              <a:rPr lang="en-US" u="sng" dirty="0" smtClean="0"/>
              <a:t>by using a decision-making model to analyze and explain the incentives for and consequences of a specific choice made;</a:t>
            </a:r>
            <a:endParaRPr lang="en-US" u="sng"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83</a:t>
            </a:fld>
            <a:endParaRPr lang="en-US" dirty="0"/>
          </a:p>
        </p:txBody>
      </p:sp>
      <p:sp>
        <p:nvSpPr>
          <p:cNvPr id="5" name="Rectangle 4"/>
          <p:cNvSpPr/>
          <p:nvPr/>
        </p:nvSpPr>
        <p:spPr>
          <a:xfrm rot="5400000">
            <a:off x="5845159" y="3084084"/>
            <a:ext cx="6016391"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Essential Skills Standard</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105203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0"/>
            <a:ext cx="7543800" cy="2705100"/>
          </a:xfrm>
        </p:spPr>
        <p:txBody>
          <a:bodyPr>
            <a:normAutofit/>
          </a:bodyPr>
          <a:lstStyle/>
          <a:p>
            <a:r>
              <a:rPr lang="en-US" b="0" dirty="0">
                <a:solidFill>
                  <a:schemeClr val="tx1"/>
                </a:solidFill>
              </a:rPr>
              <a:t>By making settlement decisions based on personal priorities, colonists experienced costs and benefits of those choices</a:t>
            </a:r>
            <a:r>
              <a:rPr lang="en-US" b="0" dirty="0" smtClean="0">
                <a:solidFill>
                  <a:schemeClr val="tx1"/>
                </a:solidFill>
              </a:rPr>
              <a:t>.</a:t>
            </a:r>
            <a:endParaRPr lang="en-US" b="0" dirty="0">
              <a:solidFill>
                <a:schemeClr val="tx1"/>
              </a:solidFill>
            </a:endParaRPr>
          </a:p>
        </p:txBody>
      </p:sp>
    </p:spTree>
    <p:extLst>
      <p:ext uri="{BB962C8B-B14F-4D97-AF65-F5344CB8AC3E}">
        <p14:creationId xmlns:p14="http://schemas.microsoft.com/office/powerpoint/2010/main" val="40646627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152400" y="304800"/>
            <a:ext cx="8229600" cy="1143000"/>
          </a:xfrm>
          <a:prstGeom prst="rect">
            <a:avLst/>
          </a:prstGeom>
        </p:spPr>
        <p:txBody>
          <a:bodyPr lIns="91425" tIns="91425" rIns="91425" bIns="91425" anchor="ctr" anchorCtr="0">
            <a:noAutofit/>
          </a:bodyPr>
          <a:lstStyle/>
          <a:p>
            <a:pPr lvl="0">
              <a:spcBef>
                <a:spcPts val="0"/>
              </a:spcBef>
              <a:buNone/>
            </a:pPr>
            <a:r>
              <a:rPr lang="en-US" u="sng" dirty="0">
                <a:latin typeface="Californian FB" panose="0207040306080B030204" pitchFamily="18" charset="0"/>
              </a:rPr>
              <a:t>Essential Skills</a:t>
            </a:r>
            <a:r>
              <a:rPr lang="en-US" dirty="0">
                <a:latin typeface="Californian FB" panose="0207040306080B030204" pitchFamily="18" charset="0"/>
              </a:rPr>
              <a:t>: </a:t>
            </a:r>
            <a:r>
              <a:rPr lang="en-US" dirty="0" smtClean="0">
                <a:latin typeface="Californian FB" panose="0207040306080B030204" pitchFamily="18" charset="0"/>
              </a:rPr>
              <a:t>“</a:t>
            </a:r>
            <a:r>
              <a:rPr lang="en-US" dirty="0">
                <a:latin typeface="Californian FB" panose="0207040306080B030204" pitchFamily="18" charset="0"/>
              </a:rPr>
              <a:t>The Art of Reasoning”</a:t>
            </a:r>
          </a:p>
        </p:txBody>
      </p:sp>
      <p:sp>
        <p:nvSpPr>
          <p:cNvPr id="218" name="Shape 218"/>
          <p:cNvSpPr txBox="1">
            <a:spLocks noGrp="1"/>
          </p:cNvSpPr>
          <p:nvPr>
            <p:ph type="body" idx="1"/>
          </p:nvPr>
        </p:nvSpPr>
        <p:spPr>
          <a:xfrm>
            <a:off x="228601" y="1524000"/>
            <a:ext cx="8131629" cy="4144946"/>
          </a:xfrm>
          <a:prstGeom prst="rect">
            <a:avLst/>
          </a:prstGeom>
        </p:spPr>
        <p:txBody>
          <a:bodyPr lIns="91425" tIns="91425" rIns="91425" bIns="91425" anchor="t" anchorCtr="0">
            <a:noAutofit/>
          </a:bodyPr>
          <a:lstStyle/>
          <a:p>
            <a:pPr marL="0" lvl="0" indent="-69850">
              <a:spcBef>
                <a:spcPts val="0"/>
              </a:spcBef>
              <a:buSzPct val="61111"/>
              <a:buNone/>
            </a:pPr>
            <a:r>
              <a:rPr lang="en-US" sz="2800" dirty="0">
                <a:solidFill>
                  <a:srgbClr val="3C78D8"/>
                </a:solidFill>
                <a:latin typeface="Californian FB" panose="0207040306080B030204" pitchFamily="18" charset="0"/>
                <a:ea typeface="Times New Roman"/>
                <a:cs typeface="Times New Roman"/>
                <a:sym typeface="Times New Roman"/>
              </a:rPr>
              <a:t>1.H</a:t>
            </a:r>
            <a:r>
              <a:rPr lang="en-US" sz="2800" dirty="0">
                <a:latin typeface="Californian FB" panose="0207040306080B030204" pitchFamily="18" charset="0"/>
                <a:ea typeface="Times New Roman"/>
                <a:cs typeface="Times New Roman"/>
                <a:sym typeface="Times New Roman"/>
              </a:rPr>
              <a:t>	Use a decision-making model to analyze &amp; explain the incentives for &amp; 	consequences of a specific choice made</a:t>
            </a:r>
            <a:endParaRPr lang="en-US" sz="1100" dirty="0">
              <a:latin typeface="Californian FB" panose="0207040306080B030204" pitchFamily="18" charset="0"/>
              <a:ea typeface="Times New Roman"/>
              <a:cs typeface="Times New Roman"/>
              <a:sym typeface="Times New Roman"/>
            </a:endParaRPr>
          </a:p>
          <a:p>
            <a:pPr marL="0" lvl="0" indent="0" rtl="0">
              <a:spcBef>
                <a:spcPts val="0"/>
              </a:spcBef>
              <a:buNone/>
            </a:pPr>
            <a:r>
              <a:rPr lang="en-US" sz="2800" dirty="0">
                <a:latin typeface="Californian FB" panose="0207040306080B030204" pitchFamily="18" charset="0"/>
                <a:ea typeface="Times New Roman"/>
                <a:cs typeface="Times New Roman"/>
                <a:sym typeface="Times New Roman"/>
              </a:rPr>
              <a:t>	</a:t>
            </a:r>
            <a:endParaRPr lang="en-US" sz="2800" dirty="0" smtClean="0">
              <a:latin typeface="Californian FB" panose="0207040306080B030204" pitchFamily="18" charset="0"/>
              <a:ea typeface="Times New Roman"/>
              <a:cs typeface="Times New Roman"/>
              <a:sym typeface="Times New Roman"/>
            </a:endParaRPr>
          </a:p>
          <a:p>
            <a:pPr marL="0" lvl="0" indent="0" rtl="0">
              <a:spcBef>
                <a:spcPts val="0"/>
              </a:spcBef>
              <a:buNone/>
            </a:pPr>
            <a:endParaRPr lang="en-US" sz="1600" dirty="0">
              <a:latin typeface="Californian FB" panose="0207040306080B030204" pitchFamily="18" charset="0"/>
              <a:ea typeface="Times New Roman"/>
              <a:cs typeface="Times New Roman"/>
              <a:sym typeface="Times New Roman"/>
            </a:endParaRPr>
          </a:p>
          <a:p>
            <a:pPr marL="0" lvl="0" indent="0" rtl="0">
              <a:spcBef>
                <a:spcPts val="0"/>
              </a:spcBef>
              <a:buNone/>
            </a:pPr>
            <a:endParaRPr lang="en-US" sz="1600" dirty="0" smtClean="0">
              <a:latin typeface="Californian FB" panose="0207040306080B030204" pitchFamily="18" charset="0"/>
              <a:ea typeface="Times New Roman"/>
              <a:cs typeface="Times New Roman"/>
              <a:sym typeface="Times New Roman"/>
            </a:endParaRPr>
          </a:p>
        </p:txBody>
      </p:sp>
      <p:sp>
        <p:nvSpPr>
          <p:cNvPr id="219" name="Shape 219"/>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85</a:t>
            </a:fld>
            <a:endParaRPr lang="en-US"/>
          </a:p>
        </p:txBody>
      </p:sp>
      <p:sp>
        <p:nvSpPr>
          <p:cNvPr id="17" name="Text Placeholder 2"/>
          <p:cNvSpPr txBox="1">
            <a:spLocks/>
          </p:cNvSpPr>
          <p:nvPr/>
        </p:nvSpPr>
        <p:spPr>
          <a:xfrm>
            <a:off x="457200" y="2971800"/>
            <a:ext cx="7543800" cy="3410672"/>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14300" algn="l" rtl="0">
              <a:lnSpc>
                <a:spcPct val="100000"/>
              </a:lnSpc>
              <a:spcBef>
                <a:spcPts val="720"/>
              </a:spcBef>
              <a:spcAft>
                <a:spcPts val="0"/>
              </a:spcAft>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lnSpc>
                <a:spcPct val="100000"/>
              </a:lnSpc>
              <a:spcBef>
                <a:spcPts val="640"/>
              </a:spcBef>
              <a:spcAft>
                <a:spcPts val="0"/>
              </a:spcAft>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pPr marL="742950" indent="-514350">
              <a:buAutoNum type="arabicParenR"/>
            </a:pPr>
            <a:r>
              <a:rPr lang="en-US" sz="4000" dirty="0" smtClean="0">
                <a:latin typeface="Californian FB" panose="0207040306080B030204" pitchFamily="18" charset="0"/>
              </a:rPr>
              <a:t>Cost-Benefit Decision Model</a:t>
            </a:r>
          </a:p>
          <a:p>
            <a:pPr marL="1085850" lvl="1" indent="-457200">
              <a:buFont typeface="Arial" charset="0"/>
              <a:buChar char="•"/>
            </a:pPr>
            <a:r>
              <a:rPr lang="en-US" sz="3600" i="1" dirty="0" smtClean="0">
                <a:solidFill>
                  <a:srgbClr val="C00000"/>
                </a:solidFill>
                <a:latin typeface="Californian FB" panose="0207040306080B030204" pitchFamily="18" charset="0"/>
              </a:rPr>
              <a:t>Used to decide whether or not to do something</a:t>
            </a:r>
          </a:p>
          <a:p>
            <a:pPr marL="742950" indent="-514350">
              <a:buAutoNum type="arabicParenR"/>
            </a:pPr>
            <a:r>
              <a:rPr lang="en-US" sz="4000" dirty="0" smtClean="0">
                <a:latin typeface="Californian FB" panose="0207040306080B030204" pitchFamily="18" charset="0"/>
              </a:rPr>
              <a:t>Cost-Benefit Decision Tree</a:t>
            </a:r>
          </a:p>
          <a:p>
            <a:pPr marL="1085850" lvl="2" indent="-457200">
              <a:spcBef>
                <a:spcPts val="720"/>
              </a:spcBef>
              <a:buClr>
                <a:schemeClr val="dk1"/>
              </a:buClr>
              <a:buFont typeface="Arial" charset="0"/>
              <a:buChar char="•"/>
            </a:pPr>
            <a:r>
              <a:rPr lang="en-US" sz="3600" i="1" dirty="0" smtClean="0">
                <a:solidFill>
                  <a:srgbClr val="C00000"/>
                </a:solidFill>
                <a:latin typeface="Californian FB" panose="0207040306080B030204" pitchFamily="18" charset="0"/>
              </a:rPr>
              <a:t>Used </a:t>
            </a:r>
            <a:r>
              <a:rPr lang="en-US" sz="3600" i="1" dirty="0">
                <a:solidFill>
                  <a:srgbClr val="C00000"/>
                </a:solidFill>
                <a:latin typeface="Californian FB" panose="0207040306080B030204" pitchFamily="18" charset="0"/>
              </a:rPr>
              <a:t>to decide </a:t>
            </a:r>
            <a:r>
              <a:rPr lang="en-US" sz="3600" i="1" dirty="0" smtClean="0">
                <a:solidFill>
                  <a:srgbClr val="C00000"/>
                </a:solidFill>
                <a:latin typeface="Californian FB" panose="0207040306080B030204" pitchFamily="18" charset="0"/>
              </a:rPr>
              <a:t>between 2 choices</a:t>
            </a:r>
            <a:endParaRPr lang="en-US" sz="3600" i="1" dirty="0">
              <a:solidFill>
                <a:srgbClr val="C00000"/>
              </a:solidFill>
              <a:latin typeface="Californian FB" panose="0207040306080B030204" pitchFamily="18" charset="0"/>
            </a:endParaRPr>
          </a:p>
          <a:p>
            <a:pPr marL="228600" indent="0">
              <a:buNone/>
            </a:pPr>
            <a:endParaRPr lang="en-US" sz="3000" b="0" dirty="0">
              <a:latin typeface="Californian FB" panose="0207040306080B030204" pitchFamily="18" charset="0"/>
            </a:endParaRPr>
          </a:p>
        </p:txBody>
      </p:sp>
      <p:sp>
        <p:nvSpPr>
          <p:cNvPr id="9" name="5-Point Star 8"/>
          <p:cNvSpPr/>
          <p:nvPr/>
        </p:nvSpPr>
        <p:spPr>
          <a:xfrm>
            <a:off x="-152400" y="1066800"/>
            <a:ext cx="1524000" cy="1371600"/>
          </a:xfrm>
          <a:prstGeom prst="star5">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5400000">
            <a:off x="5845159" y="3084084"/>
            <a:ext cx="6016391"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Essential Skills Standard</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862224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 calcmode="lin" valueType="num">
                                      <p:cBhvr>
                                        <p:cTn id="7"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7">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3" end="3"/>
                                            </p:txEl>
                                          </p:spTgt>
                                        </p:tgtEl>
                                        <p:attrNameLst>
                                          <p:attrName>style.visibility</p:attrName>
                                        </p:attrNameLst>
                                      </p:cBhvr>
                                      <p:to>
                                        <p:strVal val="visible"/>
                                      </p:to>
                                    </p:set>
                                    <p:anim calcmode="lin" valueType="num">
                                      <p:cBhvr>
                                        <p:cTn id="14"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152400" y="304800"/>
            <a:ext cx="8229600" cy="1143000"/>
          </a:xfrm>
          <a:prstGeom prst="rect">
            <a:avLst/>
          </a:prstGeom>
        </p:spPr>
        <p:txBody>
          <a:bodyPr lIns="91425" tIns="91425" rIns="91425" bIns="91425" anchor="ctr" anchorCtr="0">
            <a:noAutofit/>
          </a:bodyPr>
          <a:lstStyle/>
          <a:p>
            <a:pPr lvl="0">
              <a:spcBef>
                <a:spcPts val="0"/>
              </a:spcBef>
              <a:buNone/>
            </a:pPr>
            <a:r>
              <a:rPr lang="en-US" u="sng" dirty="0">
                <a:latin typeface="Californian FB" panose="0207040306080B030204" pitchFamily="18" charset="0"/>
              </a:rPr>
              <a:t>Essential Skills</a:t>
            </a:r>
            <a:r>
              <a:rPr lang="en-US" dirty="0">
                <a:latin typeface="Californian FB" panose="0207040306080B030204" pitchFamily="18" charset="0"/>
              </a:rPr>
              <a:t>: </a:t>
            </a:r>
            <a:r>
              <a:rPr lang="en-US" dirty="0" smtClean="0">
                <a:latin typeface="Californian FB" panose="0207040306080B030204" pitchFamily="18" charset="0"/>
              </a:rPr>
              <a:t>“</a:t>
            </a:r>
            <a:r>
              <a:rPr lang="en-US" dirty="0">
                <a:latin typeface="Californian FB" panose="0207040306080B030204" pitchFamily="18" charset="0"/>
              </a:rPr>
              <a:t>The Art of Reasoning”</a:t>
            </a:r>
          </a:p>
        </p:txBody>
      </p:sp>
      <p:sp>
        <p:nvSpPr>
          <p:cNvPr id="218" name="Shape 218"/>
          <p:cNvSpPr txBox="1">
            <a:spLocks noGrp="1"/>
          </p:cNvSpPr>
          <p:nvPr>
            <p:ph type="body" idx="1"/>
          </p:nvPr>
        </p:nvSpPr>
        <p:spPr>
          <a:xfrm>
            <a:off x="228601" y="1524000"/>
            <a:ext cx="8131629" cy="4144946"/>
          </a:xfrm>
          <a:prstGeom prst="rect">
            <a:avLst/>
          </a:prstGeom>
        </p:spPr>
        <p:txBody>
          <a:bodyPr lIns="91425" tIns="91425" rIns="91425" bIns="91425" anchor="t" anchorCtr="0">
            <a:noAutofit/>
          </a:bodyPr>
          <a:lstStyle/>
          <a:p>
            <a:pPr marL="0" lvl="0" indent="-69850">
              <a:spcBef>
                <a:spcPts val="0"/>
              </a:spcBef>
              <a:buSzPct val="61111"/>
              <a:buNone/>
            </a:pPr>
            <a:r>
              <a:rPr lang="en-US" sz="2800" dirty="0">
                <a:solidFill>
                  <a:srgbClr val="3C78D8"/>
                </a:solidFill>
                <a:latin typeface="Californian FB" panose="0207040306080B030204" pitchFamily="18" charset="0"/>
                <a:ea typeface="Times New Roman"/>
                <a:cs typeface="Times New Roman"/>
                <a:sym typeface="Times New Roman"/>
              </a:rPr>
              <a:t>1.H</a:t>
            </a:r>
            <a:r>
              <a:rPr lang="en-US" sz="2800" dirty="0">
                <a:latin typeface="Californian FB" panose="0207040306080B030204" pitchFamily="18" charset="0"/>
                <a:ea typeface="Times New Roman"/>
                <a:cs typeface="Times New Roman"/>
                <a:sym typeface="Times New Roman"/>
              </a:rPr>
              <a:t>	Use a decision-making model to analyze &amp; explain the incentives for &amp; 	consequences of a specific choice made</a:t>
            </a:r>
            <a:endParaRPr lang="en-US" sz="1100" dirty="0">
              <a:latin typeface="Californian FB" panose="0207040306080B030204" pitchFamily="18" charset="0"/>
              <a:ea typeface="Times New Roman"/>
              <a:cs typeface="Times New Roman"/>
              <a:sym typeface="Times New Roman"/>
            </a:endParaRPr>
          </a:p>
          <a:p>
            <a:pPr marL="0" lvl="0" indent="0" rtl="0">
              <a:spcBef>
                <a:spcPts val="0"/>
              </a:spcBef>
              <a:buNone/>
            </a:pPr>
            <a:r>
              <a:rPr lang="en-US" sz="2800" dirty="0">
                <a:latin typeface="Californian FB" panose="0207040306080B030204" pitchFamily="18" charset="0"/>
                <a:ea typeface="Times New Roman"/>
                <a:cs typeface="Times New Roman"/>
                <a:sym typeface="Times New Roman"/>
              </a:rPr>
              <a:t>	</a:t>
            </a:r>
            <a:endParaRPr lang="en-US" sz="2800" dirty="0" smtClean="0">
              <a:latin typeface="Californian FB" panose="0207040306080B030204" pitchFamily="18" charset="0"/>
              <a:ea typeface="Times New Roman"/>
              <a:cs typeface="Times New Roman"/>
              <a:sym typeface="Times New Roman"/>
            </a:endParaRPr>
          </a:p>
          <a:p>
            <a:pPr marL="0" lvl="0" indent="0" rtl="0">
              <a:spcBef>
                <a:spcPts val="0"/>
              </a:spcBef>
              <a:buNone/>
            </a:pPr>
            <a:endParaRPr lang="en-US" sz="1600" dirty="0">
              <a:latin typeface="Californian FB" panose="0207040306080B030204" pitchFamily="18" charset="0"/>
              <a:ea typeface="Times New Roman"/>
              <a:cs typeface="Times New Roman"/>
              <a:sym typeface="Times New Roman"/>
            </a:endParaRPr>
          </a:p>
          <a:p>
            <a:pPr marL="0" lvl="0" indent="0" rtl="0">
              <a:spcBef>
                <a:spcPts val="0"/>
              </a:spcBef>
              <a:buNone/>
            </a:pPr>
            <a:endParaRPr lang="en-US" sz="1600" dirty="0" smtClean="0">
              <a:latin typeface="Californian FB" panose="0207040306080B030204" pitchFamily="18" charset="0"/>
              <a:ea typeface="Times New Roman"/>
              <a:cs typeface="Times New Roman"/>
              <a:sym typeface="Times New Roman"/>
            </a:endParaRPr>
          </a:p>
        </p:txBody>
      </p:sp>
      <p:sp>
        <p:nvSpPr>
          <p:cNvPr id="219" name="Shape 219"/>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86</a:t>
            </a:fld>
            <a:endParaRPr lang="en-US"/>
          </a:p>
        </p:txBody>
      </p:sp>
      <p:sp>
        <p:nvSpPr>
          <p:cNvPr id="17" name="Text Placeholder 2"/>
          <p:cNvSpPr txBox="1">
            <a:spLocks/>
          </p:cNvSpPr>
          <p:nvPr/>
        </p:nvSpPr>
        <p:spPr>
          <a:xfrm>
            <a:off x="457200" y="2971800"/>
            <a:ext cx="7543800" cy="3410672"/>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14300" algn="l" rtl="0">
              <a:lnSpc>
                <a:spcPct val="100000"/>
              </a:lnSpc>
              <a:spcBef>
                <a:spcPts val="720"/>
              </a:spcBef>
              <a:spcAft>
                <a:spcPts val="0"/>
              </a:spcAft>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lnSpc>
                <a:spcPct val="100000"/>
              </a:lnSpc>
              <a:spcBef>
                <a:spcPts val="640"/>
              </a:spcBef>
              <a:spcAft>
                <a:spcPts val="0"/>
              </a:spcAft>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pPr marL="742950" indent="-514350">
              <a:buAutoNum type="arabicParenR"/>
            </a:pPr>
            <a:r>
              <a:rPr lang="en-US" sz="2800" dirty="0" smtClean="0">
                <a:latin typeface="Californian FB" panose="0207040306080B030204" pitchFamily="18" charset="0"/>
              </a:rPr>
              <a:t>Cost-Benefit Decision Model</a:t>
            </a:r>
          </a:p>
          <a:p>
            <a:pPr marL="1085850" lvl="1" indent="-457200">
              <a:buFont typeface="Arial" charset="0"/>
              <a:buChar char="•"/>
            </a:pPr>
            <a:r>
              <a:rPr lang="en-US" sz="2800" i="1" dirty="0" smtClean="0">
                <a:solidFill>
                  <a:srgbClr val="C00000"/>
                </a:solidFill>
                <a:latin typeface="Californian FB" panose="0207040306080B030204" pitchFamily="18" charset="0"/>
              </a:rPr>
              <a:t>Used to decide whether or not to do something</a:t>
            </a:r>
          </a:p>
          <a:p>
            <a:pPr marL="742950" indent="-514350">
              <a:buAutoNum type="arabicParenR"/>
            </a:pPr>
            <a:r>
              <a:rPr lang="en-US" sz="2800" dirty="0" smtClean="0">
                <a:latin typeface="Californian FB" panose="0207040306080B030204" pitchFamily="18" charset="0"/>
              </a:rPr>
              <a:t>Cost-Benefit Decision Tree</a:t>
            </a:r>
          </a:p>
          <a:p>
            <a:pPr marL="1085850" lvl="2" indent="-457200">
              <a:spcBef>
                <a:spcPts val="720"/>
              </a:spcBef>
              <a:buClr>
                <a:schemeClr val="dk1"/>
              </a:buClr>
              <a:buFont typeface="Arial" charset="0"/>
              <a:buChar char="•"/>
            </a:pPr>
            <a:r>
              <a:rPr lang="en-US" i="1" dirty="0" smtClean="0">
                <a:solidFill>
                  <a:srgbClr val="C00000"/>
                </a:solidFill>
                <a:latin typeface="Californian FB" panose="0207040306080B030204" pitchFamily="18" charset="0"/>
              </a:rPr>
              <a:t>Used </a:t>
            </a:r>
            <a:r>
              <a:rPr lang="en-US" i="1" dirty="0">
                <a:solidFill>
                  <a:srgbClr val="C00000"/>
                </a:solidFill>
                <a:latin typeface="Californian FB" panose="0207040306080B030204" pitchFamily="18" charset="0"/>
              </a:rPr>
              <a:t>to decide </a:t>
            </a:r>
            <a:r>
              <a:rPr lang="en-US" i="1" dirty="0" smtClean="0">
                <a:solidFill>
                  <a:srgbClr val="C00000"/>
                </a:solidFill>
                <a:latin typeface="Californian FB" panose="0207040306080B030204" pitchFamily="18" charset="0"/>
              </a:rPr>
              <a:t>between 2 choices</a:t>
            </a:r>
          </a:p>
          <a:p>
            <a:pPr marL="742950" indent="-514350">
              <a:buAutoNum type="arabicParenR"/>
            </a:pPr>
            <a:r>
              <a:rPr lang="en-US" sz="2800" dirty="0">
                <a:latin typeface="Californian FB" panose="0207040306080B030204" pitchFamily="18" charset="0"/>
              </a:rPr>
              <a:t>P.A.C.E.D. Decision Model</a:t>
            </a:r>
          </a:p>
          <a:p>
            <a:pPr marL="1085850" lvl="2" indent="-457200">
              <a:spcBef>
                <a:spcPts val="720"/>
              </a:spcBef>
              <a:buClr>
                <a:schemeClr val="dk1"/>
              </a:buClr>
              <a:buFont typeface="Arial" charset="0"/>
              <a:buChar char="•"/>
            </a:pPr>
            <a:r>
              <a:rPr lang="en-US" i="1" dirty="0">
                <a:solidFill>
                  <a:srgbClr val="C00000"/>
                </a:solidFill>
                <a:latin typeface="Californian FB" panose="0207040306080B030204" pitchFamily="18" charset="0"/>
              </a:rPr>
              <a:t>Used to decide among a variety of </a:t>
            </a:r>
            <a:r>
              <a:rPr lang="en-US" i="1" dirty="0" smtClean="0">
                <a:solidFill>
                  <a:srgbClr val="C00000"/>
                </a:solidFill>
                <a:latin typeface="Californian FB" panose="0207040306080B030204" pitchFamily="18" charset="0"/>
              </a:rPr>
              <a:t>options/alternatives</a:t>
            </a:r>
            <a:endParaRPr lang="en-US" i="1" dirty="0">
              <a:solidFill>
                <a:srgbClr val="C00000"/>
              </a:solidFill>
              <a:latin typeface="Californian FB" panose="0207040306080B030204" pitchFamily="18" charset="0"/>
            </a:endParaRPr>
          </a:p>
          <a:p>
            <a:pPr marL="228600" indent="0">
              <a:buNone/>
            </a:pPr>
            <a:endParaRPr lang="en-US" sz="3000" b="0" dirty="0">
              <a:latin typeface="Californian FB" panose="0207040306080B030204" pitchFamily="18" charset="0"/>
            </a:endParaRPr>
          </a:p>
        </p:txBody>
      </p:sp>
      <p:sp>
        <p:nvSpPr>
          <p:cNvPr id="9" name="5-Point Star 8"/>
          <p:cNvSpPr/>
          <p:nvPr/>
        </p:nvSpPr>
        <p:spPr>
          <a:xfrm>
            <a:off x="-152400" y="1066800"/>
            <a:ext cx="1524000" cy="1371600"/>
          </a:xfrm>
          <a:prstGeom prst="star5">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5400000">
            <a:off x="5845159" y="3084084"/>
            <a:ext cx="6016391"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rPr>
              <a:t>Essential Skills Standard</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642853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 calcmode="lin" valueType="num">
                                      <p:cBhvr>
                                        <p:cTn id="7"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7">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3" end="3"/>
                                            </p:txEl>
                                          </p:spTgt>
                                        </p:tgtEl>
                                        <p:attrNameLst>
                                          <p:attrName>style.visibility</p:attrName>
                                        </p:attrNameLst>
                                      </p:cBhvr>
                                      <p:to>
                                        <p:strVal val="visible"/>
                                      </p:to>
                                    </p:set>
                                    <p:anim calcmode="lin" valueType="num">
                                      <p:cBhvr>
                                        <p:cTn id="14"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 calcmode="lin" valueType="num">
                                      <p:cBhvr>
                                        <p:cTn id="21"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1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5" end="5"/>
                                            </p:txEl>
                                          </p:spTgt>
                                        </p:tgtEl>
                                        <p:attrNameLst>
                                          <p:attrName>style.visibility</p:attrName>
                                        </p:attrNameLst>
                                      </p:cBhvr>
                                      <p:to>
                                        <p:strVal val="visible"/>
                                      </p:to>
                                    </p:set>
                                    <p:anim calcmode="lin" valueType="num">
                                      <p:cBhvr>
                                        <p:cTn id="28" dur="500" fill="hold"/>
                                        <p:tgtEl>
                                          <p:spTgt spid="17">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85800"/>
            <a:ext cx="7543800" cy="5592763"/>
          </a:xfrm>
        </p:spPr>
        <p:txBody>
          <a:bodyPr>
            <a:normAutofit fontScale="92500" lnSpcReduction="20000"/>
          </a:bodyPr>
          <a:lstStyle/>
          <a:p>
            <a:pPr marL="0" indent="0" algn="ctr">
              <a:buNone/>
            </a:pPr>
            <a:r>
              <a:rPr lang="en-US" dirty="0">
                <a:latin typeface="Californian FB" panose="0207040306080B030204" pitchFamily="18" charset="0"/>
              </a:rPr>
              <a:t>P.A.C.E.D. Decision Model</a:t>
            </a:r>
          </a:p>
          <a:p>
            <a:pPr marL="0" indent="0">
              <a:buNone/>
            </a:pPr>
            <a:endParaRPr lang="en-US" u="sng" dirty="0" smtClean="0">
              <a:solidFill>
                <a:srgbClr val="C00000"/>
              </a:solidFill>
              <a:latin typeface="Californian FB" panose="0207040306080B030204" pitchFamily="18" charset="0"/>
            </a:endParaRPr>
          </a:p>
          <a:p>
            <a:r>
              <a:rPr lang="en-US" u="sng" dirty="0" smtClean="0">
                <a:solidFill>
                  <a:srgbClr val="C00000"/>
                </a:solidFill>
                <a:latin typeface="Californian FB" panose="0207040306080B030204" pitchFamily="18" charset="0"/>
              </a:rPr>
              <a:t>P</a:t>
            </a:r>
            <a:r>
              <a:rPr lang="en-US" dirty="0" smtClean="0">
                <a:solidFill>
                  <a:srgbClr val="0070C0"/>
                </a:solidFill>
                <a:latin typeface="Californian FB" panose="0207040306080B030204" pitchFamily="18" charset="0"/>
              </a:rPr>
              <a:t>roblem</a:t>
            </a:r>
            <a:endParaRPr lang="en-US" sz="2500" dirty="0" smtClean="0">
              <a:solidFill>
                <a:srgbClr val="0070C0"/>
              </a:solidFill>
              <a:latin typeface="Californian FB" panose="0207040306080B030204" pitchFamily="18" charset="0"/>
            </a:endParaRPr>
          </a:p>
          <a:p>
            <a:pPr marL="228600" indent="0">
              <a:buNone/>
            </a:pPr>
            <a:r>
              <a:rPr lang="en-US" sz="2500" dirty="0">
                <a:solidFill>
                  <a:srgbClr val="0070C0"/>
                </a:solidFill>
                <a:latin typeface="Californian FB" panose="0207040306080B030204" pitchFamily="18" charset="0"/>
              </a:rPr>
              <a:t>	</a:t>
            </a:r>
            <a:r>
              <a:rPr lang="en-US" sz="2500" b="0" i="1" dirty="0" smtClean="0">
                <a:solidFill>
                  <a:srgbClr val="0070C0"/>
                </a:solidFill>
                <a:latin typeface="Californian FB" panose="0207040306080B030204" pitchFamily="18" charset="0"/>
              </a:rPr>
              <a:t>state the problem</a:t>
            </a:r>
            <a:endParaRPr lang="en-US" sz="2500" dirty="0" smtClean="0">
              <a:solidFill>
                <a:srgbClr val="0070C0"/>
              </a:solidFill>
              <a:latin typeface="Californian FB" panose="0207040306080B030204" pitchFamily="18" charset="0"/>
            </a:endParaRPr>
          </a:p>
          <a:p>
            <a:r>
              <a:rPr lang="en-US" u="sng" dirty="0" smtClean="0">
                <a:solidFill>
                  <a:srgbClr val="C00000"/>
                </a:solidFill>
                <a:latin typeface="Californian FB" panose="0207040306080B030204" pitchFamily="18" charset="0"/>
              </a:rPr>
              <a:t>A</a:t>
            </a:r>
            <a:r>
              <a:rPr lang="en-US" dirty="0" smtClean="0">
                <a:solidFill>
                  <a:srgbClr val="0070C0"/>
                </a:solidFill>
                <a:latin typeface="Californian FB" panose="0207040306080B030204" pitchFamily="18" charset="0"/>
              </a:rPr>
              <a:t>lternatives</a:t>
            </a:r>
            <a:endParaRPr lang="en-US" sz="2500" dirty="0" smtClean="0">
              <a:solidFill>
                <a:srgbClr val="0070C0"/>
              </a:solidFill>
              <a:latin typeface="Californian FB" panose="0207040306080B030204" pitchFamily="18" charset="0"/>
            </a:endParaRPr>
          </a:p>
          <a:p>
            <a:pPr marL="228600" indent="0">
              <a:buNone/>
            </a:pPr>
            <a:r>
              <a:rPr lang="en-US" sz="2500" dirty="0">
                <a:solidFill>
                  <a:srgbClr val="0070C0"/>
                </a:solidFill>
                <a:latin typeface="Californian FB" panose="0207040306080B030204" pitchFamily="18" charset="0"/>
              </a:rPr>
              <a:t>	</a:t>
            </a:r>
            <a:r>
              <a:rPr lang="en-US" sz="2500" b="0" i="1" dirty="0" smtClean="0">
                <a:solidFill>
                  <a:srgbClr val="0070C0"/>
                </a:solidFill>
                <a:latin typeface="Californian FB" panose="0207040306080B030204" pitchFamily="18" charset="0"/>
              </a:rPr>
              <a:t>list the alternatives</a:t>
            </a:r>
            <a:endParaRPr lang="en-US" sz="2500" dirty="0" smtClean="0">
              <a:solidFill>
                <a:srgbClr val="0070C0"/>
              </a:solidFill>
              <a:latin typeface="Californian FB" panose="0207040306080B030204" pitchFamily="18" charset="0"/>
            </a:endParaRPr>
          </a:p>
          <a:p>
            <a:r>
              <a:rPr lang="en-US" u="sng" dirty="0" smtClean="0">
                <a:solidFill>
                  <a:srgbClr val="C00000"/>
                </a:solidFill>
                <a:latin typeface="Californian FB" panose="0207040306080B030204" pitchFamily="18" charset="0"/>
              </a:rPr>
              <a:t>C</a:t>
            </a:r>
            <a:r>
              <a:rPr lang="en-US" dirty="0" smtClean="0">
                <a:solidFill>
                  <a:srgbClr val="0070C0"/>
                </a:solidFill>
                <a:latin typeface="Californian FB" panose="0207040306080B030204" pitchFamily="18" charset="0"/>
              </a:rPr>
              <a:t>riteria</a:t>
            </a:r>
            <a:endParaRPr lang="en-US" sz="2500" dirty="0" smtClean="0">
              <a:solidFill>
                <a:srgbClr val="0070C0"/>
              </a:solidFill>
              <a:latin typeface="Californian FB" panose="0207040306080B030204" pitchFamily="18" charset="0"/>
            </a:endParaRPr>
          </a:p>
          <a:p>
            <a:pPr marL="228600" indent="0">
              <a:buNone/>
            </a:pPr>
            <a:r>
              <a:rPr lang="en-US" sz="2500" b="0" i="1" dirty="0">
                <a:solidFill>
                  <a:srgbClr val="0070C0"/>
                </a:solidFill>
                <a:latin typeface="Californian FB" panose="0207040306080B030204" pitchFamily="18" charset="0"/>
              </a:rPr>
              <a:t>	</a:t>
            </a:r>
            <a:r>
              <a:rPr lang="en-US" sz="2500" b="0" i="1" dirty="0" smtClean="0">
                <a:solidFill>
                  <a:srgbClr val="0070C0"/>
                </a:solidFill>
                <a:latin typeface="Californian FB" panose="0207040306080B030204" pitchFamily="18" charset="0"/>
              </a:rPr>
              <a:t>identify the criteria</a:t>
            </a:r>
          </a:p>
          <a:p>
            <a:r>
              <a:rPr lang="en-US" u="sng" dirty="0" smtClean="0">
                <a:solidFill>
                  <a:srgbClr val="C00000"/>
                </a:solidFill>
                <a:latin typeface="Californian FB" panose="0207040306080B030204" pitchFamily="18" charset="0"/>
              </a:rPr>
              <a:t>E</a:t>
            </a:r>
            <a:r>
              <a:rPr lang="en-US" dirty="0" smtClean="0">
                <a:solidFill>
                  <a:srgbClr val="0070C0"/>
                </a:solidFill>
                <a:latin typeface="Californian FB" panose="0207040306080B030204" pitchFamily="18" charset="0"/>
              </a:rPr>
              <a:t>valuate</a:t>
            </a:r>
            <a:endParaRPr lang="en-US" sz="2500" dirty="0" smtClean="0">
              <a:solidFill>
                <a:srgbClr val="0070C0"/>
              </a:solidFill>
              <a:latin typeface="Californian FB" panose="0207040306080B030204" pitchFamily="18" charset="0"/>
            </a:endParaRPr>
          </a:p>
          <a:p>
            <a:pPr marL="228600" indent="0">
              <a:buNone/>
            </a:pPr>
            <a:r>
              <a:rPr lang="en-US" sz="2500" dirty="0">
                <a:solidFill>
                  <a:srgbClr val="0070C0"/>
                </a:solidFill>
                <a:latin typeface="Californian FB" panose="0207040306080B030204" pitchFamily="18" charset="0"/>
              </a:rPr>
              <a:t>	</a:t>
            </a:r>
            <a:r>
              <a:rPr lang="en-US" sz="2500" b="0" i="1" dirty="0" smtClean="0">
                <a:solidFill>
                  <a:srgbClr val="0070C0"/>
                </a:solidFill>
                <a:latin typeface="Californian FB" panose="0207040306080B030204" pitchFamily="18" charset="0"/>
              </a:rPr>
              <a:t>evaluate the alternatives</a:t>
            </a:r>
            <a:endParaRPr lang="en-US" sz="2500" dirty="0" smtClean="0">
              <a:solidFill>
                <a:srgbClr val="0070C0"/>
              </a:solidFill>
              <a:latin typeface="Californian FB" panose="0207040306080B030204" pitchFamily="18" charset="0"/>
            </a:endParaRPr>
          </a:p>
          <a:p>
            <a:r>
              <a:rPr lang="en-US" u="sng" dirty="0" smtClean="0">
                <a:solidFill>
                  <a:srgbClr val="C00000"/>
                </a:solidFill>
                <a:latin typeface="Californian FB" panose="0207040306080B030204" pitchFamily="18" charset="0"/>
              </a:rPr>
              <a:t>D</a:t>
            </a:r>
            <a:r>
              <a:rPr lang="en-US" dirty="0" smtClean="0">
                <a:solidFill>
                  <a:srgbClr val="0070C0"/>
                </a:solidFill>
                <a:latin typeface="Californian FB" panose="0207040306080B030204" pitchFamily="18" charset="0"/>
              </a:rPr>
              <a:t>ecision</a:t>
            </a:r>
            <a:endParaRPr lang="en-US" sz="2500" dirty="0" smtClean="0">
              <a:solidFill>
                <a:srgbClr val="0070C0"/>
              </a:solidFill>
              <a:latin typeface="Californian FB" panose="0207040306080B030204" pitchFamily="18" charset="0"/>
            </a:endParaRPr>
          </a:p>
          <a:p>
            <a:pPr marL="228600" indent="0">
              <a:buNone/>
            </a:pPr>
            <a:r>
              <a:rPr lang="en-US" sz="2500" dirty="0">
                <a:solidFill>
                  <a:srgbClr val="0070C0"/>
                </a:solidFill>
                <a:latin typeface="Californian FB" panose="0207040306080B030204" pitchFamily="18" charset="0"/>
              </a:rPr>
              <a:t>	</a:t>
            </a:r>
            <a:r>
              <a:rPr lang="en-US" sz="2500" b="0" i="1" dirty="0" smtClean="0">
                <a:solidFill>
                  <a:srgbClr val="0070C0"/>
                </a:solidFill>
                <a:latin typeface="Californian FB" panose="0207040306080B030204" pitchFamily="18" charset="0"/>
              </a:rPr>
              <a:t>make a decision</a:t>
            </a:r>
            <a:endParaRPr lang="en-US" sz="2500" dirty="0" smtClean="0">
              <a:solidFill>
                <a:srgbClr val="0070C0"/>
              </a:solidFill>
              <a:latin typeface="Californian FB" panose="0207040306080B0302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1" i="0" u="none" strike="noStrike" cap="none" smtClean="0">
                <a:solidFill>
                  <a:schemeClr val="lt1"/>
                </a:solidFill>
                <a:latin typeface="Calibri"/>
                <a:ea typeface="Calibri"/>
                <a:cs typeface="Calibri"/>
                <a:sym typeface="Calibri"/>
              </a:rPr>
              <a:t>87</a:t>
            </a:fld>
            <a:endParaRPr lang="en-US" sz="12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747864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88</a:t>
            </a:fld>
            <a:endParaRPr lang="en-US" dirty="0"/>
          </a:p>
        </p:txBody>
      </p:sp>
      <p:sp>
        <p:nvSpPr>
          <p:cNvPr id="5" name="Title 2"/>
          <p:cNvSpPr>
            <a:spLocks noGrp="1"/>
          </p:cNvSpPr>
          <p:nvPr>
            <p:ph type="title"/>
          </p:nvPr>
        </p:nvSpPr>
        <p:spPr/>
        <p:txBody>
          <a:bodyPr/>
          <a:lstStyle/>
          <a:p>
            <a:r>
              <a:rPr lang="en-US" dirty="0" smtClean="0"/>
              <a:t>The Driving Historical Question</a:t>
            </a:r>
            <a:endParaRPr lang="en-US" dirty="0"/>
          </a:p>
        </p:txBody>
      </p:sp>
      <p:sp>
        <p:nvSpPr>
          <p:cNvPr id="6" name="Subtitle 3"/>
          <p:cNvSpPr>
            <a:spLocks noGrp="1"/>
          </p:cNvSpPr>
          <p:nvPr>
            <p:ph idx="1"/>
          </p:nvPr>
        </p:nvSpPr>
        <p:spPr>
          <a:xfrm>
            <a:off x="457200" y="2057400"/>
            <a:ext cx="7467600" cy="4068763"/>
          </a:xfrm>
        </p:spPr>
        <p:txBody>
          <a:bodyPr>
            <a:noAutofit/>
          </a:bodyPr>
          <a:lstStyle/>
          <a:p>
            <a:pPr marL="0" indent="0">
              <a:buNone/>
            </a:pPr>
            <a:r>
              <a:rPr lang="en-US" sz="4800" dirty="0" smtClean="0"/>
              <a:t>What factors determined where colonists settled? </a:t>
            </a:r>
            <a:endParaRPr lang="en-US" sz="4800" dirty="0"/>
          </a:p>
        </p:txBody>
      </p:sp>
    </p:spTree>
    <p:extLst>
      <p:ext uri="{BB962C8B-B14F-4D97-AF65-F5344CB8AC3E}">
        <p14:creationId xmlns:p14="http://schemas.microsoft.com/office/powerpoint/2010/main" val="42336163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1" i="0" u="none" strike="noStrike" cap="none" smtClean="0">
                <a:solidFill>
                  <a:schemeClr val="lt1"/>
                </a:solidFill>
                <a:latin typeface="Calibri"/>
                <a:ea typeface="Calibri"/>
                <a:cs typeface="Calibri"/>
                <a:sym typeface="Calibri"/>
              </a:rPr>
              <a:t>89</a:t>
            </a:fld>
            <a:endParaRPr lang="en-US" sz="1200" b="1" i="0" u="none" strike="noStrike" cap="none">
              <a:solidFill>
                <a:schemeClr val="lt1"/>
              </a:solidFill>
              <a:latin typeface="Calibri"/>
              <a:ea typeface="Calibri"/>
              <a:cs typeface="Calibri"/>
              <a:sym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2049186343"/>
              </p:ext>
            </p:extLst>
          </p:nvPr>
        </p:nvGraphicFramePr>
        <p:xfrm>
          <a:off x="415636" y="1205346"/>
          <a:ext cx="7647708" cy="4821380"/>
        </p:xfrm>
        <a:graphic>
          <a:graphicData uri="http://schemas.openxmlformats.org/drawingml/2006/table">
            <a:tbl>
              <a:tblPr firstRow="1" bandRow="1"/>
              <a:tblGrid>
                <a:gridCol w="1274618"/>
                <a:gridCol w="1274618"/>
                <a:gridCol w="1274618"/>
                <a:gridCol w="1274618"/>
                <a:gridCol w="1274618"/>
                <a:gridCol w="1274618"/>
              </a:tblGrid>
              <a:tr h="964276">
                <a:tc>
                  <a:txBody>
                    <a:bodyPr/>
                    <a:lstStyle/>
                    <a:p>
                      <a:pPr algn="r"/>
                      <a:endParaRPr lang="en-US" sz="1500" b="1" dirty="0" smtClean="0">
                        <a:latin typeface="Californian FB" panose="0207040306080B030204" pitchFamily="18" charset="0"/>
                        <a:sym typeface="Wingdings" panose="05000000000000000000" pitchFamily="2" charset="2"/>
                      </a:endParaRPr>
                    </a:p>
                  </a:txBody>
                  <a:tcPr/>
                </a:tc>
                <a:tc>
                  <a:txBody>
                    <a:bodyPr/>
                    <a:lstStyle/>
                    <a:p>
                      <a:endParaRPr lang="en-US" sz="1500" b="1">
                        <a:latin typeface="Californian FB" panose="0207040306080B030204" pitchFamily="18" charset="0"/>
                      </a:endParaRPr>
                    </a:p>
                  </a:txBody>
                  <a:tcPr/>
                </a:tc>
                <a:tc>
                  <a:txBody>
                    <a:bodyPr/>
                    <a:lstStyle/>
                    <a:p>
                      <a:endParaRPr lang="en-US" sz="1500" b="1">
                        <a:latin typeface="Californian FB" panose="0207040306080B030204" pitchFamily="18" charset="0"/>
                      </a:endParaRPr>
                    </a:p>
                  </a:txBody>
                  <a:tcPr/>
                </a:tc>
                <a:tc>
                  <a:txBody>
                    <a:bodyPr/>
                    <a:lstStyle/>
                    <a:p>
                      <a:endParaRPr lang="en-US" sz="1500" b="1">
                        <a:latin typeface="Californian FB" panose="0207040306080B030204" pitchFamily="18" charset="0"/>
                      </a:endParaRPr>
                    </a:p>
                  </a:txBody>
                  <a:tcPr/>
                </a:tc>
                <a:tc>
                  <a:txBody>
                    <a:bodyPr/>
                    <a:lstStyle/>
                    <a:p>
                      <a:r>
                        <a:rPr lang="en-US" sz="1500" b="1" dirty="0" smtClean="0">
                          <a:latin typeface="Californian FB" panose="0207040306080B030204" pitchFamily="18" charset="0"/>
                        </a:rPr>
                        <a:t>Climate for</a:t>
                      </a:r>
                      <a:r>
                        <a:rPr lang="en-US" sz="1500" b="1" baseline="0" dirty="0" smtClean="0">
                          <a:latin typeface="Californian FB" panose="0207040306080B030204" pitchFamily="18" charset="0"/>
                        </a:rPr>
                        <a:t> Farming</a:t>
                      </a:r>
                      <a:endParaRPr lang="en-US" sz="1500" b="1" dirty="0">
                        <a:latin typeface="Californian FB" panose="0207040306080B030204" pitchFamily="18" charset="0"/>
                      </a:endParaRPr>
                    </a:p>
                  </a:txBody>
                  <a:tcPr/>
                </a:tc>
                <a:tc>
                  <a:txBody>
                    <a:bodyPr/>
                    <a:lstStyle/>
                    <a:p>
                      <a:endParaRPr lang="en-US" sz="1500" dirty="0">
                        <a:latin typeface="Californian FB" panose="0207040306080B030204" pitchFamily="18" charset="0"/>
                      </a:endParaRPr>
                    </a:p>
                  </a:txBody>
                  <a:tcPr/>
                </a:tc>
              </a:tr>
              <a:tr h="964276">
                <a:tc>
                  <a:txBody>
                    <a:bodyPr/>
                    <a:lstStyle/>
                    <a:p>
                      <a:endParaRPr lang="en-US" sz="1500" dirty="0">
                        <a:latin typeface="Californian FB" panose="0207040306080B030204" pitchFamily="18" charset="0"/>
                      </a:endParaRPr>
                    </a:p>
                  </a:txBody>
                  <a:tcPr/>
                </a:tc>
                <a:tc>
                  <a:txBody>
                    <a:bodyPr/>
                    <a:lstStyle/>
                    <a:p>
                      <a:endParaRPr lang="en-US" sz="1500" dirty="0">
                        <a:latin typeface="Californian FB" panose="0207040306080B030204" pitchFamily="18" charset="0"/>
                      </a:endParaRPr>
                    </a:p>
                  </a:txBody>
                  <a:tcPr/>
                </a:tc>
                <a:tc>
                  <a:txBody>
                    <a:bodyPr/>
                    <a:lstStyle/>
                    <a:p>
                      <a:endParaRPr lang="en-US" sz="1500">
                        <a:latin typeface="Californian FB" panose="0207040306080B030204" pitchFamily="18" charset="0"/>
                      </a:endParaRPr>
                    </a:p>
                  </a:txBody>
                  <a:tcPr/>
                </a:tc>
                <a:tc>
                  <a:txBody>
                    <a:bodyPr/>
                    <a:lstStyle/>
                    <a:p>
                      <a:endParaRPr lang="en-US" sz="1500">
                        <a:latin typeface="Californian FB" panose="0207040306080B030204" pitchFamily="18" charset="0"/>
                      </a:endParaRPr>
                    </a:p>
                  </a:txBody>
                  <a:tcPr/>
                </a:tc>
                <a:tc>
                  <a:txBody>
                    <a:bodyPr/>
                    <a:lstStyle/>
                    <a:p>
                      <a:endParaRPr lang="en-US" sz="1500">
                        <a:latin typeface="Californian FB" panose="0207040306080B030204" pitchFamily="18" charset="0"/>
                      </a:endParaRPr>
                    </a:p>
                  </a:txBody>
                  <a:tcPr/>
                </a:tc>
                <a:tc>
                  <a:txBody>
                    <a:bodyPr/>
                    <a:lstStyle/>
                    <a:p>
                      <a:endParaRPr lang="en-US" sz="1500" dirty="0">
                        <a:latin typeface="Californian FB" panose="0207040306080B030204" pitchFamily="18" charset="0"/>
                      </a:endParaRPr>
                    </a:p>
                  </a:txBody>
                  <a:tcPr/>
                </a:tc>
              </a:tr>
              <a:tr h="964276">
                <a:tc>
                  <a:txBody>
                    <a:bodyPr/>
                    <a:lstStyle/>
                    <a:p>
                      <a:endParaRPr lang="en-US" sz="1500" dirty="0">
                        <a:latin typeface="Californian FB" panose="0207040306080B030204" pitchFamily="18" charset="0"/>
                      </a:endParaRPr>
                    </a:p>
                  </a:txBody>
                  <a:tcPr/>
                </a:tc>
                <a:tc>
                  <a:txBody>
                    <a:bodyPr/>
                    <a:lstStyle/>
                    <a:p>
                      <a:endParaRPr lang="en-US" sz="1500" dirty="0">
                        <a:latin typeface="Californian FB" panose="0207040306080B030204" pitchFamily="18" charset="0"/>
                      </a:endParaRPr>
                    </a:p>
                  </a:txBody>
                  <a:tcPr/>
                </a:tc>
                <a:tc>
                  <a:txBody>
                    <a:bodyPr/>
                    <a:lstStyle/>
                    <a:p>
                      <a:endParaRPr lang="en-US" sz="1500" dirty="0">
                        <a:latin typeface="Californian FB" panose="0207040306080B030204" pitchFamily="18" charset="0"/>
                      </a:endParaRPr>
                    </a:p>
                  </a:txBody>
                  <a:tcPr/>
                </a:tc>
                <a:tc>
                  <a:txBody>
                    <a:bodyPr/>
                    <a:lstStyle/>
                    <a:p>
                      <a:endParaRPr lang="en-US" sz="1500" dirty="0">
                        <a:latin typeface="Californian FB" panose="0207040306080B030204" pitchFamily="18" charset="0"/>
                      </a:endParaRPr>
                    </a:p>
                  </a:txBody>
                  <a:tcPr/>
                </a:tc>
                <a:tc>
                  <a:txBody>
                    <a:bodyPr/>
                    <a:lstStyle/>
                    <a:p>
                      <a:endParaRPr lang="en-US" sz="1500">
                        <a:latin typeface="Californian FB" panose="0207040306080B030204" pitchFamily="18" charset="0"/>
                      </a:endParaRPr>
                    </a:p>
                  </a:txBody>
                  <a:tcPr/>
                </a:tc>
                <a:tc>
                  <a:txBody>
                    <a:bodyPr/>
                    <a:lstStyle/>
                    <a:p>
                      <a:endParaRPr lang="en-US" sz="1500">
                        <a:latin typeface="Californian FB" panose="0207040306080B030204" pitchFamily="18" charset="0"/>
                      </a:endParaRPr>
                    </a:p>
                  </a:txBody>
                  <a:tcPr/>
                </a:tc>
              </a:tr>
              <a:tr h="964276">
                <a:tc>
                  <a:txBody>
                    <a:bodyPr/>
                    <a:lstStyle/>
                    <a:p>
                      <a:endParaRPr lang="en-US" sz="1500" dirty="0">
                        <a:latin typeface="Californian FB" panose="0207040306080B030204" pitchFamily="18" charset="0"/>
                      </a:endParaRPr>
                    </a:p>
                  </a:txBody>
                  <a:tcPr/>
                </a:tc>
                <a:tc>
                  <a:txBody>
                    <a:bodyPr/>
                    <a:lstStyle/>
                    <a:p>
                      <a:endParaRPr lang="en-US" sz="1500">
                        <a:latin typeface="Californian FB" panose="0207040306080B030204" pitchFamily="18" charset="0"/>
                      </a:endParaRPr>
                    </a:p>
                  </a:txBody>
                  <a:tcPr/>
                </a:tc>
                <a:tc>
                  <a:txBody>
                    <a:bodyPr/>
                    <a:lstStyle/>
                    <a:p>
                      <a:endParaRPr lang="en-US" sz="1500" dirty="0">
                        <a:latin typeface="Californian FB" panose="0207040306080B030204" pitchFamily="18" charset="0"/>
                      </a:endParaRPr>
                    </a:p>
                  </a:txBody>
                  <a:tcPr/>
                </a:tc>
                <a:tc>
                  <a:txBody>
                    <a:bodyPr/>
                    <a:lstStyle/>
                    <a:p>
                      <a:endParaRPr lang="en-US" sz="1500" dirty="0">
                        <a:latin typeface="Californian FB" panose="0207040306080B030204" pitchFamily="18" charset="0"/>
                      </a:endParaRPr>
                    </a:p>
                  </a:txBody>
                  <a:tcPr/>
                </a:tc>
                <a:tc>
                  <a:txBody>
                    <a:bodyPr/>
                    <a:lstStyle/>
                    <a:p>
                      <a:endParaRPr lang="en-US" sz="1500">
                        <a:latin typeface="Californian FB" panose="0207040306080B030204" pitchFamily="18" charset="0"/>
                      </a:endParaRPr>
                    </a:p>
                  </a:txBody>
                  <a:tcPr/>
                </a:tc>
                <a:tc>
                  <a:txBody>
                    <a:bodyPr/>
                    <a:lstStyle/>
                    <a:p>
                      <a:endParaRPr lang="en-US" sz="1500">
                        <a:latin typeface="Californian FB" panose="0207040306080B030204" pitchFamily="18" charset="0"/>
                      </a:endParaRPr>
                    </a:p>
                  </a:txBody>
                  <a:tcPr/>
                </a:tc>
              </a:tr>
              <a:tr h="964276">
                <a:tc>
                  <a:txBody>
                    <a:bodyPr/>
                    <a:lstStyle/>
                    <a:p>
                      <a:endParaRPr lang="en-US" sz="1500" dirty="0">
                        <a:latin typeface="Californian FB" panose="0207040306080B030204" pitchFamily="18" charset="0"/>
                      </a:endParaRPr>
                    </a:p>
                  </a:txBody>
                  <a:tcPr/>
                </a:tc>
                <a:tc>
                  <a:txBody>
                    <a:bodyPr/>
                    <a:lstStyle/>
                    <a:p>
                      <a:endParaRPr lang="en-US" sz="1500">
                        <a:latin typeface="Californian FB" panose="0207040306080B030204" pitchFamily="18" charset="0"/>
                      </a:endParaRPr>
                    </a:p>
                  </a:txBody>
                  <a:tcPr/>
                </a:tc>
                <a:tc>
                  <a:txBody>
                    <a:bodyPr/>
                    <a:lstStyle/>
                    <a:p>
                      <a:endParaRPr lang="en-US" sz="1500">
                        <a:latin typeface="Californian FB" panose="0207040306080B030204" pitchFamily="18" charset="0"/>
                      </a:endParaRPr>
                    </a:p>
                  </a:txBody>
                  <a:tcPr/>
                </a:tc>
                <a:tc>
                  <a:txBody>
                    <a:bodyPr/>
                    <a:lstStyle/>
                    <a:p>
                      <a:endParaRPr lang="en-US" sz="1500" dirty="0">
                        <a:latin typeface="Californian FB" panose="0207040306080B030204" pitchFamily="18" charset="0"/>
                      </a:endParaRPr>
                    </a:p>
                  </a:txBody>
                  <a:tcPr/>
                </a:tc>
                <a:tc>
                  <a:txBody>
                    <a:bodyPr/>
                    <a:lstStyle/>
                    <a:p>
                      <a:endParaRPr lang="en-US" sz="1500" dirty="0">
                        <a:latin typeface="Californian FB" panose="0207040306080B030204" pitchFamily="18" charset="0"/>
                      </a:endParaRPr>
                    </a:p>
                  </a:txBody>
                  <a:tcPr/>
                </a:tc>
                <a:tc>
                  <a:txBody>
                    <a:bodyPr/>
                    <a:lstStyle/>
                    <a:p>
                      <a:endParaRPr lang="en-US" sz="1500" dirty="0">
                        <a:latin typeface="Californian FB" panose="0207040306080B030204" pitchFamily="18" charset="0"/>
                      </a:endParaRPr>
                    </a:p>
                  </a:txBody>
                  <a:tcPr/>
                </a:tc>
              </a:tr>
            </a:tbl>
          </a:graphicData>
        </a:graphic>
      </p:graphicFrame>
      <p:sp>
        <p:nvSpPr>
          <p:cNvPr id="6" name="TextBox 5"/>
          <p:cNvSpPr txBox="1"/>
          <p:nvPr/>
        </p:nvSpPr>
        <p:spPr>
          <a:xfrm>
            <a:off x="401781" y="221669"/>
            <a:ext cx="7647709" cy="477054"/>
          </a:xfrm>
          <a:prstGeom prst="rect">
            <a:avLst/>
          </a:prstGeom>
          <a:noFill/>
        </p:spPr>
        <p:txBody>
          <a:bodyPr wrap="square" rtlCol="0">
            <a:spAutoFit/>
          </a:bodyPr>
          <a:lstStyle/>
          <a:p>
            <a:r>
              <a:rPr lang="en-US" sz="2500" b="1" u="sng" dirty="0" smtClean="0">
                <a:solidFill>
                  <a:srgbClr val="C00000"/>
                </a:solidFill>
                <a:latin typeface="Californian FB" panose="0207040306080B030204" pitchFamily="18" charset="0"/>
              </a:rPr>
              <a:t>P</a:t>
            </a:r>
            <a:r>
              <a:rPr lang="en-US" sz="2500" b="1" u="sng" dirty="0" smtClean="0">
                <a:latin typeface="Californian FB" panose="0207040306080B030204" pitchFamily="18" charset="0"/>
              </a:rPr>
              <a:t>roblem</a:t>
            </a:r>
            <a:r>
              <a:rPr lang="en-US" sz="2500" dirty="0" smtClean="0">
                <a:latin typeface="Californian FB" panose="0207040306080B030204" pitchFamily="18" charset="0"/>
              </a:rPr>
              <a:t>: In which colonial region are we best suited? </a:t>
            </a:r>
            <a:endParaRPr lang="en-US" sz="2500" dirty="0">
              <a:solidFill>
                <a:srgbClr val="C00000"/>
              </a:solidFill>
              <a:latin typeface="Californian FB" panose="0207040306080B030204" pitchFamily="18" charset="0"/>
            </a:endParaRPr>
          </a:p>
        </p:txBody>
      </p:sp>
      <p:sp>
        <p:nvSpPr>
          <p:cNvPr id="7" name="TextBox 6"/>
          <p:cNvSpPr txBox="1"/>
          <p:nvPr/>
        </p:nvSpPr>
        <p:spPr>
          <a:xfrm>
            <a:off x="360209" y="1856510"/>
            <a:ext cx="1371606" cy="338554"/>
          </a:xfrm>
          <a:prstGeom prst="rect">
            <a:avLst/>
          </a:prstGeom>
          <a:noFill/>
        </p:spPr>
        <p:txBody>
          <a:bodyPr wrap="square" rtlCol="0">
            <a:spAutoFit/>
          </a:bodyPr>
          <a:lstStyle/>
          <a:p>
            <a:pPr algn="ctr"/>
            <a:r>
              <a:rPr lang="en-US" sz="1600" b="1" u="sng" dirty="0" smtClean="0">
                <a:solidFill>
                  <a:srgbClr val="C00000"/>
                </a:solidFill>
                <a:latin typeface="Californian FB" panose="0207040306080B030204" pitchFamily="18" charset="0"/>
              </a:rPr>
              <a:t>A</a:t>
            </a:r>
            <a:r>
              <a:rPr lang="en-US" sz="1600" b="1" dirty="0" smtClean="0">
                <a:latin typeface="Californian FB" panose="0207040306080B030204" pitchFamily="18" charset="0"/>
              </a:rPr>
              <a:t>lternatives</a:t>
            </a:r>
            <a:endParaRPr lang="en-US" sz="1600" b="1" dirty="0">
              <a:latin typeface="Californian FB" panose="0207040306080B030204" pitchFamily="18" charset="0"/>
              <a:sym typeface="Wingdings" panose="05000000000000000000" pitchFamily="2" charset="2"/>
            </a:endParaRPr>
          </a:p>
        </p:txBody>
      </p:sp>
      <p:sp>
        <p:nvSpPr>
          <p:cNvPr id="8" name="TextBox 7"/>
          <p:cNvSpPr txBox="1"/>
          <p:nvPr/>
        </p:nvSpPr>
        <p:spPr>
          <a:xfrm>
            <a:off x="360204" y="2396850"/>
            <a:ext cx="1371606" cy="338554"/>
          </a:xfrm>
          <a:prstGeom prst="rect">
            <a:avLst/>
          </a:prstGeom>
          <a:noFill/>
        </p:spPr>
        <p:txBody>
          <a:bodyPr wrap="square" rtlCol="0">
            <a:spAutoFit/>
          </a:bodyPr>
          <a:lstStyle/>
          <a:p>
            <a:pPr algn="ctr"/>
            <a:r>
              <a:rPr lang="en-US" sz="1600" b="1" dirty="0" smtClean="0">
                <a:solidFill>
                  <a:schemeClr val="tx1"/>
                </a:solidFill>
                <a:latin typeface="Californian FB" panose="0207040306080B030204" pitchFamily="18" charset="0"/>
                <a:sym typeface="Wingdings" panose="05000000000000000000" pitchFamily="2" charset="2"/>
              </a:rPr>
              <a:t>New England</a:t>
            </a:r>
            <a:endParaRPr lang="en-US" sz="1600" b="1" dirty="0">
              <a:solidFill>
                <a:schemeClr val="tx1"/>
              </a:solidFill>
              <a:latin typeface="Californian FB" panose="0207040306080B030204" pitchFamily="18" charset="0"/>
              <a:sym typeface="Wingdings" panose="05000000000000000000" pitchFamily="2" charset="2"/>
            </a:endParaRPr>
          </a:p>
        </p:txBody>
      </p:sp>
      <p:sp>
        <p:nvSpPr>
          <p:cNvPr id="9" name="TextBox 8"/>
          <p:cNvSpPr txBox="1"/>
          <p:nvPr/>
        </p:nvSpPr>
        <p:spPr>
          <a:xfrm>
            <a:off x="346344" y="3228145"/>
            <a:ext cx="1371606" cy="338554"/>
          </a:xfrm>
          <a:prstGeom prst="rect">
            <a:avLst/>
          </a:prstGeom>
          <a:noFill/>
        </p:spPr>
        <p:txBody>
          <a:bodyPr wrap="square" rtlCol="0">
            <a:spAutoFit/>
          </a:bodyPr>
          <a:lstStyle/>
          <a:p>
            <a:pPr algn="ctr"/>
            <a:r>
              <a:rPr lang="en-US" sz="1600" b="1" dirty="0" smtClean="0">
                <a:solidFill>
                  <a:schemeClr val="tx1"/>
                </a:solidFill>
                <a:latin typeface="Californian FB" panose="0207040306080B030204" pitchFamily="18" charset="0"/>
                <a:sym typeface="Wingdings" panose="05000000000000000000" pitchFamily="2" charset="2"/>
              </a:rPr>
              <a:t>Middle </a:t>
            </a:r>
            <a:endParaRPr lang="en-US" sz="1600" b="1" dirty="0">
              <a:solidFill>
                <a:schemeClr val="tx1"/>
              </a:solidFill>
              <a:latin typeface="Californian FB" panose="0207040306080B030204" pitchFamily="18" charset="0"/>
              <a:sym typeface="Wingdings" panose="05000000000000000000" pitchFamily="2" charset="2"/>
            </a:endParaRPr>
          </a:p>
        </p:txBody>
      </p:sp>
      <p:sp>
        <p:nvSpPr>
          <p:cNvPr id="10" name="TextBox 9"/>
          <p:cNvSpPr txBox="1"/>
          <p:nvPr/>
        </p:nvSpPr>
        <p:spPr>
          <a:xfrm>
            <a:off x="346344" y="4197938"/>
            <a:ext cx="1371606" cy="338554"/>
          </a:xfrm>
          <a:prstGeom prst="rect">
            <a:avLst/>
          </a:prstGeom>
          <a:noFill/>
        </p:spPr>
        <p:txBody>
          <a:bodyPr wrap="square" rtlCol="0">
            <a:spAutoFit/>
          </a:bodyPr>
          <a:lstStyle/>
          <a:p>
            <a:pPr algn="ctr"/>
            <a:r>
              <a:rPr lang="en-US" sz="1600" b="1" dirty="0" smtClean="0">
                <a:solidFill>
                  <a:schemeClr val="tx1"/>
                </a:solidFill>
                <a:latin typeface="Californian FB" panose="0207040306080B030204" pitchFamily="18" charset="0"/>
                <a:sym typeface="Wingdings" panose="05000000000000000000" pitchFamily="2" charset="2"/>
              </a:rPr>
              <a:t>Southern</a:t>
            </a:r>
            <a:endParaRPr lang="en-US" sz="1600" b="1" dirty="0">
              <a:solidFill>
                <a:schemeClr val="tx1"/>
              </a:solidFill>
              <a:latin typeface="Californian FB" panose="0207040306080B030204" pitchFamily="18" charset="0"/>
              <a:sym typeface="Wingdings" panose="05000000000000000000" pitchFamily="2" charset="2"/>
            </a:endParaRPr>
          </a:p>
        </p:txBody>
      </p:sp>
      <p:sp>
        <p:nvSpPr>
          <p:cNvPr id="12" name="TextBox 11"/>
          <p:cNvSpPr txBox="1"/>
          <p:nvPr/>
        </p:nvSpPr>
        <p:spPr>
          <a:xfrm>
            <a:off x="401781" y="1233056"/>
            <a:ext cx="1371606" cy="338554"/>
          </a:xfrm>
          <a:prstGeom prst="rect">
            <a:avLst/>
          </a:prstGeom>
          <a:noFill/>
        </p:spPr>
        <p:txBody>
          <a:bodyPr wrap="square" rtlCol="0">
            <a:spAutoFit/>
          </a:bodyPr>
          <a:lstStyle/>
          <a:p>
            <a:pPr algn="ctr"/>
            <a:r>
              <a:rPr lang="en-US" sz="1600" b="1" u="sng" dirty="0" smtClean="0">
                <a:solidFill>
                  <a:srgbClr val="C00000"/>
                </a:solidFill>
                <a:latin typeface="Californian FB" panose="0207040306080B030204" pitchFamily="18" charset="0"/>
              </a:rPr>
              <a:t>C</a:t>
            </a:r>
            <a:r>
              <a:rPr lang="en-US" sz="1600" b="1" dirty="0" smtClean="0">
                <a:solidFill>
                  <a:schemeClr val="tx1"/>
                </a:solidFill>
                <a:latin typeface="Californian FB" panose="0207040306080B030204" pitchFamily="18" charset="0"/>
              </a:rPr>
              <a:t>riteria </a:t>
            </a:r>
            <a:r>
              <a:rPr lang="en-US" sz="1600" b="1" dirty="0" smtClean="0">
                <a:solidFill>
                  <a:schemeClr val="tx1"/>
                </a:solidFill>
                <a:latin typeface="Californian FB" panose="0207040306080B030204" pitchFamily="18" charset="0"/>
                <a:sym typeface="Wingdings" panose="05000000000000000000" pitchFamily="2" charset="2"/>
              </a:rPr>
              <a:t> </a:t>
            </a:r>
            <a:endParaRPr lang="en-US" sz="1600" b="1" dirty="0">
              <a:latin typeface="Californian FB" panose="0207040306080B030204" pitchFamily="18" charset="0"/>
              <a:sym typeface="Wingdings" panose="05000000000000000000" pitchFamily="2" charset="2"/>
            </a:endParaRPr>
          </a:p>
        </p:txBody>
      </p:sp>
      <p:sp>
        <p:nvSpPr>
          <p:cNvPr id="13" name="TextBox 12"/>
          <p:cNvSpPr txBox="1"/>
          <p:nvPr/>
        </p:nvSpPr>
        <p:spPr>
          <a:xfrm>
            <a:off x="1537838" y="1222361"/>
            <a:ext cx="1551722" cy="584775"/>
          </a:xfrm>
          <a:prstGeom prst="rect">
            <a:avLst/>
          </a:prstGeom>
          <a:noFill/>
        </p:spPr>
        <p:txBody>
          <a:bodyPr wrap="square" rtlCol="0">
            <a:spAutoFit/>
          </a:bodyPr>
          <a:lstStyle/>
          <a:p>
            <a:pPr algn="ctr"/>
            <a:r>
              <a:rPr lang="en-US" sz="1600" b="1" dirty="0" smtClean="0">
                <a:solidFill>
                  <a:schemeClr val="tx1"/>
                </a:solidFill>
                <a:latin typeface="Californian FB" panose="0207040306080B030204" pitchFamily="18" charset="0"/>
              </a:rPr>
              <a:t>Quality Farmland</a:t>
            </a:r>
            <a:endParaRPr lang="en-US" sz="1600" b="1" dirty="0">
              <a:solidFill>
                <a:schemeClr val="tx1"/>
              </a:solidFill>
              <a:latin typeface="Californian FB" panose="0207040306080B030204" pitchFamily="18" charset="0"/>
              <a:sym typeface="Wingdings" panose="05000000000000000000" pitchFamily="2" charset="2"/>
            </a:endParaRPr>
          </a:p>
        </p:txBody>
      </p:sp>
      <p:sp>
        <p:nvSpPr>
          <p:cNvPr id="14" name="TextBox 13"/>
          <p:cNvSpPr txBox="1"/>
          <p:nvPr/>
        </p:nvSpPr>
        <p:spPr>
          <a:xfrm>
            <a:off x="2923304" y="1152943"/>
            <a:ext cx="1371606" cy="584775"/>
          </a:xfrm>
          <a:prstGeom prst="rect">
            <a:avLst/>
          </a:prstGeom>
          <a:noFill/>
        </p:spPr>
        <p:txBody>
          <a:bodyPr wrap="square" rtlCol="0">
            <a:spAutoFit/>
          </a:bodyPr>
          <a:lstStyle/>
          <a:p>
            <a:pPr algn="ctr"/>
            <a:r>
              <a:rPr lang="en-US" sz="1600" b="1" dirty="0" smtClean="0">
                <a:solidFill>
                  <a:schemeClr val="tx1"/>
                </a:solidFill>
                <a:latin typeface="Californian FB" panose="0207040306080B030204" pitchFamily="18" charset="0"/>
                <a:sym typeface="Wingdings" panose="05000000000000000000" pitchFamily="2" charset="2"/>
              </a:rPr>
              <a:t>Location to Family</a:t>
            </a:r>
            <a:endParaRPr lang="en-US" sz="1600" b="1" dirty="0">
              <a:solidFill>
                <a:schemeClr val="tx1"/>
              </a:solidFill>
              <a:latin typeface="Californian FB" panose="0207040306080B030204" pitchFamily="18" charset="0"/>
              <a:sym typeface="Wingdings" panose="05000000000000000000" pitchFamily="2" charset="2"/>
            </a:endParaRPr>
          </a:p>
        </p:txBody>
      </p:sp>
      <p:sp>
        <p:nvSpPr>
          <p:cNvPr id="15" name="TextBox 14"/>
          <p:cNvSpPr txBox="1"/>
          <p:nvPr/>
        </p:nvSpPr>
        <p:spPr>
          <a:xfrm>
            <a:off x="4197915" y="1144014"/>
            <a:ext cx="1371606" cy="830997"/>
          </a:xfrm>
          <a:prstGeom prst="rect">
            <a:avLst/>
          </a:prstGeom>
          <a:noFill/>
        </p:spPr>
        <p:txBody>
          <a:bodyPr wrap="square" rtlCol="0">
            <a:spAutoFit/>
          </a:bodyPr>
          <a:lstStyle/>
          <a:p>
            <a:pPr algn="ctr"/>
            <a:r>
              <a:rPr lang="en-US" sz="1600" b="1" dirty="0" smtClean="0">
                <a:solidFill>
                  <a:schemeClr val="tx1"/>
                </a:solidFill>
                <a:latin typeface="Californian FB" panose="0207040306080B030204" pitchFamily="18" charset="0"/>
              </a:rPr>
              <a:t>Ties to Anglican Church</a:t>
            </a:r>
          </a:p>
        </p:txBody>
      </p:sp>
      <p:sp>
        <p:nvSpPr>
          <p:cNvPr id="17" name="TextBox 16"/>
          <p:cNvSpPr txBox="1"/>
          <p:nvPr/>
        </p:nvSpPr>
        <p:spPr>
          <a:xfrm>
            <a:off x="6719491" y="1435119"/>
            <a:ext cx="1371606" cy="338554"/>
          </a:xfrm>
          <a:prstGeom prst="rect">
            <a:avLst/>
          </a:prstGeom>
          <a:noFill/>
        </p:spPr>
        <p:txBody>
          <a:bodyPr wrap="square" rtlCol="0">
            <a:spAutoFit/>
          </a:bodyPr>
          <a:lstStyle/>
          <a:p>
            <a:pPr algn="ctr"/>
            <a:r>
              <a:rPr lang="en-US" sz="1600" b="1" dirty="0" smtClean="0">
                <a:solidFill>
                  <a:schemeClr val="tx1"/>
                </a:solidFill>
                <a:latin typeface="Californian FB" panose="0207040306080B030204" pitchFamily="18" charset="0"/>
              </a:rPr>
              <a:t>TOTALS</a:t>
            </a:r>
            <a:endParaRPr lang="en-US" sz="1600" b="1" dirty="0">
              <a:solidFill>
                <a:schemeClr val="tx1"/>
              </a:solidFill>
              <a:latin typeface="Californian FB" panose="0207040306080B030204" pitchFamily="18" charset="0"/>
              <a:sym typeface="Wingdings" panose="05000000000000000000" pitchFamily="2" charset="2"/>
            </a:endParaRPr>
          </a:p>
        </p:txBody>
      </p:sp>
      <p:sp>
        <p:nvSpPr>
          <p:cNvPr id="23" name="TextBox 22"/>
          <p:cNvSpPr txBox="1"/>
          <p:nvPr/>
        </p:nvSpPr>
        <p:spPr>
          <a:xfrm>
            <a:off x="2881780" y="2673957"/>
            <a:ext cx="3380476" cy="2400657"/>
          </a:xfrm>
          <a:prstGeom prst="rect">
            <a:avLst/>
          </a:prstGeom>
          <a:solidFill>
            <a:schemeClr val="bg1"/>
          </a:solidFill>
          <a:ln w="38100">
            <a:solidFill>
              <a:schemeClr val="tx1"/>
            </a:solidFill>
          </a:ln>
        </p:spPr>
        <p:txBody>
          <a:bodyPr wrap="square" rtlCol="0">
            <a:spAutoFit/>
          </a:bodyPr>
          <a:lstStyle/>
          <a:p>
            <a:pPr algn="ctr"/>
            <a:r>
              <a:rPr lang="en-US" sz="2500" b="1" u="sng" dirty="0" smtClean="0">
                <a:solidFill>
                  <a:srgbClr val="C00000"/>
                </a:solidFill>
                <a:latin typeface="Californian FB" panose="0207040306080B030204" pitchFamily="18" charset="0"/>
              </a:rPr>
              <a:t>E</a:t>
            </a:r>
            <a:r>
              <a:rPr lang="en-US" sz="2500" dirty="0" smtClean="0">
                <a:solidFill>
                  <a:schemeClr val="tx1"/>
                </a:solidFill>
                <a:latin typeface="Californian FB" panose="0207040306080B030204" pitchFamily="18" charset="0"/>
              </a:rPr>
              <a:t>valuate: </a:t>
            </a:r>
          </a:p>
          <a:p>
            <a:pPr algn="ctr"/>
            <a:r>
              <a:rPr lang="en-US" sz="2500" dirty="0" smtClean="0">
                <a:solidFill>
                  <a:schemeClr val="tx1"/>
                </a:solidFill>
                <a:latin typeface="Californian FB" panose="0207040306080B030204" pitchFamily="18" charset="0"/>
              </a:rPr>
              <a:t>Assign numeric values </a:t>
            </a:r>
          </a:p>
          <a:p>
            <a:pPr algn="ctr"/>
            <a:endParaRPr lang="en-US" sz="2500" u="sng" dirty="0">
              <a:solidFill>
                <a:schemeClr val="tx1"/>
              </a:solidFill>
              <a:latin typeface="Californian FB" panose="0207040306080B030204" pitchFamily="18" charset="0"/>
            </a:endParaRPr>
          </a:p>
          <a:p>
            <a:r>
              <a:rPr lang="en-US" sz="2500" u="sng" dirty="0" smtClean="0">
                <a:solidFill>
                  <a:schemeClr val="tx1"/>
                </a:solidFill>
                <a:latin typeface="Californian FB" panose="0207040306080B030204" pitchFamily="18" charset="0"/>
              </a:rPr>
              <a:t>ex</a:t>
            </a:r>
            <a:r>
              <a:rPr lang="en-US" sz="2500" dirty="0" smtClean="0">
                <a:solidFill>
                  <a:schemeClr val="tx1"/>
                </a:solidFill>
                <a:latin typeface="Californian FB" panose="0207040306080B030204" pitchFamily="18" charset="0"/>
              </a:rPr>
              <a:t>: 1-5 scale </a:t>
            </a:r>
          </a:p>
          <a:p>
            <a:r>
              <a:rPr lang="en-US" sz="2500" dirty="0" smtClean="0">
                <a:solidFill>
                  <a:schemeClr val="tx1"/>
                </a:solidFill>
                <a:latin typeface="Californian FB" panose="0207040306080B030204" pitchFamily="18" charset="0"/>
              </a:rPr>
              <a:t>1 = not very important </a:t>
            </a:r>
          </a:p>
          <a:p>
            <a:r>
              <a:rPr lang="en-US" sz="2500" dirty="0" smtClean="0">
                <a:solidFill>
                  <a:schemeClr val="tx1"/>
                </a:solidFill>
                <a:latin typeface="Californian FB" panose="0207040306080B030204" pitchFamily="18" charset="0"/>
              </a:rPr>
              <a:t>5 = very important </a:t>
            </a:r>
            <a:endParaRPr lang="en-US" sz="2500" b="1" dirty="0">
              <a:latin typeface="Californian FB" panose="0207040306080B030204" pitchFamily="18" charset="0"/>
              <a:sym typeface="Wingdings" panose="05000000000000000000" pitchFamily="2" charset="2"/>
            </a:endParaRPr>
          </a:p>
        </p:txBody>
      </p:sp>
      <p:sp>
        <p:nvSpPr>
          <p:cNvPr id="24" name="Oval 23"/>
          <p:cNvSpPr/>
          <p:nvPr/>
        </p:nvSpPr>
        <p:spPr>
          <a:xfrm>
            <a:off x="6774911" y="1233056"/>
            <a:ext cx="1329999" cy="62345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733301" y="1865568"/>
            <a:ext cx="1371606" cy="338554"/>
          </a:xfrm>
          <a:prstGeom prst="rect">
            <a:avLst/>
          </a:prstGeom>
          <a:noFill/>
        </p:spPr>
        <p:txBody>
          <a:bodyPr wrap="square" rtlCol="0">
            <a:spAutoFit/>
          </a:bodyPr>
          <a:lstStyle/>
          <a:p>
            <a:pPr algn="ctr"/>
            <a:r>
              <a:rPr lang="en-US" sz="1600" b="1" u="sng" dirty="0" smtClean="0">
                <a:solidFill>
                  <a:srgbClr val="C00000"/>
                </a:solidFill>
                <a:latin typeface="Californian FB" panose="0207040306080B030204" pitchFamily="18" charset="0"/>
              </a:rPr>
              <a:t>D</a:t>
            </a:r>
            <a:r>
              <a:rPr lang="en-US" sz="1600" b="1" dirty="0" smtClean="0">
                <a:solidFill>
                  <a:schemeClr val="tx1"/>
                </a:solidFill>
                <a:latin typeface="Californian FB" panose="0207040306080B030204" pitchFamily="18" charset="0"/>
              </a:rPr>
              <a:t>ecision</a:t>
            </a:r>
            <a:endParaRPr lang="en-US" sz="1600" b="1" dirty="0">
              <a:latin typeface="Californian FB" panose="0207040306080B030204" pitchFamily="18" charset="0"/>
              <a:sym typeface="Wingdings" panose="05000000000000000000" pitchFamily="2" charset="2"/>
            </a:endParaRPr>
          </a:p>
        </p:txBody>
      </p:sp>
    </p:spTree>
    <p:extLst>
      <p:ext uri="{BB962C8B-B14F-4D97-AF65-F5344CB8AC3E}">
        <p14:creationId xmlns:p14="http://schemas.microsoft.com/office/powerpoint/2010/main" val="36898149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500" fill="hold"/>
                                        <p:tgtEl>
                                          <p:spTgt spid="17"/>
                                        </p:tgtEl>
                                        <p:attrNameLst>
                                          <p:attrName>ppt_w</p:attrName>
                                        </p:attrNameLst>
                                      </p:cBhvr>
                                      <p:tavLst>
                                        <p:tav tm="0">
                                          <p:val>
                                            <p:fltVal val="0"/>
                                          </p:val>
                                        </p:tav>
                                        <p:tav tm="100000">
                                          <p:val>
                                            <p:strVal val="#ppt_w"/>
                                          </p:val>
                                        </p:tav>
                                      </p:tavLst>
                                    </p:anim>
                                    <p:anim calcmode="lin" valueType="num">
                                      <p:cBhvr>
                                        <p:cTn id="71" dur="500" fill="hold"/>
                                        <p:tgtEl>
                                          <p:spTgt spid="17"/>
                                        </p:tgtEl>
                                        <p:attrNameLst>
                                          <p:attrName>ppt_h</p:attrName>
                                        </p:attrNameLst>
                                      </p:cBhvr>
                                      <p:tavLst>
                                        <p:tav tm="0">
                                          <p:val>
                                            <p:fltVal val="0"/>
                                          </p:val>
                                        </p:tav>
                                        <p:tav tm="100000">
                                          <p:val>
                                            <p:strVal val="#ppt_h"/>
                                          </p:val>
                                        </p:tav>
                                      </p:tavLst>
                                    </p:anim>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p:cTn id="84" dur="500" fill="hold"/>
                                        <p:tgtEl>
                                          <p:spTgt spid="25"/>
                                        </p:tgtEl>
                                        <p:attrNameLst>
                                          <p:attrName>ppt_w</p:attrName>
                                        </p:attrNameLst>
                                      </p:cBhvr>
                                      <p:tavLst>
                                        <p:tav tm="0">
                                          <p:val>
                                            <p:fltVal val="0"/>
                                          </p:val>
                                        </p:tav>
                                        <p:tav tm="100000">
                                          <p:val>
                                            <p:strVal val="#ppt_w"/>
                                          </p:val>
                                        </p:tav>
                                      </p:tavLst>
                                    </p:anim>
                                    <p:anim calcmode="lin" valueType="num">
                                      <p:cBhvr>
                                        <p:cTn id="85" dur="500" fill="hold"/>
                                        <p:tgtEl>
                                          <p:spTgt spid="25"/>
                                        </p:tgtEl>
                                        <p:attrNameLst>
                                          <p:attrName>ppt_h</p:attrName>
                                        </p:attrNameLst>
                                      </p:cBhvr>
                                      <p:tavLst>
                                        <p:tav tm="0">
                                          <p:val>
                                            <p:fltVal val="0"/>
                                          </p:val>
                                        </p:tav>
                                        <p:tav tm="100000">
                                          <p:val>
                                            <p:strVal val="#ppt_h"/>
                                          </p:val>
                                        </p:tav>
                                      </p:tavLst>
                                    </p:anim>
                                    <p:animEffect transition="in" filter="fade">
                                      <p:cBhvr>
                                        <p:cTn id="86" dur="50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p:cTn id="91" dur="500" fill="hold"/>
                                        <p:tgtEl>
                                          <p:spTgt spid="24"/>
                                        </p:tgtEl>
                                        <p:attrNameLst>
                                          <p:attrName>ppt_w</p:attrName>
                                        </p:attrNameLst>
                                      </p:cBhvr>
                                      <p:tavLst>
                                        <p:tav tm="0">
                                          <p:val>
                                            <p:fltVal val="0"/>
                                          </p:val>
                                        </p:tav>
                                        <p:tav tm="100000">
                                          <p:val>
                                            <p:strVal val="#ppt_w"/>
                                          </p:val>
                                        </p:tav>
                                      </p:tavLst>
                                    </p:anim>
                                    <p:anim calcmode="lin" valueType="num">
                                      <p:cBhvr>
                                        <p:cTn id="92" dur="500" fill="hold"/>
                                        <p:tgtEl>
                                          <p:spTgt spid="24"/>
                                        </p:tgtEl>
                                        <p:attrNameLst>
                                          <p:attrName>ppt_h</p:attrName>
                                        </p:attrNameLst>
                                      </p:cBhvr>
                                      <p:tavLst>
                                        <p:tav tm="0">
                                          <p:val>
                                            <p:fltVal val="0"/>
                                          </p:val>
                                        </p:tav>
                                        <p:tav tm="100000">
                                          <p:val>
                                            <p:strVal val="#ppt_h"/>
                                          </p:val>
                                        </p:tav>
                                      </p:tavLst>
                                    </p:anim>
                                    <p:animEffect transition="in" filter="fade">
                                      <p:cBhvr>
                                        <p:cTn id="93" dur="500"/>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P spid="14" grpId="0"/>
      <p:bldP spid="15" grpId="0"/>
      <p:bldP spid="17" grpId="0"/>
      <p:bldP spid="23" grpId="0" animBg="1"/>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Experiences</a:t>
            </a:r>
            <a:endParaRPr lang="en-US" dirty="0"/>
          </a:p>
        </p:txBody>
      </p:sp>
      <p:sp>
        <p:nvSpPr>
          <p:cNvPr id="3" name="Content Placeholder 2"/>
          <p:cNvSpPr>
            <a:spLocks noGrp="1"/>
          </p:cNvSpPr>
          <p:nvPr>
            <p:ph idx="1"/>
          </p:nvPr>
        </p:nvSpPr>
        <p:spPr>
          <a:xfrm>
            <a:off x="457200" y="1371600"/>
            <a:ext cx="7543800" cy="4525963"/>
          </a:xfrm>
        </p:spPr>
        <p:txBody>
          <a:bodyPr>
            <a:normAutofit fontScale="92500" lnSpcReduction="20000"/>
          </a:bodyPr>
          <a:lstStyle/>
          <a:p>
            <a:r>
              <a:rPr lang="en-US" dirty="0"/>
              <a:t>Bring attention to the Experiences and describe what they are and how they can be used. </a:t>
            </a:r>
          </a:p>
          <a:p>
            <a:r>
              <a:rPr lang="en-US" dirty="0"/>
              <a:t>Provide teachers with “experiences” and give them an opportunity to:</a:t>
            </a:r>
          </a:p>
          <a:p>
            <a:pPr marL="571500" lvl="1" indent="-171450"/>
            <a:r>
              <a:rPr lang="en-US" dirty="0"/>
              <a:t>discuss what they are and how they can be used; and </a:t>
            </a:r>
          </a:p>
          <a:p>
            <a:pPr marL="571500" lvl="1" indent="-171450"/>
            <a:r>
              <a:rPr lang="en-US" dirty="0"/>
              <a:t>develop their own to share with the group</a:t>
            </a:r>
            <a:r>
              <a:rPr lang="en-US" dirty="0" smtClean="0"/>
              <a:t>.</a:t>
            </a:r>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9</a:t>
            </a:fld>
            <a:endParaRPr lang="en-US" dirty="0"/>
          </a:p>
        </p:txBody>
      </p:sp>
    </p:spTree>
    <p:extLst>
      <p:ext uri="{BB962C8B-B14F-4D97-AF65-F5344CB8AC3E}">
        <p14:creationId xmlns:p14="http://schemas.microsoft.com/office/powerpoint/2010/main" val="4121728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Options to Facilitate Student Understanding</a:t>
            </a:r>
            <a:endParaRPr lang="en-US" dirty="0"/>
          </a:p>
        </p:txBody>
      </p:sp>
      <p:sp>
        <p:nvSpPr>
          <p:cNvPr id="3" name="Content Placeholder 2"/>
          <p:cNvSpPr>
            <a:spLocks noGrp="1"/>
          </p:cNvSpPr>
          <p:nvPr>
            <p:ph idx="1"/>
          </p:nvPr>
        </p:nvSpPr>
        <p:spPr/>
        <p:txBody>
          <a:bodyPr/>
          <a:lstStyle/>
          <a:p>
            <a:r>
              <a:rPr lang="en-US" dirty="0" smtClean="0"/>
              <a:t>Ship Manifests</a:t>
            </a:r>
          </a:p>
          <a:p>
            <a:r>
              <a:rPr lang="en-US" dirty="0" smtClean="0"/>
              <a:t>Letters/Diary Entries/Sermons</a:t>
            </a:r>
          </a:p>
          <a:p>
            <a:r>
              <a:rPr lang="en-US" dirty="0" smtClean="0"/>
              <a:t>Maps</a:t>
            </a:r>
          </a:p>
          <a:p>
            <a:r>
              <a:rPr lang="en-US" dirty="0" smtClean="0"/>
              <a:t>Images</a:t>
            </a:r>
          </a:p>
          <a:p>
            <a:r>
              <a:rPr lang="en-US" dirty="0" smtClean="0"/>
              <a:t>Advertisements/Broadsides</a:t>
            </a:r>
          </a:p>
          <a:p>
            <a:r>
              <a:rPr lang="en-US" dirty="0" smtClean="0"/>
              <a:t>Teacher-created Scenarios</a:t>
            </a:r>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90</a:t>
            </a:fld>
            <a:endParaRPr lang="en-US" dirty="0"/>
          </a:p>
        </p:txBody>
      </p:sp>
    </p:spTree>
    <p:extLst>
      <p:ext uri="{BB962C8B-B14F-4D97-AF65-F5344CB8AC3E}">
        <p14:creationId xmlns:p14="http://schemas.microsoft.com/office/powerpoint/2010/main" val="22182742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543800" cy="1143000"/>
          </a:xfrm>
        </p:spPr>
        <p:txBody>
          <a:bodyPr>
            <a:normAutofit/>
          </a:bodyPr>
          <a:lstStyle/>
          <a:p>
            <a:r>
              <a:rPr lang="en-US" dirty="0" smtClean="0"/>
              <a:t>PACED</a:t>
            </a:r>
            <a:endParaRPr lang="en-US" dirty="0"/>
          </a:p>
        </p:txBody>
      </p:sp>
      <p:sp>
        <p:nvSpPr>
          <p:cNvPr id="3" name="Content Placeholder 2"/>
          <p:cNvSpPr>
            <a:spLocks noGrp="1"/>
          </p:cNvSpPr>
          <p:nvPr>
            <p:ph idx="1"/>
          </p:nvPr>
        </p:nvSpPr>
        <p:spPr>
          <a:xfrm>
            <a:off x="348916" y="1596189"/>
            <a:ext cx="7543800" cy="4525963"/>
          </a:xfrm>
        </p:spPr>
        <p:txBody>
          <a:bodyPr/>
          <a:lstStyle/>
          <a:p>
            <a:pPr>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91</a:t>
            </a:fld>
            <a:endParaRPr lang="en-US" dirty="0"/>
          </a:p>
        </p:txBody>
      </p:sp>
      <p:pic>
        <p:nvPicPr>
          <p:cNvPr id="5" name="Picture 4"/>
          <p:cNvPicPr>
            <a:picLocks noChangeAspect="1"/>
          </p:cNvPicPr>
          <p:nvPr/>
        </p:nvPicPr>
        <p:blipFill>
          <a:blip r:embed="rId3"/>
          <a:stretch>
            <a:fillRect/>
          </a:stretch>
        </p:blipFill>
        <p:spPr>
          <a:xfrm>
            <a:off x="152399" y="1210896"/>
            <a:ext cx="8289977" cy="5647104"/>
          </a:xfrm>
          <a:prstGeom prst="rect">
            <a:avLst/>
          </a:prstGeom>
        </p:spPr>
      </p:pic>
      <p:sp>
        <p:nvSpPr>
          <p:cNvPr id="7" name="Curved Left Arrow 6"/>
          <p:cNvSpPr/>
          <p:nvPr/>
        </p:nvSpPr>
        <p:spPr>
          <a:xfrm>
            <a:off x="8442376" y="3048000"/>
            <a:ext cx="777824" cy="3429000"/>
          </a:xfrm>
          <a:prstGeom prst="curved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533400" y="685800"/>
            <a:ext cx="8831288" cy="369332"/>
          </a:xfrm>
          <a:prstGeom prst="rect">
            <a:avLst/>
          </a:prstGeom>
          <a:noFill/>
        </p:spPr>
        <p:txBody>
          <a:bodyPr wrap="square" rtlCol="0">
            <a:spAutoFit/>
          </a:bodyPr>
          <a:lstStyle/>
          <a:p>
            <a:r>
              <a:rPr lang="en-US" b="1" dirty="0" smtClean="0"/>
              <a:t>Decision </a:t>
            </a:r>
            <a:r>
              <a:rPr lang="en-US" b="1" dirty="0"/>
              <a:t>making allows for critical thinking about colonial characteristics. </a:t>
            </a:r>
          </a:p>
        </p:txBody>
      </p:sp>
    </p:spTree>
    <p:extLst>
      <p:ext uri="{BB962C8B-B14F-4D97-AF65-F5344CB8AC3E}">
        <p14:creationId xmlns:p14="http://schemas.microsoft.com/office/powerpoint/2010/main" val="6298265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75" y="828837"/>
            <a:ext cx="7543800" cy="1143000"/>
          </a:xfrm>
          <a:noFill/>
          <a:ln>
            <a:noFill/>
          </a:ln>
        </p:spPr>
        <p:txBody>
          <a:bodyPr>
            <a:normAutofit fontScale="90000"/>
          </a:bodyPr>
          <a:lstStyle/>
          <a:p>
            <a:r>
              <a:rPr lang="en-US" sz="3500" u="sng" dirty="0" smtClean="0">
                <a:solidFill>
                  <a:srgbClr val="C00000"/>
                </a:solidFill>
                <a:latin typeface="Californian FB" panose="0207040306080B030204" pitchFamily="18" charset="0"/>
              </a:rPr>
              <a:t>Costs – Benefits</a:t>
            </a:r>
            <a:r>
              <a:rPr lang="en-US" sz="3500" dirty="0" smtClean="0">
                <a:latin typeface="Californian FB" panose="0207040306080B030204" pitchFamily="18" charset="0"/>
              </a:rPr>
              <a:t> of the Colonial Regions</a:t>
            </a:r>
            <a:endParaRPr lang="en-US" sz="3500" dirty="0">
              <a:latin typeface="Californian FB" panose="0207040306080B0302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1" i="0" u="none" strike="noStrike" cap="none" smtClean="0">
                <a:solidFill>
                  <a:schemeClr val="lt1"/>
                </a:solidFill>
                <a:latin typeface="Calibri"/>
                <a:ea typeface="Calibri"/>
                <a:cs typeface="Calibri"/>
                <a:sym typeface="Calibri"/>
              </a:rPr>
              <a:t>92</a:t>
            </a:fld>
            <a:endParaRPr lang="en-US" sz="1200" b="1" i="0" u="none" strike="noStrike" cap="none">
              <a:solidFill>
                <a:schemeClr val="lt1"/>
              </a:solidFill>
              <a:latin typeface="Calibri"/>
              <a:ea typeface="Calibri"/>
              <a:cs typeface="Calibri"/>
              <a:sym typeface="Calibri"/>
            </a:endParaRPr>
          </a:p>
        </p:txBody>
      </p:sp>
      <p:cxnSp>
        <p:nvCxnSpPr>
          <p:cNvPr id="8" name="Straight Connector 7"/>
          <p:cNvCxnSpPr/>
          <p:nvPr/>
        </p:nvCxnSpPr>
        <p:spPr>
          <a:xfrm>
            <a:off x="2057400" y="1607138"/>
            <a:ext cx="20781" cy="46274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24690" y="94517"/>
            <a:ext cx="8160327"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000" i="1" dirty="0" smtClean="0">
                <a:latin typeface="Californian FB" panose="0207040306080B030204" pitchFamily="18" charset="0"/>
              </a:rPr>
              <a:t>In which colonial region are we best suited?</a:t>
            </a:r>
            <a:endParaRPr lang="en-US" sz="3000" i="1" dirty="0">
              <a:latin typeface="Californian FB" panose="0207040306080B030204" pitchFamily="18" charset="0"/>
            </a:endParaRPr>
          </a:p>
        </p:txBody>
      </p:sp>
      <p:sp>
        <p:nvSpPr>
          <p:cNvPr id="6" name="5-Point Star 5"/>
          <p:cNvSpPr/>
          <p:nvPr/>
        </p:nvSpPr>
        <p:spPr>
          <a:xfrm rot="817795">
            <a:off x="2333722" y="1777090"/>
            <a:ext cx="654137" cy="560621"/>
          </a:xfrm>
          <a:prstGeom prst="star5">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19399" y="2057400"/>
            <a:ext cx="5465617" cy="4585871"/>
          </a:xfrm>
          <a:prstGeom prst="rect">
            <a:avLst/>
          </a:prstGeom>
          <a:noFill/>
        </p:spPr>
        <p:txBody>
          <a:bodyPr wrap="square" rtlCol="0">
            <a:spAutoFit/>
          </a:bodyPr>
          <a:lstStyle/>
          <a:p>
            <a:r>
              <a:rPr lang="en-US" sz="2800" b="1" u="sng" dirty="0" smtClean="0">
                <a:latin typeface="Book Antiqua" panose="02040602050305030304" pitchFamily="18" charset="0"/>
                <a:ea typeface="Times New Roman"/>
                <a:cs typeface="Times New Roman"/>
                <a:sym typeface="Times New Roman"/>
              </a:rPr>
              <a:t>Follow-up questions &amp; writing prompts</a:t>
            </a:r>
            <a:r>
              <a:rPr lang="en-US" sz="2800" b="1" dirty="0" smtClean="0">
                <a:latin typeface="Book Antiqua" panose="02040602050305030304" pitchFamily="18" charset="0"/>
                <a:ea typeface="Times New Roman"/>
                <a:cs typeface="Times New Roman"/>
                <a:sym typeface="Times New Roman"/>
              </a:rPr>
              <a:t>:</a:t>
            </a:r>
          </a:p>
          <a:p>
            <a:r>
              <a:rPr lang="en-US" sz="2400" b="1" dirty="0" smtClean="0">
                <a:latin typeface="Book Antiqua" panose="02040602050305030304" pitchFamily="18" charset="0"/>
                <a:ea typeface="Times New Roman"/>
                <a:cs typeface="Times New Roman"/>
                <a:sym typeface="Times New Roman"/>
              </a:rPr>
              <a:t> </a:t>
            </a:r>
          </a:p>
          <a:p>
            <a:pPr marL="342900" indent="-342900">
              <a:buAutoNum type="arabicParenR"/>
            </a:pPr>
            <a:r>
              <a:rPr lang="en-US" sz="2400" b="1" dirty="0" smtClean="0">
                <a:latin typeface="Book Antiqua" panose="02040602050305030304" pitchFamily="18" charset="0"/>
                <a:ea typeface="Times New Roman"/>
                <a:cs typeface="Times New Roman"/>
                <a:sym typeface="Times New Roman"/>
              </a:rPr>
              <a:t>To what extent did one choice outweigh the other?</a:t>
            </a:r>
          </a:p>
          <a:p>
            <a:pPr marL="342900" indent="-342900">
              <a:buFontTx/>
              <a:buAutoNum type="arabicParenR"/>
            </a:pPr>
            <a:r>
              <a:rPr lang="en-US" sz="2400" b="1" dirty="0" smtClean="0">
                <a:latin typeface="Book Antiqua" panose="02040602050305030304" pitchFamily="18" charset="0"/>
                <a:ea typeface="Times New Roman"/>
                <a:cs typeface="Times New Roman"/>
                <a:sym typeface="Times New Roman"/>
              </a:rPr>
              <a:t>Do agree/disagree with the decision that was made? Explain. </a:t>
            </a:r>
          </a:p>
          <a:p>
            <a:pPr marL="342900" indent="-342900">
              <a:buFontTx/>
              <a:buAutoNum type="arabicParenR"/>
            </a:pPr>
            <a:r>
              <a:rPr lang="en-US" sz="2400" b="1" dirty="0" smtClean="0">
                <a:latin typeface="Book Antiqua" panose="02040602050305030304" pitchFamily="18" charset="0"/>
                <a:ea typeface="Times New Roman"/>
                <a:cs typeface="Times New Roman"/>
                <a:sym typeface="Times New Roman"/>
              </a:rPr>
              <a:t>Which </a:t>
            </a:r>
            <a:r>
              <a:rPr lang="en-US" sz="2400" b="1" dirty="0">
                <a:latin typeface="Book Antiqua" panose="02040602050305030304" pitchFamily="18" charset="0"/>
                <a:ea typeface="Times New Roman"/>
                <a:cs typeface="Times New Roman"/>
                <a:sym typeface="Times New Roman"/>
              </a:rPr>
              <a:t>choice would you have made</a:t>
            </a:r>
            <a:r>
              <a:rPr lang="en-US" sz="2400" b="1" dirty="0" smtClean="0">
                <a:latin typeface="Book Antiqua" panose="02040602050305030304" pitchFamily="18" charset="0"/>
                <a:ea typeface="Times New Roman"/>
                <a:cs typeface="Times New Roman"/>
                <a:sym typeface="Times New Roman"/>
              </a:rPr>
              <a:t>? Explain. (What factors led to this decision?)</a:t>
            </a:r>
            <a:endParaRPr lang="en-US" sz="2400" b="1" dirty="0">
              <a:latin typeface="Book Antiqua" panose="02040602050305030304" pitchFamily="18" charset="0"/>
              <a:ea typeface="Times New Roman"/>
              <a:cs typeface="Times New Roman"/>
              <a:sym typeface="Times New Roman"/>
            </a:endParaRPr>
          </a:p>
          <a:p>
            <a:pPr marL="342900" indent="-342900">
              <a:buAutoNum type="arabicParenR"/>
            </a:pPr>
            <a:r>
              <a:rPr lang="en-US" sz="2400" b="1" dirty="0" smtClean="0">
                <a:latin typeface="Book Antiqua" panose="02040602050305030304" pitchFamily="18" charset="0"/>
                <a:ea typeface="Times New Roman"/>
                <a:cs typeface="Times New Roman"/>
                <a:sym typeface="Times New Roman"/>
              </a:rPr>
              <a:t>Identify any alternative choices.</a:t>
            </a:r>
          </a:p>
          <a:p>
            <a:pPr marL="342900" indent="-342900">
              <a:buAutoNum type="arabicParenR"/>
            </a:pPr>
            <a:endParaRPr lang="en-US" sz="2000" dirty="0">
              <a:latin typeface="Book Antiqua" panose="02040602050305030304" pitchFamily="18" charset="0"/>
              <a:ea typeface="Times New Roman"/>
              <a:cs typeface="Times New Roman"/>
              <a:sym typeface="Times New Roman"/>
            </a:endParaRPr>
          </a:p>
        </p:txBody>
      </p:sp>
    </p:spTree>
    <p:extLst>
      <p:ext uri="{BB962C8B-B14F-4D97-AF65-F5344CB8AC3E}">
        <p14:creationId xmlns:p14="http://schemas.microsoft.com/office/powerpoint/2010/main" val="10343329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93</a:t>
            </a:fld>
            <a:endParaRPr lang="en-US" dirty="0"/>
          </a:p>
        </p:txBody>
      </p:sp>
      <p:sp>
        <p:nvSpPr>
          <p:cNvPr id="5" name="Title 2"/>
          <p:cNvSpPr>
            <a:spLocks noGrp="1"/>
          </p:cNvSpPr>
          <p:nvPr>
            <p:ph type="title"/>
          </p:nvPr>
        </p:nvSpPr>
        <p:spPr/>
        <p:txBody>
          <a:bodyPr/>
          <a:lstStyle/>
          <a:p>
            <a:r>
              <a:rPr lang="en-US" dirty="0" smtClean="0"/>
              <a:t>The Driving Historical Question</a:t>
            </a:r>
            <a:endParaRPr lang="en-US" dirty="0"/>
          </a:p>
        </p:txBody>
      </p:sp>
      <p:sp>
        <p:nvSpPr>
          <p:cNvPr id="6" name="Subtitle 3"/>
          <p:cNvSpPr>
            <a:spLocks noGrp="1"/>
          </p:cNvSpPr>
          <p:nvPr>
            <p:ph idx="1"/>
          </p:nvPr>
        </p:nvSpPr>
        <p:spPr>
          <a:xfrm>
            <a:off x="457200" y="2362200"/>
            <a:ext cx="7543800" cy="3763963"/>
          </a:xfrm>
        </p:spPr>
        <p:txBody>
          <a:bodyPr>
            <a:noAutofit/>
          </a:bodyPr>
          <a:lstStyle/>
          <a:p>
            <a:pPr marL="0" indent="0">
              <a:buNone/>
            </a:pPr>
            <a:r>
              <a:rPr lang="en-US" sz="4800" dirty="0" smtClean="0"/>
              <a:t>What factors determined where colonists settled? </a:t>
            </a:r>
            <a:endParaRPr lang="en-US" sz="4800" dirty="0"/>
          </a:p>
        </p:txBody>
      </p:sp>
    </p:spTree>
    <p:extLst>
      <p:ext uri="{BB962C8B-B14F-4D97-AF65-F5344CB8AC3E}">
        <p14:creationId xmlns:p14="http://schemas.microsoft.com/office/powerpoint/2010/main" val="7688113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7" y="0"/>
            <a:ext cx="7543800" cy="944562"/>
          </a:xfrm>
        </p:spPr>
        <p:txBody>
          <a:bodyPr>
            <a:normAutofit fontScale="90000"/>
          </a:bodyPr>
          <a:lstStyle/>
          <a:p>
            <a:r>
              <a:rPr lang="en-US" dirty="0"/>
              <a:t>Triple Venn </a:t>
            </a:r>
            <a:r>
              <a:rPr lang="en-US" dirty="0" smtClean="0"/>
              <a:t>Diagram</a:t>
            </a:r>
            <a:br>
              <a:rPr lang="en-US" dirty="0" smtClean="0"/>
            </a:br>
            <a:r>
              <a:rPr lang="en-US" sz="2200" dirty="0" smtClean="0"/>
              <a:t>SOL 1.e: Comparison</a:t>
            </a:r>
            <a:endParaRPr lang="en-US" sz="2200" dirty="0"/>
          </a:p>
        </p:txBody>
      </p:sp>
      <p:pic>
        <p:nvPicPr>
          <p:cNvPr id="6" name="Picture 5"/>
          <p:cNvPicPr>
            <a:picLocks noChangeAspect="1"/>
          </p:cNvPicPr>
          <p:nvPr/>
        </p:nvPicPr>
        <p:blipFill>
          <a:blip r:embed="rId3"/>
          <a:stretch>
            <a:fillRect/>
          </a:stretch>
        </p:blipFill>
        <p:spPr>
          <a:xfrm>
            <a:off x="304800" y="944562"/>
            <a:ext cx="7848599" cy="539591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0E35F3BA-FE8B-4E36-87EF-206F94BD42EB}" type="slidenum">
              <a:rPr lang="en-US" smtClean="0"/>
              <a:pPr/>
              <a:t>94</a:t>
            </a:fld>
            <a:endParaRPr lang="en-US" dirty="0"/>
          </a:p>
        </p:txBody>
      </p:sp>
    </p:spTree>
    <p:extLst>
      <p:ext uri="{BB962C8B-B14F-4D97-AF65-F5344CB8AC3E}">
        <p14:creationId xmlns:p14="http://schemas.microsoft.com/office/powerpoint/2010/main" val="3242935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Questions?</a:t>
            </a:r>
          </a:p>
        </p:txBody>
      </p:sp>
      <p:sp>
        <p:nvSpPr>
          <p:cNvPr id="3" name="Slide Number Placeholder 2"/>
          <p:cNvSpPr>
            <a:spLocks noGrp="1"/>
          </p:cNvSpPr>
          <p:nvPr>
            <p:ph type="sldNum" sz="quarter" idx="12"/>
          </p:nvPr>
        </p:nvSpPr>
        <p:spPr/>
        <p:txBody>
          <a:bodyPr/>
          <a:lstStyle/>
          <a:p>
            <a:fld id="{0E35F3BA-FE8B-4E36-87EF-206F94BD42EB}" type="slidenum">
              <a:rPr lang="en-US" smtClean="0"/>
              <a:pPr/>
              <a:t>95</a:t>
            </a:fld>
            <a:endParaRPr lang="en-US" dirty="0"/>
          </a:p>
        </p:txBody>
      </p:sp>
      <p:pic>
        <p:nvPicPr>
          <p:cNvPr id="4" name="Picture 3" descr="C:\Users\christonya.brown@doe.virginia.gov\AppData\Local\Microsoft\Windows\Temporary Internet Files\Content.IE5\385NU2DS\MC900434411[1].wmf"/>
          <p:cNvPicPr>
            <a:picLocks noChangeAspect="1" noChangeArrowheads="1"/>
          </p:cNvPicPr>
          <p:nvPr/>
        </p:nvPicPr>
        <p:blipFill>
          <a:blip r:embed="rId3" cstate="print"/>
          <a:srcRect/>
          <a:stretch>
            <a:fillRect/>
          </a:stretch>
        </p:blipFill>
        <p:spPr bwMode="auto">
          <a:xfrm>
            <a:off x="1814286" y="1371600"/>
            <a:ext cx="4419600" cy="4972050"/>
          </a:xfrm>
          <a:prstGeom prst="rect">
            <a:avLst/>
          </a:prstGeom>
          <a:noFill/>
        </p:spPr>
      </p:pic>
    </p:spTree>
    <p:extLst>
      <p:ext uri="{BB962C8B-B14F-4D97-AF65-F5344CB8AC3E}">
        <p14:creationId xmlns:p14="http://schemas.microsoft.com/office/powerpoint/2010/main" val="36201133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Virginia and United States History Presenters</a:t>
            </a:r>
            <a:endParaRPr lang="en-US" dirty="0"/>
          </a:p>
        </p:txBody>
      </p:sp>
      <p:sp>
        <p:nvSpPr>
          <p:cNvPr id="3" name="Slide Number Placeholder 2"/>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Times New Roman"/>
                <a:ea typeface="Times New Roman"/>
                <a:cs typeface="Times New Roman"/>
                <a:sym typeface="Times New Roman"/>
              </a:rPr>
              <a:pPr algn="r">
                <a:buSzPct val="25000"/>
              </a:pPr>
              <a:t>96</a:t>
            </a:fld>
            <a:endParaRPr lang="en-US" sz="1200">
              <a:solidFill>
                <a:srgbClr val="FFFFFF"/>
              </a:solidFill>
              <a:latin typeface="Times New Roman"/>
              <a:ea typeface="Times New Roman"/>
              <a:cs typeface="Times New Roman"/>
              <a:sym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1948728282"/>
              </p:ext>
            </p:extLst>
          </p:nvPr>
        </p:nvGraphicFramePr>
        <p:xfrm>
          <a:off x="609600" y="1828803"/>
          <a:ext cx="7315200" cy="3352798"/>
        </p:xfrm>
        <a:graphic>
          <a:graphicData uri="http://schemas.openxmlformats.org/drawingml/2006/table">
            <a:tbl>
              <a:tblPr firstRow="1" firstCol="1" bandRow="1">
                <a:tableStyleId>{5940675A-B579-460E-94D1-54222C63F5DA}</a:tableStyleId>
              </a:tblPr>
              <a:tblGrid>
                <a:gridCol w="2250830"/>
                <a:gridCol w="2039816"/>
                <a:gridCol w="3024554"/>
              </a:tblGrid>
              <a:tr h="461850">
                <a:tc>
                  <a:txBody>
                    <a:bodyPr/>
                    <a:lstStyle/>
                    <a:p>
                      <a:pPr marL="0" marR="0">
                        <a:lnSpc>
                          <a:spcPct val="115000"/>
                        </a:lnSpc>
                        <a:spcBef>
                          <a:spcPts val="0"/>
                        </a:spcBef>
                        <a:spcAft>
                          <a:spcPts val="0"/>
                        </a:spcAft>
                      </a:pPr>
                      <a:r>
                        <a:rPr lang="en-US" sz="1600" dirty="0">
                          <a:effectLst/>
                        </a:rPr>
                        <a:t>Rodney Robinson</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Richmond City</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dirty="0">
                          <a:effectLst/>
                          <a:hlinkClick r:id="rId2"/>
                        </a:rPr>
                        <a:t>rrobins4@richmond.k12.va.us</a:t>
                      </a:r>
                      <a:endParaRPr lang="en-US" sz="1600" dirty="0">
                        <a:effectLst/>
                        <a:latin typeface="Calibri"/>
                        <a:ea typeface="Calibri"/>
                        <a:cs typeface="Times New Roman"/>
                      </a:endParaRPr>
                    </a:p>
                  </a:txBody>
                  <a:tcPr marL="68580" marR="68580" marT="0" marB="0"/>
                </a:tc>
              </a:tr>
              <a:tr h="461850">
                <a:tc>
                  <a:txBody>
                    <a:bodyPr/>
                    <a:lstStyle/>
                    <a:p>
                      <a:pPr marL="0" marR="0">
                        <a:lnSpc>
                          <a:spcPct val="115000"/>
                        </a:lnSpc>
                        <a:spcBef>
                          <a:spcPts val="0"/>
                        </a:spcBef>
                        <a:spcAft>
                          <a:spcPts val="0"/>
                        </a:spcAft>
                      </a:pPr>
                      <a:r>
                        <a:rPr lang="en-US" sz="1600">
                          <a:effectLst/>
                        </a:rPr>
                        <a:t>Camille Beliveau</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a:effectLst/>
                        </a:rPr>
                        <a:t>Chesapeake</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dirty="0">
                          <a:effectLst/>
                          <a:hlinkClick r:id="rId3"/>
                        </a:rPr>
                        <a:t>Camille.Beliveau@cpschools.com</a:t>
                      </a:r>
                      <a:endParaRPr lang="en-US" sz="1600" dirty="0">
                        <a:effectLst/>
                        <a:latin typeface="Calibri"/>
                        <a:ea typeface="Calibri"/>
                        <a:cs typeface="Times New Roman"/>
                      </a:endParaRPr>
                    </a:p>
                  </a:txBody>
                  <a:tcPr marL="68580" marR="68580" marT="0" marB="0"/>
                </a:tc>
              </a:tr>
              <a:tr h="485560">
                <a:tc>
                  <a:txBody>
                    <a:bodyPr/>
                    <a:lstStyle/>
                    <a:p>
                      <a:pPr marL="0" marR="0">
                        <a:lnSpc>
                          <a:spcPct val="115000"/>
                        </a:lnSpc>
                        <a:spcBef>
                          <a:spcPts val="0"/>
                        </a:spcBef>
                        <a:spcAft>
                          <a:spcPts val="0"/>
                        </a:spcAft>
                      </a:pPr>
                      <a:r>
                        <a:rPr lang="en-US" sz="1600">
                          <a:effectLst/>
                        </a:rPr>
                        <a:t>Elizabeth Glynn</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a:effectLst/>
                        </a:rPr>
                        <a:t>Loudoun County</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dirty="0">
                          <a:effectLst/>
                          <a:hlinkClick r:id="rId4"/>
                        </a:rPr>
                        <a:t>Elizabeth.glynn@lcps.org</a:t>
                      </a:r>
                      <a:endParaRPr lang="en-US" sz="1600" dirty="0">
                        <a:effectLst/>
                        <a:latin typeface="Calibri"/>
                        <a:ea typeface="Calibri"/>
                        <a:cs typeface="Times New Roman"/>
                      </a:endParaRPr>
                    </a:p>
                  </a:txBody>
                  <a:tcPr marL="68580" marR="68580" marT="0" marB="0"/>
                </a:tc>
              </a:tr>
              <a:tr h="509919">
                <a:tc>
                  <a:txBody>
                    <a:bodyPr/>
                    <a:lstStyle/>
                    <a:p>
                      <a:pPr marL="0" marR="0">
                        <a:lnSpc>
                          <a:spcPct val="115000"/>
                        </a:lnSpc>
                        <a:spcBef>
                          <a:spcPts val="0"/>
                        </a:spcBef>
                        <a:spcAft>
                          <a:spcPts val="0"/>
                        </a:spcAft>
                      </a:pPr>
                      <a:r>
                        <a:rPr lang="en-US" sz="1600">
                          <a:effectLst/>
                        </a:rPr>
                        <a:t>Kelly White</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a:effectLst/>
                        </a:rPr>
                        <a:t>Roanoke City</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dirty="0">
                          <a:effectLst/>
                          <a:hlinkClick r:id="rId5"/>
                        </a:rPr>
                        <a:t>KSWhite@rcps.info</a:t>
                      </a:r>
                      <a:endParaRPr lang="en-US" sz="1600" dirty="0">
                        <a:effectLst/>
                        <a:latin typeface="Calibri"/>
                        <a:ea typeface="Calibri"/>
                        <a:cs typeface="Times New Roman"/>
                      </a:endParaRPr>
                    </a:p>
                  </a:txBody>
                  <a:tcPr marL="68580" marR="68580" marT="0" marB="0"/>
                </a:tc>
              </a:tr>
              <a:tr h="461850">
                <a:tc>
                  <a:txBody>
                    <a:bodyPr/>
                    <a:lstStyle/>
                    <a:p>
                      <a:pPr marL="0" marR="0">
                        <a:lnSpc>
                          <a:spcPct val="115000"/>
                        </a:lnSpc>
                        <a:spcBef>
                          <a:spcPts val="0"/>
                        </a:spcBef>
                        <a:spcAft>
                          <a:spcPts val="0"/>
                        </a:spcAft>
                      </a:pPr>
                      <a:r>
                        <a:rPr lang="en-US" sz="1600">
                          <a:effectLst/>
                        </a:rPr>
                        <a:t>Tiffany Jenkins</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a:effectLst/>
                        </a:rPr>
                        <a:t>Bristol County</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dirty="0">
                          <a:effectLst/>
                          <a:hlinkClick r:id="rId6"/>
                        </a:rPr>
                        <a:t>tnjenkins@bvps.org</a:t>
                      </a:r>
                      <a:endParaRPr lang="en-US" sz="1600" dirty="0">
                        <a:effectLst/>
                        <a:latin typeface="Calibri"/>
                        <a:ea typeface="Calibri"/>
                        <a:cs typeface="Times New Roman"/>
                      </a:endParaRPr>
                    </a:p>
                  </a:txBody>
                  <a:tcPr marL="68580" marR="68580" marT="0" marB="0"/>
                </a:tc>
              </a:tr>
              <a:tr h="461850">
                <a:tc>
                  <a:txBody>
                    <a:bodyPr/>
                    <a:lstStyle/>
                    <a:p>
                      <a:pPr marL="0" marR="0">
                        <a:lnSpc>
                          <a:spcPct val="115000"/>
                        </a:lnSpc>
                        <a:spcBef>
                          <a:spcPts val="0"/>
                        </a:spcBef>
                        <a:spcAft>
                          <a:spcPts val="0"/>
                        </a:spcAft>
                      </a:pPr>
                      <a:r>
                        <a:rPr lang="en-US" sz="1600">
                          <a:effectLst/>
                        </a:rPr>
                        <a:t>Lloyd Page</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a:effectLst/>
                        </a:rPr>
                        <a:t>Nottoway County</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dirty="0">
                          <a:effectLst/>
                          <a:hlinkClick r:id="rId7"/>
                        </a:rPr>
                        <a:t>Page.Lloyd@NottowaySchools.org</a:t>
                      </a:r>
                      <a:endParaRPr lang="en-US" sz="1600" dirty="0">
                        <a:effectLst/>
                        <a:latin typeface="Calibri"/>
                        <a:ea typeface="Calibri"/>
                        <a:cs typeface="Times New Roman"/>
                      </a:endParaRPr>
                    </a:p>
                  </a:txBody>
                  <a:tcPr marL="68580" marR="68580" marT="0" marB="0"/>
                </a:tc>
              </a:tr>
              <a:tr h="509919">
                <a:tc>
                  <a:txBody>
                    <a:bodyPr/>
                    <a:lstStyle/>
                    <a:p>
                      <a:pPr marL="0" marR="0">
                        <a:lnSpc>
                          <a:spcPct val="115000"/>
                        </a:lnSpc>
                        <a:spcBef>
                          <a:spcPts val="0"/>
                        </a:spcBef>
                        <a:spcAft>
                          <a:spcPts val="0"/>
                        </a:spcAft>
                      </a:pPr>
                      <a:r>
                        <a:rPr lang="en-US" sz="1600" dirty="0">
                          <a:effectLst/>
                        </a:rPr>
                        <a:t>Cathy Nichols-</a:t>
                      </a:r>
                      <a:r>
                        <a:rPr lang="en-US" sz="1600" dirty="0" err="1">
                          <a:effectLst/>
                        </a:rPr>
                        <a:t>Cocke</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Campbell County</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dirty="0">
                          <a:effectLst/>
                          <a:hlinkClick r:id="rId8"/>
                        </a:rPr>
                        <a:t>ccocke@campbell.k12.va.us</a:t>
                      </a:r>
                      <a:endParaRPr lang="en-US" sz="16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5930822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p:cNvSpPr>
          <p:nvPr>
            <p:ph type="sldNum" sz="quarter" idx="4294967295"/>
          </p:nvPr>
        </p:nvSpPr>
        <p:spPr>
          <a:xfrm>
            <a:off x="8506500" y="6393263"/>
            <a:ext cx="256501" cy="27542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97</a:t>
            </a:fld>
            <a:endParaRPr/>
          </a:p>
        </p:txBody>
      </p:sp>
      <p:sp>
        <p:nvSpPr>
          <p:cNvPr id="356" name="Shape 356"/>
          <p:cNvSpPr/>
          <p:nvPr/>
        </p:nvSpPr>
        <p:spPr>
          <a:xfrm>
            <a:off x="152400" y="3581400"/>
            <a:ext cx="8458200" cy="7642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rPr dirty="0"/>
              <a:t>Christonya Brown, K-12, History and Social Science Coordinator </a:t>
            </a:r>
          </a:p>
          <a:p>
            <a:pPr>
              <a:defRPr sz="2400">
                <a:latin typeface="Times New Roman"/>
                <a:ea typeface="Times New Roman"/>
                <a:cs typeface="Times New Roman"/>
                <a:sym typeface="Times New Roman"/>
              </a:defRPr>
            </a:pPr>
            <a:r>
              <a:rPr dirty="0"/>
              <a:t>E-mail: </a:t>
            </a:r>
            <a:r>
              <a:rPr u="sng" dirty="0">
                <a:solidFill>
                  <a:srgbClr val="0000FF"/>
                </a:solidFill>
                <a:uFill>
                  <a:solidFill>
                    <a:srgbClr val="0000FF"/>
                  </a:solidFill>
                </a:uFill>
                <a:hlinkClick r:id="rId2"/>
              </a:rPr>
              <a:t>Christonya.Brown@doe.virginia.gov</a:t>
            </a:r>
            <a:r>
              <a:rPr dirty="0"/>
              <a:t> </a:t>
            </a:r>
          </a:p>
        </p:txBody>
      </p:sp>
      <p:sp>
        <p:nvSpPr>
          <p:cNvPr id="357" name="Shape 357"/>
          <p:cNvSpPr/>
          <p:nvPr/>
        </p:nvSpPr>
        <p:spPr>
          <a:xfrm>
            <a:off x="152399" y="4419600"/>
            <a:ext cx="8305801" cy="7642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rPr dirty="0"/>
              <a:t>Betsy Barton, Elementary, History and Social Science Specialist</a:t>
            </a:r>
          </a:p>
          <a:p>
            <a:pPr>
              <a:defRPr sz="2400">
                <a:latin typeface="Times New Roman"/>
                <a:ea typeface="Times New Roman"/>
                <a:cs typeface="Times New Roman"/>
                <a:sym typeface="Times New Roman"/>
              </a:defRPr>
            </a:pPr>
            <a:r>
              <a:rPr dirty="0"/>
              <a:t>E-mail: </a:t>
            </a:r>
            <a:r>
              <a:rPr u="sng" dirty="0">
                <a:solidFill>
                  <a:srgbClr val="0000FF"/>
                </a:solidFill>
                <a:uFill>
                  <a:solidFill>
                    <a:srgbClr val="0000FF"/>
                  </a:solidFill>
                </a:uFill>
                <a:hlinkClick r:id="rId3"/>
              </a:rPr>
              <a:t>Betsy.Barton@doe.virginia.gov</a:t>
            </a:r>
          </a:p>
        </p:txBody>
      </p:sp>
      <p:sp>
        <p:nvSpPr>
          <p:cNvPr id="358" name="Shape 358"/>
          <p:cNvSpPr/>
          <p:nvPr/>
        </p:nvSpPr>
        <p:spPr>
          <a:xfrm>
            <a:off x="457197" y="2721114"/>
            <a:ext cx="7696201" cy="7078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4000" b="1">
                <a:latin typeface="Times New Roman"/>
                <a:ea typeface="Times New Roman"/>
                <a:cs typeface="Times New Roman"/>
                <a:sym typeface="Times New Roman"/>
              </a:defRPr>
            </a:pPr>
            <a:r>
              <a:rPr dirty="0" smtClean="0">
                <a:effectLst>
                  <a:outerShdw blurRad="38100" dist="38100" dir="2700000" algn="tl">
                    <a:srgbClr val="000000">
                      <a:alpha val="43137"/>
                    </a:srgbClr>
                  </a:outerShdw>
                </a:effectLst>
              </a:rPr>
              <a:t>Virginia </a:t>
            </a:r>
            <a:r>
              <a:rPr dirty="0">
                <a:effectLst>
                  <a:outerShdw blurRad="38100" dist="38100" dir="2700000" algn="tl">
                    <a:srgbClr val="000000">
                      <a:alpha val="43137"/>
                    </a:srgbClr>
                  </a:outerShdw>
                </a:effectLst>
              </a:rPr>
              <a:t>Department of Education</a:t>
            </a:r>
          </a:p>
        </p:txBody>
      </p:sp>
      <p:sp>
        <p:nvSpPr>
          <p:cNvPr id="6" name="Shape 357"/>
          <p:cNvSpPr/>
          <p:nvPr/>
        </p:nvSpPr>
        <p:spPr>
          <a:xfrm>
            <a:off x="152398" y="5334000"/>
            <a:ext cx="8305801" cy="83099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rPr lang="en-US" dirty="0" smtClean="0"/>
              <a:t>Jill Nogueras, English and History </a:t>
            </a:r>
            <a:r>
              <a:rPr lang="en-US" dirty="0"/>
              <a:t>and Social Science Specialist</a:t>
            </a:r>
          </a:p>
          <a:p>
            <a:pPr>
              <a:defRPr sz="2400">
                <a:latin typeface="Times New Roman"/>
                <a:ea typeface="Times New Roman"/>
                <a:cs typeface="Times New Roman"/>
                <a:sym typeface="Times New Roman"/>
              </a:defRPr>
            </a:pPr>
            <a:r>
              <a:rPr lang="en-US" dirty="0" smtClean="0"/>
              <a:t>E-mail:  </a:t>
            </a:r>
            <a:r>
              <a:rPr lang="en-US" dirty="0" smtClean="0">
                <a:hlinkClick r:id="rId4"/>
              </a:rPr>
              <a:t>Jill.Nogueras@doe.virginia.gov</a:t>
            </a:r>
            <a:endParaRPr u="sng" dirty="0">
              <a:solidFill>
                <a:srgbClr val="0000FF"/>
              </a:solidFill>
              <a:uFill>
                <a:solidFill>
                  <a:srgbClr val="0000FF"/>
                </a:solidFill>
              </a:uFill>
              <a:hlinkClick r:id="rId3"/>
            </a:endParaRPr>
          </a:p>
        </p:txBody>
      </p:sp>
      <p:pic>
        <p:nvPicPr>
          <p:cNvPr id="7" name="Picture 2" descr="C:\Users\christonya.brown@doe.virginia.gov\Desktop\National_Thank_You_Da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225381"/>
            <a:ext cx="6438900" cy="281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5699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55399</TotalTime>
  <Words>3183</Words>
  <Application>Microsoft Office PowerPoint</Application>
  <PresentationFormat>On-screen Show (4:3)</PresentationFormat>
  <Paragraphs>569</Paragraphs>
  <Slides>97</Slides>
  <Notes>50</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Virginia and United States History</vt:lpstr>
      <vt:lpstr>Disclaimer</vt:lpstr>
      <vt:lpstr>Questions to Ask During Planning</vt:lpstr>
      <vt:lpstr>It starts with the . . .</vt:lpstr>
      <vt:lpstr>PowerPoint Presentation</vt:lpstr>
      <vt:lpstr>2015 SOL Skill Progression </vt:lpstr>
      <vt:lpstr>2015 SOL Skill Progression </vt:lpstr>
      <vt:lpstr>Experiences for Essential Skills</vt:lpstr>
      <vt:lpstr>Experiences</vt:lpstr>
      <vt:lpstr>PowerPoint Presentation</vt:lpstr>
      <vt:lpstr>Experiences</vt:lpstr>
      <vt:lpstr>PowerPoint Presentation</vt:lpstr>
      <vt:lpstr>Good practice</vt:lpstr>
      <vt:lpstr>Today we will . . .</vt:lpstr>
      <vt:lpstr>Class Opener Discuss this Image</vt:lpstr>
      <vt:lpstr>PowerPoint Presentation</vt:lpstr>
      <vt:lpstr>PowerPoint Presentation</vt:lpstr>
      <vt:lpstr>PowerPoint Presentation</vt:lpstr>
      <vt:lpstr> Why were the slaves dressed as they were?   What do you think was their fate?</vt:lpstr>
      <vt:lpstr>PowerPoint Presentation</vt:lpstr>
      <vt:lpstr>PowerPoint Presentation</vt:lpstr>
      <vt:lpstr>Image Analysis</vt:lpstr>
      <vt:lpstr>PowerPoint Presentation</vt:lpstr>
      <vt:lpstr>The student will demonstrate skills for historical thinking, geographical analysis, economic decision making, and responsible citizenship by</vt:lpstr>
      <vt:lpstr>PowerPoint Presentation</vt:lpstr>
      <vt:lpstr>Climate and natural resources developed colonial characteristics</vt:lpstr>
      <vt:lpstr>SCIM</vt:lpstr>
      <vt:lpstr>PowerPoint Presentation</vt:lpstr>
      <vt:lpstr>PowerPoint Presentation</vt:lpstr>
      <vt:lpstr>PowerPoint Presentation</vt:lpstr>
      <vt:lpstr>PowerPoint Presentation</vt:lpstr>
      <vt:lpstr>Distribute this image to model the SCIM experience.    Afterwards, have students work in small groups to practice a SCIM.    Have copies of all other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Images:   Another option . . . </vt:lpstr>
      <vt:lpstr>SORT Activity</vt:lpstr>
      <vt:lpstr>Gallery Walk</vt:lpstr>
      <vt:lpstr>The student will demonstrate skills for historical thinking, geographical analysis, economic decision making, and responsible citizenship by</vt:lpstr>
      <vt:lpstr> </vt:lpstr>
      <vt:lpstr>Historical Thinking Chart</vt:lpstr>
      <vt:lpstr>Triple Venn Diagram</vt:lpstr>
      <vt:lpstr>PowerPoint Presentation</vt:lpstr>
      <vt:lpstr>Whose Phone is This?</vt:lpstr>
      <vt:lpstr>PowerPoint Presentation</vt:lpstr>
      <vt:lpstr>PowerPoint Presentation</vt:lpstr>
      <vt:lpstr>Perspective and Point of View</vt:lpstr>
      <vt:lpstr>The Witness Tree (silently observe)</vt:lpstr>
      <vt:lpstr>Writing to Learn</vt:lpstr>
      <vt:lpstr>Learn with Food!</vt:lpstr>
      <vt:lpstr>PowerPoint Presentation</vt:lpstr>
      <vt:lpstr>Time to Practice!</vt:lpstr>
      <vt:lpstr>Candy for the Colonies!</vt:lpstr>
      <vt:lpstr> The student will demonstrate skills for historical thinking, geographical analysis, economic decision making, and responsible citizenship by</vt:lpstr>
      <vt:lpstr>PowerPoint Presentation</vt:lpstr>
      <vt:lpstr>PowerPoint Presentation</vt:lpstr>
      <vt:lpstr>Standard VUS.3a</vt:lpstr>
      <vt:lpstr>Skill Standard VUS.1c</vt:lpstr>
      <vt:lpstr>Learning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Images for Other Skill Standards</vt:lpstr>
      <vt:lpstr>Standard VUS.3a</vt:lpstr>
      <vt:lpstr>Skill Standard VUS.1b</vt:lpstr>
      <vt:lpstr>Another Experience</vt:lpstr>
      <vt:lpstr>PowerPoint Presentation</vt:lpstr>
      <vt:lpstr>Helpful Hint . . .</vt:lpstr>
      <vt:lpstr>Standard VUS.3a</vt:lpstr>
      <vt:lpstr>Skill Standard VUS.1h</vt:lpstr>
      <vt:lpstr>By making settlement decisions based on personal priorities, colonists experienced costs and benefits of those choices.</vt:lpstr>
      <vt:lpstr>Essential Skills: “The Art of Reasoning”</vt:lpstr>
      <vt:lpstr>Essential Skills: “The Art of Reasoning”</vt:lpstr>
      <vt:lpstr>PowerPoint Presentation</vt:lpstr>
      <vt:lpstr>The Driving Historical Question</vt:lpstr>
      <vt:lpstr>PowerPoint Presentation</vt:lpstr>
      <vt:lpstr>Options to Facilitate Student Understanding</vt:lpstr>
      <vt:lpstr>PACED</vt:lpstr>
      <vt:lpstr>Costs – Benefits of the Colonial Regions</vt:lpstr>
      <vt:lpstr>The Driving Historical Question</vt:lpstr>
      <vt:lpstr>Triple Venn Diagram SOL 1.e: Comparison</vt:lpstr>
      <vt:lpstr>Questions?</vt:lpstr>
      <vt:lpstr>Virginia and United States History Presenters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 Committee</dc:title>
  <dc:creator>Owner</dc:creator>
  <cp:lastModifiedBy>Christonya B Brown</cp:lastModifiedBy>
  <cp:revision>438</cp:revision>
  <cp:lastPrinted>2016-06-13T20:34:13Z</cp:lastPrinted>
  <dcterms:created xsi:type="dcterms:W3CDTF">2016-07-25T02:31:55Z</dcterms:created>
  <dcterms:modified xsi:type="dcterms:W3CDTF">2017-01-11T17:09:16Z</dcterms:modified>
</cp:coreProperties>
</file>